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</p:sldIdLst>
  <p:sldSz cy="5143500" cx="9144000"/>
  <p:notesSz cx="6858000" cy="9144000"/>
  <p:embeddedFontLst>
    <p:embeddedFont>
      <p:font typeface="Raleway"/>
      <p:regular r:id="rId76"/>
      <p:bold r:id="rId77"/>
      <p:italic r:id="rId78"/>
      <p:boldItalic r:id="rId79"/>
    </p:embeddedFont>
    <p:embeddedFont>
      <p:font typeface="Lato"/>
      <p:regular r:id="rId80"/>
      <p:bold r:id="rId81"/>
      <p:italic r:id="rId82"/>
      <p:boldItalic r:id="rId83"/>
    </p:embeddedFont>
    <p:embeddedFont>
      <p:font typeface="Open Sans"/>
      <p:regular r:id="rId84"/>
      <p:bold r:id="rId85"/>
      <p:italic r:id="rId86"/>
      <p:boldItalic r:id="rId8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4479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88" roundtripDataSignature="AMtx7mjyZuetA7HtXhnYJmkSONytxfmC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FE4D228-4312-416B-A311-07EE6AD31477}">
  <a:tblStyle styleId="{DFE4D228-4312-416B-A311-07EE6AD3147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447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84" Type="http://schemas.openxmlformats.org/officeDocument/2006/relationships/font" Target="fonts/OpenSans-regular.fntdata"/><Relationship Id="rId83" Type="http://schemas.openxmlformats.org/officeDocument/2006/relationships/font" Target="fonts/Lato-boldItalic.fntdata"/><Relationship Id="rId42" Type="http://schemas.openxmlformats.org/officeDocument/2006/relationships/slide" Target="slides/slide36.xml"/><Relationship Id="rId86" Type="http://schemas.openxmlformats.org/officeDocument/2006/relationships/font" Target="fonts/OpenSans-italic.fntdata"/><Relationship Id="rId41" Type="http://schemas.openxmlformats.org/officeDocument/2006/relationships/slide" Target="slides/slide35.xml"/><Relationship Id="rId85" Type="http://schemas.openxmlformats.org/officeDocument/2006/relationships/font" Target="fonts/OpenSans-bold.fntdata"/><Relationship Id="rId44" Type="http://schemas.openxmlformats.org/officeDocument/2006/relationships/slide" Target="slides/slide38.xml"/><Relationship Id="rId88" Type="http://customschemas.google.com/relationships/presentationmetadata" Target="metadata"/><Relationship Id="rId43" Type="http://schemas.openxmlformats.org/officeDocument/2006/relationships/slide" Target="slides/slide37.xml"/><Relationship Id="rId87" Type="http://schemas.openxmlformats.org/officeDocument/2006/relationships/font" Target="fonts/OpenSans-boldItalic.fntdata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font" Target="fonts/Lato-regular.fntdata"/><Relationship Id="rId82" Type="http://schemas.openxmlformats.org/officeDocument/2006/relationships/font" Target="fonts/Lato-italic.fntdata"/><Relationship Id="rId81" Type="http://schemas.openxmlformats.org/officeDocument/2006/relationships/font" Target="fonts/La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font" Target="fonts/Raleway-bold.fntdata"/><Relationship Id="rId32" Type="http://schemas.openxmlformats.org/officeDocument/2006/relationships/slide" Target="slides/slide26.xml"/><Relationship Id="rId76" Type="http://schemas.openxmlformats.org/officeDocument/2006/relationships/font" Target="fonts/Raleway-regular.fntdata"/><Relationship Id="rId35" Type="http://schemas.openxmlformats.org/officeDocument/2006/relationships/slide" Target="slides/slide29.xml"/><Relationship Id="rId79" Type="http://schemas.openxmlformats.org/officeDocument/2006/relationships/font" Target="fonts/Raleway-boldItalic.fntdata"/><Relationship Id="rId34" Type="http://schemas.openxmlformats.org/officeDocument/2006/relationships/slide" Target="slides/slide28.xml"/><Relationship Id="rId78" Type="http://schemas.openxmlformats.org/officeDocument/2006/relationships/font" Target="fonts/Raleway-italic.fntdata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5" name="Google Shape;15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" name="Google Shape;7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0" name="Google Shape;290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8" name="Google Shape;308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6" name="Google Shape;326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0" name="Google Shape;360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8" name="Google Shape;378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4" name="Google Shape;414;p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d0de89e1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3" name="Google Shape;423;g1d0de89e19a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1d0de89e19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2" name="Google Shape;432;g1d0de89e19a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1" name="Google Shape;441;p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1" name="Google Shape;451;p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d0de89e19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0" name="Google Shape;460;g1d0de89e19a_0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9" name="Google Shape;469;p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8" name="Google Shape;488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7" name="Google Shape;497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5" name="Google Shape;505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3" name="Google Shape;513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1" name="Google Shape;521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9" name="Google Shape;529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7" name="Google Shape;537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5" name="Google Shape;545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2" name="Google Shape;552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0" name="Google Shape;560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8" name="Google Shape;568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6" name="Google Shape;576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4" name="Google Shape;584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1" name="Google Shape;591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9" name="Google Shape;599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7" name="Google Shape;607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4" name="Google Shape;614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2" name="Google Shape;622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0" name="Google Shape;630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8" name="Google Shape;638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6" name="Google Shape;646;p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20634f5fe2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5" name="Google Shape;655;g20634f5fe2b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23a85ad843a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4" name="Google Shape;664;g23a85ad843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d0de89e19a_0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g1d0de89e19a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57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57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5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57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57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5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g23a85ad843a_1_146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" name="Google Shape;63;g23a85ad843a_1_146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" name="Google Shape;64;g23a85ad843a_1_146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" name="Google Shape;65;g23a85ad843a_1_14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6" name="Google Shape;66;g23a85ad843a_1_14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g23a85ad843a_1_14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5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58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" name="Google Shape;19;p58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0" name="Google Shape;20;p5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" name="Google Shape;23;p5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5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" name="Google Shape;25;p5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6" name="Google Shape;26;p5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5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65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65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" name="Google Shape;31;p65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32" name="Google Shape;32;p65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" name="Google Shape;33;p6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61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" name="Google Shape;36;p6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" name="Google Shape;37;p6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6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9" name="Google Shape;39;p61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61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6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0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4" name="Google Shape;44;p6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Google Shape;46;p62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" name="Google Shape;47;p62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62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9" name="Google Shape;49;p6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Google Shape;51;p63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" name="Google Shape;52;p63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" name="Google Shape;53;p6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64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" name="Google Shape;56;p6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p64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8" name="Google Shape;58;p6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5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5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15.jpg"/><Relationship Id="rId5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jpg"/><Relationship Id="rId4" Type="http://schemas.openxmlformats.org/officeDocument/2006/relationships/image" Target="../media/image4.png"/><Relationship Id="rId5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mudjeans.eu/" TargetMode="External"/><Relationship Id="rId4" Type="http://schemas.openxmlformats.org/officeDocument/2006/relationships/hyperlink" Target="https://carbonequity.com/" TargetMode="External"/><Relationship Id="rId5" Type="http://schemas.openxmlformats.org/officeDocument/2006/relationships/image" Target="../media/image33.png"/><Relationship Id="rId6" Type="http://schemas.openxmlformats.org/officeDocument/2006/relationships/image" Target="../media/image28.png"/><Relationship Id="rId7" Type="http://schemas.openxmlformats.org/officeDocument/2006/relationships/image" Target="../media/image4.png"/><Relationship Id="rId8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2.jpg"/><Relationship Id="rId4" Type="http://schemas.openxmlformats.org/officeDocument/2006/relationships/hyperlink" Target="https://www.toastale.com/" TargetMode="External"/><Relationship Id="rId9" Type="http://schemas.openxmlformats.org/officeDocument/2006/relationships/image" Target="../media/image15.jpg"/><Relationship Id="rId5" Type="http://schemas.openxmlformats.org/officeDocument/2006/relationships/hyperlink" Target="https://beam.org/" TargetMode="External"/><Relationship Id="rId6" Type="http://schemas.openxmlformats.org/officeDocument/2006/relationships/image" Target="../media/image25.jpg"/><Relationship Id="rId7" Type="http://schemas.openxmlformats.org/officeDocument/2006/relationships/image" Target="../media/image22.png"/><Relationship Id="rId8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jpg"/><Relationship Id="rId4" Type="http://schemas.openxmlformats.org/officeDocument/2006/relationships/image" Target="../media/image4.png"/><Relationship Id="rId5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1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jpg"/><Relationship Id="rId4" Type="http://schemas.openxmlformats.org/officeDocument/2006/relationships/image" Target="../media/image4.png"/><Relationship Id="rId5" Type="http://schemas.openxmlformats.org/officeDocument/2006/relationships/image" Target="../media/image1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jpg"/><Relationship Id="rId4" Type="http://schemas.openxmlformats.org/officeDocument/2006/relationships/image" Target="../media/image4.png"/><Relationship Id="rId5" Type="http://schemas.openxmlformats.org/officeDocument/2006/relationships/image" Target="../media/image1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7.png"/><Relationship Id="rId4" Type="http://schemas.openxmlformats.org/officeDocument/2006/relationships/image" Target="../media/image4.png"/><Relationship Id="rId5" Type="http://schemas.openxmlformats.org/officeDocument/2006/relationships/image" Target="../media/image1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jpg"/><Relationship Id="rId4" Type="http://schemas.openxmlformats.org/officeDocument/2006/relationships/image" Target="../media/image4.png"/><Relationship Id="rId5" Type="http://schemas.openxmlformats.org/officeDocument/2006/relationships/image" Target="../media/image1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png"/><Relationship Id="rId4" Type="http://schemas.openxmlformats.org/officeDocument/2006/relationships/image" Target="../media/image4.png"/><Relationship Id="rId5" Type="http://schemas.openxmlformats.org/officeDocument/2006/relationships/image" Target="../media/image15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6.png"/><Relationship Id="rId4" Type="http://schemas.openxmlformats.org/officeDocument/2006/relationships/image" Target="../media/image4.png"/><Relationship Id="rId5" Type="http://schemas.openxmlformats.org/officeDocument/2006/relationships/image" Target="../media/image1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0.png"/><Relationship Id="rId4" Type="http://schemas.openxmlformats.org/officeDocument/2006/relationships/image" Target="../media/image4.png"/><Relationship Id="rId5" Type="http://schemas.openxmlformats.org/officeDocument/2006/relationships/image" Target="../media/image1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jpg"/><Relationship Id="rId4" Type="http://schemas.openxmlformats.org/officeDocument/2006/relationships/image" Target="../media/image4.png"/><Relationship Id="rId5" Type="http://schemas.openxmlformats.org/officeDocument/2006/relationships/image" Target="../media/image1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png"/><Relationship Id="rId4" Type="http://schemas.openxmlformats.org/officeDocument/2006/relationships/image" Target="../media/image4.png"/><Relationship Id="rId5" Type="http://schemas.openxmlformats.org/officeDocument/2006/relationships/image" Target="../media/image15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png"/><Relationship Id="rId4" Type="http://schemas.openxmlformats.org/officeDocument/2006/relationships/image" Target="../media/image15.jpg"/><Relationship Id="rId5" Type="http://schemas.openxmlformats.org/officeDocument/2006/relationships/image" Target="../media/image3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5" Type="http://schemas.openxmlformats.org/officeDocument/2006/relationships/image" Target="../media/image1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png"/><Relationship Id="rId4" Type="http://schemas.openxmlformats.org/officeDocument/2006/relationships/image" Target="../media/image4.png"/><Relationship Id="rId5" Type="http://schemas.openxmlformats.org/officeDocument/2006/relationships/image" Target="../media/image15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3.jpg"/><Relationship Id="rId4" Type="http://schemas.openxmlformats.org/officeDocument/2006/relationships/image" Target="../media/image4.png"/><Relationship Id="rId5" Type="http://schemas.openxmlformats.org/officeDocument/2006/relationships/image" Target="../media/image1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1.jpg"/><Relationship Id="rId4" Type="http://schemas.openxmlformats.org/officeDocument/2006/relationships/image" Target="../media/image4.png"/><Relationship Id="rId5" Type="http://schemas.openxmlformats.org/officeDocument/2006/relationships/image" Target="../media/image15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5.png"/><Relationship Id="rId4" Type="http://schemas.openxmlformats.org/officeDocument/2006/relationships/image" Target="../media/image4.png"/><Relationship Id="rId5" Type="http://schemas.openxmlformats.org/officeDocument/2006/relationships/image" Target="../media/image15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.png"/><Relationship Id="rId4" Type="http://schemas.openxmlformats.org/officeDocument/2006/relationships/image" Target="../media/image15.jpg"/><Relationship Id="rId5" Type="http://schemas.openxmlformats.org/officeDocument/2006/relationships/image" Target="../media/image4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4.png"/><Relationship Id="rId4" Type="http://schemas.openxmlformats.org/officeDocument/2006/relationships/image" Target="../media/image4.png"/><Relationship Id="rId5" Type="http://schemas.openxmlformats.org/officeDocument/2006/relationships/image" Target="../media/image15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9.png"/><Relationship Id="rId4" Type="http://schemas.openxmlformats.org/officeDocument/2006/relationships/image" Target="../media/image4.png"/><Relationship Id="rId5" Type="http://schemas.openxmlformats.org/officeDocument/2006/relationships/image" Target="../media/image15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5.jpg"/><Relationship Id="rId4" Type="http://schemas.openxmlformats.org/officeDocument/2006/relationships/image" Target="../media/image4.png"/><Relationship Id="rId5" Type="http://schemas.openxmlformats.org/officeDocument/2006/relationships/image" Target="../media/image15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6.png"/><Relationship Id="rId4" Type="http://schemas.openxmlformats.org/officeDocument/2006/relationships/image" Target="../media/image4.png"/><Relationship Id="rId5" Type="http://schemas.openxmlformats.org/officeDocument/2006/relationships/image" Target="../media/image15.jpg"/><Relationship Id="rId6" Type="http://schemas.openxmlformats.org/officeDocument/2006/relationships/image" Target="../media/image4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.png"/><Relationship Id="rId4" Type="http://schemas.openxmlformats.org/officeDocument/2006/relationships/image" Target="../media/image15.jpg"/><Relationship Id="rId5" Type="http://schemas.openxmlformats.org/officeDocument/2006/relationships/image" Target="../media/image5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.png"/><Relationship Id="rId4" Type="http://schemas.openxmlformats.org/officeDocument/2006/relationships/image" Target="../media/image15.jpg"/><Relationship Id="rId5" Type="http://schemas.openxmlformats.org/officeDocument/2006/relationships/image" Target="../media/image5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.png"/><Relationship Id="rId4" Type="http://schemas.openxmlformats.org/officeDocument/2006/relationships/image" Target="../media/image15.jpg"/><Relationship Id="rId5" Type="http://schemas.openxmlformats.org/officeDocument/2006/relationships/image" Target="../media/image6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5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.png"/><Relationship Id="rId4" Type="http://schemas.openxmlformats.org/officeDocument/2006/relationships/image" Target="../media/image15.jpg"/><Relationship Id="rId5" Type="http://schemas.openxmlformats.org/officeDocument/2006/relationships/image" Target="../media/image6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2.png"/><Relationship Id="rId4" Type="http://schemas.openxmlformats.org/officeDocument/2006/relationships/image" Target="../media/image4.png"/><Relationship Id="rId5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hyperlink" Target="https://jcsr.springeropen.com/articles/10.1186/s40991-016-0004-6#ref-CR5" TargetMode="External"/><Relationship Id="rId4" Type="http://schemas.openxmlformats.org/officeDocument/2006/relationships/hyperlink" Target="https://jcsr.springeropen.com/articles/10.1186/s40991-016-0004-6#ref-CR6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15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.png"/><Relationship Id="rId4" Type="http://schemas.openxmlformats.org/officeDocument/2006/relationships/image" Target="../media/image15.jpg"/><Relationship Id="rId5" Type="http://schemas.openxmlformats.org/officeDocument/2006/relationships/image" Target="../media/image60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7.png"/><Relationship Id="rId4" Type="http://schemas.openxmlformats.org/officeDocument/2006/relationships/image" Target="../media/image4.png"/><Relationship Id="rId5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58.png"/><Relationship Id="rId4" Type="http://schemas.openxmlformats.org/officeDocument/2006/relationships/image" Target="../media/image4.png"/><Relationship Id="rId5" Type="http://schemas.openxmlformats.org/officeDocument/2006/relationships/image" Target="../media/image15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4.png"/><Relationship Id="rId4" Type="http://schemas.openxmlformats.org/officeDocument/2006/relationships/image" Target="../media/image15.jpg"/><Relationship Id="rId5" Type="http://schemas.openxmlformats.org/officeDocument/2006/relationships/image" Target="../media/image57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4.png"/><Relationship Id="rId4" Type="http://schemas.openxmlformats.org/officeDocument/2006/relationships/image" Target="../media/image15.jpg"/><Relationship Id="rId5" Type="http://schemas.openxmlformats.org/officeDocument/2006/relationships/image" Target="../media/image51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4.png"/><Relationship Id="rId4" Type="http://schemas.openxmlformats.org/officeDocument/2006/relationships/hyperlink" Target="https://www.beyond-capital.eu/" TargetMode="External"/><Relationship Id="rId5" Type="http://schemas.openxmlformats.org/officeDocument/2006/relationships/hyperlink" Target="http://www.exeolab.it/" TargetMode="External"/><Relationship Id="rId6" Type="http://schemas.openxmlformats.org/officeDocument/2006/relationships/image" Target="../media/image15.jpg"/><Relationship Id="rId7" Type="http://schemas.openxmlformats.org/officeDocument/2006/relationships/image" Target="../media/image5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20.jpg"/><Relationship Id="rId5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 txBox="1"/>
          <p:nvPr>
            <p:ph type="ctrTitle"/>
          </p:nvPr>
        </p:nvSpPr>
        <p:spPr>
          <a:xfrm>
            <a:off x="2371725" y="630225"/>
            <a:ext cx="6331500" cy="21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it" sz="3900">
                <a:solidFill>
                  <a:srgbClr val="122D4A"/>
                </a:solidFill>
                <a:latin typeface="Lato"/>
                <a:ea typeface="Lato"/>
                <a:cs typeface="Lato"/>
                <a:sym typeface="Lato"/>
              </a:rPr>
              <a:t>Modulo 4</a:t>
            </a:r>
            <a:endParaRPr sz="3900">
              <a:solidFill>
                <a:srgbClr val="122D4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3900">
              <a:solidFill>
                <a:srgbClr val="122D4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</a:pPr>
            <a:r>
              <a:rPr lang="it" sz="3900">
                <a:solidFill>
                  <a:srgbClr val="122D4A"/>
                </a:solidFill>
                <a:latin typeface="Lato"/>
                <a:ea typeface="Lato"/>
                <a:cs typeface="Lato"/>
                <a:sym typeface="Lato"/>
              </a:rPr>
              <a:t>Imprenditorialità sociale ed etica aziendale</a:t>
            </a:r>
            <a:endParaRPr sz="4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" name="Google Shape;73;p1"/>
          <p:cNvSpPr txBox="1"/>
          <p:nvPr>
            <p:ph idx="1" type="subTitle"/>
          </p:nvPr>
        </p:nvSpPr>
        <p:spPr>
          <a:xfrm>
            <a:off x="2371717" y="3741050"/>
            <a:ext cx="6331500" cy="1241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it" sz="2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SYNTHESIS &amp; MSE INSTITUTE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4" name="Google Shape;7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60" y="5650"/>
            <a:ext cx="1792650" cy="169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75" name="Google Shape;7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515696"/>
            <a:ext cx="2226240" cy="467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/>
          <p:nvPr/>
        </p:nvSpPr>
        <p:spPr>
          <a:xfrm>
            <a:off x="0" y="340184"/>
            <a:ext cx="9250680" cy="492904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508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</a:pPr>
            <a:r>
              <a:rPr b="1" i="0" lang="it" sz="19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L’etica di impresa </a:t>
            </a:r>
            <a:r>
              <a:rPr b="0" i="0" lang="it" sz="19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è</a:t>
            </a:r>
            <a:r>
              <a:rPr b="1" i="0" lang="it" sz="19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i="0" sz="19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508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it" sz="19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"studio delle politiche e delle pratiche aziendali appropriate relative a temi potenzialmente controversi, tra cui, e non solo, la corporate governance, l'insider trading, la corruzione, la discriminazione, la responsabilità sociale e fiduciaria"</a:t>
            </a:r>
            <a:endParaRPr b="0" i="0" sz="15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0" name="Google Shape;150;p9"/>
          <p:cNvSpPr txBox="1"/>
          <p:nvPr>
            <p:ph idx="1" type="body"/>
          </p:nvPr>
        </p:nvSpPr>
        <p:spPr>
          <a:xfrm>
            <a:off x="853950" y="2750811"/>
            <a:ext cx="74361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marR="50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None/>
            </a:pPr>
            <a:r>
              <a:t/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152" name="Google Shape;15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 txBox="1"/>
          <p:nvPr/>
        </p:nvSpPr>
        <p:spPr>
          <a:xfrm>
            <a:off x="288758" y="1304850"/>
            <a:ext cx="8855242" cy="367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82550" marR="50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it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L’etica di impresa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68300" marR="50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•"/>
            </a:pPr>
            <a:r>
              <a:rPr b="0" i="0" lang="it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È spesso guidata dalla legge</a:t>
            </a:r>
            <a:endParaRPr/>
          </a:p>
          <a:p>
            <a:pPr indent="-285750" lvl="0" marL="368300" marR="50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•"/>
            </a:pPr>
            <a:r>
              <a:rPr b="0" i="0" lang="it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Aiuta le imprese a ottenere l'approvazione del pubblico </a:t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285750" lvl="0" marL="368300" marR="50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•"/>
            </a:pPr>
            <a:r>
              <a:rPr b="0" i="0" lang="it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E' uno strumento di sostentamento per le imprese e gli imprenditori sociali accertano i fattori sociali, culturali, giuridici e di altro tipo che determinano limitazioni economiche</a:t>
            </a:r>
            <a:endParaRPr/>
          </a:p>
          <a:p>
            <a:pPr indent="-285750" lvl="0" marL="368300" marR="50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•"/>
            </a:pPr>
            <a:r>
              <a:rPr b="0" i="0" lang="it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Tutela gli interessi delle parti coinvolte nella rete sociale d'impresa</a:t>
            </a:r>
            <a:endParaRPr/>
          </a:p>
          <a:p>
            <a:pPr indent="-285750" lvl="0" marL="368300" marR="50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•"/>
            </a:pPr>
            <a:r>
              <a:rPr b="0" i="0" lang="it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Sostiene la centralità dei valori morali e sociali</a:t>
            </a:r>
            <a:endParaRPr/>
          </a:p>
          <a:p>
            <a:pPr indent="-285750" lvl="0" marL="368300" marR="50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•"/>
            </a:pPr>
            <a:r>
              <a:rPr b="0" i="0" lang="it" sz="16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Considera, tra l'altro, la tutela dei consumatori, il benessere e le pratiche commerciali corrette</a:t>
            </a:r>
            <a:endParaRPr b="0" i="0" sz="16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457200" marR="50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600"/>
              </a:spcAft>
              <a:buClr>
                <a:schemeClr val="lt1"/>
              </a:buClr>
              <a:buSzPts val="1800"/>
              <a:buFont typeface="Lato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8" name="Google Shape;1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159" name="Google Shape;159;p10"/>
          <p:cNvPicPr preferRelativeResize="0"/>
          <p:nvPr/>
        </p:nvPicPr>
        <p:blipFill rotWithShape="1">
          <a:blip r:embed="rId4">
            <a:alphaModFix/>
          </a:blip>
          <a:srcRect b="-10808" l="0" r="0" t="10809"/>
          <a:stretch/>
        </p:blipFill>
        <p:spPr>
          <a:xfrm>
            <a:off x="50390" y="4764768"/>
            <a:ext cx="1805261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"/>
          <p:cNvSpPr txBox="1"/>
          <p:nvPr>
            <p:ph type="title"/>
          </p:nvPr>
        </p:nvSpPr>
        <p:spPr>
          <a:xfrm>
            <a:off x="93373" y="1912650"/>
            <a:ext cx="4260263" cy="13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127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AutoNum type="arabicPeriod"/>
            </a:pPr>
            <a:r>
              <a:rPr b="0" lang="it" sz="2900"/>
              <a:t>Imprenditorialità sociale</a:t>
            </a:r>
            <a:r>
              <a:rPr lang="it" sz="2900">
                <a:latin typeface="Lato"/>
                <a:ea typeface="Lato"/>
                <a:cs typeface="Lato"/>
                <a:sym typeface="Lato"/>
              </a:rPr>
              <a:t> </a:t>
            </a:r>
            <a:endParaRPr sz="2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5" name="Google Shape;165;p1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1"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1500"/>
          </a:p>
        </p:txBody>
      </p:sp>
      <p:sp>
        <p:nvSpPr>
          <p:cNvPr id="166" name="Google Shape;166;p11"/>
          <p:cNvSpPr txBox="1"/>
          <p:nvPr/>
        </p:nvSpPr>
        <p:spPr>
          <a:xfrm>
            <a:off x="4862366" y="-150323"/>
            <a:ext cx="3837000" cy="435922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marR="50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50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t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1.1 Imprenditorialità sociale contestualizzata:</a:t>
            </a:r>
            <a:endParaRPr b="1" i="0" sz="16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74650" lvl="0" marL="457200" marR="50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•"/>
            </a:pPr>
            <a:r>
              <a:rPr b="0" i="0" lang="it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Le imprese sociali sono attivamente coinvolte nella creazione di un impatto sociale positivo nelle loro comunità globali.</a:t>
            </a:r>
            <a:endParaRPr/>
          </a:p>
          <a:p>
            <a:pPr indent="-374650" lvl="0" marL="457200" marR="50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•"/>
            </a:pPr>
            <a:r>
              <a:rPr b="0" i="0" lang="it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il loro spirito imprenditoriale è interessato a priorità comunitarie, ambientali e sociali più ampie. 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74650" lvl="0" marL="457200" marR="50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•"/>
            </a:pPr>
            <a:r>
              <a:rPr b="0" i="0" lang="it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Il management guida l'impresa in modo trasparente e coscienzioso, e di solito il personale, gli stakeholder e i clienti che beneficiano delle azioni commerciali vengono coinvolti attivamente nelle attività dell'azienda.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Chat" id="167" name="Google Shape;16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3891" y="3212018"/>
            <a:ext cx="3118486" cy="1472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169" name="Google Shape;16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"/>
          <p:cNvSpPr txBox="1"/>
          <p:nvPr>
            <p:ph type="title"/>
          </p:nvPr>
        </p:nvSpPr>
        <p:spPr>
          <a:xfrm>
            <a:off x="93373" y="1912650"/>
            <a:ext cx="4260263" cy="13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29F"/>
              </a:buClr>
              <a:buSzPts val="2400"/>
              <a:buNone/>
            </a:pPr>
            <a:r>
              <a:rPr b="0" lang="it" sz="1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La Commissione europea definirebbe un'"impresa sociale" per i seguenti esercizi, utilizzando le seguenti caratteristiche:</a:t>
            </a:r>
            <a:endParaRPr b="0" sz="1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5" name="Google Shape;175;p1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1"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1500"/>
          </a:p>
        </p:txBody>
      </p:sp>
      <p:sp>
        <p:nvSpPr>
          <p:cNvPr id="176" name="Google Shape;176;p12"/>
          <p:cNvSpPr txBox="1"/>
          <p:nvPr/>
        </p:nvSpPr>
        <p:spPr>
          <a:xfrm>
            <a:off x="4632960" y="-281004"/>
            <a:ext cx="4450080" cy="50493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marR="50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"/>
              <a:buChar char="∙"/>
            </a:pPr>
            <a:r>
              <a:rPr b="0" i="0" lang="it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L'obiettivo sociale o centrato sulla società è l'obiettivo primario dell'impresa e generalmente segue il percorso dell'innovazione sociale.</a:t>
            </a:r>
            <a:endParaRPr/>
          </a:p>
          <a:p>
            <a:pPr indent="-2286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"/>
              <a:buChar char="∙"/>
            </a:pPr>
            <a:r>
              <a:rPr b="0" i="0" lang="it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 profitti vengono reintegrati nell'impresa per raggiungere l'obiettivo sociale.</a:t>
            </a:r>
            <a:endParaRPr/>
          </a:p>
          <a:p>
            <a:pPr indent="-2286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"/>
              <a:buChar char="∙"/>
            </a:pPr>
            <a:r>
              <a:rPr b="0" i="0" lang="it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La gestione dell'organizzazione o il sistema di leadership esemplificano l'essenza dell'obiettivo primario, ad esempio utilizzando principi democratici o partecipativi o prestando attenzione a questioni di giustizia sociale.</a:t>
            </a:r>
            <a:endParaRPr/>
          </a:p>
          <a:p>
            <a:pPr indent="-2286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7" name="Google Shape;17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178" name="Google Shape;17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75" y="158475"/>
            <a:ext cx="1792650" cy="169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3"/>
          <p:cNvSpPr txBox="1"/>
          <p:nvPr>
            <p:ph type="title"/>
          </p:nvPr>
        </p:nvSpPr>
        <p:spPr>
          <a:xfrm>
            <a:off x="2085946" y="536450"/>
            <a:ext cx="7058054" cy="13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29F"/>
              </a:buClr>
              <a:buSzPts val="2400"/>
              <a:buNone/>
            </a:pPr>
            <a:r>
              <a:rPr b="0" lang="it" sz="1900">
                <a:latin typeface="Lato"/>
                <a:ea typeface="Lato"/>
                <a:cs typeface="Lato"/>
                <a:sym typeface="Lato"/>
              </a:rPr>
              <a:t>Sebbene non esista una forma giuridica esclusiva per le imprese sociali, la maggior parte di esse opera nei seguenti quattro settori:</a:t>
            </a:r>
            <a:endParaRPr b="0" sz="1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Social Work Case Management Guide - Setp By Step" id="185" name="Google Shape;1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7844" y="1623822"/>
            <a:ext cx="3148312" cy="295924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3"/>
          <p:cNvSpPr/>
          <p:nvPr/>
        </p:nvSpPr>
        <p:spPr>
          <a:xfrm>
            <a:off x="6146156" y="3507551"/>
            <a:ext cx="1099757" cy="56552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6">
              <a:alpha val="4901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3"/>
          <p:cNvSpPr/>
          <p:nvPr/>
        </p:nvSpPr>
        <p:spPr>
          <a:xfrm>
            <a:off x="6059253" y="2004708"/>
            <a:ext cx="1099757" cy="56552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6">
              <a:alpha val="4901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3"/>
          <p:cNvSpPr/>
          <p:nvPr/>
        </p:nvSpPr>
        <p:spPr>
          <a:xfrm flipH="1">
            <a:off x="1973320" y="3459551"/>
            <a:ext cx="1099757" cy="56552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6">
              <a:alpha val="4901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3"/>
          <p:cNvSpPr/>
          <p:nvPr/>
        </p:nvSpPr>
        <p:spPr>
          <a:xfrm flipH="1">
            <a:off x="1973321" y="1945500"/>
            <a:ext cx="1099757" cy="56552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6">
              <a:alpha val="4901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3"/>
          <p:cNvSpPr/>
          <p:nvPr/>
        </p:nvSpPr>
        <p:spPr>
          <a:xfrm>
            <a:off x="-526754" y="3312818"/>
            <a:ext cx="3148312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Servizi sociali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3"/>
          <p:cNvSpPr/>
          <p:nvPr/>
        </p:nvSpPr>
        <p:spPr>
          <a:xfrm>
            <a:off x="6522442" y="3203726"/>
            <a:ext cx="3148312" cy="8617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Alleanza </a:t>
            </a:r>
            <a:endParaRPr b="0" i="0" sz="18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 il lavoro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3"/>
          <p:cNvSpPr/>
          <p:nvPr/>
        </p:nvSpPr>
        <p:spPr>
          <a:xfrm>
            <a:off x="79662" y="1825808"/>
            <a:ext cx="1935480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Sviluppo di aree svantaggiate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3"/>
          <p:cNvSpPr/>
          <p:nvPr/>
        </p:nvSpPr>
        <p:spPr>
          <a:xfrm>
            <a:off x="6209001" y="2004708"/>
            <a:ext cx="3148312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it" sz="1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Altri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phical user interface, application&#10;&#10;Description automatically generated with medium confidence" id="194" name="Google Shape;194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"/>
          <p:cNvSpPr txBox="1"/>
          <p:nvPr>
            <p:ph type="title"/>
          </p:nvPr>
        </p:nvSpPr>
        <p:spPr>
          <a:xfrm>
            <a:off x="160949" y="1843946"/>
            <a:ext cx="4260263" cy="13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29F"/>
              </a:buClr>
              <a:buSzPts val="2400"/>
              <a:buNone/>
            </a:pPr>
            <a:r>
              <a:rPr lang="it" sz="2900">
                <a:latin typeface="Lato"/>
                <a:ea typeface="Lato"/>
                <a:cs typeface="Lato"/>
                <a:sym typeface="Lato"/>
              </a:rPr>
              <a:t>1.2 </a:t>
            </a:r>
            <a:r>
              <a:rPr lang="it" sz="3200"/>
              <a:t>Il caso di Cirpo</a:t>
            </a:r>
            <a:endParaRPr sz="4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0" name="Google Shape;200;p1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1"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1500"/>
          </a:p>
        </p:txBody>
      </p:sp>
      <p:sp>
        <p:nvSpPr>
          <p:cNvPr id="201" name="Google Shape;201;p14"/>
          <p:cNvSpPr txBox="1"/>
          <p:nvPr/>
        </p:nvSpPr>
        <p:spPr>
          <a:xfrm>
            <a:off x="4572000" y="230084"/>
            <a:ext cx="4450080" cy="50493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marR="50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74650" lvl="0" marL="457200" marR="508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•"/>
            </a:pPr>
            <a:r>
              <a:rPr b="0" i="0" lang="it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2014 –esistevano solo 7 organizzazioni.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marR="508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•"/>
            </a:pPr>
            <a:r>
              <a:rPr b="0" i="0" lang="it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Nel dicembre 2020, la Camera dei rappresentanti di Cipro ha approvato la legge sull'impresa sociale, istituendo per la prima volta un quadro giuridico per le imprese sociali che operano a Cipro</a:t>
            </a:r>
            <a:endParaRPr/>
          </a:p>
          <a:p>
            <a:pPr indent="-374650" lvl="0" marL="457200" marR="508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•"/>
            </a:pPr>
            <a:r>
              <a:rPr b="0" i="0" lang="it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Adesso sono più di 30 </a:t>
            </a:r>
            <a:endParaRPr/>
          </a:p>
          <a:p>
            <a:pPr indent="-374650" lvl="0" marL="457200" marR="508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•"/>
            </a:pPr>
            <a:r>
              <a:rPr b="0" i="0" lang="it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Con la nuova legge: maggiore credibilità, autorità legale e posizione di rilievo per le imprese sociali che prima lavoravano sotto l'etichetta di "società a responsabilità limitata" o "enti di beneficenza".</a:t>
            </a:r>
            <a:endParaRPr b="0" i="0" sz="16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457200" marR="50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2" name="Google Shape;20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203" name="Google Shape;20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1600" y="2907521"/>
            <a:ext cx="4267199" cy="831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1"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1500"/>
          </a:p>
        </p:txBody>
      </p:sp>
      <p:sp>
        <p:nvSpPr>
          <p:cNvPr id="210" name="Google Shape;210;p15"/>
          <p:cNvSpPr txBox="1"/>
          <p:nvPr/>
        </p:nvSpPr>
        <p:spPr>
          <a:xfrm>
            <a:off x="4657344" y="679625"/>
            <a:ext cx="4204500" cy="50493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143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Il quadro legislativo per la creazione di imprese sociali a Cipro è delineato come segue: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143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285750" lvl="0" marL="28575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b="0" i="0" lang="it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imprese con una causa sociale</a:t>
            </a:r>
            <a:endParaRPr/>
          </a:p>
          <a:p>
            <a:pPr indent="-285750" lvl="0" marL="28575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b="0" i="0" lang="it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una percentuale significativa dei loro profitti viene reinvestita nel loro lavoro sociale </a:t>
            </a:r>
            <a:endParaRPr/>
          </a:p>
          <a:p>
            <a:pPr indent="-285750" lvl="0" marL="28575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b="0" i="0" lang="it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una certa percentuale di personale appartenente a gruppi vulnerabili (giovani, donne, persone con disabilità, ecc.)</a:t>
            </a:r>
            <a:endParaRPr/>
          </a:p>
          <a:p>
            <a:pPr indent="-228600" lvl="0" marL="457200" marR="50800" rtl="0" algn="just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508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508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mium Vector | Stylized simple outline map of cyprus icon. blue sketch  map of cyprus vector illustration" id="211" name="Google Shape;21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1387" y="1035558"/>
            <a:ext cx="257175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213" name="Google Shape;213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"/>
          <p:cNvSpPr/>
          <p:nvPr/>
        </p:nvSpPr>
        <p:spPr>
          <a:xfrm>
            <a:off x="4925568" y="4218432"/>
            <a:ext cx="1475232" cy="729143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6"/>
          <p:cNvSpPr txBox="1"/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it" sz="2900">
                <a:latin typeface="Lato"/>
                <a:ea typeface="Lato"/>
                <a:cs typeface="Lato"/>
                <a:sym typeface="Lato"/>
              </a:rPr>
              <a:t>1.3 </a:t>
            </a:r>
            <a:r>
              <a:rPr lang="it" sz="3200"/>
              <a:t>Esempi di imprese sociali di successo nell'UE</a:t>
            </a:r>
            <a:endParaRPr sz="3200"/>
          </a:p>
        </p:txBody>
      </p:sp>
      <p:sp>
        <p:nvSpPr>
          <p:cNvPr id="220" name="Google Shape;220;p16"/>
          <p:cNvSpPr txBox="1"/>
          <p:nvPr/>
        </p:nvSpPr>
        <p:spPr>
          <a:xfrm>
            <a:off x="4572000" y="195925"/>
            <a:ext cx="4433688" cy="4292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85750" lvl="0" marL="368300" marR="508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•"/>
            </a:pPr>
            <a:r>
              <a:rPr b="1" i="0" lang="it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MUD Jeans (</a:t>
            </a:r>
            <a:r>
              <a:rPr b="1" i="0" lang="it" sz="1400" u="sng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https://mudjeans.eu</a:t>
            </a:r>
            <a:r>
              <a:rPr b="1" i="0" lang="it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): </a:t>
            </a:r>
            <a:r>
              <a:rPr b="0" i="0" lang="it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Con sede ad Amsterdam. Questo marchio ricicla i vecchi jeans in un nuovo paio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68300" marR="50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139700" lvl="0" marL="368300" marR="50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82550" marR="50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Lato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285750" lvl="0" marL="368300" marR="508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•"/>
            </a:pPr>
            <a:r>
              <a:rPr b="1" i="0" lang="it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Carbon Equity (</a:t>
            </a:r>
            <a:r>
              <a:rPr b="1" i="0" lang="it" sz="1400" u="sng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https://carbonequity.com</a:t>
            </a:r>
            <a:r>
              <a:rPr b="1" i="0" lang="it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): </a:t>
            </a:r>
            <a:r>
              <a:rPr b="0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L'impresa mette in contatto gli investitori per mettere il loro denaro "a disposizione delle aziende più impattanti del mondo, raggruppando il capitale in fondi climatici di prima classe"</a:t>
            </a:r>
            <a:endParaRPr b="0" i="0" sz="1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A picture containing person, case, shoes, feet&#10;&#10;Description automatically generated" id="221" name="Google Shape;22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58844" y="1318811"/>
            <a:ext cx="1819656" cy="1023557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pic>
        <p:nvPicPr>
          <p:cNvPr descr="Carbon Equity's Agrifood Tech Feeder" id="222" name="Google Shape;222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30456" y="4177563"/>
            <a:ext cx="1475232" cy="622497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pic>
        <p:nvPicPr>
          <p:cNvPr id="223" name="Google Shape;223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224" name="Google Shape;224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137" y="2812963"/>
            <a:ext cx="2679192" cy="1406576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sp>
        <p:nvSpPr>
          <p:cNvPr id="230" name="Google Shape;230;p17"/>
          <p:cNvSpPr txBox="1"/>
          <p:nvPr/>
        </p:nvSpPr>
        <p:spPr>
          <a:xfrm>
            <a:off x="4555098" y="339812"/>
            <a:ext cx="4229765" cy="4292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74650" lvl="0" marL="457200" marR="508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•"/>
            </a:pPr>
            <a:r>
              <a:rPr b="1" i="0" lang="it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Toast Ale (</a:t>
            </a:r>
            <a:r>
              <a:rPr b="1" i="0" lang="it" sz="1600" u="sng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https://www.toastale.com</a:t>
            </a:r>
            <a:r>
              <a:rPr b="1" i="0" lang="it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): </a:t>
            </a:r>
            <a:r>
              <a:rPr b="0" i="0" lang="it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. L'impresa produce birra prodotta con avanzi di pane che  sarebbero stati buttati via. </a:t>
            </a:r>
            <a:endParaRPr b="0" i="0" sz="16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457200" marR="508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74650" lvl="0" marL="457200" marR="508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•"/>
            </a:pPr>
            <a:r>
              <a:rPr b="1" i="0" lang="it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Beam (</a:t>
            </a:r>
            <a:r>
              <a:rPr b="1" i="0" lang="it" sz="1600" u="sng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https://beam.org</a:t>
            </a:r>
            <a:r>
              <a:rPr b="1" i="0" lang="it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):  </a:t>
            </a:r>
            <a:r>
              <a:rPr b="0" i="0" lang="it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con sede nel Regno Unito. È fondata su una piattaforma di crowdfunding che mira ad alleviare il problema dei senzatetto offrendo loro nuove opportunità di carriera</a:t>
            </a:r>
            <a:endParaRPr b="0" i="0" sz="16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2286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A picture containing bottle, indoor, food, alcohol&#10;&#10;Description automatically generated" id="231" name="Google Shape;231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85107" y="375125"/>
            <a:ext cx="2528507" cy="1646259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  <p:pic>
        <p:nvPicPr>
          <p:cNvPr descr="About Beam" id="232" name="Google Shape;232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38329" y="3247701"/>
            <a:ext cx="1411661" cy="55995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3921"/>
              </a:srgbClr>
            </a:outerShdw>
          </a:effectLst>
        </p:spPr>
      </p:pic>
      <p:pic>
        <p:nvPicPr>
          <p:cNvPr id="233" name="Google Shape;233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234" name="Google Shape;234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"/>
          <p:cNvSpPr/>
          <p:nvPr/>
        </p:nvSpPr>
        <p:spPr>
          <a:xfrm>
            <a:off x="4790366" y="4230624"/>
            <a:ext cx="1049602" cy="64617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8"/>
          <p:cNvSpPr txBox="1"/>
          <p:nvPr>
            <p:ph type="title"/>
          </p:nvPr>
        </p:nvSpPr>
        <p:spPr>
          <a:xfrm>
            <a:off x="65266" y="1153773"/>
            <a:ext cx="4260263" cy="13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29F"/>
              </a:buClr>
              <a:buSzPts val="2400"/>
              <a:buFont typeface="Arial"/>
              <a:buNone/>
            </a:pPr>
            <a:r>
              <a:rPr lang="it" sz="2900">
                <a:latin typeface="Lato"/>
                <a:ea typeface="Lato"/>
                <a:cs typeface="Lato"/>
                <a:sym typeface="Lato"/>
              </a:rPr>
              <a:t>2. Etica di impresa</a:t>
            </a:r>
            <a:endParaRPr sz="4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1" name="Google Shape;241;p1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t/>
            </a:r>
            <a:endParaRPr b="1" sz="3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1500"/>
          </a:p>
        </p:txBody>
      </p:sp>
      <p:pic>
        <p:nvPicPr>
          <p:cNvPr descr="Top reasons why business ethics is important" id="242" name="Google Shape;24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804" y="2816050"/>
            <a:ext cx="3581400" cy="164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8"/>
          <p:cNvSpPr txBox="1"/>
          <p:nvPr/>
        </p:nvSpPr>
        <p:spPr>
          <a:xfrm>
            <a:off x="4600546" y="584928"/>
            <a:ext cx="4450080" cy="50493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50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it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2.1 Fattori che influenzano l'etica aziendale</a:t>
            </a:r>
            <a:endParaRPr/>
          </a:p>
          <a:p>
            <a:pPr indent="0" lvl="0" marL="0" marR="50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b="0" i="0" lang="it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Il management e/o il proprietario dell'azienda </a:t>
            </a:r>
            <a:endParaRPr/>
          </a:p>
          <a:p>
            <a:pPr indent="-285750" lvl="0" marL="28575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b="0" i="0" lang="it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 valori che desiderano trasmettere attraverso la loro attività</a:t>
            </a:r>
            <a:endParaRPr/>
          </a:p>
          <a:p>
            <a:pPr indent="-285750" lvl="0" marL="28575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b="0" i="0" lang="it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Le pressioni di altre parti interessate, come il pubblico in generale, i gruppi ambientalisti e gli attivisti</a:t>
            </a:r>
            <a:endParaRPr b="0" i="0" sz="16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171450" lvl="0" marL="28575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600"/>
              </a:spcAft>
              <a:buClr>
                <a:schemeClr val="lt1"/>
              </a:buClr>
              <a:buSzPts val="1800"/>
              <a:buFont typeface="Lato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4" name="Google Shape;24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245" name="Google Shape;245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indoor&#10;&#10;Description automatically generated" id="80" name="Google Shape;8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8152" y="478457"/>
            <a:ext cx="7839614" cy="3919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82" name="Google Shape;8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"/>
          <p:cNvSpPr txBox="1"/>
          <p:nvPr/>
        </p:nvSpPr>
        <p:spPr>
          <a:xfrm>
            <a:off x="4693920" y="679625"/>
            <a:ext cx="4450080" cy="504937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508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it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Sintomi della mancanza di una forte etica aziendale: </a:t>
            </a:r>
            <a:endParaRPr b="1" i="0" sz="16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285750" lvl="0" marL="28575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b="0" i="0" lang="it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Costante burnout dei dipendenti</a:t>
            </a:r>
            <a:endParaRPr/>
          </a:p>
          <a:p>
            <a:pPr indent="-285750" lvl="0" marL="28575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b="0" i="0" lang="it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Turbamento emotivo dei dipendenti</a:t>
            </a:r>
            <a:endParaRPr/>
          </a:p>
          <a:p>
            <a:pPr indent="-285750" lvl="0" marL="28575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</a:pPr>
            <a:r>
              <a:rPr b="0" i="0" lang="it" sz="1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Elevato turnover del personale o difficoltà a mantenere l'attività aperta a lungo termine</a:t>
            </a:r>
            <a:endParaRPr b="0" i="0" sz="16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171450" lvl="0" marL="28575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600"/>
              </a:spcAft>
              <a:buClr>
                <a:schemeClr val="lt1"/>
              </a:buClr>
              <a:buSzPts val="1800"/>
              <a:buFont typeface="Lato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Top reasons why business ethics is important" id="251" name="Google Shape;25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2804" y="2816050"/>
            <a:ext cx="3581400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253" name="Google Shape;25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"/>
          <p:cNvSpPr txBox="1"/>
          <p:nvPr>
            <p:ph type="title"/>
          </p:nvPr>
        </p:nvSpPr>
        <p:spPr>
          <a:xfrm>
            <a:off x="-1578100" y="1541866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29F"/>
              </a:buClr>
              <a:buSzPts val="2400"/>
              <a:buNone/>
            </a:pPr>
            <a:r>
              <a:rPr lang="it" sz="2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2.2 Principi </a:t>
            </a:r>
            <a:br>
              <a:rPr lang="it" sz="2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it" sz="2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 etica aziendale</a:t>
            </a:r>
            <a:endParaRPr sz="4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9" name="Google Shape;25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260" name="Google Shape;26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"/>
          <p:cNvSpPr txBox="1"/>
          <p:nvPr>
            <p:ph type="title"/>
          </p:nvPr>
        </p:nvSpPr>
        <p:spPr>
          <a:xfrm>
            <a:off x="265500" y="521268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">
                <a:latin typeface="Lato"/>
                <a:ea typeface="Lato"/>
                <a:cs typeface="Lato"/>
                <a:sym typeface="Lato"/>
              </a:rPr>
              <a:t>1) Responsabilità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6" name="Google Shape;266;p21"/>
          <p:cNvSpPr txBox="1"/>
          <p:nvPr>
            <p:ph idx="2" type="body"/>
          </p:nvPr>
        </p:nvSpPr>
        <p:spPr>
          <a:xfrm>
            <a:off x="689586" y="2571750"/>
            <a:ext cx="3197028" cy="975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1143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rgbClr val="C7450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14300" rtl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>
                <a:solidFill>
                  <a:schemeClr val="dk2"/>
                </a:solidFill>
              </a:rPr>
              <a:t>Sia il dipendente che l'organizzazione sono responsabili del mantenimento di pratiche di lavoro etiche</a:t>
            </a:r>
            <a:r>
              <a:rPr lang="it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>
              <a:solidFill>
                <a:schemeClr val="dk2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Our Culture | Mirroring Our Community | AbsoluteCare" id="267" name="Google Shape;26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8452" y="2116867"/>
            <a:ext cx="1619250" cy="1158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269" name="Google Shape;26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2"/>
          <p:cNvSpPr txBox="1"/>
          <p:nvPr/>
        </p:nvSpPr>
        <p:spPr>
          <a:xfrm>
            <a:off x="4723931" y="473232"/>
            <a:ext cx="4303776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b="1" i="0" lang="it" sz="3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2) Cura e Rispetto</a:t>
            </a:r>
            <a:endParaRPr b="1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5" name="Google Shape;275;p22"/>
          <p:cNvSpPr txBox="1"/>
          <p:nvPr/>
        </p:nvSpPr>
        <p:spPr>
          <a:xfrm>
            <a:off x="5220812" y="2571750"/>
            <a:ext cx="3520852" cy="707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143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1143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Un ambiente sicuro garantisce che i dipendenti siano a proprio agio e che lavorino in condizioni ottimali.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How to Create a Positive Work Environment | VisiPoint" id="276" name="Google Shape;27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407" y="2069432"/>
            <a:ext cx="4605408" cy="3074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278" name="Google Shape;278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3"/>
          <p:cNvSpPr txBox="1"/>
          <p:nvPr>
            <p:ph type="title"/>
          </p:nvPr>
        </p:nvSpPr>
        <p:spPr>
          <a:xfrm>
            <a:off x="265500" y="36103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it">
                <a:latin typeface="Lato"/>
                <a:ea typeface="Lato"/>
                <a:cs typeface="Lato"/>
                <a:sym typeface="Lato"/>
              </a:rPr>
              <a:t>3) Onestà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4" name="Google Shape;284;p23"/>
          <p:cNvSpPr txBox="1"/>
          <p:nvPr>
            <p:ph idx="2" type="body"/>
          </p:nvPr>
        </p:nvSpPr>
        <p:spPr>
          <a:xfrm>
            <a:off x="677484" y="2365527"/>
            <a:ext cx="3221232" cy="1098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>
                <a:solidFill>
                  <a:srgbClr val="C7450A"/>
                </a:solidFill>
              </a:rPr>
              <a:t>Una comunicazione trasparente tra i dipendenti e i dirigenti/proprietari delle aziende è fondamentale.</a:t>
            </a:r>
            <a:endParaRPr>
              <a:solidFill>
                <a:srgbClr val="C7450A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Get complete process transparency with PRIME BPM" id="285" name="Google Shape;28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3302" y="980573"/>
            <a:ext cx="4315821" cy="3182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287" name="Google Shape;287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/>
          <p:cNvSpPr txBox="1"/>
          <p:nvPr/>
        </p:nvSpPr>
        <p:spPr>
          <a:xfrm>
            <a:off x="4833300" y="36103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b="1" i="0" lang="it" sz="3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4)Evitare conflitti</a:t>
            </a:r>
            <a:endParaRPr b="1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3" name="Google Shape;293;p24"/>
          <p:cNvSpPr txBox="1"/>
          <p:nvPr/>
        </p:nvSpPr>
        <p:spPr>
          <a:xfrm>
            <a:off x="4936530" y="2914899"/>
            <a:ext cx="3838740" cy="347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Un ambiente di lavoro sereno, con conflitti ridotti al minimo, garantisce un'esperienza lavorativa positiva ai dipendenti e li incoraggia a lavorare meglio.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7 Ways to Decrease Workplace Distractions &amp; Increase Productivity - Xenium  HR" id="294" name="Google Shape;294;p24"/>
          <p:cNvPicPr preferRelativeResize="0"/>
          <p:nvPr/>
        </p:nvPicPr>
        <p:blipFill rotWithShape="1">
          <a:blip r:embed="rId3">
            <a:alphaModFix/>
          </a:blip>
          <a:srcRect b="0" l="16855" r="39158" t="0"/>
          <a:stretch/>
        </p:blipFill>
        <p:spPr>
          <a:xfrm>
            <a:off x="0" y="0"/>
            <a:ext cx="458403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296" name="Google Shape;296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5"/>
          <p:cNvSpPr txBox="1"/>
          <p:nvPr>
            <p:ph type="title"/>
          </p:nvPr>
        </p:nvSpPr>
        <p:spPr>
          <a:xfrm>
            <a:off x="265500" y="472387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it">
                <a:latin typeface="Lato"/>
                <a:ea typeface="Lato"/>
                <a:cs typeface="Lato"/>
                <a:sym typeface="Lato"/>
              </a:rPr>
              <a:t>5) Conformità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2" name="Google Shape;302;p25"/>
          <p:cNvSpPr txBox="1"/>
          <p:nvPr>
            <p:ph idx="2" type="body"/>
          </p:nvPr>
        </p:nvSpPr>
        <p:spPr>
          <a:xfrm>
            <a:off x="489780" y="2301699"/>
            <a:ext cx="3596640" cy="1444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>
                <a:solidFill>
                  <a:srgbClr val="C7450A"/>
                </a:solidFill>
              </a:rPr>
              <a:t>Le organizzazioni devono seguire le norme e i regolamenti, soprattutto quando si orientano verso un approccio più etico al lavoro.</a:t>
            </a:r>
            <a:endParaRPr>
              <a:solidFill>
                <a:srgbClr val="C7450A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Compliance Communications | DeskAlerts" id="303" name="Google Shape;30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6634" y="3305846"/>
            <a:ext cx="3360325" cy="210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305" name="Google Shape;305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6"/>
          <p:cNvSpPr txBox="1"/>
          <p:nvPr/>
        </p:nvSpPr>
        <p:spPr>
          <a:xfrm>
            <a:off x="4784051" y="391049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b="1" i="0" lang="it" sz="3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6) Lealtà </a:t>
            </a:r>
            <a:endParaRPr b="1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1" name="Google Shape;311;p26"/>
          <p:cNvSpPr txBox="1"/>
          <p:nvPr/>
        </p:nvSpPr>
        <p:spPr>
          <a:xfrm>
            <a:off x="5017169" y="1709249"/>
            <a:ext cx="3928080" cy="276142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 dipendenti sono tenuti a dimostrare lealtà nei confronti della propria organizzazione. Qualsiasi problema deve essere affrontato internamente, assicurando di mantenere l'immagine dell'azienda.</a:t>
            </a:r>
            <a:endParaRPr b="0" i="0" sz="1800" u="none" cap="none" strike="noStrike">
              <a:solidFill>
                <a:srgbClr val="C7450A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Customer Loyalty | Retail Loyalty Programs | Apparel Retail Loyalty -  Fibre2Fashion" id="312" name="Google Shape;31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8275" y="2026245"/>
            <a:ext cx="3177053" cy="1091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314" name="Google Shape;314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7"/>
          <p:cNvSpPr txBox="1"/>
          <p:nvPr>
            <p:ph type="title"/>
          </p:nvPr>
        </p:nvSpPr>
        <p:spPr>
          <a:xfrm>
            <a:off x="-496651" y="610332"/>
            <a:ext cx="5577606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it" sz="3200">
                <a:latin typeface="Lato"/>
                <a:ea typeface="Lato"/>
                <a:cs typeface="Lato"/>
                <a:sym typeface="Lato"/>
              </a:rPr>
              <a:t>7)Informazioni Rilevanti</a:t>
            </a:r>
            <a:endParaRPr sz="3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0" name="Google Shape;320;p27"/>
          <p:cNvSpPr txBox="1"/>
          <p:nvPr>
            <p:ph idx="2" type="body"/>
          </p:nvPr>
        </p:nvSpPr>
        <p:spPr>
          <a:xfrm>
            <a:off x="426832" y="2155898"/>
            <a:ext cx="3730640" cy="1825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>
                <a:solidFill>
                  <a:srgbClr val="C7450A"/>
                </a:solidFill>
              </a:rPr>
              <a:t>Le organizzazioni sono obbligate a condividere i rapporti sulle loro pratiche commerciali. Tutte le informazioni condivise devono essere veritiere.</a:t>
            </a:r>
            <a:endParaRPr sz="1800">
              <a:solidFill>
                <a:srgbClr val="C7450A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Magnifying Glass" id="321" name="Google Shape;32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2074" y="1210631"/>
            <a:ext cx="3007788" cy="2722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323" name="Google Shape;323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8"/>
          <p:cNvSpPr txBox="1"/>
          <p:nvPr/>
        </p:nvSpPr>
        <p:spPr>
          <a:xfrm>
            <a:off x="4657456" y="610332"/>
            <a:ext cx="4011762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b="1" i="0" lang="it" sz="36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8) Rispetto della legge</a:t>
            </a:r>
            <a:endParaRPr b="1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9" name="Google Shape;329;p28"/>
          <p:cNvSpPr txBox="1"/>
          <p:nvPr/>
        </p:nvSpPr>
        <p:spPr>
          <a:xfrm>
            <a:off x="4993033" y="1757296"/>
            <a:ext cx="3340608" cy="196141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 dirigenti devono rispettare la legge e trattare tutti gli individui in modo equo sul posto di lavoro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30" name="Google Shape;33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331" name="Google Shape;33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8376" y="1500871"/>
            <a:ext cx="3340625" cy="2474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3"/>
          <p:cNvGrpSpPr/>
          <p:nvPr/>
        </p:nvGrpSpPr>
        <p:grpSpPr>
          <a:xfrm>
            <a:off x="1689700" y="2713246"/>
            <a:ext cx="7257383" cy="2413519"/>
            <a:chOff x="1168854" y="2182368"/>
            <a:chExt cx="7975146" cy="2850838"/>
          </a:xfrm>
        </p:grpSpPr>
        <p:sp>
          <p:nvSpPr>
            <p:cNvPr id="88" name="Google Shape;88;p3"/>
            <p:cNvSpPr/>
            <p:nvPr/>
          </p:nvSpPr>
          <p:spPr>
            <a:xfrm>
              <a:off x="4693920" y="4254155"/>
              <a:ext cx="963168" cy="69342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EnSoEd – Innovative teacher training social entrepreneurship" id="89" name="Google Shape;89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68854" y="2182368"/>
              <a:ext cx="7975146" cy="28508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0" name="Google Shape;90;p3"/>
          <p:cNvSpPr txBox="1"/>
          <p:nvPr>
            <p:ph type="title"/>
          </p:nvPr>
        </p:nvSpPr>
        <p:spPr>
          <a:xfrm>
            <a:off x="110980" y="864168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" sz="2900">
                <a:latin typeface="Lato"/>
                <a:ea typeface="Lato"/>
                <a:cs typeface="Lato"/>
                <a:sym typeface="Lato"/>
              </a:rPr>
              <a:t> Unità Di Lavoro</a:t>
            </a:r>
            <a:endParaRPr sz="4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" name="Google Shape;91;p3"/>
          <p:cNvSpPr txBox="1"/>
          <p:nvPr>
            <p:ph idx="2" type="body"/>
          </p:nvPr>
        </p:nvSpPr>
        <p:spPr>
          <a:xfrm>
            <a:off x="4649500" y="1154500"/>
            <a:ext cx="4460700" cy="31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508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it" sz="1600">
                <a:solidFill>
                  <a:schemeClr val="dk2"/>
                </a:solidFill>
              </a:rPr>
              <a:t>Imprenditorialità sociale ed etica aziendale</a:t>
            </a:r>
            <a:r>
              <a:rPr lang="it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endParaRPr sz="1600"/>
          </a:p>
          <a:p>
            <a:pPr indent="-374650" lvl="0" marL="457200" marR="508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•"/>
            </a:pPr>
            <a:r>
              <a:rPr lang="it" sz="1600">
                <a:solidFill>
                  <a:schemeClr val="dk2"/>
                </a:solidFill>
              </a:rPr>
              <a:t>Il rapporto tra i due concetti. </a:t>
            </a:r>
            <a:endParaRPr/>
          </a:p>
          <a:p>
            <a:pPr indent="-374650" lvl="0" marL="457200" marR="508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•"/>
            </a:pPr>
            <a:r>
              <a:rPr lang="it" sz="1600">
                <a:solidFill>
                  <a:schemeClr val="dk2"/>
                </a:solidFill>
              </a:rPr>
              <a:t>Imprese moderne e impronta "morale".</a:t>
            </a:r>
            <a:endParaRPr/>
          </a:p>
          <a:p>
            <a:pPr indent="-374650" lvl="0" marL="457200" marR="508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•"/>
            </a:pPr>
            <a:r>
              <a:rPr lang="it" sz="1600">
                <a:solidFill>
                  <a:schemeClr val="dk2"/>
                </a:solidFill>
              </a:rPr>
              <a:t>Imprenditorialità sociale e benefici per la società grazie a pratiche aziendali valide.</a:t>
            </a:r>
            <a:endParaRPr/>
          </a:p>
          <a:p>
            <a:pPr indent="-374650" lvl="0" marL="457200" marR="508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•"/>
            </a:pPr>
            <a:r>
              <a:rPr lang="it" sz="1600">
                <a:solidFill>
                  <a:schemeClr val="dk2"/>
                </a:solidFill>
              </a:rPr>
              <a:t>La responsabilità sociale d'impresa e gli strumenti che possono consentire alle imprese e alle organizzazioni di ottenere maggiore visibilità, sostenibilità e crescita a lungo termine.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2" name="Google Shape;9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93" name="Google Shape;9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9"/>
          <p:cNvSpPr txBox="1"/>
          <p:nvPr>
            <p:ph type="title"/>
          </p:nvPr>
        </p:nvSpPr>
        <p:spPr>
          <a:xfrm>
            <a:off x="-542310" y="223362"/>
            <a:ext cx="5711718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it" sz="3000">
                <a:latin typeface="Lato"/>
                <a:ea typeface="Lato"/>
                <a:cs typeface="Lato"/>
                <a:sym typeface="Lato"/>
              </a:rPr>
              <a:t>9) Rispetto degli impegni</a:t>
            </a:r>
            <a:endParaRPr sz="3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8" name="Google Shape;338;p29"/>
          <p:cNvSpPr txBox="1"/>
          <p:nvPr>
            <p:ph idx="2" type="body"/>
          </p:nvPr>
        </p:nvSpPr>
        <p:spPr>
          <a:xfrm>
            <a:off x="85456" y="918462"/>
            <a:ext cx="4486544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>
                <a:solidFill>
                  <a:srgbClr val="C7450A"/>
                </a:solidFill>
              </a:rPr>
              <a:t>Gli accordi devono essere interpretati in modo ragionevole e non in modo tale da avvantaggiare solo una delle parti, il che è altamente contrario all'etica.</a:t>
            </a:r>
            <a:endParaRPr sz="1800">
              <a:solidFill>
                <a:srgbClr val="C7450A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4 Commitments Every Great Web Design Company Makes | by Webcliffe | Medium" id="339" name="Google Shape;33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1305" y="926883"/>
            <a:ext cx="3814500" cy="29400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</p:spPr>
      </p:pic>
      <p:pic>
        <p:nvPicPr>
          <p:cNvPr id="340" name="Google Shape;34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3600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341" name="Google Shape;341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0"/>
          <p:cNvSpPr txBox="1"/>
          <p:nvPr>
            <p:ph type="title"/>
          </p:nvPr>
        </p:nvSpPr>
        <p:spPr>
          <a:xfrm>
            <a:off x="-1694964" y="1065149"/>
            <a:ext cx="6724069" cy="63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29F"/>
              </a:buClr>
              <a:buSzPts val="2400"/>
              <a:buNone/>
            </a:pPr>
            <a:r>
              <a:rPr lang="it" sz="2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2.3 Diversi tipi </a:t>
            </a:r>
            <a:br>
              <a:rPr lang="it" sz="2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it" sz="2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 etica aziendale</a:t>
            </a:r>
            <a:endParaRPr sz="4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47" name="Google Shape;347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348" name="Google Shape;348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1"/>
          <p:cNvSpPr txBox="1"/>
          <p:nvPr>
            <p:ph idx="2" type="body"/>
          </p:nvPr>
        </p:nvSpPr>
        <p:spPr>
          <a:xfrm>
            <a:off x="4921721" y="1133274"/>
            <a:ext cx="4045200" cy="3679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>
                <a:solidFill>
                  <a:srgbClr val="F2F2F2"/>
                </a:solidFill>
              </a:rPr>
              <a:t>L'organizzazione lavora con l'obiettivo di salvaguardare gli interessi dei suoi dipendenti, dei suoi clienti e dei suoi azionisti.</a:t>
            </a:r>
            <a:endParaRPr>
              <a:solidFill>
                <a:srgbClr val="F2F2F2"/>
              </a:solidFill>
            </a:endParaRPr>
          </a:p>
        </p:txBody>
      </p:sp>
      <p:sp>
        <p:nvSpPr>
          <p:cNvPr id="354" name="Google Shape;354;p31"/>
          <p:cNvSpPr txBox="1"/>
          <p:nvPr/>
        </p:nvSpPr>
        <p:spPr>
          <a:xfrm>
            <a:off x="4921721" y="797995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it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0" lang="it" sz="3600" u="none" cap="none" strike="noStrike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rPr>
              <a:t>1) Responsabilità aziendale </a:t>
            </a:r>
            <a:endParaRPr b="1" i="0" sz="3600" u="none" cap="none" strike="noStrike">
              <a:solidFill>
                <a:srgbClr val="F2F2F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How Employee Happiness Impacts Organisational Performance (2) - Aruosa  Osemwegie" id="355" name="Google Shape;35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199" y="1253791"/>
            <a:ext cx="3822081" cy="2635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357" name="Google Shape;357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2"/>
          <p:cNvSpPr txBox="1"/>
          <p:nvPr/>
        </p:nvSpPr>
        <p:spPr>
          <a:xfrm>
            <a:off x="359137" y="679625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b="1" i="0" lang="it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2) Responsabilità Sociale</a:t>
            </a:r>
            <a:endParaRPr b="1" i="0" sz="3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3" name="Google Shape;363;p32"/>
          <p:cNvSpPr txBox="1"/>
          <p:nvPr/>
        </p:nvSpPr>
        <p:spPr>
          <a:xfrm>
            <a:off x="233782" y="2210637"/>
            <a:ext cx="4295910" cy="1870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1800" u="none" cap="none" strike="noStrike">
                <a:solidFill>
                  <a:srgbClr val="C7450A"/>
                </a:solidFill>
                <a:latin typeface="Lato"/>
                <a:ea typeface="Lato"/>
                <a:cs typeface="Lato"/>
                <a:sym typeface="Lato"/>
              </a:rPr>
              <a:t>La responsabilità delle imprese e delle organizzazioni di affrontare questioni che potrebbero non riguardarle direttamente. Ne sono un esempio le questioni sociali come la protezione dell'ambiente.</a:t>
            </a:r>
            <a:endParaRPr b="0" i="0" sz="1800" u="none" cap="none" strike="noStrike">
              <a:solidFill>
                <a:srgbClr val="C7450A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Educational Social Responsibility - Best Schools in Spain" id="364" name="Google Shape;36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5242" y="2210637"/>
            <a:ext cx="4315384" cy="2869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366" name="Google Shape;366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3"/>
          <p:cNvSpPr txBox="1"/>
          <p:nvPr>
            <p:ph idx="2" type="body"/>
          </p:nvPr>
        </p:nvSpPr>
        <p:spPr>
          <a:xfrm>
            <a:off x="4921721" y="1133274"/>
            <a:ext cx="4045200" cy="3679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>
                <a:solidFill>
                  <a:srgbClr val="F2F2F2"/>
                </a:solidFill>
              </a:rPr>
              <a:t>Ci si aspetta che gli individui agiscano in modo etico e responsabile.</a:t>
            </a:r>
            <a:endParaRPr>
              <a:solidFill>
                <a:srgbClr val="F2F2F2"/>
              </a:solidFill>
            </a:endParaRPr>
          </a:p>
        </p:txBody>
      </p:sp>
      <p:sp>
        <p:nvSpPr>
          <p:cNvPr id="372" name="Google Shape;372;p33"/>
          <p:cNvSpPr txBox="1"/>
          <p:nvPr/>
        </p:nvSpPr>
        <p:spPr>
          <a:xfrm>
            <a:off x="4921721" y="797995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br>
              <a:rPr b="1" i="0" lang="it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0" lang="it" sz="3600" u="none" cap="none" strike="noStrike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rPr>
              <a:t>3) Responsabilità Personale</a:t>
            </a:r>
            <a:endParaRPr b="1" i="0" sz="3600" u="none" cap="none" strike="noStrike">
              <a:solidFill>
                <a:srgbClr val="F2F2F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73" name="Google Shape;37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374" name="Google Shape;374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0444" y="1642962"/>
            <a:ext cx="2729780" cy="185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4"/>
          <p:cNvSpPr txBox="1"/>
          <p:nvPr/>
        </p:nvSpPr>
        <p:spPr>
          <a:xfrm>
            <a:off x="359137" y="679625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b="1" i="0" lang="it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4) Etica della Tecnologia</a:t>
            </a:r>
            <a:endParaRPr b="1" i="0" sz="3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1" name="Google Shape;381;p34"/>
          <p:cNvSpPr txBox="1"/>
          <p:nvPr/>
        </p:nvSpPr>
        <p:spPr>
          <a:xfrm>
            <a:off x="233782" y="2210637"/>
            <a:ext cx="4295910" cy="1870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1800" u="none" cap="none" strike="noStrike">
                <a:solidFill>
                  <a:srgbClr val="C7450A"/>
                </a:solidFill>
                <a:latin typeface="Lato"/>
                <a:ea typeface="Lato"/>
                <a:cs typeface="Lato"/>
                <a:sym typeface="Lato"/>
              </a:rPr>
              <a:t>Con i cambiamenti nel modo in cui le aziende utilizzano la tecnologia e Internet per le loro pratiche, c'è una forte necessità di proteggere i dati degli individui</a:t>
            </a:r>
            <a:endParaRPr b="0" i="0" sz="1800" u="none" cap="none" strike="noStrike">
              <a:solidFill>
                <a:srgbClr val="C7450A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3 Key Preparations for GDPR during Brexit" id="382" name="Google Shape;38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6178" y="1271581"/>
            <a:ext cx="3776108" cy="2600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384" name="Google Shape;384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5"/>
          <p:cNvSpPr txBox="1"/>
          <p:nvPr>
            <p:ph idx="2" type="body"/>
          </p:nvPr>
        </p:nvSpPr>
        <p:spPr>
          <a:xfrm>
            <a:off x="4921721" y="1133274"/>
            <a:ext cx="4045200" cy="3679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>
                <a:solidFill>
                  <a:srgbClr val="F2F2F2"/>
                </a:solidFill>
              </a:rPr>
              <a:t>Le convinzioni personali non devono far parte del processo decisionale</a:t>
            </a:r>
            <a:endParaRPr>
              <a:solidFill>
                <a:srgbClr val="F2F2F2"/>
              </a:solidFill>
            </a:endParaRPr>
          </a:p>
        </p:txBody>
      </p:sp>
      <p:sp>
        <p:nvSpPr>
          <p:cNvPr id="390" name="Google Shape;390;p35"/>
          <p:cNvSpPr txBox="1"/>
          <p:nvPr/>
        </p:nvSpPr>
        <p:spPr>
          <a:xfrm>
            <a:off x="4921721" y="797995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br>
              <a:rPr b="1" i="0" lang="it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i="0" lang="it" sz="3600" u="none" cap="none" strike="noStrike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rPr>
              <a:t>5) Equità</a:t>
            </a:r>
            <a:endParaRPr b="1" i="0" sz="3600" u="none" cap="none" strike="noStrike">
              <a:solidFill>
                <a:srgbClr val="F2F2F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Fairness Archives | Leading with Trust" id="391" name="Google Shape;39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7717" y="1622899"/>
            <a:ext cx="2319413" cy="2312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393" name="Google Shape;393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6"/>
          <p:cNvSpPr txBox="1"/>
          <p:nvPr/>
        </p:nvSpPr>
        <p:spPr>
          <a:xfrm>
            <a:off x="359137" y="679625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6) Affidabilità e trasparenza </a:t>
            </a:r>
            <a:endParaRPr b="1" i="0" sz="3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9" name="Google Shape;399;p36"/>
          <p:cNvSpPr txBox="1"/>
          <p:nvPr/>
        </p:nvSpPr>
        <p:spPr>
          <a:xfrm>
            <a:off x="233782" y="2210637"/>
            <a:ext cx="4295910" cy="1870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1800" u="none" cap="none" strike="noStrike">
                <a:solidFill>
                  <a:srgbClr val="C7450A"/>
                </a:solidFill>
                <a:latin typeface="Lato"/>
                <a:ea typeface="Lato"/>
                <a:cs typeface="Lato"/>
                <a:sym typeface="Lato"/>
              </a:rPr>
              <a:t>La responsabilità e l'etica devono essere impiegate quando si affrontano questioni importanti</a:t>
            </a:r>
            <a:endParaRPr b="0" i="0" sz="1800" u="none" cap="none" strike="noStrike">
              <a:solidFill>
                <a:srgbClr val="C7450A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Business trust Images | Free Vectors, Stock Photos &amp; PSD" id="400" name="Google Shape;40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9097" y="1338725"/>
            <a:ext cx="3691121" cy="2460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402" name="Google Shape;402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versible Freestanding Chalkboard" id="407" name="Google Shape;407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2096" y="210520"/>
            <a:ext cx="4028650" cy="4454523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69"/>
          <p:cNvSpPr txBox="1"/>
          <p:nvPr>
            <p:ph type="title"/>
          </p:nvPr>
        </p:nvSpPr>
        <p:spPr>
          <a:xfrm rot="353121">
            <a:off x="2873517" y="1234772"/>
            <a:ext cx="2925808" cy="60901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29F"/>
              </a:buClr>
              <a:buSzPts val="2400"/>
              <a:buFont typeface="Arial"/>
              <a:buNone/>
            </a:pPr>
            <a:r>
              <a:rPr lang="it" sz="29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2.4 TEORIE DI ETICA AZIENDALE</a:t>
            </a:r>
            <a:endParaRPr sz="4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09" name="Google Shape;409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410" name="Google Shape;410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usinessman fingers on chin" id="411" name="Google Shape;411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22798" y="841380"/>
            <a:ext cx="901558" cy="41764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0"/>
          <p:cNvSpPr txBox="1"/>
          <p:nvPr/>
        </p:nvSpPr>
        <p:spPr>
          <a:xfrm>
            <a:off x="108425" y="176468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b="1" i="0" lang="it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Teoria Deontologica</a:t>
            </a:r>
            <a:endParaRPr b="1" i="0" sz="3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7" name="Google Shape;417;p70"/>
          <p:cNvSpPr txBox="1"/>
          <p:nvPr/>
        </p:nvSpPr>
        <p:spPr>
          <a:xfrm>
            <a:off x="4739665" y="1488742"/>
            <a:ext cx="4295910" cy="1870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La teoria deontologica si fonda sulla premessa che il comportamento etico si basa su un insieme di regole o principi prestabiliti in contesti diversi.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Anche se il risultato effettivo del seguire queste regole morali prestabilite può variare, il risultato non dovrebbe determinare se l'azione è etica o meno. </a:t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18" name="Google Shape;418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419" name="Google Shape;419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70"/>
          <p:cNvSpPr/>
          <p:nvPr/>
        </p:nvSpPr>
        <p:spPr>
          <a:xfrm>
            <a:off x="8039250" y="3969000"/>
            <a:ext cx="830400" cy="3645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9050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99" name="Google Shape;99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0" name="Google Shape;100;p67"/>
          <p:cNvGraphicFramePr/>
          <p:nvPr/>
        </p:nvGraphicFramePr>
        <p:xfrm>
          <a:off x="1735455" y="17985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{DFE4D228-4312-416B-A311-07EE6AD31477}</a:tableStyleId>
              </a:tblPr>
              <a:tblGrid>
                <a:gridCol w="3052575"/>
                <a:gridCol w="3268850"/>
              </a:tblGrid>
              <a:tr h="445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it" sz="1800" u="none" cap="none" strike="noStrike">
                          <a:solidFill>
                            <a:srgbClr val="F4652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Obiettivo:</a:t>
                      </a:r>
                      <a:endParaRPr sz="1200" u="none" cap="none" strike="noStrike"/>
                    </a:p>
                  </a:txBody>
                  <a:tcPr marT="83175" marB="83175" marR="83175" marL="831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it" sz="1800" u="none" cap="none" strike="noStrike">
                          <a:solidFill>
                            <a:srgbClr val="F4652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Criteri:</a:t>
                      </a:r>
                      <a:endParaRPr sz="1200" u="none" cap="none" strike="noStrike"/>
                    </a:p>
                  </a:txBody>
                  <a:tcPr marT="83175" marB="83175" marR="83175" marL="831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9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it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Fornire agli imprenditori sociali le conoscenze e le competenze per identificare le caratteristiche chiave dell'</a:t>
                      </a:r>
                      <a:r>
                        <a:rPr b="1" i="0" lang="it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imprenditoria sociale</a:t>
                      </a:r>
                      <a:r>
                        <a:rPr b="0" i="0" lang="it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, dell'</a:t>
                      </a:r>
                      <a:r>
                        <a:rPr b="1" i="0" lang="it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etica aziendale</a:t>
                      </a:r>
                      <a:r>
                        <a:rPr b="0" i="0" lang="it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e della </a:t>
                      </a:r>
                      <a:r>
                        <a:rPr b="1" i="0" lang="it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responsabilità sociale</a:t>
                      </a:r>
                      <a:r>
                        <a:rPr b="0" i="0" lang="it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 delle imprese.</a:t>
                      </a:r>
                      <a:endParaRPr b="0" i="0"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83175" marB="83175" marR="83175" marL="831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it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La </a:t>
                      </a:r>
                      <a:r>
                        <a:rPr b="1" i="0" lang="it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capacità </a:t>
                      </a:r>
                      <a:r>
                        <a:rPr b="0" i="0" lang="it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di comprendere i risultati dei tre concetti, di identificare le imprese che li hanno adottati con successo e di incorporarli nelle proprie imprese sociali e nelle pratiche commerciali quotidiane.</a:t>
                      </a:r>
                      <a:r>
                        <a:rPr lang="it" sz="1400" u="none" cap="none" strike="noStrike">
                          <a:solidFill>
                            <a:schemeClr val="dk2"/>
                          </a:solidFill>
                        </a:rPr>
                        <a:t> </a:t>
                      </a:r>
                      <a:endParaRPr sz="14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83175" marB="83175" marR="83175" marL="831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01" name="Google Shape;101;p67"/>
          <p:cNvSpPr/>
          <p:nvPr/>
        </p:nvSpPr>
        <p:spPr>
          <a:xfrm>
            <a:off x="1518285" y="330708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67"/>
          <p:cNvSpPr txBox="1"/>
          <p:nvPr/>
        </p:nvSpPr>
        <p:spPr>
          <a:xfrm>
            <a:off x="2124255" y="1011997"/>
            <a:ext cx="5332094" cy="6770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" sz="19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Metodologia e risultati di apprendimento</a:t>
            </a:r>
            <a:br>
              <a:rPr b="0" i="0" lang="it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d0de89e19a_0_0"/>
          <p:cNvSpPr txBox="1"/>
          <p:nvPr/>
        </p:nvSpPr>
        <p:spPr>
          <a:xfrm>
            <a:off x="108425" y="176468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b="1" i="0" lang="it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Teroia Deontologica</a:t>
            </a:r>
            <a:endParaRPr b="1" i="0" sz="3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6" name="Google Shape;426;g1d0de89e19a_0_0"/>
          <p:cNvSpPr txBox="1"/>
          <p:nvPr/>
        </p:nvSpPr>
        <p:spPr>
          <a:xfrm>
            <a:off x="4739665" y="1488742"/>
            <a:ext cx="42960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Secondo questa teoria, se si fa una promessa, ad esempio quella di restituire del denaro preso in prestito, ma non si ha intenzione di restituirlo, l'azione è eticamente sbagliata.</a:t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7" name="Google Shape;427;g1d0de89e19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428" name="Google Shape;428;g1d0de89e19a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65" y="4665043"/>
            <a:ext cx="1805261" cy="378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g1d0de89e19a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85050" y="3417169"/>
            <a:ext cx="1805250" cy="997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d0de89e19a_0_9"/>
          <p:cNvSpPr txBox="1"/>
          <p:nvPr/>
        </p:nvSpPr>
        <p:spPr>
          <a:xfrm>
            <a:off x="216709" y="1354134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b="1" i="0" lang="it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Utilitarismo</a:t>
            </a:r>
            <a:endParaRPr b="1" i="0" sz="3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5" name="Google Shape;435;g1d0de89e19a_0_9"/>
          <p:cNvSpPr txBox="1"/>
          <p:nvPr/>
        </p:nvSpPr>
        <p:spPr>
          <a:xfrm>
            <a:off x="4739665" y="1488742"/>
            <a:ext cx="42960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teoria utilitarista continua a differenziare il bene dal male dando maggior peso ai risultati.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Questa teoria pone maggiore enfasi sulle imprese, tenendo conto di quali azioni possono portare benefici al maggior numero di persone</a:t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36" name="Google Shape;436;g1d0de89e19a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437" name="Google Shape;437;g1d0de89e19a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65" y="4665043"/>
            <a:ext cx="1805261" cy="378735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g1d0de89e19a_0_9"/>
          <p:cNvSpPr/>
          <p:nvPr/>
        </p:nvSpPr>
        <p:spPr>
          <a:xfrm>
            <a:off x="8039250" y="3969000"/>
            <a:ext cx="830400" cy="3645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9050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1"/>
          <p:cNvSpPr txBox="1"/>
          <p:nvPr/>
        </p:nvSpPr>
        <p:spPr>
          <a:xfrm>
            <a:off x="216709" y="1354134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b="1" i="0" lang="it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Utilitarismo</a:t>
            </a:r>
            <a:endParaRPr b="1" i="0" sz="3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4" name="Google Shape;444;p71"/>
          <p:cNvSpPr txBox="1"/>
          <p:nvPr/>
        </p:nvSpPr>
        <p:spPr>
          <a:xfrm>
            <a:off x="4759915" y="802242"/>
            <a:ext cx="42960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esempio è la pratica di differenziare il prezzo di un prodotto o di un servizio per gruppi diversi di clienti</a:t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45" name="Google Shape;445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446" name="Google Shape;446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31810" y="2463550"/>
            <a:ext cx="1623390" cy="2679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71"/>
          <p:cNvSpPr txBox="1"/>
          <p:nvPr/>
        </p:nvSpPr>
        <p:spPr>
          <a:xfrm>
            <a:off x="4759915" y="2463550"/>
            <a:ext cx="26106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Questo si può vedere nel settore delle compagnie aeree, dove esiste un sistema di prezzi diversi per i posti in prima classe, business e economic class.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72"/>
          <p:cNvSpPr txBox="1"/>
          <p:nvPr/>
        </p:nvSpPr>
        <p:spPr>
          <a:xfrm>
            <a:off x="0" y="1553542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None/>
            </a:pPr>
            <a:r>
              <a:rPr b="1" i="0" lang="it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Teoria delle norme</a:t>
            </a:r>
            <a:endParaRPr b="1" i="0" sz="3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4" name="Google Shape;454;p72"/>
          <p:cNvSpPr txBox="1"/>
          <p:nvPr/>
        </p:nvSpPr>
        <p:spPr>
          <a:xfrm>
            <a:off x="4739665" y="1488742"/>
            <a:ext cx="4295910" cy="187007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teoria delle norme suggerisce che esistono determinati standard di comportamento morale che dovrebbero essere rispettati dall'intero gruppo.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comportamento ammissibile è generalmente delineato per un serie di situazioni. </a:t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55" name="Google Shape;455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456" name="Google Shape;456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72"/>
          <p:cNvSpPr/>
          <p:nvPr/>
        </p:nvSpPr>
        <p:spPr>
          <a:xfrm>
            <a:off x="8039250" y="3969000"/>
            <a:ext cx="830400" cy="3645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9050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d0de89e19a_0_17"/>
          <p:cNvSpPr txBox="1"/>
          <p:nvPr/>
        </p:nvSpPr>
        <p:spPr>
          <a:xfrm>
            <a:off x="216709" y="1488742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Teorie della norme</a:t>
            </a:r>
            <a:endParaRPr/>
          </a:p>
        </p:txBody>
      </p:sp>
      <p:sp>
        <p:nvSpPr>
          <p:cNvPr id="463" name="Google Shape;463;g1d0de89e19a_0_17"/>
          <p:cNvSpPr txBox="1"/>
          <p:nvPr/>
        </p:nvSpPr>
        <p:spPr>
          <a:xfrm>
            <a:off x="4730227" y="1535392"/>
            <a:ext cx="4296000" cy="187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 esempio, un codice di condotta aziendale o un manuale per i dipendenti che fornisce un quadro di riferimento su come ci si aspetta che i dipendenti di si comportino in diverse situazioni. </a:t>
            </a:r>
            <a:r>
              <a:rPr b="0" i="0" lang="it" sz="1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violazione delle linee guida comporta solitamente un'azione disciplinare.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4" name="Google Shape;464;g1d0de89e19a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465" name="Google Shape;465;g1d0de89e19a_0_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65" y="4665043"/>
            <a:ext cx="1805261" cy="378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g1d0de89e19a_0_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71164" y="1931167"/>
            <a:ext cx="2614125" cy="175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73"/>
          <p:cNvSpPr txBox="1"/>
          <p:nvPr>
            <p:ph type="title"/>
          </p:nvPr>
        </p:nvSpPr>
        <p:spPr>
          <a:xfrm>
            <a:off x="4807822" y="2018297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" sz="3200">
                <a:solidFill>
                  <a:schemeClr val="lt1"/>
                </a:solidFill>
              </a:rPr>
              <a:t>2.5 I vantaggi dell'etica aziendale per le imprese sociali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472" name="Google Shape;472;p73"/>
          <p:cNvSpPr txBox="1"/>
          <p:nvPr>
            <p:ph idx="2" type="body"/>
          </p:nvPr>
        </p:nvSpPr>
        <p:spPr>
          <a:xfrm>
            <a:off x="96253" y="4020853"/>
            <a:ext cx="4601542" cy="112264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i="1" lang="it" sz="1400">
                <a:solidFill>
                  <a:srgbClr val="44546A"/>
                </a:solidFill>
                <a:latin typeface="Lato"/>
                <a:ea typeface="Lato"/>
                <a:cs typeface="Lato"/>
                <a:sym typeface="Lato"/>
              </a:rPr>
              <a:t>Figura 1 </a:t>
            </a:r>
            <a:r>
              <a:rPr i="1" lang="it" sz="1400">
                <a:solidFill>
                  <a:srgbClr val="44546A"/>
                </a:solidFill>
              </a:rPr>
              <a:t>Diagramma dell'etica aziendale </a:t>
            </a:r>
            <a:r>
              <a:rPr i="1" lang="it" sz="1400">
                <a:solidFill>
                  <a:srgbClr val="44546A"/>
                </a:solidFill>
                <a:latin typeface="Lato"/>
                <a:ea typeface="Lato"/>
                <a:cs typeface="Lato"/>
                <a:sym typeface="Lato"/>
              </a:rPr>
              <a:t>(https://www.thehumancapitalhub.com/articles/The-Advantages-Of-Ethical-Behaviour-In-Business)</a:t>
            </a:r>
            <a:endParaRPr sz="1400">
              <a:latin typeface="Lato"/>
              <a:ea typeface="Lato"/>
              <a:cs typeface="Lato"/>
              <a:sym typeface="Lato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sz="1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The Advantages of Ethical Behaviour in Business" id="473" name="Google Shape;473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7237" y="778812"/>
            <a:ext cx="3991459" cy="2977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74"/>
          <p:cNvSpPr txBox="1"/>
          <p:nvPr>
            <p:ph idx="1" type="body"/>
          </p:nvPr>
        </p:nvSpPr>
        <p:spPr>
          <a:xfrm>
            <a:off x="676950" y="901625"/>
            <a:ext cx="7790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it" sz="1800"/>
              <a:t>Il valore dell'etica aziendale va oltre la lealtà dei dipendenti e la forza del gruppo dirigente</a:t>
            </a:r>
            <a:r>
              <a:rPr lang="it" sz="1800">
                <a:latin typeface="Lato"/>
                <a:ea typeface="Lato"/>
                <a:cs typeface="Lato"/>
                <a:sym typeface="Lato"/>
              </a:rPr>
              <a:t>	</a:t>
            </a:r>
            <a:endParaRPr sz="1600"/>
          </a:p>
        </p:txBody>
      </p:sp>
      <p:pic>
        <p:nvPicPr>
          <p:cNvPr id="479" name="Google Shape;479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480" name="Google Shape;480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74"/>
          <p:cNvSpPr/>
          <p:nvPr/>
        </p:nvSpPr>
        <p:spPr>
          <a:xfrm>
            <a:off x="66765" y="980990"/>
            <a:ext cx="1099757" cy="56552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6">
              <a:alpha val="4901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74"/>
          <p:cNvSpPr/>
          <p:nvPr/>
        </p:nvSpPr>
        <p:spPr>
          <a:xfrm>
            <a:off x="531881" y="2169096"/>
            <a:ext cx="1099757" cy="565529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6">
              <a:alpha val="4901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74"/>
          <p:cNvSpPr/>
          <p:nvPr/>
        </p:nvSpPr>
        <p:spPr>
          <a:xfrm>
            <a:off x="1016010" y="3583743"/>
            <a:ext cx="1099800" cy="565500"/>
          </a:xfrm>
          <a:prstGeom prst="stripedRightArrow">
            <a:avLst>
              <a:gd fmla="val 50000" name="adj1"/>
              <a:gd fmla="val 50000" name="adj2"/>
            </a:avLst>
          </a:prstGeom>
          <a:solidFill>
            <a:schemeClr val="accent6">
              <a:alpha val="4901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74"/>
          <p:cNvSpPr txBox="1"/>
          <p:nvPr/>
        </p:nvSpPr>
        <p:spPr>
          <a:xfrm>
            <a:off x="1298825" y="1864975"/>
            <a:ext cx="7337700" cy="14993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just">
              <a:lnSpc>
                <a:spcPct val="115000"/>
              </a:lnSpc>
              <a:spcBef>
                <a:spcPts val="2800"/>
              </a:spcBef>
              <a:spcAft>
                <a:spcPts val="0"/>
              </a:spcAft>
              <a:buNone/>
            </a:pPr>
            <a:r>
              <a:rPr b="0" i="0" lang="i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Mantenere una reputazione rispettabile e ineccepibile nella comunità locale e a livello internazionale è molto importanza, sia per il successo a breve che a lungo termine. </a:t>
            </a:r>
            <a:r>
              <a:rPr b="0" i="0" lang="it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	</a:t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5" name="Google Shape;485;p74"/>
          <p:cNvSpPr txBox="1"/>
          <p:nvPr/>
        </p:nvSpPr>
        <p:spPr>
          <a:xfrm>
            <a:off x="2115810" y="3471897"/>
            <a:ext cx="6653100" cy="12310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un'impresa viene percepita come operante in modo non etico, è meno probabile che gli investitori acquistino l'azienda, e che l'impresa non sia supportata da una base di clienti fedeli.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75"/>
          <p:cNvSpPr txBox="1"/>
          <p:nvPr>
            <p:ph type="title"/>
          </p:nvPr>
        </p:nvSpPr>
        <p:spPr>
          <a:xfrm>
            <a:off x="1727958" y="527824"/>
            <a:ext cx="7819482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" sz="1800"/>
              <a:t>Una serie di meticolosi principi di etica aziendale per il funzionamento di un'impresa ha il vantaggio di:</a:t>
            </a:r>
            <a:br>
              <a:rPr lang="it" sz="1800"/>
            </a:br>
            <a:br>
              <a:rPr lang="it" sz="1800">
                <a:latin typeface="Lato"/>
                <a:ea typeface="Lato"/>
                <a:cs typeface="Lato"/>
                <a:sym typeface="Lato"/>
              </a:rPr>
            </a:b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1" name="Google Shape;491;p75"/>
          <p:cNvSpPr txBox="1"/>
          <p:nvPr>
            <p:ph idx="1" type="body"/>
          </p:nvPr>
        </p:nvSpPr>
        <p:spPr>
          <a:xfrm>
            <a:off x="1872029" y="1047126"/>
            <a:ext cx="8362713" cy="21656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74295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it" sz="1600">
                <a:solidFill>
                  <a:srgbClr val="000000"/>
                </a:solidFill>
              </a:rPr>
              <a:t>Attirare più investitori verso l'attività dell'impresa</a:t>
            </a:r>
            <a:endParaRPr/>
          </a:p>
          <a:p>
            <a:pPr indent="-285750" lvl="0" marL="74295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it" sz="1600"/>
              <a:t>Portare la reputazione dell'azienda a un livello superiore. </a:t>
            </a:r>
            <a:endParaRPr/>
          </a:p>
          <a:p>
            <a:pPr indent="-285750" lvl="0" marL="742950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it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Develop customer loyalty</a:t>
            </a:r>
            <a:endParaRPr/>
          </a:p>
          <a:p>
            <a:pPr indent="-285750" lvl="0" marL="742950" rtl="0" algn="just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400"/>
              <a:buChar char="●"/>
            </a:pPr>
            <a:r>
              <a:rPr lang="it" sz="1600">
                <a:solidFill>
                  <a:srgbClr val="000000"/>
                </a:solidFill>
              </a:rPr>
              <a:t>Vantaggio competitivo (base clienti). </a:t>
            </a:r>
            <a:endParaRPr/>
          </a:p>
          <a:p>
            <a:pPr indent="-285750" lvl="0" marL="742950" rtl="0" algn="just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400"/>
              <a:buChar char="●"/>
            </a:pPr>
            <a:r>
              <a:rPr lang="it" sz="16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Prevenire problemi legali</a:t>
            </a:r>
            <a:endParaRPr/>
          </a:p>
          <a:p>
            <a:pPr indent="-285750" lvl="0" marL="742950" rtl="0" algn="just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400"/>
              <a:buChar char="●"/>
            </a:pPr>
            <a:r>
              <a:rPr lang="it" sz="1600">
                <a:solidFill>
                  <a:srgbClr val="000000"/>
                </a:solidFill>
              </a:rPr>
              <a:t>	Rivolgersi a personale competente. 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92" name="Google Shape;492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493" name="Google Shape;493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list" id="494" name="Google Shape;494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2729" y="1163224"/>
            <a:ext cx="2091598" cy="3118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7"/>
          <p:cNvSpPr txBox="1"/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" sz="2900">
                <a:latin typeface="Lato"/>
                <a:ea typeface="Lato"/>
                <a:cs typeface="Lato"/>
                <a:sym typeface="Lato"/>
              </a:rPr>
              <a:t>3. Responsabilità sociale d'impresa</a:t>
            </a:r>
            <a:br>
              <a:rPr lang="it" sz="2900">
                <a:latin typeface="Lato"/>
                <a:ea typeface="Lato"/>
                <a:cs typeface="Lato"/>
                <a:sym typeface="Lato"/>
              </a:rPr>
            </a:br>
            <a:endParaRPr sz="29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" sz="2600">
                <a:latin typeface="Lato"/>
                <a:ea typeface="Lato"/>
                <a:cs typeface="Lato"/>
                <a:sym typeface="Lato"/>
              </a:rPr>
              <a:t>3.1 Definire la responsabilità sociale d'impresa (RSI)</a:t>
            </a:r>
            <a:endParaRPr sz="2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00" name="Google Shape;500;p37"/>
          <p:cNvSpPr txBox="1"/>
          <p:nvPr>
            <p:ph idx="2" type="body"/>
          </p:nvPr>
        </p:nvSpPr>
        <p:spPr>
          <a:xfrm>
            <a:off x="4649300" y="620775"/>
            <a:ext cx="4045200" cy="37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508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it" sz="1900">
                <a:solidFill>
                  <a:schemeClr val="dk2"/>
                </a:solidFill>
              </a:rPr>
              <a:t>Le questioni chiave sono:</a:t>
            </a:r>
            <a:endParaRPr sz="1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74650" lvl="0" marL="457200" marR="50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●"/>
            </a:pPr>
            <a:r>
              <a:rPr lang="it" sz="1600">
                <a:solidFill>
                  <a:schemeClr val="dk2"/>
                </a:solidFill>
              </a:rPr>
              <a:t>Capire dove si colloca la RSI all'interno dell'impresa commerciale</a:t>
            </a:r>
            <a:endParaRPr/>
          </a:p>
          <a:p>
            <a:pPr indent="-374650" lvl="0" marL="457200" marR="50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●"/>
            </a:pPr>
            <a:r>
              <a:rPr lang="it" sz="1600">
                <a:solidFill>
                  <a:schemeClr val="dk2"/>
                </a:solidFill>
              </a:rPr>
              <a:t>Creare una struttura che rispetti tutti gli aspetti della RSI</a:t>
            </a:r>
            <a:endParaRPr/>
          </a:p>
          <a:p>
            <a:pPr indent="-374650" lvl="0" marL="457200" marR="50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●"/>
            </a:pPr>
            <a:r>
              <a:rPr lang="it" sz="1600">
                <a:solidFill>
                  <a:schemeClr val="dk2"/>
                </a:solidFill>
              </a:rPr>
              <a:t>Implementare l'etica aziendale dal punto di vista della gestione</a:t>
            </a:r>
            <a:endParaRPr/>
          </a:p>
          <a:p>
            <a:pPr indent="-374650" lvl="0" marL="457200" marR="50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●"/>
            </a:pPr>
            <a:r>
              <a:rPr lang="it" sz="1600">
                <a:solidFill>
                  <a:schemeClr val="dk2"/>
                </a:solidFill>
              </a:rPr>
              <a:t>Garantire una buona etica aziendale da parte dei dipendenti</a:t>
            </a:r>
            <a:endParaRPr/>
          </a:p>
          <a:p>
            <a:pPr indent="-374650" lvl="0" marL="457200" marR="50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●"/>
            </a:pPr>
            <a:r>
              <a:rPr lang="it" sz="1600">
                <a:solidFill>
                  <a:schemeClr val="dk2"/>
                </a:solidFill>
              </a:rPr>
              <a:t>ll rapporto tra imprenditorialità sociale ed etica aziendale?</a:t>
            </a:r>
            <a:endParaRPr sz="1500"/>
          </a:p>
        </p:txBody>
      </p:sp>
      <p:pic>
        <p:nvPicPr>
          <p:cNvPr id="501" name="Google Shape;50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502" name="Google Shape;502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8"/>
          <p:cNvSpPr txBox="1"/>
          <p:nvPr>
            <p:ph type="title"/>
          </p:nvPr>
        </p:nvSpPr>
        <p:spPr>
          <a:xfrm>
            <a:off x="-70400" y="204113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Responsabilità sociale d'impresa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08" name="Google Shape;50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7600" y="20500"/>
            <a:ext cx="6338525" cy="50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510" name="Google Shape;510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108" name="Google Shape;108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9" name="Google Shape;109;p4"/>
          <p:cNvGraphicFramePr/>
          <p:nvPr/>
        </p:nvGraphicFramePr>
        <p:xfrm>
          <a:off x="718275" y="9439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{DFE4D228-4312-416B-A311-07EE6AD31477}</a:tableStyleId>
              </a:tblPr>
              <a:tblGrid>
                <a:gridCol w="2573125"/>
                <a:gridCol w="2573125"/>
                <a:gridCol w="2573125"/>
              </a:tblGrid>
              <a:tr h="438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it" sz="2000" u="none" cap="none" strike="noStrike">
                          <a:solidFill>
                            <a:srgbClr val="F4652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Conoscenze:</a:t>
                      </a:r>
                      <a:endParaRPr sz="1300" u="none" cap="none" strike="noStrike"/>
                    </a:p>
                  </a:txBody>
                  <a:tcPr marT="88525" marB="88525" marR="88525" marL="885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it" sz="2000" u="none" cap="none" strike="noStrike">
                          <a:solidFill>
                            <a:srgbClr val="F4652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Skills:</a:t>
                      </a:r>
                      <a:endParaRPr sz="1300" u="none" cap="none" strike="noStrike"/>
                    </a:p>
                  </a:txBody>
                  <a:tcPr marT="88525" marB="88525" marR="88525" marL="885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it" sz="2000" u="none" cap="none" strike="noStrike">
                          <a:solidFill>
                            <a:srgbClr val="F4652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Competenze:</a:t>
                      </a:r>
                      <a:endParaRPr sz="1300" u="none" cap="none" strike="noStrike"/>
                    </a:p>
                  </a:txBody>
                  <a:tcPr marT="88525" marB="88525" marR="88525" marL="885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08075">
                <a:tc>
                  <a:txBody>
                    <a:bodyPr/>
                    <a:lstStyle/>
                    <a:p>
                      <a:pPr indent="0" lvl="0" marL="1397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100" u="none" cap="none" strike="noStrike">
                          <a:solidFill>
                            <a:schemeClr val="dk2"/>
                          </a:solidFill>
                        </a:rPr>
                        <a:t>- Conoscere e comprendere cos'è l'imprenditoria sociale, come può essere definita e quali sono i quadri nazionali  nei Paesi partner. Verranno inoltre presentati casi di imprese sociali di successo.</a:t>
                      </a:r>
                      <a:endParaRPr/>
                    </a:p>
                    <a:p>
                      <a:pPr indent="0" lvl="0" marL="1397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100" u="none" cap="none" strike="noStrike">
                          <a:solidFill>
                            <a:schemeClr val="dk2"/>
                          </a:solidFill>
                        </a:rPr>
                        <a:t> - Conoscere il significato del termine Business Ethics, i principi inclusi in questo termine e il loro significato, una breve presentazione delle teorie di Business Ethics.</a:t>
                      </a:r>
                      <a:endParaRPr/>
                    </a:p>
                    <a:p>
                      <a:pPr indent="0" lvl="0" marL="1397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2"/>
                        </a:solidFill>
                      </a:endParaRPr>
                    </a:p>
                    <a:p>
                      <a:pPr indent="0" lvl="0" marL="1397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100" u="none" cap="none" strike="noStrike">
                          <a:solidFill>
                            <a:schemeClr val="dk2"/>
                          </a:solidFill>
                        </a:rPr>
                        <a:t>- Conoscere cos'è la Responsabilità Sociale d'Impresa, come viene utilizzata e come può essere utilizzata a beneficio di tutti i tipi di imprese e organizzazioni, nonché delle Imprese Sociali.</a:t>
                      </a:r>
                      <a:endParaRPr/>
                    </a:p>
                    <a:p>
                      <a:pPr indent="0" lvl="0" marL="1397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88525" marB="88525" marR="88525" marL="885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171450" lvl="0" marL="31115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b="0" i="0" lang="it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Avere le competenze necessarie per conoscere le caratteristiche di un imprenditore sociale e come questa struttura possa essere creata ed esistere in modo sostenibile nell'ambito dell'Imprenditoria sociale nei Paesi partner.</a:t>
                      </a:r>
                      <a:endParaRPr/>
                    </a:p>
                    <a:p>
                      <a:pPr indent="-171450" lvl="0" marL="31115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b="0" i="0" lang="it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Avere le competenze necessarie per creare una politica strategica di etica aziendale e presentarne le migliori pratiche come parte di un documento politico.</a:t>
                      </a:r>
                      <a:endParaRPr b="0" i="0" sz="11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88525" marB="88525" marR="88525" marL="885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85750" lvl="0" marL="425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it" sz="1100" u="none" cap="none" strike="noStrike"/>
                        <a:t>Avere le competenze tecniche per contestualizzare la Business Ethics nell'ambito di un'impresa sociale. </a:t>
                      </a:r>
                      <a:endParaRPr/>
                    </a:p>
                    <a:p>
                      <a:pPr indent="-285750" lvl="0" marL="425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-"/>
                      </a:pPr>
                      <a:r>
                        <a:rPr lang="it" sz="1100" u="none" cap="none" strike="noStrike"/>
                        <a:t> Avere la capacità di applicare il concetto di Business Ethics e i relativi principi all'interno dei vostri sforzi di imprenditorialità sociale, nella fase di ideazione, pianificazione, implementazione o revisione del ciclo di vita della vostra impresa sociale o aspirante tale.</a:t>
                      </a:r>
                      <a:endParaRPr sz="1100" u="none" cap="none" strike="noStrike"/>
                    </a:p>
                    <a:p>
                      <a:pPr indent="0" lvl="0" marL="1397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88525" marB="88525" marR="88525" marL="885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0" name="Google Shape;110;p4"/>
          <p:cNvSpPr/>
          <p:nvPr/>
        </p:nvSpPr>
        <p:spPr>
          <a:xfrm>
            <a:off x="1275762" y="136955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2147932" y="400066"/>
            <a:ext cx="5234940" cy="969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it" sz="19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Metodologia- EQF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br>
              <a:rPr b="0" i="0" lang="it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9"/>
          <p:cNvSpPr txBox="1"/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" sz="2900">
                <a:latin typeface="Lato"/>
                <a:ea typeface="Lato"/>
                <a:cs typeface="Lato"/>
                <a:sym typeface="Lato"/>
              </a:rPr>
              <a:t>3.2 Il quadro di riferimento in quattro parti per la RSI</a:t>
            </a:r>
            <a:endParaRPr sz="4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16" name="Google Shape;516;p39"/>
          <p:cNvSpPr txBox="1"/>
          <p:nvPr>
            <p:ph idx="2" type="body"/>
          </p:nvPr>
        </p:nvSpPr>
        <p:spPr>
          <a:xfrm>
            <a:off x="5407762" y="1113595"/>
            <a:ext cx="3132734" cy="314750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50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it" sz="1600">
                <a:solidFill>
                  <a:schemeClr val="dk2"/>
                </a:solidFill>
              </a:rPr>
              <a:t>La responsabilità sociale d'impresa comprende le aspettative economiche, legali, etiche e discrezionali (filantropiche) che la società ha nei confronti delle organizzazioni in un determinato momento".</a:t>
            </a:r>
            <a:r>
              <a:rPr lang="it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(Carroll </a:t>
            </a:r>
            <a:r>
              <a:rPr lang="it" sz="1600" u="sng">
                <a:solidFill>
                  <a:srgbClr val="004B83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1979</a:t>
            </a:r>
            <a:r>
              <a:rPr lang="it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it" sz="1600" u="sng">
                <a:solidFill>
                  <a:srgbClr val="004B83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1991</a:t>
            </a:r>
            <a:r>
              <a:rPr lang="it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). 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1500"/>
          </a:p>
        </p:txBody>
      </p:sp>
      <p:pic>
        <p:nvPicPr>
          <p:cNvPr id="517" name="Google Shape;517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518" name="Google Shape;518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0"/>
          <p:cNvSpPr txBox="1"/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SzPts val="3600"/>
              <a:buNone/>
            </a:pPr>
            <a:r>
              <a:rPr lang="it" sz="2900">
                <a:latin typeface="Lato"/>
                <a:ea typeface="Lato"/>
                <a:cs typeface="Lato"/>
                <a:sym typeface="Lato"/>
              </a:rPr>
              <a:t>Responsabilità economiche</a:t>
            </a:r>
            <a:endParaRPr sz="2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24" name="Google Shape;524;p40"/>
          <p:cNvSpPr txBox="1"/>
          <p:nvPr>
            <p:ph idx="2" type="body"/>
          </p:nvPr>
        </p:nvSpPr>
        <p:spPr>
          <a:xfrm>
            <a:off x="4740740" y="1294383"/>
            <a:ext cx="4045200" cy="299415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marR="508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Times New Roman"/>
              <a:buChar char="●"/>
            </a:pPr>
            <a:r>
              <a:rPr lang="it" sz="1600">
                <a:solidFill>
                  <a:schemeClr val="dk2"/>
                </a:solidFill>
              </a:rPr>
              <a:t>Come condizione o requisito fondamentale dell'esistenza, le imprese hanno una responsabilità economica nei confronti della società che ne ha consentito la creazione e il sostentamento. </a:t>
            </a:r>
            <a:endParaRPr/>
          </a:p>
          <a:p>
            <a:pPr indent="-336550" lvl="0" marL="457200" marR="508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Times New Roman"/>
              <a:buChar char="●"/>
            </a:pPr>
            <a:r>
              <a:rPr lang="it" sz="1600">
                <a:solidFill>
                  <a:schemeClr val="dk2"/>
                </a:solidFill>
              </a:rPr>
              <a:t>La società si aspetta, anzi richiede, che le organizzazioni imprenditoriali siano in grado di sostenersi e l'unico modo per farlo è essere redditizie e in grado di incentivare i proprietari o gli azionisti a investire e avere risorse sufficienti per continuare a operare.</a:t>
            </a:r>
            <a:endParaRPr sz="1600"/>
          </a:p>
        </p:txBody>
      </p:sp>
      <p:pic>
        <p:nvPicPr>
          <p:cNvPr id="525" name="Google Shape;52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526" name="Google Shape;526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1"/>
          <p:cNvSpPr txBox="1"/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SzPts val="3600"/>
              <a:buNone/>
            </a:pPr>
            <a:r>
              <a:rPr lang="it" sz="2900">
                <a:latin typeface="Lato"/>
                <a:ea typeface="Lato"/>
                <a:cs typeface="Lato"/>
                <a:sym typeface="Lato"/>
              </a:rPr>
              <a:t>Responsabilità Legale</a:t>
            </a:r>
            <a:endParaRPr sz="2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32" name="Google Shape;532;p41"/>
          <p:cNvSpPr txBox="1"/>
          <p:nvPr>
            <p:ph idx="2" type="body"/>
          </p:nvPr>
        </p:nvSpPr>
        <p:spPr>
          <a:xfrm>
            <a:off x="4649300" y="849375"/>
            <a:ext cx="4375828" cy="37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0200" lvl="0" marL="457200" marR="508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Char char="●"/>
            </a:pPr>
            <a:r>
              <a:rPr lang="it" sz="1600">
                <a:solidFill>
                  <a:schemeClr val="dk2"/>
                </a:solidFill>
              </a:rPr>
              <a:t>La società ha stabilito le regole di base minime in base alle quali le aziende devono operare e funzionare. Queste regole di base comprendono leggi e regolamenti e riflettono in effetti la visione della società di un'"etica codificata", in quanto articolano le nozioni fondamentali di pratiche commerciali corrette stabilite dai legislatori a livello federale, statale e locale.</a:t>
            </a:r>
            <a:endParaRPr/>
          </a:p>
          <a:p>
            <a:pPr indent="-330200" lvl="0" marL="457200" marR="508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Times New Roman"/>
              <a:buChar char="●"/>
            </a:pPr>
            <a:r>
              <a:rPr lang="it" sz="1600">
                <a:solidFill>
                  <a:schemeClr val="dk2"/>
                </a:solidFill>
              </a:rPr>
              <a:t> Le aziende sono tenute a rispettare queste leggi e regolamenti come condizione per operare.</a:t>
            </a:r>
            <a:endParaRPr sz="1500"/>
          </a:p>
        </p:txBody>
      </p:sp>
      <p:pic>
        <p:nvPicPr>
          <p:cNvPr id="533" name="Google Shape;53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534" name="Google Shape;534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2"/>
          <p:cNvSpPr txBox="1"/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SzPts val="3600"/>
              <a:buNone/>
            </a:pPr>
            <a:r>
              <a:rPr lang="it" sz="2900">
                <a:latin typeface="Lato"/>
                <a:ea typeface="Lato"/>
                <a:cs typeface="Lato"/>
                <a:sym typeface="Lato"/>
              </a:rPr>
              <a:t>Responsabilità Legale</a:t>
            </a:r>
            <a:endParaRPr sz="2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40" name="Google Shape;540;p42"/>
          <p:cNvSpPr txBox="1"/>
          <p:nvPr>
            <p:ph idx="2" type="body"/>
          </p:nvPr>
        </p:nvSpPr>
        <p:spPr>
          <a:xfrm>
            <a:off x="4663440" y="940815"/>
            <a:ext cx="4306500" cy="3494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it" sz="1600">
                <a:solidFill>
                  <a:schemeClr val="dk2"/>
                </a:solidFill>
              </a:rPr>
              <a:t>Le aspettative della società nei confronti delle imprese comprendono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</a:pPr>
            <a:r>
              <a:rPr lang="it" sz="1600">
                <a:solidFill>
                  <a:schemeClr val="dk2"/>
                </a:solidFill>
              </a:rPr>
              <a:t>Operare in modo coerente con le aspettative del governo e della legge</a:t>
            </a:r>
            <a:endParaRPr/>
          </a:p>
          <a:p>
            <a:pPr indent="-330200" lvl="0" marL="457200" rtl="0" algn="just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</a:pPr>
            <a:r>
              <a:rPr lang="it" sz="1600">
                <a:solidFill>
                  <a:schemeClr val="dk2"/>
                </a:solidFill>
              </a:rPr>
              <a:t>Rispettare le varie normative federali, statali e locali.</a:t>
            </a:r>
            <a:endParaRPr/>
          </a:p>
          <a:p>
            <a:pPr indent="-330200" lvl="0" marL="457200" rtl="0" algn="just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</a:pPr>
            <a:r>
              <a:rPr lang="it" sz="1600">
                <a:solidFill>
                  <a:schemeClr val="dk2"/>
                </a:solidFill>
              </a:rPr>
              <a:t>Comportarsi come cittadini aziendali rispettosi della legge</a:t>
            </a:r>
            <a:endParaRPr/>
          </a:p>
          <a:p>
            <a:pPr indent="-330200" lvl="0" marL="457200" rtl="0" algn="just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</a:pPr>
            <a:r>
              <a:rPr lang="it" sz="1600">
                <a:solidFill>
                  <a:schemeClr val="dk2"/>
                </a:solidFill>
              </a:rPr>
              <a:t>Adempiere a tutti gli obblighi legali nei confronti degli stakeholder della società.</a:t>
            </a:r>
            <a:endParaRPr/>
          </a:p>
          <a:p>
            <a:pPr indent="-330200" lvl="0" marL="457200" rtl="0" algn="just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</a:pPr>
            <a:r>
              <a:rPr lang="it" sz="1600">
                <a:solidFill>
                  <a:schemeClr val="dk2"/>
                </a:solidFill>
              </a:rPr>
              <a:t>Fornire beni e servizi che soddisfino almeno i requisiti legali minimi.</a:t>
            </a:r>
            <a:endParaRPr sz="1500"/>
          </a:p>
        </p:txBody>
      </p:sp>
      <p:pic>
        <p:nvPicPr>
          <p:cNvPr id="541" name="Google Shape;54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542" name="Google Shape;542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Google Shape;54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548" name="Google Shape;548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05945" y="148681"/>
            <a:ext cx="3465876" cy="4516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4"/>
          <p:cNvSpPr txBox="1"/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SzPts val="3600"/>
              <a:buNone/>
            </a:pPr>
            <a:r>
              <a:rPr lang="it" sz="2900">
                <a:latin typeface="Lato"/>
                <a:ea typeface="Lato"/>
                <a:cs typeface="Lato"/>
                <a:sym typeface="Lato"/>
              </a:rPr>
              <a:t>Responsabilità etiche</a:t>
            </a:r>
            <a:endParaRPr sz="2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5" name="Google Shape;555;p44"/>
          <p:cNvSpPr txBox="1"/>
          <p:nvPr>
            <p:ph idx="2" type="body"/>
          </p:nvPr>
        </p:nvSpPr>
        <p:spPr>
          <a:xfrm>
            <a:off x="4649300" y="849375"/>
            <a:ext cx="3909484" cy="37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Times New Roman"/>
              <a:buChar char="●"/>
            </a:pPr>
            <a:r>
              <a:rPr lang="it" sz="1600">
                <a:solidFill>
                  <a:schemeClr val="dk2"/>
                </a:solidFill>
              </a:rPr>
              <a:t>Oltre a quanto richiesto da leggi e regolamenti, la società si aspetta che le imprese operino e conducano i propri affari in modo etico.</a:t>
            </a:r>
            <a:endParaRPr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Times New Roman"/>
              <a:buChar char="●"/>
            </a:pPr>
            <a:r>
              <a:rPr lang="it" sz="1600">
                <a:solidFill>
                  <a:schemeClr val="dk2"/>
                </a:solidFill>
              </a:rPr>
              <a:t>Assumersi responsabilità etiche implica che le organizzazioni abbracceranno quelle attività, norme, standard e pratiche che, anche se non sono codificate nella legge, sono comunque previste.</a:t>
            </a:r>
            <a:endParaRPr sz="1500"/>
          </a:p>
        </p:txBody>
      </p:sp>
      <p:pic>
        <p:nvPicPr>
          <p:cNvPr id="556" name="Google Shape;55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557" name="Google Shape;557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5"/>
          <p:cNvSpPr txBox="1"/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SzPts val="3600"/>
              <a:buNone/>
            </a:pPr>
            <a:r>
              <a:rPr lang="it" sz="2900">
                <a:latin typeface="Lato"/>
                <a:ea typeface="Lato"/>
                <a:cs typeface="Lato"/>
                <a:sym typeface="Lato"/>
              </a:rPr>
              <a:t>Responsabilità etiche</a:t>
            </a:r>
            <a:endParaRPr sz="2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3" name="Google Shape;563;p45"/>
          <p:cNvSpPr txBox="1"/>
          <p:nvPr>
            <p:ph idx="2" type="body"/>
          </p:nvPr>
        </p:nvSpPr>
        <p:spPr>
          <a:xfrm>
            <a:off x="4466096" y="679625"/>
            <a:ext cx="4412404" cy="358546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Times New Roman"/>
              <a:buChar char="●"/>
            </a:pPr>
            <a:r>
              <a:rPr lang="it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Part of the ethical expectation is that businesses will be responsive to the “spirit” of the law, not just the letter of the law. </a:t>
            </a:r>
            <a:endParaRPr/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Times New Roman"/>
              <a:buChar char="●"/>
            </a:pPr>
            <a:r>
              <a:rPr lang="it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Another aspect of the ethical expectation is that businesses will conduct their affairs in a fair and objective fashion even in those cases when laws do not provide guidance or dictate courses of action. </a:t>
            </a:r>
            <a:endParaRPr/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Times New Roman"/>
              <a:buChar char="●"/>
            </a:pPr>
            <a:r>
              <a:rPr lang="it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Thus, ethical responsibilities embrace those activities, standards, policies, and practices that are expected or prohibited by society even though they are not codified into law. 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64" name="Google Shape;56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565" name="Google Shape;56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46"/>
          <p:cNvSpPr txBox="1"/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SzPts val="3600"/>
              <a:buNone/>
            </a:pPr>
            <a:r>
              <a:rPr lang="it" sz="2900">
                <a:latin typeface="Lato"/>
                <a:ea typeface="Lato"/>
                <a:cs typeface="Lato"/>
                <a:sym typeface="Lato"/>
              </a:rPr>
              <a:t>Responsabilità etiche</a:t>
            </a:r>
            <a:endParaRPr sz="2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1" name="Google Shape;571;p46"/>
          <p:cNvSpPr txBox="1"/>
          <p:nvPr>
            <p:ph idx="2" type="body"/>
          </p:nvPr>
        </p:nvSpPr>
        <p:spPr>
          <a:xfrm>
            <a:off x="4649300" y="849375"/>
            <a:ext cx="4045200" cy="37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</a:pPr>
            <a:r>
              <a:rPr lang="it" sz="1600">
                <a:solidFill>
                  <a:schemeClr val="dk2"/>
                </a:solidFill>
              </a:rPr>
              <a:t>L'obiettivo è che le aziende siano responsabili e rispondano all'intera gamma di norme, standard, valori, principi e aspettative che riflettono e valorizzano ciò che i consumatori, i dipendenti, i proprietari e la comunità considerano coerente rispetto alla protezione dei diritti morali degli stakeholder. </a:t>
            </a:r>
            <a:endParaRPr sz="1500"/>
          </a:p>
        </p:txBody>
      </p:sp>
      <p:pic>
        <p:nvPicPr>
          <p:cNvPr id="572" name="Google Shape;572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573" name="Google Shape;573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47"/>
          <p:cNvSpPr txBox="1"/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SzPts val="3600"/>
              <a:buNone/>
            </a:pPr>
            <a:r>
              <a:rPr lang="it" sz="2900">
                <a:latin typeface="Lato"/>
                <a:ea typeface="Lato"/>
                <a:cs typeface="Lato"/>
                <a:sym typeface="Lato"/>
              </a:rPr>
              <a:t>Responsabilità etiche</a:t>
            </a:r>
            <a:endParaRPr sz="2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9" name="Google Shape;579;p47"/>
          <p:cNvSpPr txBox="1"/>
          <p:nvPr>
            <p:ph idx="2" type="body"/>
          </p:nvPr>
        </p:nvSpPr>
        <p:spPr>
          <a:xfrm>
            <a:off x="4876792" y="916052"/>
            <a:ext cx="4045200" cy="37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it" sz="1400">
                <a:solidFill>
                  <a:schemeClr val="dk2"/>
                </a:solidFill>
              </a:rPr>
              <a:t>Nell'adempiere a queste responsabilità etiche, le aspettative delle imprese comprendono:</a:t>
            </a:r>
            <a:endParaRPr b="1" sz="14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</a:pPr>
            <a:r>
              <a:rPr lang="it" sz="1100">
                <a:solidFill>
                  <a:schemeClr val="dk2"/>
                </a:solidFill>
              </a:rPr>
              <a:t>Operare in modo coerente con le aspettative dei costumi e delle norme etiche della società.Riconoscere e rispettare le norme etiche/morali nuove o in evoluzione adottate dalla società e impedire che le norme etiche vengano compromesse per raggiungere gli obiettivi aziendali.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</a:pPr>
            <a:r>
              <a:rPr lang="it" sz="1100">
                <a:solidFill>
                  <a:schemeClr val="dk2"/>
                </a:solidFill>
              </a:rPr>
              <a:t>Essere buoni cittadini d'impresa, facendo ciò che ci si aspetta moralmente o eticamente.</a:t>
            </a:r>
            <a:endParaRPr/>
          </a:p>
          <a:p>
            <a:pPr indent="-31115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</a:pPr>
            <a:r>
              <a:rPr lang="it" sz="1100">
                <a:solidFill>
                  <a:schemeClr val="dk2"/>
                </a:solidFill>
              </a:rPr>
              <a:t>Riconoscere che l'integrità aziendale e il comportamento etico vanno oltre il semplice rispetto di leggi e regolamenti (Carroll 1991).</a:t>
            </a:r>
            <a:endParaRPr sz="11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1500"/>
          </a:p>
        </p:txBody>
      </p:sp>
      <p:pic>
        <p:nvPicPr>
          <p:cNvPr id="580" name="Google Shape;58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581" name="Google Shape;581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Google Shape;586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2050" y="302425"/>
            <a:ext cx="3012300" cy="451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588" name="Google Shape;588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117" name="Google Shape;117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8" name="Google Shape;118;p68"/>
          <p:cNvGraphicFramePr/>
          <p:nvPr/>
        </p:nvGraphicFramePr>
        <p:xfrm>
          <a:off x="718275" y="9439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{DFE4D228-4312-416B-A311-07EE6AD31477}</a:tableStyleId>
              </a:tblPr>
              <a:tblGrid>
                <a:gridCol w="2573125"/>
                <a:gridCol w="2573125"/>
                <a:gridCol w="2573125"/>
              </a:tblGrid>
              <a:tr h="310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it" sz="2000" u="none" cap="none" strike="noStrike">
                          <a:solidFill>
                            <a:srgbClr val="F4652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Conoscenze:</a:t>
                      </a:r>
                      <a:endParaRPr sz="1300" u="none" cap="none" strike="noStrike"/>
                    </a:p>
                  </a:txBody>
                  <a:tcPr marT="88525" marB="88525" marR="88525" marL="885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it" sz="2000" u="none" cap="none" strike="noStrike">
                          <a:solidFill>
                            <a:srgbClr val="F4652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Skills:</a:t>
                      </a:r>
                      <a:endParaRPr sz="1300" u="none" cap="none" strike="noStrike"/>
                    </a:p>
                  </a:txBody>
                  <a:tcPr marT="88525" marB="88525" marR="88525" marL="885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it" sz="2000" u="none" cap="none" strike="noStrike">
                          <a:solidFill>
                            <a:srgbClr val="F46524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Competenze:</a:t>
                      </a:r>
                      <a:endParaRPr sz="1300" u="none" cap="none" strike="noStrike"/>
                    </a:p>
                  </a:txBody>
                  <a:tcPr marT="88525" marB="88525" marR="88525" marL="885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65850">
                <a:tc>
                  <a:txBody>
                    <a:bodyPr/>
                    <a:lstStyle/>
                    <a:p>
                      <a:pPr indent="-82550" lvl="0" marL="31115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2"/>
                        </a:solidFill>
                      </a:endParaRPr>
                    </a:p>
                    <a:p>
                      <a:pPr indent="0" lvl="0" marL="1397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100" u="none" cap="none" strike="noStrike">
                          <a:solidFill>
                            <a:schemeClr val="dk2"/>
                          </a:solidFill>
                        </a:rPr>
                        <a:t>- Conoscere cos'è la Responsabilità Sociale d'Impresa, come viene utilizzata e come può essere utilizzata a beneficio di tutti i tipi di imprese e organizzazioni, nonché delle Imprese Sociali.</a:t>
                      </a:r>
                      <a:endParaRPr/>
                    </a:p>
                    <a:p>
                      <a:pPr indent="0" lvl="0" marL="1397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100" u="none" cap="none" strike="noStrike">
                          <a:solidFill>
                            <a:schemeClr val="dk2"/>
                          </a:solidFill>
                        </a:rPr>
                        <a:t>.</a:t>
                      </a:r>
                      <a:endParaRPr sz="1400" u="none" cap="none" strike="noStrike"/>
                    </a:p>
                    <a:p>
                      <a:pPr indent="-82550" lvl="0" marL="31115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2"/>
                        </a:solidFill>
                      </a:endParaRPr>
                    </a:p>
                    <a:p>
                      <a:pPr indent="0" lvl="0" marL="1397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2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it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1400" u="none" cap="none" strike="noStrike"/>
                    </a:p>
                  </a:txBody>
                  <a:tcPr marT="88525" marB="88525" marR="88525" marL="885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397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397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it" sz="1100" u="none" cap="none" strike="noStrik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Avere le competenze necessarie per creare una strategia di responsabilità sociale d'impresa e progettarla in modo che sia sostenibile e pertinente.</a:t>
                      </a:r>
                      <a:endParaRPr sz="1400" u="none" cap="none" strike="noStrike"/>
                    </a:p>
                  </a:txBody>
                  <a:tcPr marT="88525" marB="88525" marR="88525" marL="885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45720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2"/>
                        </a:solidFill>
                      </a:endParaRPr>
                    </a:p>
                    <a:p>
                      <a:pPr indent="0" lvl="0" marL="1397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100" u="none" cap="none" strike="noStrike">
                          <a:solidFill>
                            <a:schemeClr val="dk2"/>
                          </a:solidFill>
                        </a:rPr>
                        <a:t>- Avere le competenze per progettare e implementare una strategia di Responsabilità Sociale d'Impresa che sia integrata nel piano strategico dell'organizzazione in modo sostenibile e rilevante per gli stakeholder dell'organizzazione.</a:t>
                      </a:r>
                      <a:endParaRPr sz="1400" u="none" cap="none" strike="noStrike"/>
                    </a:p>
                  </a:txBody>
                  <a:tcPr marT="88525" marB="88525" marR="88525" marL="885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9" name="Google Shape;119;p68"/>
          <p:cNvSpPr/>
          <p:nvPr/>
        </p:nvSpPr>
        <p:spPr>
          <a:xfrm>
            <a:off x="1331512" y="137477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68"/>
          <p:cNvSpPr txBox="1"/>
          <p:nvPr/>
        </p:nvSpPr>
        <p:spPr>
          <a:xfrm>
            <a:off x="2147932" y="400066"/>
            <a:ext cx="5234940" cy="969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it" sz="19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Methodology - EQF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br>
              <a:rPr b="0" i="0" lang="it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9"/>
          <p:cNvSpPr txBox="1"/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SzPts val="3600"/>
              <a:buNone/>
            </a:pPr>
            <a:r>
              <a:rPr lang="it" sz="2900">
                <a:latin typeface="Lato"/>
                <a:ea typeface="Lato"/>
                <a:cs typeface="Lato"/>
                <a:sym typeface="Lato"/>
              </a:rPr>
              <a:t>Responsabilità filantropiche</a:t>
            </a:r>
            <a:endParaRPr sz="2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4" name="Google Shape;594;p49"/>
          <p:cNvSpPr txBox="1"/>
          <p:nvPr>
            <p:ph idx="2" type="body"/>
          </p:nvPr>
        </p:nvSpPr>
        <p:spPr>
          <a:xfrm>
            <a:off x="4649300" y="849375"/>
            <a:ext cx="4045200" cy="37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000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Char char="•"/>
            </a:pPr>
            <a:r>
              <a:rPr lang="it" sz="1600">
                <a:solidFill>
                  <a:schemeClr val="dk2"/>
                </a:solidFill>
              </a:rPr>
              <a:t>Comprende tutte le forme di donazione delle imprese.</a:t>
            </a:r>
            <a:endParaRPr/>
          </a:p>
          <a:p>
            <a:pPr indent="0" lvl="0" marL="571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None/>
            </a:pPr>
            <a:r>
              <a:rPr lang="it" sz="1600">
                <a:solidFill>
                  <a:schemeClr val="dk2"/>
                </a:solidFill>
              </a:rPr>
              <a:t> </a:t>
            </a:r>
            <a:endParaRPr/>
          </a:p>
          <a:p>
            <a:pPr indent="-4000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Char char="•"/>
            </a:pPr>
            <a:r>
              <a:rPr lang="it" sz="1600">
                <a:solidFill>
                  <a:schemeClr val="dk2"/>
                </a:solidFill>
              </a:rPr>
              <a:t> Comprende le attività volontarie o discrezionali delle imprese. </a:t>
            </a:r>
            <a:endParaRPr/>
          </a:p>
          <a:p>
            <a:pPr indent="-2286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-4000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Char char="•"/>
            </a:pPr>
            <a:r>
              <a:rPr lang="it" sz="1600">
                <a:solidFill>
                  <a:schemeClr val="dk2"/>
                </a:solidFill>
              </a:rPr>
              <a:t>Può non essere una responsabilità in senso letterale, ma oggi è normalmente richiesta dalle aziende e fa parte delle aspettative quotidiane del pubblico. 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95" name="Google Shape;59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596" name="Google Shape;596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50"/>
          <p:cNvSpPr txBox="1"/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SzPts val="3600"/>
              <a:buNone/>
            </a:pPr>
            <a:r>
              <a:rPr lang="it" sz="2900">
                <a:latin typeface="Lato"/>
                <a:ea typeface="Lato"/>
                <a:cs typeface="Lato"/>
                <a:sym typeface="Lato"/>
              </a:rPr>
              <a:t>Responsabilità filantropiche</a:t>
            </a:r>
            <a:endParaRPr sz="29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2" name="Google Shape;602;p50"/>
          <p:cNvSpPr txBox="1"/>
          <p:nvPr>
            <p:ph idx="2" type="body"/>
          </p:nvPr>
        </p:nvSpPr>
        <p:spPr>
          <a:xfrm>
            <a:off x="4670082" y="721500"/>
            <a:ext cx="4045200" cy="370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it" sz="1600">
                <a:solidFill>
                  <a:schemeClr val="dk2"/>
                </a:solidFill>
              </a:rPr>
              <a:t>La quantità e la natura di queste attività sono volontarie o discrezionali. 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it" sz="1600">
                <a:solidFill>
                  <a:schemeClr val="dk2"/>
                </a:solidFill>
              </a:rPr>
              <a:t>Sono guidate dal desiderio delle imprese di partecipare ad attività sociali che non sono obbligatorie, non sono richieste dalla legge e non sono generalmente attese dalle imprese in senso etico. 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•"/>
            </a:pPr>
            <a:r>
              <a:rPr lang="it" sz="1600">
                <a:solidFill>
                  <a:schemeClr val="dk2"/>
                </a:solidFill>
              </a:rPr>
              <a:t>La filantropia è uno degli elementi più importanti e visibili della RSI.</a:t>
            </a:r>
            <a:endParaRPr sz="1500"/>
          </a:p>
        </p:txBody>
      </p:sp>
      <p:pic>
        <p:nvPicPr>
          <p:cNvPr id="603" name="Google Shape;60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604" name="Google Shape;604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Google Shape;609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966" y="512064"/>
            <a:ext cx="7202068" cy="394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611" name="Google Shape;611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5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">
                <a:latin typeface="Lato"/>
                <a:ea typeface="Lato"/>
                <a:cs typeface="Lato"/>
                <a:sym typeface="Lato"/>
              </a:rPr>
              <a:t>RSI e imprenditori sociali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7" name="Google Shape;617;p52"/>
          <p:cNvSpPr txBox="1"/>
          <p:nvPr>
            <p:ph idx="1" type="body"/>
          </p:nvPr>
        </p:nvSpPr>
        <p:spPr>
          <a:xfrm>
            <a:off x="2502863" y="1029358"/>
            <a:ext cx="5894700" cy="30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it" sz="2100">
                <a:solidFill>
                  <a:schemeClr val="dk1"/>
                </a:solidFill>
              </a:rPr>
              <a:t>Le organizzazioni dell'imprenditoria sociale non sono obbligate ad adottare l'intera gamma di iniziative di RSI.</a:t>
            </a:r>
            <a:endParaRPr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it" sz="1700"/>
              <a:t>Sono solitamente organizzazioni di piccole dimensioni</a:t>
            </a:r>
            <a:endParaRPr/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it" sz="1700"/>
              <a:t>Sono spesso orientate al non profit</a:t>
            </a:r>
            <a:endParaRPr/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it" sz="1700"/>
              <a:t>Hanno spesso risorse limitate</a:t>
            </a:r>
            <a:endParaRPr sz="17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6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 sz="1600"/>
          </a:p>
        </p:txBody>
      </p:sp>
      <p:pic>
        <p:nvPicPr>
          <p:cNvPr id="618" name="Google Shape;618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619" name="Google Shape;619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53"/>
          <p:cNvSpPr txBox="1"/>
          <p:nvPr>
            <p:ph type="title"/>
          </p:nvPr>
        </p:nvSpPr>
        <p:spPr>
          <a:xfrm>
            <a:off x="2186800" y="569023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">
                <a:latin typeface="Lato"/>
                <a:ea typeface="Lato"/>
                <a:cs typeface="Lato"/>
                <a:sym typeface="Lato"/>
              </a:rPr>
              <a:t>RSI e imprenditori sociali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5" name="Google Shape;625;p53"/>
          <p:cNvSpPr txBox="1"/>
          <p:nvPr>
            <p:ph idx="1" type="body"/>
          </p:nvPr>
        </p:nvSpPr>
        <p:spPr>
          <a:xfrm>
            <a:off x="2400250" y="1082274"/>
            <a:ext cx="5894700" cy="31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it" sz="2100">
                <a:solidFill>
                  <a:schemeClr val="dk1"/>
                </a:solidFill>
              </a:rPr>
              <a:t>Le organizzazioni imprenditoriali sociali POSSONO adottare standard comportamentali etici</a:t>
            </a:r>
            <a:endParaRPr b="1" sz="2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04800" lvl="0" marL="4572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➔"/>
            </a:pPr>
            <a:r>
              <a:rPr b="1" lang="it" sz="1200"/>
              <a:t>Bisogna assicurare che la cultura prevalente della propria organizzazione promuova un comportamento etico.</a:t>
            </a:r>
            <a:endParaRPr/>
          </a:p>
          <a:p>
            <a:pPr indent="-304800" lvl="0" marL="4572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➔"/>
            </a:pPr>
            <a:r>
              <a:rPr b="1" lang="it" sz="1200"/>
              <a:t>Bisogna dare l'esempio nell'adozione di standard comportamentali etici attraverso:</a:t>
            </a:r>
            <a:endParaRPr/>
          </a:p>
          <a:p>
            <a:pPr indent="-228600" lvl="0" marL="4572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r>
              <a:t/>
            </a:r>
            <a:endParaRPr b="1" sz="1200"/>
          </a:p>
          <a:p>
            <a:pPr indent="-336550" lvl="1" marL="914400" marR="50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it" sz="1600"/>
              <a:t>Processi trasparenti (etici)</a:t>
            </a:r>
            <a:endParaRPr/>
          </a:p>
          <a:p>
            <a:pPr indent="-336550" lvl="1" marL="914400" marR="50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it" sz="1600"/>
              <a:t>Salvaguardia degli interessi del personale, dei clienti e della società in generale.</a:t>
            </a:r>
            <a:endParaRPr/>
          </a:p>
          <a:p>
            <a:pPr indent="-336550" lvl="1" marL="914400" marR="50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it" sz="1600"/>
              <a:t>Garantire che il profitto (a qualsiasi costo) non sia la motivazione aziendale. 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26" name="Google Shape;626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627" name="Google Shape;627;p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5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">
                <a:latin typeface="Lato"/>
                <a:ea typeface="Lato"/>
                <a:cs typeface="Lato"/>
                <a:sym typeface="Lato"/>
              </a:rPr>
              <a:t>RSI e imprenditori sociali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3" name="Google Shape;633;p54"/>
          <p:cNvSpPr txBox="1"/>
          <p:nvPr>
            <p:ph idx="1" type="body"/>
          </p:nvPr>
        </p:nvSpPr>
        <p:spPr>
          <a:xfrm>
            <a:off x="2624200" y="1071575"/>
            <a:ext cx="5894700" cy="31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it" sz="2100">
                <a:solidFill>
                  <a:schemeClr val="dk1"/>
                </a:solidFill>
              </a:rPr>
              <a:t>Le organizzazioni imprenditoriali sociali POSSONO adottare standard comportamentali etici</a:t>
            </a:r>
            <a:endParaRPr/>
          </a:p>
          <a:p>
            <a:pPr indent="-349250" lvl="0" marL="457200" marR="5080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900"/>
              <a:buChar char="●"/>
            </a:pPr>
            <a:r>
              <a:rPr b="1" lang="it">
                <a:latin typeface="Lato"/>
                <a:ea typeface="Lato"/>
                <a:cs typeface="Lato"/>
                <a:sym typeface="Lato"/>
              </a:rPr>
              <a:t>Bisogna: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-349250" lvl="1" marL="914400" marR="50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it" sz="1400"/>
              <a:t>monitorare le pratiche e il comportamento dei dipendenti</a:t>
            </a:r>
            <a:endParaRPr/>
          </a:p>
          <a:p>
            <a:pPr indent="-349250" lvl="1" marL="914400" marR="50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it" sz="1400"/>
              <a:t>comunicare e rafforzare gli standard culturali ed etici condivisi</a:t>
            </a:r>
            <a:endParaRPr/>
          </a:p>
          <a:p>
            <a:pPr indent="-349250" lvl="1" marL="914400" marR="50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it" sz="1400"/>
              <a:t>garantire una forte cultura organizzativa che consenta di denunciare eventuali comportamenti non conformi</a:t>
            </a:r>
            <a:endParaRPr/>
          </a:p>
          <a:p>
            <a:pPr indent="-349250" lvl="1" marL="914400" marR="50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it" sz="1400"/>
              <a:t>rafforzare costantemente l'importanza dell'etica nell'organizzazione.</a:t>
            </a:r>
            <a:endParaRPr/>
          </a:p>
        </p:txBody>
      </p:sp>
      <p:pic>
        <p:nvPicPr>
          <p:cNvPr id="634" name="Google Shape;634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635" name="Google Shape;635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5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">
                <a:latin typeface="Lato"/>
                <a:ea typeface="Lato"/>
                <a:cs typeface="Lato"/>
                <a:sym typeface="Lato"/>
              </a:rPr>
              <a:t>RSI e imprenditori sociali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1" name="Google Shape;641;p55"/>
          <p:cNvSpPr txBox="1"/>
          <p:nvPr>
            <p:ph idx="1" type="body"/>
          </p:nvPr>
        </p:nvSpPr>
        <p:spPr>
          <a:xfrm>
            <a:off x="2624200" y="1071575"/>
            <a:ext cx="5894700" cy="3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it" sz="2100">
                <a:solidFill>
                  <a:schemeClr val="dk1"/>
                </a:solidFill>
              </a:rPr>
              <a:t>Imprenditorialità sociale ed etica aziendale</a:t>
            </a:r>
            <a:endParaRPr b="1" sz="2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marR="5080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b="1" lang="it"/>
              <a:t>Gli imprenditori sociali operano all'interno di un sistema e, sia che siano orientati al profitto sia che abbiano altri obiettivi sociali, la gestione può (e deve) essere comunque adottata: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-317500" lvl="1" marL="9144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 sz="1400"/>
              <a:t>Pratiche e comportamenti etici</a:t>
            </a:r>
            <a:endParaRPr/>
          </a:p>
          <a:p>
            <a:pPr indent="-317500" lvl="1" marL="9144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 sz="1400"/>
              <a:t>Comunicazioni interne ed esterne per rafforzare gli standard etici dell'organizzazione</a:t>
            </a:r>
            <a:endParaRPr/>
          </a:p>
          <a:p>
            <a:pPr indent="-317500" lvl="1" marL="9144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 sz="1400"/>
              <a:t>Comunicazione chiara e trasparente evitando comportamenti non conformi che non comportino ripercussioni. </a:t>
            </a:r>
            <a:endParaRPr/>
          </a:p>
          <a:p>
            <a:pPr indent="-317500" lvl="1" marL="914400" marR="50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it" sz="1400"/>
              <a:t>Rafforzamento dell'importanza dell'etica nell'organizzazione in ogni occasione.</a:t>
            </a:r>
            <a:endParaRPr/>
          </a:p>
        </p:txBody>
      </p:sp>
      <p:pic>
        <p:nvPicPr>
          <p:cNvPr id="642" name="Google Shape;642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643" name="Google Shape;643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76"/>
          <p:cNvSpPr txBox="1"/>
          <p:nvPr>
            <p:ph type="title"/>
          </p:nvPr>
        </p:nvSpPr>
        <p:spPr>
          <a:xfrm>
            <a:off x="270292" y="1183947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it" sz="3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Punti chiave da cui partire</a:t>
            </a:r>
            <a:endParaRPr sz="3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9" name="Google Shape;649;p7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it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Comprendere i tre concetti che definiscono un imprenditore sociale, vale a dire l'obiettivo principale, nella gestione dei profitti, l'adozione di principi etici e di RSI appropriati. 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it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 sfide che le organizzazioni devono affrontare nella gestione dei profitti e nel rapporto con gli stakeholder.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t/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it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 sfide per adottare un'adeguata strategia di RSI e la comprensione dei principi etici che guidano l'organizzazione. 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650" name="Google Shape;650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651" name="Google Shape;651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100" y="2221775"/>
            <a:ext cx="3671584" cy="244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20634f5fe2b_1_0"/>
          <p:cNvSpPr txBox="1"/>
          <p:nvPr>
            <p:ph type="title"/>
          </p:nvPr>
        </p:nvSpPr>
        <p:spPr>
          <a:xfrm>
            <a:off x="265500" y="145810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it" sz="3200">
                <a:solidFill>
                  <a:schemeClr val="dk2"/>
                </a:solidFill>
              </a:rPr>
              <a:t>Riflessione / Autovalutazione</a:t>
            </a:r>
            <a:endParaRPr sz="3200">
              <a:solidFill>
                <a:schemeClr val="dk2"/>
              </a:solidFill>
            </a:endParaRPr>
          </a:p>
        </p:txBody>
      </p:sp>
      <p:sp>
        <p:nvSpPr>
          <p:cNvPr id="658" name="Google Shape;658;g20634f5fe2b_1_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it">
                <a:solidFill>
                  <a:schemeClr val="dk2"/>
                </a:solidFill>
              </a:rPr>
              <a:t>1)</a:t>
            </a:r>
            <a:r>
              <a:rPr lang="it">
                <a:solidFill>
                  <a:schemeClr val="dk2"/>
                </a:solidFill>
              </a:rPr>
              <a:t>  Come applichereste l'etica aziendale se foste un manager?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it">
                <a:solidFill>
                  <a:schemeClr val="dk2"/>
                </a:solidFill>
              </a:rPr>
              <a:t>2)</a:t>
            </a:r>
            <a:r>
              <a:rPr lang="it">
                <a:solidFill>
                  <a:schemeClr val="dk2"/>
                </a:solidFill>
              </a:rPr>
              <a:t>  Come garantireste una buona etica aziendale ai vostri dipendenti?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114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it">
                <a:solidFill>
                  <a:schemeClr val="dk2"/>
                </a:solidFill>
              </a:rPr>
              <a:t>3) </a:t>
            </a:r>
            <a:r>
              <a:rPr lang="it">
                <a:solidFill>
                  <a:schemeClr val="dk2"/>
                </a:solidFill>
              </a:rPr>
              <a:t> Che rapporto ha l'imprenditoria sociale con l'etica aziendale?</a:t>
            </a:r>
            <a:endParaRPr>
              <a:solidFill>
                <a:schemeClr val="dk2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659" name="Google Shape;659;g20634f5fe2b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660" name="Google Shape;660;g20634f5fe2b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65" y="4665043"/>
            <a:ext cx="1805261" cy="378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g20634f5fe2b_1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39630" y="2776300"/>
            <a:ext cx="1511449" cy="151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Google Shape;666;g23a85ad843a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g23a85ad843a_1_0"/>
          <p:cNvSpPr txBox="1"/>
          <p:nvPr>
            <p:ph type="title"/>
          </p:nvPr>
        </p:nvSpPr>
        <p:spPr>
          <a:xfrm>
            <a:off x="5827057" y="800066"/>
            <a:ext cx="1963200" cy="8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3600">
                <a:solidFill>
                  <a:schemeClr val="dk1"/>
                </a:solidFill>
              </a:rPr>
              <a:t>Grazie!</a:t>
            </a:r>
            <a:endParaRPr/>
          </a:p>
        </p:txBody>
      </p:sp>
      <p:sp>
        <p:nvSpPr>
          <p:cNvPr id="668" name="Google Shape;668;g23a85ad843a_1_0"/>
          <p:cNvSpPr txBox="1"/>
          <p:nvPr/>
        </p:nvSpPr>
        <p:spPr>
          <a:xfrm>
            <a:off x="5504785" y="1685362"/>
            <a:ext cx="260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https://www.beyond-capital.eu/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g23a85ad843a_1_0"/>
          <p:cNvSpPr txBox="1"/>
          <p:nvPr/>
        </p:nvSpPr>
        <p:spPr>
          <a:xfrm>
            <a:off x="4801489" y="2137586"/>
            <a:ext cx="4081200" cy="1046700"/>
          </a:xfrm>
          <a:prstGeom prst="rect">
            <a:avLst/>
          </a:prstGeom>
          <a:noFill/>
          <a:ln>
            <a:noFill/>
          </a:ln>
        </p:spPr>
        <p:txBody>
          <a:bodyPr anchorCtr="1" anchor="t" bIns="121875" lIns="121875" spcFirstLastPara="1" rIns="121875" wrap="square" tIns="121875">
            <a:no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Conservare questa diapositiva </a:t>
            </a:r>
            <a:r>
              <a:rPr lang="it" sz="1600" u="sng">
                <a:solidFill>
                  <a:schemeClr val="hlink"/>
                </a:solidFill>
                <a:hlinkClick r:id="rId5"/>
              </a:rPr>
              <a:t>www.exeolab.it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70" name="Google Shape;670;g23a85ad843a_1_0"/>
          <p:cNvGrpSpPr/>
          <p:nvPr/>
        </p:nvGrpSpPr>
        <p:grpSpPr>
          <a:xfrm>
            <a:off x="560655" y="403401"/>
            <a:ext cx="3660934" cy="4346958"/>
            <a:chOff x="560655" y="710397"/>
            <a:chExt cx="3660934" cy="5262024"/>
          </a:xfrm>
        </p:grpSpPr>
        <p:sp>
          <p:nvSpPr>
            <p:cNvPr id="671" name="Google Shape;671;g23a85ad843a_1_0"/>
            <p:cNvSpPr/>
            <p:nvPr/>
          </p:nvSpPr>
          <p:spPr>
            <a:xfrm>
              <a:off x="560655" y="4623124"/>
              <a:ext cx="471310" cy="399127"/>
            </a:xfrm>
            <a:custGeom>
              <a:rect b="b" l="l" r="r" t="t"/>
              <a:pathLst>
                <a:path extrusionOk="0" h="1742" w="2057">
                  <a:moveTo>
                    <a:pt x="783" y="1"/>
                  </a:moveTo>
                  <a:cubicBezTo>
                    <a:pt x="717" y="1"/>
                    <a:pt x="652" y="11"/>
                    <a:pt x="598" y="26"/>
                  </a:cubicBezTo>
                  <a:cubicBezTo>
                    <a:pt x="433" y="54"/>
                    <a:pt x="229" y="103"/>
                    <a:pt x="141" y="243"/>
                  </a:cubicBezTo>
                  <a:lnTo>
                    <a:pt x="101" y="282"/>
                  </a:lnTo>
                  <a:lnTo>
                    <a:pt x="77" y="307"/>
                  </a:lnTo>
                  <a:cubicBezTo>
                    <a:pt x="65" y="319"/>
                    <a:pt x="65" y="331"/>
                    <a:pt x="65" y="331"/>
                  </a:cubicBezTo>
                  <a:cubicBezTo>
                    <a:pt x="1" y="663"/>
                    <a:pt x="293" y="928"/>
                    <a:pt x="558" y="1092"/>
                  </a:cubicBezTo>
                  <a:cubicBezTo>
                    <a:pt x="566" y="1100"/>
                    <a:pt x="573" y="1104"/>
                    <a:pt x="579" y="1104"/>
                  </a:cubicBezTo>
                  <a:cubicBezTo>
                    <a:pt x="586" y="1104"/>
                    <a:pt x="592" y="1100"/>
                    <a:pt x="598" y="1092"/>
                  </a:cubicBezTo>
                  <a:lnTo>
                    <a:pt x="710" y="1016"/>
                  </a:lnTo>
                  <a:cubicBezTo>
                    <a:pt x="721" y="1007"/>
                    <a:pt x="732" y="1003"/>
                    <a:pt x="742" y="1003"/>
                  </a:cubicBezTo>
                  <a:cubicBezTo>
                    <a:pt x="758" y="1003"/>
                    <a:pt x="770" y="1014"/>
                    <a:pt x="762" y="1031"/>
                  </a:cubicBezTo>
                  <a:lnTo>
                    <a:pt x="762" y="1144"/>
                  </a:lnTo>
                  <a:cubicBezTo>
                    <a:pt x="750" y="1156"/>
                    <a:pt x="762" y="1169"/>
                    <a:pt x="774" y="1184"/>
                  </a:cubicBezTo>
                  <a:cubicBezTo>
                    <a:pt x="974" y="1243"/>
                    <a:pt x="1973" y="1742"/>
                    <a:pt x="2030" y="1742"/>
                  </a:cubicBezTo>
                  <a:cubicBezTo>
                    <a:pt x="2031" y="1742"/>
                    <a:pt x="2032" y="1742"/>
                    <a:pt x="2032" y="1741"/>
                  </a:cubicBezTo>
                  <a:cubicBezTo>
                    <a:pt x="2057" y="1717"/>
                    <a:pt x="2057" y="1016"/>
                    <a:pt x="1548" y="422"/>
                  </a:cubicBezTo>
                  <a:cubicBezTo>
                    <a:pt x="1435" y="294"/>
                    <a:pt x="1283" y="167"/>
                    <a:pt x="1106" y="90"/>
                  </a:cubicBezTo>
                  <a:cubicBezTo>
                    <a:pt x="1091" y="90"/>
                    <a:pt x="1067" y="90"/>
                    <a:pt x="1055" y="103"/>
                  </a:cubicBezTo>
                  <a:lnTo>
                    <a:pt x="991" y="154"/>
                  </a:lnTo>
                  <a:cubicBezTo>
                    <a:pt x="983" y="162"/>
                    <a:pt x="975" y="164"/>
                    <a:pt x="967" y="164"/>
                  </a:cubicBezTo>
                  <a:cubicBezTo>
                    <a:pt x="946" y="164"/>
                    <a:pt x="927" y="147"/>
                    <a:pt x="927" y="130"/>
                  </a:cubicBezTo>
                  <a:lnTo>
                    <a:pt x="927" y="54"/>
                  </a:lnTo>
                  <a:cubicBezTo>
                    <a:pt x="927" y="42"/>
                    <a:pt x="914" y="26"/>
                    <a:pt x="902" y="14"/>
                  </a:cubicBezTo>
                  <a:cubicBezTo>
                    <a:pt x="864" y="5"/>
                    <a:pt x="823" y="1"/>
                    <a:pt x="783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g23a85ad843a_1_0"/>
            <p:cNvSpPr/>
            <p:nvPr/>
          </p:nvSpPr>
          <p:spPr>
            <a:xfrm>
              <a:off x="583789" y="4678564"/>
              <a:ext cx="509574" cy="460073"/>
            </a:xfrm>
            <a:custGeom>
              <a:rect b="b" l="l" r="r" t="t"/>
              <a:pathLst>
                <a:path extrusionOk="0" h="2008" w="2224">
                  <a:moveTo>
                    <a:pt x="40" y="1"/>
                  </a:moveTo>
                  <a:cubicBezTo>
                    <a:pt x="28" y="1"/>
                    <a:pt x="16" y="13"/>
                    <a:pt x="0" y="28"/>
                  </a:cubicBezTo>
                  <a:cubicBezTo>
                    <a:pt x="0" y="40"/>
                    <a:pt x="16" y="52"/>
                    <a:pt x="28" y="52"/>
                  </a:cubicBezTo>
                  <a:cubicBezTo>
                    <a:pt x="40" y="52"/>
                    <a:pt x="1130" y="293"/>
                    <a:pt x="1575" y="966"/>
                  </a:cubicBezTo>
                  <a:cubicBezTo>
                    <a:pt x="2019" y="1651"/>
                    <a:pt x="2172" y="1980"/>
                    <a:pt x="2172" y="1992"/>
                  </a:cubicBezTo>
                  <a:cubicBezTo>
                    <a:pt x="2172" y="1992"/>
                    <a:pt x="2184" y="2008"/>
                    <a:pt x="2196" y="2008"/>
                  </a:cubicBezTo>
                  <a:cubicBezTo>
                    <a:pt x="2208" y="1992"/>
                    <a:pt x="2224" y="1980"/>
                    <a:pt x="2208" y="1968"/>
                  </a:cubicBezTo>
                  <a:cubicBezTo>
                    <a:pt x="2208" y="1968"/>
                    <a:pt x="2071" y="1627"/>
                    <a:pt x="1614" y="942"/>
                  </a:cubicBezTo>
                  <a:cubicBezTo>
                    <a:pt x="1170" y="257"/>
                    <a:pt x="52" y="1"/>
                    <a:pt x="40" y="1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g23a85ad843a_1_0"/>
            <p:cNvSpPr/>
            <p:nvPr/>
          </p:nvSpPr>
          <p:spPr>
            <a:xfrm>
              <a:off x="1153853" y="4452195"/>
              <a:ext cx="500644" cy="555387"/>
            </a:xfrm>
            <a:custGeom>
              <a:rect b="b" l="l" r="r" t="t"/>
              <a:pathLst>
                <a:path extrusionOk="0" h="2424" w="2185">
                  <a:moveTo>
                    <a:pt x="1515" y="1"/>
                  </a:moveTo>
                  <a:cubicBezTo>
                    <a:pt x="1439" y="1"/>
                    <a:pt x="1363" y="7"/>
                    <a:pt x="1295" y="11"/>
                  </a:cubicBezTo>
                  <a:cubicBezTo>
                    <a:pt x="1182" y="26"/>
                    <a:pt x="1054" y="51"/>
                    <a:pt x="954" y="115"/>
                  </a:cubicBezTo>
                  <a:cubicBezTo>
                    <a:pt x="938" y="127"/>
                    <a:pt x="926" y="151"/>
                    <a:pt x="938" y="163"/>
                  </a:cubicBezTo>
                  <a:lnTo>
                    <a:pt x="966" y="240"/>
                  </a:lnTo>
                  <a:cubicBezTo>
                    <a:pt x="976" y="274"/>
                    <a:pt x="939" y="306"/>
                    <a:pt x="905" y="306"/>
                  </a:cubicBezTo>
                  <a:cubicBezTo>
                    <a:pt x="900" y="306"/>
                    <a:pt x="895" y="305"/>
                    <a:pt x="890" y="303"/>
                  </a:cubicBezTo>
                  <a:lnTo>
                    <a:pt x="814" y="267"/>
                  </a:lnTo>
                  <a:cubicBezTo>
                    <a:pt x="800" y="261"/>
                    <a:pt x="790" y="258"/>
                    <a:pt x="780" y="258"/>
                  </a:cubicBezTo>
                  <a:cubicBezTo>
                    <a:pt x="771" y="258"/>
                    <a:pt x="762" y="261"/>
                    <a:pt x="750" y="267"/>
                  </a:cubicBezTo>
                  <a:cubicBezTo>
                    <a:pt x="573" y="407"/>
                    <a:pt x="457" y="596"/>
                    <a:pt x="369" y="800"/>
                  </a:cubicBezTo>
                  <a:cubicBezTo>
                    <a:pt x="0" y="1625"/>
                    <a:pt x="241" y="2411"/>
                    <a:pt x="281" y="2423"/>
                  </a:cubicBezTo>
                  <a:cubicBezTo>
                    <a:pt x="281" y="2423"/>
                    <a:pt x="281" y="2423"/>
                    <a:pt x="281" y="2423"/>
                  </a:cubicBezTo>
                  <a:cubicBezTo>
                    <a:pt x="318" y="2423"/>
                    <a:pt x="1284" y="1509"/>
                    <a:pt x="1487" y="1369"/>
                  </a:cubicBezTo>
                  <a:cubicBezTo>
                    <a:pt x="1499" y="1357"/>
                    <a:pt x="1511" y="1345"/>
                    <a:pt x="1499" y="1333"/>
                  </a:cubicBezTo>
                  <a:lnTo>
                    <a:pt x="1447" y="1205"/>
                  </a:lnTo>
                  <a:cubicBezTo>
                    <a:pt x="1436" y="1184"/>
                    <a:pt x="1463" y="1151"/>
                    <a:pt x="1496" y="1151"/>
                  </a:cubicBezTo>
                  <a:cubicBezTo>
                    <a:pt x="1501" y="1151"/>
                    <a:pt x="1506" y="1152"/>
                    <a:pt x="1511" y="1153"/>
                  </a:cubicBezTo>
                  <a:lnTo>
                    <a:pt x="1651" y="1205"/>
                  </a:lnTo>
                  <a:cubicBezTo>
                    <a:pt x="1658" y="1208"/>
                    <a:pt x="1664" y="1210"/>
                    <a:pt x="1670" y="1210"/>
                  </a:cubicBezTo>
                  <a:cubicBezTo>
                    <a:pt x="1683" y="1210"/>
                    <a:pt x="1691" y="1201"/>
                    <a:pt x="1700" y="1193"/>
                  </a:cubicBezTo>
                  <a:cubicBezTo>
                    <a:pt x="1943" y="913"/>
                    <a:pt x="2184" y="520"/>
                    <a:pt x="1992" y="179"/>
                  </a:cubicBezTo>
                  <a:lnTo>
                    <a:pt x="1980" y="163"/>
                  </a:lnTo>
                  <a:lnTo>
                    <a:pt x="1968" y="151"/>
                  </a:lnTo>
                  <a:cubicBezTo>
                    <a:pt x="1956" y="151"/>
                    <a:pt x="1943" y="139"/>
                    <a:pt x="1928" y="139"/>
                  </a:cubicBezTo>
                  <a:cubicBezTo>
                    <a:pt x="1916" y="127"/>
                    <a:pt x="1892" y="115"/>
                    <a:pt x="1880" y="102"/>
                  </a:cubicBezTo>
                  <a:cubicBezTo>
                    <a:pt x="1789" y="20"/>
                    <a:pt x="1652" y="1"/>
                    <a:pt x="1515" y="1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g23a85ad843a_1_0"/>
            <p:cNvSpPr/>
            <p:nvPr/>
          </p:nvSpPr>
          <p:spPr>
            <a:xfrm>
              <a:off x="1183178" y="4477167"/>
              <a:ext cx="412659" cy="678890"/>
            </a:xfrm>
            <a:custGeom>
              <a:rect b="b" l="l" r="r" t="t"/>
              <a:pathLst>
                <a:path extrusionOk="0" h="2963" w="1801">
                  <a:moveTo>
                    <a:pt x="1764" y="1"/>
                  </a:moveTo>
                  <a:cubicBezTo>
                    <a:pt x="1760" y="1"/>
                    <a:pt x="1755" y="2"/>
                    <a:pt x="1752" y="6"/>
                  </a:cubicBezTo>
                  <a:cubicBezTo>
                    <a:pt x="1739" y="6"/>
                    <a:pt x="582" y="663"/>
                    <a:pt x="317" y="1577"/>
                  </a:cubicBezTo>
                  <a:cubicBezTo>
                    <a:pt x="49" y="2491"/>
                    <a:pt x="0" y="2935"/>
                    <a:pt x="0" y="2935"/>
                  </a:cubicBezTo>
                  <a:cubicBezTo>
                    <a:pt x="0" y="2948"/>
                    <a:pt x="13" y="2963"/>
                    <a:pt x="25" y="2963"/>
                  </a:cubicBezTo>
                  <a:cubicBezTo>
                    <a:pt x="37" y="2963"/>
                    <a:pt x="49" y="2963"/>
                    <a:pt x="49" y="2948"/>
                  </a:cubicBezTo>
                  <a:cubicBezTo>
                    <a:pt x="49" y="2935"/>
                    <a:pt x="101" y="2506"/>
                    <a:pt x="369" y="1605"/>
                  </a:cubicBezTo>
                  <a:cubicBezTo>
                    <a:pt x="622" y="691"/>
                    <a:pt x="1764" y="54"/>
                    <a:pt x="1776" y="42"/>
                  </a:cubicBezTo>
                  <a:cubicBezTo>
                    <a:pt x="1788" y="42"/>
                    <a:pt x="1800" y="30"/>
                    <a:pt x="1788" y="18"/>
                  </a:cubicBezTo>
                  <a:cubicBezTo>
                    <a:pt x="1788" y="9"/>
                    <a:pt x="1776" y="1"/>
                    <a:pt x="1764" y="1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g23a85ad843a_1_0"/>
            <p:cNvSpPr/>
            <p:nvPr/>
          </p:nvSpPr>
          <p:spPr>
            <a:xfrm>
              <a:off x="622057" y="4046649"/>
              <a:ext cx="613597" cy="809481"/>
            </a:xfrm>
            <a:custGeom>
              <a:rect b="b" l="l" r="r" t="t"/>
              <a:pathLst>
                <a:path extrusionOk="0" h="3533" w="2678">
                  <a:moveTo>
                    <a:pt x="799" y="0"/>
                  </a:moveTo>
                  <a:cubicBezTo>
                    <a:pt x="689" y="0"/>
                    <a:pt x="585" y="19"/>
                    <a:pt x="494" y="70"/>
                  </a:cubicBezTo>
                  <a:cubicBezTo>
                    <a:pt x="470" y="82"/>
                    <a:pt x="442" y="106"/>
                    <a:pt x="418" y="106"/>
                  </a:cubicBezTo>
                  <a:cubicBezTo>
                    <a:pt x="394" y="106"/>
                    <a:pt x="382" y="106"/>
                    <a:pt x="366" y="121"/>
                  </a:cubicBezTo>
                  <a:lnTo>
                    <a:pt x="354" y="121"/>
                  </a:lnTo>
                  <a:cubicBezTo>
                    <a:pt x="342" y="134"/>
                    <a:pt x="330" y="146"/>
                    <a:pt x="330" y="158"/>
                  </a:cubicBezTo>
                  <a:cubicBezTo>
                    <a:pt x="1" y="563"/>
                    <a:pt x="229" y="1148"/>
                    <a:pt x="494" y="1580"/>
                  </a:cubicBezTo>
                  <a:cubicBezTo>
                    <a:pt x="506" y="1604"/>
                    <a:pt x="534" y="1604"/>
                    <a:pt x="558" y="1604"/>
                  </a:cubicBezTo>
                  <a:lnTo>
                    <a:pt x="774" y="1568"/>
                  </a:lnTo>
                  <a:cubicBezTo>
                    <a:pt x="779" y="1566"/>
                    <a:pt x="783" y="1565"/>
                    <a:pt x="788" y="1565"/>
                  </a:cubicBezTo>
                  <a:cubicBezTo>
                    <a:pt x="820" y="1565"/>
                    <a:pt x="849" y="1609"/>
                    <a:pt x="838" y="1644"/>
                  </a:cubicBezTo>
                  <a:lnTo>
                    <a:pt x="735" y="1796"/>
                  </a:lnTo>
                  <a:cubicBezTo>
                    <a:pt x="723" y="1821"/>
                    <a:pt x="735" y="1845"/>
                    <a:pt x="747" y="1857"/>
                  </a:cubicBezTo>
                  <a:cubicBezTo>
                    <a:pt x="988" y="2084"/>
                    <a:pt x="2073" y="3533"/>
                    <a:pt x="2143" y="3533"/>
                  </a:cubicBezTo>
                  <a:cubicBezTo>
                    <a:pt x="2144" y="3533"/>
                    <a:pt x="2144" y="3532"/>
                    <a:pt x="2145" y="3532"/>
                  </a:cubicBezTo>
                  <a:cubicBezTo>
                    <a:pt x="2181" y="3520"/>
                    <a:pt x="2678" y="2518"/>
                    <a:pt x="2373" y="1324"/>
                  </a:cubicBezTo>
                  <a:cubicBezTo>
                    <a:pt x="2297" y="1047"/>
                    <a:pt x="2181" y="755"/>
                    <a:pt x="1965" y="539"/>
                  </a:cubicBezTo>
                  <a:cubicBezTo>
                    <a:pt x="1957" y="530"/>
                    <a:pt x="1936" y="521"/>
                    <a:pt x="1915" y="521"/>
                  </a:cubicBezTo>
                  <a:cubicBezTo>
                    <a:pt x="1906" y="521"/>
                    <a:pt x="1897" y="523"/>
                    <a:pt x="1889" y="526"/>
                  </a:cubicBezTo>
                  <a:lnTo>
                    <a:pt x="1776" y="551"/>
                  </a:lnTo>
                  <a:cubicBezTo>
                    <a:pt x="1772" y="552"/>
                    <a:pt x="1767" y="552"/>
                    <a:pt x="1762" y="552"/>
                  </a:cubicBezTo>
                  <a:cubicBezTo>
                    <a:pt x="1714" y="552"/>
                    <a:pt x="1663" y="499"/>
                    <a:pt x="1688" y="462"/>
                  </a:cubicBezTo>
                  <a:lnTo>
                    <a:pt x="1737" y="362"/>
                  </a:lnTo>
                  <a:cubicBezTo>
                    <a:pt x="1752" y="335"/>
                    <a:pt x="1752" y="310"/>
                    <a:pt x="1725" y="286"/>
                  </a:cubicBezTo>
                  <a:cubicBezTo>
                    <a:pt x="1612" y="182"/>
                    <a:pt x="1447" y="121"/>
                    <a:pt x="1295" y="82"/>
                  </a:cubicBezTo>
                  <a:cubicBezTo>
                    <a:pt x="1141" y="43"/>
                    <a:pt x="964" y="0"/>
                    <a:pt x="799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g23a85ad843a_1_0"/>
            <p:cNvSpPr/>
            <p:nvPr/>
          </p:nvSpPr>
          <p:spPr>
            <a:xfrm>
              <a:off x="720574" y="4065897"/>
              <a:ext cx="413346" cy="993923"/>
            </a:xfrm>
            <a:custGeom>
              <a:rect b="b" l="l" r="r" t="t"/>
              <a:pathLst>
                <a:path extrusionOk="0" h="4338" w="1804">
                  <a:moveTo>
                    <a:pt x="33" y="1"/>
                  </a:moveTo>
                  <a:cubicBezTo>
                    <a:pt x="27" y="1"/>
                    <a:pt x="20" y="4"/>
                    <a:pt x="12" y="10"/>
                  </a:cubicBezTo>
                  <a:cubicBezTo>
                    <a:pt x="0" y="22"/>
                    <a:pt x="12" y="37"/>
                    <a:pt x="12" y="50"/>
                  </a:cubicBezTo>
                  <a:cubicBezTo>
                    <a:pt x="40" y="62"/>
                    <a:pt x="1435" y="1164"/>
                    <a:pt x="1587" y="2446"/>
                  </a:cubicBezTo>
                  <a:cubicBezTo>
                    <a:pt x="1751" y="3716"/>
                    <a:pt x="1715" y="4313"/>
                    <a:pt x="1715" y="4313"/>
                  </a:cubicBezTo>
                  <a:cubicBezTo>
                    <a:pt x="1715" y="4325"/>
                    <a:pt x="1727" y="4338"/>
                    <a:pt x="1739" y="4338"/>
                  </a:cubicBezTo>
                  <a:cubicBezTo>
                    <a:pt x="1751" y="4338"/>
                    <a:pt x="1764" y="4338"/>
                    <a:pt x="1764" y="4325"/>
                  </a:cubicBezTo>
                  <a:cubicBezTo>
                    <a:pt x="1764" y="4313"/>
                    <a:pt x="1803" y="3716"/>
                    <a:pt x="1639" y="2434"/>
                  </a:cubicBezTo>
                  <a:cubicBezTo>
                    <a:pt x="1486" y="1140"/>
                    <a:pt x="64" y="22"/>
                    <a:pt x="52" y="10"/>
                  </a:cubicBezTo>
                  <a:cubicBezTo>
                    <a:pt x="46" y="4"/>
                    <a:pt x="40" y="1"/>
                    <a:pt x="33" y="1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g23a85ad843a_1_0"/>
            <p:cNvSpPr/>
            <p:nvPr/>
          </p:nvSpPr>
          <p:spPr>
            <a:xfrm>
              <a:off x="781985" y="5146892"/>
              <a:ext cx="715336" cy="741891"/>
            </a:xfrm>
            <a:custGeom>
              <a:rect b="b" l="l" r="r" t="t"/>
              <a:pathLst>
                <a:path extrusionOk="0" h="3238" w="3122">
                  <a:moveTo>
                    <a:pt x="0" y="0"/>
                  </a:moveTo>
                  <a:lnTo>
                    <a:pt x="49" y="1231"/>
                  </a:lnTo>
                  <a:lnTo>
                    <a:pt x="153" y="2120"/>
                  </a:lnTo>
                  <a:cubicBezTo>
                    <a:pt x="216" y="2753"/>
                    <a:pt x="749" y="3237"/>
                    <a:pt x="1395" y="3237"/>
                  </a:cubicBezTo>
                  <a:lnTo>
                    <a:pt x="1724" y="3237"/>
                  </a:lnTo>
                  <a:cubicBezTo>
                    <a:pt x="2360" y="3237"/>
                    <a:pt x="2893" y="2753"/>
                    <a:pt x="2957" y="2120"/>
                  </a:cubicBezTo>
                  <a:lnTo>
                    <a:pt x="31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g23a85ad843a_1_0"/>
            <p:cNvSpPr/>
            <p:nvPr/>
          </p:nvSpPr>
          <p:spPr>
            <a:xfrm>
              <a:off x="758156" y="5062347"/>
              <a:ext cx="762307" cy="116851"/>
            </a:xfrm>
            <a:custGeom>
              <a:rect b="b" l="l" r="r" t="t"/>
              <a:pathLst>
                <a:path extrusionOk="0" h="510" w="3327">
                  <a:moveTo>
                    <a:pt x="77" y="1"/>
                  </a:moveTo>
                  <a:cubicBezTo>
                    <a:pt x="40" y="1"/>
                    <a:pt x="1" y="40"/>
                    <a:pt x="1" y="89"/>
                  </a:cubicBezTo>
                  <a:lnTo>
                    <a:pt x="1" y="433"/>
                  </a:lnTo>
                  <a:cubicBezTo>
                    <a:pt x="1" y="470"/>
                    <a:pt x="40" y="509"/>
                    <a:pt x="77" y="509"/>
                  </a:cubicBezTo>
                  <a:lnTo>
                    <a:pt x="3238" y="509"/>
                  </a:lnTo>
                  <a:cubicBezTo>
                    <a:pt x="3290" y="509"/>
                    <a:pt x="3326" y="470"/>
                    <a:pt x="3326" y="433"/>
                  </a:cubicBezTo>
                  <a:lnTo>
                    <a:pt x="3326" y="89"/>
                  </a:lnTo>
                  <a:cubicBezTo>
                    <a:pt x="3326" y="40"/>
                    <a:pt x="3290" y="1"/>
                    <a:pt x="3238" y="1"/>
                  </a:cubicBezTo>
                  <a:close/>
                </a:path>
              </a:pathLst>
            </a:custGeom>
            <a:solidFill>
              <a:srgbClr val="852E06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g23a85ad843a_1_0"/>
            <p:cNvSpPr/>
            <p:nvPr/>
          </p:nvSpPr>
          <p:spPr>
            <a:xfrm>
              <a:off x="3732864" y="1207136"/>
              <a:ext cx="244482" cy="116851"/>
            </a:xfrm>
            <a:custGeom>
              <a:rect b="b" l="l" r="r" t="t"/>
              <a:pathLst>
                <a:path extrusionOk="0" h="510" w="1067">
                  <a:moveTo>
                    <a:pt x="253" y="1"/>
                  </a:moveTo>
                  <a:cubicBezTo>
                    <a:pt x="113" y="1"/>
                    <a:pt x="1" y="116"/>
                    <a:pt x="1" y="256"/>
                  </a:cubicBezTo>
                  <a:cubicBezTo>
                    <a:pt x="1" y="393"/>
                    <a:pt x="113" y="509"/>
                    <a:pt x="253" y="509"/>
                  </a:cubicBezTo>
                  <a:lnTo>
                    <a:pt x="814" y="509"/>
                  </a:lnTo>
                  <a:cubicBezTo>
                    <a:pt x="951" y="509"/>
                    <a:pt x="1066" y="393"/>
                    <a:pt x="1066" y="256"/>
                  </a:cubicBezTo>
                  <a:cubicBezTo>
                    <a:pt x="1066" y="116"/>
                    <a:pt x="951" y="1"/>
                    <a:pt x="814" y="1"/>
                  </a:cubicBezTo>
                  <a:close/>
                </a:path>
              </a:pathLst>
            </a:custGeom>
            <a:solidFill>
              <a:srgbClr val="F6EEE2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g23a85ad843a_1_0"/>
            <p:cNvSpPr/>
            <p:nvPr/>
          </p:nvSpPr>
          <p:spPr>
            <a:xfrm>
              <a:off x="3727368" y="1201640"/>
              <a:ext cx="255474" cy="127850"/>
            </a:xfrm>
            <a:custGeom>
              <a:rect b="b" l="l" r="r" t="t"/>
              <a:pathLst>
                <a:path extrusionOk="0" h="558" w="1115">
                  <a:moveTo>
                    <a:pt x="838" y="52"/>
                  </a:moveTo>
                  <a:cubicBezTo>
                    <a:pt x="963" y="52"/>
                    <a:pt x="1066" y="152"/>
                    <a:pt x="1066" y="280"/>
                  </a:cubicBezTo>
                  <a:cubicBezTo>
                    <a:pt x="1066" y="405"/>
                    <a:pt x="963" y="509"/>
                    <a:pt x="838" y="509"/>
                  </a:cubicBezTo>
                  <a:lnTo>
                    <a:pt x="277" y="509"/>
                  </a:lnTo>
                  <a:cubicBezTo>
                    <a:pt x="152" y="509"/>
                    <a:pt x="49" y="405"/>
                    <a:pt x="49" y="280"/>
                  </a:cubicBezTo>
                  <a:cubicBezTo>
                    <a:pt x="49" y="152"/>
                    <a:pt x="152" y="52"/>
                    <a:pt x="277" y="52"/>
                  </a:cubicBezTo>
                  <a:close/>
                  <a:moveTo>
                    <a:pt x="277" y="0"/>
                  </a:moveTo>
                  <a:cubicBezTo>
                    <a:pt x="125" y="0"/>
                    <a:pt x="0" y="128"/>
                    <a:pt x="0" y="280"/>
                  </a:cubicBezTo>
                  <a:cubicBezTo>
                    <a:pt x="0" y="433"/>
                    <a:pt x="125" y="558"/>
                    <a:pt x="277" y="558"/>
                  </a:cubicBezTo>
                  <a:lnTo>
                    <a:pt x="838" y="558"/>
                  </a:lnTo>
                  <a:cubicBezTo>
                    <a:pt x="990" y="558"/>
                    <a:pt x="1115" y="433"/>
                    <a:pt x="1115" y="280"/>
                  </a:cubicBezTo>
                  <a:cubicBezTo>
                    <a:pt x="1115" y="128"/>
                    <a:pt x="990" y="0"/>
                    <a:pt x="838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g23a85ad843a_1_0"/>
            <p:cNvSpPr/>
            <p:nvPr/>
          </p:nvSpPr>
          <p:spPr>
            <a:xfrm>
              <a:off x="3732864" y="1483458"/>
              <a:ext cx="241730" cy="241722"/>
            </a:xfrm>
            <a:custGeom>
              <a:rect b="b" l="l" r="r" t="t"/>
              <a:pathLst>
                <a:path extrusionOk="0" h="1055" w="1055">
                  <a:moveTo>
                    <a:pt x="533" y="1"/>
                  </a:moveTo>
                  <a:cubicBezTo>
                    <a:pt x="241" y="1"/>
                    <a:pt x="1" y="241"/>
                    <a:pt x="1" y="521"/>
                  </a:cubicBezTo>
                  <a:cubicBezTo>
                    <a:pt x="1" y="814"/>
                    <a:pt x="241" y="1054"/>
                    <a:pt x="533" y="1054"/>
                  </a:cubicBezTo>
                  <a:cubicBezTo>
                    <a:pt x="826" y="1054"/>
                    <a:pt x="1054" y="814"/>
                    <a:pt x="1054" y="521"/>
                  </a:cubicBezTo>
                  <a:cubicBezTo>
                    <a:pt x="1054" y="241"/>
                    <a:pt x="826" y="1"/>
                    <a:pt x="533" y="1"/>
                  </a:cubicBezTo>
                  <a:close/>
                </a:path>
              </a:pathLst>
            </a:custGeom>
            <a:solidFill>
              <a:srgbClr val="F6EEE2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g23a85ad843a_1_0"/>
            <p:cNvSpPr/>
            <p:nvPr/>
          </p:nvSpPr>
          <p:spPr>
            <a:xfrm>
              <a:off x="3727368" y="1477963"/>
              <a:ext cx="252730" cy="252722"/>
            </a:xfrm>
            <a:custGeom>
              <a:rect b="b" l="l" r="r" t="t"/>
              <a:pathLst>
                <a:path extrusionOk="0" h="1103" w="1103">
                  <a:moveTo>
                    <a:pt x="557" y="49"/>
                  </a:moveTo>
                  <a:cubicBezTo>
                    <a:pt x="838" y="49"/>
                    <a:pt x="1051" y="277"/>
                    <a:pt x="1051" y="545"/>
                  </a:cubicBezTo>
                  <a:cubicBezTo>
                    <a:pt x="1051" y="826"/>
                    <a:pt x="838" y="1054"/>
                    <a:pt x="557" y="1054"/>
                  </a:cubicBezTo>
                  <a:cubicBezTo>
                    <a:pt x="277" y="1054"/>
                    <a:pt x="49" y="826"/>
                    <a:pt x="49" y="545"/>
                  </a:cubicBezTo>
                  <a:cubicBezTo>
                    <a:pt x="49" y="277"/>
                    <a:pt x="277" y="49"/>
                    <a:pt x="557" y="49"/>
                  </a:cubicBezTo>
                  <a:close/>
                  <a:moveTo>
                    <a:pt x="557" y="0"/>
                  </a:moveTo>
                  <a:cubicBezTo>
                    <a:pt x="253" y="0"/>
                    <a:pt x="0" y="253"/>
                    <a:pt x="0" y="545"/>
                  </a:cubicBezTo>
                  <a:cubicBezTo>
                    <a:pt x="0" y="850"/>
                    <a:pt x="253" y="1103"/>
                    <a:pt x="557" y="1103"/>
                  </a:cubicBezTo>
                  <a:cubicBezTo>
                    <a:pt x="862" y="1103"/>
                    <a:pt x="1103" y="850"/>
                    <a:pt x="1103" y="545"/>
                  </a:cubicBezTo>
                  <a:cubicBezTo>
                    <a:pt x="1103" y="253"/>
                    <a:pt x="862" y="0"/>
                    <a:pt x="557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g23a85ad843a_1_0"/>
            <p:cNvSpPr/>
            <p:nvPr/>
          </p:nvSpPr>
          <p:spPr>
            <a:xfrm>
              <a:off x="3845829" y="710397"/>
              <a:ext cx="228" cy="496956"/>
            </a:xfrm>
            <a:custGeom>
              <a:rect b="b" l="l" r="r" t="t"/>
              <a:pathLst>
                <a:path extrusionOk="0" h="2169" w="1">
                  <a:moveTo>
                    <a:pt x="1" y="2169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6EEE2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g23a85ad843a_1_0"/>
            <p:cNvSpPr/>
            <p:nvPr/>
          </p:nvSpPr>
          <p:spPr>
            <a:xfrm>
              <a:off x="3840324" y="710397"/>
              <a:ext cx="12143" cy="496956"/>
            </a:xfrm>
            <a:custGeom>
              <a:rect b="b" l="l" r="r" t="t"/>
              <a:pathLst>
                <a:path extrusionOk="0" h="2169" w="52">
                  <a:moveTo>
                    <a:pt x="1" y="0"/>
                  </a:moveTo>
                  <a:lnTo>
                    <a:pt x="1" y="2169"/>
                  </a:lnTo>
                  <a:lnTo>
                    <a:pt x="52" y="2169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g23a85ad843a_1_0"/>
            <p:cNvSpPr/>
            <p:nvPr/>
          </p:nvSpPr>
          <p:spPr>
            <a:xfrm>
              <a:off x="3494123" y="1253880"/>
              <a:ext cx="721744" cy="363151"/>
            </a:xfrm>
            <a:custGeom>
              <a:rect b="b" l="l" r="r" t="t"/>
              <a:pathLst>
                <a:path extrusionOk="0" h="1585" w="3150">
                  <a:moveTo>
                    <a:pt x="1575" y="1"/>
                  </a:moveTo>
                  <a:cubicBezTo>
                    <a:pt x="698" y="1"/>
                    <a:pt x="1" y="698"/>
                    <a:pt x="1" y="1575"/>
                  </a:cubicBezTo>
                  <a:cubicBezTo>
                    <a:pt x="1" y="1581"/>
                    <a:pt x="788" y="1584"/>
                    <a:pt x="1575" y="1584"/>
                  </a:cubicBezTo>
                  <a:cubicBezTo>
                    <a:pt x="2363" y="1584"/>
                    <a:pt x="3150" y="1581"/>
                    <a:pt x="3150" y="1575"/>
                  </a:cubicBezTo>
                  <a:cubicBezTo>
                    <a:pt x="3150" y="698"/>
                    <a:pt x="2437" y="1"/>
                    <a:pt x="1575" y="1"/>
                  </a:cubicBezTo>
                  <a:close/>
                </a:path>
              </a:pathLst>
            </a:custGeom>
            <a:solidFill>
              <a:srgbClr val="F6EEE2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g23a85ad843a_1_0"/>
            <p:cNvSpPr/>
            <p:nvPr/>
          </p:nvSpPr>
          <p:spPr>
            <a:xfrm>
              <a:off x="3488618" y="1248375"/>
              <a:ext cx="732971" cy="372087"/>
            </a:xfrm>
            <a:custGeom>
              <a:rect b="b" l="l" r="r" t="t"/>
              <a:pathLst>
                <a:path extrusionOk="0" h="1624" w="3199">
                  <a:moveTo>
                    <a:pt x="1599" y="49"/>
                  </a:moveTo>
                  <a:cubicBezTo>
                    <a:pt x="2449" y="49"/>
                    <a:pt x="3134" y="722"/>
                    <a:pt x="3147" y="1572"/>
                  </a:cubicBezTo>
                  <a:cubicBezTo>
                    <a:pt x="3014" y="1578"/>
                    <a:pt x="2304" y="1581"/>
                    <a:pt x="1595" y="1581"/>
                  </a:cubicBezTo>
                  <a:cubicBezTo>
                    <a:pt x="886" y="1581"/>
                    <a:pt x="179" y="1578"/>
                    <a:pt x="52" y="1572"/>
                  </a:cubicBezTo>
                  <a:cubicBezTo>
                    <a:pt x="65" y="722"/>
                    <a:pt x="750" y="49"/>
                    <a:pt x="1599" y="49"/>
                  </a:cubicBezTo>
                  <a:close/>
                  <a:moveTo>
                    <a:pt x="1599" y="0"/>
                  </a:moveTo>
                  <a:cubicBezTo>
                    <a:pt x="710" y="0"/>
                    <a:pt x="1" y="710"/>
                    <a:pt x="1" y="1599"/>
                  </a:cubicBezTo>
                  <a:cubicBezTo>
                    <a:pt x="1" y="1623"/>
                    <a:pt x="1" y="1623"/>
                    <a:pt x="509" y="1623"/>
                  </a:cubicBezTo>
                  <a:lnTo>
                    <a:pt x="2678" y="1623"/>
                  </a:lnTo>
                  <a:cubicBezTo>
                    <a:pt x="3198" y="1623"/>
                    <a:pt x="3198" y="1623"/>
                    <a:pt x="3198" y="1599"/>
                  </a:cubicBezTo>
                  <a:cubicBezTo>
                    <a:pt x="3198" y="710"/>
                    <a:pt x="2474" y="0"/>
                    <a:pt x="1599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g23a85ad843a_1_0"/>
            <p:cNvSpPr/>
            <p:nvPr/>
          </p:nvSpPr>
          <p:spPr>
            <a:xfrm>
              <a:off x="2404177" y="5518760"/>
              <a:ext cx="279533" cy="157176"/>
            </a:xfrm>
            <a:custGeom>
              <a:rect b="b" l="l" r="r" t="t"/>
              <a:pathLst>
                <a:path extrusionOk="0" h="686" w="1220">
                  <a:moveTo>
                    <a:pt x="1" y="0"/>
                  </a:moveTo>
                  <a:lnTo>
                    <a:pt x="1" y="686"/>
                  </a:lnTo>
                  <a:lnTo>
                    <a:pt x="1167" y="661"/>
                  </a:lnTo>
                  <a:lnTo>
                    <a:pt x="1219" y="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A286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g23a85ad843a_1_0"/>
            <p:cNvSpPr/>
            <p:nvPr/>
          </p:nvSpPr>
          <p:spPr>
            <a:xfrm>
              <a:off x="2392491" y="5658298"/>
              <a:ext cx="605119" cy="303122"/>
            </a:xfrm>
            <a:custGeom>
              <a:rect b="b" l="l" r="r" t="t"/>
              <a:pathLst>
                <a:path extrusionOk="0" h="1323" w="2641">
                  <a:moveTo>
                    <a:pt x="1334" y="0"/>
                  </a:moveTo>
                  <a:lnTo>
                    <a:pt x="12" y="28"/>
                  </a:lnTo>
                  <a:lnTo>
                    <a:pt x="0" y="1143"/>
                  </a:lnTo>
                  <a:cubicBezTo>
                    <a:pt x="0" y="1206"/>
                    <a:pt x="52" y="1270"/>
                    <a:pt x="116" y="1270"/>
                  </a:cubicBezTo>
                  <a:lnTo>
                    <a:pt x="2501" y="1322"/>
                  </a:lnTo>
                  <a:cubicBezTo>
                    <a:pt x="2601" y="1322"/>
                    <a:pt x="2641" y="1206"/>
                    <a:pt x="2577" y="1143"/>
                  </a:cubicBezTo>
                  <a:lnTo>
                    <a:pt x="1511" y="168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g23a85ad843a_1_0"/>
            <p:cNvSpPr/>
            <p:nvPr/>
          </p:nvSpPr>
          <p:spPr>
            <a:xfrm>
              <a:off x="2392491" y="5899791"/>
              <a:ext cx="605119" cy="61630"/>
            </a:xfrm>
            <a:custGeom>
              <a:rect b="b" l="l" r="r" t="t"/>
              <a:pathLst>
                <a:path extrusionOk="0" h="269" w="2641">
                  <a:moveTo>
                    <a:pt x="0" y="0"/>
                  </a:moveTo>
                  <a:lnTo>
                    <a:pt x="0" y="89"/>
                  </a:lnTo>
                  <a:cubicBezTo>
                    <a:pt x="0" y="152"/>
                    <a:pt x="52" y="216"/>
                    <a:pt x="116" y="216"/>
                  </a:cubicBezTo>
                  <a:lnTo>
                    <a:pt x="2501" y="268"/>
                  </a:lnTo>
                  <a:cubicBezTo>
                    <a:pt x="2601" y="268"/>
                    <a:pt x="2641" y="152"/>
                    <a:pt x="2577" y="89"/>
                  </a:cubicBezTo>
                  <a:lnTo>
                    <a:pt x="2537" y="52"/>
                  </a:lnTo>
                  <a:cubicBezTo>
                    <a:pt x="2513" y="64"/>
                    <a:pt x="2501" y="76"/>
                    <a:pt x="2461" y="76"/>
                  </a:cubicBezTo>
                  <a:lnTo>
                    <a:pt x="76" y="28"/>
                  </a:lnTo>
                  <a:cubicBezTo>
                    <a:pt x="52" y="28"/>
                    <a:pt x="25" y="12"/>
                    <a:pt x="0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g23a85ad843a_1_0"/>
            <p:cNvSpPr/>
            <p:nvPr/>
          </p:nvSpPr>
          <p:spPr>
            <a:xfrm>
              <a:off x="2386766" y="5899791"/>
              <a:ext cx="520807" cy="20391"/>
            </a:xfrm>
            <a:custGeom>
              <a:rect b="b" l="l" r="r" t="t"/>
              <a:pathLst>
                <a:path extrusionOk="0" h="89" w="2273">
                  <a:moveTo>
                    <a:pt x="25" y="0"/>
                  </a:moveTo>
                  <a:cubicBezTo>
                    <a:pt x="13" y="0"/>
                    <a:pt x="1" y="12"/>
                    <a:pt x="1" y="28"/>
                  </a:cubicBezTo>
                  <a:cubicBezTo>
                    <a:pt x="1" y="40"/>
                    <a:pt x="13" y="52"/>
                    <a:pt x="25" y="52"/>
                  </a:cubicBezTo>
                  <a:lnTo>
                    <a:pt x="2245" y="89"/>
                  </a:lnTo>
                  <a:cubicBezTo>
                    <a:pt x="2273" y="89"/>
                    <a:pt x="2273" y="76"/>
                    <a:pt x="2273" y="64"/>
                  </a:cubicBezTo>
                  <a:cubicBezTo>
                    <a:pt x="2273" y="52"/>
                    <a:pt x="2273" y="40"/>
                    <a:pt x="2258" y="40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g23a85ad843a_1_0"/>
            <p:cNvSpPr/>
            <p:nvPr/>
          </p:nvSpPr>
          <p:spPr>
            <a:xfrm>
              <a:off x="2456654" y="5733214"/>
              <a:ext cx="107688" cy="99669"/>
            </a:xfrm>
            <a:custGeom>
              <a:rect b="b" l="l" r="r" t="t"/>
              <a:pathLst>
                <a:path extrusionOk="0" h="435" w="470">
                  <a:moveTo>
                    <a:pt x="229" y="42"/>
                  </a:moveTo>
                  <a:cubicBezTo>
                    <a:pt x="241" y="42"/>
                    <a:pt x="253" y="42"/>
                    <a:pt x="265" y="54"/>
                  </a:cubicBezTo>
                  <a:cubicBezTo>
                    <a:pt x="317" y="54"/>
                    <a:pt x="354" y="82"/>
                    <a:pt x="381" y="118"/>
                  </a:cubicBezTo>
                  <a:cubicBezTo>
                    <a:pt x="405" y="158"/>
                    <a:pt x="405" y="206"/>
                    <a:pt x="405" y="258"/>
                  </a:cubicBezTo>
                  <a:cubicBezTo>
                    <a:pt x="393" y="298"/>
                    <a:pt x="369" y="334"/>
                    <a:pt x="329" y="359"/>
                  </a:cubicBezTo>
                  <a:cubicBezTo>
                    <a:pt x="302" y="379"/>
                    <a:pt x="267" y="391"/>
                    <a:pt x="235" y="391"/>
                  </a:cubicBezTo>
                  <a:cubicBezTo>
                    <a:pt x="223" y="391"/>
                    <a:pt x="212" y="389"/>
                    <a:pt x="201" y="386"/>
                  </a:cubicBezTo>
                  <a:cubicBezTo>
                    <a:pt x="113" y="374"/>
                    <a:pt x="49" y="283"/>
                    <a:pt x="64" y="182"/>
                  </a:cubicBezTo>
                  <a:cubicBezTo>
                    <a:pt x="76" y="146"/>
                    <a:pt x="101" y="106"/>
                    <a:pt x="140" y="82"/>
                  </a:cubicBezTo>
                  <a:cubicBezTo>
                    <a:pt x="165" y="54"/>
                    <a:pt x="201" y="42"/>
                    <a:pt x="229" y="42"/>
                  </a:cubicBezTo>
                  <a:close/>
                  <a:moveTo>
                    <a:pt x="230" y="1"/>
                  </a:moveTo>
                  <a:cubicBezTo>
                    <a:pt x="189" y="1"/>
                    <a:pt x="151" y="12"/>
                    <a:pt x="113" y="30"/>
                  </a:cubicBezTo>
                  <a:cubicBezTo>
                    <a:pt x="64" y="69"/>
                    <a:pt x="25" y="118"/>
                    <a:pt x="13" y="182"/>
                  </a:cubicBezTo>
                  <a:cubicBezTo>
                    <a:pt x="0" y="234"/>
                    <a:pt x="13" y="298"/>
                    <a:pt x="49" y="347"/>
                  </a:cubicBezTo>
                  <a:cubicBezTo>
                    <a:pt x="89" y="398"/>
                    <a:pt x="140" y="423"/>
                    <a:pt x="189" y="435"/>
                  </a:cubicBezTo>
                  <a:lnTo>
                    <a:pt x="241" y="435"/>
                  </a:lnTo>
                  <a:cubicBezTo>
                    <a:pt x="277" y="435"/>
                    <a:pt x="317" y="423"/>
                    <a:pt x="354" y="398"/>
                  </a:cubicBezTo>
                  <a:cubicBezTo>
                    <a:pt x="405" y="374"/>
                    <a:pt x="445" y="322"/>
                    <a:pt x="457" y="258"/>
                  </a:cubicBezTo>
                  <a:cubicBezTo>
                    <a:pt x="469" y="206"/>
                    <a:pt x="457" y="146"/>
                    <a:pt x="418" y="94"/>
                  </a:cubicBezTo>
                  <a:cubicBezTo>
                    <a:pt x="381" y="42"/>
                    <a:pt x="329" y="18"/>
                    <a:pt x="277" y="5"/>
                  </a:cubicBezTo>
                  <a:cubicBezTo>
                    <a:pt x="261" y="2"/>
                    <a:pt x="246" y="1"/>
                    <a:pt x="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g23a85ad843a_1_0"/>
            <p:cNvSpPr/>
            <p:nvPr/>
          </p:nvSpPr>
          <p:spPr>
            <a:xfrm>
              <a:off x="2686232" y="5691061"/>
              <a:ext cx="58201" cy="60944"/>
            </a:xfrm>
            <a:custGeom>
              <a:rect b="b" l="l" r="r" t="t"/>
              <a:pathLst>
                <a:path extrusionOk="0" h="266" w="254">
                  <a:moveTo>
                    <a:pt x="235" y="1"/>
                  </a:moveTo>
                  <a:cubicBezTo>
                    <a:pt x="229" y="1"/>
                    <a:pt x="223" y="4"/>
                    <a:pt x="217" y="10"/>
                  </a:cubicBezTo>
                  <a:lnTo>
                    <a:pt x="12" y="226"/>
                  </a:lnTo>
                  <a:cubicBezTo>
                    <a:pt x="0" y="238"/>
                    <a:pt x="0" y="253"/>
                    <a:pt x="12" y="266"/>
                  </a:cubicBezTo>
                  <a:lnTo>
                    <a:pt x="25" y="266"/>
                  </a:lnTo>
                  <a:cubicBezTo>
                    <a:pt x="37" y="266"/>
                    <a:pt x="37" y="266"/>
                    <a:pt x="52" y="253"/>
                  </a:cubicBezTo>
                  <a:lnTo>
                    <a:pt x="253" y="37"/>
                  </a:lnTo>
                  <a:lnTo>
                    <a:pt x="253" y="10"/>
                  </a:lnTo>
                  <a:cubicBezTo>
                    <a:pt x="247" y="4"/>
                    <a:pt x="241" y="1"/>
                    <a:pt x="2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g23a85ad843a_1_0"/>
            <p:cNvSpPr/>
            <p:nvPr/>
          </p:nvSpPr>
          <p:spPr>
            <a:xfrm>
              <a:off x="2723805" y="5725881"/>
              <a:ext cx="58201" cy="60944"/>
            </a:xfrm>
            <a:custGeom>
              <a:rect b="b" l="l" r="r" t="t"/>
              <a:pathLst>
                <a:path extrusionOk="0" h="266" w="254">
                  <a:moveTo>
                    <a:pt x="229" y="1"/>
                  </a:moveTo>
                  <a:cubicBezTo>
                    <a:pt x="223" y="1"/>
                    <a:pt x="217" y="4"/>
                    <a:pt x="217" y="10"/>
                  </a:cubicBezTo>
                  <a:lnTo>
                    <a:pt x="13" y="226"/>
                  </a:lnTo>
                  <a:cubicBezTo>
                    <a:pt x="1" y="238"/>
                    <a:pt x="1" y="254"/>
                    <a:pt x="13" y="266"/>
                  </a:cubicBezTo>
                  <a:lnTo>
                    <a:pt x="53" y="266"/>
                  </a:lnTo>
                  <a:lnTo>
                    <a:pt x="254" y="50"/>
                  </a:lnTo>
                  <a:cubicBezTo>
                    <a:pt x="254" y="37"/>
                    <a:pt x="254" y="25"/>
                    <a:pt x="241" y="10"/>
                  </a:cubicBezTo>
                  <a:cubicBezTo>
                    <a:pt x="241" y="4"/>
                    <a:pt x="235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g23a85ad843a_1_0"/>
            <p:cNvSpPr/>
            <p:nvPr/>
          </p:nvSpPr>
          <p:spPr>
            <a:xfrm>
              <a:off x="2758863" y="5760939"/>
              <a:ext cx="57972" cy="60944"/>
            </a:xfrm>
            <a:custGeom>
              <a:rect b="b" l="l" r="r" t="t"/>
              <a:pathLst>
                <a:path extrusionOk="0" h="266" w="253">
                  <a:moveTo>
                    <a:pt x="230" y="0"/>
                  </a:moveTo>
                  <a:cubicBezTo>
                    <a:pt x="222" y="0"/>
                    <a:pt x="216" y="3"/>
                    <a:pt x="216" y="9"/>
                  </a:cubicBezTo>
                  <a:lnTo>
                    <a:pt x="12" y="226"/>
                  </a:lnTo>
                  <a:cubicBezTo>
                    <a:pt x="0" y="238"/>
                    <a:pt x="0" y="253"/>
                    <a:pt x="12" y="265"/>
                  </a:cubicBezTo>
                  <a:lnTo>
                    <a:pt x="52" y="265"/>
                  </a:lnTo>
                  <a:lnTo>
                    <a:pt x="253" y="49"/>
                  </a:lnTo>
                  <a:lnTo>
                    <a:pt x="253" y="9"/>
                  </a:lnTo>
                  <a:cubicBezTo>
                    <a:pt x="247" y="3"/>
                    <a:pt x="238" y="0"/>
                    <a:pt x="2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g23a85ad843a_1_0"/>
            <p:cNvSpPr/>
            <p:nvPr/>
          </p:nvSpPr>
          <p:spPr>
            <a:xfrm>
              <a:off x="2648422" y="5576267"/>
              <a:ext cx="67363" cy="114327"/>
            </a:xfrm>
            <a:custGeom>
              <a:rect b="b" l="l" r="r" t="t"/>
              <a:pathLst>
                <a:path extrusionOk="0" h="499" w="294">
                  <a:moveTo>
                    <a:pt x="126" y="42"/>
                  </a:moveTo>
                  <a:cubicBezTo>
                    <a:pt x="153" y="42"/>
                    <a:pt x="165" y="54"/>
                    <a:pt x="190" y="54"/>
                  </a:cubicBezTo>
                  <a:cubicBezTo>
                    <a:pt x="202" y="69"/>
                    <a:pt x="217" y="94"/>
                    <a:pt x="217" y="106"/>
                  </a:cubicBezTo>
                  <a:cubicBezTo>
                    <a:pt x="229" y="170"/>
                    <a:pt x="229" y="386"/>
                    <a:pt x="202" y="435"/>
                  </a:cubicBezTo>
                  <a:cubicBezTo>
                    <a:pt x="165" y="386"/>
                    <a:pt x="77" y="182"/>
                    <a:pt x="65" y="145"/>
                  </a:cubicBezTo>
                  <a:cubicBezTo>
                    <a:pt x="65" y="94"/>
                    <a:pt x="89" y="54"/>
                    <a:pt x="126" y="42"/>
                  </a:cubicBezTo>
                  <a:close/>
                  <a:moveTo>
                    <a:pt x="147" y="0"/>
                  </a:moveTo>
                  <a:cubicBezTo>
                    <a:pt x="136" y="0"/>
                    <a:pt x="125" y="2"/>
                    <a:pt x="114" y="5"/>
                  </a:cubicBezTo>
                  <a:cubicBezTo>
                    <a:pt x="50" y="17"/>
                    <a:pt x="1" y="81"/>
                    <a:pt x="13" y="145"/>
                  </a:cubicBezTo>
                  <a:cubicBezTo>
                    <a:pt x="25" y="194"/>
                    <a:pt x="141" y="462"/>
                    <a:pt x="190" y="486"/>
                  </a:cubicBezTo>
                  <a:cubicBezTo>
                    <a:pt x="190" y="499"/>
                    <a:pt x="202" y="499"/>
                    <a:pt x="202" y="499"/>
                  </a:cubicBezTo>
                  <a:cubicBezTo>
                    <a:pt x="202" y="499"/>
                    <a:pt x="217" y="499"/>
                    <a:pt x="217" y="486"/>
                  </a:cubicBezTo>
                  <a:cubicBezTo>
                    <a:pt x="293" y="450"/>
                    <a:pt x="266" y="118"/>
                    <a:pt x="266" y="106"/>
                  </a:cubicBezTo>
                  <a:cubicBezTo>
                    <a:pt x="266" y="69"/>
                    <a:pt x="241" y="42"/>
                    <a:pt x="217" y="17"/>
                  </a:cubicBezTo>
                  <a:cubicBezTo>
                    <a:pt x="198" y="9"/>
                    <a:pt x="174" y="0"/>
                    <a:pt x="1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g23a85ad843a_1_0"/>
            <p:cNvSpPr/>
            <p:nvPr/>
          </p:nvSpPr>
          <p:spPr>
            <a:xfrm>
              <a:off x="2688985" y="5616592"/>
              <a:ext cx="104936" cy="74002"/>
            </a:xfrm>
            <a:custGeom>
              <a:rect b="b" l="l" r="r" t="t"/>
              <a:pathLst>
                <a:path extrusionOk="0" h="323" w="458">
                  <a:moveTo>
                    <a:pt x="317" y="45"/>
                  </a:moveTo>
                  <a:cubicBezTo>
                    <a:pt x="345" y="45"/>
                    <a:pt x="369" y="70"/>
                    <a:pt x="393" y="82"/>
                  </a:cubicBezTo>
                  <a:cubicBezTo>
                    <a:pt x="393" y="106"/>
                    <a:pt x="406" y="134"/>
                    <a:pt x="393" y="146"/>
                  </a:cubicBezTo>
                  <a:cubicBezTo>
                    <a:pt x="393" y="170"/>
                    <a:pt x="381" y="182"/>
                    <a:pt x="357" y="198"/>
                  </a:cubicBezTo>
                  <a:cubicBezTo>
                    <a:pt x="317" y="222"/>
                    <a:pt x="116" y="274"/>
                    <a:pt x="64" y="274"/>
                  </a:cubicBezTo>
                  <a:cubicBezTo>
                    <a:pt x="77" y="222"/>
                    <a:pt x="229" y="94"/>
                    <a:pt x="281" y="58"/>
                  </a:cubicBezTo>
                  <a:cubicBezTo>
                    <a:pt x="293" y="58"/>
                    <a:pt x="305" y="45"/>
                    <a:pt x="317" y="45"/>
                  </a:cubicBezTo>
                  <a:close/>
                  <a:moveTo>
                    <a:pt x="319" y="1"/>
                  </a:moveTo>
                  <a:cubicBezTo>
                    <a:pt x="297" y="1"/>
                    <a:pt x="274" y="6"/>
                    <a:pt x="253" y="18"/>
                  </a:cubicBezTo>
                  <a:cubicBezTo>
                    <a:pt x="217" y="45"/>
                    <a:pt x="25" y="198"/>
                    <a:pt x="13" y="274"/>
                  </a:cubicBezTo>
                  <a:cubicBezTo>
                    <a:pt x="0" y="286"/>
                    <a:pt x="13" y="298"/>
                    <a:pt x="13" y="310"/>
                  </a:cubicBezTo>
                  <a:cubicBezTo>
                    <a:pt x="13" y="310"/>
                    <a:pt x="40" y="323"/>
                    <a:pt x="64" y="323"/>
                  </a:cubicBezTo>
                  <a:cubicBezTo>
                    <a:pt x="153" y="323"/>
                    <a:pt x="369" y="246"/>
                    <a:pt x="381" y="234"/>
                  </a:cubicBezTo>
                  <a:cubicBezTo>
                    <a:pt x="421" y="222"/>
                    <a:pt x="433" y="198"/>
                    <a:pt x="445" y="158"/>
                  </a:cubicBezTo>
                  <a:cubicBezTo>
                    <a:pt x="457" y="134"/>
                    <a:pt x="445" y="94"/>
                    <a:pt x="433" y="58"/>
                  </a:cubicBezTo>
                  <a:cubicBezTo>
                    <a:pt x="406" y="23"/>
                    <a:pt x="363" y="1"/>
                    <a:pt x="3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g23a85ad843a_1_0"/>
            <p:cNvSpPr/>
            <p:nvPr/>
          </p:nvSpPr>
          <p:spPr>
            <a:xfrm>
              <a:off x="2008708" y="5518760"/>
              <a:ext cx="279303" cy="157176"/>
            </a:xfrm>
            <a:custGeom>
              <a:rect b="b" l="l" r="r" t="t"/>
              <a:pathLst>
                <a:path extrusionOk="0" h="686" w="1219">
                  <a:moveTo>
                    <a:pt x="0" y="0"/>
                  </a:moveTo>
                  <a:lnTo>
                    <a:pt x="0" y="686"/>
                  </a:lnTo>
                  <a:lnTo>
                    <a:pt x="1167" y="661"/>
                  </a:lnTo>
                  <a:lnTo>
                    <a:pt x="1218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286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g23a85ad843a_1_0"/>
            <p:cNvSpPr/>
            <p:nvPr/>
          </p:nvSpPr>
          <p:spPr>
            <a:xfrm>
              <a:off x="1988317" y="5670203"/>
              <a:ext cx="605348" cy="302209"/>
            </a:xfrm>
            <a:custGeom>
              <a:rect b="b" l="l" r="r" t="t"/>
              <a:pathLst>
                <a:path extrusionOk="0" h="1319" w="2642">
                  <a:moveTo>
                    <a:pt x="1332" y="0"/>
                  </a:moveTo>
                  <a:lnTo>
                    <a:pt x="13" y="25"/>
                  </a:lnTo>
                  <a:lnTo>
                    <a:pt x="1" y="1142"/>
                  </a:lnTo>
                  <a:cubicBezTo>
                    <a:pt x="1" y="1206"/>
                    <a:pt x="53" y="1270"/>
                    <a:pt x="114" y="1270"/>
                  </a:cubicBezTo>
                  <a:lnTo>
                    <a:pt x="2501" y="1319"/>
                  </a:lnTo>
                  <a:cubicBezTo>
                    <a:pt x="2602" y="1319"/>
                    <a:pt x="2641" y="1206"/>
                    <a:pt x="2577" y="1142"/>
                  </a:cubicBezTo>
                  <a:lnTo>
                    <a:pt x="1511" y="165"/>
                  </a:lnTo>
                  <a:lnTo>
                    <a:pt x="13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g23a85ad843a_1_0"/>
            <p:cNvSpPr/>
            <p:nvPr/>
          </p:nvSpPr>
          <p:spPr>
            <a:xfrm>
              <a:off x="1988317" y="5911477"/>
              <a:ext cx="605348" cy="60944"/>
            </a:xfrm>
            <a:custGeom>
              <a:rect b="b" l="l" r="r" t="t"/>
              <a:pathLst>
                <a:path extrusionOk="0" h="266" w="2642">
                  <a:moveTo>
                    <a:pt x="1" y="1"/>
                  </a:moveTo>
                  <a:lnTo>
                    <a:pt x="1" y="89"/>
                  </a:lnTo>
                  <a:cubicBezTo>
                    <a:pt x="1" y="153"/>
                    <a:pt x="53" y="217"/>
                    <a:pt x="114" y="217"/>
                  </a:cubicBezTo>
                  <a:lnTo>
                    <a:pt x="2501" y="266"/>
                  </a:lnTo>
                  <a:cubicBezTo>
                    <a:pt x="2602" y="266"/>
                    <a:pt x="2641" y="153"/>
                    <a:pt x="2577" y="89"/>
                  </a:cubicBezTo>
                  <a:lnTo>
                    <a:pt x="2538" y="53"/>
                  </a:lnTo>
                  <a:cubicBezTo>
                    <a:pt x="2513" y="65"/>
                    <a:pt x="2501" y="77"/>
                    <a:pt x="2462" y="77"/>
                  </a:cubicBezTo>
                  <a:lnTo>
                    <a:pt x="77" y="25"/>
                  </a:lnTo>
                  <a:cubicBezTo>
                    <a:pt x="53" y="25"/>
                    <a:pt x="25" y="13"/>
                    <a:pt x="1" y="1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g23a85ad843a_1_0"/>
            <p:cNvSpPr/>
            <p:nvPr/>
          </p:nvSpPr>
          <p:spPr>
            <a:xfrm>
              <a:off x="1982821" y="5911477"/>
              <a:ext cx="520119" cy="20619"/>
            </a:xfrm>
            <a:custGeom>
              <a:rect b="b" l="l" r="r" t="t"/>
              <a:pathLst>
                <a:path extrusionOk="0" h="90" w="2270">
                  <a:moveTo>
                    <a:pt x="25" y="1"/>
                  </a:moveTo>
                  <a:cubicBezTo>
                    <a:pt x="13" y="1"/>
                    <a:pt x="0" y="13"/>
                    <a:pt x="0" y="25"/>
                  </a:cubicBezTo>
                  <a:cubicBezTo>
                    <a:pt x="0" y="38"/>
                    <a:pt x="13" y="53"/>
                    <a:pt x="25" y="53"/>
                  </a:cubicBezTo>
                  <a:lnTo>
                    <a:pt x="2245" y="89"/>
                  </a:lnTo>
                  <a:cubicBezTo>
                    <a:pt x="2269" y="89"/>
                    <a:pt x="2269" y="77"/>
                    <a:pt x="2269" y="65"/>
                  </a:cubicBezTo>
                  <a:cubicBezTo>
                    <a:pt x="2269" y="53"/>
                    <a:pt x="2269" y="38"/>
                    <a:pt x="2245" y="38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g23a85ad843a_1_0"/>
            <p:cNvSpPr/>
            <p:nvPr/>
          </p:nvSpPr>
          <p:spPr>
            <a:xfrm>
              <a:off x="2052699" y="5744443"/>
              <a:ext cx="110441" cy="100355"/>
            </a:xfrm>
            <a:custGeom>
              <a:rect b="b" l="l" r="r" t="t"/>
              <a:pathLst>
                <a:path extrusionOk="0" h="438" w="482">
                  <a:moveTo>
                    <a:pt x="228" y="45"/>
                  </a:moveTo>
                  <a:cubicBezTo>
                    <a:pt x="241" y="45"/>
                    <a:pt x="253" y="45"/>
                    <a:pt x="265" y="57"/>
                  </a:cubicBezTo>
                  <a:cubicBezTo>
                    <a:pt x="353" y="69"/>
                    <a:pt x="417" y="157"/>
                    <a:pt x="405" y="261"/>
                  </a:cubicBezTo>
                  <a:cubicBezTo>
                    <a:pt x="393" y="298"/>
                    <a:pt x="365" y="337"/>
                    <a:pt x="329" y="361"/>
                  </a:cubicBezTo>
                  <a:cubicBezTo>
                    <a:pt x="300" y="379"/>
                    <a:pt x="267" y="392"/>
                    <a:pt x="236" y="392"/>
                  </a:cubicBezTo>
                  <a:cubicBezTo>
                    <a:pt x="224" y="392"/>
                    <a:pt x="212" y="390"/>
                    <a:pt x="201" y="386"/>
                  </a:cubicBezTo>
                  <a:cubicBezTo>
                    <a:pt x="152" y="374"/>
                    <a:pt x="113" y="349"/>
                    <a:pt x="88" y="310"/>
                  </a:cubicBezTo>
                  <a:cubicBezTo>
                    <a:pt x="61" y="273"/>
                    <a:pt x="61" y="234"/>
                    <a:pt x="61" y="185"/>
                  </a:cubicBezTo>
                  <a:cubicBezTo>
                    <a:pt x="76" y="109"/>
                    <a:pt x="152" y="45"/>
                    <a:pt x="228" y="45"/>
                  </a:cubicBezTo>
                  <a:close/>
                  <a:moveTo>
                    <a:pt x="231" y="1"/>
                  </a:moveTo>
                  <a:cubicBezTo>
                    <a:pt x="125" y="1"/>
                    <a:pt x="34" y="73"/>
                    <a:pt x="12" y="185"/>
                  </a:cubicBezTo>
                  <a:cubicBezTo>
                    <a:pt x="0" y="234"/>
                    <a:pt x="12" y="298"/>
                    <a:pt x="49" y="349"/>
                  </a:cubicBezTo>
                  <a:cubicBezTo>
                    <a:pt x="88" y="401"/>
                    <a:pt x="125" y="425"/>
                    <a:pt x="189" y="438"/>
                  </a:cubicBezTo>
                  <a:lnTo>
                    <a:pt x="241" y="438"/>
                  </a:lnTo>
                  <a:cubicBezTo>
                    <a:pt x="277" y="438"/>
                    <a:pt x="317" y="425"/>
                    <a:pt x="353" y="401"/>
                  </a:cubicBezTo>
                  <a:cubicBezTo>
                    <a:pt x="405" y="374"/>
                    <a:pt x="442" y="325"/>
                    <a:pt x="457" y="261"/>
                  </a:cubicBezTo>
                  <a:cubicBezTo>
                    <a:pt x="481" y="145"/>
                    <a:pt x="393" y="33"/>
                    <a:pt x="277" y="5"/>
                  </a:cubicBezTo>
                  <a:cubicBezTo>
                    <a:pt x="262" y="2"/>
                    <a:pt x="246" y="1"/>
                    <a:pt x="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g23a85ad843a_1_0"/>
            <p:cNvSpPr/>
            <p:nvPr/>
          </p:nvSpPr>
          <p:spPr>
            <a:xfrm>
              <a:off x="2282058" y="5702975"/>
              <a:ext cx="58201" cy="60258"/>
            </a:xfrm>
            <a:custGeom>
              <a:rect b="b" l="l" r="r" t="t"/>
              <a:pathLst>
                <a:path extrusionOk="0" h="263" w="254">
                  <a:moveTo>
                    <a:pt x="235" y="0"/>
                  </a:moveTo>
                  <a:cubicBezTo>
                    <a:pt x="229" y="0"/>
                    <a:pt x="223" y="3"/>
                    <a:pt x="217" y="10"/>
                  </a:cubicBezTo>
                  <a:lnTo>
                    <a:pt x="13" y="226"/>
                  </a:lnTo>
                  <a:cubicBezTo>
                    <a:pt x="1" y="238"/>
                    <a:pt x="1" y="250"/>
                    <a:pt x="13" y="262"/>
                  </a:cubicBezTo>
                  <a:lnTo>
                    <a:pt x="50" y="262"/>
                  </a:lnTo>
                  <a:lnTo>
                    <a:pt x="254" y="34"/>
                  </a:lnTo>
                  <a:lnTo>
                    <a:pt x="254" y="10"/>
                  </a:lnTo>
                  <a:cubicBezTo>
                    <a:pt x="248" y="3"/>
                    <a:pt x="242" y="0"/>
                    <a:pt x="2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g23a85ad843a_1_0"/>
            <p:cNvSpPr/>
            <p:nvPr/>
          </p:nvSpPr>
          <p:spPr>
            <a:xfrm>
              <a:off x="2319860" y="5737795"/>
              <a:ext cx="58201" cy="60258"/>
            </a:xfrm>
            <a:custGeom>
              <a:rect b="b" l="l" r="r" t="t"/>
              <a:pathLst>
                <a:path extrusionOk="0" h="263" w="254">
                  <a:moveTo>
                    <a:pt x="229" y="1"/>
                  </a:moveTo>
                  <a:cubicBezTo>
                    <a:pt x="223" y="1"/>
                    <a:pt x="217" y="4"/>
                    <a:pt x="217" y="10"/>
                  </a:cubicBezTo>
                  <a:lnTo>
                    <a:pt x="13" y="226"/>
                  </a:lnTo>
                  <a:cubicBezTo>
                    <a:pt x="0" y="238"/>
                    <a:pt x="0" y="250"/>
                    <a:pt x="13" y="263"/>
                  </a:cubicBezTo>
                  <a:lnTo>
                    <a:pt x="52" y="263"/>
                  </a:lnTo>
                  <a:lnTo>
                    <a:pt x="253" y="49"/>
                  </a:lnTo>
                  <a:cubicBezTo>
                    <a:pt x="253" y="34"/>
                    <a:pt x="253" y="22"/>
                    <a:pt x="241" y="10"/>
                  </a:cubicBezTo>
                  <a:cubicBezTo>
                    <a:pt x="241" y="4"/>
                    <a:pt x="235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g23a85ad843a_1_0"/>
            <p:cNvSpPr/>
            <p:nvPr/>
          </p:nvSpPr>
          <p:spPr>
            <a:xfrm>
              <a:off x="2354689" y="5772625"/>
              <a:ext cx="58201" cy="63925"/>
            </a:xfrm>
            <a:custGeom>
              <a:rect b="b" l="l" r="r" t="t"/>
              <a:pathLst>
                <a:path extrusionOk="0" h="279" w="254">
                  <a:moveTo>
                    <a:pt x="231" y="1"/>
                  </a:moveTo>
                  <a:cubicBezTo>
                    <a:pt x="223" y="1"/>
                    <a:pt x="217" y="4"/>
                    <a:pt x="217" y="10"/>
                  </a:cubicBezTo>
                  <a:lnTo>
                    <a:pt x="13" y="226"/>
                  </a:lnTo>
                  <a:cubicBezTo>
                    <a:pt x="1" y="238"/>
                    <a:pt x="1" y="251"/>
                    <a:pt x="13" y="263"/>
                  </a:cubicBezTo>
                  <a:lnTo>
                    <a:pt x="25" y="278"/>
                  </a:lnTo>
                  <a:cubicBezTo>
                    <a:pt x="37" y="278"/>
                    <a:pt x="37" y="263"/>
                    <a:pt x="52" y="263"/>
                  </a:cubicBezTo>
                  <a:lnTo>
                    <a:pt x="253" y="50"/>
                  </a:lnTo>
                  <a:lnTo>
                    <a:pt x="253" y="10"/>
                  </a:lnTo>
                  <a:cubicBezTo>
                    <a:pt x="247" y="4"/>
                    <a:pt x="238" y="1"/>
                    <a:pt x="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g23a85ad843a_1_0"/>
            <p:cNvSpPr/>
            <p:nvPr/>
          </p:nvSpPr>
          <p:spPr>
            <a:xfrm>
              <a:off x="2247229" y="5587953"/>
              <a:ext cx="63697" cy="114556"/>
            </a:xfrm>
            <a:custGeom>
              <a:rect b="b" l="l" r="r" t="t"/>
              <a:pathLst>
                <a:path extrusionOk="0" h="500" w="278">
                  <a:moveTo>
                    <a:pt x="126" y="43"/>
                  </a:moveTo>
                  <a:cubicBezTo>
                    <a:pt x="165" y="43"/>
                    <a:pt x="202" y="67"/>
                    <a:pt x="202" y="106"/>
                  </a:cubicBezTo>
                  <a:cubicBezTo>
                    <a:pt x="217" y="170"/>
                    <a:pt x="217" y="384"/>
                    <a:pt x="190" y="435"/>
                  </a:cubicBezTo>
                  <a:cubicBezTo>
                    <a:pt x="153" y="384"/>
                    <a:pt x="65" y="183"/>
                    <a:pt x="49" y="143"/>
                  </a:cubicBezTo>
                  <a:cubicBezTo>
                    <a:pt x="49" y="119"/>
                    <a:pt x="49" y="94"/>
                    <a:pt x="65" y="79"/>
                  </a:cubicBezTo>
                  <a:cubicBezTo>
                    <a:pt x="77" y="67"/>
                    <a:pt x="101" y="55"/>
                    <a:pt x="113" y="55"/>
                  </a:cubicBezTo>
                  <a:lnTo>
                    <a:pt x="126" y="43"/>
                  </a:lnTo>
                  <a:close/>
                  <a:moveTo>
                    <a:pt x="128" y="1"/>
                  </a:moveTo>
                  <a:cubicBezTo>
                    <a:pt x="119" y="1"/>
                    <a:pt x="110" y="1"/>
                    <a:pt x="101" y="3"/>
                  </a:cubicBezTo>
                  <a:cubicBezTo>
                    <a:pt x="77" y="3"/>
                    <a:pt x="49" y="30"/>
                    <a:pt x="25" y="55"/>
                  </a:cubicBezTo>
                  <a:cubicBezTo>
                    <a:pt x="1" y="79"/>
                    <a:pt x="1" y="119"/>
                    <a:pt x="1" y="143"/>
                  </a:cubicBezTo>
                  <a:cubicBezTo>
                    <a:pt x="13" y="195"/>
                    <a:pt x="126" y="460"/>
                    <a:pt x="177" y="487"/>
                  </a:cubicBezTo>
                  <a:cubicBezTo>
                    <a:pt x="177" y="499"/>
                    <a:pt x="190" y="499"/>
                    <a:pt x="190" y="499"/>
                  </a:cubicBezTo>
                  <a:lnTo>
                    <a:pt x="202" y="499"/>
                  </a:lnTo>
                  <a:cubicBezTo>
                    <a:pt x="278" y="448"/>
                    <a:pt x="253" y="119"/>
                    <a:pt x="253" y="106"/>
                  </a:cubicBezTo>
                  <a:cubicBezTo>
                    <a:pt x="243" y="39"/>
                    <a:pt x="192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g23a85ad843a_1_0"/>
            <p:cNvSpPr/>
            <p:nvPr/>
          </p:nvSpPr>
          <p:spPr>
            <a:xfrm>
              <a:off x="2285039" y="5628506"/>
              <a:ext cx="104707" cy="74002"/>
            </a:xfrm>
            <a:custGeom>
              <a:rect b="b" l="l" r="r" t="t"/>
              <a:pathLst>
                <a:path extrusionOk="0" h="323" w="457">
                  <a:moveTo>
                    <a:pt x="341" y="54"/>
                  </a:moveTo>
                  <a:cubicBezTo>
                    <a:pt x="356" y="54"/>
                    <a:pt x="381" y="70"/>
                    <a:pt x="393" y="94"/>
                  </a:cubicBezTo>
                  <a:cubicBezTo>
                    <a:pt x="393" y="106"/>
                    <a:pt x="405" y="130"/>
                    <a:pt x="393" y="146"/>
                  </a:cubicBezTo>
                  <a:cubicBezTo>
                    <a:pt x="393" y="170"/>
                    <a:pt x="381" y="182"/>
                    <a:pt x="356" y="194"/>
                  </a:cubicBezTo>
                  <a:cubicBezTo>
                    <a:pt x="317" y="222"/>
                    <a:pt x="113" y="271"/>
                    <a:pt x="64" y="271"/>
                  </a:cubicBezTo>
                  <a:cubicBezTo>
                    <a:pt x="76" y="222"/>
                    <a:pt x="229" y="94"/>
                    <a:pt x="280" y="54"/>
                  </a:cubicBezTo>
                  <a:close/>
                  <a:moveTo>
                    <a:pt x="325" y="1"/>
                  </a:moveTo>
                  <a:cubicBezTo>
                    <a:pt x="301" y="1"/>
                    <a:pt x="281" y="9"/>
                    <a:pt x="253" y="18"/>
                  </a:cubicBezTo>
                  <a:cubicBezTo>
                    <a:pt x="216" y="42"/>
                    <a:pt x="25" y="194"/>
                    <a:pt x="12" y="271"/>
                  </a:cubicBezTo>
                  <a:cubicBezTo>
                    <a:pt x="0" y="283"/>
                    <a:pt x="12" y="298"/>
                    <a:pt x="12" y="310"/>
                  </a:cubicBezTo>
                  <a:cubicBezTo>
                    <a:pt x="12" y="310"/>
                    <a:pt x="37" y="322"/>
                    <a:pt x="64" y="322"/>
                  </a:cubicBezTo>
                  <a:cubicBezTo>
                    <a:pt x="152" y="322"/>
                    <a:pt x="369" y="246"/>
                    <a:pt x="381" y="234"/>
                  </a:cubicBezTo>
                  <a:cubicBezTo>
                    <a:pt x="417" y="222"/>
                    <a:pt x="433" y="194"/>
                    <a:pt x="445" y="158"/>
                  </a:cubicBezTo>
                  <a:cubicBezTo>
                    <a:pt x="457" y="130"/>
                    <a:pt x="445" y="94"/>
                    <a:pt x="433" y="70"/>
                  </a:cubicBezTo>
                  <a:cubicBezTo>
                    <a:pt x="417" y="30"/>
                    <a:pt x="381" y="18"/>
                    <a:pt x="356" y="6"/>
                  </a:cubicBezTo>
                  <a:cubicBezTo>
                    <a:pt x="345" y="2"/>
                    <a:pt x="335" y="1"/>
                    <a:pt x="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g23a85ad843a_1_0"/>
            <p:cNvSpPr/>
            <p:nvPr/>
          </p:nvSpPr>
          <p:spPr>
            <a:xfrm>
              <a:off x="1880865" y="3390439"/>
              <a:ext cx="1160073" cy="2201843"/>
            </a:xfrm>
            <a:custGeom>
              <a:rect b="b" l="l" r="r" t="t"/>
              <a:pathLst>
                <a:path extrusionOk="0" h="9610" w="5063">
                  <a:moveTo>
                    <a:pt x="394" y="1"/>
                  </a:moveTo>
                  <a:lnTo>
                    <a:pt x="153" y="713"/>
                  </a:lnTo>
                  <a:cubicBezTo>
                    <a:pt x="13" y="1143"/>
                    <a:pt x="1" y="1615"/>
                    <a:pt x="126" y="2044"/>
                  </a:cubicBezTo>
                  <a:lnTo>
                    <a:pt x="165" y="2148"/>
                  </a:lnTo>
                  <a:lnTo>
                    <a:pt x="394" y="4773"/>
                  </a:lnTo>
                  <a:lnTo>
                    <a:pt x="342" y="9457"/>
                  </a:lnTo>
                  <a:cubicBezTo>
                    <a:pt x="330" y="9545"/>
                    <a:pt x="406" y="9609"/>
                    <a:pt x="494" y="9609"/>
                  </a:cubicBezTo>
                  <a:lnTo>
                    <a:pt x="1816" y="9594"/>
                  </a:lnTo>
                  <a:cubicBezTo>
                    <a:pt x="1892" y="9594"/>
                    <a:pt x="1953" y="9533"/>
                    <a:pt x="1953" y="9469"/>
                  </a:cubicBezTo>
                  <a:lnTo>
                    <a:pt x="2398" y="4849"/>
                  </a:lnTo>
                  <a:lnTo>
                    <a:pt x="2398" y="4697"/>
                  </a:lnTo>
                  <a:lnTo>
                    <a:pt x="2385" y="2617"/>
                  </a:lnTo>
                  <a:lnTo>
                    <a:pt x="3007" y="5065"/>
                  </a:lnTo>
                  <a:lnTo>
                    <a:pt x="2181" y="9381"/>
                  </a:lnTo>
                  <a:cubicBezTo>
                    <a:pt x="2169" y="9469"/>
                    <a:pt x="2233" y="9545"/>
                    <a:pt x="2321" y="9545"/>
                  </a:cubicBezTo>
                  <a:lnTo>
                    <a:pt x="3567" y="9545"/>
                  </a:lnTo>
                  <a:cubicBezTo>
                    <a:pt x="3655" y="9545"/>
                    <a:pt x="3732" y="9481"/>
                    <a:pt x="3756" y="9405"/>
                  </a:cubicBezTo>
                  <a:lnTo>
                    <a:pt x="4938" y="5699"/>
                  </a:lnTo>
                  <a:cubicBezTo>
                    <a:pt x="5050" y="5370"/>
                    <a:pt x="5062" y="5026"/>
                    <a:pt x="4974" y="4697"/>
                  </a:cubicBezTo>
                  <a:lnTo>
                    <a:pt x="3808" y="305"/>
                  </a:lnTo>
                  <a:lnTo>
                    <a:pt x="2209" y="305"/>
                  </a:lnTo>
                  <a:lnTo>
                    <a:pt x="2181" y="1"/>
                  </a:lnTo>
                  <a:close/>
                </a:path>
              </a:pathLst>
            </a:custGeom>
            <a:solidFill>
              <a:srgbClr val="1D958D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g23a85ad843a_1_0"/>
            <p:cNvSpPr/>
            <p:nvPr/>
          </p:nvSpPr>
          <p:spPr>
            <a:xfrm>
              <a:off x="2421824" y="3536396"/>
              <a:ext cx="43305" cy="471071"/>
            </a:xfrm>
            <a:custGeom>
              <a:rect b="b" l="l" r="r" t="t"/>
              <a:pathLst>
                <a:path extrusionOk="0" h="2056" w="189">
                  <a:moveTo>
                    <a:pt x="113" y="0"/>
                  </a:moveTo>
                  <a:cubicBezTo>
                    <a:pt x="101" y="0"/>
                    <a:pt x="88" y="12"/>
                    <a:pt x="88" y="37"/>
                  </a:cubicBezTo>
                  <a:lnTo>
                    <a:pt x="125" y="762"/>
                  </a:lnTo>
                  <a:cubicBezTo>
                    <a:pt x="140" y="826"/>
                    <a:pt x="140" y="887"/>
                    <a:pt x="125" y="938"/>
                  </a:cubicBezTo>
                  <a:lnTo>
                    <a:pt x="0" y="2029"/>
                  </a:lnTo>
                  <a:cubicBezTo>
                    <a:pt x="0" y="2044"/>
                    <a:pt x="12" y="2056"/>
                    <a:pt x="24" y="2056"/>
                  </a:cubicBezTo>
                  <a:cubicBezTo>
                    <a:pt x="37" y="2056"/>
                    <a:pt x="49" y="2056"/>
                    <a:pt x="49" y="2029"/>
                  </a:cubicBezTo>
                  <a:lnTo>
                    <a:pt x="177" y="950"/>
                  </a:lnTo>
                  <a:cubicBezTo>
                    <a:pt x="189" y="887"/>
                    <a:pt x="189" y="826"/>
                    <a:pt x="177" y="762"/>
                  </a:cubicBezTo>
                  <a:lnTo>
                    <a:pt x="140" y="25"/>
                  </a:lnTo>
                  <a:cubicBezTo>
                    <a:pt x="140" y="12"/>
                    <a:pt x="125" y="0"/>
                    <a:pt x="1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g23a85ad843a_1_0"/>
            <p:cNvSpPr/>
            <p:nvPr/>
          </p:nvSpPr>
          <p:spPr>
            <a:xfrm>
              <a:off x="2729538" y="2419877"/>
              <a:ext cx="692423" cy="781528"/>
            </a:xfrm>
            <a:custGeom>
              <a:rect b="b" l="l" r="r" t="t"/>
              <a:pathLst>
                <a:path extrusionOk="0" h="3411" w="3022">
                  <a:moveTo>
                    <a:pt x="2360" y="1"/>
                  </a:moveTo>
                  <a:lnTo>
                    <a:pt x="1462" y="1472"/>
                  </a:lnTo>
                  <a:lnTo>
                    <a:pt x="725" y="622"/>
                  </a:lnTo>
                  <a:lnTo>
                    <a:pt x="0" y="2132"/>
                  </a:lnTo>
                  <a:lnTo>
                    <a:pt x="762" y="3058"/>
                  </a:lnTo>
                  <a:cubicBezTo>
                    <a:pt x="957" y="3298"/>
                    <a:pt x="1228" y="3410"/>
                    <a:pt x="1496" y="3410"/>
                  </a:cubicBezTo>
                  <a:cubicBezTo>
                    <a:pt x="1908" y="3410"/>
                    <a:pt x="2315" y="3146"/>
                    <a:pt x="2437" y="2678"/>
                  </a:cubicBezTo>
                  <a:lnTo>
                    <a:pt x="3021" y="430"/>
                  </a:lnTo>
                  <a:lnTo>
                    <a:pt x="2360" y="1"/>
                  </a:lnTo>
                  <a:close/>
                </a:path>
              </a:pathLst>
            </a:custGeom>
            <a:solidFill>
              <a:srgbClr val="E8A286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g23a85ad843a_1_0"/>
            <p:cNvSpPr/>
            <p:nvPr/>
          </p:nvSpPr>
          <p:spPr>
            <a:xfrm>
              <a:off x="3005861" y="2742258"/>
              <a:ext cx="69887" cy="111127"/>
            </a:xfrm>
            <a:custGeom>
              <a:rect b="b" l="l" r="r" t="t"/>
              <a:pathLst>
                <a:path extrusionOk="0" h="485" w="305">
                  <a:moveTo>
                    <a:pt x="293" y="1"/>
                  </a:moveTo>
                  <a:cubicBezTo>
                    <a:pt x="280" y="1"/>
                    <a:pt x="268" y="1"/>
                    <a:pt x="256" y="13"/>
                  </a:cubicBezTo>
                  <a:lnTo>
                    <a:pt x="12" y="445"/>
                  </a:lnTo>
                  <a:cubicBezTo>
                    <a:pt x="0" y="457"/>
                    <a:pt x="12" y="470"/>
                    <a:pt x="12" y="470"/>
                  </a:cubicBezTo>
                  <a:lnTo>
                    <a:pt x="28" y="485"/>
                  </a:lnTo>
                  <a:cubicBezTo>
                    <a:pt x="40" y="485"/>
                    <a:pt x="52" y="470"/>
                    <a:pt x="52" y="470"/>
                  </a:cubicBezTo>
                  <a:lnTo>
                    <a:pt x="305" y="40"/>
                  </a:lnTo>
                  <a:cubicBezTo>
                    <a:pt x="305" y="28"/>
                    <a:pt x="305" y="13"/>
                    <a:pt x="293" y="1"/>
                  </a:cubicBezTo>
                  <a:close/>
                </a:path>
              </a:pathLst>
            </a:custGeom>
            <a:solidFill>
              <a:srgbClr val="E06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g23a85ad843a_1_0"/>
            <p:cNvSpPr/>
            <p:nvPr/>
          </p:nvSpPr>
          <p:spPr>
            <a:xfrm>
              <a:off x="3124998" y="2210461"/>
              <a:ext cx="593434" cy="785423"/>
            </a:xfrm>
            <a:custGeom>
              <a:rect b="b" l="l" r="r" t="t"/>
              <a:pathLst>
                <a:path extrusionOk="0" h="3428" w="2590">
                  <a:moveTo>
                    <a:pt x="1" y="1"/>
                  </a:moveTo>
                  <a:lnTo>
                    <a:pt x="1" y="3427"/>
                  </a:lnTo>
                  <a:lnTo>
                    <a:pt x="2590" y="3427"/>
                  </a:lnTo>
                  <a:lnTo>
                    <a:pt x="2590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g23a85ad843a_1_0"/>
            <p:cNvSpPr/>
            <p:nvPr/>
          </p:nvSpPr>
          <p:spPr>
            <a:xfrm>
              <a:off x="3192133" y="2350227"/>
              <a:ext cx="259140" cy="8476"/>
            </a:xfrm>
            <a:custGeom>
              <a:rect b="b" l="l" r="r" t="t"/>
              <a:pathLst>
                <a:path extrusionOk="0" h="37" w="1131">
                  <a:moveTo>
                    <a:pt x="25" y="0"/>
                  </a:moveTo>
                  <a:cubicBezTo>
                    <a:pt x="12" y="0"/>
                    <a:pt x="0" y="12"/>
                    <a:pt x="0" y="24"/>
                  </a:cubicBezTo>
                  <a:cubicBezTo>
                    <a:pt x="0" y="37"/>
                    <a:pt x="12" y="37"/>
                    <a:pt x="25" y="37"/>
                  </a:cubicBezTo>
                  <a:lnTo>
                    <a:pt x="1103" y="37"/>
                  </a:lnTo>
                  <a:cubicBezTo>
                    <a:pt x="1118" y="37"/>
                    <a:pt x="1130" y="37"/>
                    <a:pt x="1130" y="24"/>
                  </a:cubicBezTo>
                  <a:cubicBezTo>
                    <a:pt x="1130" y="12"/>
                    <a:pt x="1118" y="0"/>
                    <a:pt x="1103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g23a85ad843a_1_0"/>
            <p:cNvSpPr/>
            <p:nvPr/>
          </p:nvSpPr>
          <p:spPr>
            <a:xfrm>
              <a:off x="3192133" y="2460440"/>
              <a:ext cx="293971" cy="9162"/>
            </a:xfrm>
            <a:custGeom>
              <a:rect b="b" l="l" r="r" t="t"/>
              <a:pathLst>
                <a:path extrusionOk="0" h="40" w="1283">
                  <a:moveTo>
                    <a:pt x="25" y="0"/>
                  </a:moveTo>
                  <a:cubicBezTo>
                    <a:pt x="12" y="0"/>
                    <a:pt x="0" y="12"/>
                    <a:pt x="0" y="25"/>
                  </a:cubicBezTo>
                  <a:cubicBezTo>
                    <a:pt x="0" y="25"/>
                    <a:pt x="12" y="40"/>
                    <a:pt x="25" y="40"/>
                  </a:cubicBezTo>
                  <a:lnTo>
                    <a:pt x="1255" y="40"/>
                  </a:lnTo>
                  <a:cubicBezTo>
                    <a:pt x="1270" y="40"/>
                    <a:pt x="1282" y="25"/>
                    <a:pt x="1282" y="25"/>
                  </a:cubicBezTo>
                  <a:cubicBezTo>
                    <a:pt x="1282" y="12"/>
                    <a:pt x="1270" y="0"/>
                    <a:pt x="1255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g23a85ad843a_1_0"/>
            <p:cNvSpPr/>
            <p:nvPr/>
          </p:nvSpPr>
          <p:spPr>
            <a:xfrm>
              <a:off x="3192133" y="2814888"/>
              <a:ext cx="293971" cy="9162"/>
            </a:xfrm>
            <a:custGeom>
              <a:rect b="b" l="l" r="r" t="t"/>
              <a:pathLst>
                <a:path extrusionOk="0" h="40" w="1283">
                  <a:moveTo>
                    <a:pt x="25" y="0"/>
                  </a:moveTo>
                  <a:cubicBezTo>
                    <a:pt x="12" y="0"/>
                    <a:pt x="0" y="0"/>
                    <a:pt x="0" y="16"/>
                  </a:cubicBezTo>
                  <a:cubicBezTo>
                    <a:pt x="0" y="28"/>
                    <a:pt x="12" y="40"/>
                    <a:pt x="25" y="40"/>
                  </a:cubicBezTo>
                  <a:lnTo>
                    <a:pt x="1255" y="40"/>
                  </a:lnTo>
                  <a:cubicBezTo>
                    <a:pt x="1270" y="40"/>
                    <a:pt x="1282" y="28"/>
                    <a:pt x="1282" y="16"/>
                  </a:cubicBezTo>
                  <a:cubicBezTo>
                    <a:pt x="1282" y="0"/>
                    <a:pt x="1270" y="0"/>
                    <a:pt x="1255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g23a85ad843a_1_0"/>
            <p:cNvSpPr/>
            <p:nvPr/>
          </p:nvSpPr>
          <p:spPr>
            <a:xfrm>
              <a:off x="3192133" y="2539252"/>
              <a:ext cx="453672" cy="8476"/>
            </a:xfrm>
            <a:custGeom>
              <a:rect b="b" l="l" r="r" t="t"/>
              <a:pathLst>
                <a:path extrusionOk="0" h="37" w="1980">
                  <a:moveTo>
                    <a:pt x="25" y="0"/>
                  </a:moveTo>
                  <a:cubicBezTo>
                    <a:pt x="12" y="0"/>
                    <a:pt x="0" y="13"/>
                    <a:pt x="0" y="25"/>
                  </a:cubicBezTo>
                  <a:cubicBezTo>
                    <a:pt x="0" y="25"/>
                    <a:pt x="12" y="37"/>
                    <a:pt x="25" y="37"/>
                  </a:cubicBezTo>
                  <a:lnTo>
                    <a:pt x="1968" y="37"/>
                  </a:lnTo>
                  <a:lnTo>
                    <a:pt x="1980" y="25"/>
                  </a:lnTo>
                  <a:cubicBezTo>
                    <a:pt x="1980" y="13"/>
                    <a:pt x="1968" y="0"/>
                    <a:pt x="1968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g23a85ad843a_1_0"/>
            <p:cNvSpPr/>
            <p:nvPr/>
          </p:nvSpPr>
          <p:spPr>
            <a:xfrm>
              <a:off x="3192133" y="2722095"/>
              <a:ext cx="453672" cy="9162"/>
            </a:xfrm>
            <a:custGeom>
              <a:rect b="b" l="l" r="r" t="t"/>
              <a:pathLst>
                <a:path extrusionOk="0" h="40" w="1980">
                  <a:moveTo>
                    <a:pt x="25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0" y="25"/>
                    <a:pt x="12" y="40"/>
                    <a:pt x="25" y="40"/>
                  </a:cubicBezTo>
                  <a:lnTo>
                    <a:pt x="1968" y="40"/>
                  </a:lnTo>
                  <a:cubicBezTo>
                    <a:pt x="1968" y="40"/>
                    <a:pt x="1980" y="25"/>
                    <a:pt x="1980" y="12"/>
                  </a:cubicBezTo>
                  <a:cubicBezTo>
                    <a:pt x="1980" y="0"/>
                    <a:pt x="1968" y="0"/>
                    <a:pt x="1968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g23a85ad843a_1_0"/>
            <p:cNvSpPr/>
            <p:nvPr/>
          </p:nvSpPr>
          <p:spPr>
            <a:xfrm>
              <a:off x="3503285" y="2460440"/>
              <a:ext cx="142517" cy="9162"/>
            </a:xfrm>
            <a:custGeom>
              <a:rect b="b" l="l" r="r" t="t"/>
              <a:pathLst>
                <a:path extrusionOk="0" h="40" w="622">
                  <a:moveTo>
                    <a:pt x="25" y="0"/>
                  </a:moveTo>
                  <a:cubicBezTo>
                    <a:pt x="13" y="0"/>
                    <a:pt x="1" y="12"/>
                    <a:pt x="1" y="25"/>
                  </a:cubicBezTo>
                  <a:cubicBezTo>
                    <a:pt x="1" y="25"/>
                    <a:pt x="13" y="40"/>
                    <a:pt x="25" y="40"/>
                  </a:cubicBezTo>
                  <a:lnTo>
                    <a:pt x="610" y="40"/>
                  </a:lnTo>
                  <a:lnTo>
                    <a:pt x="622" y="25"/>
                  </a:lnTo>
                  <a:cubicBezTo>
                    <a:pt x="622" y="12"/>
                    <a:pt x="610" y="0"/>
                    <a:pt x="610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g23a85ad843a_1_0"/>
            <p:cNvSpPr/>
            <p:nvPr/>
          </p:nvSpPr>
          <p:spPr>
            <a:xfrm>
              <a:off x="3192133" y="2632045"/>
              <a:ext cx="142517" cy="8476"/>
            </a:xfrm>
            <a:custGeom>
              <a:rect b="b" l="l" r="r" t="t"/>
              <a:pathLst>
                <a:path extrusionOk="0" h="37" w="622">
                  <a:moveTo>
                    <a:pt x="25" y="0"/>
                  </a:moveTo>
                  <a:cubicBezTo>
                    <a:pt x="12" y="0"/>
                    <a:pt x="0" y="0"/>
                    <a:pt x="0" y="13"/>
                  </a:cubicBezTo>
                  <a:cubicBezTo>
                    <a:pt x="0" y="25"/>
                    <a:pt x="12" y="37"/>
                    <a:pt x="25" y="37"/>
                  </a:cubicBezTo>
                  <a:lnTo>
                    <a:pt x="609" y="37"/>
                  </a:lnTo>
                  <a:cubicBezTo>
                    <a:pt x="609" y="37"/>
                    <a:pt x="622" y="25"/>
                    <a:pt x="622" y="13"/>
                  </a:cubicBezTo>
                  <a:cubicBezTo>
                    <a:pt x="622" y="0"/>
                    <a:pt x="609" y="0"/>
                    <a:pt x="609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g23a85ad843a_1_0"/>
            <p:cNvSpPr/>
            <p:nvPr/>
          </p:nvSpPr>
          <p:spPr>
            <a:xfrm>
              <a:off x="3308527" y="2116982"/>
              <a:ext cx="75611" cy="169091"/>
            </a:xfrm>
            <a:custGeom>
              <a:rect b="b" l="l" r="r" t="t"/>
              <a:pathLst>
                <a:path extrusionOk="0" h="738" w="330">
                  <a:moveTo>
                    <a:pt x="190" y="1"/>
                  </a:moveTo>
                  <a:cubicBezTo>
                    <a:pt x="114" y="1"/>
                    <a:pt x="37" y="53"/>
                    <a:pt x="37" y="141"/>
                  </a:cubicBezTo>
                  <a:lnTo>
                    <a:pt x="1" y="586"/>
                  </a:lnTo>
                  <a:cubicBezTo>
                    <a:pt x="1" y="662"/>
                    <a:pt x="50" y="726"/>
                    <a:pt x="126" y="738"/>
                  </a:cubicBezTo>
                  <a:cubicBezTo>
                    <a:pt x="202" y="738"/>
                    <a:pt x="278" y="674"/>
                    <a:pt x="278" y="598"/>
                  </a:cubicBezTo>
                  <a:lnTo>
                    <a:pt x="318" y="153"/>
                  </a:lnTo>
                  <a:cubicBezTo>
                    <a:pt x="330" y="77"/>
                    <a:pt x="266" y="16"/>
                    <a:pt x="190" y="1"/>
                  </a:cubicBezTo>
                  <a:close/>
                </a:path>
              </a:pathLst>
            </a:custGeom>
            <a:solidFill>
              <a:srgbClr val="E8A286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g23a85ad843a_1_0"/>
            <p:cNvSpPr/>
            <p:nvPr/>
          </p:nvSpPr>
          <p:spPr>
            <a:xfrm>
              <a:off x="3241630" y="2111486"/>
              <a:ext cx="75611" cy="175044"/>
            </a:xfrm>
            <a:custGeom>
              <a:rect b="b" l="l" r="r" t="t"/>
              <a:pathLst>
                <a:path extrusionOk="0" h="764" w="330">
                  <a:moveTo>
                    <a:pt x="189" y="0"/>
                  </a:moveTo>
                  <a:cubicBezTo>
                    <a:pt x="113" y="0"/>
                    <a:pt x="49" y="52"/>
                    <a:pt x="37" y="128"/>
                  </a:cubicBezTo>
                  <a:lnTo>
                    <a:pt x="1" y="610"/>
                  </a:lnTo>
                  <a:cubicBezTo>
                    <a:pt x="1" y="686"/>
                    <a:pt x="49" y="762"/>
                    <a:pt x="141" y="762"/>
                  </a:cubicBezTo>
                  <a:cubicBezTo>
                    <a:pt x="147" y="763"/>
                    <a:pt x="153" y="763"/>
                    <a:pt x="159" y="763"/>
                  </a:cubicBezTo>
                  <a:cubicBezTo>
                    <a:pt x="227" y="763"/>
                    <a:pt x="279" y="704"/>
                    <a:pt x="293" y="634"/>
                  </a:cubicBezTo>
                  <a:lnTo>
                    <a:pt x="329" y="153"/>
                  </a:lnTo>
                  <a:cubicBezTo>
                    <a:pt x="329" y="77"/>
                    <a:pt x="278" y="13"/>
                    <a:pt x="189" y="0"/>
                  </a:cubicBezTo>
                  <a:close/>
                </a:path>
              </a:pathLst>
            </a:custGeom>
            <a:solidFill>
              <a:srgbClr val="E8A286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g23a85ad843a_1_0"/>
            <p:cNvSpPr/>
            <p:nvPr/>
          </p:nvSpPr>
          <p:spPr>
            <a:xfrm>
              <a:off x="3372224" y="2146078"/>
              <a:ext cx="72630" cy="131745"/>
            </a:xfrm>
            <a:custGeom>
              <a:rect b="b" l="l" r="r" t="t"/>
              <a:pathLst>
                <a:path extrusionOk="0" h="575" w="317">
                  <a:moveTo>
                    <a:pt x="161" y="0"/>
                  </a:moveTo>
                  <a:cubicBezTo>
                    <a:pt x="93" y="0"/>
                    <a:pt x="39" y="60"/>
                    <a:pt x="27" y="130"/>
                  </a:cubicBezTo>
                  <a:lnTo>
                    <a:pt x="0" y="422"/>
                  </a:lnTo>
                  <a:cubicBezTo>
                    <a:pt x="0" y="498"/>
                    <a:pt x="64" y="559"/>
                    <a:pt x="140" y="574"/>
                  </a:cubicBezTo>
                  <a:cubicBezTo>
                    <a:pt x="216" y="574"/>
                    <a:pt x="280" y="523"/>
                    <a:pt x="292" y="434"/>
                  </a:cubicBezTo>
                  <a:lnTo>
                    <a:pt x="317" y="154"/>
                  </a:lnTo>
                  <a:cubicBezTo>
                    <a:pt x="317" y="78"/>
                    <a:pt x="256" y="2"/>
                    <a:pt x="180" y="2"/>
                  </a:cubicBezTo>
                  <a:cubicBezTo>
                    <a:pt x="173" y="1"/>
                    <a:pt x="167" y="0"/>
                    <a:pt x="161" y="0"/>
                  </a:cubicBezTo>
                  <a:close/>
                </a:path>
              </a:pathLst>
            </a:custGeom>
            <a:solidFill>
              <a:srgbClr val="E8A286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g23a85ad843a_1_0"/>
            <p:cNvSpPr/>
            <p:nvPr/>
          </p:nvSpPr>
          <p:spPr>
            <a:xfrm>
              <a:off x="3436379" y="2151583"/>
              <a:ext cx="69887" cy="97145"/>
            </a:xfrm>
            <a:custGeom>
              <a:rect b="b" l="l" r="r" t="t"/>
              <a:pathLst>
                <a:path extrusionOk="0" h="422" w="305">
                  <a:moveTo>
                    <a:pt x="155" y="1"/>
                  </a:moveTo>
                  <a:cubicBezTo>
                    <a:pt x="78" y="1"/>
                    <a:pt x="24" y="60"/>
                    <a:pt x="12" y="130"/>
                  </a:cubicBezTo>
                  <a:lnTo>
                    <a:pt x="12" y="270"/>
                  </a:lnTo>
                  <a:cubicBezTo>
                    <a:pt x="0" y="346"/>
                    <a:pt x="64" y="422"/>
                    <a:pt x="140" y="422"/>
                  </a:cubicBezTo>
                  <a:cubicBezTo>
                    <a:pt x="147" y="423"/>
                    <a:pt x="153" y="424"/>
                    <a:pt x="159" y="424"/>
                  </a:cubicBezTo>
                  <a:cubicBezTo>
                    <a:pt x="227" y="424"/>
                    <a:pt x="281" y="364"/>
                    <a:pt x="293" y="294"/>
                  </a:cubicBezTo>
                  <a:lnTo>
                    <a:pt x="305" y="154"/>
                  </a:lnTo>
                  <a:cubicBezTo>
                    <a:pt x="305" y="66"/>
                    <a:pt x="253" y="2"/>
                    <a:pt x="177" y="2"/>
                  </a:cubicBezTo>
                  <a:cubicBezTo>
                    <a:pt x="170" y="1"/>
                    <a:pt x="162" y="1"/>
                    <a:pt x="155" y="1"/>
                  </a:cubicBezTo>
                  <a:close/>
                </a:path>
              </a:pathLst>
            </a:custGeom>
            <a:solidFill>
              <a:srgbClr val="E8A286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g23a85ad843a_1_0"/>
            <p:cNvSpPr/>
            <p:nvPr/>
          </p:nvSpPr>
          <p:spPr>
            <a:xfrm>
              <a:off x="3305098" y="2140811"/>
              <a:ext cx="17638" cy="115936"/>
            </a:xfrm>
            <a:custGeom>
              <a:rect b="b" l="l" r="r" t="t"/>
              <a:pathLst>
                <a:path extrusionOk="0" h="506" w="77">
                  <a:moveTo>
                    <a:pt x="52" y="0"/>
                  </a:moveTo>
                  <a:cubicBezTo>
                    <a:pt x="40" y="0"/>
                    <a:pt x="28" y="13"/>
                    <a:pt x="28" y="25"/>
                  </a:cubicBezTo>
                  <a:lnTo>
                    <a:pt x="1" y="482"/>
                  </a:lnTo>
                  <a:cubicBezTo>
                    <a:pt x="1" y="494"/>
                    <a:pt x="1" y="506"/>
                    <a:pt x="16" y="506"/>
                  </a:cubicBezTo>
                  <a:lnTo>
                    <a:pt x="28" y="506"/>
                  </a:lnTo>
                  <a:cubicBezTo>
                    <a:pt x="40" y="506"/>
                    <a:pt x="52" y="494"/>
                    <a:pt x="52" y="482"/>
                  </a:cubicBezTo>
                  <a:lnTo>
                    <a:pt x="77" y="37"/>
                  </a:lnTo>
                  <a:cubicBezTo>
                    <a:pt x="77" y="13"/>
                    <a:pt x="65" y="13"/>
                    <a:pt x="52" y="0"/>
                  </a:cubicBezTo>
                  <a:close/>
                </a:path>
              </a:pathLst>
            </a:custGeom>
            <a:solidFill>
              <a:srgbClr val="E06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g23a85ad843a_1_0"/>
            <p:cNvSpPr/>
            <p:nvPr/>
          </p:nvSpPr>
          <p:spPr>
            <a:xfrm>
              <a:off x="3372224" y="2155469"/>
              <a:ext cx="20391" cy="104936"/>
            </a:xfrm>
            <a:custGeom>
              <a:rect b="b" l="l" r="r" t="t"/>
              <a:pathLst>
                <a:path extrusionOk="0" h="458" w="89">
                  <a:moveTo>
                    <a:pt x="64" y="0"/>
                  </a:moveTo>
                  <a:cubicBezTo>
                    <a:pt x="40" y="0"/>
                    <a:pt x="40" y="0"/>
                    <a:pt x="27" y="25"/>
                  </a:cubicBezTo>
                  <a:lnTo>
                    <a:pt x="0" y="430"/>
                  </a:lnTo>
                  <a:cubicBezTo>
                    <a:pt x="0" y="442"/>
                    <a:pt x="12" y="457"/>
                    <a:pt x="27" y="457"/>
                  </a:cubicBezTo>
                  <a:cubicBezTo>
                    <a:pt x="40" y="457"/>
                    <a:pt x="52" y="457"/>
                    <a:pt x="52" y="442"/>
                  </a:cubicBezTo>
                  <a:lnTo>
                    <a:pt x="76" y="25"/>
                  </a:lnTo>
                  <a:cubicBezTo>
                    <a:pt x="88" y="13"/>
                    <a:pt x="76" y="0"/>
                    <a:pt x="64" y="0"/>
                  </a:cubicBezTo>
                  <a:close/>
                </a:path>
              </a:pathLst>
            </a:custGeom>
            <a:solidFill>
              <a:srgbClr val="E06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g23a85ad843a_1_0"/>
            <p:cNvSpPr/>
            <p:nvPr/>
          </p:nvSpPr>
          <p:spPr>
            <a:xfrm>
              <a:off x="3436379" y="2163726"/>
              <a:ext cx="14895" cy="84774"/>
            </a:xfrm>
            <a:custGeom>
              <a:rect b="b" l="l" r="r" t="t"/>
              <a:pathLst>
                <a:path extrusionOk="0" h="370" w="65">
                  <a:moveTo>
                    <a:pt x="37" y="1"/>
                  </a:moveTo>
                  <a:cubicBezTo>
                    <a:pt x="25" y="1"/>
                    <a:pt x="12" y="1"/>
                    <a:pt x="12" y="25"/>
                  </a:cubicBezTo>
                  <a:lnTo>
                    <a:pt x="0" y="345"/>
                  </a:lnTo>
                  <a:cubicBezTo>
                    <a:pt x="0" y="357"/>
                    <a:pt x="12" y="369"/>
                    <a:pt x="25" y="369"/>
                  </a:cubicBezTo>
                  <a:cubicBezTo>
                    <a:pt x="37" y="369"/>
                    <a:pt x="52" y="369"/>
                    <a:pt x="52" y="357"/>
                  </a:cubicBezTo>
                  <a:lnTo>
                    <a:pt x="64" y="25"/>
                  </a:lnTo>
                  <a:cubicBezTo>
                    <a:pt x="64" y="13"/>
                    <a:pt x="52" y="1"/>
                    <a:pt x="37" y="1"/>
                  </a:cubicBezTo>
                  <a:close/>
                </a:path>
              </a:pathLst>
            </a:custGeom>
            <a:solidFill>
              <a:srgbClr val="E06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g23a85ad843a_1_0"/>
            <p:cNvSpPr/>
            <p:nvPr/>
          </p:nvSpPr>
          <p:spPr>
            <a:xfrm>
              <a:off x="1665259" y="2262929"/>
              <a:ext cx="1372932" cy="1235873"/>
            </a:xfrm>
            <a:custGeom>
              <a:rect b="b" l="l" r="r" t="t"/>
              <a:pathLst>
                <a:path extrusionOk="0" h="5394" w="5992">
                  <a:moveTo>
                    <a:pt x="1944" y="0"/>
                  </a:moveTo>
                  <a:lnTo>
                    <a:pt x="1587" y="13"/>
                  </a:lnTo>
                  <a:cubicBezTo>
                    <a:pt x="1082" y="25"/>
                    <a:pt x="598" y="317"/>
                    <a:pt x="409" y="798"/>
                  </a:cubicBezTo>
                  <a:cubicBezTo>
                    <a:pt x="381" y="862"/>
                    <a:pt x="357" y="926"/>
                    <a:pt x="345" y="1002"/>
                  </a:cubicBezTo>
                  <a:lnTo>
                    <a:pt x="28" y="2461"/>
                  </a:lnTo>
                  <a:cubicBezTo>
                    <a:pt x="1" y="2562"/>
                    <a:pt x="77" y="2653"/>
                    <a:pt x="180" y="2665"/>
                  </a:cubicBezTo>
                  <a:lnTo>
                    <a:pt x="1118" y="2689"/>
                  </a:lnTo>
                  <a:lnTo>
                    <a:pt x="902" y="5394"/>
                  </a:lnTo>
                  <a:lnTo>
                    <a:pt x="5117" y="5394"/>
                  </a:lnTo>
                  <a:lnTo>
                    <a:pt x="5026" y="2830"/>
                  </a:lnTo>
                  <a:lnTo>
                    <a:pt x="5927" y="1876"/>
                  </a:lnTo>
                  <a:cubicBezTo>
                    <a:pt x="5991" y="1800"/>
                    <a:pt x="5991" y="1688"/>
                    <a:pt x="5915" y="1611"/>
                  </a:cubicBezTo>
                  <a:lnTo>
                    <a:pt x="4709" y="482"/>
                  </a:lnTo>
                  <a:cubicBezTo>
                    <a:pt x="4508" y="229"/>
                    <a:pt x="4204" y="64"/>
                    <a:pt x="3859" y="64"/>
                  </a:cubicBezTo>
                  <a:lnTo>
                    <a:pt x="1996" y="0"/>
                  </a:lnTo>
                  <a:cubicBezTo>
                    <a:pt x="1980" y="0"/>
                    <a:pt x="1956" y="0"/>
                    <a:pt x="1944" y="13"/>
                  </a:cubicBezTo>
                  <a:lnTo>
                    <a:pt x="19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g23a85ad843a_1_0"/>
            <p:cNvSpPr/>
            <p:nvPr/>
          </p:nvSpPr>
          <p:spPr>
            <a:xfrm>
              <a:off x="2165664" y="1449543"/>
              <a:ext cx="526300" cy="374152"/>
            </a:xfrm>
            <a:custGeom>
              <a:rect b="b" l="l" r="r" t="t"/>
              <a:pathLst>
                <a:path extrusionOk="0" h="1632" w="2297">
                  <a:moveTo>
                    <a:pt x="1320" y="1"/>
                  </a:moveTo>
                  <a:cubicBezTo>
                    <a:pt x="1288" y="1"/>
                    <a:pt x="1254" y="3"/>
                    <a:pt x="1219" y="8"/>
                  </a:cubicBezTo>
                  <a:cubicBezTo>
                    <a:pt x="1091" y="21"/>
                    <a:pt x="966" y="85"/>
                    <a:pt x="902" y="200"/>
                  </a:cubicBezTo>
                  <a:cubicBezTo>
                    <a:pt x="890" y="213"/>
                    <a:pt x="877" y="225"/>
                    <a:pt x="862" y="249"/>
                  </a:cubicBezTo>
                  <a:cubicBezTo>
                    <a:pt x="862" y="264"/>
                    <a:pt x="686" y="276"/>
                    <a:pt x="673" y="289"/>
                  </a:cubicBezTo>
                  <a:cubicBezTo>
                    <a:pt x="509" y="325"/>
                    <a:pt x="305" y="389"/>
                    <a:pt x="229" y="554"/>
                  </a:cubicBezTo>
                  <a:cubicBezTo>
                    <a:pt x="192" y="618"/>
                    <a:pt x="177" y="706"/>
                    <a:pt x="177" y="782"/>
                  </a:cubicBezTo>
                  <a:cubicBezTo>
                    <a:pt x="52" y="873"/>
                    <a:pt x="0" y="1050"/>
                    <a:pt x="52" y="1202"/>
                  </a:cubicBezTo>
                  <a:lnTo>
                    <a:pt x="177" y="1595"/>
                  </a:lnTo>
                  <a:cubicBezTo>
                    <a:pt x="204" y="1583"/>
                    <a:pt x="229" y="1583"/>
                    <a:pt x="268" y="1583"/>
                  </a:cubicBezTo>
                  <a:lnTo>
                    <a:pt x="469" y="1583"/>
                  </a:lnTo>
                  <a:cubicBezTo>
                    <a:pt x="503" y="1607"/>
                    <a:pt x="548" y="1632"/>
                    <a:pt x="585" y="1632"/>
                  </a:cubicBezTo>
                  <a:cubicBezTo>
                    <a:pt x="604" y="1632"/>
                    <a:pt x="621" y="1625"/>
                    <a:pt x="634" y="1607"/>
                  </a:cubicBezTo>
                  <a:cubicBezTo>
                    <a:pt x="649" y="1595"/>
                    <a:pt x="686" y="1431"/>
                    <a:pt x="686" y="1419"/>
                  </a:cubicBezTo>
                  <a:cubicBezTo>
                    <a:pt x="698" y="1367"/>
                    <a:pt x="698" y="1315"/>
                    <a:pt x="698" y="1278"/>
                  </a:cubicBezTo>
                  <a:cubicBezTo>
                    <a:pt x="698" y="1190"/>
                    <a:pt x="698" y="1102"/>
                    <a:pt x="710" y="1010"/>
                  </a:cubicBezTo>
                  <a:cubicBezTo>
                    <a:pt x="762" y="1062"/>
                    <a:pt x="838" y="1087"/>
                    <a:pt x="914" y="1087"/>
                  </a:cubicBezTo>
                  <a:lnTo>
                    <a:pt x="1243" y="1087"/>
                  </a:lnTo>
                  <a:cubicBezTo>
                    <a:pt x="1334" y="1087"/>
                    <a:pt x="1423" y="1050"/>
                    <a:pt x="1487" y="986"/>
                  </a:cubicBezTo>
                  <a:lnTo>
                    <a:pt x="1523" y="986"/>
                  </a:lnTo>
                  <a:cubicBezTo>
                    <a:pt x="1563" y="1087"/>
                    <a:pt x="1675" y="1163"/>
                    <a:pt x="1791" y="1163"/>
                  </a:cubicBezTo>
                  <a:lnTo>
                    <a:pt x="1956" y="1163"/>
                  </a:lnTo>
                  <a:lnTo>
                    <a:pt x="1956" y="1190"/>
                  </a:lnTo>
                  <a:cubicBezTo>
                    <a:pt x="1960" y="1207"/>
                    <a:pt x="1971" y="1215"/>
                    <a:pt x="1985" y="1215"/>
                  </a:cubicBezTo>
                  <a:cubicBezTo>
                    <a:pt x="2013" y="1215"/>
                    <a:pt x="2054" y="1188"/>
                    <a:pt x="2096" y="1138"/>
                  </a:cubicBezTo>
                  <a:cubicBezTo>
                    <a:pt x="2208" y="1074"/>
                    <a:pt x="2297" y="962"/>
                    <a:pt x="2297" y="822"/>
                  </a:cubicBezTo>
                  <a:lnTo>
                    <a:pt x="2297" y="618"/>
                  </a:lnTo>
                  <a:lnTo>
                    <a:pt x="2284" y="618"/>
                  </a:lnTo>
                  <a:cubicBezTo>
                    <a:pt x="2248" y="453"/>
                    <a:pt x="2108" y="325"/>
                    <a:pt x="1928" y="313"/>
                  </a:cubicBezTo>
                  <a:lnTo>
                    <a:pt x="1879" y="313"/>
                  </a:lnTo>
                  <a:cubicBezTo>
                    <a:pt x="1709" y="167"/>
                    <a:pt x="1579" y="1"/>
                    <a:pt x="1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g23a85ad843a_1_0"/>
            <p:cNvSpPr/>
            <p:nvPr/>
          </p:nvSpPr>
          <p:spPr>
            <a:xfrm>
              <a:off x="2148245" y="1655073"/>
              <a:ext cx="497659" cy="730435"/>
            </a:xfrm>
            <a:custGeom>
              <a:rect b="b" l="l" r="r" t="t"/>
              <a:pathLst>
                <a:path extrusionOk="0" h="3188" w="2172">
                  <a:moveTo>
                    <a:pt x="725" y="1"/>
                  </a:moveTo>
                  <a:lnTo>
                    <a:pt x="725" y="686"/>
                  </a:lnTo>
                  <a:lnTo>
                    <a:pt x="344" y="686"/>
                  </a:lnTo>
                  <a:cubicBezTo>
                    <a:pt x="305" y="686"/>
                    <a:pt x="280" y="686"/>
                    <a:pt x="253" y="698"/>
                  </a:cubicBezTo>
                  <a:cubicBezTo>
                    <a:pt x="116" y="738"/>
                    <a:pt x="0" y="863"/>
                    <a:pt x="0" y="1027"/>
                  </a:cubicBezTo>
                  <a:lnTo>
                    <a:pt x="0" y="1067"/>
                  </a:lnTo>
                  <a:cubicBezTo>
                    <a:pt x="0" y="1243"/>
                    <a:pt x="153" y="1396"/>
                    <a:pt x="344" y="1396"/>
                  </a:cubicBezTo>
                  <a:lnTo>
                    <a:pt x="433" y="1396"/>
                  </a:lnTo>
                  <a:lnTo>
                    <a:pt x="344" y="2538"/>
                  </a:lnTo>
                  <a:cubicBezTo>
                    <a:pt x="305" y="2870"/>
                    <a:pt x="558" y="3159"/>
                    <a:pt x="890" y="3186"/>
                  </a:cubicBezTo>
                  <a:lnTo>
                    <a:pt x="953" y="3186"/>
                  </a:lnTo>
                  <a:cubicBezTo>
                    <a:pt x="969" y="3187"/>
                    <a:pt x="984" y="3188"/>
                    <a:pt x="999" y="3188"/>
                  </a:cubicBezTo>
                  <a:cubicBezTo>
                    <a:pt x="1309" y="3188"/>
                    <a:pt x="1576" y="2954"/>
                    <a:pt x="1599" y="2626"/>
                  </a:cubicBezTo>
                  <a:lnTo>
                    <a:pt x="1623" y="2209"/>
                  </a:lnTo>
                  <a:cubicBezTo>
                    <a:pt x="1928" y="2197"/>
                    <a:pt x="2172" y="1956"/>
                    <a:pt x="2172" y="1664"/>
                  </a:cubicBezTo>
                  <a:lnTo>
                    <a:pt x="2172" y="330"/>
                  </a:lnTo>
                  <a:cubicBezTo>
                    <a:pt x="2172" y="305"/>
                    <a:pt x="2172" y="266"/>
                    <a:pt x="2156" y="241"/>
                  </a:cubicBezTo>
                  <a:cubicBezTo>
                    <a:pt x="2120" y="266"/>
                    <a:pt x="2068" y="266"/>
                    <a:pt x="2019" y="266"/>
                  </a:cubicBezTo>
                  <a:lnTo>
                    <a:pt x="1867" y="266"/>
                  </a:lnTo>
                  <a:cubicBezTo>
                    <a:pt x="1739" y="266"/>
                    <a:pt x="1623" y="177"/>
                    <a:pt x="1587" y="65"/>
                  </a:cubicBezTo>
                  <a:cubicBezTo>
                    <a:pt x="1523" y="141"/>
                    <a:pt x="1422" y="190"/>
                    <a:pt x="1319" y="190"/>
                  </a:cubicBezTo>
                  <a:lnTo>
                    <a:pt x="990" y="190"/>
                  </a:lnTo>
                  <a:cubicBezTo>
                    <a:pt x="862" y="190"/>
                    <a:pt x="762" y="113"/>
                    <a:pt x="725" y="1"/>
                  </a:cubicBezTo>
                  <a:close/>
                </a:path>
              </a:pathLst>
            </a:custGeom>
            <a:solidFill>
              <a:srgbClr val="E8A286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g23a85ad843a_1_0"/>
            <p:cNvSpPr/>
            <p:nvPr/>
          </p:nvSpPr>
          <p:spPr>
            <a:xfrm>
              <a:off x="2342775" y="2114229"/>
              <a:ext cx="177576" cy="125100"/>
            </a:xfrm>
            <a:custGeom>
              <a:rect b="b" l="l" r="r" t="t"/>
              <a:pathLst>
                <a:path extrusionOk="0" h="546" w="775">
                  <a:moveTo>
                    <a:pt x="1" y="1"/>
                  </a:moveTo>
                  <a:cubicBezTo>
                    <a:pt x="1" y="1"/>
                    <a:pt x="89" y="546"/>
                    <a:pt x="750" y="546"/>
                  </a:cubicBezTo>
                  <a:lnTo>
                    <a:pt x="774" y="205"/>
                  </a:lnTo>
                  <a:lnTo>
                    <a:pt x="774" y="205"/>
                  </a:lnTo>
                  <a:cubicBezTo>
                    <a:pt x="774" y="205"/>
                    <a:pt x="741" y="207"/>
                    <a:pt x="687" y="207"/>
                  </a:cubicBezTo>
                  <a:cubicBezTo>
                    <a:pt x="510" y="207"/>
                    <a:pt x="118" y="185"/>
                    <a:pt x="1" y="1"/>
                  </a:cubicBezTo>
                  <a:close/>
                </a:path>
              </a:pathLst>
            </a:custGeom>
            <a:solidFill>
              <a:srgbClr val="E06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g23a85ad843a_1_0"/>
            <p:cNvSpPr/>
            <p:nvPr/>
          </p:nvSpPr>
          <p:spPr>
            <a:xfrm>
              <a:off x="2142521" y="2209547"/>
              <a:ext cx="439233" cy="273111"/>
            </a:xfrm>
            <a:custGeom>
              <a:rect b="b" l="l" r="r" t="t"/>
              <a:pathLst>
                <a:path extrusionOk="0" h="1192" w="1917">
                  <a:moveTo>
                    <a:pt x="286" y="0"/>
                  </a:moveTo>
                  <a:cubicBezTo>
                    <a:pt x="267" y="0"/>
                    <a:pt x="248" y="9"/>
                    <a:pt x="241" y="29"/>
                  </a:cubicBezTo>
                  <a:lnTo>
                    <a:pt x="25" y="474"/>
                  </a:lnTo>
                  <a:cubicBezTo>
                    <a:pt x="1" y="510"/>
                    <a:pt x="13" y="574"/>
                    <a:pt x="37" y="614"/>
                  </a:cubicBezTo>
                  <a:lnTo>
                    <a:pt x="494" y="1147"/>
                  </a:lnTo>
                  <a:cubicBezTo>
                    <a:pt x="517" y="1175"/>
                    <a:pt x="555" y="1191"/>
                    <a:pt x="593" y="1191"/>
                  </a:cubicBezTo>
                  <a:cubicBezTo>
                    <a:pt x="622" y="1191"/>
                    <a:pt x="652" y="1182"/>
                    <a:pt x="674" y="1159"/>
                  </a:cubicBezTo>
                  <a:lnTo>
                    <a:pt x="1091" y="766"/>
                  </a:lnTo>
                  <a:cubicBezTo>
                    <a:pt x="1097" y="760"/>
                    <a:pt x="1103" y="757"/>
                    <a:pt x="1110" y="757"/>
                  </a:cubicBezTo>
                  <a:cubicBezTo>
                    <a:pt x="1116" y="757"/>
                    <a:pt x="1123" y="760"/>
                    <a:pt x="1131" y="766"/>
                  </a:cubicBezTo>
                  <a:lnTo>
                    <a:pt x="1396" y="1071"/>
                  </a:lnTo>
                  <a:cubicBezTo>
                    <a:pt x="1416" y="1095"/>
                    <a:pt x="1438" y="1107"/>
                    <a:pt x="1458" y="1107"/>
                  </a:cubicBezTo>
                  <a:cubicBezTo>
                    <a:pt x="1479" y="1107"/>
                    <a:pt x="1498" y="1095"/>
                    <a:pt x="1511" y="1071"/>
                  </a:cubicBezTo>
                  <a:lnTo>
                    <a:pt x="1877" y="651"/>
                  </a:lnTo>
                  <a:cubicBezTo>
                    <a:pt x="1916" y="614"/>
                    <a:pt x="1916" y="562"/>
                    <a:pt x="1904" y="526"/>
                  </a:cubicBezTo>
                  <a:lnTo>
                    <a:pt x="1764" y="157"/>
                  </a:lnTo>
                  <a:cubicBezTo>
                    <a:pt x="1756" y="105"/>
                    <a:pt x="1723" y="75"/>
                    <a:pt x="1686" y="75"/>
                  </a:cubicBezTo>
                  <a:cubicBezTo>
                    <a:pt x="1669" y="75"/>
                    <a:pt x="1652" y="81"/>
                    <a:pt x="1636" y="93"/>
                  </a:cubicBezTo>
                  <a:lnTo>
                    <a:pt x="1116" y="638"/>
                  </a:lnTo>
                  <a:cubicBezTo>
                    <a:pt x="1116" y="644"/>
                    <a:pt x="1112" y="648"/>
                    <a:pt x="1109" y="648"/>
                  </a:cubicBezTo>
                  <a:cubicBezTo>
                    <a:pt x="1106" y="648"/>
                    <a:pt x="1103" y="644"/>
                    <a:pt x="1103" y="638"/>
                  </a:cubicBezTo>
                  <a:lnTo>
                    <a:pt x="330" y="17"/>
                  </a:lnTo>
                  <a:cubicBezTo>
                    <a:pt x="319" y="6"/>
                    <a:pt x="302" y="0"/>
                    <a:pt x="28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g23a85ad843a_1_0"/>
            <p:cNvSpPr/>
            <p:nvPr/>
          </p:nvSpPr>
          <p:spPr>
            <a:xfrm>
              <a:off x="2136331" y="2203127"/>
              <a:ext cx="450918" cy="283873"/>
            </a:xfrm>
            <a:custGeom>
              <a:rect b="b" l="l" r="r" t="t"/>
              <a:pathLst>
                <a:path extrusionOk="0" h="1239" w="1968">
                  <a:moveTo>
                    <a:pt x="345" y="57"/>
                  </a:moveTo>
                  <a:lnTo>
                    <a:pt x="1118" y="691"/>
                  </a:lnTo>
                  <a:cubicBezTo>
                    <a:pt x="1124" y="698"/>
                    <a:pt x="1134" y="702"/>
                    <a:pt x="1144" y="702"/>
                  </a:cubicBezTo>
                  <a:cubicBezTo>
                    <a:pt x="1154" y="702"/>
                    <a:pt x="1164" y="698"/>
                    <a:pt x="1170" y="691"/>
                  </a:cubicBezTo>
                  <a:lnTo>
                    <a:pt x="1691" y="146"/>
                  </a:lnTo>
                  <a:cubicBezTo>
                    <a:pt x="1699" y="137"/>
                    <a:pt x="1708" y="128"/>
                    <a:pt x="1717" y="128"/>
                  </a:cubicBezTo>
                  <a:cubicBezTo>
                    <a:pt x="1720" y="128"/>
                    <a:pt x="1724" y="130"/>
                    <a:pt x="1727" y="133"/>
                  </a:cubicBezTo>
                  <a:cubicBezTo>
                    <a:pt x="1739" y="133"/>
                    <a:pt x="1767" y="158"/>
                    <a:pt x="1767" y="185"/>
                  </a:cubicBezTo>
                  <a:lnTo>
                    <a:pt x="1904" y="554"/>
                  </a:lnTo>
                  <a:cubicBezTo>
                    <a:pt x="1919" y="590"/>
                    <a:pt x="1919" y="630"/>
                    <a:pt x="1892" y="654"/>
                  </a:cubicBezTo>
                  <a:lnTo>
                    <a:pt x="1523" y="1087"/>
                  </a:lnTo>
                  <a:lnTo>
                    <a:pt x="1511" y="1087"/>
                  </a:lnTo>
                  <a:cubicBezTo>
                    <a:pt x="1511" y="1099"/>
                    <a:pt x="1499" y="1111"/>
                    <a:pt x="1487" y="1111"/>
                  </a:cubicBezTo>
                  <a:cubicBezTo>
                    <a:pt x="1474" y="1111"/>
                    <a:pt x="1462" y="1099"/>
                    <a:pt x="1447" y="1087"/>
                  </a:cubicBezTo>
                  <a:lnTo>
                    <a:pt x="1170" y="782"/>
                  </a:lnTo>
                  <a:cubicBezTo>
                    <a:pt x="1170" y="767"/>
                    <a:pt x="1158" y="767"/>
                    <a:pt x="1143" y="767"/>
                  </a:cubicBezTo>
                  <a:cubicBezTo>
                    <a:pt x="1130" y="767"/>
                    <a:pt x="1118" y="767"/>
                    <a:pt x="1106" y="782"/>
                  </a:cubicBezTo>
                  <a:lnTo>
                    <a:pt x="674" y="1175"/>
                  </a:lnTo>
                  <a:cubicBezTo>
                    <a:pt x="665" y="1184"/>
                    <a:pt x="650" y="1192"/>
                    <a:pt x="633" y="1192"/>
                  </a:cubicBezTo>
                  <a:cubicBezTo>
                    <a:pt x="625" y="1192"/>
                    <a:pt x="618" y="1191"/>
                    <a:pt x="610" y="1187"/>
                  </a:cubicBezTo>
                  <a:cubicBezTo>
                    <a:pt x="585" y="1187"/>
                    <a:pt x="561" y="1175"/>
                    <a:pt x="549" y="1163"/>
                  </a:cubicBezTo>
                  <a:lnTo>
                    <a:pt x="92" y="630"/>
                  </a:lnTo>
                  <a:cubicBezTo>
                    <a:pt x="64" y="590"/>
                    <a:pt x="52" y="554"/>
                    <a:pt x="77" y="514"/>
                  </a:cubicBezTo>
                  <a:lnTo>
                    <a:pt x="293" y="69"/>
                  </a:lnTo>
                  <a:cubicBezTo>
                    <a:pt x="293" y="57"/>
                    <a:pt x="305" y="57"/>
                    <a:pt x="305" y="57"/>
                  </a:cubicBezTo>
                  <a:close/>
                  <a:moveTo>
                    <a:pt x="323" y="1"/>
                  </a:moveTo>
                  <a:cubicBezTo>
                    <a:pt x="314" y="1"/>
                    <a:pt x="304" y="2"/>
                    <a:pt x="293" y="6"/>
                  </a:cubicBezTo>
                  <a:cubicBezTo>
                    <a:pt x="281" y="6"/>
                    <a:pt x="256" y="21"/>
                    <a:pt x="244" y="45"/>
                  </a:cubicBezTo>
                  <a:lnTo>
                    <a:pt x="28" y="490"/>
                  </a:lnTo>
                  <a:cubicBezTo>
                    <a:pt x="0" y="538"/>
                    <a:pt x="16" y="602"/>
                    <a:pt x="52" y="654"/>
                  </a:cubicBezTo>
                  <a:lnTo>
                    <a:pt x="509" y="1199"/>
                  </a:lnTo>
                  <a:cubicBezTo>
                    <a:pt x="521" y="1224"/>
                    <a:pt x="561" y="1239"/>
                    <a:pt x="597" y="1239"/>
                  </a:cubicBezTo>
                  <a:lnTo>
                    <a:pt x="610" y="1239"/>
                  </a:lnTo>
                  <a:cubicBezTo>
                    <a:pt x="649" y="1239"/>
                    <a:pt x="686" y="1224"/>
                    <a:pt x="713" y="1212"/>
                  </a:cubicBezTo>
                  <a:lnTo>
                    <a:pt x="1130" y="819"/>
                  </a:lnTo>
                  <a:lnTo>
                    <a:pt x="1411" y="1111"/>
                  </a:lnTo>
                  <a:cubicBezTo>
                    <a:pt x="1423" y="1148"/>
                    <a:pt x="1447" y="1163"/>
                    <a:pt x="1487" y="1163"/>
                  </a:cubicBezTo>
                  <a:cubicBezTo>
                    <a:pt x="1511" y="1163"/>
                    <a:pt x="1538" y="1135"/>
                    <a:pt x="1563" y="1111"/>
                  </a:cubicBezTo>
                  <a:lnTo>
                    <a:pt x="1931" y="691"/>
                  </a:lnTo>
                  <a:cubicBezTo>
                    <a:pt x="1968" y="654"/>
                    <a:pt x="1968" y="590"/>
                    <a:pt x="1956" y="538"/>
                  </a:cubicBezTo>
                  <a:lnTo>
                    <a:pt x="1816" y="173"/>
                  </a:lnTo>
                  <a:cubicBezTo>
                    <a:pt x="1803" y="133"/>
                    <a:pt x="1779" y="97"/>
                    <a:pt x="1739" y="82"/>
                  </a:cubicBezTo>
                  <a:cubicBezTo>
                    <a:pt x="1733" y="78"/>
                    <a:pt x="1726" y="77"/>
                    <a:pt x="1718" y="77"/>
                  </a:cubicBezTo>
                  <a:cubicBezTo>
                    <a:pt x="1695" y="77"/>
                    <a:pt x="1669" y="89"/>
                    <a:pt x="1651" y="109"/>
                  </a:cubicBezTo>
                  <a:lnTo>
                    <a:pt x="1130" y="642"/>
                  </a:lnTo>
                  <a:lnTo>
                    <a:pt x="369" y="21"/>
                  </a:lnTo>
                  <a:cubicBezTo>
                    <a:pt x="360" y="10"/>
                    <a:pt x="345" y="1"/>
                    <a:pt x="323" y="1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g23a85ad843a_1_0"/>
            <p:cNvSpPr/>
            <p:nvPr/>
          </p:nvSpPr>
          <p:spPr>
            <a:xfrm>
              <a:off x="2607411" y="2547500"/>
              <a:ext cx="276560" cy="44220"/>
            </a:xfrm>
            <a:custGeom>
              <a:rect b="b" l="l" r="r" t="t"/>
              <a:pathLst>
                <a:path extrusionOk="0" h="193" w="1207">
                  <a:moveTo>
                    <a:pt x="52" y="1"/>
                  </a:moveTo>
                  <a:cubicBezTo>
                    <a:pt x="28" y="1"/>
                    <a:pt x="0" y="13"/>
                    <a:pt x="0" y="40"/>
                  </a:cubicBezTo>
                  <a:lnTo>
                    <a:pt x="0" y="141"/>
                  </a:lnTo>
                  <a:cubicBezTo>
                    <a:pt x="0" y="165"/>
                    <a:pt x="28" y="193"/>
                    <a:pt x="52" y="193"/>
                  </a:cubicBezTo>
                  <a:lnTo>
                    <a:pt x="1157" y="193"/>
                  </a:lnTo>
                  <a:cubicBezTo>
                    <a:pt x="1182" y="193"/>
                    <a:pt x="1206" y="165"/>
                    <a:pt x="1206" y="141"/>
                  </a:cubicBezTo>
                  <a:lnTo>
                    <a:pt x="1206" y="40"/>
                  </a:lnTo>
                  <a:cubicBezTo>
                    <a:pt x="1206" y="13"/>
                    <a:pt x="1182" y="1"/>
                    <a:pt x="1157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g23a85ad843a_1_0"/>
            <p:cNvSpPr/>
            <p:nvPr/>
          </p:nvSpPr>
          <p:spPr>
            <a:xfrm>
              <a:off x="2587020" y="2602720"/>
              <a:ext cx="317112" cy="372782"/>
            </a:xfrm>
            <a:custGeom>
              <a:rect b="b" l="l" r="r" t="t"/>
              <a:pathLst>
                <a:path extrusionOk="0" h="1627" w="1384">
                  <a:moveTo>
                    <a:pt x="1" y="0"/>
                  </a:moveTo>
                  <a:lnTo>
                    <a:pt x="193" y="1627"/>
                  </a:lnTo>
                  <a:lnTo>
                    <a:pt x="1195" y="1627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g23a85ad843a_1_0"/>
            <p:cNvSpPr/>
            <p:nvPr/>
          </p:nvSpPr>
          <p:spPr>
            <a:xfrm>
              <a:off x="2564105" y="2582558"/>
              <a:ext cx="363847" cy="61630"/>
            </a:xfrm>
            <a:custGeom>
              <a:rect b="b" l="l" r="r" t="t"/>
              <a:pathLst>
                <a:path extrusionOk="0" h="269" w="1588">
                  <a:moveTo>
                    <a:pt x="128" y="0"/>
                  </a:moveTo>
                  <a:cubicBezTo>
                    <a:pt x="52" y="0"/>
                    <a:pt x="0" y="52"/>
                    <a:pt x="0" y="128"/>
                  </a:cubicBezTo>
                  <a:cubicBezTo>
                    <a:pt x="0" y="204"/>
                    <a:pt x="52" y="268"/>
                    <a:pt x="128" y="268"/>
                  </a:cubicBezTo>
                  <a:lnTo>
                    <a:pt x="1459" y="268"/>
                  </a:lnTo>
                  <a:cubicBezTo>
                    <a:pt x="1523" y="268"/>
                    <a:pt x="1587" y="204"/>
                    <a:pt x="1587" y="128"/>
                  </a:cubicBezTo>
                  <a:cubicBezTo>
                    <a:pt x="1587" y="52"/>
                    <a:pt x="1523" y="0"/>
                    <a:pt x="1459" y="0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g23a85ad843a_1_0"/>
            <p:cNvSpPr/>
            <p:nvPr/>
          </p:nvSpPr>
          <p:spPr>
            <a:xfrm>
              <a:off x="2674318" y="2696199"/>
              <a:ext cx="142517" cy="142510"/>
            </a:xfrm>
            <a:custGeom>
              <a:rect b="b" l="l" r="r" t="t"/>
              <a:pathLst>
                <a:path extrusionOk="0" h="622" w="622">
                  <a:moveTo>
                    <a:pt x="305" y="1"/>
                  </a:moveTo>
                  <a:cubicBezTo>
                    <a:pt x="141" y="1"/>
                    <a:pt x="1" y="138"/>
                    <a:pt x="1" y="305"/>
                  </a:cubicBezTo>
                  <a:cubicBezTo>
                    <a:pt x="1" y="482"/>
                    <a:pt x="141" y="622"/>
                    <a:pt x="305" y="622"/>
                  </a:cubicBezTo>
                  <a:cubicBezTo>
                    <a:pt x="485" y="622"/>
                    <a:pt x="622" y="482"/>
                    <a:pt x="622" y="305"/>
                  </a:cubicBezTo>
                  <a:cubicBezTo>
                    <a:pt x="622" y="138"/>
                    <a:pt x="485" y="1"/>
                    <a:pt x="305" y="1"/>
                  </a:cubicBezTo>
                  <a:close/>
                </a:path>
              </a:pathLst>
            </a:custGeom>
            <a:solidFill>
              <a:srgbClr val="F6EEE2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g23a85ad843a_1_0"/>
            <p:cNvSpPr/>
            <p:nvPr/>
          </p:nvSpPr>
          <p:spPr>
            <a:xfrm>
              <a:off x="1663193" y="2662065"/>
              <a:ext cx="1247127" cy="676591"/>
            </a:xfrm>
            <a:custGeom>
              <a:rect b="b" l="l" r="r" t="t"/>
              <a:pathLst>
                <a:path extrusionOk="0" h="2953" w="5443">
                  <a:moveTo>
                    <a:pt x="4527" y="0"/>
                  </a:moveTo>
                  <a:cubicBezTo>
                    <a:pt x="4516" y="0"/>
                    <a:pt x="4503" y="3"/>
                    <a:pt x="4490" y="9"/>
                  </a:cubicBezTo>
                  <a:cubicBezTo>
                    <a:pt x="4465" y="9"/>
                    <a:pt x="4441" y="22"/>
                    <a:pt x="4426" y="34"/>
                  </a:cubicBezTo>
                  <a:cubicBezTo>
                    <a:pt x="4249" y="162"/>
                    <a:pt x="3792" y="631"/>
                    <a:pt x="3792" y="631"/>
                  </a:cubicBezTo>
                  <a:cubicBezTo>
                    <a:pt x="3740" y="683"/>
                    <a:pt x="3704" y="743"/>
                    <a:pt x="3664" y="807"/>
                  </a:cubicBezTo>
                  <a:lnTo>
                    <a:pt x="1761" y="1404"/>
                  </a:lnTo>
                  <a:lnTo>
                    <a:pt x="1761" y="1404"/>
                  </a:lnTo>
                  <a:lnTo>
                    <a:pt x="1852" y="960"/>
                  </a:lnTo>
                  <a:lnTo>
                    <a:pt x="266" y="911"/>
                  </a:lnTo>
                  <a:lnTo>
                    <a:pt x="74" y="1873"/>
                  </a:lnTo>
                  <a:cubicBezTo>
                    <a:pt x="0" y="2467"/>
                    <a:pt x="480" y="2952"/>
                    <a:pt x="1031" y="2952"/>
                  </a:cubicBezTo>
                  <a:cubicBezTo>
                    <a:pt x="1142" y="2952"/>
                    <a:pt x="1255" y="2933"/>
                    <a:pt x="1368" y="2890"/>
                  </a:cubicBezTo>
                  <a:lnTo>
                    <a:pt x="4072" y="1825"/>
                  </a:lnTo>
                  <a:cubicBezTo>
                    <a:pt x="4136" y="1825"/>
                    <a:pt x="4213" y="1825"/>
                    <a:pt x="4249" y="1797"/>
                  </a:cubicBezTo>
                  <a:lnTo>
                    <a:pt x="5050" y="1456"/>
                  </a:lnTo>
                  <a:cubicBezTo>
                    <a:pt x="5202" y="1392"/>
                    <a:pt x="5263" y="1200"/>
                    <a:pt x="5138" y="1176"/>
                  </a:cubicBezTo>
                  <a:cubicBezTo>
                    <a:pt x="5263" y="1164"/>
                    <a:pt x="5391" y="1112"/>
                    <a:pt x="5367" y="960"/>
                  </a:cubicBezTo>
                  <a:cubicBezTo>
                    <a:pt x="5355" y="871"/>
                    <a:pt x="5291" y="859"/>
                    <a:pt x="5227" y="847"/>
                  </a:cubicBezTo>
                  <a:cubicBezTo>
                    <a:pt x="5339" y="835"/>
                    <a:pt x="5443" y="795"/>
                    <a:pt x="5431" y="683"/>
                  </a:cubicBezTo>
                  <a:cubicBezTo>
                    <a:pt x="5431" y="542"/>
                    <a:pt x="5315" y="515"/>
                    <a:pt x="5215" y="515"/>
                  </a:cubicBezTo>
                  <a:cubicBezTo>
                    <a:pt x="5278" y="503"/>
                    <a:pt x="5355" y="466"/>
                    <a:pt x="5339" y="363"/>
                  </a:cubicBezTo>
                  <a:cubicBezTo>
                    <a:pt x="5312" y="243"/>
                    <a:pt x="5231" y="206"/>
                    <a:pt x="5133" y="206"/>
                  </a:cubicBezTo>
                  <a:cubicBezTo>
                    <a:pt x="5013" y="206"/>
                    <a:pt x="4868" y="260"/>
                    <a:pt x="4758" y="287"/>
                  </a:cubicBezTo>
                  <a:cubicBezTo>
                    <a:pt x="4669" y="314"/>
                    <a:pt x="4593" y="351"/>
                    <a:pt x="4502" y="378"/>
                  </a:cubicBezTo>
                  <a:cubicBezTo>
                    <a:pt x="4541" y="287"/>
                    <a:pt x="4578" y="198"/>
                    <a:pt x="4578" y="98"/>
                  </a:cubicBezTo>
                  <a:cubicBezTo>
                    <a:pt x="4578" y="73"/>
                    <a:pt x="4578" y="34"/>
                    <a:pt x="4554" y="9"/>
                  </a:cubicBezTo>
                  <a:cubicBezTo>
                    <a:pt x="4548" y="3"/>
                    <a:pt x="4538" y="0"/>
                    <a:pt x="4527" y="0"/>
                  </a:cubicBezTo>
                  <a:close/>
                </a:path>
              </a:pathLst>
            </a:custGeom>
            <a:solidFill>
              <a:srgbClr val="E8A286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g23a85ad843a_1_0"/>
            <p:cNvSpPr/>
            <p:nvPr/>
          </p:nvSpPr>
          <p:spPr>
            <a:xfrm>
              <a:off x="2060957" y="2588053"/>
              <a:ext cx="110441" cy="393166"/>
            </a:xfrm>
            <a:custGeom>
              <a:rect b="b" l="l" r="r" t="t"/>
              <a:pathLst>
                <a:path extrusionOk="0" h="1716" w="482">
                  <a:moveTo>
                    <a:pt x="457" y="1"/>
                  </a:moveTo>
                  <a:cubicBezTo>
                    <a:pt x="445" y="1"/>
                    <a:pt x="433" y="16"/>
                    <a:pt x="433" y="28"/>
                  </a:cubicBezTo>
                  <a:lnTo>
                    <a:pt x="369" y="1182"/>
                  </a:lnTo>
                  <a:cubicBezTo>
                    <a:pt x="369" y="1234"/>
                    <a:pt x="345" y="1258"/>
                    <a:pt x="305" y="1258"/>
                  </a:cubicBezTo>
                  <a:lnTo>
                    <a:pt x="89" y="1258"/>
                  </a:lnTo>
                  <a:lnTo>
                    <a:pt x="13" y="1691"/>
                  </a:lnTo>
                  <a:cubicBezTo>
                    <a:pt x="1" y="1703"/>
                    <a:pt x="13" y="1715"/>
                    <a:pt x="25" y="1715"/>
                  </a:cubicBezTo>
                  <a:lnTo>
                    <a:pt x="40" y="1715"/>
                  </a:lnTo>
                  <a:cubicBezTo>
                    <a:pt x="52" y="1715"/>
                    <a:pt x="52" y="1703"/>
                    <a:pt x="65" y="1691"/>
                  </a:cubicBezTo>
                  <a:lnTo>
                    <a:pt x="141" y="1310"/>
                  </a:lnTo>
                  <a:lnTo>
                    <a:pt x="293" y="1310"/>
                  </a:lnTo>
                  <a:cubicBezTo>
                    <a:pt x="369" y="1310"/>
                    <a:pt x="421" y="1258"/>
                    <a:pt x="421" y="1194"/>
                  </a:cubicBezTo>
                  <a:lnTo>
                    <a:pt x="482" y="28"/>
                  </a:lnTo>
                  <a:cubicBezTo>
                    <a:pt x="482" y="16"/>
                    <a:pt x="470" y="1"/>
                    <a:pt x="457" y="1"/>
                  </a:cubicBezTo>
                  <a:close/>
                </a:path>
              </a:pathLst>
            </a:custGeom>
            <a:solidFill>
              <a:srgbClr val="561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g23a85ad843a_1_0"/>
            <p:cNvSpPr/>
            <p:nvPr/>
          </p:nvSpPr>
          <p:spPr>
            <a:xfrm>
              <a:off x="2596182" y="2710181"/>
              <a:ext cx="113185" cy="79049"/>
            </a:xfrm>
            <a:custGeom>
              <a:rect b="b" l="l" r="r" t="t"/>
              <a:pathLst>
                <a:path extrusionOk="0" h="345" w="492">
                  <a:moveTo>
                    <a:pt x="494" y="0"/>
                  </a:moveTo>
                  <a:lnTo>
                    <a:pt x="494" y="0"/>
                  </a:lnTo>
                  <a:cubicBezTo>
                    <a:pt x="418" y="28"/>
                    <a:pt x="0" y="345"/>
                    <a:pt x="0" y="345"/>
                  </a:cubicBezTo>
                  <a:lnTo>
                    <a:pt x="430" y="168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E58E70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g23a85ad843a_1_0"/>
            <p:cNvSpPr/>
            <p:nvPr/>
          </p:nvSpPr>
          <p:spPr>
            <a:xfrm>
              <a:off x="2787959" y="2771582"/>
              <a:ext cx="84774" cy="35058"/>
            </a:xfrm>
            <a:custGeom>
              <a:rect b="b" l="l" r="r" t="t"/>
              <a:pathLst>
                <a:path extrusionOk="0" h="153" w="370">
                  <a:moveTo>
                    <a:pt x="342" y="0"/>
                  </a:moveTo>
                  <a:cubicBezTo>
                    <a:pt x="293" y="13"/>
                    <a:pt x="50" y="89"/>
                    <a:pt x="25" y="101"/>
                  </a:cubicBezTo>
                  <a:cubicBezTo>
                    <a:pt x="13" y="101"/>
                    <a:pt x="1" y="113"/>
                    <a:pt x="13" y="128"/>
                  </a:cubicBezTo>
                  <a:cubicBezTo>
                    <a:pt x="13" y="141"/>
                    <a:pt x="25" y="153"/>
                    <a:pt x="37" y="153"/>
                  </a:cubicBezTo>
                  <a:cubicBezTo>
                    <a:pt x="141" y="113"/>
                    <a:pt x="318" y="64"/>
                    <a:pt x="342" y="52"/>
                  </a:cubicBezTo>
                  <a:cubicBezTo>
                    <a:pt x="354" y="52"/>
                    <a:pt x="369" y="37"/>
                    <a:pt x="369" y="25"/>
                  </a:cubicBezTo>
                  <a:cubicBezTo>
                    <a:pt x="369" y="13"/>
                    <a:pt x="354" y="0"/>
                    <a:pt x="342" y="0"/>
                  </a:cubicBezTo>
                  <a:close/>
                </a:path>
              </a:pathLst>
            </a:custGeom>
            <a:solidFill>
              <a:srgbClr val="E06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g23a85ad843a_1_0"/>
            <p:cNvSpPr/>
            <p:nvPr/>
          </p:nvSpPr>
          <p:spPr>
            <a:xfrm>
              <a:off x="1996802" y="2960607"/>
              <a:ext cx="134270" cy="52696"/>
            </a:xfrm>
            <a:custGeom>
              <a:rect b="b" l="l" r="r" t="t"/>
              <a:pathLst>
                <a:path extrusionOk="0" h="230" w="586">
                  <a:moveTo>
                    <a:pt x="549" y="1"/>
                  </a:moveTo>
                  <a:lnTo>
                    <a:pt x="16" y="177"/>
                  </a:lnTo>
                  <a:cubicBezTo>
                    <a:pt x="0" y="177"/>
                    <a:pt x="0" y="202"/>
                    <a:pt x="0" y="217"/>
                  </a:cubicBezTo>
                  <a:cubicBezTo>
                    <a:pt x="0" y="217"/>
                    <a:pt x="16" y="229"/>
                    <a:pt x="28" y="229"/>
                  </a:cubicBezTo>
                  <a:lnTo>
                    <a:pt x="573" y="50"/>
                  </a:lnTo>
                  <a:cubicBezTo>
                    <a:pt x="585" y="37"/>
                    <a:pt x="585" y="25"/>
                    <a:pt x="585" y="13"/>
                  </a:cubicBezTo>
                  <a:cubicBezTo>
                    <a:pt x="585" y="1"/>
                    <a:pt x="561" y="1"/>
                    <a:pt x="549" y="1"/>
                  </a:cubicBezTo>
                  <a:close/>
                </a:path>
              </a:pathLst>
            </a:custGeom>
            <a:solidFill>
              <a:srgbClr val="E06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g23a85ad843a_1_0"/>
            <p:cNvSpPr/>
            <p:nvPr/>
          </p:nvSpPr>
          <p:spPr>
            <a:xfrm>
              <a:off x="2802626" y="2849718"/>
              <a:ext cx="70116" cy="29553"/>
            </a:xfrm>
            <a:custGeom>
              <a:rect b="b" l="l" r="r" t="t"/>
              <a:pathLst>
                <a:path extrusionOk="0" h="129" w="306">
                  <a:moveTo>
                    <a:pt x="266" y="1"/>
                  </a:moveTo>
                  <a:lnTo>
                    <a:pt x="25" y="77"/>
                  </a:lnTo>
                  <a:cubicBezTo>
                    <a:pt x="13" y="92"/>
                    <a:pt x="1" y="104"/>
                    <a:pt x="13" y="116"/>
                  </a:cubicBezTo>
                  <a:cubicBezTo>
                    <a:pt x="13" y="128"/>
                    <a:pt x="25" y="128"/>
                    <a:pt x="37" y="128"/>
                  </a:cubicBezTo>
                  <a:lnTo>
                    <a:pt x="278" y="52"/>
                  </a:lnTo>
                  <a:cubicBezTo>
                    <a:pt x="290" y="52"/>
                    <a:pt x="305" y="40"/>
                    <a:pt x="305" y="16"/>
                  </a:cubicBezTo>
                  <a:cubicBezTo>
                    <a:pt x="290" y="1"/>
                    <a:pt x="278" y="1"/>
                    <a:pt x="266" y="1"/>
                  </a:cubicBezTo>
                  <a:close/>
                </a:path>
              </a:pathLst>
            </a:custGeom>
            <a:solidFill>
              <a:srgbClr val="E06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g23a85ad843a_1_0"/>
            <p:cNvSpPr/>
            <p:nvPr/>
          </p:nvSpPr>
          <p:spPr>
            <a:xfrm>
              <a:off x="2805607" y="2925787"/>
              <a:ext cx="43305" cy="20391"/>
            </a:xfrm>
            <a:custGeom>
              <a:rect b="b" l="l" r="r" t="t"/>
              <a:pathLst>
                <a:path extrusionOk="0" h="89" w="189">
                  <a:moveTo>
                    <a:pt x="152" y="1"/>
                  </a:moveTo>
                  <a:lnTo>
                    <a:pt x="12" y="37"/>
                  </a:lnTo>
                  <a:cubicBezTo>
                    <a:pt x="0" y="49"/>
                    <a:pt x="0" y="64"/>
                    <a:pt x="0" y="77"/>
                  </a:cubicBezTo>
                  <a:cubicBezTo>
                    <a:pt x="0" y="89"/>
                    <a:pt x="12" y="89"/>
                    <a:pt x="24" y="89"/>
                  </a:cubicBezTo>
                  <a:lnTo>
                    <a:pt x="37" y="89"/>
                  </a:lnTo>
                  <a:lnTo>
                    <a:pt x="165" y="49"/>
                  </a:lnTo>
                  <a:cubicBezTo>
                    <a:pt x="177" y="49"/>
                    <a:pt x="189" y="37"/>
                    <a:pt x="177" y="25"/>
                  </a:cubicBezTo>
                  <a:cubicBezTo>
                    <a:pt x="177" y="13"/>
                    <a:pt x="165" y="1"/>
                    <a:pt x="152" y="1"/>
                  </a:cubicBezTo>
                  <a:close/>
                </a:path>
              </a:pathLst>
            </a:custGeom>
            <a:solidFill>
              <a:srgbClr val="E06A4B"/>
            </a:solidFill>
            <a:ln>
              <a:noFill/>
            </a:ln>
          </p:spPr>
          <p:txBody>
            <a:bodyPr anchorCtr="0" anchor="ctr" bIns="121875" lIns="121875" spcFirstLastPara="1" rIns="121875" wrap="square" tIns="1218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Graphical user interface, application&#10;&#10;Description automatically generated with medium confidence" id="743" name="Google Shape;743;g23a85ad843a_1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350" y="4765725"/>
            <a:ext cx="1559450" cy="327176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g23a85ad843a_1_0"/>
          <p:cNvSpPr txBox="1"/>
          <p:nvPr/>
        </p:nvSpPr>
        <p:spPr>
          <a:xfrm>
            <a:off x="5641725" y="3184275"/>
            <a:ext cx="3003000" cy="9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Compila questa rapida valutazione per aiutarci a migliorare il modulo!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5" name="Google Shape;745;g23a85ad843a_1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65000" y="2842112"/>
            <a:ext cx="1676725" cy="16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d0de89e19a_0_38"/>
          <p:cNvSpPr txBox="1"/>
          <p:nvPr>
            <p:ph idx="1" type="body"/>
          </p:nvPr>
        </p:nvSpPr>
        <p:spPr>
          <a:xfrm>
            <a:off x="2326338" y="829469"/>
            <a:ext cx="62667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100" u="sng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1100" u="sng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508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</a:pPr>
            <a:r>
              <a:rPr b="1" lang="it" sz="1200" u="sng"/>
              <a:t>Imprenditorialità sociale ed etica aziendale: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it" sz="1200">
                <a:solidFill>
                  <a:schemeClr val="dk1"/>
                </a:solidFill>
              </a:rPr>
              <a:t>               1.   IMPRENDITORIA SOCIALE</a:t>
            </a:r>
            <a:endParaRPr b="1" sz="1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 sz="1200"/>
              <a:t>1.1 L'imprenditorialità sociale contestualizzata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 sz="1200"/>
              <a:t>1.2 Il caso di Cipro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t" sz="1200"/>
              <a:t>1.3 Esempi di imprese sociali di successo nell'UE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it" sz="1200">
                <a:solidFill>
                  <a:schemeClr val="dk1"/>
                </a:solidFill>
              </a:rPr>
              <a:t>2.   ETICA AZIENDALE</a:t>
            </a:r>
            <a:endParaRPr b="1" sz="1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" sz="1200"/>
              <a:t>2.1 Fattori che influenzano l'etica aziendale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" sz="1200"/>
              <a:t>2.2 Principi di etica aziendale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" sz="1200"/>
              <a:t>2.3 Diversi tipi di etica aziendale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" sz="1200"/>
              <a:t>2.4 Teorie di etica aziendale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" sz="1200"/>
              <a:t>2.5 I vantaggi dell'etica aziendale per le imprese sociali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it" sz="1200">
                <a:solidFill>
                  <a:schemeClr val="dk1"/>
                </a:solidFill>
              </a:rPr>
              <a:t>3. RESPONSABILITA' SOCIALE DELL'IMPRESA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" sz="1200"/>
              <a:t>3.1 Definizione di responsabilità sociale d'impresa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" sz="1200"/>
              <a:t>3.2 Il quadro di riferimento in quattro parti per la definizione di RSI.</a:t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15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6" name="Google Shape;126;g1d0de89e19a_0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127" name="Google Shape;127;g1d0de89e19a_0_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65" y="4665043"/>
            <a:ext cx="1805261" cy="378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1d0de89e19a_0_38"/>
          <p:cNvSpPr txBox="1"/>
          <p:nvPr>
            <p:ph type="title"/>
          </p:nvPr>
        </p:nvSpPr>
        <p:spPr>
          <a:xfrm>
            <a:off x="302559" y="1868396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it" sz="2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Indice</a:t>
            </a:r>
            <a:endParaRPr sz="4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375" y="158475"/>
            <a:ext cx="1792650" cy="169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cial Entrepreneurship Has A Key Role To Play Enabling Our Business  Ecosystem's Recovery After COVID-19" id="134" name="Google Shape;13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6025" y="415138"/>
            <a:ext cx="6611839" cy="44069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135" name="Google Shape;13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/>
          <p:nvPr/>
        </p:nvSpPr>
        <p:spPr>
          <a:xfrm>
            <a:off x="2363006" y="1532592"/>
            <a:ext cx="4450080" cy="4101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508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0" lang="it" sz="19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L’imprenditoria sociale è </a:t>
            </a:r>
            <a:endParaRPr/>
          </a:p>
          <a:p>
            <a:pPr indent="0" lvl="0" marL="0" marR="5080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0" i="0" lang="it" sz="19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"il processo di riconoscere e perseguire in modo intraprendente le opportunità per creare valore sociale"</a:t>
            </a:r>
            <a:endParaRPr/>
          </a:p>
          <a:p>
            <a:pPr indent="0" lvl="0" marL="0" marR="50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</a:pPr>
            <a:r>
              <a:t/>
            </a:r>
            <a:endParaRPr b="0" i="0" sz="19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508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600"/>
              </a:spcAft>
              <a:buClr>
                <a:schemeClr val="lt1"/>
              </a:buClr>
              <a:buSzPts val="1800"/>
              <a:buFont typeface="Lato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1" name="Google Shape;14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18275" cy="679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application&#10;&#10;Description automatically generated with medium confidence" id="142" name="Google Shape;14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65" y="4665043"/>
            <a:ext cx="1805264" cy="37873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8"/>
          <p:cNvSpPr txBox="1"/>
          <p:nvPr>
            <p:ph type="title"/>
          </p:nvPr>
        </p:nvSpPr>
        <p:spPr>
          <a:xfrm>
            <a:off x="949589" y="840645"/>
            <a:ext cx="7488665" cy="6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</a:pPr>
            <a:r>
              <a:rPr b="0" lang="it" sz="2000"/>
              <a:t>Ricordate la definizione di impresa sociale del Modulo 1?</a:t>
            </a:r>
            <a:endParaRPr b="0"/>
          </a:p>
        </p:txBody>
      </p:sp>
      <p:sp>
        <p:nvSpPr>
          <p:cNvPr id="144" name="Google Shape;144;p8"/>
          <p:cNvSpPr txBox="1"/>
          <p:nvPr/>
        </p:nvSpPr>
        <p:spPr>
          <a:xfrm>
            <a:off x="2556000" y="3774623"/>
            <a:ext cx="5270400" cy="969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" sz="19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Come la forza trainante per realizzare un cambiamento sociale attraverso pratiche autonome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Sophia Georgiou</dc:creator>
</cp:coreProperties>
</file>