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5143500" type="screen16x9"/>
  <p:notesSz cx="6858000" cy="9144000"/>
  <p:embeddedFontLst>
    <p:embeddedFont>
      <p:font typeface="Lato" panose="020F0502020204030203" pitchFamily="34" charset="0"/>
      <p:regular r:id="rId72"/>
      <p:bold r:id="rId73"/>
      <p:italic r:id="rId74"/>
      <p:boldItalic r:id="rId75"/>
    </p:embeddedFont>
    <p:embeddedFont>
      <p:font typeface="Noto Sans" panose="020B0502040504020204" pitchFamily="34" charset="0"/>
      <p:regular r:id="rId76"/>
    </p:embeddedFont>
    <p:embeddedFont>
      <p:font typeface="Open Sans" panose="020B0606030504020204" pitchFamily="34" charset="0"/>
      <p:regular r:id="rId77"/>
      <p:bold r:id="rId78"/>
      <p:italic r:id="rId79"/>
      <p:boldItalic r:id="rId80"/>
    </p:embeddedFont>
    <p:embeddedFont>
      <p:font typeface="Raleway"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479">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hbZvRxres76/fvdELRB10xb73L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F3E290-2963-4F4C-BDD7-DCDF7C0D1AC9}">
  <a:tblStyle styleId="{B7F3E290-2963-4F4C-BDD7-DCDF7C0D1AC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 pos="44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3.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font" Target="fonts/font12.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5" name="Google Shape;415;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6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d0de89e19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4" name="Google Shape;424;g1d0de89e1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d0de89e19a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3" name="Google Shape;433;g1d0de89e19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2" name="Google Shape;44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2" name="Google Shape;452;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d0de89e19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1" name="Google Shape;461;g1d0de89e19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7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7" name="Google Shape;647;p7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0634f5fe2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6" name="Google Shape;656;g20634f5fe2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3a1ce89e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g23a1ce89e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d0de89e19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d0de89e19a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57"/>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57"/>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57"/>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57"/>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5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5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6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cxnSp>
        <p:nvCxnSpPr>
          <p:cNvPr id="62" name="Google Shape;62;g23a1ce89eda_0_14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63" name="Google Shape;63;g23a1ce89eda_0_14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64" name="Google Shape;64;g23a1ce89eda_0_14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65" name="Google Shape;65;g23a1ce89eda_0_14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66" name="Google Shape;66;g23a1ce89eda_0_149"/>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7" name="Google Shape;67;g23a1ce89eda_0_14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
        <p:cNvGrpSpPr/>
        <p:nvPr/>
      </p:nvGrpSpPr>
      <p:grpSpPr>
        <a:xfrm>
          <a:off x="0" y="0"/>
          <a:ext cx="0" cy="0"/>
          <a:chOff x="0" y="0"/>
          <a:chExt cx="0" cy="0"/>
        </a:xfrm>
      </p:grpSpPr>
      <p:cxnSp>
        <p:nvCxnSpPr>
          <p:cNvPr id="17" name="Google Shape;17;p58"/>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8" name="Google Shape;18;p58"/>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 name="Google Shape;19;p58"/>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5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
        <p:cNvGrpSpPr/>
        <p:nvPr/>
      </p:nvGrpSpPr>
      <p:grpSpPr>
        <a:xfrm>
          <a:off x="0" y="0"/>
          <a:ext cx="0" cy="0"/>
          <a:chOff x="0" y="0"/>
          <a:chExt cx="0" cy="0"/>
        </a:xfrm>
      </p:grpSpPr>
      <p:cxnSp>
        <p:nvCxnSpPr>
          <p:cNvPr id="22" name="Google Shape;22;p6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3" name="Google Shape;23;p65"/>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24" name="Google Shape;24;p65"/>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5" name="Google Shape;25;p65"/>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6" name="Google Shape;26;p6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5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 name="Google Shape;29;p5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0" name="Google Shape;30;p59"/>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31" name="Google Shape;31;p59"/>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5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3" name="Google Shape;33;p5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p6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cxnSp>
        <p:nvCxnSpPr>
          <p:cNvPr id="38" name="Google Shape;38;p6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9" name="Google Shape;39;p6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40" name="Google Shape;40;p6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6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2" name="Google Shape;42;p61"/>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3" name="Google Shape;43;p61"/>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4" name="Google Shape;44;p6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5"/>
        <p:cNvGrpSpPr/>
        <p:nvPr/>
      </p:nvGrpSpPr>
      <p:grpSpPr>
        <a:xfrm>
          <a:off x="0" y="0"/>
          <a:ext cx="0" cy="0"/>
          <a:chOff x="0" y="0"/>
          <a:chExt cx="0" cy="0"/>
        </a:xfrm>
      </p:grpSpPr>
      <p:cxnSp>
        <p:nvCxnSpPr>
          <p:cNvPr id="46" name="Google Shape;46;p62"/>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47" name="Google Shape;47;p62"/>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62"/>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9" name="Google Shape;49;p6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50"/>
        <p:cNvGrpSpPr/>
        <p:nvPr/>
      </p:nvGrpSpPr>
      <p:grpSpPr>
        <a:xfrm>
          <a:off x="0" y="0"/>
          <a:ext cx="0" cy="0"/>
          <a:chOff x="0" y="0"/>
          <a:chExt cx="0" cy="0"/>
        </a:xfrm>
      </p:grpSpPr>
      <p:cxnSp>
        <p:nvCxnSpPr>
          <p:cNvPr id="51" name="Google Shape;51;p63"/>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63"/>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3" name="Google Shape;53;p6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cxnSp>
        <p:nvCxnSpPr>
          <p:cNvPr id="55" name="Google Shape;55;p64"/>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6" name="Google Shape;56;p6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7" name="Google Shape;57;p64"/>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6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56"/>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5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mudjeans.eu/" TargetMode="Externa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carbonequity.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hyperlink" Target="https://beam.org/" TargetMode="External"/><Relationship Id="rId4" Type="http://schemas.openxmlformats.org/officeDocument/2006/relationships/hyperlink" Target="https://www.toastale.com/" TargetMode="External"/><Relationship Id="rId9"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2.jp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hyperlink" Target="https://jcsr.springeropen.com/articles/10.1186/s40991-016-0004-6#ref-CR5"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jcsr.springeropen.com/articles/10.1186/s40991-016-0004-6#ref-CR6"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hyperlink" Target="https://jcsr.springeropen.com/articles/10.1186/s40991-016-0004-6#ref-CR6"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2.jp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image" Target="../media/image2.jp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hyperlink" Target="https://www.beyond-capital.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2371725" y="630225"/>
            <a:ext cx="6331500" cy="21432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SzPts val="4800"/>
              <a:buNone/>
            </a:pPr>
            <a:r>
              <a:rPr lang="it" sz="3900">
                <a:solidFill>
                  <a:srgbClr val="122D4A"/>
                </a:solidFill>
                <a:latin typeface="Lato"/>
                <a:ea typeface="Lato"/>
                <a:cs typeface="Lato"/>
                <a:sym typeface="Lato"/>
              </a:rPr>
              <a:t>Module 4</a:t>
            </a:r>
            <a:endParaRPr sz="3900">
              <a:solidFill>
                <a:srgbClr val="122D4A"/>
              </a:solidFill>
              <a:latin typeface="Lato"/>
              <a:ea typeface="Lato"/>
              <a:cs typeface="Lato"/>
              <a:sym typeface="Lato"/>
            </a:endParaRPr>
          </a:p>
          <a:p>
            <a:pPr marL="0" lvl="0" indent="0" algn="l" rtl="0">
              <a:lnSpc>
                <a:spcPct val="70000"/>
              </a:lnSpc>
              <a:spcBef>
                <a:spcPts val="0"/>
              </a:spcBef>
              <a:spcAft>
                <a:spcPts val="0"/>
              </a:spcAft>
              <a:buSzPts val="4800"/>
              <a:buNone/>
            </a:pPr>
            <a:endParaRPr sz="3900">
              <a:solidFill>
                <a:srgbClr val="122D4A"/>
              </a:solidFill>
              <a:latin typeface="Lato"/>
              <a:ea typeface="Lato"/>
              <a:cs typeface="Lato"/>
              <a:sym typeface="Lato"/>
            </a:endParaRPr>
          </a:p>
          <a:p>
            <a:pPr marL="0" lvl="0" indent="0" algn="l" rtl="0">
              <a:lnSpc>
                <a:spcPct val="70000"/>
              </a:lnSpc>
              <a:spcBef>
                <a:spcPts val="0"/>
              </a:spcBef>
              <a:spcAft>
                <a:spcPts val="0"/>
              </a:spcAft>
              <a:buClr>
                <a:schemeClr val="dk2"/>
              </a:buClr>
              <a:buSzPts val="4800"/>
              <a:buFont typeface="Arial"/>
              <a:buNone/>
            </a:pPr>
            <a:r>
              <a:rPr lang="it" sz="3900">
                <a:solidFill>
                  <a:srgbClr val="122D4A"/>
                </a:solidFill>
                <a:latin typeface="Lato"/>
                <a:ea typeface="Lato"/>
                <a:cs typeface="Lato"/>
                <a:sym typeface="Lato"/>
              </a:rPr>
              <a:t>Social Entrepreneurship and Business Ethics</a:t>
            </a:r>
            <a:endParaRPr sz="4300">
              <a:solidFill>
                <a:schemeClr val="dk2"/>
              </a:solidFill>
              <a:latin typeface="Lato"/>
              <a:ea typeface="Lato"/>
              <a:cs typeface="Lato"/>
              <a:sym typeface="Lato"/>
            </a:endParaRPr>
          </a:p>
        </p:txBody>
      </p:sp>
      <p:sp>
        <p:nvSpPr>
          <p:cNvPr id="73" name="Google Shape;73;p1"/>
          <p:cNvSpPr txBox="1">
            <a:spLocks noGrp="1"/>
          </p:cNvSpPr>
          <p:nvPr>
            <p:ph type="subTitle" idx="1"/>
          </p:nvPr>
        </p:nvSpPr>
        <p:spPr>
          <a:xfrm>
            <a:off x="2371717" y="3741050"/>
            <a:ext cx="6331500" cy="1241700"/>
          </a:xfrm>
          <a:prstGeom prst="rect">
            <a:avLst/>
          </a:prstGeom>
          <a:solidFill>
            <a:schemeClr val="dk1"/>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2"/>
              </a:buClr>
              <a:buSzPts val="1800"/>
              <a:buFont typeface="Arial"/>
              <a:buNone/>
            </a:pPr>
            <a:r>
              <a:rPr lang="it" sz="2300">
                <a:solidFill>
                  <a:schemeClr val="lt1"/>
                </a:solidFill>
                <a:latin typeface="Lato"/>
                <a:ea typeface="Lato"/>
                <a:cs typeface="Lato"/>
                <a:sym typeface="Lato"/>
              </a:rPr>
              <a:t>SYNTHESIS &amp; MSE INSTITUTE</a:t>
            </a:r>
            <a:endParaRPr sz="1300">
              <a:solidFill>
                <a:schemeClr val="lt1"/>
              </a:solidFill>
              <a:latin typeface="Lato"/>
              <a:ea typeface="Lato"/>
              <a:cs typeface="Lato"/>
              <a:sym typeface="Lato"/>
            </a:endParaRPr>
          </a:p>
        </p:txBody>
      </p:sp>
      <p:pic>
        <p:nvPicPr>
          <p:cNvPr id="74" name="Google Shape;74;p1"/>
          <p:cNvPicPr preferRelativeResize="0"/>
          <p:nvPr/>
        </p:nvPicPr>
        <p:blipFill rotWithShape="1">
          <a:blip r:embed="rId3">
            <a:alphaModFix/>
          </a:blip>
          <a:srcRect/>
          <a:stretch/>
        </p:blipFill>
        <p:spPr>
          <a:xfrm>
            <a:off x="61560" y="5650"/>
            <a:ext cx="1792650" cy="1696175"/>
          </a:xfrm>
          <a:prstGeom prst="rect">
            <a:avLst/>
          </a:prstGeom>
          <a:noFill/>
          <a:ln>
            <a:noFill/>
          </a:ln>
        </p:spPr>
      </p:pic>
      <p:pic>
        <p:nvPicPr>
          <p:cNvPr id="75" name="Google Shape;75;p1" descr="Graphical user interface, application&#10;&#10;Description automatically generated with medium confidence"/>
          <p:cNvPicPr preferRelativeResize="0"/>
          <p:nvPr/>
        </p:nvPicPr>
        <p:blipFill rotWithShape="1">
          <a:blip r:embed="rId4">
            <a:alphaModFix/>
          </a:blip>
          <a:srcRect/>
          <a:stretch/>
        </p:blipFill>
        <p:spPr>
          <a:xfrm>
            <a:off x="0" y="4515696"/>
            <a:ext cx="2226240" cy="4670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p:nvPr/>
        </p:nvSpPr>
        <p:spPr>
          <a:xfrm>
            <a:off x="0" y="340184"/>
            <a:ext cx="9250680" cy="4929045"/>
          </a:xfrm>
          <a:prstGeom prst="rect">
            <a:avLst/>
          </a:prstGeom>
          <a:noFill/>
          <a:ln>
            <a:noFill/>
          </a:ln>
        </p:spPr>
        <p:txBody>
          <a:bodyPr spcFirstLastPara="1" wrap="square" lIns="91425" tIns="91425" rIns="91425" bIns="91425" anchor="ctr" anchorCtr="0">
            <a:noAutofit/>
          </a:bodyPr>
          <a:lstStyle/>
          <a:p>
            <a:pPr marL="0" marR="50800" lvl="0" indent="0" algn="ctr" rtl="0">
              <a:lnSpc>
                <a:spcPct val="115000"/>
              </a:lnSpc>
              <a:spcBef>
                <a:spcPts val="1200"/>
              </a:spcBef>
              <a:spcAft>
                <a:spcPts val="0"/>
              </a:spcAft>
              <a:buClr>
                <a:schemeClr val="lt1"/>
              </a:buClr>
              <a:buSzPts val="1800"/>
              <a:buFont typeface="Lato"/>
              <a:buNone/>
            </a:pPr>
            <a:r>
              <a:rPr lang="it" sz="1900" b="1" i="0" u="none" strike="noStrike" cap="none">
                <a:solidFill>
                  <a:schemeClr val="dk2"/>
                </a:solidFill>
                <a:latin typeface="Lato"/>
                <a:ea typeface="Lato"/>
                <a:cs typeface="Lato"/>
                <a:sym typeface="Lato"/>
              </a:rPr>
              <a:t>Business Ethics </a:t>
            </a:r>
            <a:r>
              <a:rPr lang="it" sz="1900" b="0" i="0" u="none" strike="noStrike" cap="none">
                <a:solidFill>
                  <a:schemeClr val="dk2"/>
                </a:solidFill>
                <a:latin typeface="Lato"/>
                <a:ea typeface="Lato"/>
                <a:cs typeface="Lato"/>
                <a:sym typeface="Lato"/>
              </a:rPr>
              <a:t>is</a:t>
            </a:r>
            <a:endParaRPr sz="1900" b="1" i="0" u="none" strike="noStrike" cap="none">
              <a:solidFill>
                <a:schemeClr val="dk2"/>
              </a:solidFill>
              <a:latin typeface="Lato"/>
              <a:ea typeface="Lato"/>
              <a:cs typeface="Lato"/>
              <a:sym typeface="Lato"/>
            </a:endParaRPr>
          </a:p>
          <a:p>
            <a:pPr marL="0" marR="50800" lvl="0" indent="0" algn="ctr" rtl="0">
              <a:lnSpc>
                <a:spcPct val="115000"/>
              </a:lnSpc>
              <a:spcBef>
                <a:spcPts val="1200"/>
              </a:spcBef>
              <a:spcAft>
                <a:spcPts val="0"/>
              </a:spcAft>
              <a:buClr>
                <a:schemeClr val="lt1"/>
              </a:buClr>
              <a:buSzPts val="1800"/>
              <a:buFont typeface="Lato"/>
              <a:buNone/>
            </a:pPr>
            <a:r>
              <a:rPr lang="it" sz="1900" b="0" i="0" u="none" strike="noStrike" cap="none">
                <a:solidFill>
                  <a:schemeClr val="dk2"/>
                </a:solidFill>
                <a:latin typeface="Lato"/>
                <a:ea typeface="Lato"/>
                <a:cs typeface="Lato"/>
                <a:sym typeface="Lato"/>
              </a:rPr>
              <a:t>“the study of appropriate business policies and practices regarding potentially controversial subjects including and not limited to, corporate governance, insider trading, bribery, discrimination, corporate social responsibility, and fiduciary responsibilities”.</a:t>
            </a:r>
            <a:endParaRPr sz="1400" b="0" i="0" u="none" strike="noStrike" cap="none">
              <a:solidFill>
                <a:srgbClr val="000000"/>
              </a:solidFill>
              <a:latin typeface="Arial"/>
              <a:ea typeface="Arial"/>
              <a:cs typeface="Arial"/>
              <a:sym typeface="Arial"/>
            </a:endParaRPr>
          </a:p>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a:solidFill>
                <a:schemeClr val="dk2"/>
              </a:solidFill>
              <a:latin typeface="Lato"/>
              <a:ea typeface="Lato"/>
              <a:cs typeface="Lato"/>
              <a:sym typeface="Lato"/>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a:solidFill>
                <a:schemeClr val="lt1"/>
              </a:solidFill>
              <a:latin typeface="Lato"/>
              <a:ea typeface="Lato"/>
              <a:cs typeface="Lato"/>
              <a:sym typeface="Lato"/>
            </a:endParaRPr>
          </a:p>
        </p:txBody>
      </p:sp>
      <p:sp>
        <p:nvSpPr>
          <p:cNvPr id="151" name="Google Shape;151;p9"/>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ctr" anchorCtr="0">
            <a:noAutofit/>
          </a:bodyPr>
          <a:lstStyle/>
          <a:p>
            <a:pPr marL="457200" marR="50800" lvl="0" indent="-228600" algn="l" rtl="0">
              <a:lnSpc>
                <a:spcPct val="115000"/>
              </a:lnSpc>
              <a:spcBef>
                <a:spcPts val="1200"/>
              </a:spcBef>
              <a:spcAft>
                <a:spcPts val="0"/>
              </a:spcAft>
              <a:buClr>
                <a:schemeClr val="dk2"/>
              </a:buClr>
              <a:buSzPts val="2300"/>
              <a:buFont typeface="Arial"/>
              <a:buNone/>
            </a:pPr>
            <a:endParaRPr sz="1600">
              <a:solidFill>
                <a:schemeClr val="dk2"/>
              </a:solidFill>
              <a:latin typeface="Arial"/>
              <a:ea typeface="Arial"/>
              <a:cs typeface="Arial"/>
              <a:sym typeface="Arial"/>
            </a:endParaRPr>
          </a:p>
          <a:p>
            <a:pPr marL="0" lvl="0" indent="0" algn="l" rtl="0">
              <a:lnSpc>
                <a:spcPct val="115000"/>
              </a:lnSpc>
              <a:spcBef>
                <a:spcPts val="1200"/>
              </a:spcBef>
              <a:spcAft>
                <a:spcPts val="1600"/>
              </a:spcAft>
              <a:buSzPts val="1800"/>
              <a:buNone/>
            </a:pPr>
            <a:endParaRPr sz="1500">
              <a:solidFill>
                <a:schemeClr val="lt1"/>
              </a:solidFill>
            </a:endParaRPr>
          </a:p>
        </p:txBody>
      </p:sp>
      <p:pic>
        <p:nvPicPr>
          <p:cNvPr id="152" name="Google Shape;152;p9"/>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53" name="Google Shape;153;p9"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p:nvPr/>
        </p:nvSpPr>
        <p:spPr>
          <a:xfrm>
            <a:off x="288758" y="1304850"/>
            <a:ext cx="8855242" cy="3671248"/>
          </a:xfrm>
          <a:prstGeom prst="rect">
            <a:avLst/>
          </a:prstGeom>
          <a:noFill/>
          <a:ln>
            <a:noFill/>
          </a:ln>
        </p:spPr>
        <p:txBody>
          <a:bodyPr spcFirstLastPara="1" wrap="square" lIns="91425" tIns="91425" rIns="91425" bIns="91425" anchor="ctr" anchorCtr="0">
            <a:noAutofit/>
          </a:bodyPr>
          <a:lstStyle/>
          <a:p>
            <a:pPr marL="82550" marR="50800" lvl="0" indent="0" algn="l" rtl="0">
              <a:lnSpc>
                <a:spcPct val="115000"/>
              </a:lnSpc>
              <a:spcBef>
                <a:spcPts val="1200"/>
              </a:spcBef>
              <a:spcAft>
                <a:spcPts val="0"/>
              </a:spcAft>
              <a:buClr>
                <a:schemeClr val="dk2"/>
              </a:buClr>
              <a:buSzPts val="2300"/>
              <a:buFont typeface="Lato"/>
              <a:buNone/>
            </a:pPr>
            <a:r>
              <a:rPr lang="it" sz="1600" b="1" i="0" u="none" strike="noStrike" cap="none">
                <a:solidFill>
                  <a:schemeClr val="dk2"/>
                </a:solidFill>
                <a:latin typeface="Lato"/>
                <a:ea typeface="Lato"/>
                <a:cs typeface="Lato"/>
                <a:sym typeface="Lato"/>
              </a:rPr>
              <a:t>Business Ethics:</a:t>
            </a:r>
            <a:endParaRPr sz="1400" b="0" i="0" u="none" strike="noStrike" cap="none">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are often led by the law</a:t>
            </a:r>
            <a:endParaRPr sz="1400" b="0" i="0" u="none" strike="noStrike" cap="none">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guide businesses to gain public approval</a:t>
            </a:r>
            <a:endParaRPr sz="1400" b="0" i="0" u="none" strike="noStrike" cap="none">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are a survival tool for businesses and social entrepreneurs </a:t>
            </a:r>
            <a:endParaRPr sz="1400" b="0" i="0" u="none" strike="noStrike" cap="none">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ascertain social, cultural, legal, and other factors leading to economic restraints</a:t>
            </a:r>
            <a:endParaRPr sz="1400" b="0" i="0" u="none" strike="noStrike" cap="none">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safeguard the interests of parties involved within the business social network</a:t>
            </a:r>
            <a:endParaRPr sz="1400" b="0" i="0" u="none" strike="noStrike" cap="none">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advocate for the centring of moral and social values</a:t>
            </a:r>
            <a:endParaRPr sz="1400" b="0" i="0" u="none" strike="noStrike" cap="none">
              <a:solidFill>
                <a:srgbClr val="000000"/>
              </a:solidFill>
              <a:latin typeface="Arial"/>
              <a:ea typeface="Arial"/>
              <a:cs typeface="Arial"/>
              <a:sym typeface="Arial"/>
            </a:endParaRPr>
          </a:p>
          <a:p>
            <a:pPr marL="368300" marR="50800" lvl="0" indent="-285750" algn="l" rtl="0">
              <a:lnSpc>
                <a:spcPct val="100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take into account consumer protection, welfare and fair business practices, among others</a:t>
            </a:r>
            <a:endParaRPr sz="1400" b="0" i="0" u="none" strike="noStrike" cap="none">
              <a:solidFill>
                <a:srgbClr val="000000"/>
              </a:solidFill>
              <a:latin typeface="Arial"/>
              <a:ea typeface="Arial"/>
              <a:cs typeface="Arial"/>
              <a:sym typeface="Arial"/>
            </a:endParaRPr>
          </a:p>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a:solidFill>
                <a:schemeClr val="lt1"/>
              </a:solidFill>
              <a:latin typeface="Lato"/>
              <a:ea typeface="Lato"/>
              <a:cs typeface="Lato"/>
              <a:sym typeface="Lato"/>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a:solidFill>
                <a:schemeClr val="lt1"/>
              </a:solidFill>
              <a:latin typeface="Lato"/>
              <a:ea typeface="Lato"/>
              <a:cs typeface="Lato"/>
              <a:sym typeface="Lato"/>
            </a:endParaRPr>
          </a:p>
        </p:txBody>
      </p:sp>
      <p:pic>
        <p:nvPicPr>
          <p:cNvPr id="159" name="Google Shape;159;p1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60" name="Google Shape;160;p10" descr="Graphical user interface, application&#10;&#10;Description automatically generated with medium confidence"/>
          <p:cNvPicPr preferRelativeResize="0"/>
          <p:nvPr/>
        </p:nvPicPr>
        <p:blipFill rotWithShape="1">
          <a:blip r:embed="rId4">
            <a:alphaModFix/>
          </a:blip>
          <a:srcRect t="10809" b="-10809"/>
          <a:stretch/>
        </p:blipFill>
        <p:spPr>
          <a:xfrm>
            <a:off x="50390" y="4764768"/>
            <a:ext cx="1805261" cy="3787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93373" y="1912650"/>
            <a:ext cx="4260263" cy="1318200"/>
          </a:xfrm>
          <a:prstGeom prst="rect">
            <a:avLst/>
          </a:prstGeom>
          <a:noFill/>
          <a:ln>
            <a:noFill/>
          </a:ln>
        </p:spPr>
        <p:txBody>
          <a:bodyPr spcFirstLastPara="1" wrap="square" lIns="91425" tIns="91425" rIns="91425" bIns="91425" anchor="ctr" anchorCtr="0">
            <a:noAutofit/>
          </a:bodyPr>
          <a:lstStyle/>
          <a:p>
            <a:pPr marL="457200" lvl="0" indent="-412750" algn="ctr" rtl="0">
              <a:lnSpc>
                <a:spcPct val="100000"/>
              </a:lnSpc>
              <a:spcBef>
                <a:spcPts val="0"/>
              </a:spcBef>
              <a:spcAft>
                <a:spcPts val="0"/>
              </a:spcAft>
              <a:buSzPts val="2900"/>
              <a:buFont typeface="Lato"/>
              <a:buAutoNum type="arabicPeriod"/>
            </a:pPr>
            <a:r>
              <a:rPr lang="it" sz="2900">
                <a:latin typeface="Lato"/>
                <a:ea typeface="Lato"/>
                <a:cs typeface="Lato"/>
                <a:sym typeface="Lato"/>
              </a:rPr>
              <a:t>Social Entrepreneurship </a:t>
            </a:r>
            <a:endParaRPr sz="2900">
              <a:latin typeface="Lato"/>
              <a:ea typeface="Lato"/>
              <a:cs typeface="Lato"/>
              <a:sym typeface="Lato"/>
            </a:endParaRPr>
          </a:p>
        </p:txBody>
      </p:sp>
      <p:sp>
        <p:nvSpPr>
          <p:cNvPr id="166" name="Google Shape;166;p1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sp>
        <p:nvSpPr>
          <p:cNvPr id="167" name="Google Shape;167;p11"/>
          <p:cNvSpPr txBox="1"/>
          <p:nvPr/>
        </p:nvSpPr>
        <p:spPr>
          <a:xfrm>
            <a:off x="4790366" y="130477"/>
            <a:ext cx="3837000" cy="4359228"/>
          </a:xfrm>
          <a:prstGeom prst="rect">
            <a:avLst/>
          </a:prstGeom>
          <a:noFill/>
          <a:ln>
            <a:noFill/>
          </a:ln>
        </p:spPr>
        <p:txBody>
          <a:bodyPr spcFirstLastPara="1" wrap="square" lIns="91425" tIns="91425" rIns="91425" bIns="91425" anchor="ctr" anchorCtr="0">
            <a:noAutofit/>
          </a:bodyPr>
          <a:lstStyle/>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a:solidFill>
                <a:schemeClr val="lt1"/>
              </a:solidFill>
              <a:latin typeface="Lato"/>
              <a:ea typeface="Lato"/>
              <a:cs typeface="Lato"/>
              <a:sym typeface="Lato"/>
            </a:endParaRPr>
          </a:p>
          <a:p>
            <a:pPr marL="0" marR="50800" lvl="0" indent="0" algn="just" rtl="0">
              <a:lnSpc>
                <a:spcPct val="115000"/>
              </a:lnSpc>
              <a:spcBef>
                <a:spcPts val="1200"/>
              </a:spcBef>
              <a:spcAft>
                <a:spcPts val="0"/>
              </a:spcAft>
              <a:buNone/>
            </a:pPr>
            <a:r>
              <a:rPr lang="it" sz="1600" b="1">
                <a:solidFill>
                  <a:schemeClr val="dk2"/>
                </a:solidFill>
                <a:latin typeface="Lato"/>
                <a:ea typeface="Lato"/>
                <a:cs typeface="Lato"/>
                <a:sym typeface="Lato"/>
              </a:rPr>
              <a:t>1.1 Social Entrepreneurship in context:</a:t>
            </a:r>
            <a:endParaRPr sz="1600" b="1">
              <a:solidFill>
                <a:schemeClr val="dk2"/>
              </a:solidFill>
              <a:latin typeface="Lato"/>
              <a:ea typeface="Lato"/>
              <a:cs typeface="Lato"/>
              <a:sym typeface="Lato"/>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Social enterprises or businesses are actively involved in creating positive social impact in their immediate global communities. </a:t>
            </a:r>
            <a:endParaRPr sz="1400" b="0" i="0" u="none" strike="noStrike" cap="none">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They value the community, the environment and other social priorities. </a:t>
            </a:r>
            <a:endParaRPr sz="1400" b="0" i="0" u="none" strike="noStrike" cap="none">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In terms of management, they honour transparency and they create an environment where everyone benefits.</a:t>
            </a:r>
            <a:endParaRPr sz="1400" b="0" i="0" u="none" strike="noStrike" cap="none">
              <a:solidFill>
                <a:srgbClr val="000000"/>
              </a:solidFill>
              <a:latin typeface="Arial"/>
              <a:ea typeface="Arial"/>
              <a:cs typeface="Arial"/>
              <a:sym typeface="Arial"/>
            </a:endParaRPr>
          </a:p>
        </p:txBody>
      </p:sp>
      <p:pic>
        <p:nvPicPr>
          <p:cNvPr id="168" name="Google Shape;168;p11" descr="Chat"/>
          <p:cNvPicPr preferRelativeResize="0"/>
          <p:nvPr/>
        </p:nvPicPr>
        <p:blipFill rotWithShape="1">
          <a:blip r:embed="rId3">
            <a:alphaModFix/>
          </a:blip>
          <a:srcRect/>
          <a:stretch/>
        </p:blipFill>
        <p:spPr>
          <a:xfrm>
            <a:off x="713891" y="3212018"/>
            <a:ext cx="3118486" cy="1472386"/>
          </a:xfrm>
          <a:prstGeom prst="rect">
            <a:avLst/>
          </a:prstGeom>
          <a:noFill/>
          <a:ln>
            <a:noFill/>
          </a:ln>
        </p:spPr>
      </p:pic>
      <p:pic>
        <p:nvPicPr>
          <p:cNvPr id="169" name="Google Shape;169;p1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170" name="Google Shape;170;p11"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93373" y="1912650"/>
            <a:ext cx="4260263"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None/>
            </a:pPr>
            <a:r>
              <a:rPr lang="it" sz="1900" b="0">
                <a:solidFill>
                  <a:schemeClr val="dk2"/>
                </a:solidFill>
                <a:latin typeface="Lato"/>
                <a:ea typeface="Lato"/>
                <a:cs typeface="Lato"/>
                <a:sym typeface="Lato"/>
              </a:rPr>
              <a:t>The European Commission would define a “ social enterprise” using the following characteristics:</a:t>
            </a:r>
            <a:endParaRPr sz="1900" b="0">
              <a:solidFill>
                <a:schemeClr val="dk2"/>
              </a:solidFill>
              <a:latin typeface="Lato"/>
              <a:ea typeface="Lato"/>
              <a:cs typeface="Lato"/>
              <a:sym typeface="Lato"/>
            </a:endParaRPr>
          </a:p>
        </p:txBody>
      </p:sp>
      <p:sp>
        <p:nvSpPr>
          <p:cNvPr id="176" name="Google Shape;176;p1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sp>
        <p:nvSpPr>
          <p:cNvPr id="177" name="Google Shape;177;p12"/>
          <p:cNvSpPr txBox="1"/>
          <p:nvPr/>
        </p:nvSpPr>
        <p:spPr>
          <a:xfrm>
            <a:off x="4632960" y="-281004"/>
            <a:ext cx="4450080" cy="5049379"/>
          </a:xfrm>
          <a:prstGeom prst="rect">
            <a:avLst/>
          </a:prstGeom>
          <a:noFill/>
          <a:ln>
            <a:noFill/>
          </a:ln>
        </p:spPr>
        <p:txBody>
          <a:bodyPr spcFirstLastPara="1" wrap="square" lIns="91425" tIns="91425" rIns="91425" bIns="91425" anchor="ctr" anchorCtr="0">
            <a:noAutofit/>
          </a:bodyPr>
          <a:lstStyle/>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a:solidFill>
                <a:schemeClr val="lt1"/>
              </a:solidFill>
              <a:latin typeface="Lato"/>
              <a:ea typeface="Lato"/>
              <a:cs typeface="Lato"/>
              <a:sym typeface="Lato"/>
            </a:endParaRPr>
          </a:p>
          <a:p>
            <a:pPr marL="342900" marR="0" lvl="0" indent="-342900" algn="just" rtl="0">
              <a:lnSpc>
                <a:spcPct val="115000"/>
              </a:lnSpc>
              <a:spcBef>
                <a:spcPts val="0"/>
              </a:spcBef>
              <a:spcAft>
                <a:spcPts val="0"/>
              </a:spcAft>
              <a:buClr>
                <a:schemeClr val="dk2"/>
              </a:buClr>
              <a:buSzPts val="1800"/>
              <a:buFont typeface="Noto Sans"/>
              <a:buChar char="∙"/>
            </a:pPr>
            <a:r>
              <a:rPr lang="it" sz="1600" b="0" i="0" u="none" strike="noStrike" cap="none">
                <a:solidFill>
                  <a:schemeClr val="dk2"/>
                </a:solidFill>
                <a:latin typeface="Lato"/>
                <a:ea typeface="Lato"/>
                <a:cs typeface="Lato"/>
                <a:sym typeface="Lato"/>
              </a:rPr>
              <a:t>The social or society-centered objective is the primary goal for the endeavour and generally follows the pathway of social innovation.</a:t>
            </a:r>
            <a:endParaRPr sz="1400" b="0" i="0" u="none" strike="noStrike" cap="none">
              <a:solidFill>
                <a:srgbClr val="000000"/>
              </a:solidFill>
              <a:latin typeface="Arial"/>
              <a:ea typeface="Arial"/>
              <a:cs typeface="Arial"/>
              <a:sym typeface="Arial"/>
            </a:endParaRPr>
          </a:p>
          <a:p>
            <a:pPr marL="342900" marR="0" lvl="0" indent="-228600" algn="just" rtl="0">
              <a:lnSpc>
                <a:spcPct val="115000"/>
              </a:lnSpc>
              <a:spcBef>
                <a:spcPts val="0"/>
              </a:spcBef>
              <a:spcAft>
                <a:spcPts val="0"/>
              </a:spcAft>
              <a:buClr>
                <a:schemeClr val="lt1"/>
              </a:buClr>
              <a:buSzPts val="1800"/>
              <a:buFont typeface="Noto Sans"/>
              <a:buNone/>
            </a:pPr>
            <a:endParaRPr sz="1600" b="0" i="0" u="none" strike="noStrike" cap="none">
              <a:solidFill>
                <a:schemeClr val="dk2"/>
              </a:solidFill>
              <a:latin typeface="Lato"/>
              <a:ea typeface="Lato"/>
              <a:cs typeface="Lato"/>
              <a:sym typeface="Lato"/>
            </a:endParaRPr>
          </a:p>
          <a:p>
            <a:pPr marL="342900" marR="0" lvl="0" indent="-342900" algn="just" rtl="0">
              <a:lnSpc>
                <a:spcPct val="115000"/>
              </a:lnSpc>
              <a:spcBef>
                <a:spcPts val="0"/>
              </a:spcBef>
              <a:spcAft>
                <a:spcPts val="0"/>
              </a:spcAft>
              <a:buClr>
                <a:schemeClr val="dk2"/>
              </a:buClr>
              <a:buSzPts val="1800"/>
              <a:buFont typeface="Noto Sans"/>
              <a:buChar char="∙"/>
            </a:pPr>
            <a:r>
              <a:rPr lang="it" sz="1600" b="0" i="0" u="none" strike="noStrike" cap="none">
                <a:solidFill>
                  <a:schemeClr val="dk2"/>
                </a:solidFill>
                <a:latin typeface="Lato"/>
                <a:ea typeface="Lato"/>
                <a:cs typeface="Lato"/>
                <a:sym typeface="Lato"/>
              </a:rPr>
              <a:t>Profits are put back into the endeavour in order to achieve this social objective.</a:t>
            </a:r>
            <a:endParaRPr sz="1400" b="0" i="0" u="none" strike="noStrike" cap="none">
              <a:solidFill>
                <a:srgbClr val="000000"/>
              </a:solidFill>
              <a:latin typeface="Arial"/>
              <a:ea typeface="Arial"/>
              <a:cs typeface="Arial"/>
              <a:sym typeface="Arial"/>
            </a:endParaRPr>
          </a:p>
          <a:p>
            <a:pPr marL="342900" marR="0" lvl="0" indent="-228600" algn="just" rtl="0">
              <a:lnSpc>
                <a:spcPct val="115000"/>
              </a:lnSpc>
              <a:spcBef>
                <a:spcPts val="0"/>
              </a:spcBef>
              <a:spcAft>
                <a:spcPts val="0"/>
              </a:spcAft>
              <a:buClr>
                <a:schemeClr val="lt1"/>
              </a:buClr>
              <a:buSzPts val="1800"/>
              <a:buFont typeface="Noto Sans"/>
              <a:buNone/>
            </a:pPr>
            <a:endParaRPr sz="1600" b="0" i="0" u="none" strike="noStrike" cap="none">
              <a:solidFill>
                <a:schemeClr val="dk2"/>
              </a:solidFill>
              <a:latin typeface="Lato"/>
              <a:ea typeface="Lato"/>
              <a:cs typeface="Lato"/>
              <a:sym typeface="Lato"/>
            </a:endParaRPr>
          </a:p>
          <a:p>
            <a:pPr marL="342900" marR="0" lvl="0" indent="-342900" algn="just" rtl="0">
              <a:lnSpc>
                <a:spcPct val="115000"/>
              </a:lnSpc>
              <a:spcBef>
                <a:spcPts val="0"/>
              </a:spcBef>
              <a:spcAft>
                <a:spcPts val="1000"/>
              </a:spcAft>
              <a:buClr>
                <a:schemeClr val="dk2"/>
              </a:buClr>
              <a:buSzPts val="1800"/>
              <a:buFont typeface="Noto Sans"/>
              <a:buChar char="∙"/>
            </a:pPr>
            <a:r>
              <a:rPr lang="it" sz="1600" b="0" i="0" u="none" strike="noStrike" cap="none">
                <a:solidFill>
                  <a:schemeClr val="dk2"/>
                </a:solidFill>
                <a:latin typeface="Lato"/>
                <a:ea typeface="Lato"/>
                <a:cs typeface="Lato"/>
                <a:sym typeface="Lato"/>
              </a:rPr>
              <a:t>The management of the organisation or the leadership system exemplify the essence of the primary goal, for instance, by using democratic or participatory principles or when bringing their attention to social justice issues.</a:t>
            </a:r>
            <a:endParaRPr sz="1600" b="0" i="0" u="none" strike="noStrike" cap="none">
              <a:solidFill>
                <a:schemeClr val="dk2"/>
              </a:solidFill>
              <a:latin typeface="Lato"/>
              <a:ea typeface="Lato"/>
              <a:cs typeface="Lato"/>
              <a:sym typeface="Lato"/>
            </a:endParaRPr>
          </a:p>
        </p:txBody>
      </p:sp>
      <p:pic>
        <p:nvPicPr>
          <p:cNvPr id="178" name="Google Shape;178;p1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79" name="Google Shape;179;p12"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3"/>
          <p:cNvPicPr preferRelativeResize="0"/>
          <p:nvPr/>
        </p:nvPicPr>
        <p:blipFill rotWithShape="1">
          <a:blip r:embed="rId3">
            <a:alphaModFix/>
          </a:blip>
          <a:srcRect/>
          <a:stretch/>
        </p:blipFill>
        <p:spPr>
          <a:xfrm>
            <a:off x="93375" y="158475"/>
            <a:ext cx="1792650" cy="1696175"/>
          </a:xfrm>
          <a:prstGeom prst="rect">
            <a:avLst/>
          </a:prstGeom>
          <a:noFill/>
          <a:ln>
            <a:noFill/>
          </a:ln>
        </p:spPr>
      </p:pic>
      <p:sp>
        <p:nvSpPr>
          <p:cNvPr id="185" name="Google Shape;185;p13"/>
          <p:cNvSpPr txBox="1">
            <a:spLocks noGrp="1"/>
          </p:cNvSpPr>
          <p:nvPr>
            <p:ph type="title"/>
          </p:nvPr>
        </p:nvSpPr>
        <p:spPr>
          <a:xfrm>
            <a:off x="2085946" y="536450"/>
            <a:ext cx="7058054" cy="13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12129F"/>
              </a:buClr>
              <a:buSzPts val="2400"/>
              <a:buNone/>
            </a:pPr>
            <a:r>
              <a:rPr lang="it" sz="1900" b="0">
                <a:latin typeface="Lato"/>
                <a:ea typeface="Lato"/>
                <a:cs typeface="Lato"/>
                <a:sym typeface="Lato"/>
              </a:rPr>
              <a:t>While there is no one exclusive legal form for social enterprises, the majority work in the following four sectors:</a:t>
            </a:r>
            <a:endParaRPr sz="1900" b="0">
              <a:solidFill>
                <a:schemeClr val="dk2"/>
              </a:solidFill>
              <a:latin typeface="Lato"/>
              <a:ea typeface="Lato"/>
              <a:cs typeface="Lato"/>
              <a:sym typeface="Lato"/>
            </a:endParaRPr>
          </a:p>
        </p:txBody>
      </p:sp>
      <p:pic>
        <p:nvPicPr>
          <p:cNvPr id="186" name="Google Shape;186;p13" descr="Social Work Case Management Guide - Setp By Step"/>
          <p:cNvPicPr preferRelativeResize="0"/>
          <p:nvPr/>
        </p:nvPicPr>
        <p:blipFill rotWithShape="1">
          <a:blip r:embed="rId4">
            <a:alphaModFix/>
          </a:blip>
          <a:srcRect/>
          <a:stretch/>
        </p:blipFill>
        <p:spPr>
          <a:xfrm>
            <a:off x="2997844" y="1623822"/>
            <a:ext cx="3148312" cy="2959249"/>
          </a:xfrm>
          <a:prstGeom prst="rect">
            <a:avLst/>
          </a:prstGeom>
          <a:noFill/>
          <a:ln>
            <a:noFill/>
          </a:ln>
        </p:spPr>
      </p:pic>
      <p:sp>
        <p:nvSpPr>
          <p:cNvPr id="187" name="Google Shape;187;p13"/>
          <p:cNvSpPr/>
          <p:nvPr/>
        </p:nvSpPr>
        <p:spPr>
          <a:xfrm>
            <a:off x="6146156" y="3507551"/>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 name="Google Shape;188;p13"/>
          <p:cNvSpPr/>
          <p:nvPr/>
        </p:nvSpPr>
        <p:spPr>
          <a:xfrm>
            <a:off x="6059253" y="2004708"/>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13"/>
          <p:cNvSpPr/>
          <p:nvPr/>
        </p:nvSpPr>
        <p:spPr>
          <a:xfrm flipH="1">
            <a:off x="1973320" y="3459551"/>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p13"/>
          <p:cNvSpPr/>
          <p:nvPr/>
        </p:nvSpPr>
        <p:spPr>
          <a:xfrm flipH="1">
            <a:off x="1973321" y="1945500"/>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 name="Google Shape;191;p13"/>
          <p:cNvSpPr/>
          <p:nvPr/>
        </p:nvSpPr>
        <p:spPr>
          <a:xfrm>
            <a:off x="-279585" y="3311428"/>
            <a:ext cx="3148312"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0" i="0" u="none" strike="noStrike" cap="none">
                <a:solidFill>
                  <a:schemeClr val="dk1"/>
                </a:solidFill>
                <a:latin typeface="Lato"/>
                <a:ea typeface="Lato"/>
                <a:cs typeface="Lato"/>
                <a:sym typeface="Lato"/>
              </a:rPr>
              <a:t>Social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it" sz="2500" b="0" i="0" u="none" strike="noStrike" cap="none">
                <a:solidFill>
                  <a:schemeClr val="dk1"/>
                </a:solidFill>
                <a:latin typeface="Lato"/>
                <a:ea typeface="Lato"/>
                <a:cs typeface="Lato"/>
                <a:sym typeface="Lato"/>
              </a:rPr>
              <a:t>services</a:t>
            </a:r>
            <a:endParaRPr sz="1400" b="0" i="0" u="none" strike="noStrike" cap="none">
              <a:solidFill>
                <a:srgbClr val="000000"/>
              </a:solidFill>
              <a:latin typeface="Arial"/>
              <a:ea typeface="Arial"/>
              <a:cs typeface="Arial"/>
              <a:sym typeface="Arial"/>
            </a:endParaRPr>
          </a:p>
        </p:txBody>
      </p:sp>
      <p:sp>
        <p:nvSpPr>
          <p:cNvPr id="192" name="Google Shape;192;p13"/>
          <p:cNvSpPr/>
          <p:nvPr/>
        </p:nvSpPr>
        <p:spPr>
          <a:xfrm>
            <a:off x="6411751" y="3359428"/>
            <a:ext cx="3148312"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0" i="0" u="none" strike="noStrike" cap="none">
                <a:solidFill>
                  <a:schemeClr val="dk1"/>
                </a:solidFill>
                <a:latin typeface="Lato"/>
                <a:ea typeface="Lato"/>
                <a:cs typeface="Lato"/>
                <a:sym typeface="Lato"/>
              </a:rPr>
              <a:t>Work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it" sz="2500" b="0" i="0" u="none" strike="noStrike" cap="none">
                <a:solidFill>
                  <a:schemeClr val="dk1"/>
                </a:solidFill>
                <a:latin typeface="Lato"/>
                <a:ea typeface="Lato"/>
                <a:cs typeface="Lato"/>
                <a:sym typeface="Lato"/>
              </a:rPr>
              <a:t>alliance</a:t>
            </a:r>
            <a:endParaRPr sz="1400" b="0" i="0" u="none" strike="noStrike" cap="none">
              <a:solidFill>
                <a:srgbClr val="000000"/>
              </a:solidFill>
              <a:latin typeface="Arial"/>
              <a:ea typeface="Arial"/>
              <a:cs typeface="Arial"/>
              <a:sym typeface="Arial"/>
            </a:endParaRPr>
          </a:p>
        </p:txBody>
      </p:sp>
      <p:sp>
        <p:nvSpPr>
          <p:cNvPr id="193" name="Google Shape;193;p13"/>
          <p:cNvSpPr/>
          <p:nvPr/>
        </p:nvSpPr>
        <p:spPr>
          <a:xfrm>
            <a:off x="79662" y="1825808"/>
            <a:ext cx="193548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Lato"/>
                <a:ea typeface="Lato"/>
                <a:cs typeface="Lato"/>
                <a:sym typeface="Lato"/>
              </a:rPr>
              <a:t>Development of disadvantaged areas</a:t>
            </a:r>
            <a:endParaRPr sz="1400" b="0" i="0" u="none" strike="noStrike" cap="none">
              <a:solidFill>
                <a:srgbClr val="000000"/>
              </a:solidFill>
              <a:latin typeface="Arial"/>
              <a:ea typeface="Arial"/>
              <a:cs typeface="Arial"/>
              <a:sym typeface="Arial"/>
            </a:endParaRPr>
          </a:p>
        </p:txBody>
      </p:sp>
      <p:sp>
        <p:nvSpPr>
          <p:cNvPr id="194" name="Google Shape;194;p13"/>
          <p:cNvSpPr/>
          <p:nvPr/>
        </p:nvSpPr>
        <p:spPr>
          <a:xfrm>
            <a:off x="6209001" y="2004708"/>
            <a:ext cx="3148312"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0" i="0" u="none" strike="noStrike" cap="none">
                <a:solidFill>
                  <a:schemeClr val="dk1"/>
                </a:solidFill>
                <a:latin typeface="Lato"/>
                <a:ea typeface="Lato"/>
                <a:cs typeface="Lato"/>
                <a:sym typeface="Lato"/>
              </a:rPr>
              <a:t>Other</a:t>
            </a:r>
            <a:endParaRPr sz="1400" b="0" i="0" u="none" strike="noStrike" cap="none">
              <a:solidFill>
                <a:srgbClr val="000000"/>
              </a:solidFill>
              <a:latin typeface="Arial"/>
              <a:ea typeface="Arial"/>
              <a:cs typeface="Arial"/>
              <a:sym typeface="Arial"/>
            </a:endParaRPr>
          </a:p>
        </p:txBody>
      </p:sp>
      <p:pic>
        <p:nvPicPr>
          <p:cNvPr id="195" name="Google Shape;195;p13"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60949" y="1843946"/>
            <a:ext cx="4260263"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a:latin typeface="Lato"/>
                <a:ea typeface="Lato"/>
                <a:cs typeface="Lato"/>
                <a:sym typeface="Lato"/>
              </a:rPr>
              <a:t>1.2 The case of Cyprus</a:t>
            </a:r>
            <a:endParaRPr sz="4100">
              <a:latin typeface="Lato"/>
              <a:ea typeface="Lato"/>
              <a:cs typeface="Lato"/>
              <a:sym typeface="Lato"/>
            </a:endParaRPr>
          </a:p>
        </p:txBody>
      </p:sp>
      <p:sp>
        <p:nvSpPr>
          <p:cNvPr id="201" name="Google Shape;201;p1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sp>
        <p:nvSpPr>
          <p:cNvPr id="202" name="Google Shape;202;p14"/>
          <p:cNvSpPr txBox="1"/>
          <p:nvPr/>
        </p:nvSpPr>
        <p:spPr>
          <a:xfrm>
            <a:off x="4572000" y="230084"/>
            <a:ext cx="4450080" cy="5049379"/>
          </a:xfrm>
          <a:prstGeom prst="rect">
            <a:avLst/>
          </a:prstGeom>
          <a:noFill/>
          <a:ln>
            <a:noFill/>
          </a:ln>
        </p:spPr>
        <p:txBody>
          <a:bodyPr spcFirstLastPara="1" wrap="square" lIns="91425" tIns="91425" rIns="91425" bIns="91425" anchor="ctr" anchorCtr="0">
            <a:noAutofit/>
          </a:bodyPr>
          <a:lstStyle/>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a:solidFill>
                <a:schemeClr val="lt1"/>
              </a:solidFill>
              <a:latin typeface="Lato"/>
              <a:ea typeface="Lato"/>
              <a:cs typeface="Lato"/>
              <a:sym typeface="Lato"/>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2014 – only 7 social enterprises in Cyprus.</a:t>
            </a:r>
            <a:endParaRPr sz="1400" b="0" i="0" u="none" strike="noStrike" cap="none">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December 2020 –  Social Enterprise Law, establishing a legal framework for the first time for social enterprises working in Cyprus.</a:t>
            </a:r>
            <a:endParaRPr sz="1400" b="0" i="0" u="none" strike="noStrike" cap="none">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Now </a:t>
            </a:r>
            <a:r>
              <a:rPr lang="it" sz="1600">
                <a:solidFill>
                  <a:schemeClr val="dk2"/>
                </a:solidFill>
                <a:latin typeface="Lato"/>
                <a:ea typeface="Lato"/>
                <a:cs typeface="Lato"/>
                <a:sym typeface="Lato"/>
              </a:rPr>
              <a:t>there are </a:t>
            </a:r>
            <a:r>
              <a:rPr lang="it" sz="1600" b="0" i="0" u="none" strike="noStrike" cap="none">
                <a:solidFill>
                  <a:schemeClr val="dk2"/>
                </a:solidFill>
                <a:latin typeface="Lato"/>
                <a:ea typeface="Lato"/>
                <a:cs typeface="Lato"/>
                <a:sym typeface="Lato"/>
              </a:rPr>
              <a:t>over 30 according to a recent study.</a:t>
            </a:r>
            <a:endParaRPr sz="1400" b="0" i="0" u="none" strike="noStrike" cap="none">
              <a:solidFill>
                <a:srgbClr val="000000"/>
              </a:solidFill>
              <a:latin typeface="Arial"/>
              <a:ea typeface="Arial"/>
              <a:cs typeface="Arial"/>
              <a:sym typeface="Arial"/>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b="0" i="0" u="none" strike="noStrike" cap="none">
                <a:solidFill>
                  <a:schemeClr val="dk2"/>
                </a:solidFill>
                <a:latin typeface="Lato"/>
                <a:ea typeface="Lato"/>
                <a:cs typeface="Lato"/>
                <a:sym typeface="Lato"/>
              </a:rPr>
              <a:t>With the new law: more credibility, legal authority and standing for social enterprises that used to work under the label of “limited liability companies” or “charities”.</a:t>
            </a:r>
            <a:endParaRPr sz="1600" b="0" i="0" u="none" strike="noStrike" cap="none">
              <a:solidFill>
                <a:schemeClr val="dk2"/>
              </a:solidFill>
              <a:latin typeface="Lato"/>
              <a:ea typeface="Lato"/>
              <a:cs typeface="Lato"/>
              <a:sym typeface="Lato"/>
            </a:endParaRPr>
          </a:p>
          <a:p>
            <a:pPr marL="457200" marR="50800" lvl="0" indent="-228600" algn="l" rtl="0">
              <a:lnSpc>
                <a:spcPct val="115000"/>
              </a:lnSpc>
              <a:spcBef>
                <a:spcPts val="1200"/>
              </a:spcBef>
              <a:spcAft>
                <a:spcPts val="0"/>
              </a:spcAft>
              <a:buClr>
                <a:schemeClr val="lt1"/>
              </a:buClr>
              <a:buSzPts val="2300"/>
              <a:buFont typeface="Arial"/>
              <a:buNone/>
            </a:pPr>
            <a:endParaRPr sz="1600" b="0" i="0" u="none" strike="noStrike" cap="none">
              <a:solidFill>
                <a:schemeClr val="dk2"/>
              </a:solidFill>
              <a:latin typeface="Lato"/>
              <a:ea typeface="Lato"/>
              <a:cs typeface="Lato"/>
              <a:sym typeface="Lato"/>
            </a:endParaRPr>
          </a:p>
          <a:p>
            <a:pPr marL="457200" marR="50800" lvl="0" indent="-228600" algn="l" rtl="0">
              <a:lnSpc>
                <a:spcPct val="115000"/>
              </a:lnSpc>
              <a:spcBef>
                <a:spcPts val="1200"/>
              </a:spcBef>
              <a:spcAft>
                <a:spcPts val="0"/>
              </a:spcAft>
              <a:buClr>
                <a:schemeClr val="lt1"/>
              </a:buClr>
              <a:buSzPts val="2300"/>
              <a:buFont typeface="Arial"/>
              <a:buNone/>
            </a:pPr>
            <a:endParaRPr sz="1600" b="0" i="0" u="none" strike="noStrike" cap="none">
              <a:solidFill>
                <a:schemeClr val="dk2"/>
              </a:solidFill>
              <a:latin typeface="Lato"/>
              <a:ea typeface="Lato"/>
              <a:cs typeface="Lato"/>
              <a:sym typeface="Lato"/>
            </a:endParaRPr>
          </a:p>
          <a:p>
            <a:pPr marL="342900" marR="0" lvl="0" indent="-228600" algn="l" rtl="0">
              <a:lnSpc>
                <a:spcPct val="115000"/>
              </a:lnSpc>
              <a:spcBef>
                <a:spcPts val="0"/>
              </a:spcBef>
              <a:spcAft>
                <a:spcPts val="0"/>
              </a:spcAft>
              <a:buClr>
                <a:schemeClr val="lt1"/>
              </a:buClr>
              <a:buSzPts val="1800"/>
              <a:buFont typeface="Noto Sans"/>
              <a:buNone/>
            </a:pPr>
            <a:endParaRPr sz="1600" b="0" i="0" u="none" strike="noStrike" cap="none">
              <a:solidFill>
                <a:schemeClr val="dk2"/>
              </a:solidFill>
              <a:latin typeface="Lato"/>
              <a:ea typeface="Lato"/>
              <a:cs typeface="Lato"/>
              <a:sym typeface="Lato"/>
            </a:endParaRPr>
          </a:p>
          <a:p>
            <a:pPr marL="342900" marR="0" lvl="0" indent="-228600" algn="l" rtl="0">
              <a:lnSpc>
                <a:spcPct val="115000"/>
              </a:lnSpc>
              <a:spcBef>
                <a:spcPts val="0"/>
              </a:spcBef>
              <a:spcAft>
                <a:spcPts val="0"/>
              </a:spcAft>
              <a:buClr>
                <a:schemeClr val="lt1"/>
              </a:buClr>
              <a:buSzPts val="1800"/>
              <a:buFont typeface="Noto Sans"/>
              <a:buNone/>
            </a:pPr>
            <a:endParaRPr sz="1600" b="0" i="0" u="none" strike="noStrike" cap="none">
              <a:solidFill>
                <a:schemeClr val="dk2"/>
              </a:solidFill>
              <a:latin typeface="Lato"/>
              <a:ea typeface="Lato"/>
              <a:cs typeface="Lato"/>
              <a:sym typeface="Lato"/>
            </a:endParaRPr>
          </a:p>
        </p:txBody>
      </p:sp>
      <p:pic>
        <p:nvPicPr>
          <p:cNvPr id="203" name="Google Shape;203;p1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204" name="Google Shape;204;p1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205" name="Google Shape;205;p14"/>
          <p:cNvPicPr preferRelativeResize="0"/>
          <p:nvPr/>
        </p:nvPicPr>
        <p:blipFill>
          <a:blip r:embed="rId5">
            <a:alphaModFix/>
          </a:blip>
          <a:stretch>
            <a:fillRect/>
          </a:stretch>
        </p:blipFill>
        <p:spPr>
          <a:xfrm>
            <a:off x="211600" y="2907521"/>
            <a:ext cx="4267199" cy="8312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sp>
        <p:nvSpPr>
          <p:cNvPr id="211" name="Google Shape;211;p15"/>
          <p:cNvSpPr txBox="1"/>
          <p:nvPr/>
        </p:nvSpPr>
        <p:spPr>
          <a:xfrm>
            <a:off x="4657344" y="679625"/>
            <a:ext cx="4204500" cy="5049379"/>
          </a:xfrm>
          <a:prstGeom prst="rect">
            <a:avLst/>
          </a:prstGeom>
          <a:noFill/>
          <a:ln>
            <a:noFill/>
          </a:ln>
        </p:spPr>
        <p:txBody>
          <a:bodyPr spcFirstLastPara="1" wrap="square" lIns="91425" tIns="91425" rIns="91425" bIns="91425" anchor="ctr" anchorCtr="0">
            <a:noAutofit/>
          </a:bodyPr>
          <a:lstStyle/>
          <a:p>
            <a:pPr marL="114300" marR="0" lvl="0" indent="0" algn="just" rtl="0">
              <a:lnSpc>
                <a:spcPct val="115000"/>
              </a:lnSpc>
              <a:spcBef>
                <a:spcPts val="0"/>
              </a:spcBef>
              <a:spcAft>
                <a:spcPts val="0"/>
              </a:spcAft>
              <a:buClr>
                <a:schemeClr val="lt1"/>
              </a:buClr>
              <a:buSzPts val="1800"/>
              <a:buFont typeface="Lato"/>
              <a:buNone/>
            </a:pPr>
            <a:endParaRPr sz="1800" b="0" i="0" u="none" strike="noStrike" cap="none">
              <a:solidFill>
                <a:schemeClr val="dk2"/>
              </a:solidFill>
              <a:latin typeface="Lato"/>
              <a:ea typeface="Lato"/>
              <a:cs typeface="Lato"/>
              <a:sym typeface="Lato"/>
            </a:endParaRPr>
          </a:p>
          <a:p>
            <a:pPr marL="114300" marR="0" lvl="0" indent="0" algn="just" rtl="0">
              <a:lnSpc>
                <a:spcPct val="115000"/>
              </a:lnSpc>
              <a:spcBef>
                <a:spcPts val="0"/>
              </a:spcBef>
              <a:spcAft>
                <a:spcPts val="0"/>
              </a:spcAft>
              <a:buClr>
                <a:schemeClr val="lt1"/>
              </a:buClr>
              <a:buSzPts val="1800"/>
              <a:buFont typeface="Lato"/>
              <a:buNone/>
            </a:pPr>
            <a:r>
              <a:rPr lang="it" sz="1600" b="0" i="0" u="none" strike="noStrike" cap="none">
                <a:solidFill>
                  <a:schemeClr val="dk2"/>
                </a:solidFill>
                <a:latin typeface="Lato"/>
                <a:ea typeface="Lato"/>
                <a:cs typeface="Lato"/>
                <a:sym typeface="Lato"/>
              </a:rPr>
              <a:t>The legislative framework for the establishment of Social Enterprises in Cyprus is outlined as the following:</a:t>
            </a:r>
            <a:endParaRPr sz="1400" b="0" i="0" u="none" strike="noStrike" cap="none">
              <a:solidFill>
                <a:srgbClr val="000000"/>
              </a:solidFill>
              <a:latin typeface="Arial"/>
              <a:ea typeface="Arial"/>
              <a:cs typeface="Arial"/>
              <a:sym typeface="Arial"/>
            </a:endParaRPr>
          </a:p>
          <a:p>
            <a:pPr marL="114300" marR="0" lvl="0" indent="0" algn="just" rtl="0">
              <a:lnSpc>
                <a:spcPct val="115000"/>
              </a:lnSpc>
              <a:spcBef>
                <a:spcPts val="0"/>
              </a:spcBef>
              <a:spcAft>
                <a:spcPts val="0"/>
              </a:spcAft>
              <a:buClr>
                <a:schemeClr val="lt1"/>
              </a:buClr>
              <a:buSzPts val="1800"/>
              <a:buFont typeface="Lato"/>
              <a:buNone/>
            </a:pPr>
            <a:endParaRPr sz="1600" b="0" i="0" u="none" strike="noStrike" cap="none">
              <a:solidFill>
                <a:schemeClr val="dk2"/>
              </a:solidFill>
              <a:latin typeface="Lato"/>
              <a:ea typeface="Lato"/>
              <a:cs typeface="Lato"/>
              <a:sym typeface="Lato"/>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enterprises with a social cause</a:t>
            </a:r>
            <a:endParaRPr sz="1600" b="0" i="0" u="none" strike="noStrike" cap="none">
              <a:solidFill>
                <a:schemeClr val="dk2"/>
              </a:solidFill>
              <a:latin typeface="Lato"/>
              <a:ea typeface="Lato"/>
              <a:cs typeface="Lato"/>
              <a:sym typeface="Lato"/>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a significant percentage of their profits is reinvested back into their social work </a:t>
            </a:r>
            <a:endParaRPr sz="1600" b="0" i="0" u="none" strike="noStrike" cap="none">
              <a:solidFill>
                <a:schemeClr val="dk2"/>
              </a:solidFill>
              <a:latin typeface="Lato"/>
              <a:ea typeface="Lato"/>
              <a:cs typeface="Lato"/>
              <a:sym typeface="Lato"/>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a certain fraction of their staff are from vulnerable groups (young people, women, people with disabilities etc.)</a:t>
            </a:r>
            <a:endParaRPr sz="1600" b="0" i="0" u="none" strike="noStrike" cap="none">
              <a:solidFill>
                <a:schemeClr val="dk2"/>
              </a:solidFill>
              <a:latin typeface="Lato"/>
              <a:ea typeface="Lato"/>
              <a:cs typeface="Lato"/>
              <a:sym typeface="Lato"/>
            </a:endParaRPr>
          </a:p>
          <a:p>
            <a:pPr marL="457200" marR="50800" lvl="0" indent="-228600" algn="just" rtl="0">
              <a:lnSpc>
                <a:spcPct val="115000"/>
              </a:lnSpc>
              <a:spcBef>
                <a:spcPts val="2200"/>
              </a:spcBef>
              <a:spcAft>
                <a:spcPts val="0"/>
              </a:spcAft>
              <a:buClr>
                <a:schemeClr val="lt1"/>
              </a:buClr>
              <a:buSzPts val="2300"/>
              <a:buFont typeface="Arial"/>
              <a:buNone/>
            </a:pPr>
            <a:endParaRPr sz="1600" b="0" i="0" u="none" strike="noStrike" cap="none">
              <a:solidFill>
                <a:schemeClr val="dk2"/>
              </a:solidFill>
              <a:latin typeface="Arial"/>
              <a:ea typeface="Arial"/>
              <a:cs typeface="Arial"/>
              <a:sym typeface="Arial"/>
            </a:endParaRPr>
          </a:p>
          <a:p>
            <a:pPr marL="457200" marR="50800" lvl="0" indent="-228600" algn="just" rtl="0">
              <a:lnSpc>
                <a:spcPct val="115000"/>
              </a:lnSpc>
              <a:spcBef>
                <a:spcPts val="1200"/>
              </a:spcBef>
              <a:spcAft>
                <a:spcPts val="0"/>
              </a:spcAft>
              <a:buClr>
                <a:schemeClr val="lt1"/>
              </a:buClr>
              <a:buSzPts val="2300"/>
              <a:buFont typeface="Arial"/>
              <a:buNone/>
            </a:pPr>
            <a:endParaRPr sz="1600" b="0" i="0" u="none" strike="noStrike" cap="none">
              <a:solidFill>
                <a:schemeClr val="dk2"/>
              </a:solidFill>
              <a:latin typeface="Arial"/>
              <a:ea typeface="Arial"/>
              <a:cs typeface="Arial"/>
              <a:sym typeface="Arial"/>
            </a:endParaRPr>
          </a:p>
          <a:p>
            <a:pPr marL="457200" marR="50800" lvl="0" indent="-228600" algn="just" rtl="0">
              <a:lnSpc>
                <a:spcPct val="115000"/>
              </a:lnSpc>
              <a:spcBef>
                <a:spcPts val="1200"/>
              </a:spcBef>
              <a:spcAft>
                <a:spcPts val="0"/>
              </a:spcAft>
              <a:buClr>
                <a:schemeClr val="lt1"/>
              </a:buClr>
              <a:buSzPts val="2300"/>
              <a:buFont typeface="Arial"/>
              <a:buNone/>
            </a:pPr>
            <a:endParaRPr sz="1600" b="0" i="0" u="none" strike="noStrike" cap="none">
              <a:solidFill>
                <a:schemeClr val="dk2"/>
              </a:solidFill>
              <a:latin typeface="Arial"/>
              <a:ea typeface="Arial"/>
              <a:cs typeface="Arial"/>
              <a:sym typeface="Arial"/>
            </a:endParaRPr>
          </a:p>
          <a:p>
            <a:pPr marL="342900" marR="0" lvl="0" indent="-228600" algn="just" rtl="0">
              <a:lnSpc>
                <a:spcPct val="115000"/>
              </a:lnSpc>
              <a:spcBef>
                <a:spcPts val="0"/>
              </a:spcBef>
              <a:spcAft>
                <a:spcPts val="0"/>
              </a:spcAft>
              <a:buClr>
                <a:schemeClr val="lt1"/>
              </a:buClr>
              <a:buSzPts val="1800"/>
              <a:buFont typeface="Noto Sans"/>
              <a:buNone/>
            </a:pPr>
            <a:endParaRPr sz="1600" b="0" i="0" u="none" strike="noStrike" cap="none">
              <a:solidFill>
                <a:schemeClr val="dk2"/>
              </a:solidFill>
              <a:latin typeface="Arial"/>
              <a:ea typeface="Arial"/>
              <a:cs typeface="Arial"/>
              <a:sym typeface="Arial"/>
            </a:endParaRPr>
          </a:p>
          <a:p>
            <a:pPr marL="342900" marR="0" lvl="0" indent="-228600" algn="just" rtl="0">
              <a:lnSpc>
                <a:spcPct val="115000"/>
              </a:lnSpc>
              <a:spcBef>
                <a:spcPts val="0"/>
              </a:spcBef>
              <a:spcAft>
                <a:spcPts val="0"/>
              </a:spcAft>
              <a:buClr>
                <a:schemeClr val="lt1"/>
              </a:buClr>
              <a:buSzPts val="1800"/>
              <a:buFont typeface="Noto Sans"/>
              <a:buNone/>
            </a:pPr>
            <a:endParaRPr sz="1600" b="0" i="0" u="none" strike="noStrike" cap="none">
              <a:solidFill>
                <a:schemeClr val="dk2"/>
              </a:solidFill>
              <a:latin typeface="Arial"/>
              <a:ea typeface="Arial"/>
              <a:cs typeface="Arial"/>
              <a:sym typeface="Arial"/>
            </a:endParaRPr>
          </a:p>
        </p:txBody>
      </p:sp>
      <p:pic>
        <p:nvPicPr>
          <p:cNvPr id="212" name="Google Shape;212;p15" descr="Premium Vector | Stylized simple outline map of cyprus icon. blue sketch  map of cyprus vector illustration"/>
          <p:cNvPicPr preferRelativeResize="0"/>
          <p:nvPr/>
        </p:nvPicPr>
        <p:blipFill rotWithShape="1">
          <a:blip r:embed="rId3">
            <a:alphaModFix/>
          </a:blip>
          <a:srcRect/>
          <a:stretch/>
        </p:blipFill>
        <p:spPr>
          <a:xfrm>
            <a:off x="941387" y="1035558"/>
            <a:ext cx="2571750" cy="2571750"/>
          </a:xfrm>
          <a:prstGeom prst="rect">
            <a:avLst/>
          </a:prstGeom>
          <a:noFill/>
          <a:ln>
            <a:noFill/>
          </a:ln>
        </p:spPr>
      </p:pic>
      <p:pic>
        <p:nvPicPr>
          <p:cNvPr id="213" name="Google Shape;213;p15"/>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14" name="Google Shape;214;p15"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p:nvPr/>
        </p:nvSpPr>
        <p:spPr>
          <a:xfrm>
            <a:off x="4925568" y="4218432"/>
            <a:ext cx="1475232" cy="729143"/>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 name="Google Shape;220;p16"/>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 sz="2900">
                <a:latin typeface="Lato"/>
                <a:ea typeface="Lato"/>
                <a:cs typeface="Lato"/>
                <a:sym typeface="Lato"/>
              </a:rPr>
              <a:t>1.3 Examples of successful Social Enterprises in the EU</a:t>
            </a:r>
            <a:endParaRPr sz="4100">
              <a:latin typeface="Lato"/>
              <a:ea typeface="Lato"/>
              <a:cs typeface="Lato"/>
              <a:sym typeface="Lato"/>
            </a:endParaRPr>
          </a:p>
        </p:txBody>
      </p:sp>
      <p:sp>
        <p:nvSpPr>
          <p:cNvPr id="221" name="Google Shape;221;p16"/>
          <p:cNvSpPr txBox="1"/>
          <p:nvPr/>
        </p:nvSpPr>
        <p:spPr>
          <a:xfrm>
            <a:off x="4572000" y="195925"/>
            <a:ext cx="4433688" cy="4292887"/>
          </a:xfrm>
          <a:prstGeom prst="rect">
            <a:avLst/>
          </a:prstGeom>
          <a:noFill/>
          <a:ln>
            <a:noFill/>
          </a:ln>
        </p:spPr>
        <p:txBody>
          <a:bodyPr spcFirstLastPara="1" wrap="square" lIns="91425" tIns="91425" rIns="91425" bIns="91425" anchor="ctr" anchorCtr="0">
            <a:noAutofit/>
          </a:bodyPr>
          <a:lstStyle/>
          <a:p>
            <a:pPr marL="368300" marR="50800" lvl="0" indent="-285750" algn="just" rtl="0">
              <a:lnSpc>
                <a:spcPct val="115000"/>
              </a:lnSpc>
              <a:spcBef>
                <a:spcPts val="1200"/>
              </a:spcBef>
              <a:spcAft>
                <a:spcPts val="0"/>
              </a:spcAft>
              <a:buClr>
                <a:schemeClr val="dk2"/>
              </a:buClr>
              <a:buSzPts val="2300"/>
              <a:buFont typeface="Arial"/>
              <a:buChar char="•"/>
            </a:pPr>
            <a:r>
              <a:rPr lang="it" sz="1400" b="1" i="0" u="none" strike="noStrike" cap="none">
                <a:solidFill>
                  <a:schemeClr val="dk2"/>
                </a:solidFill>
                <a:latin typeface="Lato"/>
                <a:ea typeface="Lato"/>
                <a:cs typeface="Lato"/>
                <a:sym typeface="Lato"/>
              </a:rPr>
              <a:t>MUD Jeans (</a:t>
            </a:r>
            <a:r>
              <a:rPr lang="it" sz="1400" b="1" i="0" u="sng" strike="noStrike" cap="none">
                <a:solidFill>
                  <a:schemeClr val="dk2"/>
                </a:solidFill>
                <a:latin typeface="Lato"/>
                <a:ea typeface="Lato"/>
                <a:cs typeface="Lato"/>
                <a:sym typeface="Lato"/>
                <a:hlinkClick r:id="rId3">
                  <a:extLst>
                    <a:ext uri="{A12FA001-AC4F-418D-AE19-62706E023703}">
                      <ahyp:hlinkClr xmlns:ahyp="http://schemas.microsoft.com/office/drawing/2018/hyperlinkcolor" val="tx"/>
                    </a:ext>
                  </a:extLst>
                </a:hlinkClick>
              </a:rPr>
              <a:t>https://mudjeans.eu</a:t>
            </a:r>
            <a:r>
              <a:rPr lang="it" sz="1400" b="1" i="0" u="none" strike="noStrike" cap="none">
                <a:solidFill>
                  <a:schemeClr val="dk2"/>
                </a:solidFill>
                <a:latin typeface="Lato"/>
                <a:ea typeface="Lato"/>
                <a:cs typeface="Lato"/>
                <a:sym typeface="Lato"/>
              </a:rPr>
              <a:t>): </a:t>
            </a:r>
            <a:r>
              <a:rPr lang="it" sz="1400" b="0" i="0" u="none" strike="noStrike" cap="none">
                <a:solidFill>
                  <a:schemeClr val="dk2"/>
                </a:solidFill>
                <a:latin typeface="Lato"/>
                <a:ea typeface="Lato"/>
                <a:cs typeface="Lato"/>
                <a:sym typeface="Lato"/>
              </a:rPr>
              <a:t>Amsterdam-based brand that upcycles old, worn-out jeans into new pairs of jeans.</a:t>
            </a:r>
            <a:endParaRPr sz="1400" b="0" i="0" u="none" strike="noStrike" cap="none">
              <a:solidFill>
                <a:srgbClr val="000000"/>
              </a:solidFill>
              <a:latin typeface="Arial"/>
              <a:ea typeface="Arial"/>
              <a:cs typeface="Arial"/>
              <a:sym typeface="Arial"/>
            </a:endParaRPr>
          </a:p>
          <a:p>
            <a:pPr marL="368300" marR="50800" lvl="0" indent="-139700" algn="l" rtl="0">
              <a:lnSpc>
                <a:spcPct val="115000"/>
              </a:lnSpc>
              <a:spcBef>
                <a:spcPts val="1200"/>
              </a:spcBef>
              <a:spcAft>
                <a:spcPts val="0"/>
              </a:spcAft>
              <a:buClr>
                <a:schemeClr val="lt1"/>
              </a:buClr>
              <a:buSzPts val="2300"/>
              <a:buFont typeface="Arial"/>
              <a:buNone/>
            </a:pPr>
            <a:endParaRPr sz="1400" b="0" i="0" u="none" strike="noStrike" cap="none">
              <a:solidFill>
                <a:schemeClr val="dk2"/>
              </a:solidFill>
              <a:latin typeface="Lato"/>
              <a:ea typeface="Lato"/>
              <a:cs typeface="Lato"/>
              <a:sym typeface="Lato"/>
            </a:endParaRPr>
          </a:p>
          <a:p>
            <a:pPr marL="368300" marR="50800" lvl="0" indent="-139700" algn="l" rtl="0">
              <a:lnSpc>
                <a:spcPct val="115000"/>
              </a:lnSpc>
              <a:spcBef>
                <a:spcPts val="1200"/>
              </a:spcBef>
              <a:spcAft>
                <a:spcPts val="0"/>
              </a:spcAft>
              <a:buClr>
                <a:schemeClr val="lt1"/>
              </a:buClr>
              <a:buSzPts val="2300"/>
              <a:buFont typeface="Arial"/>
              <a:buNone/>
            </a:pPr>
            <a:endParaRPr sz="1400" b="0" i="0" u="none" strike="noStrike" cap="none">
              <a:solidFill>
                <a:schemeClr val="dk2"/>
              </a:solidFill>
              <a:latin typeface="Lato"/>
              <a:ea typeface="Lato"/>
              <a:cs typeface="Lato"/>
              <a:sym typeface="Lato"/>
            </a:endParaRPr>
          </a:p>
          <a:p>
            <a:pPr marL="82550" marR="50800" lvl="0" indent="0" algn="l" rtl="0">
              <a:lnSpc>
                <a:spcPct val="115000"/>
              </a:lnSpc>
              <a:spcBef>
                <a:spcPts val="1200"/>
              </a:spcBef>
              <a:spcAft>
                <a:spcPts val="0"/>
              </a:spcAft>
              <a:buClr>
                <a:schemeClr val="lt1"/>
              </a:buClr>
              <a:buSzPts val="2300"/>
              <a:buFont typeface="Lato"/>
              <a:buNone/>
            </a:pPr>
            <a:endParaRPr sz="1400" b="0" i="0" u="none" strike="noStrike" cap="none">
              <a:solidFill>
                <a:schemeClr val="dk2"/>
              </a:solidFill>
              <a:latin typeface="Lato"/>
              <a:ea typeface="Lato"/>
              <a:cs typeface="Lato"/>
              <a:sym typeface="Lato"/>
            </a:endParaRPr>
          </a:p>
          <a:p>
            <a:pPr marL="368300" marR="50800" lvl="0" indent="-285750" algn="just" rtl="0">
              <a:lnSpc>
                <a:spcPct val="115000"/>
              </a:lnSpc>
              <a:spcBef>
                <a:spcPts val="1200"/>
              </a:spcBef>
              <a:spcAft>
                <a:spcPts val="0"/>
              </a:spcAft>
              <a:buClr>
                <a:schemeClr val="dk2"/>
              </a:buClr>
              <a:buSzPts val="2300"/>
              <a:buFont typeface="Arial"/>
              <a:buChar char="•"/>
            </a:pPr>
            <a:r>
              <a:rPr lang="it" sz="1400" b="1" i="0" u="none" strike="noStrike" cap="none">
                <a:solidFill>
                  <a:schemeClr val="dk2"/>
                </a:solidFill>
                <a:latin typeface="Lato"/>
                <a:ea typeface="Lato"/>
                <a:cs typeface="Lato"/>
                <a:sym typeface="Lato"/>
              </a:rPr>
              <a:t>Carbon Equity (</a:t>
            </a:r>
            <a:r>
              <a:rPr lang="it" sz="1400" b="1" i="0" u="sng" strike="noStrike" cap="none">
                <a:solidFill>
                  <a:schemeClr val="dk2"/>
                </a:solidFill>
                <a:latin typeface="Lato"/>
                <a:ea typeface="Lato"/>
                <a:cs typeface="Lato"/>
                <a:sym typeface="Lato"/>
                <a:hlinkClick r:id="rId4">
                  <a:extLst>
                    <a:ext uri="{A12FA001-AC4F-418D-AE19-62706E023703}">
                      <ahyp:hlinkClr xmlns:ahyp="http://schemas.microsoft.com/office/drawing/2018/hyperlinkcolor" val="tx"/>
                    </a:ext>
                  </a:extLst>
                </a:hlinkClick>
              </a:rPr>
              <a:t>https://carbonequity.com</a:t>
            </a:r>
            <a:r>
              <a:rPr lang="it" sz="1400" b="1" i="0" u="none" strike="noStrike" cap="none">
                <a:solidFill>
                  <a:schemeClr val="dk2"/>
                </a:solidFill>
                <a:latin typeface="Lato"/>
                <a:ea typeface="Lato"/>
                <a:cs typeface="Lato"/>
                <a:sym typeface="Lato"/>
              </a:rPr>
              <a:t>): </a:t>
            </a:r>
            <a:r>
              <a:rPr lang="it" sz="1400" b="0" i="0" u="none" strike="noStrike" cap="none">
                <a:solidFill>
                  <a:schemeClr val="dk2"/>
                </a:solidFill>
                <a:latin typeface="Lato"/>
                <a:ea typeface="Lato"/>
                <a:cs typeface="Lato"/>
                <a:sym typeface="Lato"/>
              </a:rPr>
              <a:t>An enterprise that connects investors to put their money “to build the world’s most impactful companies by bundling capital into first-class climate funds”.</a:t>
            </a:r>
            <a:endParaRPr sz="1400" b="1" i="0" u="none" strike="noStrike" cap="none">
              <a:solidFill>
                <a:schemeClr val="dk2"/>
              </a:solidFill>
              <a:latin typeface="Lato"/>
              <a:ea typeface="Lato"/>
              <a:cs typeface="Lato"/>
              <a:sym typeface="Lato"/>
            </a:endParaRPr>
          </a:p>
          <a:p>
            <a:pPr marL="342900" marR="0" lvl="0" indent="-228600" algn="just" rtl="0">
              <a:lnSpc>
                <a:spcPct val="115000"/>
              </a:lnSpc>
              <a:spcBef>
                <a:spcPts val="0"/>
              </a:spcBef>
              <a:spcAft>
                <a:spcPts val="0"/>
              </a:spcAft>
              <a:buClr>
                <a:schemeClr val="lt1"/>
              </a:buClr>
              <a:buSzPts val="1800"/>
              <a:buFont typeface="Noto Sans"/>
              <a:buNone/>
            </a:pPr>
            <a:endParaRPr sz="1400" b="0" i="0" u="none" strike="noStrike" cap="none">
              <a:solidFill>
                <a:schemeClr val="dk2"/>
              </a:solidFill>
              <a:latin typeface="Lato"/>
              <a:ea typeface="Lato"/>
              <a:cs typeface="Lato"/>
              <a:sym typeface="Lato"/>
            </a:endParaRPr>
          </a:p>
        </p:txBody>
      </p:sp>
      <p:pic>
        <p:nvPicPr>
          <p:cNvPr id="222" name="Google Shape;222;p16" descr="A picture containing person, case, shoes, feet&#10;&#10;Description automatically generated"/>
          <p:cNvPicPr preferRelativeResize="0"/>
          <p:nvPr/>
        </p:nvPicPr>
        <p:blipFill rotWithShape="1">
          <a:blip r:embed="rId5">
            <a:alphaModFix/>
          </a:blip>
          <a:srcRect/>
          <a:stretch/>
        </p:blipFill>
        <p:spPr>
          <a:xfrm>
            <a:off x="7058844" y="1318811"/>
            <a:ext cx="1819656" cy="1023557"/>
          </a:xfrm>
          <a:prstGeom prst="roundRect">
            <a:avLst>
              <a:gd name="adj" fmla="val 8594"/>
            </a:avLst>
          </a:prstGeom>
          <a:solidFill>
            <a:srgbClr val="ECECEC"/>
          </a:solidFill>
          <a:ln>
            <a:noFill/>
          </a:ln>
          <a:effectLst>
            <a:reflection stA="38000" endPos="28000" dist="5000" dir="5400000" sy="-100000" algn="bl" rotWithShape="0"/>
          </a:effectLst>
        </p:spPr>
      </p:pic>
      <p:pic>
        <p:nvPicPr>
          <p:cNvPr id="223" name="Google Shape;223;p16" descr="Carbon Equity's Agrifood Tech Feeder"/>
          <p:cNvPicPr preferRelativeResize="0"/>
          <p:nvPr/>
        </p:nvPicPr>
        <p:blipFill rotWithShape="1">
          <a:blip r:embed="rId6">
            <a:alphaModFix/>
          </a:blip>
          <a:srcRect/>
          <a:stretch/>
        </p:blipFill>
        <p:spPr>
          <a:xfrm>
            <a:off x="7231056" y="3907183"/>
            <a:ext cx="1475232" cy="622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24" name="Google Shape;224;p16"/>
          <p:cNvPicPr preferRelativeResize="0"/>
          <p:nvPr/>
        </p:nvPicPr>
        <p:blipFill rotWithShape="1">
          <a:blip r:embed="rId7">
            <a:alphaModFix/>
          </a:blip>
          <a:srcRect/>
          <a:stretch/>
        </p:blipFill>
        <p:spPr>
          <a:xfrm>
            <a:off x="0" y="0"/>
            <a:ext cx="718275" cy="679625"/>
          </a:xfrm>
          <a:prstGeom prst="rect">
            <a:avLst/>
          </a:prstGeom>
          <a:noFill/>
          <a:ln>
            <a:noFill/>
          </a:ln>
        </p:spPr>
      </p:pic>
      <p:pic>
        <p:nvPicPr>
          <p:cNvPr id="225" name="Google Shape;225;p16" descr="Graphical user interface, application&#10;&#10;Description automatically generated with medium confidence"/>
          <p:cNvPicPr preferRelativeResize="0"/>
          <p:nvPr/>
        </p:nvPicPr>
        <p:blipFill rotWithShape="1">
          <a:blip r:embed="rId8">
            <a:alphaModFix/>
          </a:blip>
          <a:srcRect/>
          <a:stretch/>
        </p:blipFill>
        <p:spPr>
          <a:xfrm>
            <a:off x="66765" y="4665043"/>
            <a:ext cx="1805264" cy="3787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7"/>
          <p:cNvPicPr preferRelativeResize="0"/>
          <p:nvPr/>
        </p:nvPicPr>
        <p:blipFill rotWithShape="1">
          <a:blip r:embed="rId3">
            <a:alphaModFix/>
          </a:blip>
          <a:srcRect/>
          <a:stretch/>
        </p:blipFill>
        <p:spPr>
          <a:xfrm>
            <a:off x="359137" y="2812963"/>
            <a:ext cx="2679192" cy="1406576"/>
          </a:xfrm>
          <a:prstGeom prst="roundRect">
            <a:avLst>
              <a:gd name="adj" fmla="val 8594"/>
            </a:avLst>
          </a:prstGeom>
          <a:solidFill>
            <a:srgbClr val="ECECEC"/>
          </a:solidFill>
          <a:ln>
            <a:noFill/>
          </a:ln>
          <a:effectLst>
            <a:reflection stA="38000" endPos="28000" dist="5000" dir="5400000" sy="-100000" algn="bl" rotWithShape="0"/>
          </a:effectLst>
        </p:spPr>
      </p:pic>
      <p:sp>
        <p:nvSpPr>
          <p:cNvPr id="231" name="Google Shape;231;p17"/>
          <p:cNvSpPr txBox="1"/>
          <p:nvPr/>
        </p:nvSpPr>
        <p:spPr>
          <a:xfrm>
            <a:off x="4555098" y="339812"/>
            <a:ext cx="4229765" cy="4292887"/>
          </a:xfrm>
          <a:prstGeom prst="rect">
            <a:avLst/>
          </a:prstGeom>
          <a:noFill/>
          <a:ln>
            <a:noFill/>
          </a:ln>
        </p:spPr>
        <p:txBody>
          <a:bodyPr spcFirstLastPara="1" wrap="square" lIns="91425" tIns="91425" rIns="91425" bIns="91425" anchor="ctr" anchorCtr="0">
            <a:noAutofit/>
          </a:bodyPr>
          <a:lstStyle/>
          <a:p>
            <a:pPr marL="457200" marR="50800" lvl="0" indent="-374650" algn="just" rtl="0">
              <a:lnSpc>
                <a:spcPct val="115000"/>
              </a:lnSpc>
              <a:spcBef>
                <a:spcPts val="1200"/>
              </a:spcBef>
              <a:spcAft>
                <a:spcPts val="0"/>
              </a:spcAft>
              <a:buClr>
                <a:schemeClr val="dk2"/>
              </a:buClr>
              <a:buSzPts val="2300"/>
              <a:buFont typeface="Arial"/>
              <a:buChar char="•"/>
            </a:pPr>
            <a:r>
              <a:rPr lang="it" sz="1600" b="1" i="0" u="none" strike="noStrike" cap="none">
                <a:solidFill>
                  <a:schemeClr val="dk2"/>
                </a:solidFill>
                <a:latin typeface="Lato"/>
                <a:ea typeface="Lato"/>
                <a:cs typeface="Lato"/>
                <a:sym typeface="Lato"/>
              </a:rPr>
              <a:t>Toast Ale (</a:t>
            </a:r>
            <a:r>
              <a:rPr lang="it" sz="1600" b="1" i="0" u="sng" strike="noStrike" cap="none">
                <a:solidFill>
                  <a:schemeClr val="dk2"/>
                </a:solidFill>
                <a:latin typeface="Lato"/>
                <a:ea typeface="Lato"/>
                <a:cs typeface="Lato"/>
                <a:sym typeface="Lato"/>
                <a:hlinkClick r:id="rId4">
                  <a:extLst>
                    <a:ext uri="{A12FA001-AC4F-418D-AE19-62706E023703}">
                      <ahyp:hlinkClr xmlns:ahyp="http://schemas.microsoft.com/office/drawing/2018/hyperlinkcolor" val="tx"/>
                    </a:ext>
                  </a:extLst>
                </a:hlinkClick>
              </a:rPr>
              <a:t>https://www.toastale.com</a:t>
            </a:r>
            <a:r>
              <a:rPr lang="it" sz="1600" b="1" i="0" u="none" strike="noStrike" cap="none">
                <a:solidFill>
                  <a:schemeClr val="dk2"/>
                </a:solidFill>
                <a:latin typeface="Lato"/>
                <a:ea typeface="Lato"/>
                <a:cs typeface="Lato"/>
                <a:sym typeface="Lato"/>
              </a:rPr>
              <a:t>): </a:t>
            </a:r>
            <a:r>
              <a:rPr lang="it" sz="1600" b="0" i="0" u="none" strike="noStrike" cap="none">
                <a:solidFill>
                  <a:schemeClr val="dk2"/>
                </a:solidFill>
                <a:latin typeface="Lato"/>
                <a:ea typeface="Lato"/>
                <a:cs typeface="Lato"/>
                <a:sym typeface="Lato"/>
              </a:rPr>
              <a:t> London-based brewery making beer from leftover bread that in other cases would have been thrown away.</a:t>
            </a:r>
            <a:endParaRPr sz="1400" b="0" i="0" u="none" strike="noStrike" cap="none">
              <a:solidFill>
                <a:srgbClr val="000000"/>
              </a:solidFill>
              <a:latin typeface="Arial"/>
              <a:ea typeface="Arial"/>
              <a:cs typeface="Arial"/>
              <a:sym typeface="Arial"/>
            </a:endParaRPr>
          </a:p>
          <a:p>
            <a:pPr marL="457200" marR="50800" lvl="0" indent="-228600" algn="just" rtl="0">
              <a:lnSpc>
                <a:spcPct val="115000"/>
              </a:lnSpc>
              <a:spcBef>
                <a:spcPts val="1200"/>
              </a:spcBef>
              <a:spcAft>
                <a:spcPts val="0"/>
              </a:spcAft>
              <a:buClr>
                <a:schemeClr val="lt1"/>
              </a:buClr>
              <a:buSzPts val="2300"/>
              <a:buFont typeface="Arial"/>
              <a:buNone/>
            </a:pPr>
            <a:endParaRPr sz="1600" b="0" i="0" u="none" strike="noStrike" cap="none">
              <a:solidFill>
                <a:schemeClr val="dk2"/>
              </a:solidFill>
              <a:latin typeface="Lato"/>
              <a:ea typeface="Lato"/>
              <a:cs typeface="Lato"/>
              <a:sym typeface="Lato"/>
            </a:endParaRPr>
          </a:p>
          <a:p>
            <a:pPr marL="457200" marR="50800" lvl="0" indent="-228600" algn="just" rtl="0">
              <a:lnSpc>
                <a:spcPct val="115000"/>
              </a:lnSpc>
              <a:spcBef>
                <a:spcPts val="1200"/>
              </a:spcBef>
              <a:spcAft>
                <a:spcPts val="0"/>
              </a:spcAft>
              <a:buClr>
                <a:schemeClr val="lt1"/>
              </a:buClr>
              <a:buSzPts val="2300"/>
              <a:buFont typeface="Arial"/>
              <a:buNone/>
            </a:pPr>
            <a:endParaRPr sz="1600" b="0" i="0" u="none" strike="noStrike" cap="none">
              <a:solidFill>
                <a:schemeClr val="dk2"/>
              </a:solidFill>
              <a:latin typeface="Lato"/>
              <a:ea typeface="Lato"/>
              <a:cs typeface="Lato"/>
              <a:sym typeface="Lato"/>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b="1" i="0" u="none" strike="noStrike" cap="none">
                <a:solidFill>
                  <a:schemeClr val="dk2"/>
                </a:solidFill>
                <a:latin typeface="Lato"/>
                <a:ea typeface="Lato"/>
                <a:cs typeface="Lato"/>
                <a:sym typeface="Lato"/>
              </a:rPr>
              <a:t>Beam (</a:t>
            </a:r>
            <a:r>
              <a:rPr lang="it" sz="1600" b="1" i="0" u="sng" strike="noStrike" cap="none">
                <a:solidFill>
                  <a:schemeClr val="dk2"/>
                </a:solidFill>
                <a:latin typeface="Lato"/>
                <a:ea typeface="Lato"/>
                <a:cs typeface="Lato"/>
                <a:sym typeface="Lato"/>
                <a:hlinkClick r:id="rId5">
                  <a:extLst>
                    <a:ext uri="{A12FA001-AC4F-418D-AE19-62706E023703}">
                      <ahyp:hlinkClr xmlns:ahyp="http://schemas.microsoft.com/office/drawing/2018/hyperlinkcolor" val="tx"/>
                    </a:ext>
                  </a:extLst>
                </a:hlinkClick>
              </a:rPr>
              <a:t>https://beam.org</a:t>
            </a:r>
            <a:r>
              <a:rPr lang="it" sz="1600" b="1" i="0" u="none" strike="noStrike" cap="none">
                <a:solidFill>
                  <a:schemeClr val="dk2"/>
                </a:solidFill>
                <a:latin typeface="Lato"/>
                <a:ea typeface="Lato"/>
                <a:cs typeface="Lato"/>
                <a:sym typeface="Lato"/>
              </a:rPr>
              <a:t>):  </a:t>
            </a:r>
            <a:r>
              <a:rPr lang="it" sz="1600" b="0" i="0" u="none" strike="noStrike" cap="none">
                <a:solidFill>
                  <a:schemeClr val="dk2"/>
                </a:solidFill>
                <a:latin typeface="Lato"/>
                <a:ea typeface="Lato"/>
                <a:cs typeface="Lato"/>
                <a:sym typeface="Lato"/>
              </a:rPr>
              <a:t>UK-based enterprise aiming to alleviate homelessness by providing new career opportunities for homeless people. </a:t>
            </a:r>
            <a:endParaRPr sz="1600" b="0" i="0" u="none" strike="noStrike" cap="none">
              <a:solidFill>
                <a:schemeClr val="dk2"/>
              </a:solidFill>
              <a:latin typeface="Lato"/>
              <a:ea typeface="Lato"/>
              <a:cs typeface="Lato"/>
              <a:sym typeface="Lato"/>
            </a:endParaRPr>
          </a:p>
          <a:p>
            <a:pPr marL="342900" marR="0" lvl="0" indent="-228600" algn="just" rtl="0">
              <a:lnSpc>
                <a:spcPct val="115000"/>
              </a:lnSpc>
              <a:spcBef>
                <a:spcPts val="0"/>
              </a:spcBef>
              <a:spcAft>
                <a:spcPts val="0"/>
              </a:spcAft>
              <a:buClr>
                <a:schemeClr val="lt1"/>
              </a:buClr>
              <a:buSzPts val="1800"/>
              <a:buFont typeface="Noto Sans"/>
              <a:buNone/>
            </a:pPr>
            <a:endParaRPr sz="1400" b="0" i="0" u="none" strike="noStrike" cap="none">
              <a:solidFill>
                <a:schemeClr val="dk2"/>
              </a:solidFill>
              <a:latin typeface="Lato"/>
              <a:ea typeface="Lato"/>
              <a:cs typeface="Lato"/>
              <a:sym typeface="Lato"/>
            </a:endParaRPr>
          </a:p>
          <a:p>
            <a:pPr marL="342900" marR="0" lvl="0" indent="-228600" algn="just" rtl="0">
              <a:lnSpc>
                <a:spcPct val="115000"/>
              </a:lnSpc>
              <a:spcBef>
                <a:spcPts val="0"/>
              </a:spcBef>
              <a:spcAft>
                <a:spcPts val="0"/>
              </a:spcAft>
              <a:buClr>
                <a:schemeClr val="lt1"/>
              </a:buClr>
              <a:buSzPts val="1800"/>
              <a:buFont typeface="Noto Sans"/>
              <a:buNone/>
            </a:pPr>
            <a:endParaRPr sz="1400" b="0" i="0" u="none" strike="noStrike" cap="none">
              <a:solidFill>
                <a:schemeClr val="dk2"/>
              </a:solidFill>
              <a:latin typeface="Lato"/>
              <a:ea typeface="Lato"/>
              <a:cs typeface="Lato"/>
              <a:sym typeface="Lato"/>
            </a:endParaRPr>
          </a:p>
        </p:txBody>
      </p:sp>
      <p:pic>
        <p:nvPicPr>
          <p:cNvPr id="232" name="Google Shape;232;p17" descr="A picture containing bottle, indoor, food, alcohol&#10;&#10;Description automatically generated"/>
          <p:cNvPicPr preferRelativeResize="0"/>
          <p:nvPr/>
        </p:nvPicPr>
        <p:blipFill rotWithShape="1">
          <a:blip r:embed="rId6">
            <a:alphaModFix/>
          </a:blip>
          <a:srcRect/>
          <a:stretch/>
        </p:blipFill>
        <p:spPr>
          <a:xfrm>
            <a:off x="1285107" y="375125"/>
            <a:ext cx="2528507" cy="1646259"/>
          </a:xfrm>
          <a:prstGeom prst="roundRect">
            <a:avLst>
              <a:gd name="adj" fmla="val 8594"/>
            </a:avLst>
          </a:prstGeom>
          <a:solidFill>
            <a:srgbClr val="ECECEC"/>
          </a:solidFill>
          <a:ln>
            <a:noFill/>
          </a:ln>
          <a:effectLst>
            <a:reflection stA="38000" endPos="28000" dist="5000" dir="5400000" sy="-100000" algn="bl" rotWithShape="0"/>
          </a:effectLst>
        </p:spPr>
      </p:pic>
      <p:pic>
        <p:nvPicPr>
          <p:cNvPr id="233" name="Google Shape;233;p17" descr="About Beam"/>
          <p:cNvPicPr preferRelativeResize="0"/>
          <p:nvPr/>
        </p:nvPicPr>
        <p:blipFill rotWithShape="1">
          <a:blip r:embed="rId7">
            <a:alphaModFix/>
          </a:blip>
          <a:srcRect/>
          <a:stretch/>
        </p:blipFill>
        <p:spPr>
          <a:xfrm>
            <a:off x="3038329" y="3247701"/>
            <a:ext cx="1411661" cy="559959"/>
          </a:xfrm>
          <a:prstGeom prst="rect">
            <a:avLst/>
          </a:prstGeom>
          <a:noFill/>
          <a:ln>
            <a:noFill/>
          </a:ln>
          <a:effectLst>
            <a:outerShdw blurRad="292100" dist="139700" dir="2700000" algn="tl" rotWithShape="0">
              <a:srgbClr val="333333">
                <a:alpha val="64313"/>
              </a:srgbClr>
            </a:outerShdw>
          </a:effectLst>
        </p:spPr>
      </p:pic>
      <p:pic>
        <p:nvPicPr>
          <p:cNvPr id="234" name="Google Shape;234;p17"/>
          <p:cNvPicPr preferRelativeResize="0"/>
          <p:nvPr/>
        </p:nvPicPr>
        <p:blipFill rotWithShape="1">
          <a:blip r:embed="rId8">
            <a:alphaModFix/>
          </a:blip>
          <a:srcRect/>
          <a:stretch/>
        </p:blipFill>
        <p:spPr>
          <a:xfrm>
            <a:off x="0" y="0"/>
            <a:ext cx="718275" cy="679625"/>
          </a:xfrm>
          <a:prstGeom prst="rect">
            <a:avLst/>
          </a:prstGeom>
          <a:noFill/>
          <a:ln>
            <a:noFill/>
          </a:ln>
        </p:spPr>
      </p:pic>
      <p:pic>
        <p:nvPicPr>
          <p:cNvPr id="235" name="Google Shape;235;p17" descr="Graphical user interface, application&#10;&#10;Description automatically generated with medium confidence"/>
          <p:cNvPicPr preferRelativeResize="0"/>
          <p:nvPr/>
        </p:nvPicPr>
        <p:blipFill rotWithShape="1">
          <a:blip r:embed="rId9">
            <a:alphaModFix/>
          </a:blip>
          <a:srcRect/>
          <a:stretch/>
        </p:blipFill>
        <p:spPr>
          <a:xfrm>
            <a:off x="66765" y="4665043"/>
            <a:ext cx="1805264" cy="3787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p:nvPr/>
        </p:nvSpPr>
        <p:spPr>
          <a:xfrm>
            <a:off x="4790366" y="4230624"/>
            <a:ext cx="1049602" cy="64617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18"/>
          <p:cNvSpPr txBox="1">
            <a:spLocks noGrp="1"/>
          </p:cNvSpPr>
          <p:nvPr>
            <p:ph type="title"/>
          </p:nvPr>
        </p:nvSpPr>
        <p:spPr>
          <a:xfrm>
            <a:off x="93373" y="1912650"/>
            <a:ext cx="4260263"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a:latin typeface="Lato"/>
                <a:ea typeface="Lato"/>
                <a:cs typeface="Lato"/>
                <a:sym typeface="Lato"/>
              </a:rPr>
              <a:t>2. Business Ethics</a:t>
            </a:r>
            <a:endParaRPr sz="4100">
              <a:latin typeface="Lato"/>
              <a:ea typeface="Lato"/>
              <a:cs typeface="Lato"/>
              <a:sym typeface="Lato"/>
            </a:endParaRPr>
          </a:p>
        </p:txBody>
      </p:sp>
      <p:sp>
        <p:nvSpPr>
          <p:cNvPr id="242" name="Google Shape;242;p1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Clr>
                <a:schemeClr val="dk2"/>
              </a:buClr>
              <a:buSzPts val="1800"/>
              <a:buFont typeface="Arial"/>
              <a:buNone/>
            </a:pPr>
            <a:endParaRPr sz="3000" b="1"/>
          </a:p>
          <a:p>
            <a:pPr marL="0" lvl="0" indent="0" algn="l" rtl="0">
              <a:lnSpc>
                <a:spcPct val="115000"/>
              </a:lnSpc>
              <a:spcBef>
                <a:spcPts val="0"/>
              </a:spcBef>
              <a:spcAft>
                <a:spcPts val="1600"/>
              </a:spcAft>
              <a:buSzPts val="1800"/>
              <a:buNone/>
            </a:pPr>
            <a:endParaRPr sz="1500"/>
          </a:p>
        </p:txBody>
      </p:sp>
      <p:pic>
        <p:nvPicPr>
          <p:cNvPr id="243" name="Google Shape;243;p18" descr="Top reasons why business ethics is important"/>
          <p:cNvPicPr preferRelativeResize="0"/>
          <p:nvPr/>
        </p:nvPicPr>
        <p:blipFill rotWithShape="1">
          <a:blip r:embed="rId3">
            <a:alphaModFix/>
          </a:blip>
          <a:srcRect/>
          <a:stretch/>
        </p:blipFill>
        <p:spPr>
          <a:xfrm>
            <a:off x="432804" y="2816050"/>
            <a:ext cx="3581400" cy="1647825"/>
          </a:xfrm>
          <a:prstGeom prst="rect">
            <a:avLst/>
          </a:prstGeom>
          <a:noFill/>
          <a:ln>
            <a:noFill/>
          </a:ln>
        </p:spPr>
      </p:pic>
      <p:sp>
        <p:nvSpPr>
          <p:cNvPr id="244" name="Google Shape;244;p18"/>
          <p:cNvSpPr txBox="1"/>
          <p:nvPr/>
        </p:nvSpPr>
        <p:spPr>
          <a:xfrm>
            <a:off x="4600546" y="584928"/>
            <a:ext cx="4450080" cy="5049379"/>
          </a:xfrm>
          <a:prstGeom prst="rect">
            <a:avLst/>
          </a:prstGeom>
          <a:noFill/>
          <a:ln>
            <a:noFill/>
          </a:ln>
        </p:spPr>
        <p:txBody>
          <a:bodyPr spcFirstLastPara="1" wrap="square" lIns="91425" tIns="91425" rIns="91425" bIns="91425" anchor="ctr" anchorCtr="0">
            <a:noAutofit/>
          </a:bodyPr>
          <a:lstStyle/>
          <a:p>
            <a:pPr marL="0" marR="50800" lvl="0" indent="0" algn="l" rtl="0">
              <a:lnSpc>
                <a:spcPct val="115000"/>
              </a:lnSpc>
              <a:spcBef>
                <a:spcPts val="1200"/>
              </a:spcBef>
              <a:spcAft>
                <a:spcPts val="0"/>
              </a:spcAft>
              <a:buClr>
                <a:schemeClr val="dk2"/>
              </a:buClr>
              <a:buSzPts val="1800"/>
              <a:buFont typeface="Lato"/>
              <a:buNone/>
            </a:pPr>
            <a:r>
              <a:rPr lang="it" sz="1600" b="1">
                <a:solidFill>
                  <a:schemeClr val="dk2"/>
                </a:solidFill>
                <a:latin typeface="Lato"/>
                <a:ea typeface="Lato"/>
                <a:cs typeface="Lato"/>
                <a:sym typeface="Lato"/>
              </a:rPr>
              <a:t>2.1 </a:t>
            </a:r>
            <a:r>
              <a:rPr lang="it" sz="1600" b="1" i="0" u="none" strike="noStrike" cap="none">
                <a:solidFill>
                  <a:schemeClr val="dk2"/>
                </a:solidFill>
                <a:latin typeface="Lato"/>
                <a:ea typeface="Lato"/>
                <a:cs typeface="Lato"/>
                <a:sym typeface="Lato"/>
              </a:rPr>
              <a:t>Factors affecting business ethics:</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The management and/or the business owner </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The values they wish to project through their business</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Pressure from other stakeholders such as the general public, environmental groups and activists</a:t>
            </a:r>
            <a:endParaRPr sz="1400" b="0" i="0" u="none" strike="noStrike" cap="none">
              <a:solidFill>
                <a:srgbClr val="000000"/>
              </a:solidFill>
              <a:latin typeface="Arial"/>
              <a:ea typeface="Arial"/>
              <a:cs typeface="Arial"/>
              <a:sym typeface="Arial"/>
            </a:endParaRPr>
          </a:p>
          <a:p>
            <a:pPr marL="285750" marR="0" lvl="0" indent="-171450" algn="just" rtl="0">
              <a:lnSpc>
                <a:spcPct val="115000"/>
              </a:lnSpc>
              <a:spcBef>
                <a:spcPts val="0"/>
              </a:spcBef>
              <a:spcAft>
                <a:spcPts val="0"/>
              </a:spcAft>
              <a:buClr>
                <a:schemeClr val="lt1"/>
              </a:buClr>
              <a:buSzPts val="1800"/>
              <a:buFont typeface="Arial"/>
              <a:buNone/>
            </a:pPr>
            <a:endParaRPr sz="1600" b="0" i="0" u="none" strike="noStrike" cap="none">
              <a:solidFill>
                <a:schemeClr val="dk2"/>
              </a:solidFill>
              <a:latin typeface="Lato"/>
              <a:ea typeface="Lato"/>
              <a:cs typeface="Lato"/>
              <a:sym typeface="Lato"/>
            </a:endParaRPr>
          </a:p>
          <a:p>
            <a:pPr marL="285750" marR="0" lvl="0" indent="-171450" algn="just" rtl="0">
              <a:lnSpc>
                <a:spcPct val="115000"/>
              </a:lnSpc>
              <a:spcBef>
                <a:spcPts val="0"/>
              </a:spcBef>
              <a:spcAft>
                <a:spcPts val="0"/>
              </a:spcAft>
              <a:buClr>
                <a:schemeClr val="lt1"/>
              </a:buClr>
              <a:buSzPts val="1800"/>
              <a:buFont typeface="Arial"/>
              <a:buNone/>
            </a:pPr>
            <a:endParaRPr sz="1600" b="0" i="0" u="none" strike="noStrike" cap="none">
              <a:solidFill>
                <a:schemeClr val="dk2"/>
              </a:solidFill>
              <a:latin typeface="Lato"/>
              <a:ea typeface="Lato"/>
              <a:cs typeface="Lato"/>
              <a:sym typeface="Lato"/>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a:solidFill>
                <a:schemeClr val="lt1"/>
              </a:solidFill>
              <a:latin typeface="Lato"/>
              <a:ea typeface="Lato"/>
              <a:cs typeface="Lato"/>
              <a:sym typeface="Lato"/>
            </a:endParaRPr>
          </a:p>
        </p:txBody>
      </p:sp>
      <p:pic>
        <p:nvPicPr>
          <p:cNvPr id="245" name="Google Shape;245;p1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46" name="Google Shape;246;p18"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2" descr="A picture containing text, indoor&#10;&#10;Description automatically generated"/>
          <p:cNvPicPr preferRelativeResize="0"/>
          <p:nvPr/>
        </p:nvPicPr>
        <p:blipFill rotWithShape="1">
          <a:blip r:embed="rId3">
            <a:alphaModFix/>
          </a:blip>
          <a:srcRect/>
          <a:stretch/>
        </p:blipFill>
        <p:spPr>
          <a:xfrm>
            <a:off x="948152" y="478457"/>
            <a:ext cx="7839614" cy="3919807"/>
          </a:xfrm>
          <a:prstGeom prst="rect">
            <a:avLst/>
          </a:prstGeom>
          <a:noFill/>
          <a:ln>
            <a:noFill/>
          </a:ln>
        </p:spPr>
      </p:pic>
      <p:pic>
        <p:nvPicPr>
          <p:cNvPr id="81" name="Google Shape;81;p2"/>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82" name="Google Shape;82;p2"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p:nvPr/>
        </p:nvSpPr>
        <p:spPr>
          <a:xfrm>
            <a:off x="4693920" y="679625"/>
            <a:ext cx="4450080" cy="5049379"/>
          </a:xfrm>
          <a:prstGeom prst="rect">
            <a:avLst/>
          </a:prstGeom>
          <a:noFill/>
          <a:ln>
            <a:noFill/>
          </a:ln>
        </p:spPr>
        <p:txBody>
          <a:bodyPr spcFirstLastPara="1" wrap="square" lIns="91425" tIns="91425" rIns="91425" bIns="91425" anchor="ctr" anchorCtr="0">
            <a:noAutofit/>
          </a:bodyPr>
          <a:lstStyle/>
          <a:p>
            <a:pPr marL="0" marR="50800" lvl="0" indent="0" algn="just" rtl="0">
              <a:lnSpc>
                <a:spcPct val="115000"/>
              </a:lnSpc>
              <a:spcBef>
                <a:spcPts val="1200"/>
              </a:spcBef>
              <a:spcAft>
                <a:spcPts val="0"/>
              </a:spcAft>
              <a:buClr>
                <a:schemeClr val="dk2"/>
              </a:buClr>
              <a:buSzPts val="1800"/>
              <a:buFont typeface="Lato"/>
              <a:buNone/>
            </a:pPr>
            <a:r>
              <a:rPr lang="it" sz="1600" i="0" u="none" strike="noStrike" cap="none">
                <a:solidFill>
                  <a:schemeClr val="dk2"/>
                </a:solidFill>
                <a:latin typeface="Lato"/>
                <a:ea typeface="Lato"/>
                <a:cs typeface="Lato"/>
                <a:sym typeface="Lato"/>
              </a:rPr>
              <a:t>Symptoms of a lack of strong business ethics: </a:t>
            </a:r>
            <a:endParaRPr sz="1600" b="1" i="0" u="none" strike="noStrike" cap="none">
              <a:solidFill>
                <a:schemeClr val="dk2"/>
              </a:solidFill>
              <a:latin typeface="Lato"/>
              <a:ea typeface="Lato"/>
              <a:cs typeface="Lato"/>
              <a:sym typeface="Lato"/>
            </a:endParaRPr>
          </a:p>
          <a:p>
            <a:pPr marL="285750" marR="0" lvl="0" indent="-285750" algn="just" rtl="0">
              <a:lnSpc>
                <a:spcPct val="115000"/>
              </a:lnSpc>
              <a:spcBef>
                <a:spcPts val="100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Constant burnout of employees</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100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Emotional turmoil oil of employees</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1000"/>
              </a:spcBef>
              <a:spcAft>
                <a:spcPts val="0"/>
              </a:spcAft>
              <a:buClr>
                <a:schemeClr val="dk2"/>
              </a:buClr>
              <a:buSzPts val="1800"/>
              <a:buFont typeface="Arial"/>
              <a:buChar char="•"/>
            </a:pPr>
            <a:r>
              <a:rPr lang="it" sz="1600" b="0" i="0" u="none" strike="noStrike" cap="none">
                <a:solidFill>
                  <a:schemeClr val="dk2"/>
                </a:solidFill>
                <a:latin typeface="Lato"/>
                <a:ea typeface="Lato"/>
                <a:cs typeface="Lato"/>
                <a:sym typeface="Lato"/>
              </a:rPr>
              <a:t>High turnover of personnel or struggling to keep the business open long term</a:t>
            </a:r>
            <a:endParaRPr sz="1400" b="0" i="0" u="none" strike="noStrike" cap="none">
              <a:solidFill>
                <a:srgbClr val="000000"/>
              </a:solidFill>
              <a:latin typeface="Arial"/>
              <a:ea typeface="Arial"/>
              <a:cs typeface="Arial"/>
              <a:sym typeface="Arial"/>
            </a:endParaRPr>
          </a:p>
          <a:p>
            <a:pPr marL="285750" marR="0" lvl="0" indent="-171450" algn="just" rtl="0">
              <a:lnSpc>
                <a:spcPct val="115000"/>
              </a:lnSpc>
              <a:spcBef>
                <a:spcPts val="0"/>
              </a:spcBef>
              <a:spcAft>
                <a:spcPts val="0"/>
              </a:spcAft>
              <a:buClr>
                <a:schemeClr val="lt1"/>
              </a:buClr>
              <a:buSzPts val="1800"/>
              <a:buFont typeface="Arial"/>
              <a:buNone/>
            </a:pPr>
            <a:endParaRPr sz="1600" b="0" i="0" u="none" strike="noStrike" cap="none">
              <a:solidFill>
                <a:schemeClr val="dk2"/>
              </a:solidFill>
              <a:latin typeface="Lato"/>
              <a:ea typeface="Lato"/>
              <a:cs typeface="Lato"/>
              <a:sym typeface="Lato"/>
            </a:endParaRPr>
          </a:p>
          <a:p>
            <a:pPr marL="285750" marR="0" lvl="0" indent="-171450" algn="just" rtl="0">
              <a:lnSpc>
                <a:spcPct val="115000"/>
              </a:lnSpc>
              <a:spcBef>
                <a:spcPts val="0"/>
              </a:spcBef>
              <a:spcAft>
                <a:spcPts val="0"/>
              </a:spcAft>
              <a:buClr>
                <a:schemeClr val="lt1"/>
              </a:buClr>
              <a:buSzPts val="1800"/>
              <a:buFont typeface="Arial"/>
              <a:buNone/>
            </a:pPr>
            <a:endParaRPr sz="1600" b="0" i="0" u="none" strike="noStrike" cap="none">
              <a:solidFill>
                <a:schemeClr val="dk2"/>
              </a:solidFill>
              <a:latin typeface="Lato"/>
              <a:ea typeface="Lato"/>
              <a:cs typeface="Lato"/>
              <a:sym typeface="Lato"/>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a:solidFill>
                <a:schemeClr val="lt1"/>
              </a:solidFill>
              <a:latin typeface="Lato"/>
              <a:ea typeface="Lato"/>
              <a:cs typeface="Lato"/>
              <a:sym typeface="Lato"/>
            </a:endParaRPr>
          </a:p>
        </p:txBody>
      </p:sp>
      <p:pic>
        <p:nvPicPr>
          <p:cNvPr id="252" name="Google Shape;252;p19" descr="Top reasons why business ethics is important"/>
          <p:cNvPicPr preferRelativeResize="0"/>
          <p:nvPr/>
        </p:nvPicPr>
        <p:blipFill rotWithShape="1">
          <a:blip r:embed="rId3">
            <a:alphaModFix/>
          </a:blip>
          <a:srcRect/>
          <a:stretch/>
        </p:blipFill>
        <p:spPr>
          <a:xfrm>
            <a:off x="432804" y="2816050"/>
            <a:ext cx="3581400" cy="1647825"/>
          </a:xfrm>
          <a:prstGeom prst="rect">
            <a:avLst/>
          </a:prstGeom>
          <a:noFill/>
          <a:ln>
            <a:noFill/>
          </a:ln>
        </p:spPr>
      </p:pic>
      <p:pic>
        <p:nvPicPr>
          <p:cNvPr id="253" name="Google Shape;253;p19"/>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54" name="Google Shape;254;p19"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2470900" y="1549066"/>
            <a:ext cx="8520600" cy="63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a:solidFill>
                  <a:schemeClr val="dk1"/>
                </a:solidFill>
                <a:latin typeface="Lato"/>
                <a:ea typeface="Lato"/>
                <a:cs typeface="Lato"/>
                <a:sym typeface="Lato"/>
              </a:rPr>
              <a:t>2.2 Principles of </a:t>
            </a:r>
            <a:br>
              <a:rPr lang="it" sz="2900">
                <a:solidFill>
                  <a:schemeClr val="dk1"/>
                </a:solidFill>
                <a:latin typeface="Lato"/>
                <a:ea typeface="Lato"/>
                <a:cs typeface="Lato"/>
                <a:sym typeface="Lato"/>
              </a:rPr>
            </a:br>
            <a:r>
              <a:rPr lang="it" sz="2900">
                <a:solidFill>
                  <a:schemeClr val="dk1"/>
                </a:solidFill>
                <a:latin typeface="Lato"/>
                <a:ea typeface="Lato"/>
                <a:cs typeface="Lato"/>
                <a:sym typeface="Lato"/>
              </a:rPr>
              <a:t>Business Ethics</a:t>
            </a:r>
            <a:endParaRPr sz="4100">
              <a:solidFill>
                <a:schemeClr val="dk1"/>
              </a:solidFill>
              <a:latin typeface="Lato"/>
              <a:ea typeface="Lato"/>
              <a:cs typeface="Lato"/>
              <a:sym typeface="Lato"/>
            </a:endParaRPr>
          </a:p>
        </p:txBody>
      </p:sp>
      <p:pic>
        <p:nvPicPr>
          <p:cNvPr id="260" name="Google Shape;260;p20"/>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61" name="Google Shape;261;p20"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265500" y="521268"/>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a:latin typeface="Lato"/>
                <a:ea typeface="Lato"/>
                <a:cs typeface="Lato"/>
                <a:sym typeface="Lato"/>
              </a:rPr>
              <a:t>1) Accountability</a:t>
            </a:r>
            <a:endParaRPr>
              <a:latin typeface="Lato"/>
              <a:ea typeface="Lato"/>
              <a:cs typeface="Lato"/>
              <a:sym typeface="Lato"/>
            </a:endParaRPr>
          </a:p>
        </p:txBody>
      </p:sp>
      <p:sp>
        <p:nvSpPr>
          <p:cNvPr id="267" name="Google Shape;267;p21"/>
          <p:cNvSpPr txBox="1">
            <a:spLocks noGrp="1"/>
          </p:cNvSpPr>
          <p:nvPr>
            <p:ph type="body" idx="2"/>
          </p:nvPr>
        </p:nvSpPr>
        <p:spPr>
          <a:xfrm>
            <a:off x="689586" y="2571750"/>
            <a:ext cx="3197028" cy="975360"/>
          </a:xfrm>
          <a:prstGeom prst="rect">
            <a:avLst/>
          </a:prstGeom>
          <a:noFill/>
          <a:ln>
            <a:noFill/>
          </a:ln>
        </p:spPr>
        <p:txBody>
          <a:bodyPr spcFirstLastPara="1" wrap="square" lIns="91425" tIns="91425" rIns="91425" bIns="91425" anchor="ctr" anchorCtr="0">
            <a:noAutofit/>
          </a:bodyPr>
          <a:lstStyle/>
          <a:p>
            <a:pPr marL="114300" lvl="0" indent="0" algn="l" rtl="0">
              <a:lnSpc>
                <a:spcPct val="115000"/>
              </a:lnSpc>
              <a:spcBef>
                <a:spcPts val="0"/>
              </a:spcBef>
              <a:spcAft>
                <a:spcPts val="0"/>
              </a:spcAft>
              <a:buSzPts val="1800"/>
              <a:buNone/>
            </a:pPr>
            <a:endParaRPr sz="1800">
              <a:latin typeface="Lato"/>
              <a:ea typeface="Lato"/>
              <a:cs typeface="Lato"/>
              <a:sym typeface="Lato"/>
            </a:endParaRPr>
          </a:p>
          <a:p>
            <a:pPr marL="114300" lvl="0" indent="0" algn="just" rtl="0">
              <a:lnSpc>
                <a:spcPct val="115000"/>
              </a:lnSpc>
              <a:spcBef>
                <a:spcPts val="0"/>
              </a:spcBef>
              <a:spcAft>
                <a:spcPts val="0"/>
              </a:spcAft>
              <a:buSzPts val="1800"/>
              <a:buNone/>
            </a:pPr>
            <a:endParaRPr>
              <a:solidFill>
                <a:srgbClr val="C7450A"/>
              </a:solidFill>
              <a:latin typeface="Lato"/>
              <a:ea typeface="Lato"/>
              <a:cs typeface="Lato"/>
              <a:sym typeface="Lato"/>
            </a:endParaRPr>
          </a:p>
          <a:p>
            <a:pPr marL="114300" lvl="0" indent="0" algn="ctr" rtl="0">
              <a:lnSpc>
                <a:spcPct val="115000"/>
              </a:lnSpc>
              <a:spcBef>
                <a:spcPts val="0"/>
              </a:spcBef>
              <a:spcAft>
                <a:spcPts val="0"/>
              </a:spcAft>
              <a:buSzPts val="1800"/>
              <a:buNone/>
            </a:pPr>
            <a:r>
              <a:rPr lang="it">
                <a:solidFill>
                  <a:srgbClr val="C7450A"/>
                </a:solidFill>
                <a:latin typeface="Lato"/>
                <a:ea typeface="Lato"/>
                <a:cs typeface="Lato"/>
                <a:sym typeface="Lato"/>
              </a:rPr>
              <a:t>Both the employee and the organisation are responsible for maintaining ethical work practices.</a:t>
            </a:r>
            <a:endParaRPr sz="1800">
              <a:solidFill>
                <a:srgbClr val="C7450A"/>
              </a:solidFill>
              <a:latin typeface="Lato"/>
              <a:ea typeface="Lato"/>
              <a:cs typeface="Lato"/>
              <a:sym typeface="Lato"/>
            </a:endParaRPr>
          </a:p>
          <a:p>
            <a:pPr marL="114300" lvl="0" indent="0" algn="l" rtl="0">
              <a:lnSpc>
                <a:spcPct val="115000"/>
              </a:lnSpc>
              <a:spcBef>
                <a:spcPts val="0"/>
              </a:spcBef>
              <a:spcAft>
                <a:spcPts val="0"/>
              </a:spcAft>
              <a:buSzPts val="1800"/>
              <a:buNone/>
            </a:pPr>
            <a:endParaRPr>
              <a:latin typeface="Lato"/>
              <a:ea typeface="Lato"/>
              <a:cs typeface="Lato"/>
              <a:sym typeface="Lato"/>
            </a:endParaRPr>
          </a:p>
          <a:p>
            <a:pPr marL="457200" lvl="0" indent="-228600" algn="l" rtl="0">
              <a:lnSpc>
                <a:spcPct val="115000"/>
              </a:lnSpc>
              <a:spcBef>
                <a:spcPts val="0"/>
              </a:spcBef>
              <a:spcAft>
                <a:spcPts val="0"/>
              </a:spcAft>
              <a:buClr>
                <a:schemeClr val="lt1"/>
              </a:buClr>
              <a:buSzPts val="1800"/>
              <a:buNone/>
            </a:pPr>
            <a:endParaRPr/>
          </a:p>
        </p:txBody>
      </p:sp>
      <p:pic>
        <p:nvPicPr>
          <p:cNvPr id="268" name="Google Shape;268;p21" descr="Our Culture | Mirroring Our Community | AbsoluteCare"/>
          <p:cNvPicPr preferRelativeResize="0"/>
          <p:nvPr/>
        </p:nvPicPr>
        <p:blipFill rotWithShape="1">
          <a:blip r:embed="rId3">
            <a:alphaModFix/>
          </a:blip>
          <a:srcRect/>
          <a:stretch/>
        </p:blipFill>
        <p:spPr>
          <a:xfrm>
            <a:off x="6268452" y="2116867"/>
            <a:ext cx="1619250" cy="1158729"/>
          </a:xfrm>
          <a:prstGeom prst="rect">
            <a:avLst/>
          </a:prstGeom>
          <a:noFill/>
          <a:ln>
            <a:noFill/>
          </a:ln>
        </p:spPr>
      </p:pic>
      <p:pic>
        <p:nvPicPr>
          <p:cNvPr id="269" name="Google Shape;269;p2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70" name="Google Shape;270;p21"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2"/>
          <p:cNvSpPr txBox="1"/>
          <p:nvPr/>
        </p:nvSpPr>
        <p:spPr>
          <a:xfrm>
            <a:off x="4723931" y="473232"/>
            <a:ext cx="4303776"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lt1"/>
                </a:solidFill>
                <a:latin typeface="Lato"/>
                <a:ea typeface="Lato"/>
                <a:cs typeface="Lato"/>
                <a:sym typeface="Lato"/>
              </a:rPr>
              <a:t>2) Care and Respect</a:t>
            </a:r>
            <a:endParaRPr sz="3600" b="1" i="0" u="none" strike="noStrike" cap="none">
              <a:solidFill>
                <a:schemeClr val="lt1"/>
              </a:solidFill>
              <a:latin typeface="Lato"/>
              <a:ea typeface="Lato"/>
              <a:cs typeface="Lato"/>
              <a:sym typeface="Lato"/>
            </a:endParaRPr>
          </a:p>
        </p:txBody>
      </p:sp>
      <p:sp>
        <p:nvSpPr>
          <p:cNvPr id="276" name="Google Shape;276;p22"/>
          <p:cNvSpPr txBox="1"/>
          <p:nvPr/>
        </p:nvSpPr>
        <p:spPr>
          <a:xfrm>
            <a:off x="5220812" y="2571750"/>
            <a:ext cx="3520852" cy="707136"/>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endParaRPr sz="1800" b="0" i="0" u="none" strike="noStrike" cap="none">
              <a:solidFill>
                <a:schemeClr val="lt1"/>
              </a:solidFill>
              <a:latin typeface="Lato"/>
              <a:ea typeface="Lato"/>
              <a:cs typeface="Lato"/>
              <a:sym typeface="Lato"/>
            </a:endParaRPr>
          </a:p>
          <a:p>
            <a:pPr marL="114300" marR="0" lvl="0" indent="0" algn="ctr" rtl="0">
              <a:lnSpc>
                <a:spcPct val="115000"/>
              </a:lnSpc>
              <a:spcBef>
                <a:spcPts val="0"/>
              </a:spcBef>
              <a:spcAft>
                <a:spcPts val="0"/>
              </a:spcAft>
              <a:buClr>
                <a:schemeClr val="lt1"/>
              </a:buClr>
              <a:buSzPts val="1800"/>
              <a:buFont typeface="Lato"/>
              <a:buNone/>
            </a:pPr>
            <a:endParaRPr sz="1800" b="0" i="0" u="none" strike="noStrike" cap="none">
              <a:solidFill>
                <a:schemeClr val="lt1"/>
              </a:solidFill>
              <a:latin typeface="Lato"/>
              <a:ea typeface="Lato"/>
              <a:cs typeface="Lato"/>
              <a:sym typeface="Lato"/>
            </a:endParaRPr>
          </a:p>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a:solidFill>
                  <a:schemeClr val="lt1"/>
                </a:solidFill>
                <a:latin typeface="Lato"/>
                <a:ea typeface="Lato"/>
                <a:cs typeface="Lato"/>
                <a:sym typeface="Lato"/>
              </a:rPr>
              <a:t>A safe environment ensures that employees are comfortable and they work at optimal conditions.</a:t>
            </a:r>
            <a:endParaRPr sz="1400" b="0" i="0" u="none" strike="noStrike" cap="none">
              <a:solidFill>
                <a:srgbClr val="000000"/>
              </a:solidFill>
              <a:latin typeface="Arial"/>
              <a:ea typeface="Arial"/>
              <a:cs typeface="Arial"/>
              <a:sym typeface="Arial"/>
            </a:endParaRPr>
          </a:p>
          <a:p>
            <a:pPr marL="457200" marR="0" lvl="0" indent="-228600" algn="ctr" rtl="0">
              <a:lnSpc>
                <a:spcPct val="115000"/>
              </a:lnSpc>
              <a:spcBef>
                <a:spcPts val="0"/>
              </a:spcBef>
              <a:spcAft>
                <a:spcPts val="0"/>
              </a:spcAft>
              <a:buClr>
                <a:schemeClr val="lt1"/>
              </a:buClr>
              <a:buSzPts val="1800"/>
              <a:buFont typeface="Lato"/>
              <a:buNone/>
            </a:pPr>
            <a:endParaRPr sz="1800" b="0" i="0" u="none" strike="noStrike" cap="none">
              <a:solidFill>
                <a:schemeClr val="lt1"/>
              </a:solidFill>
              <a:latin typeface="Lato"/>
              <a:ea typeface="Lato"/>
              <a:cs typeface="Lato"/>
              <a:sym typeface="Lato"/>
            </a:endParaRPr>
          </a:p>
        </p:txBody>
      </p:sp>
      <p:pic>
        <p:nvPicPr>
          <p:cNvPr id="277" name="Google Shape;277;p22" descr="How to Create a Positive Work Environment | VisiPoint"/>
          <p:cNvPicPr preferRelativeResize="0"/>
          <p:nvPr/>
        </p:nvPicPr>
        <p:blipFill rotWithShape="1">
          <a:blip r:embed="rId3">
            <a:alphaModFix/>
          </a:blip>
          <a:srcRect/>
          <a:stretch/>
        </p:blipFill>
        <p:spPr>
          <a:xfrm>
            <a:off x="-33407" y="2069432"/>
            <a:ext cx="4605408" cy="3074068"/>
          </a:xfrm>
          <a:prstGeom prst="rect">
            <a:avLst/>
          </a:prstGeom>
          <a:noFill/>
          <a:ln>
            <a:noFill/>
          </a:ln>
        </p:spPr>
      </p:pic>
      <p:pic>
        <p:nvPicPr>
          <p:cNvPr id="278" name="Google Shape;278;p22"/>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79" name="Google Shape;279;p22"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3"/>
          <p:cNvSpPr txBox="1">
            <a:spLocks noGrp="1"/>
          </p:cNvSpPr>
          <p:nvPr>
            <p:ph type="title"/>
          </p:nvPr>
        </p:nvSpPr>
        <p:spPr>
          <a:xfrm>
            <a:off x="265500" y="361030"/>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a:latin typeface="Lato"/>
                <a:ea typeface="Lato"/>
                <a:cs typeface="Lato"/>
                <a:sym typeface="Lato"/>
              </a:rPr>
              <a:t>3) Honesty</a:t>
            </a:r>
            <a:endParaRPr>
              <a:latin typeface="Lato"/>
              <a:ea typeface="Lato"/>
              <a:cs typeface="Lato"/>
              <a:sym typeface="Lato"/>
            </a:endParaRPr>
          </a:p>
        </p:txBody>
      </p:sp>
      <p:sp>
        <p:nvSpPr>
          <p:cNvPr id="285" name="Google Shape;285;p23"/>
          <p:cNvSpPr txBox="1">
            <a:spLocks noGrp="1"/>
          </p:cNvSpPr>
          <p:nvPr>
            <p:ph type="body" idx="2"/>
          </p:nvPr>
        </p:nvSpPr>
        <p:spPr>
          <a:xfrm>
            <a:off x="677484" y="2365527"/>
            <a:ext cx="3221232" cy="1098744"/>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800">
                <a:solidFill>
                  <a:srgbClr val="C7450A"/>
                </a:solidFill>
                <a:latin typeface="Lato"/>
                <a:ea typeface="Lato"/>
                <a:cs typeface="Lato"/>
                <a:sym typeface="Lato"/>
              </a:rPr>
              <a:t>Transparent communication between employees and managers/owners of businesses is vital.</a:t>
            </a:r>
            <a:endParaRPr>
              <a:solidFill>
                <a:srgbClr val="C7450A"/>
              </a:solidFill>
              <a:latin typeface="Lato"/>
              <a:ea typeface="Lato"/>
              <a:cs typeface="Lato"/>
              <a:sym typeface="Lato"/>
            </a:endParaRPr>
          </a:p>
        </p:txBody>
      </p:sp>
      <p:pic>
        <p:nvPicPr>
          <p:cNvPr id="286" name="Google Shape;286;p23" descr="Get complete process transparency with PRIME BPM"/>
          <p:cNvPicPr preferRelativeResize="0"/>
          <p:nvPr/>
        </p:nvPicPr>
        <p:blipFill rotWithShape="1">
          <a:blip r:embed="rId3">
            <a:alphaModFix/>
          </a:blip>
          <a:srcRect/>
          <a:stretch/>
        </p:blipFill>
        <p:spPr>
          <a:xfrm>
            <a:off x="4833302" y="980573"/>
            <a:ext cx="4315821" cy="3182353"/>
          </a:xfrm>
          <a:prstGeom prst="rect">
            <a:avLst/>
          </a:prstGeom>
          <a:noFill/>
          <a:ln>
            <a:noFill/>
          </a:ln>
        </p:spPr>
      </p:pic>
      <p:pic>
        <p:nvPicPr>
          <p:cNvPr id="287" name="Google Shape;287;p23"/>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88" name="Google Shape;288;p23"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txBox="1"/>
          <p:nvPr/>
        </p:nvSpPr>
        <p:spPr>
          <a:xfrm>
            <a:off x="4833300" y="361030"/>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lt1"/>
                </a:solidFill>
                <a:latin typeface="Lato"/>
                <a:ea typeface="Lato"/>
                <a:cs typeface="Lato"/>
                <a:sym typeface="Lato"/>
              </a:rPr>
              <a:t>4) Avoid conflicts</a:t>
            </a:r>
            <a:endParaRPr sz="3600" b="1" i="0" u="none" strike="noStrike" cap="none">
              <a:solidFill>
                <a:schemeClr val="lt1"/>
              </a:solidFill>
              <a:latin typeface="Lato"/>
              <a:ea typeface="Lato"/>
              <a:cs typeface="Lato"/>
              <a:sym typeface="Lato"/>
            </a:endParaRPr>
          </a:p>
        </p:txBody>
      </p:sp>
      <p:sp>
        <p:nvSpPr>
          <p:cNvPr id="294" name="Google Shape;294;p24"/>
          <p:cNvSpPr txBox="1"/>
          <p:nvPr/>
        </p:nvSpPr>
        <p:spPr>
          <a:xfrm>
            <a:off x="4936530" y="2914899"/>
            <a:ext cx="3838740" cy="347172"/>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a:solidFill>
                  <a:schemeClr val="lt1"/>
                </a:solidFill>
                <a:latin typeface="Lato"/>
                <a:ea typeface="Lato"/>
                <a:cs typeface="Lato"/>
                <a:sym typeface="Lato"/>
              </a:rPr>
              <a:t>A peaceful working environment with minimal conflicts ensures a positive working experience for employees and encourages them to work better.</a:t>
            </a:r>
            <a:endParaRPr sz="1800" b="0" i="0" u="none" strike="noStrike" cap="none">
              <a:solidFill>
                <a:schemeClr val="lt1"/>
              </a:solidFill>
              <a:latin typeface="Lato"/>
              <a:ea typeface="Lato"/>
              <a:cs typeface="Lato"/>
              <a:sym typeface="Lato"/>
            </a:endParaRPr>
          </a:p>
          <a:p>
            <a:pPr marL="457200" marR="0" lvl="0" indent="-228600" algn="ctr" rtl="0">
              <a:lnSpc>
                <a:spcPct val="115000"/>
              </a:lnSpc>
              <a:spcBef>
                <a:spcPts val="0"/>
              </a:spcBef>
              <a:spcAft>
                <a:spcPts val="0"/>
              </a:spcAft>
              <a:buClr>
                <a:schemeClr val="lt1"/>
              </a:buClr>
              <a:buSzPts val="1800"/>
              <a:buFont typeface="Lato"/>
              <a:buNone/>
            </a:pPr>
            <a:endParaRPr sz="1800" b="0" i="0" u="none" strike="noStrike" cap="none">
              <a:solidFill>
                <a:schemeClr val="lt1"/>
              </a:solidFill>
              <a:latin typeface="Lato"/>
              <a:ea typeface="Lato"/>
              <a:cs typeface="Lato"/>
              <a:sym typeface="Lato"/>
            </a:endParaRPr>
          </a:p>
        </p:txBody>
      </p:sp>
      <p:pic>
        <p:nvPicPr>
          <p:cNvPr id="295" name="Google Shape;295;p24" descr="7 Ways to Decrease Workplace Distractions &amp; Increase Productivity - Xenium  HR"/>
          <p:cNvPicPr preferRelativeResize="0"/>
          <p:nvPr/>
        </p:nvPicPr>
        <p:blipFill rotWithShape="1">
          <a:blip r:embed="rId3">
            <a:alphaModFix/>
          </a:blip>
          <a:srcRect l="16855" r="39158"/>
          <a:stretch/>
        </p:blipFill>
        <p:spPr>
          <a:xfrm>
            <a:off x="0" y="0"/>
            <a:ext cx="4584032" cy="5143500"/>
          </a:xfrm>
          <a:prstGeom prst="rect">
            <a:avLst/>
          </a:prstGeom>
          <a:noFill/>
          <a:ln>
            <a:noFill/>
          </a:ln>
        </p:spPr>
      </p:pic>
      <p:pic>
        <p:nvPicPr>
          <p:cNvPr id="296" name="Google Shape;296;p24"/>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297" name="Google Shape;297;p24"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5"/>
          <p:cNvSpPr txBox="1">
            <a:spLocks noGrp="1"/>
          </p:cNvSpPr>
          <p:nvPr>
            <p:ph type="title"/>
          </p:nvPr>
        </p:nvSpPr>
        <p:spPr>
          <a:xfrm>
            <a:off x="265500" y="472387"/>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a:latin typeface="Lato"/>
                <a:ea typeface="Lato"/>
                <a:cs typeface="Lato"/>
                <a:sym typeface="Lato"/>
              </a:rPr>
              <a:t>5) Compliance</a:t>
            </a:r>
            <a:endParaRPr>
              <a:latin typeface="Lato"/>
              <a:ea typeface="Lato"/>
              <a:cs typeface="Lato"/>
              <a:sym typeface="Lato"/>
            </a:endParaRPr>
          </a:p>
        </p:txBody>
      </p:sp>
      <p:sp>
        <p:nvSpPr>
          <p:cNvPr id="303" name="Google Shape;303;p25"/>
          <p:cNvSpPr txBox="1">
            <a:spLocks noGrp="1"/>
          </p:cNvSpPr>
          <p:nvPr>
            <p:ph type="body" idx="2"/>
          </p:nvPr>
        </p:nvSpPr>
        <p:spPr>
          <a:xfrm>
            <a:off x="489780" y="2301699"/>
            <a:ext cx="3596640" cy="1444452"/>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800">
                <a:solidFill>
                  <a:srgbClr val="C7450A"/>
                </a:solidFill>
                <a:latin typeface="Lato"/>
                <a:ea typeface="Lato"/>
                <a:cs typeface="Lato"/>
                <a:sym typeface="Lato"/>
              </a:rPr>
              <a:t>Organisations need to </a:t>
            </a:r>
            <a:r>
              <a:rPr lang="it">
                <a:solidFill>
                  <a:srgbClr val="C7450A"/>
                </a:solidFill>
                <a:latin typeface="Lato"/>
                <a:ea typeface="Lato"/>
                <a:cs typeface="Lato"/>
                <a:sym typeface="Lato"/>
              </a:rPr>
              <a:t>follow the rules </a:t>
            </a:r>
            <a:r>
              <a:rPr lang="it" sz="1800">
                <a:solidFill>
                  <a:srgbClr val="C7450A"/>
                </a:solidFill>
                <a:latin typeface="Lato"/>
                <a:ea typeface="Lato"/>
                <a:cs typeface="Lato"/>
                <a:sym typeface="Lato"/>
              </a:rPr>
              <a:t>and regulations, especially when moving towards a more business ethics approach to work. </a:t>
            </a:r>
            <a:endParaRPr>
              <a:solidFill>
                <a:srgbClr val="C7450A"/>
              </a:solidFill>
              <a:latin typeface="Lato"/>
              <a:ea typeface="Lato"/>
              <a:cs typeface="Lato"/>
              <a:sym typeface="Lato"/>
            </a:endParaRPr>
          </a:p>
        </p:txBody>
      </p:sp>
      <p:pic>
        <p:nvPicPr>
          <p:cNvPr id="304" name="Google Shape;304;p25" descr="Compliance Communications | DeskAlerts"/>
          <p:cNvPicPr preferRelativeResize="0"/>
          <p:nvPr/>
        </p:nvPicPr>
        <p:blipFill rotWithShape="1">
          <a:blip r:embed="rId3">
            <a:alphaModFix/>
          </a:blip>
          <a:srcRect/>
          <a:stretch/>
        </p:blipFill>
        <p:spPr>
          <a:xfrm>
            <a:off x="4696634" y="3305846"/>
            <a:ext cx="3360325" cy="2100203"/>
          </a:xfrm>
          <a:prstGeom prst="rect">
            <a:avLst/>
          </a:prstGeom>
          <a:noFill/>
          <a:ln>
            <a:noFill/>
          </a:ln>
        </p:spPr>
      </p:pic>
      <p:pic>
        <p:nvPicPr>
          <p:cNvPr id="305" name="Google Shape;305;p25"/>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06" name="Google Shape;306;p25"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txBox="1"/>
          <p:nvPr/>
        </p:nvSpPr>
        <p:spPr>
          <a:xfrm>
            <a:off x="4784051" y="391049"/>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lt1"/>
                </a:solidFill>
                <a:latin typeface="Lato"/>
                <a:ea typeface="Lato"/>
                <a:cs typeface="Lato"/>
                <a:sym typeface="Lato"/>
              </a:rPr>
              <a:t>6) Loyalty </a:t>
            </a:r>
            <a:endParaRPr sz="3600" b="1" i="0" u="none" strike="noStrike" cap="none">
              <a:solidFill>
                <a:schemeClr val="lt1"/>
              </a:solidFill>
              <a:latin typeface="Lato"/>
              <a:ea typeface="Lato"/>
              <a:cs typeface="Lato"/>
              <a:sym typeface="Lato"/>
            </a:endParaRPr>
          </a:p>
        </p:txBody>
      </p:sp>
      <p:sp>
        <p:nvSpPr>
          <p:cNvPr id="312" name="Google Shape;312;p26"/>
          <p:cNvSpPr txBox="1"/>
          <p:nvPr/>
        </p:nvSpPr>
        <p:spPr>
          <a:xfrm>
            <a:off x="5017169" y="1709249"/>
            <a:ext cx="3928080" cy="2761422"/>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a:solidFill>
                  <a:schemeClr val="lt1"/>
                </a:solidFill>
                <a:latin typeface="Lato"/>
                <a:ea typeface="Lato"/>
                <a:cs typeface="Lato"/>
                <a:sym typeface="Lato"/>
              </a:rPr>
              <a:t>Employees are expected to display loyalty to their organisation. Any issues are expected to be dealt with internally, ensuring that the image of the organisation is held to the highest standards. </a:t>
            </a:r>
            <a:endParaRPr sz="1800" b="0" i="0" u="none" strike="noStrike" cap="none">
              <a:solidFill>
                <a:schemeClr val="lt1"/>
              </a:solidFill>
              <a:latin typeface="Lato"/>
              <a:ea typeface="Lato"/>
              <a:cs typeface="Lato"/>
              <a:sym typeface="Lato"/>
            </a:endParaRPr>
          </a:p>
          <a:p>
            <a:pPr marL="457200" marR="0" lvl="0" indent="-228600" algn="just" rtl="0">
              <a:lnSpc>
                <a:spcPct val="115000"/>
              </a:lnSpc>
              <a:spcBef>
                <a:spcPts val="0"/>
              </a:spcBef>
              <a:spcAft>
                <a:spcPts val="0"/>
              </a:spcAft>
              <a:buClr>
                <a:schemeClr val="lt1"/>
              </a:buClr>
              <a:buSzPts val="1800"/>
              <a:buFont typeface="Lato"/>
              <a:buNone/>
            </a:pPr>
            <a:endParaRPr sz="1800" b="0" i="0" u="none" strike="noStrike" cap="none">
              <a:solidFill>
                <a:srgbClr val="C7450A"/>
              </a:solidFill>
              <a:latin typeface="Lato"/>
              <a:ea typeface="Lato"/>
              <a:cs typeface="Lato"/>
              <a:sym typeface="Lato"/>
            </a:endParaRPr>
          </a:p>
        </p:txBody>
      </p:sp>
      <p:pic>
        <p:nvPicPr>
          <p:cNvPr id="313" name="Google Shape;313;p26" descr="Customer Loyalty | Retail Loyalty Programs | Apparel Retail Loyalty -  Fibre2Fashion"/>
          <p:cNvPicPr preferRelativeResize="0"/>
          <p:nvPr/>
        </p:nvPicPr>
        <p:blipFill rotWithShape="1">
          <a:blip r:embed="rId3">
            <a:alphaModFix/>
          </a:blip>
          <a:srcRect/>
          <a:stretch/>
        </p:blipFill>
        <p:spPr>
          <a:xfrm>
            <a:off x="718275" y="2026245"/>
            <a:ext cx="3177053" cy="1091009"/>
          </a:xfrm>
          <a:prstGeom prst="rect">
            <a:avLst/>
          </a:prstGeom>
          <a:noFill/>
          <a:ln>
            <a:noFill/>
          </a:ln>
        </p:spPr>
      </p:pic>
      <p:pic>
        <p:nvPicPr>
          <p:cNvPr id="314" name="Google Shape;314;p26"/>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15" name="Google Shape;315;p26"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txBox="1">
            <a:spLocks noGrp="1"/>
          </p:cNvSpPr>
          <p:nvPr>
            <p:ph type="title"/>
          </p:nvPr>
        </p:nvSpPr>
        <p:spPr>
          <a:xfrm>
            <a:off x="-496651" y="610332"/>
            <a:ext cx="5577606"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sz="3200">
                <a:latin typeface="Lato"/>
                <a:ea typeface="Lato"/>
                <a:cs typeface="Lato"/>
                <a:sym typeface="Lato"/>
              </a:rPr>
              <a:t>7) Relevant Information</a:t>
            </a:r>
            <a:endParaRPr sz="3200">
              <a:latin typeface="Lato"/>
              <a:ea typeface="Lato"/>
              <a:cs typeface="Lato"/>
              <a:sym typeface="Lato"/>
            </a:endParaRPr>
          </a:p>
        </p:txBody>
      </p:sp>
      <p:sp>
        <p:nvSpPr>
          <p:cNvPr id="321" name="Google Shape;321;p27"/>
          <p:cNvSpPr txBox="1">
            <a:spLocks noGrp="1"/>
          </p:cNvSpPr>
          <p:nvPr>
            <p:ph type="body" idx="2"/>
          </p:nvPr>
        </p:nvSpPr>
        <p:spPr>
          <a:xfrm>
            <a:off x="426832" y="2155898"/>
            <a:ext cx="3730640" cy="1825813"/>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800">
                <a:solidFill>
                  <a:srgbClr val="C7450A"/>
                </a:solidFill>
                <a:latin typeface="Lato"/>
                <a:ea typeface="Lato"/>
                <a:cs typeface="Lato"/>
                <a:sym typeface="Lato"/>
              </a:rPr>
              <a:t>Organisations are obliged to share reports regarding their business practices. All information shared should be truthful.</a:t>
            </a:r>
            <a:endParaRPr sz="1800">
              <a:solidFill>
                <a:srgbClr val="C7450A"/>
              </a:solidFill>
              <a:latin typeface="Lato"/>
              <a:ea typeface="Lato"/>
              <a:cs typeface="Lato"/>
              <a:sym typeface="Lato"/>
            </a:endParaRPr>
          </a:p>
        </p:txBody>
      </p:sp>
      <p:pic>
        <p:nvPicPr>
          <p:cNvPr id="322" name="Google Shape;322;p27" descr="Magnifying Glass"/>
          <p:cNvPicPr preferRelativeResize="0"/>
          <p:nvPr/>
        </p:nvPicPr>
        <p:blipFill rotWithShape="1">
          <a:blip r:embed="rId3">
            <a:alphaModFix/>
          </a:blip>
          <a:srcRect/>
          <a:stretch/>
        </p:blipFill>
        <p:spPr>
          <a:xfrm>
            <a:off x="5342074" y="1210631"/>
            <a:ext cx="3007788" cy="2722238"/>
          </a:xfrm>
          <a:prstGeom prst="rect">
            <a:avLst/>
          </a:prstGeom>
          <a:noFill/>
          <a:ln>
            <a:noFill/>
          </a:ln>
        </p:spPr>
      </p:pic>
      <p:pic>
        <p:nvPicPr>
          <p:cNvPr id="323" name="Google Shape;323;p27"/>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24" name="Google Shape;324;p27"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8"/>
          <p:cNvSpPr txBox="1"/>
          <p:nvPr/>
        </p:nvSpPr>
        <p:spPr>
          <a:xfrm>
            <a:off x="4657456" y="610332"/>
            <a:ext cx="4011762"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lt1"/>
                </a:solidFill>
                <a:latin typeface="Lato"/>
                <a:ea typeface="Lato"/>
                <a:cs typeface="Lato"/>
                <a:sym typeface="Lato"/>
              </a:rPr>
              <a:t>8) Law abiding</a:t>
            </a:r>
            <a:endParaRPr sz="3600" b="1" i="0" u="none" strike="noStrike" cap="none">
              <a:solidFill>
                <a:schemeClr val="lt1"/>
              </a:solidFill>
              <a:latin typeface="Lato"/>
              <a:ea typeface="Lato"/>
              <a:cs typeface="Lato"/>
              <a:sym typeface="Lato"/>
            </a:endParaRPr>
          </a:p>
        </p:txBody>
      </p:sp>
      <p:sp>
        <p:nvSpPr>
          <p:cNvPr id="330" name="Google Shape;330;p28"/>
          <p:cNvSpPr txBox="1"/>
          <p:nvPr/>
        </p:nvSpPr>
        <p:spPr>
          <a:xfrm>
            <a:off x="4993033" y="1757296"/>
            <a:ext cx="3340608" cy="1961418"/>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a:solidFill>
                  <a:schemeClr val="lt1"/>
                </a:solidFill>
                <a:latin typeface="Lato"/>
                <a:ea typeface="Lato"/>
                <a:cs typeface="Lato"/>
                <a:sym typeface="Lato"/>
              </a:rPr>
              <a:t>Managers should abide to the law and treat all individuals fairly in the workplace.</a:t>
            </a:r>
            <a:endParaRPr sz="1800" b="0" i="0" u="none" strike="noStrike" cap="none">
              <a:solidFill>
                <a:schemeClr val="lt1"/>
              </a:solidFill>
              <a:latin typeface="Lato"/>
              <a:ea typeface="Lato"/>
              <a:cs typeface="Lato"/>
              <a:sym typeface="Lato"/>
            </a:endParaRPr>
          </a:p>
        </p:txBody>
      </p:sp>
      <p:pic>
        <p:nvPicPr>
          <p:cNvPr id="331" name="Google Shape;331;p2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32" name="Google Shape;332;p2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333" name="Google Shape;333;p28"/>
          <p:cNvPicPr preferRelativeResize="0"/>
          <p:nvPr/>
        </p:nvPicPr>
        <p:blipFill>
          <a:blip r:embed="rId5">
            <a:alphaModFix/>
          </a:blip>
          <a:stretch>
            <a:fillRect/>
          </a:stretch>
        </p:blipFill>
        <p:spPr>
          <a:xfrm>
            <a:off x="498376" y="1500871"/>
            <a:ext cx="3340625" cy="2474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7" name="Google Shape;87;p3"/>
          <p:cNvGrpSpPr/>
          <p:nvPr/>
        </p:nvGrpSpPr>
        <p:grpSpPr>
          <a:xfrm>
            <a:off x="1689700" y="2713246"/>
            <a:ext cx="7257383" cy="2413519"/>
            <a:chOff x="1168854" y="2182368"/>
            <a:chExt cx="7975146" cy="2850838"/>
          </a:xfrm>
        </p:grpSpPr>
        <p:sp>
          <p:nvSpPr>
            <p:cNvPr id="88" name="Google Shape;88;p3"/>
            <p:cNvSpPr/>
            <p:nvPr/>
          </p:nvSpPr>
          <p:spPr>
            <a:xfrm>
              <a:off x="4693920" y="4254155"/>
              <a:ext cx="963168" cy="69342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9" name="Google Shape;89;p3" descr="EnSoEd – Innovative teacher training social entrepreneurship"/>
            <p:cNvPicPr preferRelativeResize="0"/>
            <p:nvPr/>
          </p:nvPicPr>
          <p:blipFill rotWithShape="1">
            <a:blip r:embed="rId3">
              <a:alphaModFix/>
            </a:blip>
            <a:srcRect/>
            <a:stretch/>
          </p:blipFill>
          <p:spPr>
            <a:xfrm>
              <a:off x="1168854" y="2182368"/>
              <a:ext cx="7975146" cy="2850838"/>
            </a:xfrm>
            <a:prstGeom prst="rect">
              <a:avLst/>
            </a:prstGeom>
            <a:noFill/>
            <a:ln>
              <a:noFill/>
            </a:ln>
          </p:spPr>
        </p:pic>
      </p:grpSp>
      <p:sp>
        <p:nvSpPr>
          <p:cNvPr id="90" name="Google Shape;90;p3"/>
          <p:cNvSpPr txBox="1">
            <a:spLocks noGrp="1"/>
          </p:cNvSpPr>
          <p:nvPr>
            <p:ph type="title"/>
          </p:nvPr>
        </p:nvSpPr>
        <p:spPr>
          <a:xfrm>
            <a:off x="110980" y="864168"/>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it" sz="2900">
                <a:latin typeface="Lato"/>
                <a:ea typeface="Lato"/>
                <a:cs typeface="Lato"/>
                <a:sym typeface="Lato"/>
              </a:rPr>
              <a:t>Working Units</a:t>
            </a:r>
            <a:endParaRPr sz="4100">
              <a:latin typeface="Lato"/>
              <a:ea typeface="Lato"/>
              <a:cs typeface="Lato"/>
              <a:sym typeface="Lato"/>
            </a:endParaRPr>
          </a:p>
        </p:txBody>
      </p:sp>
      <p:sp>
        <p:nvSpPr>
          <p:cNvPr id="91" name="Google Shape;91;p3"/>
          <p:cNvSpPr txBox="1">
            <a:spLocks noGrp="1"/>
          </p:cNvSpPr>
          <p:nvPr>
            <p:ph type="body" idx="2"/>
          </p:nvPr>
        </p:nvSpPr>
        <p:spPr>
          <a:xfrm>
            <a:off x="4649500" y="1154500"/>
            <a:ext cx="4460700" cy="3171300"/>
          </a:xfrm>
          <a:prstGeom prst="rect">
            <a:avLst/>
          </a:prstGeom>
          <a:noFill/>
          <a:ln>
            <a:noFill/>
          </a:ln>
        </p:spPr>
        <p:txBody>
          <a:bodyPr spcFirstLastPara="1" wrap="square" lIns="91425" tIns="91425" rIns="91425" bIns="91425" anchor="ctr" anchorCtr="0">
            <a:noAutofit/>
          </a:bodyPr>
          <a:lstStyle/>
          <a:p>
            <a:pPr marL="0" marR="50800" lvl="0" indent="0" algn="just" rtl="0">
              <a:lnSpc>
                <a:spcPct val="115000"/>
              </a:lnSpc>
              <a:spcBef>
                <a:spcPts val="1200"/>
              </a:spcBef>
              <a:spcAft>
                <a:spcPts val="0"/>
              </a:spcAft>
              <a:buClr>
                <a:schemeClr val="dk2"/>
              </a:buClr>
              <a:buSzPts val="1800"/>
              <a:buNone/>
            </a:pPr>
            <a:r>
              <a:rPr lang="it" sz="1600">
                <a:solidFill>
                  <a:schemeClr val="dk2"/>
                </a:solidFill>
                <a:latin typeface="Lato"/>
                <a:ea typeface="Lato"/>
                <a:cs typeface="Lato"/>
                <a:sym typeface="Lato"/>
              </a:rPr>
              <a:t>Social Entrepreneurship and Business Ethics: </a:t>
            </a:r>
            <a:endParaRPr sz="1600"/>
          </a:p>
          <a:p>
            <a:pPr marL="457200" marR="50800" lvl="0" indent="-374650" algn="just" rtl="0">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The relationship between the two concepts. </a:t>
            </a:r>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Modern businesses and “moral” footprint.</a:t>
            </a:r>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Social entrepreneurship and benefitting society through viable business practices.</a:t>
            </a:r>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Corporate Social Responsibility and the tools that can make businesses and organizations achieve greater visibility, sustainability, and long-term growth. </a:t>
            </a:r>
            <a:endParaRPr/>
          </a:p>
          <a:p>
            <a:pPr marL="457200" marR="50800" lvl="0" indent="-228600" algn="just" rtl="0">
              <a:lnSpc>
                <a:spcPct val="115000"/>
              </a:lnSpc>
              <a:spcBef>
                <a:spcPts val="1200"/>
              </a:spcBef>
              <a:spcAft>
                <a:spcPts val="0"/>
              </a:spcAft>
              <a:buClr>
                <a:schemeClr val="dk2"/>
              </a:buClr>
              <a:buSzPts val="2300"/>
              <a:buFont typeface="Arial"/>
              <a:buNone/>
            </a:pPr>
            <a:endParaRPr sz="1600">
              <a:solidFill>
                <a:schemeClr val="lt1"/>
              </a:solidFill>
              <a:latin typeface="Lato"/>
              <a:ea typeface="Lato"/>
              <a:cs typeface="Lato"/>
              <a:sym typeface="Lato"/>
            </a:endParaRPr>
          </a:p>
          <a:p>
            <a:pPr marL="0" lvl="0" indent="0" algn="just" rtl="0">
              <a:lnSpc>
                <a:spcPct val="115000"/>
              </a:lnSpc>
              <a:spcBef>
                <a:spcPts val="1200"/>
              </a:spcBef>
              <a:spcAft>
                <a:spcPts val="1600"/>
              </a:spcAft>
              <a:buSzPts val="1800"/>
              <a:buNone/>
            </a:pPr>
            <a:endParaRPr sz="1500">
              <a:solidFill>
                <a:schemeClr val="lt1"/>
              </a:solidFill>
              <a:latin typeface="Lato"/>
              <a:ea typeface="Lato"/>
              <a:cs typeface="Lato"/>
              <a:sym typeface="Lato"/>
            </a:endParaRPr>
          </a:p>
        </p:txBody>
      </p:sp>
      <p:pic>
        <p:nvPicPr>
          <p:cNvPr id="92" name="Google Shape;92;p3"/>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93" name="Google Shape;93;p3"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9"/>
          <p:cNvSpPr txBox="1">
            <a:spLocks noGrp="1"/>
          </p:cNvSpPr>
          <p:nvPr>
            <p:ph type="title"/>
          </p:nvPr>
        </p:nvSpPr>
        <p:spPr>
          <a:xfrm>
            <a:off x="-542310" y="223362"/>
            <a:ext cx="5711718"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sz="3000">
                <a:latin typeface="Lato"/>
                <a:ea typeface="Lato"/>
                <a:cs typeface="Lato"/>
                <a:sym typeface="Lato"/>
              </a:rPr>
              <a:t>9) Fulfilling commitments</a:t>
            </a:r>
            <a:endParaRPr sz="3000">
              <a:latin typeface="Lato"/>
              <a:ea typeface="Lato"/>
              <a:cs typeface="Lato"/>
              <a:sym typeface="Lato"/>
            </a:endParaRPr>
          </a:p>
        </p:txBody>
      </p:sp>
      <p:sp>
        <p:nvSpPr>
          <p:cNvPr id="339" name="Google Shape;339;p29"/>
          <p:cNvSpPr txBox="1">
            <a:spLocks noGrp="1"/>
          </p:cNvSpPr>
          <p:nvPr>
            <p:ph type="body" idx="2"/>
          </p:nvPr>
        </p:nvSpPr>
        <p:spPr>
          <a:xfrm>
            <a:off x="85456" y="882462"/>
            <a:ext cx="4486544" cy="3695100"/>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800">
                <a:solidFill>
                  <a:srgbClr val="C7450A"/>
                </a:solidFill>
                <a:latin typeface="Lato"/>
                <a:ea typeface="Lato"/>
                <a:cs typeface="Lato"/>
                <a:sym typeface="Lato"/>
              </a:rPr>
              <a:t>Agreements should be interpreted in reasonable ways and not in a way tha</a:t>
            </a:r>
            <a:r>
              <a:rPr lang="it">
                <a:solidFill>
                  <a:srgbClr val="C7450A"/>
                </a:solidFill>
                <a:latin typeface="Lato"/>
                <a:ea typeface="Lato"/>
                <a:cs typeface="Lato"/>
                <a:sym typeface="Lato"/>
              </a:rPr>
              <a:t>t only benefits one party – this is highly unethical.</a:t>
            </a:r>
            <a:endParaRPr sz="1800">
              <a:solidFill>
                <a:srgbClr val="C7450A"/>
              </a:solidFill>
              <a:latin typeface="Lato"/>
              <a:ea typeface="Lato"/>
              <a:cs typeface="Lato"/>
              <a:sym typeface="Lato"/>
            </a:endParaRPr>
          </a:p>
        </p:txBody>
      </p:sp>
      <p:pic>
        <p:nvPicPr>
          <p:cNvPr id="340" name="Google Shape;340;p29" descr="4 Commitments Every Great Web Design Company Makes | by Webcliffe | Medium"/>
          <p:cNvPicPr preferRelativeResize="0"/>
          <p:nvPr/>
        </p:nvPicPr>
        <p:blipFill rotWithShape="1">
          <a:blip r:embed="rId3">
            <a:alphaModFix/>
          </a:blip>
          <a:srcRect/>
          <a:stretch/>
        </p:blipFill>
        <p:spPr>
          <a:xfrm>
            <a:off x="5001305" y="926883"/>
            <a:ext cx="3814500" cy="2940000"/>
          </a:xfrm>
          <a:prstGeom prst="roundRect">
            <a:avLst>
              <a:gd name="adj" fmla="val 8594"/>
            </a:avLst>
          </a:prstGeom>
          <a:solidFill>
            <a:srgbClr val="ECECEC"/>
          </a:solidFill>
          <a:ln>
            <a:noFill/>
          </a:ln>
        </p:spPr>
      </p:pic>
      <p:pic>
        <p:nvPicPr>
          <p:cNvPr id="341" name="Google Shape;341;p29"/>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42" name="Google Shape;342;p29"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6"/>
        <p:cNvGrpSpPr/>
        <p:nvPr/>
      </p:nvGrpSpPr>
      <p:grpSpPr>
        <a:xfrm>
          <a:off x="0" y="0"/>
          <a:ext cx="0" cy="0"/>
          <a:chOff x="0" y="0"/>
          <a:chExt cx="0" cy="0"/>
        </a:xfrm>
      </p:grpSpPr>
      <p:sp>
        <p:nvSpPr>
          <p:cNvPr id="347" name="Google Shape;347;p30"/>
          <p:cNvSpPr txBox="1">
            <a:spLocks noGrp="1"/>
          </p:cNvSpPr>
          <p:nvPr>
            <p:ph type="title"/>
          </p:nvPr>
        </p:nvSpPr>
        <p:spPr>
          <a:xfrm>
            <a:off x="-1730964" y="971549"/>
            <a:ext cx="6724069" cy="63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a:solidFill>
                  <a:schemeClr val="lt1"/>
                </a:solidFill>
                <a:latin typeface="Lato"/>
                <a:ea typeface="Lato"/>
                <a:cs typeface="Lato"/>
                <a:sym typeface="Lato"/>
              </a:rPr>
              <a:t>2.3 Different Types </a:t>
            </a:r>
            <a:br>
              <a:rPr lang="it" sz="2900">
                <a:solidFill>
                  <a:schemeClr val="lt1"/>
                </a:solidFill>
                <a:latin typeface="Lato"/>
                <a:ea typeface="Lato"/>
                <a:cs typeface="Lato"/>
                <a:sym typeface="Lato"/>
              </a:rPr>
            </a:br>
            <a:r>
              <a:rPr lang="it" sz="2900">
                <a:solidFill>
                  <a:schemeClr val="lt1"/>
                </a:solidFill>
                <a:latin typeface="Lato"/>
                <a:ea typeface="Lato"/>
                <a:cs typeface="Lato"/>
                <a:sym typeface="Lato"/>
              </a:rPr>
              <a:t>of Business Ethics</a:t>
            </a:r>
            <a:endParaRPr sz="4100">
              <a:solidFill>
                <a:schemeClr val="lt1"/>
              </a:solidFill>
              <a:latin typeface="Lato"/>
              <a:ea typeface="Lato"/>
              <a:cs typeface="Lato"/>
              <a:sym typeface="Lato"/>
            </a:endParaRPr>
          </a:p>
        </p:txBody>
      </p:sp>
      <p:pic>
        <p:nvPicPr>
          <p:cNvPr id="348" name="Google Shape;348;p30"/>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49" name="Google Shape;349;p30"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1"/>
          <p:cNvSpPr txBox="1">
            <a:spLocks noGrp="1"/>
          </p:cNvSpPr>
          <p:nvPr>
            <p:ph type="body" idx="2"/>
          </p:nvPr>
        </p:nvSpPr>
        <p:spPr>
          <a:xfrm>
            <a:off x="4921721" y="1133274"/>
            <a:ext cx="4045200" cy="3679358"/>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a:solidFill>
                  <a:srgbClr val="F2F2F2"/>
                </a:solidFill>
              </a:rPr>
              <a:t>The responsibility of the organisation to safeguard the interest of its employees, its customers and shareholders. </a:t>
            </a:r>
            <a:endParaRPr>
              <a:solidFill>
                <a:srgbClr val="F2F2F2"/>
              </a:solidFill>
            </a:endParaRPr>
          </a:p>
        </p:txBody>
      </p:sp>
      <p:sp>
        <p:nvSpPr>
          <p:cNvPr id="355" name="Google Shape;355;p31"/>
          <p:cNvSpPr txBox="1"/>
          <p:nvPr/>
        </p:nvSpPr>
        <p:spPr>
          <a:xfrm>
            <a:off x="4921721" y="79799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br>
              <a:rPr lang="it" sz="3600" b="1" i="0" u="none" strike="noStrike" cap="none">
                <a:solidFill>
                  <a:schemeClr val="dk1"/>
                </a:solidFill>
                <a:latin typeface="Lato"/>
                <a:ea typeface="Lato"/>
                <a:cs typeface="Lato"/>
                <a:sym typeface="Lato"/>
              </a:rPr>
            </a:br>
            <a:r>
              <a:rPr lang="it" sz="3600" b="1" i="0" u="none" strike="noStrike" cap="none">
                <a:solidFill>
                  <a:srgbClr val="F2F2F2"/>
                </a:solidFill>
                <a:latin typeface="Lato"/>
                <a:ea typeface="Lato"/>
                <a:cs typeface="Lato"/>
                <a:sym typeface="Lato"/>
              </a:rPr>
              <a:t>1) Corporate Responsibility</a:t>
            </a:r>
            <a:endParaRPr sz="3600" b="1" i="0" u="none" strike="noStrike" cap="none">
              <a:solidFill>
                <a:srgbClr val="F2F2F2"/>
              </a:solidFill>
              <a:latin typeface="Lato"/>
              <a:ea typeface="Lato"/>
              <a:cs typeface="Lato"/>
              <a:sym typeface="Lato"/>
            </a:endParaRPr>
          </a:p>
        </p:txBody>
      </p:sp>
      <p:pic>
        <p:nvPicPr>
          <p:cNvPr id="356" name="Google Shape;356;p31" descr="How Employee Happiness Impacts Organisational Performance (2) - Aruosa  Osemwegie"/>
          <p:cNvPicPr preferRelativeResize="0"/>
          <p:nvPr/>
        </p:nvPicPr>
        <p:blipFill rotWithShape="1">
          <a:blip r:embed="rId3">
            <a:alphaModFix/>
          </a:blip>
          <a:srcRect/>
          <a:stretch/>
        </p:blipFill>
        <p:spPr>
          <a:xfrm>
            <a:off x="400199" y="1253791"/>
            <a:ext cx="3822081" cy="2635918"/>
          </a:xfrm>
          <a:prstGeom prst="rect">
            <a:avLst/>
          </a:prstGeom>
          <a:noFill/>
          <a:ln>
            <a:noFill/>
          </a:ln>
        </p:spPr>
      </p:pic>
      <p:pic>
        <p:nvPicPr>
          <p:cNvPr id="357" name="Google Shape;357;p3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58" name="Google Shape;358;p31"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2"/>
          <p:cNvSpPr txBox="1"/>
          <p:nvPr/>
        </p:nvSpPr>
        <p:spPr>
          <a:xfrm>
            <a:off x="359137" y="67962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2) Social Responsibility</a:t>
            </a:r>
            <a:endParaRPr sz="3600" b="1" i="0" u="none" strike="noStrike" cap="none">
              <a:solidFill>
                <a:schemeClr val="dk1"/>
              </a:solidFill>
              <a:latin typeface="Lato"/>
              <a:ea typeface="Lato"/>
              <a:cs typeface="Lato"/>
              <a:sym typeface="Lato"/>
            </a:endParaRPr>
          </a:p>
        </p:txBody>
      </p:sp>
      <p:sp>
        <p:nvSpPr>
          <p:cNvPr id="364" name="Google Shape;364;p32"/>
          <p:cNvSpPr txBox="1"/>
          <p:nvPr/>
        </p:nvSpPr>
        <p:spPr>
          <a:xfrm>
            <a:off x="233782" y="2210637"/>
            <a:ext cx="4295910" cy="1870077"/>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a:solidFill>
                  <a:srgbClr val="C7450A"/>
                </a:solidFill>
                <a:latin typeface="Lato"/>
                <a:ea typeface="Lato"/>
                <a:cs typeface="Lato"/>
                <a:sym typeface="Lato"/>
              </a:rPr>
              <a:t>The responsibility of businesses and organisations to address issues that might not directly relate to them. Social issues such as the protection of the environment is an example.</a:t>
            </a:r>
            <a:endParaRPr sz="1800" b="0" i="0" u="none" strike="noStrike" cap="none">
              <a:solidFill>
                <a:srgbClr val="C7450A"/>
              </a:solidFill>
              <a:latin typeface="Lato"/>
              <a:ea typeface="Lato"/>
              <a:cs typeface="Lato"/>
              <a:sym typeface="Lato"/>
            </a:endParaRPr>
          </a:p>
        </p:txBody>
      </p:sp>
      <p:pic>
        <p:nvPicPr>
          <p:cNvPr id="365" name="Google Shape;365;p32" descr="Educational Social Responsibility - Best Schools in Spain"/>
          <p:cNvPicPr preferRelativeResize="0"/>
          <p:nvPr/>
        </p:nvPicPr>
        <p:blipFill rotWithShape="1">
          <a:blip r:embed="rId3">
            <a:alphaModFix/>
          </a:blip>
          <a:srcRect/>
          <a:stretch/>
        </p:blipFill>
        <p:spPr>
          <a:xfrm>
            <a:off x="4735242" y="2210637"/>
            <a:ext cx="4315384" cy="2869731"/>
          </a:xfrm>
          <a:prstGeom prst="rect">
            <a:avLst/>
          </a:prstGeom>
          <a:noFill/>
          <a:ln>
            <a:noFill/>
          </a:ln>
        </p:spPr>
      </p:pic>
      <p:pic>
        <p:nvPicPr>
          <p:cNvPr id="366" name="Google Shape;366;p32"/>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67" name="Google Shape;367;p32"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3"/>
          <p:cNvSpPr txBox="1">
            <a:spLocks noGrp="1"/>
          </p:cNvSpPr>
          <p:nvPr>
            <p:ph type="body" idx="2"/>
          </p:nvPr>
        </p:nvSpPr>
        <p:spPr>
          <a:xfrm>
            <a:off x="4921721" y="1133274"/>
            <a:ext cx="4045200" cy="3679358"/>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a:solidFill>
                  <a:srgbClr val="F2F2F2"/>
                </a:solidFill>
              </a:rPr>
              <a:t>Individuals are expected to act in an ethical and responsible manner.</a:t>
            </a:r>
            <a:endParaRPr>
              <a:solidFill>
                <a:srgbClr val="F2F2F2"/>
              </a:solidFill>
            </a:endParaRPr>
          </a:p>
        </p:txBody>
      </p:sp>
      <p:sp>
        <p:nvSpPr>
          <p:cNvPr id="373" name="Google Shape;373;p33"/>
          <p:cNvSpPr txBox="1"/>
          <p:nvPr/>
        </p:nvSpPr>
        <p:spPr>
          <a:xfrm>
            <a:off x="4921721" y="79799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br>
              <a:rPr lang="it" sz="3600" b="1" i="0" u="none" strike="noStrike" cap="none">
                <a:solidFill>
                  <a:schemeClr val="dk1"/>
                </a:solidFill>
                <a:latin typeface="Lato"/>
                <a:ea typeface="Lato"/>
                <a:cs typeface="Lato"/>
                <a:sym typeface="Lato"/>
              </a:rPr>
            </a:br>
            <a:r>
              <a:rPr lang="it" sz="3600" b="1" i="0" u="none" strike="noStrike" cap="none">
                <a:solidFill>
                  <a:srgbClr val="F2F2F2"/>
                </a:solidFill>
                <a:latin typeface="Lato"/>
                <a:ea typeface="Lato"/>
                <a:cs typeface="Lato"/>
                <a:sym typeface="Lato"/>
              </a:rPr>
              <a:t>3) Personal Responsibility</a:t>
            </a:r>
            <a:endParaRPr sz="3600" b="1" i="0" u="none" strike="noStrike" cap="none">
              <a:solidFill>
                <a:srgbClr val="F2F2F2"/>
              </a:solidFill>
              <a:latin typeface="Lato"/>
              <a:ea typeface="Lato"/>
              <a:cs typeface="Lato"/>
              <a:sym typeface="Lato"/>
            </a:endParaRPr>
          </a:p>
        </p:txBody>
      </p:sp>
      <p:pic>
        <p:nvPicPr>
          <p:cNvPr id="374" name="Google Shape;374;p3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75" name="Google Shape;375;p33"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376" name="Google Shape;376;p33"/>
          <p:cNvPicPr preferRelativeResize="0"/>
          <p:nvPr/>
        </p:nvPicPr>
        <p:blipFill>
          <a:blip r:embed="rId5">
            <a:alphaModFix/>
          </a:blip>
          <a:stretch>
            <a:fillRect/>
          </a:stretch>
        </p:blipFill>
        <p:spPr>
          <a:xfrm>
            <a:off x="1040444" y="1642962"/>
            <a:ext cx="2729780" cy="1857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4"/>
          <p:cNvSpPr txBox="1"/>
          <p:nvPr/>
        </p:nvSpPr>
        <p:spPr>
          <a:xfrm>
            <a:off x="359137" y="67962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4) Technology Ethics</a:t>
            </a:r>
            <a:endParaRPr sz="3600" b="1" i="0" u="none" strike="noStrike" cap="none">
              <a:solidFill>
                <a:schemeClr val="dk1"/>
              </a:solidFill>
              <a:latin typeface="Lato"/>
              <a:ea typeface="Lato"/>
              <a:cs typeface="Lato"/>
              <a:sym typeface="Lato"/>
            </a:endParaRPr>
          </a:p>
        </p:txBody>
      </p:sp>
      <p:sp>
        <p:nvSpPr>
          <p:cNvPr id="382" name="Google Shape;382;p34"/>
          <p:cNvSpPr txBox="1"/>
          <p:nvPr/>
        </p:nvSpPr>
        <p:spPr>
          <a:xfrm>
            <a:off x="233782" y="2210637"/>
            <a:ext cx="4295910" cy="1870077"/>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a:solidFill>
                  <a:srgbClr val="C7450A"/>
                </a:solidFill>
                <a:latin typeface="Lato"/>
                <a:ea typeface="Lato"/>
                <a:cs typeface="Lato"/>
                <a:sym typeface="Lato"/>
              </a:rPr>
              <a:t>With technology advancing at a fast pace, there is a need to protect the data of individuals.</a:t>
            </a:r>
            <a:endParaRPr sz="1800" b="0" i="0" u="none" strike="noStrike" cap="none">
              <a:solidFill>
                <a:srgbClr val="C7450A"/>
              </a:solidFill>
              <a:latin typeface="Lato"/>
              <a:ea typeface="Lato"/>
              <a:cs typeface="Lato"/>
              <a:sym typeface="Lato"/>
            </a:endParaRPr>
          </a:p>
        </p:txBody>
      </p:sp>
      <p:pic>
        <p:nvPicPr>
          <p:cNvPr id="383" name="Google Shape;383;p34" descr="3 Key Preparations for GDPR during Brexit"/>
          <p:cNvPicPr preferRelativeResize="0"/>
          <p:nvPr/>
        </p:nvPicPr>
        <p:blipFill rotWithShape="1">
          <a:blip r:embed="rId3">
            <a:alphaModFix/>
          </a:blip>
          <a:srcRect/>
          <a:stretch/>
        </p:blipFill>
        <p:spPr>
          <a:xfrm>
            <a:off x="5026178" y="1271581"/>
            <a:ext cx="3776108" cy="2600338"/>
          </a:xfrm>
          <a:prstGeom prst="rect">
            <a:avLst/>
          </a:prstGeom>
          <a:noFill/>
          <a:ln>
            <a:noFill/>
          </a:ln>
        </p:spPr>
      </p:pic>
      <p:pic>
        <p:nvPicPr>
          <p:cNvPr id="384" name="Google Shape;384;p34"/>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85" name="Google Shape;385;p34"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5"/>
          <p:cNvSpPr txBox="1">
            <a:spLocks noGrp="1"/>
          </p:cNvSpPr>
          <p:nvPr>
            <p:ph type="body" idx="2"/>
          </p:nvPr>
        </p:nvSpPr>
        <p:spPr>
          <a:xfrm>
            <a:off x="4921721" y="1133274"/>
            <a:ext cx="4045200" cy="3679358"/>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a:solidFill>
                  <a:srgbClr val="F2F2F2"/>
                </a:solidFill>
              </a:rPr>
              <a:t>Decisions should not be influenced by personal beliefs. </a:t>
            </a:r>
            <a:endParaRPr>
              <a:solidFill>
                <a:srgbClr val="F2F2F2"/>
              </a:solidFill>
            </a:endParaRPr>
          </a:p>
        </p:txBody>
      </p:sp>
      <p:sp>
        <p:nvSpPr>
          <p:cNvPr id="391" name="Google Shape;391;p35"/>
          <p:cNvSpPr txBox="1"/>
          <p:nvPr/>
        </p:nvSpPr>
        <p:spPr>
          <a:xfrm>
            <a:off x="4921721" y="79799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br>
              <a:rPr lang="it" sz="3600" b="1" i="0" u="none" strike="noStrike" cap="none">
                <a:solidFill>
                  <a:schemeClr val="dk1"/>
                </a:solidFill>
                <a:latin typeface="Lato"/>
                <a:ea typeface="Lato"/>
                <a:cs typeface="Lato"/>
                <a:sym typeface="Lato"/>
              </a:rPr>
            </a:br>
            <a:r>
              <a:rPr lang="it" sz="3600" b="1" i="0" u="none" strike="noStrike" cap="none">
                <a:solidFill>
                  <a:srgbClr val="F2F2F2"/>
                </a:solidFill>
                <a:latin typeface="Lato"/>
                <a:ea typeface="Lato"/>
                <a:cs typeface="Lato"/>
                <a:sym typeface="Lato"/>
              </a:rPr>
              <a:t>5) Fairness</a:t>
            </a:r>
            <a:endParaRPr sz="3600" b="1" i="0" u="none" strike="noStrike" cap="none">
              <a:solidFill>
                <a:srgbClr val="F2F2F2"/>
              </a:solidFill>
              <a:latin typeface="Lato"/>
              <a:ea typeface="Lato"/>
              <a:cs typeface="Lato"/>
              <a:sym typeface="Lato"/>
            </a:endParaRPr>
          </a:p>
        </p:txBody>
      </p:sp>
      <p:pic>
        <p:nvPicPr>
          <p:cNvPr id="392" name="Google Shape;392;p35" descr="Fairness Archives | Leading with Trust"/>
          <p:cNvPicPr preferRelativeResize="0"/>
          <p:nvPr/>
        </p:nvPicPr>
        <p:blipFill rotWithShape="1">
          <a:blip r:embed="rId3">
            <a:alphaModFix/>
          </a:blip>
          <a:srcRect/>
          <a:stretch/>
        </p:blipFill>
        <p:spPr>
          <a:xfrm>
            <a:off x="1167717" y="1622899"/>
            <a:ext cx="2319413" cy="2312729"/>
          </a:xfrm>
          <a:prstGeom prst="rect">
            <a:avLst/>
          </a:prstGeom>
          <a:noFill/>
          <a:ln>
            <a:noFill/>
          </a:ln>
        </p:spPr>
      </p:pic>
      <p:pic>
        <p:nvPicPr>
          <p:cNvPr id="393" name="Google Shape;393;p35"/>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394" name="Google Shape;394;p35"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6"/>
          <p:cNvSpPr txBox="1"/>
          <p:nvPr/>
        </p:nvSpPr>
        <p:spPr>
          <a:xfrm>
            <a:off x="359137" y="679625"/>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6) Trustworthiness and Transparency</a:t>
            </a:r>
            <a:endParaRPr sz="3600" b="1" i="0" u="none" strike="noStrike" cap="none">
              <a:solidFill>
                <a:schemeClr val="dk1"/>
              </a:solidFill>
              <a:latin typeface="Lato"/>
              <a:ea typeface="Lato"/>
              <a:cs typeface="Lato"/>
              <a:sym typeface="Lato"/>
            </a:endParaRPr>
          </a:p>
        </p:txBody>
      </p:sp>
      <p:sp>
        <p:nvSpPr>
          <p:cNvPr id="400" name="Google Shape;400;p36"/>
          <p:cNvSpPr txBox="1"/>
          <p:nvPr/>
        </p:nvSpPr>
        <p:spPr>
          <a:xfrm>
            <a:off x="233782" y="2210637"/>
            <a:ext cx="4295910" cy="1870077"/>
          </a:xfrm>
          <a:prstGeom prst="rect">
            <a:avLst/>
          </a:prstGeom>
          <a:noFill/>
          <a:ln>
            <a:noFill/>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chemeClr val="lt1"/>
              </a:buClr>
              <a:buSzPts val="1800"/>
              <a:buFont typeface="Lato"/>
              <a:buNone/>
            </a:pPr>
            <a:r>
              <a:rPr lang="it" sz="1800" b="0" i="0" u="none" strike="noStrike" cap="none">
                <a:solidFill>
                  <a:srgbClr val="C7450A"/>
                </a:solidFill>
                <a:latin typeface="Lato"/>
                <a:ea typeface="Lato"/>
                <a:cs typeface="Lato"/>
                <a:sym typeface="Lato"/>
              </a:rPr>
              <a:t>Accountability and ethical reporting should be employed when addressing important issues.</a:t>
            </a:r>
            <a:endParaRPr sz="1800" b="0" i="0" u="none" strike="noStrike" cap="none">
              <a:solidFill>
                <a:srgbClr val="C7450A"/>
              </a:solidFill>
              <a:latin typeface="Lato"/>
              <a:ea typeface="Lato"/>
              <a:cs typeface="Lato"/>
              <a:sym typeface="Lato"/>
            </a:endParaRPr>
          </a:p>
        </p:txBody>
      </p:sp>
      <p:pic>
        <p:nvPicPr>
          <p:cNvPr id="401" name="Google Shape;401;p36" descr="Business trust Images | Free Vectors, Stock Photos &amp; PSD"/>
          <p:cNvPicPr preferRelativeResize="0"/>
          <p:nvPr/>
        </p:nvPicPr>
        <p:blipFill rotWithShape="1">
          <a:blip r:embed="rId3">
            <a:alphaModFix/>
          </a:blip>
          <a:srcRect/>
          <a:stretch/>
        </p:blipFill>
        <p:spPr>
          <a:xfrm>
            <a:off x="5219097" y="1338725"/>
            <a:ext cx="3691121" cy="2460241"/>
          </a:xfrm>
          <a:prstGeom prst="rect">
            <a:avLst/>
          </a:prstGeom>
          <a:noFill/>
          <a:ln>
            <a:noFill/>
          </a:ln>
        </p:spPr>
      </p:pic>
      <p:pic>
        <p:nvPicPr>
          <p:cNvPr id="402" name="Google Shape;402;p36"/>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03" name="Google Shape;403;p36"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pic>
        <p:nvPicPr>
          <p:cNvPr id="408" name="Google Shape;408;p69" descr="Reversible Freestanding Chalkboard"/>
          <p:cNvPicPr preferRelativeResize="0"/>
          <p:nvPr/>
        </p:nvPicPr>
        <p:blipFill rotWithShape="1">
          <a:blip r:embed="rId3">
            <a:alphaModFix/>
          </a:blip>
          <a:srcRect/>
          <a:stretch/>
        </p:blipFill>
        <p:spPr>
          <a:xfrm>
            <a:off x="2322096" y="210520"/>
            <a:ext cx="4028650" cy="4454523"/>
          </a:xfrm>
          <a:prstGeom prst="rect">
            <a:avLst/>
          </a:prstGeom>
          <a:noFill/>
          <a:ln>
            <a:noFill/>
          </a:ln>
        </p:spPr>
      </p:pic>
      <p:sp>
        <p:nvSpPr>
          <p:cNvPr id="409" name="Google Shape;409;p69"/>
          <p:cNvSpPr txBox="1">
            <a:spLocks noGrp="1"/>
          </p:cNvSpPr>
          <p:nvPr>
            <p:ph type="title"/>
          </p:nvPr>
        </p:nvSpPr>
        <p:spPr>
          <a:xfrm rot="353121">
            <a:off x="2873517" y="1234772"/>
            <a:ext cx="2925808" cy="609016"/>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12129F"/>
              </a:buClr>
              <a:buSzPts val="2400"/>
              <a:buFont typeface="Arial"/>
              <a:buNone/>
            </a:pPr>
            <a:r>
              <a:rPr lang="it" sz="2900">
                <a:solidFill>
                  <a:schemeClr val="lt1"/>
                </a:solidFill>
                <a:latin typeface="Lato"/>
                <a:ea typeface="Lato"/>
                <a:cs typeface="Lato"/>
                <a:sym typeface="Lato"/>
              </a:rPr>
              <a:t>2.4 BUSINESS ETHICS </a:t>
            </a:r>
            <a:br>
              <a:rPr lang="it" sz="2900">
                <a:solidFill>
                  <a:schemeClr val="lt1"/>
                </a:solidFill>
                <a:latin typeface="Lato"/>
                <a:ea typeface="Lato"/>
                <a:cs typeface="Lato"/>
                <a:sym typeface="Lato"/>
              </a:rPr>
            </a:br>
            <a:r>
              <a:rPr lang="it" sz="2900">
                <a:solidFill>
                  <a:schemeClr val="lt1"/>
                </a:solidFill>
                <a:latin typeface="Lato"/>
                <a:ea typeface="Lato"/>
                <a:cs typeface="Lato"/>
                <a:sym typeface="Lato"/>
              </a:rPr>
              <a:t>THEORIES</a:t>
            </a:r>
            <a:endParaRPr sz="4100">
              <a:solidFill>
                <a:schemeClr val="lt1"/>
              </a:solidFill>
              <a:latin typeface="Lato"/>
              <a:ea typeface="Lato"/>
              <a:cs typeface="Lato"/>
              <a:sym typeface="Lato"/>
            </a:endParaRPr>
          </a:p>
        </p:txBody>
      </p:sp>
      <p:pic>
        <p:nvPicPr>
          <p:cNvPr id="410" name="Google Shape;410;p69"/>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11" name="Google Shape;411;p69"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pic>
        <p:nvPicPr>
          <p:cNvPr id="412" name="Google Shape;412;p69" descr="Businessman fingers on chin"/>
          <p:cNvPicPr preferRelativeResize="0"/>
          <p:nvPr/>
        </p:nvPicPr>
        <p:blipFill rotWithShape="1">
          <a:blip r:embed="rId6">
            <a:alphaModFix/>
          </a:blip>
          <a:srcRect/>
          <a:stretch/>
        </p:blipFill>
        <p:spPr>
          <a:xfrm>
            <a:off x="6422798" y="841380"/>
            <a:ext cx="901558" cy="417642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0"/>
          <p:cNvSpPr txBox="1"/>
          <p:nvPr/>
        </p:nvSpPr>
        <p:spPr>
          <a:xfrm>
            <a:off x="108425" y="1764680"/>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Deontological theory</a:t>
            </a:r>
            <a:endParaRPr sz="3600" b="1" i="0" u="none" strike="noStrike" cap="none">
              <a:solidFill>
                <a:schemeClr val="dk1"/>
              </a:solidFill>
              <a:latin typeface="Lato"/>
              <a:ea typeface="Lato"/>
              <a:cs typeface="Lato"/>
              <a:sym typeface="Lato"/>
            </a:endParaRPr>
          </a:p>
        </p:txBody>
      </p:sp>
      <p:sp>
        <p:nvSpPr>
          <p:cNvPr id="418" name="Google Shape;418;p70"/>
          <p:cNvSpPr txBox="1"/>
          <p:nvPr/>
        </p:nvSpPr>
        <p:spPr>
          <a:xfrm>
            <a:off x="4739665" y="1488742"/>
            <a:ext cx="4295910" cy="1870077"/>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The deontological theory is founded on the premise that ethical behaviour is based on a pre-established set of rules or principles across different contexts.</a:t>
            </a:r>
            <a:endParaRPr sz="1800" b="0" i="0" u="none" strike="noStrike" cap="none">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Though the actual result of following these pre-established moral rules may vary, according to this theory, the outcome should not determine whether the action is ethical or not. </a:t>
            </a:r>
            <a:endParaRPr sz="1800" b="0" i="0" u="none" strike="noStrike" cap="none">
              <a:solidFill>
                <a:srgbClr val="000000"/>
              </a:solidFill>
              <a:latin typeface="Lato"/>
              <a:ea typeface="Lato"/>
              <a:cs typeface="Lato"/>
              <a:sym typeface="Lato"/>
            </a:endParaRPr>
          </a:p>
        </p:txBody>
      </p:sp>
      <p:pic>
        <p:nvPicPr>
          <p:cNvPr id="419" name="Google Shape;419;p7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20" name="Google Shape;420;p7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
        <p:nvSpPr>
          <p:cNvPr id="421" name="Google Shape;421;p70"/>
          <p:cNvSpPr/>
          <p:nvPr/>
        </p:nvSpPr>
        <p:spPr>
          <a:xfrm>
            <a:off x="8039250" y="3969000"/>
            <a:ext cx="830400" cy="364500"/>
          </a:xfrm>
          <a:prstGeom prst="stripedRightArrow">
            <a:avLst>
              <a:gd name="adj1" fmla="val 50000"/>
              <a:gd name="adj2" fmla="val 50000"/>
            </a:avLst>
          </a:prstGeom>
          <a:solidFill>
            <a:schemeClr val="accent1"/>
          </a:solidFill>
          <a:ln w="19050" cap="flat" cmpd="sng">
            <a:solidFill>
              <a:srgbClr val="FCE5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6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99" name="Google Shape;99;p67"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graphicFrame>
        <p:nvGraphicFramePr>
          <p:cNvPr id="100" name="Google Shape;100;p67"/>
          <p:cNvGraphicFramePr/>
          <p:nvPr/>
        </p:nvGraphicFramePr>
        <p:xfrm>
          <a:off x="1735455" y="1798554"/>
          <a:ext cx="3000000" cy="3000000"/>
        </p:xfrm>
        <a:graphic>
          <a:graphicData uri="http://schemas.openxmlformats.org/drawingml/2006/table">
            <a:tbl>
              <a:tblPr>
                <a:noFill/>
                <a:tableStyleId>{B7F3E290-2963-4F4C-BDD7-DCDF7C0D1AC9}</a:tableStyleId>
              </a:tblPr>
              <a:tblGrid>
                <a:gridCol w="3052575">
                  <a:extLst>
                    <a:ext uri="{9D8B030D-6E8A-4147-A177-3AD203B41FA5}">
                      <a16:colId xmlns:a16="http://schemas.microsoft.com/office/drawing/2014/main" val="20000"/>
                    </a:ext>
                  </a:extLst>
                </a:gridCol>
                <a:gridCol w="3268850">
                  <a:extLst>
                    <a:ext uri="{9D8B030D-6E8A-4147-A177-3AD203B41FA5}">
                      <a16:colId xmlns:a16="http://schemas.microsoft.com/office/drawing/2014/main" val="20001"/>
                    </a:ext>
                  </a:extLst>
                </a:gridCol>
              </a:tblGrid>
              <a:tr h="445825">
                <a:tc>
                  <a:txBody>
                    <a:bodyPr/>
                    <a:lstStyle/>
                    <a:p>
                      <a:pPr marL="0" marR="0" lvl="0" indent="0" algn="l" rtl="0">
                        <a:lnSpc>
                          <a:spcPct val="100000"/>
                        </a:lnSpc>
                        <a:spcBef>
                          <a:spcPts val="0"/>
                        </a:spcBef>
                        <a:spcAft>
                          <a:spcPts val="0"/>
                        </a:spcAft>
                        <a:buNone/>
                      </a:pPr>
                      <a:r>
                        <a:rPr lang="it" sz="1800" b="1" i="0" u="none" strike="noStrike" cap="none">
                          <a:solidFill>
                            <a:srgbClr val="F46524"/>
                          </a:solidFill>
                          <a:latin typeface="Lato"/>
                          <a:ea typeface="Lato"/>
                          <a:cs typeface="Lato"/>
                          <a:sym typeface="Lato"/>
                        </a:rPr>
                        <a:t>Aim:</a:t>
                      </a:r>
                      <a:endParaRPr sz="1200" u="none" strike="noStrike" cap="none"/>
                    </a:p>
                  </a:txBody>
                  <a:tcPr marL="83175" marR="83175" marT="83175" marB="831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1800" b="1" i="0" u="none" strike="noStrike" cap="none">
                          <a:solidFill>
                            <a:srgbClr val="F46524"/>
                          </a:solidFill>
                          <a:latin typeface="Lato"/>
                          <a:ea typeface="Lato"/>
                          <a:cs typeface="Lato"/>
                          <a:sym typeface="Lato"/>
                        </a:rPr>
                        <a:t>Performance criteria:</a:t>
                      </a:r>
                      <a:endParaRPr sz="1200" u="none" strike="noStrike" cap="none"/>
                    </a:p>
                  </a:txBody>
                  <a:tcPr marL="83175" marR="83175" marT="83175" marB="831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97925">
                <a:tc>
                  <a:txBody>
                    <a:bodyPr/>
                    <a:lstStyle/>
                    <a:p>
                      <a:pPr marL="0" marR="0" lvl="0" indent="0" algn="l" rtl="0">
                        <a:lnSpc>
                          <a:spcPct val="100000"/>
                        </a:lnSpc>
                        <a:spcBef>
                          <a:spcPts val="0"/>
                        </a:spcBef>
                        <a:spcAft>
                          <a:spcPts val="0"/>
                        </a:spcAft>
                        <a:buClr>
                          <a:srgbClr val="000000"/>
                        </a:buClr>
                        <a:buSzPts val="1400"/>
                        <a:buFont typeface="Arial"/>
                        <a:buNone/>
                      </a:pPr>
                      <a:r>
                        <a:rPr lang="it" sz="1400" u="none" strike="noStrike" cap="none">
                          <a:solidFill>
                            <a:schemeClr val="dk2"/>
                          </a:solidFill>
                        </a:rPr>
                        <a:t>Provide social entrepreneurs with the knowledge and skills to identify the key characteristics of </a:t>
                      </a:r>
                      <a:r>
                        <a:rPr lang="it" sz="1400" b="1" i="1" u="none" strike="noStrike" cap="none">
                          <a:solidFill>
                            <a:schemeClr val="dk2"/>
                          </a:solidFill>
                        </a:rPr>
                        <a:t>Social Entrepreneurship</a:t>
                      </a:r>
                      <a:r>
                        <a:rPr lang="it" sz="1400" b="1" i="0" u="none" strike="noStrike" cap="none">
                          <a:solidFill>
                            <a:schemeClr val="dk2"/>
                          </a:solidFill>
                        </a:rPr>
                        <a:t>,</a:t>
                      </a:r>
                      <a:r>
                        <a:rPr lang="it" sz="1400" b="1" i="1" u="none" strike="noStrike" cap="none">
                          <a:solidFill>
                            <a:schemeClr val="dk2"/>
                          </a:solidFill>
                        </a:rPr>
                        <a:t> Business Ethics, </a:t>
                      </a:r>
                      <a:r>
                        <a:rPr lang="it" sz="1400" u="none" strike="noStrike" cap="none">
                          <a:solidFill>
                            <a:schemeClr val="dk2"/>
                          </a:solidFill>
                        </a:rPr>
                        <a:t>and </a:t>
                      </a:r>
                      <a:r>
                        <a:rPr lang="it" sz="1400" b="1" i="1" u="none" strike="noStrike" cap="none">
                          <a:solidFill>
                            <a:schemeClr val="dk2"/>
                          </a:solidFill>
                        </a:rPr>
                        <a:t>Corporate Social Responsibility</a:t>
                      </a:r>
                      <a:r>
                        <a:rPr lang="it" sz="1400" u="none" strike="noStrike" cap="none">
                          <a:solidFill>
                            <a:schemeClr val="dk2"/>
                          </a:solidFill>
                        </a:rPr>
                        <a:t>.</a:t>
                      </a:r>
                      <a:endParaRPr sz="1400" u="none" strike="noStrike" cap="none"/>
                    </a:p>
                    <a:p>
                      <a:pPr marL="0" marR="0" lvl="0" indent="0" algn="l" rtl="0">
                        <a:lnSpc>
                          <a:spcPct val="100000"/>
                        </a:lnSpc>
                        <a:spcBef>
                          <a:spcPts val="0"/>
                        </a:spcBef>
                        <a:spcAft>
                          <a:spcPts val="0"/>
                        </a:spcAft>
                        <a:buNone/>
                      </a:pPr>
                      <a:endParaRPr sz="1200" u="none" strike="noStrike" cap="none"/>
                    </a:p>
                  </a:txBody>
                  <a:tcPr marL="83175" marR="83175" marT="83175" marB="831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1400" u="none" strike="noStrike" cap="none">
                          <a:solidFill>
                            <a:schemeClr val="dk2"/>
                          </a:solidFill>
                        </a:rPr>
                        <a:t>The </a:t>
                      </a:r>
                      <a:r>
                        <a:rPr lang="it" sz="1400" b="1" u="none" strike="noStrike" cap="none">
                          <a:solidFill>
                            <a:schemeClr val="dk2"/>
                          </a:solidFill>
                        </a:rPr>
                        <a:t>ability</a:t>
                      </a:r>
                      <a:r>
                        <a:rPr lang="it" sz="1400" u="none" strike="noStrike" cap="none">
                          <a:solidFill>
                            <a:schemeClr val="dk2"/>
                          </a:solidFill>
                        </a:rPr>
                        <a:t> to understand the three concepts, to identify businesses who have successfully adopted them and to incorporate them in their own social enterprises and daily business practices. </a:t>
                      </a:r>
                      <a:endParaRPr sz="1400" u="none" strike="noStrike" cap="none">
                        <a:solidFill>
                          <a:schemeClr val="dk2"/>
                        </a:solidFill>
                      </a:endParaRPr>
                    </a:p>
                  </a:txBody>
                  <a:tcPr marL="83175" marR="83175" marT="83175" marB="831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1" name="Google Shape;101;p67"/>
          <p:cNvSpPr/>
          <p:nvPr/>
        </p:nvSpPr>
        <p:spPr>
          <a:xfrm>
            <a:off x="1518285" y="330708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67"/>
          <p:cNvSpPr txBox="1"/>
          <p:nvPr/>
        </p:nvSpPr>
        <p:spPr>
          <a:xfrm>
            <a:off x="2076451" y="1057541"/>
            <a:ext cx="5332094"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 sz="1900" b="1" i="0" u="none" strike="noStrike" cap="none">
                <a:solidFill>
                  <a:srgbClr val="000000"/>
                </a:solidFill>
                <a:latin typeface="Raleway"/>
                <a:ea typeface="Raleway"/>
                <a:cs typeface="Raleway"/>
                <a:sym typeface="Raleway"/>
              </a:rPr>
              <a:t>Methodology and learning outcomes</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it" sz="1900" b="0" i="0" u="none" strike="noStrike" cap="none">
                <a:solidFill>
                  <a:srgbClr val="000000"/>
                </a:solidFill>
                <a:latin typeface="Arial"/>
                <a:ea typeface="Arial"/>
                <a:cs typeface="Arial"/>
                <a:sym typeface="Arial"/>
              </a:rPr>
            </a:b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d0de89e19a_0_0"/>
          <p:cNvSpPr txBox="1"/>
          <p:nvPr/>
        </p:nvSpPr>
        <p:spPr>
          <a:xfrm>
            <a:off x="108425" y="1764680"/>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Deontological theory</a:t>
            </a:r>
            <a:endParaRPr sz="3600" b="1" i="0" u="none" strike="noStrike" cap="none">
              <a:solidFill>
                <a:schemeClr val="dk1"/>
              </a:solidFill>
              <a:latin typeface="Lato"/>
              <a:ea typeface="Lato"/>
              <a:cs typeface="Lato"/>
              <a:sym typeface="Lato"/>
            </a:endParaRPr>
          </a:p>
        </p:txBody>
      </p:sp>
      <p:sp>
        <p:nvSpPr>
          <p:cNvPr id="427" name="Google Shape;427;g1d0de89e19a_0_0"/>
          <p:cNvSpPr txBox="1"/>
          <p:nvPr/>
        </p:nvSpPr>
        <p:spPr>
          <a:xfrm>
            <a:off x="4739665" y="1488742"/>
            <a:ext cx="4296000" cy="1870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According to this thinking, if you make a promise, for instance a promise to return money you have borrowed, but you have no intention of paying it back, then your act is ethically wrong.</a:t>
            </a:r>
            <a:endParaRPr sz="1800" b="0" i="0" u="none" strike="noStrike" cap="none">
              <a:solidFill>
                <a:srgbClr val="000000"/>
              </a:solidFill>
              <a:latin typeface="Lato"/>
              <a:ea typeface="Lato"/>
              <a:cs typeface="Lato"/>
              <a:sym typeface="Lato"/>
            </a:endParaRPr>
          </a:p>
        </p:txBody>
      </p:sp>
      <p:pic>
        <p:nvPicPr>
          <p:cNvPr id="428" name="Google Shape;428;g1d0de89e19a_0_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29" name="Google Shape;429;g1d0de89e19a_0_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430" name="Google Shape;430;g1d0de89e19a_0_0"/>
          <p:cNvPicPr preferRelativeResize="0"/>
          <p:nvPr/>
        </p:nvPicPr>
        <p:blipFill>
          <a:blip r:embed="rId5">
            <a:alphaModFix/>
          </a:blip>
          <a:stretch>
            <a:fillRect/>
          </a:stretch>
        </p:blipFill>
        <p:spPr>
          <a:xfrm>
            <a:off x="5985050" y="3417169"/>
            <a:ext cx="1805250" cy="9974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d0de89e19a_0_9"/>
          <p:cNvSpPr txBox="1"/>
          <p:nvPr/>
        </p:nvSpPr>
        <p:spPr>
          <a:xfrm>
            <a:off x="216709" y="1354134"/>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Utilitarianism</a:t>
            </a:r>
            <a:endParaRPr sz="3600" b="1" i="0" u="none" strike="noStrike" cap="none">
              <a:solidFill>
                <a:schemeClr val="dk1"/>
              </a:solidFill>
              <a:latin typeface="Lato"/>
              <a:ea typeface="Lato"/>
              <a:cs typeface="Lato"/>
              <a:sym typeface="Lato"/>
            </a:endParaRPr>
          </a:p>
        </p:txBody>
      </p:sp>
      <p:sp>
        <p:nvSpPr>
          <p:cNvPr id="436" name="Google Shape;436;g1d0de89e19a_0_9"/>
          <p:cNvSpPr txBox="1"/>
          <p:nvPr/>
        </p:nvSpPr>
        <p:spPr>
          <a:xfrm>
            <a:off x="4739665" y="1488742"/>
            <a:ext cx="4296000" cy="1870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The utilitarian theory continues on differentiating right from wrong by putting more weight on the outcomes.</a:t>
            </a:r>
            <a:endParaRPr sz="1800" b="0" i="0" u="none" strike="noStrike" cap="none">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This theory places more emphasis on businesses taking into account what actions can benefit the greatest amount of people. </a:t>
            </a:r>
            <a:endParaRPr sz="1800" b="0" i="0" u="none" strike="noStrike" cap="none">
              <a:solidFill>
                <a:srgbClr val="000000"/>
              </a:solidFill>
              <a:latin typeface="Lato"/>
              <a:ea typeface="Lato"/>
              <a:cs typeface="Lato"/>
              <a:sym typeface="Lato"/>
            </a:endParaRPr>
          </a:p>
        </p:txBody>
      </p:sp>
      <p:pic>
        <p:nvPicPr>
          <p:cNvPr id="437" name="Google Shape;437;g1d0de89e19a_0_9"/>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38" name="Google Shape;438;g1d0de89e19a_0_9"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sp>
        <p:nvSpPr>
          <p:cNvPr id="439" name="Google Shape;439;g1d0de89e19a_0_9"/>
          <p:cNvSpPr/>
          <p:nvPr/>
        </p:nvSpPr>
        <p:spPr>
          <a:xfrm>
            <a:off x="8039250" y="3969000"/>
            <a:ext cx="830400" cy="364500"/>
          </a:xfrm>
          <a:prstGeom prst="stripedRightArrow">
            <a:avLst>
              <a:gd name="adj1" fmla="val 50000"/>
              <a:gd name="adj2" fmla="val 50000"/>
            </a:avLst>
          </a:prstGeom>
          <a:solidFill>
            <a:schemeClr val="accent1"/>
          </a:solidFill>
          <a:ln w="19050" cap="flat" cmpd="sng">
            <a:solidFill>
              <a:srgbClr val="FCE5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1"/>
          <p:cNvSpPr txBox="1"/>
          <p:nvPr/>
        </p:nvSpPr>
        <p:spPr>
          <a:xfrm>
            <a:off x="216709" y="1354134"/>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Utilitarianism</a:t>
            </a:r>
            <a:endParaRPr sz="3600" b="1" i="0" u="none" strike="noStrike" cap="none">
              <a:solidFill>
                <a:schemeClr val="dk1"/>
              </a:solidFill>
              <a:latin typeface="Lato"/>
              <a:ea typeface="Lato"/>
              <a:cs typeface="Lato"/>
              <a:sym typeface="Lato"/>
            </a:endParaRPr>
          </a:p>
        </p:txBody>
      </p:sp>
      <p:sp>
        <p:nvSpPr>
          <p:cNvPr id="445" name="Google Shape;445;p71"/>
          <p:cNvSpPr txBox="1"/>
          <p:nvPr/>
        </p:nvSpPr>
        <p:spPr>
          <a:xfrm>
            <a:off x="4759915" y="802242"/>
            <a:ext cx="4296000" cy="1870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One example is the practice of tiering the pricing of a product or service to different groups of customers. </a:t>
            </a:r>
            <a:endParaRPr sz="1800" b="0" i="0" u="none" strike="noStrike" cap="none">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pic>
        <p:nvPicPr>
          <p:cNvPr id="446" name="Google Shape;446;p71"/>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47" name="Google Shape;447;p71"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448" name="Google Shape;448;p71"/>
          <p:cNvPicPr preferRelativeResize="0"/>
          <p:nvPr/>
        </p:nvPicPr>
        <p:blipFill>
          <a:blip r:embed="rId5">
            <a:alphaModFix/>
          </a:blip>
          <a:stretch>
            <a:fillRect/>
          </a:stretch>
        </p:blipFill>
        <p:spPr>
          <a:xfrm>
            <a:off x="7431810" y="2463550"/>
            <a:ext cx="1623390" cy="2679951"/>
          </a:xfrm>
          <a:prstGeom prst="rect">
            <a:avLst/>
          </a:prstGeom>
          <a:noFill/>
          <a:ln>
            <a:noFill/>
          </a:ln>
        </p:spPr>
      </p:pic>
      <p:sp>
        <p:nvSpPr>
          <p:cNvPr id="449" name="Google Shape;449;p71"/>
          <p:cNvSpPr txBox="1"/>
          <p:nvPr/>
        </p:nvSpPr>
        <p:spPr>
          <a:xfrm>
            <a:off x="4821200" y="2186750"/>
            <a:ext cx="2610600" cy="1870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This can be seen in the airline sector, where there is a different pricing system for the first class, business class and economy class seats on airplanes.</a:t>
            </a: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2"/>
          <p:cNvSpPr txBox="1"/>
          <p:nvPr/>
        </p:nvSpPr>
        <p:spPr>
          <a:xfrm>
            <a:off x="216709" y="1488742"/>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Norm theory</a:t>
            </a:r>
            <a:endParaRPr sz="3600" b="1" i="0" u="none" strike="noStrike" cap="none">
              <a:solidFill>
                <a:schemeClr val="dk1"/>
              </a:solidFill>
              <a:latin typeface="Lato"/>
              <a:ea typeface="Lato"/>
              <a:cs typeface="Lato"/>
              <a:sym typeface="Lato"/>
            </a:endParaRPr>
          </a:p>
        </p:txBody>
      </p:sp>
      <p:sp>
        <p:nvSpPr>
          <p:cNvPr id="455" name="Google Shape;455;p72"/>
          <p:cNvSpPr txBox="1"/>
          <p:nvPr/>
        </p:nvSpPr>
        <p:spPr>
          <a:xfrm>
            <a:off x="4739665" y="1488742"/>
            <a:ext cx="4295910" cy="1870077"/>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The norm theory suggests that there are certain standards of moral behaviour that should be adhered to by the entire group. </a:t>
            </a:r>
            <a:endParaRPr sz="1800" b="0" i="0" u="none" strike="noStrike" cap="none">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Admissible conduct is generally outlined for a spectrum of possible situations. </a:t>
            </a:r>
            <a:endParaRPr sz="1800" b="0" i="0" u="none" strike="noStrike" cap="none">
              <a:solidFill>
                <a:srgbClr val="000000"/>
              </a:solidFill>
              <a:latin typeface="Lato"/>
              <a:ea typeface="Lato"/>
              <a:cs typeface="Lato"/>
              <a:sym typeface="Lato"/>
            </a:endParaRPr>
          </a:p>
        </p:txBody>
      </p:sp>
      <p:pic>
        <p:nvPicPr>
          <p:cNvPr id="456" name="Google Shape;456;p7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57" name="Google Shape;457;p72"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
        <p:nvSpPr>
          <p:cNvPr id="458" name="Google Shape;458;p72"/>
          <p:cNvSpPr/>
          <p:nvPr/>
        </p:nvSpPr>
        <p:spPr>
          <a:xfrm>
            <a:off x="8039250" y="3969000"/>
            <a:ext cx="830400" cy="364500"/>
          </a:xfrm>
          <a:prstGeom prst="stripedRightArrow">
            <a:avLst>
              <a:gd name="adj1" fmla="val 50000"/>
              <a:gd name="adj2" fmla="val 50000"/>
            </a:avLst>
          </a:prstGeom>
          <a:solidFill>
            <a:schemeClr val="accent1"/>
          </a:solidFill>
          <a:ln w="19050" cap="flat" cmpd="sng">
            <a:solidFill>
              <a:srgbClr val="FCE5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1d0de89e19a_0_17"/>
          <p:cNvSpPr txBox="1"/>
          <p:nvPr/>
        </p:nvSpPr>
        <p:spPr>
          <a:xfrm>
            <a:off x="216709" y="1488742"/>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Raleway"/>
              <a:buNone/>
            </a:pPr>
            <a:r>
              <a:rPr lang="it" sz="3600" b="1" i="0" u="none" strike="noStrike" cap="none">
                <a:solidFill>
                  <a:schemeClr val="dk1"/>
                </a:solidFill>
                <a:latin typeface="Lato"/>
                <a:ea typeface="Lato"/>
                <a:cs typeface="Lato"/>
                <a:sym typeface="Lato"/>
              </a:rPr>
              <a:t>Norm theory</a:t>
            </a:r>
            <a:endParaRPr sz="3600" b="1" i="0" u="none" strike="noStrike" cap="none">
              <a:solidFill>
                <a:schemeClr val="dk1"/>
              </a:solidFill>
              <a:latin typeface="Lato"/>
              <a:ea typeface="Lato"/>
              <a:cs typeface="Lato"/>
              <a:sym typeface="Lato"/>
            </a:endParaRPr>
          </a:p>
        </p:txBody>
      </p:sp>
      <p:sp>
        <p:nvSpPr>
          <p:cNvPr id="464" name="Google Shape;464;g1d0de89e19a_0_17"/>
          <p:cNvSpPr txBox="1"/>
          <p:nvPr/>
        </p:nvSpPr>
        <p:spPr>
          <a:xfrm>
            <a:off x="4730227" y="1535392"/>
            <a:ext cx="4296000" cy="1870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For example, a corporate code of conduct or an employee handbook that supplies the framework on how employees in an organisation are expected to behave and conduct themselves in different situations. </a:t>
            </a:r>
            <a:endParaRPr sz="1800" b="0" i="0" u="none" strike="noStrike" cap="none">
              <a:solidFill>
                <a:srgbClr val="000000"/>
              </a:solidFill>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endParaRPr sz="1800">
              <a:latin typeface="Lato"/>
              <a:ea typeface="Lato"/>
              <a:cs typeface="Lato"/>
              <a:sym typeface="Lato"/>
            </a:endParaRPr>
          </a:p>
          <a:p>
            <a:pPr marL="0" marR="0" lvl="0" indent="0" algn="just" rtl="0">
              <a:lnSpc>
                <a:spcPct val="100000"/>
              </a:lnSpc>
              <a:spcBef>
                <a:spcPts val="0"/>
              </a:spcBef>
              <a:spcAft>
                <a:spcPts val="0"/>
              </a:spcAft>
              <a:buNone/>
            </a:pPr>
            <a:r>
              <a:rPr lang="it" sz="1800" b="0" i="0" u="none" strike="noStrike" cap="none">
                <a:solidFill>
                  <a:srgbClr val="000000"/>
                </a:solidFill>
                <a:latin typeface="Lato"/>
                <a:ea typeface="Lato"/>
                <a:cs typeface="Lato"/>
                <a:sym typeface="Lato"/>
              </a:rPr>
              <a:t>A breach of the guidelines would usually result in disciplinary action. </a:t>
            </a:r>
            <a:endParaRPr sz="1800" b="0" i="0" u="none" strike="noStrike" cap="none">
              <a:solidFill>
                <a:srgbClr val="000000"/>
              </a:solidFill>
              <a:latin typeface="Lato"/>
              <a:ea typeface="Lato"/>
              <a:cs typeface="Lato"/>
              <a:sym typeface="Lato"/>
            </a:endParaRPr>
          </a:p>
        </p:txBody>
      </p:sp>
      <p:pic>
        <p:nvPicPr>
          <p:cNvPr id="465" name="Google Shape;465;g1d0de89e19a_0_1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66" name="Google Shape;466;g1d0de89e19a_0_17"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467" name="Google Shape;467;g1d0de89e19a_0_17"/>
          <p:cNvPicPr preferRelativeResize="0"/>
          <p:nvPr/>
        </p:nvPicPr>
        <p:blipFill>
          <a:blip r:embed="rId5">
            <a:alphaModFix/>
          </a:blip>
          <a:stretch>
            <a:fillRect/>
          </a:stretch>
        </p:blipFill>
        <p:spPr>
          <a:xfrm>
            <a:off x="5679100" y="2095875"/>
            <a:ext cx="2614125" cy="17515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3"/>
          <p:cNvSpPr txBox="1">
            <a:spLocks noGrp="1"/>
          </p:cNvSpPr>
          <p:nvPr>
            <p:ph type="title"/>
          </p:nvPr>
        </p:nvSpPr>
        <p:spPr>
          <a:xfrm>
            <a:off x="4807822" y="2018297"/>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sz="3200">
                <a:solidFill>
                  <a:schemeClr val="lt1"/>
                </a:solidFill>
              </a:rPr>
              <a:t>2.5 The benefits of Business Ethics for Social Enterprises</a:t>
            </a:r>
            <a:endParaRPr sz="3200">
              <a:solidFill>
                <a:schemeClr val="lt1"/>
              </a:solidFill>
            </a:endParaRPr>
          </a:p>
        </p:txBody>
      </p:sp>
      <p:sp>
        <p:nvSpPr>
          <p:cNvPr id="473" name="Google Shape;473;p73"/>
          <p:cNvSpPr txBox="1">
            <a:spLocks noGrp="1"/>
          </p:cNvSpPr>
          <p:nvPr>
            <p:ph type="body" idx="2"/>
          </p:nvPr>
        </p:nvSpPr>
        <p:spPr>
          <a:xfrm>
            <a:off x="96253" y="4020853"/>
            <a:ext cx="4601542" cy="1122647"/>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0"/>
              </a:spcAft>
              <a:buSzPts val="1800"/>
              <a:buNone/>
            </a:pPr>
            <a:r>
              <a:rPr lang="it" sz="1400" i="1">
                <a:solidFill>
                  <a:srgbClr val="44546A"/>
                </a:solidFill>
                <a:latin typeface="Lato"/>
                <a:ea typeface="Lato"/>
                <a:cs typeface="Lato"/>
                <a:sym typeface="Lato"/>
              </a:rPr>
              <a:t>Figure 1 Business Ethics Diagram (https://www.thehumancapitalhub.com/articles/The-Advantages-Of-Ethical-Behaviour-In-Business)</a:t>
            </a:r>
            <a:endParaRPr sz="1400">
              <a:latin typeface="Lato"/>
              <a:ea typeface="Lato"/>
              <a:cs typeface="Lato"/>
              <a:sym typeface="Lato"/>
            </a:endParaRPr>
          </a:p>
          <a:p>
            <a:pPr marL="457200" lvl="0" indent="-228600" algn="l" rtl="0">
              <a:lnSpc>
                <a:spcPct val="115000"/>
              </a:lnSpc>
              <a:spcBef>
                <a:spcPts val="0"/>
              </a:spcBef>
              <a:spcAft>
                <a:spcPts val="0"/>
              </a:spcAft>
              <a:buClr>
                <a:schemeClr val="lt1"/>
              </a:buClr>
              <a:buSzPts val="1800"/>
              <a:buNone/>
            </a:pPr>
            <a:endParaRPr sz="1400">
              <a:latin typeface="Lato"/>
              <a:ea typeface="Lato"/>
              <a:cs typeface="Lato"/>
              <a:sym typeface="Lato"/>
            </a:endParaRPr>
          </a:p>
        </p:txBody>
      </p:sp>
      <p:pic>
        <p:nvPicPr>
          <p:cNvPr id="474" name="Google Shape;474;p73" descr="The Advantages of Ethical Behaviour in Business"/>
          <p:cNvPicPr preferRelativeResize="0"/>
          <p:nvPr/>
        </p:nvPicPr>
        <p:blipFill rotWithShape="1">
          <a:blip r:embed="rId3">
            <a:alphaModFix/>
          </a:blip>
          <a:srcRect/>
          <a:stretch/>
        </p:blipFill>
        <p:spPr>
          <a:xfrm>
            <a:off x="237237" y="778812"/>
            <a:ext cx="3991459" cy="297734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4"/>
          <p:cNvSpPr txBox="1">
            <a:spLocks noGrp="1"/>
          </p:cNvSpPr>
          <p:nvPr>
            <p:ph type="body" idx="1"/>
          </p:nvPr>
        </p:nvSpPr>
        <p:spPr>
          <a:xfrm>
            <a:off x="676950" y="901625"/>
            <a:ext cx="7790100" cy="9336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1600"/>
              </a:spcBef>
              <a:spcAft>
                <a:spcPts val="0"/>
              </a:spcAft>
              <a:buSzPts val="1400"/>
              <a:buNone/>
            </a:pPr>
            <a:r>
              <a:rPr lang="it" sz="1800">
                <a:latin typeface="Lato"/>
                <a:ea typeface="Lato"/>
                <a:cs typeface="Lato"/>
                <a:sym typeface="Lato"/>
              </a:rPr>
              <a:t>The value of business ethics spans further than employee loyalty and the powerhouse front that the management team presents.</a:t>
            </a:r>
            <a:endParaRPr/>
          </a:p>
          <a:p>
            <a:pPr marL="457200" lvl="0" indent="0" algn="just" rtl="0">
              <a:lnSpc>
                <a:spcPct val="115000"/>
              </a:lnSpc>
              <a:spcBef>
                <a:spcPts val="2800"/>
              </a:spcBef>
              <a:spcAft>
                <a:spcPts val="0"/>
              </a:spcAft>
              <a:buSzPts val="1400"/>
              <a:buNone/>
            </a:pPr>
            <a:r>
              <a:rPr lang="it" sz="1800">
                <a:latin typeface="Lato"/>
                <a:ea typeface="Lato"/>
                <a:cs typeface="Lato"/>
                <a:sym typeface="Lato"/>
              </a:rPr>
              <a:t>	</a:t>
            </a:r>
            <a:endParaRPr sz="1600"/>
          </a:p>
        </p:txBody>
      </p:sp>
      <p:pic>
        <p:nvPicPr>
          <p:cNvPr id="480" name="Google Shape;480;p7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81" name="Google Shape;481;p7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
        <p:nvSpPr>
          <p:cNvPr id="482" name="Google Shape;482;p74"/>
          <p:cNvSpPr/>
          <p:nvPr/>
        </p:nvSpPr>
        <p:spPr>
          <a:xfrm>
            <a:off x="66765" y="980990"/>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74"/>
          <p:cNvSpPr/>
          <p:nvPr/>
        </p:nvSpPr>
        <p:spPr>
          <a:xfrm>
            <a:off x="531881" y="2169096"/>
            <a:ext cx="1099757" cy="565529"/>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74"/>
          <p:cNvSpPr/>
          <p:nvPr/>
        </p:nvSpPr>
        <p:spPr>
          <a:xfrm>
            <a:off x="1016010" y="3583743"/>
            <a:ext cx="1099800" cy="565500"/>
          </a:xfrm>
          <a:prstGeom prst="stripedRightArrow">
            <a:avLst>
              <a:gd name="adj1" fmla="val 50000"/>
              <a:gd name="adj2" fmla="val 50000"/>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5" name="Google Shape;485;p74"/>
          <p:cNvSpPr txBox="1"/>
          <p:nvPr/>
        </p:nvSpPr>
        <p:spPr>
          <a:xfrm>
            <a:off x="1298825" y="1864975"/>
            <a:ext cx="7337700" cy="1098900"/>
          </a:xfrm>
          <a:prstGeom prst="rect">
            <a:avLst/>
          </a:prstGeom>
          <a:noFill/>
          <a:ln>
            <a:noFill/>
          </a:ln>
        </p:spPr>
        <p:txBody>
          <a:bodyPr spcFirstLastPara="1" wrap="square" lIns="91425" tIns="91425" rIns="91425" bIns="91425" anchor="t" anchorCtr="0">
            <a:spAutoFit/>
          </a:bodyPr>
          <a:lstStyle/>
          <a:p>
            <a:pPr marL="457200" lvl="0" indent="0" algn="just" rtl="0">
              <a:lnSpc>
                <a:spcPct val="115000"/>
              </a:lnSpc>
              <a:spcBef>
                <a:spcPts val="2800"/>
              </a:spcBef>
              <a:spcAft>
                <a:spcPts val="0"/>
              </a:spcAft>
              <a:buNone/>
            </a:pPr>
            <a:r>
              <a:rPr lang="it" sz="1800">
                <a:solidFill>
                  <a:schemeClr val="dk2"/>
                </a:solidFill>
                <a:latin typeface="Lato"/>
                <a:ea typeface="Lato"/>
                <a:cs typeface="Lato"/>
                <a:sym typeface="Lato"/>
              </a:rPr>
              <a:t>Maintaining a respectable and immaculate reputation in the local community as well as internationally is of the utmost importance, both for short-term and long-term success. 	</a:t>
            </a:r>
            <a:endParaRPr>
              <a:latin typeface="Lato"/>
              <a:ea typeface="Lato"/>
              <a:cs typeface="Lato"/>
              <a:sym typeface="Lato"/>
            </a:endParaRPr>
          </a:p>
        </p:txBody>
      </p:sp>
      <p:sp>
        <p:nvSpPr>
          <p:cNvPr id="486" name="Google Shape;486;p74"/>
          <p:cNvSpPr txBox="1"/>
          <p:nvPr/>
        </p:nvSpPr>
        <p:spPr>
          <a:xfrm>
            <a:off x="2161025" y="3309050"/>
            <a:ext cx="6653100" cy="1356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2800"/>
              </a:spcBef>
              <a:spcAft>
                <a:spcPts val="0"/>
              </a:spcAft>
              <a:buClr>
                <a:schemeClr val="dk2"/>
              </a:buClr>
              <a:buSzPts val="1100"/>
              <a:buFont typeface="Arial"/>
              <a:buNone/>
            </a:pPr>
            <a:r>
              <a:rPr lang="it" sz="1800">
                <a:solidFill>
                  <a:schemeClr val="dk2"/>
                </a:solidFill>
                <a:latin typeface="Lato"/>
                <a:ea typeface="Lato"/>
                <a:cs typeface="Lato"/>
                <a:sym typeface="Lato"/>
              </a:rPr>
              <a:t>If an enterprise is perceived to be operating in an unethical fashion, investors are less likely to buy into the company, nor will the enterprise be supported by a loyal customer base.</a:t>
            </a:r>
            <a:endParaRPr sz="1800">
              <a:solidFill>
                <a:schemeClr val="dk2"/>
              </a:solidFill>
              <a:latin typeface="Lato"/>
              <a:ea typeface="Lato"/>
              <a:cs typeface="Lato"/>
              <a:sym typeface="Lato"/>
            </a:endParaRPr>
          </a:p>
          <a:p>
            <a:pPr marL="0" lvl="0" indent="0" algn="l" rtl="0">
              <a:spcBef>
                <a:spcPts val="0"/>
              </a:spcBef>
              <a:spcAft>
                <a:spcPts val="0"/>
              </a:spcAft>
              <a:buClr>
                <a:schemeClr val="dk2"/>
              </a:buClr>
              <a:buSzPts val="1100"/>
              <a:buFont typeface="Arial"/>
              <a:buNone/>
            </a:pPr>
            <a:endParaRPr>
              <a:solidFill>
                <a:schemeClr val="dk2"/>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5"/>
          <p:cNvSpPr txBox="1">
            <a:spLocks noGrp="1"/>
          </p:cNvSpPr>
          <p:nvPr>
            <p:ph type="title"/>
          </p:nvPr>
        </p:nvSpPr>
        <p:spPr>
          <a:xfrm>
            <a:off x="1727958" y="527824"/>
            <a:ext cx="7819482"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1800">
                <a:latin typeface="Lato"/>
                <a:ea typeface="Lato"/>
                <a:cs typeface="Lato"/>
                <a:sym typeface="Lato"/>
              </a:rPr>
              <a:t>Prescribing a set of meticulous business ethics for the operation of an enterprise has the advantage of:</a:t>
            </a:r>
            <a:br>
              <a:rPr lang="it" sz="1800">
                <a:latin typeface="Lato"/>
                <a:ea typeface="Lato"/>
                <a:cs typeface="Lato"/>
                <a:sym typeface="Lato"/>
              </a:rPr>
            </a:br>
            <a:endParaRPr>
              <a:latin typeface="Lato"/>
              <a:ea typeface="Lato"/>
              <a:cs typeface="Lato"/>
              <a:sym typeface="Lato"/>
            </a:endParaRPr>
          </a:p>
        </p:txBody>
      </p:sp>
      <p:sp>
        <p:nvSpPr>
          <p:cNvPr id="492" name="Google Shape;492;p75"/>
          <p:cNvSpPr txBox="1">
            <a:spLocks noGrp="1"/>
          </p:cNvSpPr>
          <p:nvPr>
            <p:ph type="body" idx="1"/>
          </p:nvPr>
        </p:nvSpPr>
        <p:spPr>
          <a:xfrm>
            <a:off x="1872029" y="1047126"/>
            <a:ext cx="8362713" cy="2165685"/>
          </a:xfrm>
          <a:prstGeom prst="rect">
            <a:avLst/>
          </a:prstGeom>
          <a:noFill/>
          <a:ln>
            <a:noFill/>
          </a:ln>
        </p:spPr>
        <p:txBody>
          <a:bodyPr spcFirstLastPara="1" wrap="square" lIns="91425" tIns="91425" rIns="91425" bIns="91425" anchor="t" anchorCtr="0">
            <a:noAutofit/>
          </a:bodyPr>
          <a:lstStyle/>
          <a:p>
            <a:pPr marL="742950" lvl="0" indent="-285750" algn="just" rtl="0">
              <a:lnSpc>
                <a:spcPct val="100000"/>
              </a:lnSpc>
              <a:spcBef>
                <a:spcPts val="1600"/>
              </a:spcBef>
              <a:spcAft>
                <a:spcPts val="0"/>
              </a:spcAft>
              <a:buSzPts val="1400"/>
              <a:buChar char="●"/>
            </a:pPr>
            <a:r>
              <a:rPr lang="it" sz="1600">
                <a:solidFill>
                  <a:srgbClr val="000000"/>
                </a:solidFill>
                <a:latin typeface="Lato"/>
                <a:ea typeface="Lato"/>
                <a:cs typeface="Lato"/>
                <a:sym typeface="Lato"/>
              </a:rPr>
              <a:t>Attracting more investors to the enterprise’s business</a:t>
            </a:r>
            <a:endParaRPr/>
          </a:p>
          <a:p>
            <a:pPr marL="742950" lvl="0" indent="-285750" algn="just" rtl="0">
              <a:lnSpc>
                <a:spcPct val="100000"/>
              </a:lnSpc>
              <a:spcBef>
                <a:spcPts val="2800"/>
              </a:spcBef>
              <a:spcAft>
                <a:spcPts val="0"/>
              </a:spcAft>
              <a:buSzPts val="1400"/>
              <a:buChar char="●"/>
            </a:pPr>
            <a:r>
              <a:rPr lang="it" sz="1600">
                <a:solidFill>
                  <a:srgbClr val="000000"/>
                </a:solidFill>
                <a:latin typeface="Lato"/>
                <a:ea typeface="Lato"/>
                <a:cs typeface="Lato"/>
                <a:sym typeface="Lato"/>
              </a:rPr>
              <a:t>Take the Company’s Reputation to the next level</a:t>
            </a:r>
            <a:endParaRPr sz="1600">
              <a:solidFill>
                <a:srgbClr val="000000"/>
              </a:solidFill>
              <a:latin typeface="Lato"/>
              <a:ea typeface="Lato"/>
              <a:cs typeface="Lato"/>
              <a:sym typeface="Lato"/>
            </a:endParaRPr>
          </a:p>
          <a:p>
            <a:pPr marL="742950" lvl="0" indent="-285750" algn="just" rtl="0">
              <a:lnSpc>
                <a:spcPct val="100000"/>
              </a:lnSpc>
              <a:spcBef>
                <a:spcPts val="2800"/>
              </a:spcBef>
              <a:spcAft>
                <a:spcPts val="0"/>
              </a:spcAft>
              <a:buSzPts val="1400"/>
              <a:buChar char="●"/>
            </a:pPr>
            <a:r>
              <a:rPr lang="it" sz="1600">
                <a:solidFill>
                  <a:srgbClr val="000000"/>
                </a:solidFill>
                <a:latin typeface="Lato"/>
                <a:ea typeface="Lato"/>
                <a:cs typeface="Lato"/>
                <a:sym typeface="Lato"/>
              </a:rPr>
              <a:t>Develop customer loyalty</a:t>
            </a:r>
            <a:endParaRPr/>
          </a:p>
          <a:p>
            <a:pPr marL="742950" lvl="0" indent="-285750" algn="just" rtl="0">
              <a:lnSpc>
                <a:spcPct val="100000"/>
              </a:lnSpc>
              <a:spcBef>
                <a:spcPts val="2800"/>
              </a:spcBef>
              <a:spcAft>
                <a:spcPts val="0"/>
              </a:spcAft>
              <a:buSzPts val="1400"/>
              <a:buChar char="●"/>
            </a:pPr>
            <a:r>
              <a:rPr lang="it" sz="1600">
                <a:solidFill>
                  <a:srgbClr val="000000"/>
                </a:solidFill>
                <a:latin typeface="Lato"/>
                <a:ea typeface="Lato"/>
                <a:cs typeface="Lato"/>
                <a:sym typeface="Lato"/>
              </a:rPr>
              <a:t>Competitive advantage (customer base)</a:t>
            </a:r>
            <a:endParaRPr/>
          </a:p>
          <a:p>
            <a:pPr marL="742950" lvl="0" indent="-285750" algn="just" rtl="0">
              <a:lnSpc>
                <a:spcPct val="100000"/>
              </a:lnSpc>
              <a:spcBef>
                <a:spcPts val="2800"/>
              </a:spcBef>
              <a:spcAft>
                <a:spcPts val="0"/>
              </a:spcAft>
              <a:buSzPts val="1400"/>
              <a:buChar char="●"/>
            </a:pPr>
            <a:r>
              <a:rPr lang="it" sz="1600">
                <a:solidFill>
                  <a:srgbClr val="000000"/>
                </a:solidFill>
                <a:latin typeface="Lato"/>
                <a:ea typeface="Lato"/>
                <a:cs typeface="Lato"/>
                <a:sym typeface="Lato"/>
              </a:rPr>
              <a:t>Prevent legal problems</a:t>
            </a:r>
            <a:endParaRPr/>
          </a:p>
          <a:p>
            <a:pPr marL="742950" lvl="0" indent="-285750" algn="just" rtl="0">
              <a:lnSpc>
                <a:spcPct val="100000"/>
              </a:lnSpc>
              <a:spcBef>
                <a:spcPts val="2800"/>
              </a:spcBef>
              <a:spcAft>
                <a:spcPts val="1200"/>
              </a:spcAft>
              <a:buSzPts val="1400"/>
              <a:buChar char="●"/>
            </a:pPr>
            <a:r>
              <a:rPr lang="it" sz="1600">
                <a:solidFill>
                  <a:srgbClr val="000000"/>
                </a:solidFill>
                <a:latin typeface="Lato"/>
                <a:ea typeface="Lato"/>
                <a:cs typeface="Lato"/>
                <a:sym typeface="Lato"/>
              </a:rPr>
              <a:t>Retain the best staff team</a:t>
            </a:r>
            <a:endParaRPr sz="1600">
              <a:latin typeface="Lato"/>
              <a:ea typeface="Lato"/>
              <a:cs typeface="Lato"/>
              <a:sym typeface="Lato"/>
            </a:endParaRPr>
          </a:p>
        </p:txBody>
      </p:sp>
      <p:pic>
        <p:nvPicPr>
          <p:cNvPr id="493" name="Google Shape;493;p7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94" name="Google Shape;494;p75"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495" name="Google Shape;495;p75" descr="Checklist"/>
          <p:cNvPicPr preferRelativeResize="0"/>
          <p:nvPr/>
        </p:nvPicPr>
        <p:blipFill rotWithShape="1">
          <a:blip r:embed="rId5">
            <a:alphaModFix/>
          </a:blip>
          <a:srcRect/>
          <a:stretch/>
        </p:blipFill>
        <p:spPr>
          <a:xfrm>
            <a:off x="172729" y="1163224"/>
            <a:ext cx="2091598" cy="311838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7"/>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 sz="2900">
                <a:latin typeface="Lato"/>
                <a:ea typeface="Lato"/>
                <a:cs typeface="Lato"/>
                <a:sym typeface="Lato"/>
              </a:rPr>
              <a:t>3. Corporate Social Responsibility</a:t>
            </a:r>
            <a:endParaRPr sz="2900">
              <a:latin typeface="Lato"/>
              <a:ea typeface="Lato"/>
              <a:cs typeface="Lato"/>
              <a:sym typeface="Lato"/>
            </a:endParaRPr>
          </a:p>
          <a:p>
            <a:pPr marL="0" lvl="0" indent="0" algn="ctr" rtl="0">
              <a:lnSpc>
                <a:spcPct val="100000"/>
              </a:lnSpc>
              <a:spcBef>
                <a:spcPts val="0"/>
              </a:spcBef>
              <a:spcAft>
                <a:spcPts val="0"/>
              </a:spcAft>
              <a:buSzPts val="3600"/>
              <a:buNone/>
            </a:pPr>
            <a:endParaRPr sz="2900">
              <a:latin typeface="Lato"/>
              <a:ea typeface="Lato"/>
              <a:cs typeface="Lato"/>
              <a:sym typeface="Lato"/>
            </a:endParaRPr>
          </a:p>
          <a:p>
            <a:pPr marL="0" lvl="0" indent="0" algn="ctr" rtl="0">
              <a:lnSpc>
                <a:spcPct val="100000"/>
              </a:lnSpc>
              <a:spcBef>
                <a:spcPts val="0"/>
              </a:spcBef>
              <a:spcAft>
                <a:spcPts val="0"/>
              </a:spcAft>
              <a:buSzPts val="3600"/>
              <a:buNone/>
            </a:pPr>
            <a:r>
              <a:rPr lang="it" sz="2600">
                <a:latin typeface="Lato"/>
                <a:ea typeface="Lato"/>
                <a:cs typeface="Lato"/>
                <a:sym typeface="Lato"/>
              </a:rPr>
              <a:t>3.1 Defining CSR</a:t>
            </a:r>
            <a:endParaRPr sz="2600">
              <a:latin typeface="Lato"/>
              <a:ea typeface="Lato"/>
              <a:cs typeface="Lato"/>
              <a:sym typeface="Lato"/>
            </a:endParaRPr>
          </a:p>
        </p:txBody>
      </p:sp>
      <p:sp>
        <p:nvSpPr>
          <p:cNvPr id="501" name="Google Shape;501;p37"/>
          <p:cNvSpPr txBox="1">
            <a:spLocks noGrp="1"/>
          </p:cNvSpPr>
          <p:nvPr>
            <p:ph type="body" idx="2"/>
          </p:nvPr>
        </p:nvSpPr>
        <p:spPr>
          <a:xfrm>
            <a:off x="4649300" y="620775"/>
            <a:ext cx="4045200" cy="3700500"/>
          </a:xfrm>
          <a:prstGeom prst="rect">
            <a:avLst/>
          </a:prstGeom>
          <a:noFill/>
          <a:ln>
            <a:noFill/>
          </a:ln>
        </p:spPr>
        <p:txBody>
          <a:bodyPr spcFirstLastPara="1" wrap="square" lIns="91425" tIns="91425" rIns="91425" bIns="91425" anchor="ctr" anchorCtr="0">
            <a:noAutofit/>
          </a:bodyPr>
          <a:lstStyle/>
          <a:p>
            <a:pPr marL="0" marR="50800" lvl="0" indent="0" algn="just" rtl="0">
              <a:lnSpc>
                <a:spcPct val="115000"/>
              </a:lnSpc>
              <a:spcBef>
                <a:spcPts val="1200"/>
              </a:spcBef>
              <a:spcAft>
                <a:spcPts val="0"/>
              </a:spcAft>
              <a:buSzPts val="1800"/>
              <a:buNone/>
            </a:pPr>
            <a:r>
              <a:rPr lang="it" sz="1900">
                <a:solidFill>
                  <a:schemeClr val="dk2"/>
                </a:solidFill>
                <a:latin typeface="Lato"/>
                <a:ea typeface="Lato"/>
                <a:cs typeface="Lato"/>
                <a:sym typeface="Lato"/>
              </a:rPr>
              <a:t>The KEY Issues are:</a:t>
            </a:r>
            <a:endParaRPr sz="1900">
              <a:solidFill>
                <a:schemeClr val="dk2"/>
              </a:solidFill>
              <a:latin typeface="Lato"/>
              <a:ea typeface="Lato"/>
              <a:cs typeface="Lato"/>
              <a:sym typeface="Lato"/>
            </a:endParaRPr>
          </a:p>
          <a:p>
            <a:pPr marL="457200" marR="50800" lvl="0" indent="-374650" algn="just" rtl="0">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Understanding where CSR fits within the business enterprise</a:t>
            </a:r>
            <a:endParaRPr sz="1600">
              <a:solidFill>
                <a:schemeClr val="dk2"/>
              </a:solidFill>
              <a:latin typeface="Lato"/>
              <a:ea typeface="Lato"/>
              <a:cs typeface="Lato"/>
              <a:sym typeface="Lato"/>
            </a:endParaRPr>
          </a:p>
          <a:p>
            <a:pPr marL="457200" marR="50800" lvl="0" indent="-374650" algn="just" rtl="0">
              <a:lnSpc>
                <a:spcPct val="115000"/>
              </a:lnSpc>
              <a:spcBef>
                <a:spcPts val="0"/>
              </a:spcBef>
              <a:spcAft>
                <a:spcPts val="0"/>
              </a:spcAft>
              <a:buClr>
                <a:schemeClr val="dk2"/>
              </a:buClr>
              <a:buSzPts val="2300"/>
              <a:buFont typeface="Arial"/>
              <a:buChar char="●"/>
            </a:pPr>
            <a:r>
              <a:rPr lang="it" sz="1600">
                <a:solidFill>
                  <a:schemeClr val="dk2"/>
                </a:solidFill>
                <a:latin typeface="Lato"/>
                <a:ea typeface="Lato"/>
                <a:cs typeface="Lato"/>
                <a:sym typeface="Lato"/>
              </a:rPr>
              <a:t>Creating a structure that respects all aspects of CSR</a:t>
            </a:r>
            <a:endParaRPr sz="1600">
              <a:solidFill>
                <a:schemeClr val="dk2"/>
              </a:solidFill>
              <a:latin typeface="Lato"/>
              <a:ea typeface="Lato"/>
              <a:cs typeface="Lato"/>
              <a:sym typeface="Lato"/>
            </a:endParaRPr>
          </a:p>
          <a:p>
            <a:pPr marL="457200" marR="50800" lvl="0" indent="-374650" algn="just" rtl="0">
              <a:lnSpc>
                <a:spcPct val="115000"/>
              </a:lnSpc>
              <a:spcBef>
                <a:spcPts val="0"/>
              </a:spcBef>
              <a:spcAft>
                <a:spcPts val="0"/>
              </a:spcAft>
              <a:buClr>
                <a:schemeClr val="dk2"/>
              </a:buClr>
              <a:buSzPts val="2300"/>
              <a:buFont typeface="Arial"/>
              <a:buChar char="●"/>
            </a:pPr>
            <a:r>
              <a:rPr lang="it" sz="1600">
                <a:solidFill>
                  <a:schemeClr val="dk2"/>
                </a:solidFill>
                <a:latin typeface="Lato"/>
                <a:ea typeface="Lato"/>
                <a:cs typeface="Lato"/>
                <a:sym typeface="Lato"/>
              </a:rPr>
              <a:t>Implementing business ethics from the management perspective</a:t>
            </a:r>
            <a:endParaRPr sz="1600">
              <a:solidFill>
                <a:schemeClr val="dk2"/>
              </a:solidFill>
              <a:latin typeface="Lato"/>
              <a:ea typeface="Lato"/>
              <a:cs typeface="Lato"/>
              <a:sym typeface="Lato"/>
            </a:endParaRPr>
          </a:p>
          <a:p>
            <a:pPr marL="457200" marR="50800" lvl="0" indent="-374650" algn="just" rtl="0">
              <a:lnSpc>
                <a:spcPct val="115000"/>
              </a:lnSpc>
              <a:spcBef>
                <a:spcPts val="0"/>
              </a:spcBef>
              <a:spcAft>
                <a:spcPts val="0"/>
              </a:spcAft>
              <a:buClr>
                <a:schemeClr val="dk2"/>
              </a:buClr>
              <a:buSzPts val="2300"/>
              <a:buFont typeface="Arial"/>
              <a:buChar char="●"/>
            </a:pPr>
            <a:r>
              <a:rPr lang="it" sz="1600">
                <a:solidFill>
                  <a:schemeClr val="dk2"/>
                </a:solidFill>
                <a:latin typeface="Lato"/>
                <a:ea typeface="Lato"/>
                <a:cs typeface="Lato"/>
                <a:sym typeface="Lato"/>
              </a:rPr>
              <a:t>Ensuring good business ethics from employees</a:t>
            </a:r>
            <a:endParaRPr sz="1600">
              <a:solidFill>
                <a:schemeClr val="dk2"/>
              </a:solidFill>
              <a:latin typeface="Lato"/>
              <a:ea typeface="Lato"/>
              <a:cs typeface="Lato"/>
              <a:sym typeface="Lato"/>
            </a:endParaRPr>
          </a:p>
          <a:p>
            <a:pPr marL="457200" marR="50800" lvl="0" indent="-374650" algn="just" rtl="0">
              <a:lnSpc>
                <a:spcPct val="115000"/>
              </a:lnSpc>
              <a:spcBef>
                <a:spcPts val="0"/>
              </a:spcBef>
              <a:spcAft>
                <a:spcPts val="0"/>
              </a:spcAft>
              <a:buClr>
                <a:schemeClr val="dk2"/>
              </a:buClr>
              <a:buSzPts val="2300"/>
              <a:buFont typeface="Arial"/>
              <a:buChar char="●"/>
            </a:pPr>
            <a:r>
              <a:rPr lang="it" sz="1600">
                <a:solidFill>
                  <a:schemeClr val="dk2"/>
                </a:solidFill>
                <a:latin typeface="Lato"/>
                <a:ea typeface="Lato"/>
                <a:cs typeface="Lato"/>
                <a:sym typeface="Lato"/>
              </a:rPr>
              <a:t>The relationship between social entrepreneurship and business ethics?</a:t>
            </a:r>
            <a:endParaRPr sz="230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a:p>
        </p:txBody>
      </p:sp>
      <p:pic>
        <p:nvPicPr>
          <p:cNvPr id="502" name="Google Shape;502;p3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03" name="Google Shape;503;p37"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8"/>
          <p:cNvSpPr txBox="1">
            <a:spLocks noGrp="1"/>
          </p:cNvSpPr>
          <p:nvPr>
            <p:ph type="title"/>
          </p:nvPr>
        </p:nvSpPr>
        <p:spPr>
          <a:xfrm>
            <a:off x="199185" y="2055537"/>
            <a:ext cx="2808000" cy="75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it" sz="2900">
                <a:solidFill>
                  <a:schemeClr val="dk1"/>
                </a:solidFill>
                <a:latin typeface="Lato"/>
                <a:ea typeface="Lato"/>
                <a:cs typeface="Lato"/>
                <a:sym typeface="Lato"/>
              </a:rPr>
              <a:t>Corporate Social Responsibility</a:t>
            </a:r>
            <a:endParaRPr sz="4100">
              <a:solidFill>
                <a:schemeClr val="dk1"/>
              </a:solidFill>
              <a:latin typeface="Lato"/>
              <a:ea typeface="Lato"/>
              <a:cs typeface="Lato"/>
              <a:sym typeface="Lato"/>
            </a:endParaRPr>
          </a:p>
        </p:txBody>
      </p:sp>
      <p:pic>
        <p:nvPicPr>
          <p:cNvPr id="509" name="Google Shape;509;p38"/>
          <p:cNvPicPr preferRelativeResize="0"/>
          <p:nvPr/>
        </p:nvPicPr>
        <p:blipFill rotWithShape="1">
          <a:blip r:embed="rId3">
            <a:alphaModFix/>
          </a:blip>
          <a:srcRect/>
          <a:stretch/>
        </p:blipFill>
        <p:spPr>
          <a:xfrm>
            <a:off x="2737600" y="63700"/>
            <a:ext cx="6338525" cy="5015500"/>
          </a:xfrm>
          <a:prstGeom prst="rect">
            <a:avLst/>
          </a:prstGeom>
          <a:noFill/>
          <a:ln>
            <a:noFill/>
          </a:ln>
        </p:spPr>
      </p:pic>
      <p:pic>
        <p:nvPicPr>
          <p:cNvPr id="510" name="Google Shape;510;p3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511" name="Google Shape;511;p38"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8" name="Google Shape;108;p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graphicFrame>
        <p:nvGraphicFramePr>
          <p:cNvPr id="109" name="Google Shape;109;p4"/>
          <p:cNvGraphicFramePr/>
          <p:nvPr/>
        </p:nvGraphicFramePr>
        <p:xfrm>
          <a:off x="718275" y="943934"/>
          <a:ext cx="3000000" cy="3000000"/>
        </p:xfrm>
        <a:graphic>
          <a:graphicData uri="http://schemas.openxmlformats.org/drawingml/2006/table">
            <a:tbl>
              <a:tblPr>
                <a:noFill/>
                <a:tableStyleId>{B7F3E290-2963-4F4C-BDD7-DCDF7C0D1AC9}</a:tableStyleId>
              </a:tblPr>
              <a:tblGrid>
                <a:gridCol w="2573125">
                  <a:extLst>
                    <a:ext uri="{9D8B030D-6E8A-4147-A177-3AD203B41FA5}">
                      <a16:colId xmlns:a16="http://schemas.microsoft.com/office/drawing/2014/main" val="20000"/>
                    </a:ext>
                  </a:extLst>
                </a:gridCol>
                <a:gridCol w="2573125">
                  <a:extLst>
                    <a:ext uri="{9D8B030D-6E8A-4147-A177-3AD203B41FA5}">
                      <a16:colId xmlns:a16="http://schemas.microsoft.com/office/drawing/2014/main" val="20001"/>
                    </a:ext>
                  </a:extLst>
                </a:gridCol>
                <a:gridCol w="2573125">
                  <a:extLst>
                    <a:ext uri="{9D8B030D-6E8A-4147-A177-3AD203B41FA5}">
                      <a16:colId xmlns:a16="http://schemas.microsoft.com/office/drawing/2014/main" val="20002"/>
                    </a:ext>
                  </a:extLst>
                </a:gridCol>
              </a:tblGrid>
              <a:tr h="438450">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Knowledge:</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Skills:</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Competences:</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008075">
                <a:tc>
                  <a:txBody>
                    <a:bodyPr/>
                    <a:lstStyle/>
                    <a:p>
                      <a:pPr marL="139700" marR="0" lvl="0" indent="0" algn="just" rtl="0">
                        <a:lnSpc>
                          <a:spcPct val="100000"/>
                        </a:lnSpc>
                        <a:spcBef>
                          <a:spcPts val="0"/>
                        </a:spcBef>
                        <a:spcAft>
                          <a:spcPts val="0"/>
                        </a:spcAft>
                        <a:buClr>
                          <a:srgbClr val="FFFFFF"/>
                        </a:buClr>
                        <a:buSzPts val="1400"/>
                        <a:buFont typeface="Arial"/>
                        <a:buNone/>
                      </a:pPr>
                      <a:r>
                        <a:rPr lang="it" sz="1100" u="none" strike="noStrike" cap="none">
                          <a:solidFill>
                            <a:schemeClr val="dk2"/>
                          </a:solidFill>
                        </a:rPr>
                        <a:t>- Having the knowledge and understanding of what social entrepreneurship is, how it can be defined, and what are the national frameworks for Social Entrepreneurship in the partner countries. In addition, cases of successful Social Enterprises / Social Businesses will also be presented.</a:t>
                      </a:r>
                      <a:endParaRPr/>
                    </a:p>
                    <a:p>
                      <a:pPr marL="457200" marR="0" lvl="0" indent="-228600" algn="just" rtl="0">
                        <a:lnSpc>
                          <a:spcPct val="100000"/>
                        </a:lnSpc>
                        <a:spcBef>
                          <a:spcPts val="0"/>
                        </a:spcBef>
                        <a:spcAft>
                          <a:spcPts val="0"/>
                        </a:spcAft>
                        <a:buClr>
                          <a:srgbClr val="FFFFFF"/>
                        </a:buClr>
                        <a:buSzPts val="1400"/>
                        <a:buFont typeface="Arial"/>
                        <a:buNone/>
                      </a:pPr>
                      <a:endParaRPr sz="1100" u="none" strike="noStrike" cap="none">
                        <a:solidFill>
                          <a:schemeClr val="dk2"/>
                        </a:solidFill>
                      </a:endParaRPr>
                    </a:p>
                    <a:p>
                      <a:pPr marL="139700" marR="0" lvl="0" indent="0" algn="just" rtl="0">
                        <a:lnSpc>
                          <a:spcPct val="100000"/>
                        </a:lnSpc>
                        <a:spcBef>
                          <a:spcPts val="0"/>
                        </a:spcBef>
                        <a:spcAft>
                          <a:spcPts val="0"/>
                        </a:spcAft>
                        <a:buClr>
                          <a:srgbClr val="FFFFFF"/>
                        </a:buClr>
                        <a:buSzPts val="1400"/>
                        <a:buFont typeface="Arial"/>
                        <a:buNone/>
                      </a:pPr>
                      <a:r>
                        <a:rPr lang="it" sz="1100" u="none" strike="noStrike" cap="none">
                          <a:solidFill>
                            <a:schemeClr val="dk2"/>
                          </a:solidFill>
                        </a:rPr>
                        <a:t>- Having the knowledge of what the term Business Ethics refers to, the principles included under the term and their significance, a brief presentation of Business Ethics theories.</a:t>
                      </a:r>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39700" marR="0" lvl="0" indent="0" algn="just" rtl="0">
                        <a:lnSpc>
                          <a:spcPct val="100000"/>
                        </a:lnSpc>
                        <a:spcBef>
                          <a:spcPts val="0"/>
                        </a:spcBef>
                        <a:spcAft>
                          <a:spcPts val="0"/>
                        </a:spcAft>
                        <a:buClr>
                          <a:srgbClr val="000000"/>
                        </a:buClr>
                        <a:buSzPts val="1400"/>
                        <a:buFont typeface="Arial"/>
                        <a:buNone/>
                      </a:pPr>
                      <a:r>
                        <a:rPr lang="it" sz="1100" b="0" i="0" u="none" strike="noStrike" cap="none">
                          <a:solidFill>
                            <a:schemeClr val="dk2"/>
                          </a:solidFill>
                          <a:latin typeface="Arial"/>
                          <a:ea typeface="Arial"/>
                          <a:cs typeface="Arial"/>
                          <a:sym typeface="Arial"/>
                        </a:rPr>
                        <a:t>- Having the skills to know the characteristics of a social entrepreneur and how this structure can be created and exist in a sustainable manner within the framework for Social Entrepreneurship in the partner countries.</a:t>
                      </a:r>
                      <a:endParaRPr/>
                    </a:p>
                    <a:p>
                      <a:pPr marL="139700" marR="0" lvl="0" indent="0" algn="just" rtl="0">
                        <a:lnSpc>
                          <a:spcPct val="100000"/>
                        </a:lnSpc>
                        <a:spcBef>
                          <a:spcPts val="0"/>
                        </a:spcBef>
                        <a:spcAft>
                          <a:spcPts val="0"/>
                        </a:spcAft>
                        <a:buClr>
                          <a:srgbClr val="000000"/>
                        </a:buClr>
                        <a:buSzPts val="1400"/>
                        <a:buFont typeface="Arial"/>
                        <a:buNone/>
                      </a:pPr>
                      <a:endParaRPr sz="1100" b="0" i="0" u="none" strike="noStrike" cap="none">
                        <a:solidFill>
                          <a:schemeClr val="dk2"/>
                        </a:solidFill>
                        <a:latin typeface="Arial"/>
                        <a:ea typeface="Arial"/>
                        <a:cs typeface="Arial"/>
                        <a:sym typeface="Arial"/>
                      </a:endParaRPr>
                    </a:p>
                    <a:p>
                      <a:pPr marL="139700" marR="0" lvl="0" indent="0" algn="just" rtl="0">
                        <a:lnSpc>
                          <a:spcPct val="100000"/>
                        </a:lnSpc>
                        <a:spcBef>
                          <a:spcPts val="0"/>
                        </a:spcBef>
                        <a:spcAft>
                          <a:spcPts val="0"/>
                        </a:spcAft>
                        <a:buClr>
                          <a:srgbClr val="000000"/>
                        </a:buClr>
                        <a:buSzPts val="1400"/>
                        <a:buFont typeface="Arial"/>
                        <a:buNone/>
                      </a:pPr>
                      <a:r>
                        <a:rPr lang="it" sz="1100" b="0" i="0" u="none" strike="noStrike" cap="none">
                          <a:solidFill>
                            <a:schemeClr val="dk2"/>
                          </a:solidFill>
                          <a:latin typeface="Arial"/>
                          <a:ea typeface="Arial"/>
                          <a:cs typeface="Arial"/>
                          <a:sym typeface="Arial"/>
                        </a:rPr>
                        <a:t>- Having the skills required to create a Business Ethics strategic policy and to present Business Ethics best practices as part of a policy document.</a:t>
                      </a:r>
                      <a:endParaRPr/>
                    </a:p>
                    <a:p>
                      <a:pPr marL="139700" marR="0" lvl="0" indent="0" algn="just" rtl="0">
                        <a:lnSpc>
                          <a:spcPct val="100000"/>
                        </a:lnSpc>
                        <a:spcBef>
                          <a:spcPts val="0"/>
                        </a:spcBef>
                        <a:spcAft>
                          <a:spcPts val="0"/>
                        </a:spcAft>
                        <a:buClr>
                          <a:srgbClr val="000000"/>
                        </a:buClr>
                        <a:buSzPts val="1400"/>
                        <a:buFont typeface="Arial"/>
                        <a:buNone/>
                      </a:pPr>
                      <a:endParaRPr sz="1100" b="0" i="0" u="none" strike="noStrike" cap="none">
                        <a:solidFill>
                          <a:schemeClr val="dk2"/>
                        </a:solidFill>
                        <a:latin typeface="Arial"/>
                        <a:ea typeface="Arial"/>
                        <a:cs typeface="Arial"/>
                        <a:sym typeface="Arial"/>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39700" marR="0" lvl="0" indent="0" algn="just" rtl="0">
                        <a:lnSpc>
                          <a:spcPct val="100000"/>
                        </a:lnSpc>
                        <a:spcBef>
                          <a:spcPts val="0"/>
                        </a:spcBef>
                        <a:spcAft>
                          <a:spcPts val="0"/>
                        </a:spcAft>
                        <a:buClr>
                          <a:srgbClr val="000000"/>
                        </a:buClr>
                        <a:buSzPts val="1400"/>
                        <a:buFont typeface="Arial"/>
                        <a:buNone/>
                      </a:pPr>
                      <a:r>
                        <a:rPr lang="it" sz="1100" u="none" strike="noStrike" cap="none">
                          <a:solidFill>
                            <a:schemeClr val="dk2"/>
                          </a:solidFill>
                        </a:rPr>
                        <a:t>- Having the competence to set up an entity that adheres to the principles of social entrepreneurship, and to create an entity that is sustainable whilst providing the various benefits  related to the organisation’s objectives.</a:t>
                      </a:r>
                      <a:endParaRPr/>
                    </a:p>
                    <a:p>
                      <a:pPr marL="139700" marR="0" lvl="0" indent="0" algn="just" rtl="0">
                        <a:lnSpc>
                          <a:spcPct val="100000"/>
                        </a:lnSpc>
                        <a:spcBef>
                          <a:spcPts val="0"/>
                        </a:spcBef>
                        <a:spcAft>
                          <a:spcPts val="0"/>
                        </a:spcAft>
                        <a:buClr>
                          <a:srgbClr val="000000"/>
                        </a:buClr>
                        <a:buSzPts val="1400"/>
                        <a:buFont typeface="Arial"/>
                        <a:buNone/>
                      </a:pPr>
                      <a:endParaRPr sz="1100" u="none" strike="noStrike" cap="none">
                        <a:solidFill>
                          <a:schemeClr val="dk2"/>
                        </a:solidFill>
                      </a:endParaRPr>
                    </a:p>
                    <a:p>
                      <a:pPr marL="139700" marR="0" lvl="0" indent="0" algn="just" rtl="0">
                        <a:lnSpc>
                          <a:spcPct val="100000"/>
                        </a:lnSpc>
                        <a:spcBef>
                          <a:spcPts val="0"/>
                        </a:spcBef>
                        <a:spcAft>
                          <a:spcPts val="0"/>
                        </a:spcAft>
                        <a:buClr>
                          <a:srgbClr val="000000"/>
                        </a:buClr>
                        <a:buSzPts val="1400"/>
                        <a:buFont typeface="Arial"/>
                        <a:buNone/>
                      </a:pPr>
                      <a:r>
                        <a:rPr lang="it" sz="1100" u="none" strike="noStrike" cap="none">
                          <a:solidFill>
                            <a:schemeClr val="dk2"/>
                          </a:solidFill>
                        </a:rPr>
                        <a:t>- Having the competence to create a Business Ethics policy and to implement this within the organisation.</a:t>
                      </a:r>
                      <a:endParaRPr/>
                    </a:p>
                    <a:p>
                      <a:pPr marL="139700" marR="0" lvl="0" indent="0" algn="just" rtl="0">
                        <a:lnSpc>
                          <a:spcPct val="100000"/>
                        </a:lnSpc>
                        <a:spcBef>
                          <a:spcPts val="0"/>
                        </a:spcBef>
                        <a:spcAft>
                          <a:spcPts val="0"/>
                        </a:spcAft>
                        <a:buClr>
                          <a:srgbClr val="000000"/>
                        </a:buClr>
                        <a:buSzPts val="1400"/>
                        <a:buFont typeface="Arial"/>
                        <a:buNone/>
                      </a:pPr>
                      <a:endParaRPr sz="1100" u="none" strike="noStrike" cap="none">
                        <a:solidFill>
                          <a:schemeClr val="dk2"/>
                        </a:solidFill>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0" name="Google Shape;110;p4"/>
          <p:cNvSpPr/>
          <p:nvPr/>
        </p:nvSpPr>
        <p:spPr>
          <a:xfrm>
            <a:off x="1275762" y="136955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4"/>
          <p:cNvSpPr txBox="1"/>
          <p:nvPr/>
        </p:nvSpPr>
        <p:spPr>
          <a:xfrm>
            <a:off x="2147932" y="400066"/>
            <a:ext cx="5234940"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 sz="1900" b="1" i="0" u="none" strike="noStrike" cap="none">
                <a:solidFill>
                  <a:srgbClr val="000000"/>
                </a:solidFill>
                <a:latin typeface="Raleway"/>
                <a:ea typeface="Raleway"/>
                <a:cs typeface="Raleway"/>
                <a:sym typeface="Raleway"/>
              </a:rPr>
              <a:t>Methodology - EQF</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it" sz="1900" b="0" i="0" u="none" strike="noStrike" cap="none">
                <a:solidFill>
                  <a:srgbClr val="000000"/>
                </a:solidFill>
                <a:latin typeface="Arial"/>
                <a:ea typeface="Arial"/>
                <a:cs typeface="Arial"/>
                <a:sym typeface="Arial"/>
              </a:rPr>
            </a:b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9"/>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 sz="2900">
                <a:latin typeface="Lato"/>
                <a:ea typeface="Lato"/>
                <a:cs typeface="Lato"/>
                <a:sym typeface="Lato"/>
              </a:rPr>
              <a:t>3.2 The four-part definitional framework for CSR</a:t>
            </a:r>
            <a:endParaRPr sz="4100">
              <a:latin typeface="Lato"/>
              <a:ea typeface="Lato"/>
              <a:cs typeface="Lato"/>
              <a:sym typeface="Lato"/>
            </a:endParaRPr>
          </a:p>
        </p:txBody>
      </p:sp>
      <p:sp>
        <p:nvSpPr>
          <p:cNvPr id="517" name="Google Shape;517;p39"/>
          <p:cNvSpPr txBox="1">
            <a:spLocks noGrp="1"/>
          </p:cNvSpPr>
          <p:nvPr>
            <p:ph type="body" idx="2"/>
          </p:nvPr>
        </p:nvSpPr>
        <p:spPr>
          <a:xfrm>
            <a:off x="5407762" y="1113595"/>
            <a:ext cx="3132734" cy="3147509"/>
          </a:xfrm>
          <a:prstGeom prst="rect">
            <a:avLst/>
          </a:prstGeom>
          <a:noFill/>
          <a:ln>
            <a:noFill/>
          </a:ln>
        </p:spPr>
        <p:txBody>
          <a:bodyPr spcFirstLastPara="1" wrap="square" lIns="91425" tIns="91425" rIns="91425" bIns="91425" anchor="ctr" anchorCtr="0">
            <a:noAutofit/>
          </a:bodyPr>
          <a:lstStyle/>
          <a:p>
            <a:pPr marL="0" marR="50800" lvl="0" indent="0" algn="just" rtl="0">
              <a:lnSpc>
                <a:spcPct val="115000"/>
              </a:lnSpc>
              <a:spcBef>
                <a:spcPts val="1200"/>
              </a:spcBef>
              <a:spcAft>
                <a:spcPts val="0"/>
              </a:spcAft>
              <a:buSzPts val="1800"/>
              <a:buNone/>
            </a:pPr>
            <a:r>
              <a:rPr lang="it" sz="1600">
                <a:solidFill>
                  <a:schemeClr val="dk2"/>
                </a:solidFill>
                <a:latin typeface="Lato"/>
                <a:ea typeface="Lato"/>
                <a:cs typeface="Lato"/>
                <a:sym typeface="Lato"/>
              </a:rPr>
              <a:t>Corporate social responsibility encompasses the economic, legal, ethical, and discretionary (philanthropic) expectations that society has of organizations at a given point in time” (Carroll </a:t>
            </a:r>
            <a:r>
              <a:rPr lang="it" sz="1600" u="sng">
                <a:solidFill>
                  <a:srgbClr val="004B83"/>
                </a:solidFill>
                <a:latin typeface="Lato"/>
                <a:ea typeface="Lato"/>
                <a:cs typeface="Lato"/>
                <a:sym typeface="Lato"/>
                <a:hlinkClick r:id="rId3">
                  <a:extLst>
                    <a:ext uri="{A12FA001-AC4F-418D-AE19-62706E023703}">
                      <ahyp:hlinkClr xmlns:ahyp="http://schemas.microsoft.com/office/drawing/2018/hyperlinkcolor" val="tx"/>
                    </a:ext>
                  </a:extLst>
                </a:hlinkClick>
              </a:rPr>
              <a:t>1979</a:t>
            </a:r>
            <a:r>
              <a:rPr lang="it" sz="1600">
                <a:solidFill>
                  <a:schemeClr val="dk2"/>
                </a:solidFill>
                <a:latin typeface="Lato"/>
                <a:ea typeface="Lato"/>
                <a:cs typeface="Lato"/>
                <a:sym typeface="Lato"/>
              </a:rPr>
              <a:t>, </a:t>
            </a:r>
            <a:r>
              <a:rPr lang="it" sz="1600" u="sng">
                <a:solidFill>
                  <a:srgbClr val="004B83"/>
                </a:solidFill>
                <a:latin typeface="Lato"/>
                <a:ea typeface="Lato"/>
                <a:cs typeface="Lato"/>
                <a:sym typeface="Lato"/>
                <a:hlinkClick r:id="rId4">
                  <a:extLst>
                    <a:ext uri="{A12FA001-AC4F-418D-AE19-62706E023703}">
                      <ahyp:hlinkClr xmlns:ahyp="http://schemas.microsoft.com/office/drawing/2018/hyperlinkcolor" val="tx"/>
                    </a:ext>
                  </a:extLst>
                </a:hlinkClick>
              </a:rPr>
              <a:t>1991</a:t>
            </a:r>
            <a:r>
              <a:rPr lang="it" sz="1600">
                <a:solidFill>
                  <a:schemeClr val="dk2"/>
                </a:solidFill>
                <a:latin typeface="Lato"/>
                <a:ea typeface="Lato"/>
                <a:cs typeface="Lato"/>
                <a:sym typeface="Lato"/>
              </a:rPr>
              <a:t>). </a:t>
            </a:r>
            <a:endParaRPr sz="160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a:p>
        </p:txBody>
      </p:sp>
      <p:pic>
        <p:nvPicPr>
          <p:cNvPr id="518" name="Google Shape;518;p39"/>
          <p:cNvPicPr preferRelativeResize="0"/>
          <p:nvPr/>
        </p:nvPicPr>
        <p:blipFill rotWithShape="1">
          <a:blip r:embed="rId5">
            <a:alphaModFix/>
          </a:blip>
          <a:srcRect/>
          <a:stretch/>
        </p:blipFill>
        <p:spPr>
          <a:xfrm>
            <a:off x="0" y="0"/>
            <a:ext cx="718275" cy="679625"/>
          </a:xfrm>
          <a:prstGeom prst="rect">
            <a:avLst/>
          </a:prstGeom>
          <a:noFill/>
          <a:ln>
            <a:noFill/>
          </a:ln>
        </p:spPr>
      </p:pic>
      <p:pic>
        <p:nvPicPr>
          <p:cNvPr id="519" name="Google Shape;519;p39" descr="Graphical user interface, application&#10;&#10;Description automatically generated with medium confidence"/>
          <p:cNvPicPr preferRelativeResize="0"/>
          <p:nvPr/>
        </p:nvPicPr>
        <p:blipFill rotWithShape="1">
          <a:blip r:embed="rId6">
            <a:alphaModFix/>
          </a:blip>
          <a:srcRect/>
          <a:stretch/>
        </p:blipFill>
        <p:spPr>
          <a:xfrm>
            <a:off x="66765" y="4665043"/>
            <a:ext cx="1805264" cy="3787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0"/>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600"/>
              </a:spcAft>
              <a:buSzPts val="3600"/>
              <a:buNone/>
            </a:pPr>
            <a:r>
              <a:rPr lang="it" sz="2900">
                <a:latin typeface="Lato"/>
                <a:ea typeface="Lato"/>
                <a:cs typeface="Lato"/>
                <a:sym typeface="Lato"/>
              </a:rPr>
              <a:t>Economic</a:t>
            </a:r>
            <a:r>
              <a:rPr lang="it" sz="2850">
                <a:latin typeface="Lato"/>
                <a:ea typeface="Lato"/>
                <a:cs typeface="Lato"/>
                <a:sym typeface="Lato"/>
              </a:rPr>
              <a:t> </a:t>
            </a:r>
            <a:r>
              <a:rPr lang="it" sz="2900">
                <a:latin typeface="Lato"/>
                <a:ea typeface="Lato"/>
                <a:cs typeface="Lato"/>
                <a:sym typeface="Lato"/>
              </a:rPr>
              <a:t>responsibilities</a:t>
            </a:r>
            <a:endParaRPr sz="2900">
              <a:latin typeface="Lato"/>
              <a:ea typeface="Lato"/>
              <a:cs typeface="Lato"/>
              <a:sym typeface="Lato"/>
            </a:endParaRPr>
          </a:p>
        </p:txBody>
      </p:sp>
      <p:sp>
        <p:nvSpPr>
          <p:cNvPr id="525" name="Google Shape;525;p40"/>
          <p:cNvSpPr txBox="1">
            <a:spLocks noGrp="1"/>
          </p:cNvSpPr>
          <p:nvPr>
            <p:ph type="body" idx="2"/>
          </p:nvPr>
        </p:nvSpPr>
        <p:spPr>
          <a:xfrm>
            <a:off x="4740740" y="1294383"/>
            <a:ext cx="4045200" cy="2994153"/>
          </a:xfrm>
          <a:prstGeom prst="rect">
            <a:avLst/>
          </a:prstGeom>
          <a:noFill/>
          <a:ln>
            <a:noFill/>
          </a:ln>
        </p:spPr>
        <p:txBody>
          <a:bodyPr spcFirstLastPara="1" wrap="square" lIns="91425" tIns="91425" rIns="91425" bIns="91425" anchor="ctr" anchorCtr="0">
            <a:noAutofit/>
          </a:bodyPr>
          <a:lstStyle/>
          <a:p>
            <a:pPr marL="457200" marR="50800" lvl="0" indent="-336550" algn="just" rtl="0">
              <a:lnSpc>
                <a:spcPct val="115000"/>
              </a:lnSpc>
              <a:spcBef>
                <a:spcPts val="1200"/>
              </a:spcBef>
              <a:spcAft>
                <a:spcPts val="0"/>
              </a:spcAft>
              <a:buClr>
                <a:schemeClr val="dk2"/>
              </a:buClr>
              <a:buSzPts val="1700"/>
              <a:buFont typeface="Times New Roman"/>
              <a:buChar char="●"/>
            </a:pPr>
            <a:r>
              <a:rPr lang="it" sz="1600">
                <a:solidFill>
                  <a:schemeClr val="dk2"/>
                </a:solidFill>
                <a:latin typeface="Lato"/>
                <a:ea typeface="Lato"/>
                <a:cs typeface="Lato"/>
                <a:sym typeface="Lato"/>
              </a:rPr>
              <a:t>As a fundamental condition or requirement of existence, businesses have an economic responsibility to the society that permitted them to be created and sustained. </a:t>
            </a:r>
            <a:endParaRPr sz="1600">
              <a:solidFill>
                <a:schemeClr val="dk2"/>
              </a:solidFill>
              <a:latin typeface="Lato"/>
              <a:ea typeface="Lato"/>
              <a:cs typeface="Lato"/>
              <a:sym typeface="Lato"/>
            </a:endParaRPr>
          </a:p>
          <a:p>
            <a:pPr marL="457200" marR="50800" lvl="0" indent="-336550" algn="just" rtl="0">
              <a:lnSpc>
                <a:spcPct val="115000"/>
              </a:lnSpc>
              <a:spcBef>
                <a:spcPts val="0"/>
              </a:spcBef>
              <a:spcAft>
                <a:spcPts val="0"/>
              </a:spcAft>
              <a:buClr>
                <a:schemeClr val="dk2"/>
              </a:buClr>
              <a:buSzPts val="1700"/>
              <a:buFont typeface="Times New Roman"/>
              <a:buChar char="●"/>
            </a:pPr>
            <a:r>
              <a:rPr lang="it" sz="1600">
                <a:solidFill>
                  <a:schemeClr val="dk2"/>
                </a:solidFill>
                <a:latin typeface="Lato"/>
                <a:ea typeface="Lato"/>
                <a:cs typeface="Lato"/>
                <a:sym typeface="Lato"/>
              </a:rPr>
              <a:t>Society expects, indeed requires, business organizations to be able to sustain themselves and the only way this is possible is by being profitable and able to incentivize owners or shareholders to invest and have enough resources to continue in operation. </a:t>
            </a:r>
            <a:endParaRPr sz="160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600"/>
          </a:p>
        </p:txBody>
      </p:sp>
      <p:pic>
        <p:nvPicPr>
          <p:cNvPr id="526" name="Google Shape;526;p4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27" name="Google Shape;527;p4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1"/>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Legal responsibilities</a:t>
            </a:r>
            <a:endParaRPr sz="2900">
              <a:latin typeface="Lato"/>
              <a:ea typeface="Lato"/>
              <a:cs typeface="Lato"/>
              <a:sym typeface="Lato"/>
            </a:endParaRPr>
          </a:p>
        </p:txBody>
      </p:sp>
      <p:sp>
        <p:nvSpPr>
          <p:cNvPr id="533" name="Google Shape;533;p41"/>
          <p:cNvSpPr txBox="1">
            <a:spLocks noGrp="1"/>
          </p:cNvSpPr>
          <p:nvPr>
            <p:ph type="body" idx="2"/>
          </p:nvPr>
        </p:nvSpPr>
        <p:spPr>
          <a:xfrm>
            <a:off x="4649300" y="849375"/>
            <a:ext cx="4375828" cy="3700500"/>
          </a:xfrm>
          <a:prstGeom prst="rect">
            <a:avLst/>
          </a:prstGeom>
          <a:noFill/>
          <a:ln>
            <a:noFill/>
          </a:ln>
        </p:spPr>
        <p:txBody>
          <a:bodyPr spcFirstLastPara="1" wrap="square" lIns="91425" tIns="91425" rIns="91425" bIns="91425" anchor="ctr" anchorCtr="0">
            <a:noAutofit/>
          </a:bodyPr>
          <a:lstStyle/>
          <a:p>
            <a:pPr marL="457200" marR="50800" lvl="0" indent="-330200" algn="just" rtl="0">
              <a:lnSpc>
                <a:spcPct val="115000"/>
              </a:lnSpc>
              <a:spcBef>
                <a:spcPts val="1200"/>
              </a:spcBef>
              <a:spcAft>
                <a:spcPts val="0"/>
              </a:spcAft>
              <a:buClr>
                <a:schemeClr val="dk2"/>
              </a:buClr>
              <a:buSzPts val="1600"/>
              <a:buFont typeface="Times New Roman"/>
              <a:buChar char="●"/>
            </a:pPr>
            <a:r>
              <a:rPr lang="it" sz="1600">
                <a:solidFill>
                  <a:schemeClr val="dk2"/>
                </a:solidFill>
                <a:latin typeface="Lato"/>
                <a:ea typeface="Lato"/>
                <a:cs typeface="Lato"/>
                <a:sym typeface="Lato"/>
              </a:rPr>
              <a:t>Society has established the minimal ground rules under which businesses are expected to operate and function. These ground rules include laws and regulations and in effect reflect society’s view of “codified ethics” in that they articulate fundamental notions of fair business practices as established by lawmakers at federal, state and local levels. </a:t>
            </a:r>
            <a:endParaRPr sz="1600">
              <a:solidFill>
                <a:schemeClr val="dk2"/>
              </a:solidFill>
              <a:latin typeface="Lato"/>
              <a:ea typeface="Lato"/>
              <a:cs typeface="Lato"/>
              <a:sym typeface="Lato"/>
            </a:endParaRPr>
          </a:p>
          <a:p>
            <a:pPr marL="457200" marR="50800" lvl="0" indent="-330200" algn="just" rtl="0">
              <a:lnSpc>
                <a:spcPct val="115000"/>
              </a:lnSpc>
              <a:spcBef>
                <a:spcPts val="0"/>
              </a:spcBef>
              <a:spcAft>
                <a:spcPts val="0"/>
              </a:spcAft>
              <a:buClr>
                <a:schemeClr val="dk2"/>
              </a:buClr>
              <a:buSzPts val="1600"/>
              <a:buFont typeface="Times New Roman"/>
              <a:buChar char="●"/>
            </a:pPr>
            <a:r>
              <a:rPr lang="it" sz="1600">
                <a:solidFill>
                  <a:schemeClr val="dk2"/>
                </a:solidFill>
                <a:latin typeface="Lato"/>
                <a:ea typeface="Lato"/>
                <a:cs typeface="Lato"/>
                <a:sym typeface="Lato"/>
              </a:rPr>
              <a:t>Businesses are expected and required to comply with these laws and regulations as a condition of operating. </a:t>
            </a:r>
            <a:endParaRPr sz="2700">
              <a:solidFill>
                <a:schemeClr val="dk2"/>
              </a:solidFill>
              <a:latin typeface="Lato"/>
              <a:ea typeface="Lato"/>
              <a:cs typeface="Lato"/>
              <a:sym typeface="Lato"/>
            </a:endParaRPr>
          </a:p>
          <a:p>
            <a:pPr marL="0" lvl="0" indent="0" algn="just" rtl="0">
              <a:lnSpc>
                <a:spcPct val="115000"/>
              </a:lnSpc>
              <a:spcBef>
                <a:spcPts val="1200"/>
              </a:spcBef>
              <a:spcAft>
                <a:spcPts val="1600"/>
              </a:spcAft>
              <a:buSzPts val="1800"/>
              <a:buNone/>
            </a:pPr>
            <a:endParaRPr sz="1500"/>
          </a:p>
        </p:txBody>
      </p:sp>
      <p:pic>
        <p:nvPicPr>
          <p:cNvPr id="534" name="Google Shape;534;p41"/>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35" name="Google Shape;535;p41"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2"/>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Legal responsibilities</a:t>
            </a:r>
            <a:endParaRPr sz="2900">
              <a:latin typeface="Lato"/>
              <a:ea typeface="Lato"/>
              <a:cs typeface="Lato"/>
              <a:sym typeface="Lato"/>
            </a:endParaRPr>
          </a:p>
        </p:txBody>
      </p:sp>
      <p:sp>
        <p:nvSpPr>
          <p:cNvPr id="541" name="Google Shape;541;p42"/>
          <p:cNvSpPr txBox="1">
            <a:spLocks noGrp="1"/>
          </p:cNvSpPr>
          <p:nvPr>
            <p:ph type="body" idx="2"/>
          </p:nvPr>
        </p:nvSpPr>
        <p:spPr>
          <a:xfrm>
            <a:off x="4663440" y="940815"/>
            <a:ext cx="4306500" cy="3494025"/>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SzPts val="1800"/>
              <a:buNone/>
            </a:pPr>
            <a:r>
              <a:rPr lang="it" sz="1600">
                <a:solidFill>
                  <a:schemeClr val="dk2"/>
                </a:solidFill>
                <a:latin typeface="Lato"/>
                <a:ea typeface="Lato"/>
                <a:cs typeface="Lato"/>
                <a:sym typeface="Lato"/>
              </a:rPr>
              <a:t>Society’s expectations of business include their</a:t>
            </a:r>
            <a:endParaRPr sz="1600">
              <a:solidFill>
                <a:schemeClr val="dk2"/>
              </a:solidFill>
              <a:latin typeface="Lato"/>
              <a:ea typeface="Lato"/>
              <a:cs typeface="Lato"/>
              <a:sym typeface="Lato"/>
            </a:endParaRPr>
          </a:p>
          <a:p>
            <a:pPr marL="457200" lvl="0" indent="-330200" algn="just" rtl="0">
              <a:lnSpc>
                <a:spcPct val="115000"/>
              </a:lnSpc>
              <a:spcBef>
                <a:spcPts val="1800"/>
              </a:spcBef>
              <a:spcAft>
                <a:spcPts val="0"/>
              </a:spcAft>
              <a:buClr>
                <a:schemeClr val="dk2"/>
              </a:buClr>
              <a:buSzPts val="1600"/>
              <a:buFont typeface="Arial"/>
              <a:buChar char="●"/>
            </a:pPr>
            <a:r>
              <a:rPr lang="it" sz="1600">
                <a:solidFill>
                  <a:schemeClr val="dk2"/>
                </a:solidFill>
                <a:latin typeface="Lato"/>
                <a:ea typeface="Lato"/>
                <a:cs typeface="Lato"/>
                <a:sym typeface="Lato"/>
              </a:rPr>
              <a:t>Performing in a manner consistent with expectations of government and law</a:t>
            </a:r>
            <a:endParaRPr sz="1600">
              <a:solidFill>
                <a:schemeClr val="dk2"/>
              </a:solidFill>
              <a:latin typeface="Lato"/>
              <a:ea typeface="Lato"/>
              <a:cs typeface="Lato"/>
              <a:sym typeface="Lato"/>
            </a:endParaRPr>
          </a:p>
          <a:p>
            <a:pPr marL="457200" lvl="0" indent="-330200" algn="just" rtl="0">
              <a:lnSpc>
                <a:spcPct val="115000"/>
              </a:lnSpc>
              <a:spcBef>
                <a:spcPts val="0"/>
              </a:spcBef>
              <a:spcAft>
                <a:spcPts val="0"/>
              </a:spcAft>
              <a:buClr>
                <a:schemeClr val="dk2"/>
              </a:buClr>
              <a:buSzPts val="1600"/>
              <a:buFont typeface="Arial"/>
              <a:buChar char="●"/>
            </a:pPr>
            <a:r>
              <a:rPr lang="it" sz="1600">
                <a:solidFill>
                  <a:schemeClr val="dk2"/>
                </a:solidFill>
                <a:latin typeface="Lato"/>
                <a:ea typeface="Lato"/>
                <a:cs typeface="Lato"/>
                <a:sym typeface="Lato"/>
              </a:rPr>
              <a:t>Complying with various federal, state, and local regulations</a:t>
            </a:r>
            <a:endParaRPr sz="1600">
              <a:solidFill>
                <a:schemeClr val="dk2"/>
              </a:solidFill>
              <a:latin typeface="Lato"/>
              <a:ea typeface="Lato"/>
              <a:cs typeface="Lato"/>
              <a:sym typeface="Lato"/>
            </a:endParaRPr>
          </a:p>
          <a:p>
            <a:pPr marL="457200" lvl="0" indent="-330200" algn="just" rtl="0">
              <a:lnSpc>
                <a:spcPct val="115000"/>
              </a:lnSpc>
              <a:spcBef>
                <a:spcPts val="0"/>
              </a:spcBef>
              <a:spcAft>
                <a:spcPts val="0"/>
              </a:spcAft>
              <a:buClr>
                <a:schemeClr val="dk2"/>
              </a:buClr>
              <a:buSzPts val="1600"/>
              <a:buFont typeface="Arial"/>
              <a:buChar char="●"/>
            </a:pPr>
            <a:r>
              <a:rPr lang="it" sz="1600">
                <a:solidFill>
                  <a:schemeClr val="dk2"/>
                </a:solidFill>
                <a:latin typeface="Lato"/>
                <a:ea typeface="Lato"/>
                <a:cs typeface="Lato"/>
                <a:sym typeface="Lato"/>
              </a:rPr>
              <a:t>Conducting themselves as law-abiding corporate citizens</a:t>
            </a:r>
            <a:endParaRPr sz="1600">
              <a:solidFill>
                <a:schemeClr val="dk2"/>
              </a:solidFill>
              <a:latin typeface="Lato"/>
              <a:ea typeface="Lato"/>
              <a:cs typeface="Lato"/>
              <a:sym typeface="Lato"/>
            </a:endParaRPr>
          </a:p>
          <a:p>
            <a:pPr marL="457200" lvl="0" indent="-330200" algn="just" rtl="0">
              <a:lnSpc>
                <a:spcPct val="115000"/>
              </a:lnSpc>
              <a:spcBef>
                <a:spcPts val="0"/>
              </a:spcBef>
              <a:spcAft>
                <a:spcPts val="0"/>
              </a:spcAft>
              <a:buClr>
                <a:schemeClr val="dk2"/>
              </a:buClr>
              <a:buSzPts val="1600"/>
              <a:buFont typeface="Arial"/>
              <a:buChar char="●"/>
            </a:pPr>
            <a:r>
              <a:rPr lang="it" sz="1600">
                <a:solidFill>
                  <a:schemeClr val="dk2"/>
                </a:solidFill>
                <a:latin typeface="Lato"/>
                <a:ea typeface="Lato"/>
                <a:cs typeface="Lato"/>
                <a:sym typeface="Lato"/>
              </a:rPr>
              <a:t>Fulfilling all their legal obligations to societal stakeholders</a:t>
            </a:r>
            <a:endParaRPr sz="1600">
              <a:solidFill>
                <a:schemeClr val="dk2"/>
              </a:solidFill>
              <a:latin typeface="Lato"/>
              <a:ea typeface="Lato"/>
              <a:cs typeface="Lato"/>
              <a:sym typeface="Lato"/>
            </a:endParaRPr>
          </a:p>
          <a:p>
            <a:pPr marL="457200" lvl="0" indent="-330200" algn="just" rtl="0">
              <a:lnSpc>
                <a:spcPct val="115000"/>
              </a:lnSpc>
              <a:spcBef>
                <a:spcPts val="0"/>
              </a:spcBef>
              <a:spcAft>
                <a:spcPts val="0"/>
              </a:spcAft>
              <a:buClr>
                <a:schemeClr val="dk2"/>
              </a:buClr>
              <a:buSzPts val="1600"/>
              <a:buFont typeface="Arial"/>
              <a:buChar char="●"/>
            </a:pPr>
            <a:r>
              <a:rPr lang="it" sz="1600">
                <a:solidFill>
                  <a:schemeClr val="dk2"/>
                </a:solidFill>
                <a:latin typeface="Lato"/>
                <a:ea typeface="Lato"/>
                <a:cs typeface="Lato"/>
                <a:sym typeface="Lato"/>
              </a:rPr>
              <a:t>Providing goods and services that at least meet minimal legal requirements</a:t>
            </a:r>
            <a:endParaRPr sz="160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a:p>
        </p:txBody>
      </p:sp>
      <p:pic>
        <p:nvPicPr>
          <p:cNvPr id="542" name="Google Shape;542;p4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43" name="Google Shape;543;p42"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4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49" name="Google Shape;549;p43"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550" name="Google Shape;550;p43"/>
          <p:cNvPicPr preferRelativeResize="0"/>
          <p:nvPr/>
        </p:nvPicPr>
        <p:blipFill>
          <a:blip r:embed="rId5">
            <a:alphaModFix/>
          </a:blip>
          <a:stretch>
            <a:fillRect/>
          </a:stretch>
        </p:blipFill>
        <p:spPr>
          <a:xfrm>
            <a:off x="3105945" y="148681"/>
            <a:ext cx="3465876" cy="45163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4"/>
        <p:cNvGrpSpPr/>
        <p:nvPr/>
      </p:nvGrpSpPr>
      <p:grpSpPr>
        <a:xfrm>
          <a:off x="0" y="0"/>
          <a:ext cx="0" cy="0"/>
          <a:chOff x="0" y="0"/>
          <a:chExt cx="0" cy="0"/>
        </a:xfrm>
      </p:grpSpPr>
      <p:sp>
        <p:nvSpPr>
          <p:cNvPr id="555" name="Google Shape;555;p44"/>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Ethical responsibilities</a:t>
            </a:r>
            <a:endParaRPr sz="2900">
              <a:latin typeface="Lato"/>
              <a:ea typeface="Lato"/>
              <a:cs typeface="Lato"/>
              <a:sym typeface="Lato"/>
            </a:endParaRPr>
          </a:p>
        </p:txBody>
      </p:sp>
      <p:sp>
        <p:nvSpPr>
          <p:cNvPr id="556" name="Google Shape;556;p44"/>
          <p:cNvSpPr txBox="1">
            <a:spLocks noGrp="1"/>
          </p:cNvSpPr>
          <p:nvPr>
            <p:ph type="body" idx="2"/>
          </p:nvPr>
        </p:nvSpPr>
        <p:spPr>
          <a:xfrm>
            <a:off x="4649300" y="849375"/>
            <a:ext cx="3909484" cy="3700500"/>
          </a:xfrm>
          <a:prstGeom prst="rect">
            <a:avLst/>
          </a:prstGeom>
          <a:noFill/>
          <a:ln>
            <a:noFill/>
          </a:ln>
        </p:spPr>
        <p:txBody>
          <a:bodyPr spcFirstLastPara="1" wrap="square" lIns="91425" tIns="91425" rIns="91425" bIns="91425" anchor="ctr" anchorCtr="0">
            <a:noAutofit/>
          </a:bodyPr>
          <a:lstStyle/>
          <a:p>
            <a:pPr marL="457200" lvl="0" indent="-349250" algn="just" rtl="0">
              <a:lnSpc>
                <a:spcPct val="115000"/>
              </a:lnSpc>
              <a:spcBef>
                <a:spcPts val="0"/>
              </a:spcBef>
              <a:spcAft>
                <a:spcPts val="0"/>
              </a:spcAft>
              <a:buClr>
                <a:schemeClr val="dk2"/>
              </a:buClr>
              <a:buSzPts val="1900"/>
              <a:buFont typeface="Times New Roman"/>
              <a:buChar char="●"/>
            </a:pPr>
            <a:r>
              <a:rPr lang="it" sz="1600">
                <a:solidFill>
                  <a:schemeClr val="dk2"/>
                </a:solidFill>
                <a:latin typeface="Lato"/>
                <a:ea typeface="Lato"/>
                <a:cs typeface="Lato"/>
                <a:sym typeface="Lato"/>
              </a:rPr>
              <a:t>In addition to what is required by laws and regulations, society expects businesses to operate and conduct their affairs in an ethical fashion. </a:t>
            </a:r>
            <a:endParaRPr sz="1600">
              <a:solidFill>
                <a:schemeClr val="dk2"/>
              </a:solidFill>
              <a:latin typeface="Lato"/>
              <a:ea typeface="Lato"/>
              <a:cs typeface="Lato"/>
              <a:sym typeface="Lato"/>
            </a:endParaRPr>
          </a:p>
          <a:p>
            <a:pPr marL="457200" lvl="0" indent="-349250" algn="just" rtl="0">
              <a:lnSpc>
                <a:spcPct val="115000"/>
              </a:lnSpc>
              <a:spcBef>
                <a:spcPts val="0"/>
              </a:spcBef>
              <a:spcAft>
                <a:spcPts val="0"/>
              </a:spcAft>
              <a:buClr>
                <a:schemeClr val="dk2"/>
              </a:buClr>
              <a:buSzPts val="1900"/>
              <a:buFont typeface="Times New Roman"/>
              <a:buChar char="●"/>
            </a:pPr>
            <a:r>
              <a:rPr lang="it" sz="1600">
                <a:solidFill>
                  <a:schemeClr val="dk2"/>
                </a:solidFill>
                <a:latin typeface="Lato"/>
                <a:ea typeface="Lato"/>
                <a:cs typeface="Lato"/>
                <a:sym typeface="Lato"/>
              </a:rPr>
              <a:t>Taking on ethical responsibilities implies that organizations will embrace those activities, norms, standards and practices that even though they are not codified into law, are expected nonetheless.</a:t>
            </a:r>
            <a:endParaRPr sz="1600">
              <a:solidFill>
                <a:schemeClr val="dk2"/>
              </a:solidFill>
              <a:latin typeface="Lato"/>
              <a:ea typeface="Lato"/>
              <a:cs typeface="Lato"/>
              <a:sym typeface="Lato"/>
            </a:endParaRPr>
          </a:p>
          <a:p>
            <a:pPr marL="0" lvl="0" indent="0" algn="just" rtl="0">
              <a:lnSpc>
                <a:spcPct val="115000"/>
              </a:lnSpc>
              <a:spcBef>
                <a:spcPts val="1200"/>
              </a:spcBef>
              <a:spcAft>
                <a:spcPts val="1600"/>
              </a:spcAft>
              <a:buSzPts val="1800"/>
              <a:buNone/>
            </a:pPr>
            <a:endParaRPr sz="1500"/>
          </a:p>
        </p:txBody>
      </p:sp>
      <p:pic>
        <p:nvPicPr>
          <p:cNvPr id="557" name="Google Shape;557;p4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58" name="Google Shape;558;p4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5"/>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Ethical responsibilities</a:t>
            </a:r>
            <a:endParaRPr sz="2900">
              <a:latin typeface="Lato"/>
              <a:ea typeface="Lato"/>
              <a:cs typeface="Lato"/>
              <a:sym typeface="Lato"/>
            </a:endParaRPr>
          </a:p>
        </p:txBody>
      </p:sp>
      <p:sp>
        <p:nvSpPr>
          <p:cNvPr id="564" name="Google Shape;564;p45"/>
          <p:cNvSpPr txBox="1">
            <a:spLocks noGrp="1"/>
          </p:cNvSpPr>
          <p:nvPr>
            <p:ph type="body" idx="2"/>
          </p:nvPr>
        </p:nvSpPr>
        <p:spPr>
          <a:xfrm>
            <a:off x="4466096" y="679625"/>
            <a:ext cx="4412404" cy="3585465"/>
          </a:xfrm>
          <a:prstGeom prst="rect">
            <a:avLst/>
          </a:prstGeom>
          <a:noFill/>
          <a:ln>
            <a:noFill/>
          </a:ln>
        </p:spPr>
        <p:txBody>
          <a:bodyPr spcFirstLastPara="1" wrap="square" lIns="91425" tIns="91425" rIns="91425" bIns="91425" anchor="ctr" anchorCtr="0">
            <a:noAutofit/>
          </a:bodyPr>
          <a:lstStyle/>
          <a:p>
            <a:pPr marL="457200" lvl="0" indent="-368300" algn="just" rtl="0">
              <a:lnSpc>
                <a:spcPct val="115000"/>
              </a:lnSpc>
              <a:spcBef>
                <a:spcPts val="0"/>
              </a:spcBef>
              <a:spcAft>
                <a:spcPts val="0"/>
              </a:spcAft>
              <a:buClr>
                <a:schemeClr val="dk2"/>
              </a:buClr>
              <a:buSzPts val="2200"/>
              <a:buFont typeface="Times New Roman"/>
              <a:buChar char="●"/>
            </a:pPr>
            <a:r>
              <a:rPr lang="it" sz="1600">
                <a:solidFill>
                  <a:schemeClr val="dk2"/>
                </a:solidFill>
                <a:latin typeface="Lato"/>
                <a:ea typeface="Lato"/>
                <a:cs typeface="Lato"/>
                <a:sym typeface="Lato"/>
              </a:rPr>
              <a:t>Part of the ethical expectation is that businesses will be responsive to the “spirit” of the law, not just the letter of the law. </a:t>
            </a:r>
            <a:endParaRPr/>
          </a:p>
          <a:p>
            <a:pPr marL="457200" lvl="0" indent="-368300" algn="just" rtl="0">
              <a:lnSpc>
                <a:spcPct val="115000"/>
              </a:lnSpc>
              <a:spcBef>
                <a:spcPts val="0"/>
              </a:spcBef>
              <a:spcAft>
                <a:spcPts val="0"/>
              </a:spcAft>
              <a:buClr>
                <a:schemeClr val="dk2"/>
              </a:buClr>
              <a:buSzPts val="2200"/>
              <a:buFont typeface="Times New Roman"/>
              <a:buChar char="●"/>
            </a:pPr>
            <a:r>
              <a:rPr lang="it" sz="1600">
                <a:solidFill>
                  <a:schemeClr val="dk2"/>
                </a:solidFill>
                <a:latin typeface="Lato"/>
                <a:ea typeface="Lato"/>
                <a:cs typeface="Lato"/>
                <a:sym typeface="Lato"/>
              </a:rPr>
              <a:t>Another aspect of the ethical expectation is that businesses will conduct their affairs in a fair and objective fashion even in those cases when laws do not provide guidance or dictate courses of action. </a:t>
            </a:r>
            <a:endParaRPr/>
          </a:p>
          <a:p>
            <a:pPr marL="457200" lvl="0" indent="-368300" algn="just" rtl="0">
              <a:lnSpc>
                <a:spcPct val="115000"/>
              </a:lnSpc>
              <a:spcBef>
                <a:spcPts val="0"/>
              </a:spcBef>
              <a:spcAft>
                <a:spcPts val="0"/>
              </a:spcAft>
              <a:buClr>
                <a:schemeClr val="dk2"/>
              </a:buClr>
              <a:buSzPts val="2200"/>
              <a:buFont typeface="Times New Roman"/>
              <a:buChar char="●"/>
            </a:pPr>
            <a:r>
              <a:rPr lang="it" sz="1600">
                <a:solidFill>
                  <a:schemeClr val="dk2"/>
                </a:solidFill>
                <a:latin typeface="Lato"/>
                <a:ea typeface="Lato"/>
                <a:cs typeface="Lato"/>
                <a:sym typeface="Lato"/>
              </a:rPr>
              <a:t>Thus, ethical responsibilities embrace those activities, standards, policies, and practices that are expected or prohibited by society even though they are not codified into law. </a:t>
            </a:r>
            <a:endParaRPr sz="1600">
              <a:latin typeface="Lato"/>
              <a:ea typeface="Lato"/>
              <a:cs typeface="Lato"/>
              <a:sym typeface="Lato"/>
            </a:endParaRPr>
          </a:p>
        </p:txBody>
      </p:sp>
      <p:pic>
        <p:nvPicPr>
          <p:cNvPr id="565" name="Google Shape;565;p4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66" name="Google Shape;566;p45"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6"/>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Ethical responsibilities</a:t>
            </a:r>
            <a:endParaRPr sz="2900">
              <a:latin typeface="Lato"/>
              <a:ea typeface="Lato"/>
              <a:cs typeface="Lato"/>
              <a:sym typeface="Lato"/>
            </a:endParaRPr>
          </a:p>
        </p:txBody>
      </p:sp>
      <p:sp>
        <p:nvSpPr>
          <p:cNvPr id="572" name="Google Shape;572;p46"/>
          <p:cNvSpPr txBox="1">
            <a:spLocks noGrp="1"/>
          </p:cNvSpPr>
          <p:nvPr>
            <p:ph type="body" idx="2"/>
          </p:nvPr>
        </p:nvSpPr>
        <p:spPr>
          <a:xfrm>
            <a:off x="4649300" y="849375"/>
            <a:ext cx="4045200" cy="3700500"/>
          </a:xfrm>
          <a:prstGeom prst="rect">
            <a:avLst/>
          </a:prstGeom>
          <a:noFill/>
          <a:ln>
            <a:noFill/>
          </a:ln>
        </p:spPr>
        <p:txBody>
          <a:bodyPr spcFirstLastPara="1" wrap="square" lIns="91425" tIns="91425" rIns="91425" bIns="91425" anchor="ctr" anchorCtr="0">
            <a:noAutofit/>
          </a:bodyPr>
          <a:lstStyle/>
          <a:p>
            <a:pPr marL="457200" lvl="0" indent="-368300" algn="just" rtl="0">
              <a:lnSpc>
                <a:spcPct val="115000"/>
              </a:lnSpc>
              <a:spcBef>
                <a:spcPts val="0"/>
              </a:spcBef>
              <a:spcAft>
                <a:spcPts val="0"/>
              </a:spcAft>
              <a:buClr>
                <a:schemeClr val="dk2"/>
              </a:buClr>
              <a:buSzPts val="2200"/>
              <a:buFont typeface="Arial"/>
              <a:buChar char="●"/>
            </a:pPr>
            <a:r>
              <a:rPr lang="it" sz="1600">
                <a:solidFill>
                  <a:schemeClr val="dk2"/>
                </a:solidFill>
                <a:latin typeface="Lato"/>
                <a:ea typeface="Lato"/>
                <a:cs typeface="Lato"/>
                <a:sym typeface="Lato"/>
              </a:rPr>
              <a:t>The goal of these expectations is that businesses will be responsible for and responsive to the full range of norms, standards, values, principles, and expectations that reflect and honor what consumers, employees, owners and the community regard as consistent with respect to the protection of stakeholders’ moral rights. </a:t>
            </a:r>
            <a:endParaRPr sz="160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a:p>
        </p:txBody>
      </p:sp>
      <p:pic>
        <p:nvPicPr>
          <p:cNvPr id="573" name="Google Shape;573;p4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74" name="Google Shape;574;p46"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7"/>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600"/>
              </a:spcAft>
              <a:buSzPts val="3600"/>
              <a:buNone/>
            </a:pPr>
            <a:r>
              <a:rPr lang="it" sz="2900">
                <a:latin typeface="Lato"/>
                <a:ea typeface="Lato"/>
                <a:cs typeface="Lato"/>
                <a:sym typeface="Lato"/>
              </a:rPr>
              <a:t>Ethical responsibilities</a:t>
            </a:r>
            <a:endParaRPr sz="2900">
              <a:latin typeface="Lato"/>
              <a:ea typeface="Lato"/>
              <a:cs typeface="Lato"/>
              <a:sym typeface="Lato"/>
            </a:endParaRPr>
          </a:p>
        </p:txBody>
      </p:sp>
      <p:sp>
        <p:nvSpPr>
          <p:cNvPr id="580" name="Google Shape;580;p47"/>
          <p:cNvSpPr txBox="1">
            <a:spLocks noGrp="1"/>
          </p:cNvSpPr>
          <p:nvPr>
            <p:ph type="body" idx="2"/>
          </p:nvPr>
        </p:nvSpPr>
        <p:spPr>
          <a:xfrm>
            <a:off x="4759028" y="904239"/>
            <a:ext cx="4045200" cy="37005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SzPts val="1800"/>
              <a:buNone/>
            </a:pPr>
            <a:r>
              <a:rPr lang="it" sz="1400" b="1">
                <a:solidFill>
                  <a:schemeClr val="dk2"/>
                </a:solidFill>
                <a:latin typeface="Lato"/>
                <a:ea typeface="Lato"/>
                <a:cs typeface="Lato"/>
                <a:sym typeface="Lato"/>
              </a:rPr>
              <a:t>In meeting these ethical responsibilities, important expectations of business include their:</a:t>
            </a:r>
            <a:endParaRPr sz="1400" b="1">
              <a:solidFill>
                <a:schemeClr val="dk2"/>
              </a:solidFill>
              <a:latin typeface="Lato"/>
              <a:ea typeface="Lato"/>
              <a:cs typeface="Lato"/>
              <a:sym typeface="Lato"/>
            </a:endParaRPr>
          </a:p>
          <a:p>
            <a:pPr marL="457200" lvl="0" indent="-311150" algn="just" rtl="0">
              <a:lnSpc>
                <a:spcPct val="115000"/>
              </a:lnSpc>
              <a:spcBef>
                <a:spcPts val="1800"/>
              </a:spcBef>
              <a:spcAft>
                <a:spcPts val="0"/>
              </a:spcAft>
              <a:buClr>
                <a:schemeClr val="dk2"/>
              </a:buClr>
              <a:buSzPts val="1300"/>
              <a:buFont typeface="Arial"/>
              <a:buChar char="●"/>
            </a:pPr>
            <a:r>
              <a:rPr lang="it" sz="1400">
                <a:solidFill>
                  <a:schemeClr val="dk2"/>
                </a:solidFill>
                <a:latin typeface="Lato"/>
                <a:ea typeface="Lato"/>
                <a:cs typeface="Lato"/>
                <a:sym typeface="Lato"/>
              </a:rPr>
              <a:t>Performing in a manner consistent with expectations of societal mores and ethical norms</a:t>
            </a:r>
            <a:endParaRPr sz="1400">
              <a:solidFill>
                <a:schemeClr val="dk2"/>
              </a:solidFill>
              <a:latin typeface="Lato"/>
              <a:ea typeface="Lato"/>
              <a:cs typeface="Lato"/>
              <a:sym typeface="Lato"/>
            </a:endParaRPr>
          </a:p>
          <a:p>
            <a:pPr marL="457200" lvl="0" indent="-311150" algn="just" rtl="0">
              <a:lnSpc>
                <a:spcPct val="115000"/>
              </a:lnSpc>
              <a:spcBef>
                <a:spcPts val="0"/>
              </a:spcBef>
              <a:spcAft>
                <a:spcPts val="0"/>
              </a:spcAft>
              <a:buClr>
                <a:schemeClr val="dk2"/>
              </a:buClr>
              <a:buSzPts val="1300"/>
              <a:buFont typeface="Arial"/>
              <a:buChar char="●"/>
            </a:pPr>
            <a:r>
              <a:rPr lang="it" sz="1400">
                <a:solidFill>
                  <a:schemeClr val="dk2"/>
                </a:solidFill>
                <a:latin typeface="Lato"/>
                <a:ea typeface="Lato"/>
                <a:cs typeface="Lato"/>
                <a:sym typeface="Lato"/>
              </a:rPr>
              <a:t>Recognizing and respecting new or evolving ethical/moral norms adopted by society and preventing ethical norms from being compromised in order to achieve business goals</a:t>
            </a:r>
            <a:endParaRPr sz="1400">
              <a:solidFill>
                <a:schemeClr val="dk2"/>
              </a:solidFill>
              <a:latin typeface="Lato"/>
              <a:ea typeface="Lato"/>
              <a:cs typeface="Lato"/>
              <a:sym typeface="Lato"/>
            </a:endParaRPr>
          </a:p>
          <a:p>
            <a:pPr marL="457200" lvl="0" indent="-311150" algn="just" rtl="0">
              <a:lnSpc>
                <a:spcPct val="115000"/>
              </a:lnSpc>
              <a:spcBef>
                <a:spcPts val="0"/>
              </a:spcBef>
              <a:spcAft>
                <a:spcPts val="0"/>
              </a:spcAft>
              <a:buClr>
                <a:schemeClr val="dk2"/>
              </a:buClr>
              <a:buSzPts val="1300"/>
              <a:buFont typeface="Arial"/>
              <a:buChar char="●"/>
            </a:pPr>
            <a:r>
              <a:rPr lang="it" sz="1400">
                <a:solidFill>
                  <a:schemeClr val="dk2"/>
                </a:solidFill>
                <a:latin typeface="Lato"/>
                <a:ea typeface="Lato"/>
                <a:cs typeface="Lato"/>
                <a:sym typeface="Lato"/>
              </a:rPr>
              <a:t>Being good corporate citizens by doing what is expected morally or ethically</a:t>
            </a:r>
            <a:endParaRPr sz="1400">
              <a:solidFill>
                <a:schemeClr val="dk2"/>
              </a:solidFill>
              <a:latin typeface="Lato"/>
              <a:ea typeface="Lato"/>
              <a:cs typeface="Lato"/>
              <a:sym typeface="Lato"/>
            </a:endParaRPr>
          </a:p>
          <a:p>
            <a:pPr marL="457200" lvl="0" indent="-311150" algn="just" rtl="0">
              <a:lnSpc>
                <a:spcPct val="115000"/>
              </a:lnSpc>
              <a:spcBef>
                <a:spcPts val="0"/>
              </a:spcBef>
              <a:spcAft>
                <a:spcPts val="0"/>
              </a:spcAft>
              <a:buClr>
                <a:schemeClr val="dk2"/>
              </a:buClr>
              <a:buSzPts val="1300"/>
              <a:buFont typeface="Arial"/>
              <a:buChar char="●"/>
            </a:pPr>
            <a:r>
              <a:rPr lang="it" sz="1400">
                <a:solidFill>
                  <a:schemeClr val="dk2"/>
                </a:solidFill>
                <a:latin typeface="Lato"/>
                <a:ea typeface="Lato"/>
                <a:cs typeface="Lato"/>
                <a:sym typeface="Lato"/>
              </a:rPr>
              <a:t>Recognizing that business integrity and ethical behavior go beyond mere compliance with laws and regulations (Carroll </a:t>
            </a:r>
            <a:r>
              <a:rPr lang="it" sz="1400" u="sng">
                <a:solidFill>
                  <a:srgbClr val="004B83"/>
                </a:solidFill>
                <a:latin typeface="Lato"/>
                <a:ea typeface="Lato"/>
                <a:cs typeface="Lato"/>
                <a:sym typeface="Lato"/>
                <a:hlinkClick r:id="rId3">
                  <a:extLst>
                    <a:ext uri="{A12FA001-AC4F-418D-AE19-62706E023703}">
                      <ahyp:hlinkClr xmlns:ahyp="http://schemas.microsoft.com/office/drawing/2018/hyperlinkcolor" val="tx"/>
                    </a:ext>
                  </a:extLst>
                </a:hlinkClick>
              </a:rPr>
              <a:t>1991</a:t>
            </a:r>
            <a:r>
              <a:rPr lang="it" sz="1400">
                <a:solidFill>
                  <a:schemeClr val="dk2"/>
                </a:solidFill>
                <a:latin typeface="Lato"/>
                <a:ea typeface="Lato"/>
                <a:cs typeface="Lato"/>
                <a:sym typeface="Lato"/>
              </a:rPr>
              <a:t>)</a:t>
            </a:r>
            <a:endParaRPr sz="1400">
              <a:solidFill>
                <a:schemeClr val="dk2"/>
              </a:solidFill>
              <a:latin typeface="Lato"/>
              <a:ea typeface="Lato"/>
              <a:cs typeface="Lato"/>
              <a:sym typeface="Lato"/>
            </a:endParaRPr>
          </a:p>
          <a:p>
            <a:pPr marL="457200" lvl="0" indent="-228600" algn="l" rtl="0">
              <a:lnSpc>
                <a:spcPct val="115000"/>
              </a:lnSpc>
              <a:spcBef>
                <a:spcPts val="0"/>
              </a:spcBef>
              <a:spcAft>
                <a:spcPts val="0"/>
              </a:spcAft>
              <a:buClr>
                <a:schemeClr val="dk2"/>
              </a:buClr>
              <a:buSzPts val="1100"/>
              <a:buFont typeface="Times New Roman"/>
              <a:buNone/>
            </a:pPr>
            <a:endParaRPr>
              <a:solidFill>
                <a:schemeClr val="dk2"/>
              </a:solidFill>
              <a:latin typeface="Times New Roman"/>
              <a:ea typeface="Times New Roman"/>
              <a:cs typeface="Times New Roman"/>
              <a:sym typeface="Times New Roman"/>
            </a:endParaRPr>
          </a:p>
          <a:p>
            <a:pPr marL="0" lvl="0" indent="0" algn="l" rtl="0">
              <a:lnSpc>
                <a:spcPct val="115000"/>
              </a:lnSpc>
              <a:spcBef>
                <a:spcPts val="1200"/>
              </a:spcBef>
              <a:spcAft>
                <a:spcPts val="1600"/>
              </a:spcAft>
              <a:buSzPts val="1800"/>
              <a:buNone/>
            </a:pPr>
            <a:endParaRPr sz="1500"/>
          </a:p>
        </p:txBody>
      </p:sp>
      <p:pic>
        <p:nvPicPr>
          <p:cNvPr id="581" name="Google Shape;581;p47"/>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582" name="Google Shape;582;p47"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48"/>
          <p:cNvPicPr preferRelativeResize="0"/>
          <p:nvPr/>
        </p:nvPicPr>
        <p:blipFill rotWithShape="1">
          <a:blip r:embed="rId3">
            <a:alphaModFix/>
          </a:blip>
          <a:srcRect/>
          <a:stretch/>
        </p:blipFill>
        <p:spPr>
          <a:xfrm>
            <a:off x="3192050" y="302425"/>
            <a:ext cx="3012300" cy="4518450"/>
          </a:xfrm>
          <a:prstGeom prst="rect">
            <a:avLst/>
          </a:prstGeom>
          <a:noFill/>
          <a:ln>
            <a:noFill/>
          </a:ln>
        </p:spPr>
      </p:pic>
      <p:pic>
        <p:nvPicPr>
          <p:cNvPr id="588" name="Google Shape;588;p4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589" name="Google Shape;589;p48"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17" name="Google Shape;117;p6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graphicFrame>
        <p:nvGraphicFramePr>
          <p:cNvPr id="118" name="Google Shape;118;p68"/>
          <p:cNvGraphicFramePr/>
          <p:nvPr/>
        </p:nvGraphicFramePr>
        <p:xfrm>
          <a:off x="718275" y="943935"/>
          <a:ext cx="3000000" cy="3000000"/>
        </p:xfrm>
        <a:graphic>
          <a:graphicData uri="http://schemas.openxmlformats.org/drawingml/2006/table">
            <a:tbl>
              <a:tblPr>
                <a:noFill/>
                <a:tableStyleId>{B7F3E290-2963-4F4C-BDD7-DCDF7C0D1AC9}</a:tableStyleId>
              </a:tblPr>
              <a:tblGrid>
                <a:gridCol w="2573125">
                  <a:extLst>
                    <a:ext uri="{9D8B030D-6E8A-4147-A177-3AD203B41FA5}">
                      <a16:colId xmlns:a16="http://schemas.microsoft.com/office/drawing/2014/main" val="20000"/>
                    </a:ext>
                  </a:extLst>
                </a:gridCol>
                <a:gridCol w="2573125">
                  <a:extLst>
                    <a:ext uri="{9D8B030D-6E8A-4147-A177-3AD203B41FA5}">
                      <a16:colId xmlns:a16="http://schemas.microsoft.com/office/drawing/2014/main" val="20001"/>
                    </a:ext>
                  </a:extLst>
                </a:gridCol>
                <a:gridCol w="2573125">
                  <a:extLst>
                    <a:ext uri="{9D8B030D-6E8A-4147-A177-3AD203B41FA5}">
                      <a16:colId xmlns:a16="http://schemas.microsoft.com/office/drawing/2014/main" val="20002"/>
                    </a:ext>
                  </a:extLst>
                </a:gridCol>
              </a:tblGrid>
              <a:tr h="310050">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Knowledge:</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Skills:</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 sz="2000" b="1" i="0" u="none" strike="noStrike" cap="none">
                          <a:solidFill>
                            <a:srgbClr val="F46524"/>
                          </a:solidFill>
                          <a:latin typeface="Lato"/>
                          <a:ea typeface="Lato"/>
                          <a:cs typeface="Lato"/>
                          <a:sym typeface="Lato"/>
                        </a:rPr>
                        <a:t>Competences:</a:t>
                      </a:r>
                      <a:endParaRPr sz="1300" u="none" strike="noStrike" cap="none"/>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665850">
                <a:tc>
                  <a:txBody>
                    <a:bodyPr/>
                    <a:lstStyle/>
                    <a:p>
                      <a:pPr marL="311150" marR="0" lvl="0" indent="-82550" algn="just" rtl="0">
                        <a:lnSpc>
                          <a:spcPct val="100000"/>
                        </a:lnSpc>
                        <a:spcBef>
                          <a:spcPts val="0"/>
                        </a:spcBef>
                        <a:spcAft>
                          <a:spcPts val="0"/>
                        </a:spcAft>
                        <a:buClr>
                          <a:srgbClr val="FFFFFF"/>
                        </a:buClr>
                        <a:buSzPts val="1400"/>
                        <a:buFont typeface="Arial"/>
                        <a:buNone/>
                      </a:pPr>
                      <a:endParaRPr sz="1100" u="none" strike="noStrike" cap="none">
                        <a:solidFill>
                          <a:schemeClr val="dk2"/>
                        </a:solidFill>
                      </a:endParaRPr>
                    </a:p>
                    <a:p>
                      <a:pPr marL="139700" marR="0" lvl="0" indent="0" algn="just" rtl="0">
                        <a:lnSpc>
                          <a:spcPct val="100000"/>
                        </a:lnSpc>
                        <a:spcBef>
                          <a:spcPts val="0"/>
                        </a:spcBef>
                        <a:spcAft>
                          <a:spcPts val="0"/>
                        </a:spcAft>
                        <a:buClr>
                          <a:srgbClr val="FFFFFF"/>
                        </a:buClr>
                        <a:buSzPts val="1400"/>
                        <a:buFont typeface="Arial"/>
                        <a:buNone/>
                      </a:pPr>
                      <a:r>
                        <a:rPr lang="it" sz="1100" u="none" strike="noStrike" cap="none">
                          <a:solidFill>
                            <a:schemeClr val="dk2"/>
                          </a:solidFill>
                        </a:rPr>
                        <a:t>- Having the knowledge of what Corporate Social Responsibility is, how it is used, how it can be used to benefit all types of enterprises and organizations; as well as Social Enterprises / Social Businesses.</a:t>
                      </a:r>
                      <a:endParaRPr/>
                    </a:p>
                    <a:p>
                      <a:pPr marL="311150" marR="0" lvl="0" indent="-82550" algn="just" rtl="0">
                        <a:lnSpc>
                          <a:spcPct val="100000"/>
                        </a:lnSpc>
                        <a:spcBef>
                          <a:spcPts val="0"/>
                        </a:spcBef>
                        <a:spcAft>
                          <a:spcPts val="0"/>
                        </a:spcAft>
                        <a:buClr>
                          <a:srgbClr val="FFFFFF"/>
                        </a:buClr>
                        <a:buSzPts val="1400"/>
                        <a:buFont typeface="Arial"/>
                        <a:buNone/>
                      </a:pPr>
                      <a:endParaRPr sz="1100" u="none" strike="noStrike" cap="none">
                        <a:solidFill>
                          <a:schemeClr val="dk2"/>
                        </a:solidFill>
                      </a:endParaRPr>
                    </a:p>
                    <a:p>
                      <a:pPr marL="139700" marR="0" lvl="0" indent="0" algn="just" rtl="0">
                        <a:lnSpc>
                          <a:spcPct val="100000"/>
                        </a:lnSpc>
                        <a:spcBef>
                          <a:spcPts val="0"/>
                        </a:spcBef>
                        <a:spcAft>
                          <a:spcPts val="0"/>
                        </a:spcAft>
                        <a:buClr>
                          <a:srgbClr val="FFFFFF"/>
                        </a:buClr>
                        <a:buSzPts val="1400"/>
                        <a:buFont typeface="Arial"/>
                        <a:buNone/>
                      </a:pPr>
                      <a:endParaRPr sz="1100" u="none" strike="noStrike" cap="none">
                        <a:solidFill>
                          <a:schemeClr val="dk2"/>
                        </a:solidFill>
                      </a:endParaRPr>
                    </a:p>
                    <a:p>
                      <a:pPr marL="0" marR="0" lvl="0" indent="0" algn="l" rtl="0">
                        <a:lnSpc>
                          <a:spcPct val="100000"/>
                        </a:lnSpc>
                        <a:spcBef>
                          <a:spcPts val="1200"/>
                        </a:spcBef>
                        <a:spcAft>
                          <a:spcPts val="0"/>
                        </a:spcAft>
                        <a:buClr>
                          <a:schemeClr val="dk2"/>
                        </a:buClr>
                        <a:buSzPts val="1100"/>
                        <a:buFont typeface="Arial"/>
                        <a:buNone/>
                      </a:pPr>
                      <a:r>
                        <a:rPr lang="it" sz="1100" u="none" strike="noStrike" cap="none">
                          <a:solidFill>
                            <a:schemeClr val="dk2"/>
                          </a:solidFill>
                          <a:latin typeface="Arial"/>
                          <a:ea typeface="Arial"/>
                          <a:cs typeface="Arial"/>
                          <a:sym typeface="Arial"/>
                        </a:rPr>
                        <a:t> </a:t>
                      </a:r>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39700" marR="0" lvl="0" indent="0" algn="just" rtl="0">
                        <a:lnSpc>
                          <a:spcPct val="100000"/>
                        </a:lnSpc>
                        <a:spcBef>
                          <a:spcPts val="0"/>
                        </a:spcBef>
                        <a:spcAft>
                          <a:spcPts val="0"/>
                        </a:spcAft>
                        <a:buClr>
                          <a:srgbClr val="000000"/>
                        </a:buClr>
                        <a:buSzPts val="1400"/>
                        <a:buFont typeface="Arial"/>
                        <a:buNone/>
                      </a:pPr>
                      <a:endParaRPr sz="1100" b="0" i="0" u="none" strike="noStrike" cap="none">
                        <a:solidFill>
                          <a:schemeClr val="dk2"/>
                        </a:solidFill>
                        <a:latin typeface="Arial"/>
                        <a:ea typeface="Arial"/>
                        <a:cs typeface="Arial"/>
                        <a:sym typeface="Arial"/>
                      </a:endParaRPr>
                    </a:p>
                    <a:p>
                      <a:pPr marL="139700" marR="0" lvl="0" indent="0" algn="just" rtl="0">
                        <a:lnSpc>
                          <a:spcPct val="100000"/>
                        </a:lnSpc>
                        <a:spcBef>
                          <a:spcPts val="0"/>
                        </a:spcBef>
                        <a:spcAft>
                          <a:spcPts val="0"/>
                        </a:spcAft>
                        <a:buClr>
                          <a:srgbClr val="000000"/>
                        </a:buClr>
                        <a:buSzPts val="1400"/>
                        <a:buFont typeface="Arial"/>
                        <a:buNone/>
                      </a:pPr>
                      <a:r>
                        <a:rPr lang="it" sz="1100" b="0" i="0" u="none" strike="noStrike" cap="none">
                          <a:solidFill>
                            <a:schemeClr val="dk2"/>
                          </a:solidFill>
                          <a:latin typeface="Arial"/>
                          <a:ea typeface="Arial"/>
                          <a:cs typeface="Arial"/>
                          <a:sym typeface="Arial"/>
                        </a:rPr>
                        <a:t>- Having the skills required to create a Corporate Social Responsibility strategy, and design this to be sustainable and relevant.</a:t>
                      </a:r>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marR="0" lvl="0" indent="-228600" algn="just" rtl="0">
                        <a:lnSpc>
                          <a:spcPct val="100000"/>
                        </a:lnSpc>
                        <a:spcBef>
                          <a:spcPts val="0"/>
                        </a:spcBef>
                        <a:spcAft>
                          <a:spcPts val="0"/>
                        </a:spcAft>
                        <a:buClr>
                          <a:srgbClr val="000000"/>
                        </a:buClr>
                        <a:buSzPts val="1400"/>
                        <a:buFont typeface="Arial"/>
                        <a:buNone/>
                      </a:pPr>
                      <a:endParaRPr sz="1100" u="none" strike="noStrike" cap="none">
                        <a:solidFill>
                          <a:schemeClr val="dk2"/>
                        </a:solidFill>
                      </a:endParaRPr>
                    </a:p>
                    <a:p>
                      <a:pPr marL="139700" marR="0" lvl="0" indent="0" algn="just" rtl="0">
                        <a:lnSpc>
                          <a:spcPct val="100000"/>
                        </a:lnSpc>
                        <a:spcBef>
                          <a:spcPts val="0"/>
                        </a:spcBef>
                        <a:spcAft>
                          <a:spcPts val="0"/>
                        </a:spcAft>
                        <a:buClr>
                          <a:srgbClr val="000000"/>
                        </a:buClr>
                        <a:buSzPts val="1400"/>
                        <a:buFont typeface="Arial"/>
                        <a:buNone/>
                      </a:pPr>
                      <a:r>
                        <a:rPr lang="it" sz="1100" u="none" strike="noStrike" cap="none">
                          <a:solidFill>
                            <a:schemeClr val="dk2"/>
                          </a:solidFill>
                        </a:rPr>
                        <a:t>- Having the competence to design and implement a Corporate Social Responsibility strategy that would be integrated within the organisation’s strategic plan in a manner that is  sustainable and relevant to the organisation’s stakeholders.</a:t>
                      </a:r>
                      <a:endParaRPr/>
                    </a:p>
                  </a:txBody>
                  <a:tcPr marL="88525" marR="88525" marT="88525" marB="885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9" name="Google Shape;119;p68"/>
          <p:cNvSpPr/>
          <p:nvPr/>
        </p:nvSpPr>
        <p:spPr>
          <a:xfrm>
            <a:off x="1331512" y="137477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68"/>
          <p:cNvSpPr txBox="1"/>
          <p:nvPr/>
        </p:nvSpPr>
        <p:spPr>
          <a:xfrm>
            <a:off x="2147932" y="400066"/>
            <a:ext cx="5234940"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 sz="1900" b="1" i="0" u="none" strike="noStrike" cap="none">
                <a:solidFill>
                  <a:srgbClr val="000000"/>
                </a:solidFill>
                <a:latin typeface="Raleway"/>
                <a:ea typeface="Raleway"/>
                <a:cs typeface="Raleway"/>
                <a:sym typeface="Raleway"/>
              </a:rPr>
              <a:t>Methodology - EQF</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it" sz="1900" b="0" i="0" u="none" strike="noStrike" cap="none">
                <a:solidFill>
                  <a:srgbClr val="000000"/>
                </a:solidFill>
                <a:latin typeface="Arial"/>
                <a:ea typeface="Arial"/>
                <a:cs typeface="Arial"/>
                <a:sym typeface="Arial"/>
              </a:rPr>
            </a:b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9"/>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600"/>
              </a:spcAft>
              <a:buSzPts val="3600"/>
              <a:buNone/>
            </a:pPr>
            <a:r>
              <a:rPr lang="it" sz="2900">
                <a:latin typeface="Lato"/>
                <a:ea typeface="Lato"/>
                <a:cs typeface="Lato"/>
                <a:sym typeface="Lato"/>
              </a:rPr>
              <a:t>Philanthropic responsibilities</a:t>
            </a:r>
            <a:endParaRPr sz="2900">
              <a:latin typeface="Lato"/>
              <a:ea typeface="Lato"/>
              <a:cs typeface="Lato"/>
              <a:sym typeface="Lato"/>
            </a:endParaRPr>
          </a:p>
        </p:txBody>
      </p:sp>
      <p:sp>
        <p:nvSpPr>
          <p:cNvPr id="595" name="Google Shape;595;p49"/>
          <p:cNvSpPr txBox="1">
            <a:spLocks noGrp="1"/>
          </p:cNvSpPr>
          <p:nvPr>
            <p:ph type="body" idx="2"/>
          </p:nvPr>
        </p:nvSpPr>
        <p:spPr>
          <a:xfrm>
            <a:off x="4649300" y="849375"/>
            <a:ext cx="4045200" cy="3700500"/>
          </a:xfrm>
          <a:prstGeom prst="rect">
            <a:avLst/>
          </a:prstGeom>
          <a:noFill/>
          <a:ln>
            <a:noFill/>
          </a:ln>
        </p:spPr>
        <p:txBody>
          <a:bodyPr spcFirstLastPara="1" wrap="square" lIns="91425" tIns="91425" rIns="91425" bIns="91425" anchor="ctr" anchorCtr="0">
            <a:noAutofit/>
          </a:bodyPr>
          <a:lstStyle/>
          <a:p>
            <a:pPr marL="457200" lvl="0" indent="-400050" algn="just" rtl="0">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Corporate philanthropy includes all forms of business giving. </a:t>
            </a:r>
            <a:endParaRPr sz="1600">
              <a:solidFill>
                <a:schemeClr val="dk2"/>
              </a:solidFill>
              <a:latin typeface="Lato"/>
              <a:ea typeface="Lato"/>
              <a:cs typeface="Lato"/>
              <a:sym typeface="Lato"/>
            </a:endParaRPr>
          </a:p>
          <a:p>
            <a:pPr marL="457200" lvl="0" indent="-400050" algn="just" rtl="0">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Corporate philanthropy embraces business’s voluntary or discretionary activities. </a:t>
            </a:r>
            <a:endParaRPr sz="1600">
              <a:solidFill>
                <a:schemeClr val="dk2"/>
              </a:solidFill>
              <a:latin typeface="Lato"/>
              <a:ea typeface="Lato"/>
              <a:cs typeface="Lato"/>
              <a:sym typeface="Lato"/>
            </a:endParaRPr>
          </a:p>
          <a:p>
            <a:pPr marL="457200" lvl="0" indent="-400050" algn="just" rtl="0">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Philanthropy or business giving may not be a responsibility in a literal sense, but it is normally expected by businesses today and is a part of the everyday expectations of the public. </a:t>
            </a:r>
            <a:endParaRPr sz="1600">
              <a:latin typeface="Lato"/>
              <a:ea typeface="Lato"/>
              <a:cs typeface="Lato"/>
              <a:sym typeface="Lato"/>
            </a:endParaRPr>
          </a:p>
        </p:txBody>
      </p:sp>
      <p:pic>
        <p:nvPicPr>
          <p:cNvPr id="596" name="Google Shape;596;p49"/>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97" name="Google Shape;597;p49"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0"/>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600"/>
              </a:spcAft>
              <a:buSzPts val="3600"/>
              <a:buNone/>
            </a:pPr>
            <a:r>
              <a:rPr lang="it" sz="2900">
                <a:latin typeface="Lato"/>
                <a:ea typeface="Lato"/>
                <a:cs typeface="Lato"/>
                <a:sym typeface="Lato"/>
              </a:rPr>
              <a:t>Philanthropic responsibilities</a:t>
            </a:r>
            <a:endParaRPr sz="2900">
              <a:latin typeface="Lato"/>
              <a:ea typeface="Lato"/>
              <a:cs typeface="Lato"/>
              <a:sym typeface="Lato"/>
            </a:endParaRPr>
          </a:p>
        </p:txBody>
      </p:sp>
      <p:sp>
        <p:nvSpPr>
          <p:cNvPr id="603" name="Google Shape;603;p50"/>
          <p:cNvSpPr txBox="1">
            <a:spLocks noGrp="1"/>
          </p:cNvSpPr>
          <p:nvPr>
            <p:ph type="body" idx="2"/>
          </p:nvPr>
        </p:nvSpPr>
        <p:spPr>
          <a:xfrm>
            <a:off x="4649300" y="849375"/>
            <a:ext cx="4045200" cy="3700500"/>
          </a:xfrm>
          <a:prstGeom prst="rect">
            <a:avLst/>
          </a:prstGeom>
          <a:noFill/>
          <a:ln>
            <a:noFill/>
          </a:ln>
        </p:spPr>
        <p:txBody>
          <a:bodyPr spcFirstLastPara="1" wrap="square" lIns="91425" tIns="91425" rIns="91425" bIns="91425" anchor="ctr" anchorCtr="0">
            <a:noAutofit/>
          </a:bodyPr>
          <a:lstStyle/>
          <a:p>
            <a:pPr marL="457200" lvl="0" indent="-406400" algn="just" rtl="0">
              <a:lnSpc>
                <a:spcPct val="115000"/>
              </a:lnSpc>
              <a:spcBef>
                <a:spcPts val="0"/>
              </a:spcBef>
              <a:spcAft>
                <a:spcPts val="0"/>
              </a:spcAft>
              <a:buClr>
                <a:schemeClr val="dk2"/>
              </a:buClr>
              <a:buSzPts val="2800"/>
              <a:buFont typeface="Arial"/>
              <a:buChar char="•"/>
            </a:pPr>
            <a:r>
              <a:rPr lang="it" sz="1600">
                <a:solidFill>
                  <a:schemeClr val="dk2"/>
                </a:solidFill>
                <a:latin typeface="Lato"/>
                <a:ea typeface="Lato"/>
                <a:cs typeface="Lato"/>
                <a:sym typeface="Lato"/>
              </a:rPr>
              <a:t>The quantity and nature of these activities are voluntary or discretionary. </a:t>
            </a:r>
            <a:endParaRPr sz="1600">
              <a:solidFill>
                <a:schemeClr val="dk2"/>
              </a:solidFill>
              <a:latin typeface="Lato"/>
              <a:ea typeface="Lato"/>
              <a:cs typeface="Lato"/>
              <a:sym typeface="Lato"/>
            </a:endParaRPr>
          </a:p>
          <a:p>
            <a:pPr marL="457200" lvl="0" indent="-406400" algn="just" rtl="0">
              <a:lnSpc>
                <a:spcPct val="115000"/>
              </a:lnSpc>
              <a:spcBef>
                <a:spcPts val="0"/>
              </a:spcBef>
              <a:spcAft>
                <a:spcPts val="0"/>
              </a:spcAft>
              <a:buClr>
                <a:schemeClr val="dk2"/>
              </a:buClr>
              <a:buSzPts val="2800"/>
              <a:buFont typeface="Arial"/>
              <a:buChar char="•"/>
            </a:pPr>
            <a:r>
              <a:rPr lang="it" sz="1600">
                <a:solidFill>
                  <a:schemeClr val="dk2"/>
                </a:solidFill>
                <a:latin typeface="Lato"/>
                <a:ea typeface="Lato"/>
                <a:cs typeface="Lato"/>
                <a:sym typeface="Lato"/>
              </a:rPr>
              <a:t>They are guided by business’s desire to participate in social activities that are not mandated, not required by law, and not generally expected of business in an ethical sense. </a:t>
            </a:r>
            <a:endParaRPr sz="1600">
              <a:solidFill>
                <a:schemeClr val="dk2"/>
              </a:solidFill>
              <a:latin typeface="Lato"/>
              <a:ea typeface="Lato"/>
              <a:cs typeface="Lato"/>
              <a:sym typeface="Lato"/>
            </a:endParaRPr>
          </a:p>
          <a:p>
            <a:pPr marL="457200" lvl="0" indent="-361950" algn="just" rtl="0">
              <a:lnSpc>
                <a:spcPct val="115000"/>
              </a:lnSpc>
              <a:spcBef>
                <a:spcPts val="0"/>
              </a:spcBef>
              <a:spcAft>
                <a:spcPts val="0"/>
              </a:spcAft>
              <a:buClr>
                <a:schemeClr val="dk2"/>
              </a:buClr>
              <a:buSzPts val="2100"/>
              <a:buFont typeface="Arial"/>
              <a:buChar char="•"/>
            </a:pPr>
            <a:r>
              <a:rPr lang="it" sz="1600">
                <a:solidFill>
                  <a:schemeClr val="dk2"/>
                </a:solidFill>
                <a:latin typeface="Lato"/>
                <a:ea typeface="Lato"/>
                <a:cs typeface="Lato"/>
                <a:sym typeface="Lato"/>
              </a:rPr>
              <a:t>Philanthropy is one of the most important and visible elements of CSR.</a:t>
            </a:r>
            <a:endParaRPr sz="1600">
              <a:solidFill>
                <a:schemeClr val="dk2"/>
              </a:solidFill>
              <a:latin typeface="Lato"/>
              <a:ea typeface="Lato"/>
              <a:cs typeface="Lato"/>
              <a:sym typeface="Lato"/>
            </a:endParaRPr>
          </a:p>
          <a:p>
            <a:pPr marL="0" lvl="0" indent="0" algn="l" rtl="0">
              <a:lnSpc>
                <a:spcPct val="115000"/>
              </a:lnSpc>
              <a:spcBef>
                <a:spcPts val="1200"/>
              </a:spcBef>
              <a:spcAft>
                <a:spcPts val="1600"/>
              </a:spcAft>
              <a:buSzPts val="1800"/>
              <a:buNone/>
            </a:pPr>
            <a:endParaRPr sz="1500"/>
          </a:p>
        </p:txBody>
      </p:sp>
      <p:pic>
        <p:nvPicPr>
          <p:cNvPr id="604" name="Google Shape;604;p5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05" name="Google Shape;605;p5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51"/>
          <p:cNvPicPr preferRelativeResize="0"/>
          <p:nvPr/>
        </p:nvPicPr>
        <p:blipFill rotWithShape="1">
          <a:blip r:embed="rId3">
            <a:alphaModFix/>
          </a:blip>
          <a:srcRect/>
          <a:stretch/>
        </p:blipFill>
        <p:spPr>
          <a:xfrm>
            <a:off x="970966" y="512064"/>
            <a:ext cx="7202068" cy="3944322"/>
          </a:xfrm>
          <a:prstGeom prst="rect">
            <a:avLst/>
          </a:prstGeom>
          <a:noFill/>
          <a:ln>
            <a:noFill/>
          </a:ln>
        </p:spPr>
      </p:pic>
      <p:pic>
        <p:nvPicPr>
          <p:cNvPr id="611" name="Google Shape;611;p5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612" name="Google Shape;612;p51"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latin typeface="Lato"/>
                <a:ea typeface="Lato"/>
                <a:cs typeface="Lato"/>
                <a:sym typeface="Lato"/>
              </a:rPr>
              <a:t>CSR and social entrepreneurs</a:t>
            </a:r>
            <a:endParaRPr>
              <a:latin typeface="Lato"/>
              <a:ea typeface="Lato"/>
              <a:cs typeface="Lato"/>
              <a:sym typeface="Lato"/>
            </a:endParaRPr>
          </a:p>
        </p:txBody>
      </p:sp>
      <p:sp>
        <p:nvSpPr>
          <p:cNvPr id="618" name="Google Shape;618;p52"/>
          <p:cNvSpPr txBox="1">
            <a:spLocks noGrp="1"/>
          </p:cNvSpPr>
          <p:nvPr>
            <p:ph type="body" idx="1"/>
          </p:nvPr>
        </p:nvSpPr>
        <p:spPr>
          <a:xfrm>
            <a:off x="2613700" y="1306449"/>
            <a:ext cx="5894700" cy="3099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 sz="2100" b="1">
                <a:solidFill>
                  <a:schemeClr val="dk1"/>
                </a:solidFill>
                <a:latin typeface="Lato"/>
                <a:ea typeface="Lato"/>
                <a:cs typeface="Lato"/>
                <a:sym typeface="Lato"/>
              </a:rPr>
              <a:t>Social entrepreneurial organisations are not obliged to adopt the full range of CSR initiatives</a:t>
            </a:r>
            <a:endParaRPr sz="2100" b="1">
              <a:solidFill>
                <a:schemeClr val="dk1"/>
              </a:solidFill>
              <a:latin typeface="Lato"/>
              <a:ea typeface="Lato"/>
              <a:cs typeface="Lato"/>
              <a:sym typeface="Lato"/>
            </a:endParaRPr>
          </a:p>
          <a:p>
            <a:pPr marL="457200" lvl="0" indent="-336550" algn="just" rtl="0">
              <a:lnSpc>
                <a:spcPct val="115000"/>
              </a:lnSpc>
              <a:spcBef>
                <a:spcPts val="1600"/>
              </a:spcBef>
              <a:spcAft>
                <a:spcPts val="0"/>
              </a:spcAft>
              <a:buSzPts val="1700"/>
              <a:buChar char="●"/>
            </a:pPr>
            <a:r>
              <a:rPr lang="it" sz="1700">
                <a:latin typeface="Lato"/>
                <a:ea typeface="Lato"/>
                <a:cs typeface="Lato"/>
                <a:sym typeface="Lato"/>
              </a:rPr>
              <a:t>They are usually small organisations</a:t>
            </a:r>
            <a:endParaRPr sz="1700">
              <a:latin typeface="Lato"/>
              <a:ea typeface="Lato"/>
              <a:cs typeface="Lato"/>
              <a:sym typeface="Lato"/>
            </a:endParaRPr>
          </a:p>
          <a:p>
            <a:pPr marL="457200" lvl="0" indent="-336550" algn="just" rtl="0">
              <a:lnSpc>
                <a:spcPct val="115000"/>
              </a:lnSpc>
              <a:spcBef>
                <a:spcPts val="0"/>
              </a:spcBef>
              <a:spcAft>
                <a:spcPts val="0"/>
              </a:spcAft>
              <a:buSzPts val="1700"/>
              <a:buChar char="●"/>
            </a:pPr>
            <a:r>
              <a:rPr lang="it" sz="1700">
                <a:latin typeface="Lato"/>
                <a:ea typeface="Lato"/>
                <a:cs typeface="Lato"/>
                <a:sym typeface="Lato"/>
              </a:rPr>
              <a:t>They are often non-profit oriented</a:t>
            </a:r>
            <a:endParaRPr sz="1700">
              <a:latin typeface="Lato"/>
              <a:ea typeface="Lato"/>
              <a:cs typeface="Lato"/>
              <a:sym typeface="Lato"/>
            </a:endParaRPr>
          </a:p>
          <a:p>
            <a:pPr marL="457200" lvl="0" indent="-336550" algn="just" rtl="0">
              <a:lnSpc>
                <a:spcPct val="115000"/>
              </a:lnSpc>
              <a:spcBef>
                <a:spcPts val="0"/>
              </a:spcBef>
              <a:spcAft>
                <a:spcPts val="0"/>
              </a:spcAft>
              <a:buSzPts val="1700"/>
              <a:buChar char="●"/>
            </a:pPr>
            <a:r>
              <a:rPr lang="it" sz="1700">
                <a:latin typeface="Lato"/>
                <a:ea typeface="Lato"/>
                <a:cs typeface="Lato"/>
                <a:sym typeface="Lato"/>
              </a:rPr>
              <a:t>They often have limited resources</a:t>
            </a:r>
            <a:endParaRPr sz="1700">
              <a:latin typeface="Lato"/>
              <a:ea typeface="Lato"/>
              <a:cs typeface="Lato"/>
              <a:sym typeface="Lato"/>
            </a:endParaRPr>
          </a:p>
          <a:p>
            <a:pPr marL="457200" lvl="0" indent="0" algn="just" rtl="0">
              <a:lnSpc>
                <a:spcPct val="115000"/>
              </a:lnSpc>
              <a:spcBef>
                <a:spcPts val="1600"/>
              </a:spcBef>
              <a:spcAft>
                <a:spcPts val="1200"/>
              </a:spcAft>
              <a:buSzPts val="1400"/>
              <a:buNone/>
            </a:pPr>
            <a:endParaRPr sz="1600"/>
          </a:p>
        </p:txBody>
      </p:sp>
      <p:pic>
        <p:nvPicPr>
          <p:cNvPr id="619" name="Google Shape;619;p5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20" name="Google Shape;620;p52"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latin typeface="Lato"/>
                <a:ea typeface="Lato"/>
                <a:cs typeface="Lato"/>
                <a:sym typeface="Lato"/>
              </a:rPr>
              <a:t>CSR and social entrepreneurs</a:t>
            </a:r>
            <a:endParaRPr>
              <a:latin typeface="Lato"/>
              <a:ea typeface="Lato"/>
              <a:cs typeface="Lato"/>
              <a:sym typeface="Lato"/>
            </a:endParaRPr>
          </a:p>
        </p:txBody>
      </p:sp>
      <p:sp>
        <p:nvSpPr>
          <p:cNvPr id="626" name="Google Shape;626;p53"/>
          <p:cNvSpPr txBox="1">
            <a:spLocks noGrp="1"/>
          </p:cNvSpPr>
          <p:nvPr>
            <p:ph type="body" idx="1"/>
          </p:nvPr>
        </p:nvSpPr>
        <p:spPr>
          <a:xfrm>
            <a:off x="2624200" y="1082275"/>
            <a:ext cx="5894700" cy="3131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 sz="2100" b="1">
                <a:solidFill>
                  <a:schemeClr val="dk1"/>
                </a:solidFill>
                <a:latin typeface="Lato"/>
                <a:ea typeface="Lato"/>
                <a:cs typeface="Lato"/>
                <a:sym typeface="Lato"/>
              </a:rPr>
              <a:t>Social entrepreneurial organisations CAN adopt ethical behavioural standards</a:t>
            </a:r>
            <a:endParaRPr sz="2100" b="1">
              <a:solidFill>
                <a:schemeClr val="dk1"/>
              </a:solidFill>
              <a:latin typeface="Lato"/>
              <a:ea typeface="Lato"/>
              <a:cs typeface="Lato"/>
              <a:sym typeface="Lato"/>
            </a:endParaRPr>
          </a:p>
          <a:p>
            <a:pPr marL="457200" lvl="0" indent="-304800" algn="just" rtl="0">
              <a:lnSpc>
                <a:spcPct val="115000"/>
              </a:lnSpc>
              <a:spcBef>
                <a:spcPts val="1600"/>
              </a:spcBef>
              <a:spcAft>
                <a:spcPts val="0"/>
              </a:spcAft>
              <a:buSzPts val="1200"/>
              <a:buFont typeface="Arial"/>
              <a:buChar char="➔"/>
            </a:pPr>
            <a:r>
              <a:rPr lang="it" sz="1200" b="1">
                <a:latin typeface="Lato"/>
                <a:ea typeface="Lato"/>
                <a:cs typeface="Lato"/>
                <a:sym typeface="Lato"/>
              </a:rPr>
              <a:t>Management need to ensure that the prevalent culture of their organisation promotes ethical behaviour</a:t>
            </a:r>
            <a:endParaRPr sz="1200" b="1">
              <a:latin typeface="Lato"/>
              <a:ea typeface="Lato"/>
              <a:cs typeface="Lato"/>
              <a:sym typeface="Lato"/>
            </a:endParaRPr>
          </a:p>
          <a:p>
            <a:pPr marL="457200" marR="50800" lvl="0" indent="-304800" algn="just" rtl="0">
              <a:lnSpc>
                <a:spcPct val="115000"/>
              </a:lnSpc>
              <a:spcBef>
                <a:spcPts val="0"/>
              </a:spcBef>
              <a:spcAft>
                <a:spcPts val="0"/>
              </a:spcAft>
              <a:buSzPts val="1200"/>
              <a:buFont typeface="Arial"/>
              <a:buChar char="➔"/>
            </a:pPr>
            <a:r>
              <a:rPr lang="it" sz="1200" b="1">
                <a:latin typeface="Lato"/>
                <a:ea typeface="Lato"/>
                <a:cs typeface="Lato"/>
                <a:sym typeface="Lato"/>
              </a:rPr>
              <a:t>Management need to lead by example in the adoption of ethical behavioural standards through</a:t>
            </a:r>
            <a:endParaRPr sz="1700">
              <a:latin typeface="Lato"/>
              <a:ea typeface="Lato"/>
              <a:cs typeface="Lato"/>
              <a:sym typeface="Lato"/>
            </a:endParaRPr>
          </a:p>
          <a:p>
            <a:pPr marL="914400" marR="50800" lvl="1" indent="-336550" algn="just" rtl="0">
              <a:lnSpc>
                <a:spcPct val="115000"/>
              </a:lnSpc>
              <a:spcBef>
                <a:spcPts val="0"/>
              </a:spcBef>
              <a:spcAft>
                <a:spcPts val="0"/>
              </a:spcAft>
              <a:buSzPts val="1700"/>
              <a:buChar char="○"/>
            </a:pPr>
            <a:r>
              <a:rPr lang="it" sz="1600">
                <a:latin typeface="Lato"/>
                <a:ea typeface="Lato"/>
                <a:cs typeface="Lato"/>
                <a:sym typeface="Lato"/>
              </a:rPr>
              <a:t>Transparent (ethical) processes</a:t>
            </a:r>
            <a:endParaRPr sz="1600">
              <a:latin typeface="Lato"/>
              <a:ea typeface="Lato"/>
              <a:cs typeface="Lato"/>
              <a:sym typeface="Lato"/>
            </a:endParaRPr>
          </a:p>
          <a:p>
            <a:pPr marL="914400" marR="50800" lvl="1" indent="-336550" algn="just" rtl="0">
              <a:lnSpc>
                <a:spcPct val="115000"/>
              </a:lnSpc>
              <a:spcBef>
                <a:spcPts val="0"/>
              </a:spcBef>
              <a:spcAft>
                <a:spcPts val="0"/>
              </a:spcAft>
              <a:buSzPts val="1700"/>
              <a:buChar char="○"/>
            </a:pPr>
            <a:r>
              <a:rPr lang="it" sz="1600">
                <a:latin typeface="Lato"/>
                <a:ea typeface="Lato"/>
                <a:cs typeface="Lato"/>
                <a:sym typeface="Lato"/>
              </a:rPr>
              <a:t>Safeguarding the interest of staff, customers, and society in general</a:t>
            </a:r>
            <a:endParaRPr sz="1600">
              <a:latin typeface="Lato"/>
              <a:ea typeface="Lato"/>
              <a:cs typeface="Lato"/>
              <a:sym typeface="Lato"/>
            </a:endParaRPr>
          </a:p>
          <a:p>
            <a:pPr marL="914400" marR="50800" lvl="1" indent="-336550" algn="just" rtl="0">
              <a:lnSpc>
                <a:spcPct val="115000"/>
              </a:lnSpc>
              <a:spcBef>
                <a:spcPts val="0"/>
              </a:spcBef>
              <a:spcAft>
                <a:spcPts val="0"/>
              </a:spcAft>
              <a:buSzPts val="1700"/>
              <a:buChar char="○"/>
            </a:pPr>
            <a:r>
              <a:rPr lang="it" sz="1600">
                <a:latin typeface="Lato"/>
                <a:ea typeface="Lato"/>
                <a:cs typeface="Lato"/>
                <a:sym typeface="Lato"/>
              </a:rPr>
              <a:t>Ensuring that profit (at any cost) is not the business motivator </a:t>
            </a:r>
            <a:endParaRPr sz="1600">
              <a:latin typeface="Lato"/>
              <a:ea typeface="Lato"/>
              <a:cs typeface="Lato"/>
              <a:sym typeface="Lato"/>
            </a:endParaRPr>
          </a:p>
        </p:txBody>
      </p:sp>
      <p:pic>
        <p:nvPicPr>
          <p:cNvPr id="627" name="Google Shape;627;p5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28" name="Google Shape;628;p53"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latin typeface="Lato"/>
                <a:ea typeface="Lato"/>
                <a:cs typeface="Lato"/>
                <a:sym typeface="Lato"/>
              </a:rPr>
              <a:t>CSR and social entrepreneurs</a:t>
            </a:r>
            <a:endParaRPr>
              <a:latin typeface="Lato"/>
              <a:ea typeface="Lato"/>
              <a:cs typeface="Lato"/>
              <a:sym typeface="Lato"/>
            </a:endParaRPr>
          </a:p>
        </p:txBody>
      </p:sp>
      <p:sp>
        <p:nvSpPr>
          <p:cNvPr id="634" name="Google Shape;634;p54"/>
          <p:cNvSpPr txBox="1">
            <a:spLocks noGrp="1"/>
          </p:cNvSpPr>
          <p:nvPr>
            <p:ph type="body" idx="1"/>
          </p:nvPr>
        </p:nvSpPr>
        <p:spPr>
          <a:xfrm>
            <a:off x="2624200" y="1071575"/>
            <a:ext cx="5894700" cy="3142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 sz="2100" b="1">
                <a:solidFill>
                  <a:schemeClr val="dk1"/>
                </a:solidFill>
              </a:rPr>
              <a:t>Social entrepreneurial organisations CAN adopt ethical behavioural standards</a:t>
            </a:r>
            <a:endParaRPr sz="2100" b="1">
              <a:solidFill>
                <a:schemeClr val="dk1"/>
              </a:solidFill>
            </a:endParaRPr>
          </a:p>
          <a:p>
            <a:pPr marL="457200" marR="50800" lvl="0" indent="-349250" algn="just" rtl="0">
              <a:lnSpc>
                <a:spcPct val="115000"/>
              </a:lnSpc>
              <a:spcBef>
                <a:spcPts val="1600"/>
              </a:spcBef>
              <a:spcAft>
                <a:spcPts val="0"/>
              </a:spcAft>
              <a:buSzPts val="1900"/>
              <a:buChar char="●"/>
            </a:pPr>
            <a:r>
              <a:rPr lang="it" b="1">
                <a:latin typeface="Lato"/>
                <a:ea typeface="Lato"/>
                <a:cs typeface="Lato"/>
                <a:sym typeface="Lato"/>
              </a:rPr>
              <a:t>Management needs to:</a:t>
            </a:r>
            <a:endParaRPr b="1">
              <a:latin typeface="Lato"/>
              <a:ea typeface="Lato"/>
              <a:cs typeface="Lato"/>
              <a:sym typeface="Lato"/>
            </a:endParaRPr>
          </a:p>
          <a:p>
            <a:pPr marL="914400" marR="50800" lvl="1" indent="-349250" algn="just" rtl="0">
              <a:lnSpc>
                <a:spcPct val="115000"/>
              </a:lnSpc>
              <a:spcBef>
                <a:spcPts val="0"/>
              </a:spcBef>
              <a:spcAft>
                <a:spcPts val="0"/>
              </a:spcAft>
              <a:buSzPts val="1900"/>
              <a:buChar char="○"/>
            </a:pPr>
            <a:r>
              <a:rPr lang="it" sz="1400" b="1">
                <a:latin typeface="Lato"/>
                <a:ea typeface="Lato"/>
                <a:cs typeface="Lato"/>
                <a:sym typeface="Lato"/>
              </a:rPr>
              <a:t>monitor employee practices and behaviour</a:t>
            </a:r>
            <a:endParaRPr sz="1400" b="1">
              <a:latin typeface="Lato"/>
              <a:ea typeface="Lato"/>
              <a:cs typeface="Lato"/>
              <a:sym typeface="Lato"/>
            </a:endParaRPr>
          </a:p>
          <a:p>
            <a:pPr marL="914400" marR="50800" lvl="1" indent="-349250" algn="just" rtl="0">
              <a:lnSpc>
                <a:spcPct val="115000"/>
              </a:lnSpc>
              <a:spcBef>
                <a:spcPts val="0"/>
              </a:spcBef>
              <a:spcAft>
                <a:spcPts val="0"/>
              </a:spcAft>
              <a:buSzPts val="1900"/>
              <a:buChar char="○"/>
            </a:pPr>
            <a:r>
              <a:rPr lang="it" sz="1400" b="1">
                <a:latin typeface="Lato"/>
                <a:ea typeface="Lato"/>
                <a:cs typeface="Lato"/>
                <a:sym typeface="Lato"/>
              </a:rPr>
              <a:t>communicate and reinforce shared cultural and ethical standards</a:t>
            </a:r>
            <a:endParaRPr sz="1400" b="1">
              <a:latin typeface="Lato"/>
              <a:ea typeface="Lato"/>
              <a:cs typeface="Lato"/>
              <a:sym typeface="Lato"/>
            </a:endParaRPr>
          </a:p>
          <a:p>
            <a:pPr marL="914400" marR="50800" lvl="1" indent="-349250" algn="just" rtl="0">
              <a:lnSpc>
                <a:spcPct val="115000"/>
              </a:lnSpc>
              <a:spcBef>
                <a:spcPts val="0"/>
              </a:spcBef>
              <a:spcAft>
                <a:spcPts val="0"/>
              </a:spcAft>
              <a:buSzPts val="1900"/>
              <a:buChar char="○"/>
            </a:pPr>
            <a:r>
              <a:rPr lang="it" sz="1400" b="1">
                <a:latin typeface="Lato"/>
                <a:ea typeface="Lato"/>
                <a:cs typeface="Lato"/>
                <a:sym typeface="Lato"/>
              </a:rPr>
              <a:t>ensure that the prevalent organisational culture allows whistleblowing in the event of non-compliant behaviour</a:t>
            </a:r>
            <a:endParaRPr/>
          </a:p>
          <a:p>
            <a:pPr marL="914400" marR="50800" lvl="1" indent="-349250" algn="just" rtl="0">
              <a:lnSpc>
                <a:spcPct val="115000"/>
              </a:lnSpc>
              <a:spcBef>
                <a:spcPts val="0"/>
              </a:spcBef>
              <a:spcAft>
                <a:spcPts val="0"/>
              </a:spcAft>
              <a:buSzPts val="1900"/>
              <a:buChar char="○"/>
            </a:pPr>
            <a:r>
              <a:rPr lang="it" sz="1400" b="1">
                <a:latin typeface="Lato"/>
                <a:ea typeface="Lato"/>
                <a:cs typeface="Lato"/>
                <a:sym typeface="Lato"/>
              </a:rPr>
              <a:t>constantly reinforce the importance of ethics in the organisation</a:t>
            </a:r>
            <a:endParaRPr sz="1400" b="1">
              <a:latin typeface="Lato"/>
              <a:ea typeface="Lato"/>
              <a:cs typeface="Lato"/>
              <a:sym typeface="Lato"/>
            </a:endParaRPr>
          </a:p>
        </p:txBody>
      </p:sp>
      <p:pic>
        <p:nvPicPr>
          <p:cNvPr id="635" name="Google Shape;635;p5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36" name="Google Shape;636;p54"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latin typeface="Lato"/>
                <a:ea typeface="Lato"/>
                <a:cs typeface="Lato"/>
                <a:sym typeface="Lato"/>
              </a:rPr>
              <a:t>CSR and social entrepreneurs</a:t>
            </a:r>
            <a:endParaRPr>
              <a:latin typeface="Lato"/>
              <a:ea typeface="Lato"/>
              <a:cs typeface="Lato"/>
              <a:sym typeface="Lato"/>
            </a:endParaRPr>
          </a:p>
        </p:txBody>
      </p:sp>
      <p:sp>
        <p:nvSpPr>
          <p:cNvPr id="642" name="Google Shape;642;p55"/>
          <p:cNvSpPr txBox="1">
            <a:spLocks noGrp="1"/>
          </p:cNvSpPr>
          <p:nvPr>
            <p:ph type="body" idx="1"/>
          </p:nvPr>
        </p:nvSpPr>
        <p:spPr>
          <a:xfrm>
            <a:off x="2624200" y="1071575"/>
            <a:ext cx="5894700" cy="3493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 sz="2100" b="1">
                <a:solidFill>
                  <a:schemeClr val="dk1"/>
                </a:solidFill>
                <a:latin typeface="Lato"/>
                <a:ea typeface="Lato"/>
                <a:cs typeface="Lato"/>
                <a:sym typeface="Lato"/>
              </a:rPr>
              <a:t>Social entrepreneurship and business ethics</a:t>
            </a:r>
            <a:endParaRPr sz="2100" b="1">
              <a:solidFill>
                <a:schemeClr val="dk1"/>
              </a:solidFill>
              <a:latin typeface="Lato"/>
              <a:ea typeface="Lato"/>
              <a:cs typeface="Lato"/>
              <a:sym typeface="Lato"/>
            </a:endParaRPr>
          </a:p>
          <a:p>
            <a:pPr marL="457200" marR="50800" lvl="0" indent="-317500" algn="just" rtl="0">
              <a:lnSpc>
                <a:spcPct val="115000"/>
              </a:lnSpc>
              <a:spcBef>
                <a:spcPts val="1600"/>
              </a:spcBef>
              <a:spcAft>
                <a:spcPts val="0"/>
              </a:spcAft>
              <a:buSzPts val="1400"/>
              <a:buChar char="●"/>
            </a:pPr>
            <a:r>
              <a:rPr lang="it" b="1">
                <a:latin typeface="Lato"/>
                <a:ea typeface="Lato"/>
                <a:cs typeface="Lato"/>
                <a:sym typeface="Lato"/>
              </a:rPr>
              <a:t>Social Entrepreneurs operate within an ecosystem and whether they are profit-oriented or have other societal goals, management may (and should) still adopt:</a:t>
            </a:r>
            <a:endParaRPr b="1">
              <a:latin typeface="Lato"/>
              <a:ea typeface="Lato"/>
              <a:cs typeface="Lato"/>
              <a:sym typeface="Lato"/>
            </a:endParaRPr>
          </a:p>
          <a:p>
            <a:pPr marL="914400" marR="50800" lvl="1" indent="-317500" algn="just" rtl="0">
              <a:lnSpc>
                <a:spcPct val="115000"/>
              </a:lnSpc>
              <a:spcBef>
                <a:spcPts val="0"/>
              </a:spcBef>
              <a:spcAft>
                <a:spcPts val="0"/>
              </a:spcAft>
              <a:buSzPts val="1400"/>
              <a:buChar char="○"/>
            </a:pPr>
            <a:r>
              <a:rPr lang="it" sz="1400">
                <a:latin typeface="Lato"/>
                <a:ea typeface="Lato"/>
                <a:cs typeface="Lato"/>
                <a:sym typeface="Lato"/>
              </a:rPr>
              <a:t>Ethical practices and behaviour</a:t>
            </a:r>
            <a:endParaRPr sz="1400">
              <a:latin typeface="Lato"/>
              <a:ea typeface="Lato"/>
              <a:cs typeface="Lato"/>
              <a:sym typeface="Lato"/>
            </a:endParaRPr>
          </a:p>
          <a:p>
            <a:pPr marL="914400" marR="50800" lvl="1" indent="-317500" algn="just" rtl="0">
              <a:lnSpc>
                <a:spcPct val="115000"/>
              </a:lnSpc>
              <a:spcBef>
                <a:spcPts val="0"/>
              </a:spcBef>
              <a:spcAft>
                <a:spcPts val="0"/>
              </a:spcAft>
              <a:buSzPts val="1400"/>
              <a:buChar char="○"/>
            </a:pPr>
            <a:r>
              <a:rPr lang="it" sz="1400">
                <a:latin typeface="Lato"/>
                <a:ea typeface="Lato"/>
                <a:cs typeface="Lato"/>
                <a:sym typeface="Lato"/>
              </a:rPr>
              <a:t>Internal and external communications to reinforce the organisational ethical standards</a:t>
            </a:r>
            <a:endParaRPr sz="1400">
              <a:latin typeface="Lato"/>
              <a:ea typeface="Lato"/>
              <a:cs typeface="Lato"/>
              <a:sym typeface="Lato"/>
            </a:endParaRPr>
          </a:p>
          <a:p>
            <a:pPr marL="914400" marR="50800" lvl="1" indent="-317500" algn="just" rtl="0">
              <a:lnSpc>
                <a:spcPct val="115000"/>
              </a:lnSpc>
              <a:spcBef>
                <a:spcPts val="0"/>
              </a:spcBef>
              <a:spcAft>
                <a:spcPts val="0"/>
              </a:spcAft>
              <a:buSzPts val="1400"/>
              <a:buChar char="○"/>
            </a:pPr>
            <a:r>
              <a:rPr lang="it" sz="1400">
                <a:latin typeface="Lato"/>
                <a:ea typeface="Lato"/>
                <a:cs typeface="Lato"/>
                <a:sym typeface="Lato"/>
              </a:rPr>
              <a:t>Clear, transparent communication in the event of non-compliant behaviour that does not lead to repercussions</a:t>
            </a:r>
            <a:endParaRPr/>
          </a:p>
          <a:p>
            <a:pPr marL="914400" marR="50800" lvl="1" indent="-317500" algn="just" rtl="0">
              <a:lnSpc>
                <a:spcPct val="115000"/>
              </a:lnSpc>
              <a:spcBef>
                <a:spcPts val="0"/>
              </a:spcBef>
              <a:spcAft>
                <a:spcPts val="0"/>
              </a:spcAft>
              <a:buSzPts val="1400"/>
              <a:buChar char="○"/>
            </a:pPr>
            <a:r>
              <a:rPr lang="it" sz="1400">
                <a:latin typeface="Lato"/>
                <a:ea typeface="Lato"/>
                <a:cs typeface="Lato"/>
                <a:sym typeface="Lato"/>
              </a:rPr>
              <a:t>Reinforcement of the importance of ethics in the organisation at every opportunity</a:t>
            </a:r>
            <a:endParaRPr sz="1400">
              <a:latin typeface="Lato"/>
              <a:ea typeface="Lato"/>
              <a:cs typeface="Lato"/>
              <a:sym typeface="Lato"/>
            </a:endParaRPr>
          </a:p>
        </p:txBody>
      </p:sp>
      <p:pic>
        <p:nvPicPr>
          <p:cNvPr id="643" name="Google Shape;643;p5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44" name="Google Shape;644;p55"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6"/>
          <p:cNvSpPr txBox="1">
            <a:spLocks noGrp="1"/>
          </p:cNvSpPr>
          <p:nvPr>
            <p:ph type="title"/>
          </p:nvPr>
        </p:nvSpPr>
        <p:spPr>
          <a:xfrm>
            <a:off x="265500" y="1458100"/>
            <a:ext cx="4045200" cy="131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3000">
                <a:solidFill>
                  <a:schemeClr val="dk2"/>
                </a:solidFill>
                <a:latin typeface="Lato"/>
                <a:ea typeface="Lato"/>
                <a:cs typeface="Lato"/>
                <a:sym typeface="Lato"/>
              </a:rPr>
              <a:t>Key take-away points</a:t>
            </a:r>
            <a:endParaRPr sz="3000">
              <a:solidFill>
                <a:schemeClr val="dk2"/>
              </a:solidFill>
              <a:latin typeface="Lato"/>
              <a:ea typeface="Lato"/>
              <a:cs typeface="Lato"/>
              <a:sym typeface="Lato"/>
            </a:endParaRPr>
          </a:p>
        </p:txBody>
      </p:sp>
      <p:sp>
        <p:nvSpPr>
          <p:cNvPr id="650" name="Google Shape;650;p7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chemeClr val="dk2"/>
              </a:buClr>
              <a:buSzPts val="1800"/>
              <a:buChar char="●"/>
            </a:pPr>
            <a:r>
              <a:rPr lang="it" sz="1400">
                <a:solidFill>
                  <a:schemeClr val="dk2"/>
                </a:solidFill>
                <a:latin typeface="Arial"/>
                <a:ea typeface="Arial"/>
                <a:cs typeface="Arial"/>
                <a:sym typeface="Arial"/>
              </a:rPr>
              <a:t>Understand the three concepts of what defines a social entrepreneur, namely the key objective, the treatment of profits and the adoption of appropriate CSR / ethical principles </a:t>
            </a:r>
            <a:endParaRPr sz="1400">
              <a:solidFill>
                <a:schemeClr val="dk2"/>
              </a:solidFill>
              <a:latin typeface="Arial"/>
              <a:ea typeface="Arial"/>
              <a:cs typeface="Arial"/>
              <a:sym typeface="Arial"/>
            </a:endParaRPr>
          </a:p>
          <a:p>
            <a:pPr marL="457200" lvl="0" indent="-342900" algn="just" rtl="0">
              <a:lnSpc>
                <a:spcPct val="115000"/>
              </a:lnSpc>
              <a:spcBef>
                <a:spcPts val="0"/>
              </a:spcBef>
              <a:spcAft>
                <a:spcPts val="0"/>
              </a:spcAft>
              <a:buClr>
                <a:schemeClr val="dk2"/>
              </a:buClr>
              <a:buSzPts val="1800"/>
              <a:buChar char="●"/>
            </a:pPr>
            <a:r>
              <a:rPr lang="it" sz="1400">
                <a:solidFill>
                  <a:schemeClr val="dk2"/>
                </a:solidFill>
                <a:latin typeface="Arial"/>
                <a:ea typeface="Arial"/>
                <a:cs typeface="Arial"/>
                <a:sym typeface="Arial"/>
              </a:rPr>
              <a:t>The challenges that organisations face in the treatment of profits and relationship with their stakeholders</a:t>
            </a:r>
            <a:endParaRPr sz="1400">
              <a:solidFill>
                <a:schemeClr val="dk2"/>
              </a:solidFill>
              <a:latin typeface="Arial"/>
              <a:ea typeface="Arial"/>
              <a:cs typeface="Arial"/>
              <a:sym typeface="Arial"/>
            </a:endParaRPr>
          </a:p>
          <a:p>
            <a:pPr marL="457200" lvl="0" indent="-342900" algn="just" rtl="0">
              <a:lnSpc>
                <a:spcPct val="115000"/>
              </a:lnSpc>
              <a:spcBef>
                <a:spcPts val="0"/>
              </a:spcBef>
              <a:spcAft>
                <a:spcPts val="0"/>
              </a:spcAft>
              <a:buClr>
                <a:schemeClr val="dk2"/>
              </a:buClr>
              <a:buSzPts val="1800"/>
              <a:buChar char="●"/>
            </a:pPr>
            <a:r>
              <a:rPr lang="it" sz="1400">
                <a:solidFill>
                  <a:schemeClr val="dk2"/>
                </a:solidFill>
                <a:latin typeface="Arial"/>
                <a:ea typeface="Arial"/>
                <a:cs typeface="Arial"/>
                <a:sym typeface="Arial"/>
              </a:rPr>
              <a:t>The challenges to adopt an appropriate CSR strategy, and understanding of the ethical principles of behaviour that guide the organisation.</a:t>
            </a:r>
            <a:endParaRPr sz="1600">
              <a:solidFill>
                <a:schemeClr val="dk2"/>
              </a:solidFill>
            </a:endParaRPr>
          </a:p>
        </p:txBody>
      </p:sp>
      <p:pic>
        <p:nvPicPr>
          <p:cNvPr id="651" name="Google Shape;651;p7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52" name="Google Shape;652;p76"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pic>
        <p:nvPicPr>
          <p:cNvPr id="653" name="Google Shape;653;p76"/>
          <p:cNvPicPr preferRelativeResize="0"/>
          <p:nvPr/>
        </p:nvPicPr>
        <p:blipFill>
          <a:blip r:embed="rId5">
            <a:alphaModFix/>
          </a:blip>
          <a:stretch>
            <a:fillRect/>
          </a:stretch>
        </p:blipFill>
        <p:spPr>
          <a:xfrm>
            <a:off x="457100" y="2221775"/>
            <a:ext cx="3671584" cy="24432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20634f5fe2b_1_0"/>
          <p:cNvSpPr txBox="1">
            <a:spLocks noGrp="1"/>
          </p:cNvSpPr>
          <p:nvPr>
            <p:ph type="title"/>
          </p:nvPr>
        </p:nvSpPr>
        <p:spPr>
          <a:xfrm>
            <a:off x="265500" y="1458100"/>
            <a:ext cx="4045200" cy="131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3000">
                <a:solidFill>
                  <a:schemeClr val="dk2"/>
                </a:solidFill>
                <a:latin typeface="Lato"/>
                <a:ea typeface="Lato"/>
                <a:cs typeface="Lato"/>
                <a:sym typeface="Lato"/>
              </a:rPr>
              <a:t>Reflection/Self assessment </a:t>
            </a:r>
            <a:endParaRPr sz="3000">
              <a:solidFill>
                <a:schemeClr val="dk2"/>
              </a:solidFill>
              <a:latin typeface="Lato"/>
              <a:ea typeface="Lato"/>
              <a:cs typeface="Lato"/>
              <a:sym typeface="Lato"/>
            </a:endParaRPr>
          </a:p>
        </p:txBody>
      </p:sp>
      <p:sp>
        <p:nvSpPr>
          <p:cNvPr id="659" name="Google Shape;659;g20634f5fe2b_1_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t" anchorCtr="0">
            <a:noAutofit/>
          </a:bodyPr>
          <a:lstStyle/>
          <a:p>
            <a:pPr marL="139700" lvl="0" indent="0" algn="just" rtl="0">
              <a:lnSpc>
                <a:spcPct val="115000"/>
              </a:lnSpc>
              <a:spcBef>
                <a:spcPts val="0"/>
              </a:spcBef>
              <a:spcAft>
                <a:spcPts val="0"/>
              </a:spcAft>
              <a:buSzPts val="1400"/>
              <a:buNone/>
            </a:pPr>
            <a:r>
              <a:rPr lang="it" sz="1600" b="1">
                <a:solidFill>
                  <a:schemeClr val="dk2"/>
                </a:solidFill>
                <a:latin typeface="Lato"/>
                <a:ea typeface="Lato"/>
                <a:cs typeface="Lato"/>
                <a:sym typeface="Lato"/>
              </a:rPr>
              <a:t>1) </a:t>
            </a:r>
            <a:r>
              <a:rPr lang="it" sz="1600">
                <a:solidFill>
                  <a:schemeClr val="dk2"/>
                </a:solidFill>
                <a:latin typeface="Lato"/>
                <a:ea typeface="Lato"/>
                <a:cs typeface="Lato"/>
                <a:sym typeface="Lato"/>
              </a:rPr>
              <a:t>How would you implement business ethics if you were a manager?</a:t>
            </a:r>
            <a:endParaRPr sz="1600">
              <a:solidFill>
                <a:schemeClr val="dk2"/>
              </a:solidFill>
            </a:endParaRPr>
          </a:p>
          <a:p>
            <a:pPr marL="482600" lvl="0" indent="-254000" algn="just" rtl="0">
              <a:lnSpc>
                <a:spcPct val="115000"/>
              </a:lnSpc>
              <a:spcBef>
                <a:spcPts val="0"/>
              </a:spcBef>
              <a:spcAft>
                <a:spcPts val="0"/>
              </a:spcAft>
              <a:buSzPts val="1400"/>
              <a:buNone/>
            </a:pPr>
            <a:endParaRPr sz="1600">
              <a:solidFill>
                <a:schemeClr val="dk2"/>
              </a:solidFill>
              <a:latin typeface="Lato"/>
              <a:ea typeface="Lato"/>
              <a:cs typeface="Lato"/>
              <a:sym typeface="Lato"/>
            </a:endParaRPr>
          </a:p>
          <a:p>
            <a:pPr marL="139700" lvl="0" indent="0" algn="just" rtl="0">
              <a:lnSpc>
                <a:spcPct val="115000"/>
              </a:lnSpc>
              <a:spcBef>
                <a:spcPts val="0"/>
              </a:spcBef>
              <a:spcAft>
                <a:spcPts val="0"/>
              </a:spcAft>
              <a:buSzPts val="1400"/>
              <a:buNone/>
            </a:pPr>
            <a:r>
              <a:rPr lang="it" sz="1600" b="1">
                <a:solidFill>
                  <a:schemeClr val="dk2"/>
                </a:solidFill>
                <a:latin typeface="Lato"/>
                <a:ea typeface="Lato"/>
                <a:cs typeface="Lato"/>
                <a:sym typeface="Lato"/>
              </a:rPr>
              <a:t>2)</a:t>
            </a:r>
            <a:r>
              <a:rPr lang="it" sz="1600">
                <a:solidFill>
                  <a:schemeClr val="dk2"/>
                </a:solidFill>
                <a:latin typeface="Lato"/>
                <a:ea typeface="Lato"/>
                <a:cs typeface="Lato"/>
                <a:sym typeface="Lato"/>
              </a:rPr>
              <a:t> How would you ensure good business ethics from your employees?</a:t>
            </a:r>
            <a:endParaRPr sz="1600">
              <a:solidFill>
                <a:schemeClr val="dk2"/>
              </a:solidFill>
            </a:endParaRPr>
          </a:p>
          <a:p>
            <a:pPr marL="139700" lvl="0" indent="0" algn="just" rtl="0">
              <a:lnSpc>
                <a:spcPct val="115000"/>
              </a:lnSpc>
              <a:spcBef>
                <a:spcPts val="0"/>
              </a:spcBef>
              <a:spcAft>
                <a:spcPts val="0"/>
              </a:spcAft>
              <a:buSzPts val="1400"/>
              <a:buNone/>
            </a:pPr>
            <a:endParaRPr sz="1600">
              <a:solidFill>
                <a:schemeClr val="dk2"/>
              </a:solidFill>
              <a:latin typeface="Lato"/>
              <a:ea typeface="Lato"/>
              <a:cs typeface="Lato"/>
              <a:sym typeface="Lato"/>
            </a:endParaRPr>
          </a:p>
          <a:p>
            <a:pPr marL="139700" lvl="0" indent="0" algn="just" rtl="0">
              <a:lnSpc>
                <a:spcPct val="115000"/>
              </a:lnSpc>
              <a:spcBef>
                <a:spcPts val="0"/>
              </a:spcBef>
              <a:spcAft>
                <a:spcPts val="0"/>
              </a:spcAft>
              <a:buSzPts val="1400"/>
              <a:buNone/>
            </a:pPr>
            <a:r>
              <a:rPr lang="it" sz="1600" b="1">
                <a:solidFill>
                  <a:schemeClr val="dk2"/>
                </a:solidFill>
                <a:latin typeface="Lato"/>
                <a:ea typeface="Lato"/>
                <a:cs typeface="Lato"/>
                <a:sym typeface="Lato"/>
              </a:rPr>
              <a:t>3) </a:t>
            </a:r>
            <a:r>
              <a:rPr lang="it" sz="1600">
                <a:solidFill>
                  <a:schemeClr val="dk2"/>
                </a:solidFill>
                <a:latin typeface="Lato"/>
                <a:ea typeface="Lato"/>
                <a:cs typeface="Lato"/>
                <a:sym typeface="Lato"/>
              </a:rPr>
              <a:t>How does social entrepreneurship relate to business ethics?</a:t>
            </a:r>
            <a:endParaRPr sz="1600">
              <a:solidFill>
                <a:schemeClr val="dk2"/>
              </a:solidFill>
              <a:latin typeface="Lato"/>
              <a:ea typeface="Lato"/>
              <a:cs typeface="Lato"/>
              <a:sym typeface="Lato"/>
            </a:endParaRPr>
          </a:p>
          <a:p>
            <a:pPr marL="457200" lvl="0" indent="-228600" algn="l" rtl="0">
              <a:lnSpc>
                <a:spcPct val="115000"/>
              </a:lnSpc>
              <a:spcBef>
                <a:spcPts val="0"/>
              </a:spcBef>
              <a:spcAft>
                <a:spcPts val="0"/>
              </a:spcAft>
              <a:buSzPts val="1400"/>
              <a:buNone/>
            </a:pPr>
            <a:endParaRPr sz="1600">
              <a:solidFill>
                <a:schemeClr val="dk2"/>
              </a:solidFill>
            </a:endParaRPr>
          </a:p>
        </p:txBody>
      </p:sp>
      <p:pic>
        <p:nvPicPr>
          <p:cNvPr id="660" name="Google Shape;660;g20634f5fe2b_1_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61" name="Google Shape;661;g20634f5fe2b_1_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662" name="Google Shape;662;g20634f5fe2b_1_0"/>
          <p:cNvPicPr preferRelativeResize="0"/>
          <p:nvPr/>
        </p:nvPicPr>
        <p:blipFill>
          <a:blip r:embed="rId5">
            <a:alphaModFix/>
          </a:blip>
          <a:stretch>
            <a:fillRect/>
          </a:stretch>
        </p:blipFill>
        <p:spPr>
          <a:xfrm>
            <a:off x="1239630" y="2776300"/>
            <a:ext cx="1511449" cy="151147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g23a1ce89eda_0_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68" name="Google Shape;668;g23a1ce89eda_0_0"/>
          <p:cNvSpPr txBox="1">
            <a:spLocks noGrp="1"/>
          </p:cNvSpPr>
          <p:nvPr>
            <p:ph type="title"/>
          </p:nvPr>
        </p:nvSpPr>
        <p:spPr>
          <a:xfrm>
            <a:off x="5827057" y="800066"/>
            <a:ext cx="1963200" cy="88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Thanks!</a:t>
            </a:r>
            <a:endParaRPr/>
          </a:p>
        </p:txBody>
      </p:sp>
      <p:sp>
        <p:nvSpPr>
          <p:cNvPr id="669" name="Google Shape;669;g23a1ce89eda_0_0"/>
          <p:cNvSpPr txBox="1"/>
          <p:nvPr/>
        </p:nvSpPr>
        <p:spPr>
          <a:xfrm>
            <a:off x="5504785" y="1685362"/>
            <a:ext cx="2607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https://www.beyond-capital.eu/</a:t>
            </a:r>
            <a:endParaRPr sz="1400" b="0" i="0" u="none" strike="noStrike" cap="none">
              <a:solidFill>
                <a:srgbClr val="000000"/>
              </a:solidFill>
              <a:latin typeface="Arial"/>
              <a:ea typeface="Arial"/>
              <a:cs typeface="Arial"/>
              <a:sym typeface="Arial"/>
            </a:endParaRPr>
          </a:p>
        </p:txBody>
      </p:sp>
      <p:sp>
        <p:nvSpPr>
          <p:cNvPr id="670" name="Google Shape;670;g23a1ce89eda_0_0"/>
          <p:cNvSpPr txBox="1"/>
          <p:nvPr/>
        </p:nvSpPr>
        <p:spPr>
          <a:xfrm>
            <a:off x="4801489" y="2137586"/>
            <a:ext cx="4081200" cy="1046700"/>
          </a:xfrm>
          <a:prstGeom prst="rect">
            <a:avLst/>
          </a:prstGeom>
          <a:noFill/>
          <a:ln>
            <a:noFill/>
          </a:ln>
        </p:spPr>
        <p:txBody>
          <a:bodyPr spcFirstLastPara="1" wrap="square" lIns="121875" tIns="121875" rIns="121875" bIns="121875" anchor="t" anchorCtr="1">
            <a:noAutofit/>
          </a:bodyPr>
          <a:lstStyle/>
          <a:p>
            <a:pPr marL="0" marR="0" lvl="0" indent="0" algn="ctr" rtl="0">
              <a:lnSpc>
                <a:spcPct val="114000"/>
              </a:lnSpc>
              <a:spcBef>
                <a:spcPts val="0"/>
              </a:spcBef>
              <a:spcAft>
                <a:spcPts val="0"/>
              </a:spcAft>
              <a:buClr>
                <a:srgbClr val="000000"/>
              </a:buClr>
              <a:buSzPts val="1600"/>
              <a:buFont typeface="Arial"/>
              <a:buNone/>
            </a:pPr>
            <a:r>
              <a:rPr lang="it" sz="1600" b="1" i="0" u="none" strike="noStrike" cap="none">
                <a:solidFill>
                  <a:srgbClr val="000000"/>
                </a:solidFill>
                <a:latin typeface="Open Sans"/>
                <a:ea typeface="Open Sans"/>
                <a:cs typeface="Open Sans"/>
                <a:sym typeface="Open Sans"/>
              </a:rPr>
              <a:t>Please keep this slide for attribution</a:t>
            </a:r>
            <a:endParaRPr sz="1600" b="1" i="0" u="none" strike="noStrike" cap="none">
              <a:solidFill>
                <a:srgbClr val="000000"/>
              </a:solidFill>
              <a:latin typeface="Open Sans"/>
              <a:ea typeface="Open Sans"/>
              <a:cs typeface="Open Sans"/>
              <a:sym typeface="Open Sans"/>
            </a:endParaRPr>
          </a:p>
          <a:p>
            <a:pPr marL="0" marR="0" lvl="0" indent="0" algn="ctr" rtl="0">
              <a:lnSpc>
                <a:spcPct val="114000"/>
              </a:lnSpc>
              <a:spcBef>
                <a:spcPts val="40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14000"/>
              </a:lnSpc>
              <a:spcBef>
                <a:spcPts val="400"/>
              </a:spcBef>
              <a:spcAft>
                <a:spcPts val="0"/>
              </a:spcAft>
              <a:buClr>
                <a:srgbClr val="000000"/>
              </a:buClr>
              <a:buSzPts val="1600"/>
              <a:buFont typeface="Arial"/>
              <a:buNone/>
            </a:pPr>
            <a:endParaRPr sz="1600" b="1" i="0" u="none" strike="noStrike" cap="none">
              <a:solidFill>
                <a:srgbClr val="000000"/>
              </a:solidFill>
              <a:latin typeface="Open Sans"/>
              <a:ea typeface="Open Sans"/>
              <a:cs typeface="Open Sans"/>
              <a:sym typeface="Open Sans"/>
            </a:endParaRPr>
          </a:p>
        </p:txBody>
      </p:sp>
      <p:grpSp>
        <p:nvGrpSpPr>
          <p:cNvPr id="671" name="Google Shape;671;g23a1ce89eda_0_0"/>
          <p:cNvGrpSpPr/>
          <p:nvPr/>
        </p:nvGrpSpPr>
        <p:grpSpPr>
          <a:xfrm>
            <a:off x="560655" y="403401"/>
            <a:ext cx="3660934" cy="4346958"/>
            <a:chOff x="560655" y="710397"/>
            <a:chExt cx="3660934" cy="5262024"/>
          </a:xfrm>
        </p:grpSpPr>
        <p:sp>
          <p:nvSpPr>
            <p:cNvPr id="672" name="Google Shape;672;g23a1ce89eda_0_0"/>
            <p:cNvSpPr/>
            <p:nvPr/>
          </p:nvSpPr>
          <p:spPr>
            <a:xfrm>
              <a:off x="560655" y="4623124"/>
              <a:ext cx="471310" cy="399127"/>
            </a:xfrm>
            <a:custGeom>
              <a:avLst/>
              <a:gdLst/>
              <a:ahLst/>
              <a:cxnLst/>
              <a:rect l="l" t="t" r="r" b="b"/>
              <a:pathLst>
                <a:path w="2057" h="1742" extrusionOk="0">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3" name="Google Shape;673;g23a1ce89eda_0_0"/>
            <p:cNvSpPr/>
            <p:nvPr/>
          </p:nvSpPr>
          <p:spPr>
            <a:xfrm>
              <a:off x="583789" y="4678564"/>
              <a:ext cx="509574" cy="460073"/>
            </a:xfrm>
            <a:custGeom>
              <a:avLst/>
              <a:gdLst/>
              <a:ahLst/>
              <a:cxnLst/>
              <a:rect l="l" t="t" r="r" b="b"/>
              <a:pathLst>
                <a:path w="2224" h="2008" extrusionOk="0">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4" name="Google Shape;674;g23a1ce89eda_0_0"/>
            <p:cNvSpPr/>
            <p:nvPr/>
          </p:nvSpPr>
          <p:spPr>
            <a:xfrm>
              <a:off x="1153853" y="4452195"/>
              <a:ext cx="500644" cy="555387"/>
            </a:xfrm>
            <a:custGeom>
              <a:avLst/>
              <a:gdLst/>
              <a:ahLst/>
              <a:cxnLst/>
              <a:rect l="l" t="t" r="r" b="b"/>
              <a:pathLst>
                <a:path w="2185" h="2424" extrusionOk="0">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5" name="Google Shape;675;g23a1ce89eda_0_0"/>
            <p:cNvSpPr/>
            <p:nvPr/>
          </p:nvSpPr>
          <p:spPr>
            <a:xfrm>
              <a:off x="1183178" y="4477167"/>
              <a:ext cx="412659" cy="678890"/>
            </a:xfrm>
            <a:custGeom>
              <a:avLst/>
              <a:gdLst/>
              <a:ahLst/>
              <a:cxnLst/>
              <a:rect l="l" t="t" r="r" b="b"/>
              <a:pathLst>
                <a:path w="1801" h="2963" extrusionOk="0">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6" name="Google Shape;676;g23a1ce89eda_0_0"/>
            <p:cNvSpPr/>
            <p:nvPr/>
          </p:nvSpPr>
          <p:spPr>
            <a:xfrm>
              <a:off x="622057" y="4046649"/>
              <a:ext cx="613597" cy="809481"/>
            </a:xfrm>
            <a:custGeom>
              <a:avLst/>
              <a:gdLst/>
              <a:ahLst/>
              <a:cxnLst/>
              <a:rect l="l" t="t" r="r" b="b"/>
              <a:pathLst>
                <a:path w="2678" h="3533" extrusionOk="0">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7" name="Google Shape;677;g23a1ce89eda_0_0"/>
            <p:cNvSpPr/>
            <p:nvPr/>
          </p:nvSpPr>
          <p:spPr>
            <a:xfrm>
              <a:off x="720574" y="4065897"/>
              <a:ext cx="413346" cy="993923"/>
            </a:xfrm>
            <a:custGeom>
              <a:avLst/>
              <a:gdLst/>
              <a:ahLst/>
              <a:cxnLst/>
              <a:rect l="l" t="t" r="r" b="b"/>
              <a:pathLst>
                <a:path w="1804" h="4338" extrusionOk="0">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8" name="Google Shape;678;g23a1ce89eda_0_0"/>
            <p:cNvSpPr/>
            <p:nvPr/>
          </p:nvSpPr>
          <p:spPr>
            <a:xfrm>
              <a:off x="781985" y="5146892"/>
              <a:ext cx="715336" cy="741891"/>
            </a:xfrm>
            <a:custGeom>
              <a:avLst/>
              <a:gdLst/>
              <a:ahLst/>
              <a:cxnLst/>
              <a:rect l="l" t="t" r="r" b="b"/>
              <a:pathLst>
                <a:path w="3122" h="3238" extrusionOk="0">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79" name="Google Shape;679;g23a1ce89eda_0_0"/>
            <p:cNvSpPr/>
            <p:nvPr/>
          </p:nvSpPr>
          <p:spPr>
            <a:xfrm>
              <a:off x="758156" y="5062347"/>
              <a:ext cx="762307" cy="116851"/>
            </a:xfrm>
            <a:custGeom>
              <a:avLst/>
              <a:gdLst/>
              <a:ahLst/>
              <a:cxnLst/>
              <a:rect l="l" t="t" r="r" b="b"/>
              <a:pathLst>
                <a:path w="3327" h="510" extrusionOk="0">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0" name="Google Shape;680;g23a1ce89eda_0_0"/>
            <p:cNvSpPr/>
            <p:nvPr/>
          </p:nvSpPr>
          <p:spPr>
            <a:xfrm>
              <a:off x="3732864" y="1207136"/>
              <a:ext cx="244482" cy="116851"/>
            </a:xfrm>
            <a:custGeom>
              <a:avLst/>
              <a:gdLst/>
              <a:ahLst/>
              <a:cxnLst/>
              <a:rect l="l" t="t" r="r" b="b"/>
              <a:pathLst>
                <a:path w="1067" h="510" extrusionOk="0">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1" name="Google Shape;681;g23a1ce89eda_0_0"/>
            <p:cNvSpPr/>
            <p:nvPr/>
          </p:nvSpPr>
          <p:spPr>
            <a:xfrm>
              <a:off x="3727368" y="1201640"/>
              <a:ext cx="255474" cy="127850"/>
            </a:xfrm>
            <a:custGeom>
              <a:avLst/>
              <a:gdLst/>
              <a:ahLst/>
              <a:cxnLst/>
              <a:rect l="l" t="t" r="r" b="b"/>
              <a:pathLst>
                <a:path w="1115" h="558" extrusionOk="0">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2" name="Google Shape;682;g23a1ce89eda_0_0"/>
            <p:cNvSpPr/>
            <p:nvPr/>
          </p:nvSpPr>
          <p:spPr>
            <a:xfrm>
              <a:off x="3732864" y="1483458"/>
              <a:ext cx="241730" cy="241722"/>
            </a:xfrm>
            <a:custGeom>
              <a:avLst/>
              <a:gdLst/>
              <a:ahLst/>
              <a:cxnLst/>
              <a:rect l="l" t="t" r="r" b="b"/>
              <a:pathLst>
                <a:path w="1055" h="1055" extrusionOk="0">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3" name="Google Shape;683;g23a1ce89eda_0_0"/>
            <p:cNvSpPr/>
            <p:nvPr/>
          </p:nvSpPr>
          <p:spPr>
            <a:xfrm>
              <a:off x="3727368" y="1477963"/>
              <a:ext cx="252730" cy="252722"/>
            </a:xfrm>
            <a:custGeom>
              <a:avLst/>
              <a:gdLst/>
              <a:ahLst/>
              <a:cxnLst/>
              <a:rect l="l" t="t" r="r" b="b"/>
              <a:pathLst>
                <a:path w="1103" h="1103" extrusionOk="0">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4" name="Google Shape;684;g23a1ce89eda_0_0"/>
            <p:cNvSpPr/>
            <p:nvPr/>
          </p:nvSpPr>
          <p:spPr>
            <a:xfrm>
              <a:off x="3845829" y="710397"/>
              <a:ext cx="228" cy="496956"/>
            </a:xfrm>
            <a:custGeom>
              <a:avLst/>
              <a:gdLst/>
              <a:ahLst/>
              <a:cxnLst/>
              <a:rect l="l" t="t" r="r" b="b"/>
              <a:pathLst>
                <a:path w="1" h="2169" extrusionOk="0">
                  <a:moveTo>
                    <a:pt x="1" y="2169"/>
                  </a:moveTo>
                  <a:lnTo>
                    <a:pt x="1" y="0"/>
                  </a:ln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5" name="Google Shape;685;g23a1ce89eda_0_0"/>
            <p:cNvSpPr/>
            <p:nvPr/>
          </p:nvSpPr>
          <p:spPr>
            <a:xfrm>
              <a:off x="3840324" y="710397"/>
              <a:ext cx="12143" cy="496956"/>
            </a:xfrm>
            <a:custGeom>
              <a:avLst/>
              <a:gdLst/>
              <a:ahLst/>
              <a:cxnLst/>
              <a:rect l="l" t="t" r="r" b="b"/>
              <a:pathLst>
                <a:path w="52" h="2169" extrusionOk="0">
                  <a:moveTo>
                    <a:pt x="1" y="0"/>
                  </a:moveTo>
                  <a:lnTo>
                    <a:pt x="1" y="2169"/>
                  </a:lnTo>
                  <a:lnTo>
                    <a:pt x="52" y="2169"/>
                  </a:lnTo>
                  <a:lnTo>
                    <a:pt x="52" y="0"/>
                  </a:ln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6" name="Google Shape;686;g23a1ce89eda_0_0"/>
            <p:cNvSpPr/>
            <p:nvPr/>
          </p:nvSpPr>
          <p:spPr>
            <a:xfrm>
              <a:off x="3494123" y="1253880"/>
              <a:ext cx="721744" cy="363151"/>
            </a:xfrm>
            <a:custGeom>
              <a:avLst/>
              <a:gdLst/>
              <a:ahLst/>
              <a:cxnLst/>
              <a:rect l="l" t="t" r="r" b="b"/>
              <a:pathLst>
                <a:path w="3150" h="1585" extrusionOk="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7" name="Google Shape;687;g23a1ce89eda_0_0"/>
            <p:cNvSpPr/>
            <p:nvPr/>
          </p:nvSpPr>
          <p:spPr>
            <a:xfrm>
              <a:off x="3488618" y="1248375"/>
              <a:ext cx="732971" cy="372087"/>
            </a:xfrm>
            <a:custGeom>
              <a:avLst/>
              <a:gdLst/>
              <a:ahLst/>
              <a:cxnLst/>
              <a:rect l="l" t="t" r="r" b="b"/>
              <a:pathLst>
                <a:path w="3199" h="1624" extrusionOk="0">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8" name="Google Shape;688;g23a1ce89eda_0_0"/>
            <p:cNvSpPr/>
            <p:nvPr/>
          </p:nvSpPr>
          <p:spPr>
            <a:xfrm>
              <a:off x="2404177" y="5518760"/>
              <a:ext cx="279533" cy="157176"/>
            </a:xfrm>
            <a:custGeom>
              <a:avLst/>
              <a:gdLst/>
              <a:ahLst/>
              <a:cxnLst/>
              <a:rect l="l" t="t" r="r" b="b"/>
              <a:pathLst>
                <a:path w="1220" h="686" extrusionOk="0">
                  <a:moveTo>
                    <a:pt x="1" y="0"/>
                  </a:moveTo>
                  <a:lnTo>
                    <a:pt x="1" y="686"/>
                  </a:lnTo>
                  <a:lnTo>
                    <a:pt x="1167" y="661"/>
                  </a:lnTo>
                  <a:lnTo>
                    <a:pt x="1219" y="40"/>
                  </a:lnTo>
                  <a:lnTo>
                    <a:pt x="1"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89" name="Google Shape;689;g23a1ce89eda_0_0"/>
            <p:cNvSpPr/>
            <p:nvPr/>
          </p:nvSpPr>
          <p:spPr>
            <a:xfrm>
              <a:off x="2392491" y="5658298"/>
              <a:ext cx="605119" cy="303122"/>
            </a:xfrm>
            <a:custGeom>
              <a:avLst/>
              <a:gdLst/>
              <a:ahLst/>
              <a:cxnLst/>
              <a:rect l="l" t="t" r="r" b="b"/>
              <a:pathLst>
                <a:path w="2641" h="1323" extrusionOk="0">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0" name="Google Shape;690;g23a1ce89eda_0_0"/>
            <p:cNvSpPr/>
            <p:nvPr/>
          </p:nvSpPr>
          <p:spPr>
            <a:xfrm>
              <a:off x="2392491" y="5899791"/>
              <a:ext cx="605119" cy="61630"/>
            </a:xfrm>
            <a:custGeom>
              <a:avLst/>
              <a:gdLst/>
              <a:ahLst/>
              <a:cxnLst/>
              <a:rect l="l" t="t" r="r" b="b"/>
              <a:pathLst>
                <a:path w="2641" h="269" extrusionOk="0">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1" name="Google Shape;691;g23a1ce89eda_0_0"/>
            <p:cNvSpPr/>
            <p:nvPr/>
          </p:nvSpPr>
          <p:spPr>
            <a:xfrm>
              <a:off x="2386766" y="5899791"/>
              <a:ext cx="520807" cy="20391"/>
            </a:xfrm>
            <a:custGeom>
              <a:avLst/>
              <a:gdLst/>
              <a:ahLst/>
              <a:cxnLst/>
              <a:rect l="l" t="t" r="r" b="b"/>
              <a:pathLst>
                <a:path w="2273" h="89" extrusionOk="0">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2" name="Google Shape;692;g23a1ce89eda_0_0"/>
            <p:cNvSpPr/>
            <p:nvPr/>
          </p:nvSpPr>
          <p:spPr>
            <a:xfrm>
              <a:off x="2456654" y="5733214"/>
              <a:ext cx="107688" cy="99669"/>
            </a:xfrm>
            <a:custGeom>
              <a:avLst/>
              <a:gdLst/>
              <a:ahLst/>
              <a:cxnLst/>
              <a:rect l="l" t="t" r="r" b="b"/>
              <a:pathLst>
                <a:path w="470" h="435" extrusionOk="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3" name="Google Shape;693;g23a1ce89eda_0_0"/>
            <p:cNvSpPr/>
            <p:nvPr/>
          </p:nvSpPr>
          <p:spPr>
            <a:xfrm>
              <a:off x="2686232" y="5691061"/>
              <a:ext cx="58201" cy="60944"/>
            </a:xfrm>
            <a:custGeom>
              <a:avLst/>
              <a:gdLst/>
              <a:ahLst/>
              <a:cxnLst/>
              <a:rect l="l" t="t" r="r" b="b"/>
              <a:pathLst>
                <a:path w="254" h="266" extrusionOk="0">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4" name="Google Shape;694;g23a1ce89eda_0_0"/>
            <p:cNvSpPr/>
            <p:nvPr/>
          </p:nvSpPr>
          <p:spPr>
            <a:xfrm>
              <a:off x="2723805" y="5725881"/>
              <a:ext cx="58201" cy="60944"/>
            </a:xfrm>
            <a:custGeom>
              <a:avLst/>
              <a:gdLst/>
              <a:ahLst/>
              <a:cxnLst/>
              <a:rect l="l" t="t" r="r" b="b"/>
              <a:pathLst>
                <a:path w="254" h="266" extrusionOk="0">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5" name="Google Shape;695;g23a1ce89eda_0_0"/>
            <p:cNvSpPr/>
            <p:nvPr/>
          </p:nvSpPr>
          <p:spPr>
            <a:xfrm>
              <a:off x="2758863" y="5760939"/>
              <a:ext cx="57972" cy="60944"/>
            </a:xfrm>
            <a:custGeom>
              <a:avLst/>
              <a:gdLst/>
              <a:ahLst/>
              <a:cxnLst/>
              <a:rect l="l" t="t" r="r" b="b"/>
              <a:pathLst>
                <a:path w="253" h="266" extrusionOk="0">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6" name="Google Shape;696;g23a1ce89eda_0_0"/>
            <p:cNvSpPr/>
            <p:nvPr/>
          </p:nvSpPr>
          <p:spPr>
            <a:xfrm>
              <a:off x="2648422" y="5576267"/>
              <a:ext cx="67363" cy="114327"/>
            </a:xfrm>
            <a:custGeom>
              <a:avLst/>
              <a:gdLst/>
              <a:ahLst/>
              <a:cxnLst/>
              <a:rect l="l" t="t" r="r" b="b"/>
              <a:pathLst>
                <a:path w="294" h="499" extrusionOk="0">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7" name="Google Shape;697;g23a1ce89eda_0_0"/>
            <p:cNvSpPr/>
            <p:nvPr/>
          </p:nvSpPr>
          <p:spPr>
            <a:xfrm>
              <a:off x="2688985" y="5616592"/>
              <a:ext cx="104936" cy="74002"/>
            </a:xfrm>
            <a:custGeom>
              <a:avLst/>
              <a:gdLst/>
              <a:ahLst/>
              <a:cxnLst/>
              <a:rect l="l" t="t" r="r" b="b"/>
              <a:pathLst>
                <a:path w="458" h="323" extrusionOk="0">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8" name="Google Shape;698;g23a1ce89eda_0_0"/>
            <p:cNvSpPr/>
            <p:nvPr/>
          </p:nvSpPr>
          <p:spPr>
            <a:xfrm>
              <a:off x="2008708" y="5518760"/>
              <a:ext cx="279303" cy="157176"/>
            </a:xfrm>
            <a:custGeom>
              <a:avLst/>
              <a:gdLst/>
              <a:ahLst/>
              <a:cxnLst/>
              <a:rect l="l" t="t" r="r" b="b"/>
              <a:pathLst>
                <a:path w="1219" h="686" extrusionOk="0">
                  <a:moveTo>
                    <a:pt x="0" y="0"/>
                  </a:moveTo>
                  <a:lnTo>
                    <a:pt x="0" y="686"/>
                  </a:lnTo>
                  <a:lnTo>
                    <a:pt x="1167" y="661"/>
                  </a:lnTo>
                  <a:lnTo>
                    <a:pt x="1218" y="40"/>
                  </a:lnTo>
                  <a:lnTo>
                    <a:pt x="0"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699" name="Google Shape;699;g23a1ce89eda_0_0"/>
            <p:cNvSpPr/>
            <p:nvPr/>
          </p:nvSpPr>
          <p:spPr>
            <a:xfrm>
              <a:off x="1988317" y="5670203"/>
              <a:ext cx="605348" cy="302209"/>
            </a:xfrm>
            <a:custGeom>
              <a:avLst/>
              <a:gdLst/>
              <a:ahLst/>
              <a:cxnLst/>
              <a:rect l="l" t="t" r="r" b="b"/>
              <a:pathLst>
                <a:path w="2642" h="1319" extrusionOk="0">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0" name="Google Shape;700;g23a1ce89eda_0_0"/>
            <p:cNvSpPr/>
            <p:nvPr/>
          </p:nvSpPr>
          <p:spPr>
            <a:xfrm>
              <a:off x="1988317" y="5911477"/>
              <a:ext cx="605348" cy="60944"/>
            </a:xfrm>
            <a:custGeom>
              <a:avLst/>
              <a:gdLst/>
              <a:ahLst/>
              <a:cxnLst/>
              <a:rect l="l" t="t" r="r" b="b"/>
              <a:pathLst>
                <a:path w="2642" h="266" extrusionOk="0">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1" name="Google Shape;701;g23a1ce89eda_0_0"/>
            <p:cNvSpPr/>
            <p:nvPr/>
          </p:nvSpPr>
          <p:spPr>
            <a:xfrm>
              <a:off x="1982821" y="5911477"/>
              <a:ext cx="520119" cy="20619"/>
            </a:xfrm>
            <a:custGeom>
              <a:avLst/>
              <a:gdLst/>
              <a:ahLst/>
              <a:cxnLst/>
              <a:rect l="l" t="t" r="r" b="b"/>
              <a:pathLst>
                <a:path w="2270" h="90" extrusionOk="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2" name="Google Shape;702;g23a1ce89eda_0_0"/>
            <p:cNvSpPr/>
            <p:nvPr/>
          </p:nvSpPr>
          <p:spPr>
            <a:xfrm>
              <a:off x="2052699" y="5744443"/>
              <a:ext cx="110441" cy="100355"/>
            </a:xfrm>
            <a:custGeom>
              <a:avLst/>
              <a:gdLst/>
              <a:ahLst/>
              <a:cxnLst/>
              <a:rect l="l" t="t" r="r" b="b"/>
              <a:pathLst>
                <a:path w="482" h="438" extrusionOk="0">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3" name="Google Shape;703;g23a1ce89eda_0_0"/>
            <p:cNvSpPr/>
            <p:nvPr/>
          </p:nvSpPr>
          <p:spPr>
            <a:xfrm>
              <a:off x="2282058" y="5702975"/>
              <a:ext cx="58201" cy="60258"/>
            </a:xfrm>
            <a:custGeom>
              <a:avLst/>
              <a:gdLst/>
              <a:ahLst/>
              <a:cxnLst/>
              <a:rect l="l" t="t" r="r" b="b"/>
              <a:pathLst>
                <a:path w="254" h="263" extrusionOk="0">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4" name="Google Shape;704;g23a1ce89eda_0_0"/>
            <p:cNvSpPr/>
            <p:nvPr/>
          </p:nvSpPr>
          <p:spPr>
            <a:xfrm>
              <a:off x="2319860" y="5737795"/>
              <a:ext cx="58201" cy="60258"/>
            </a:xfrm>
            <a:custGeom>
              <a:avLst/>
              <a:gdLst/>
              <a:ahLst/>
              <a:cxnLst/>
              <a:rect l="l" t="t" r="r" b="b"/>
              <a:pathLst>
                <a:path w="254" h="263" extrusionOk="0">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5" name="Google Shape;705;g23a1ce89eda_0_0"/>
            <p:cNvSpPr/>
            <p:nvPr/>
          </p:nvSpPr>
          <p:spPr>
            <a:xfrm>
              <a:off x="2354689" y="5772625"/>
              <a:ext cx="58201" cy="63925"/>
            </a:xfrm>
            <a:custGeom>
              <a:avLst/>
              <a:gdLst/>
              <a:ahLst/>
              <a:cxnLst/>
              <a:rect l="l" t="t" r="r" b="b"/>
              <a:pathLst>
                <a:path w="254" h="279" extrusionOk="0">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6" name="Google Shape;706;g23a1ce89eda_0_0"/>
            <p:cNvSpPr/>
            <p:nvPr/>
          </p:nvSpPr>
          <p:spPr>
            <a:xfrm>
              <a:off x="2247229" y="5587953"/>
              <a:ext cx="63697" cy="114556"/>
            </a:xfrm>
            <a:custGeom>
              <a:avLst/>
              <a:gdLst/>
              <a:ahLst/>
              <a:cxnLst/>
              <a:rect l="l" t="t" r="r" b="b"/>
              <a:pathLst>
                <a:path w="278" h="500" extrusionOk="0">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7" name="Google Shape;707;g23a1ce89eda_0_0"/>
            <p:cNvSpPr/>
            <p:nvPr/>
          </p:nvSpPr>
          <p:spPr>
            <a:xfrm>
              <a:off x="2285039" y="5628506"/>
              <a:ext cx="104707" cy="74002"/>
            </a:xfrm>
            <a:custGeom>
              <a:avLst/>
              <a:gdLst/>
              <a:ahLst/>
              <a:cxnLst/>
              <a:rect l="l" t="t" r="r" b="b"/>
              <a:pathLst>
                <a:path w="457" h="323" extrusionOk="0">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8" name="Google Shape;708;g23a1ce89eda_0_0"/>
            <p:cNvSpPr/>
            <p:nvPr/>
          </p:nvSpPr>
          <p:spPr>
            <a:xfrm>
              <a:off x="1880865" y="3390439"/>
              <a:ext cx="1160073" cy="2201843"/>
            </a:xfrm>
            <a:custGeom>
              <a:avLst/>
              <a:gdLst/>
              <a:ahLst/>
              <a:cxnLst/>
              <a:rect l="l" t="t" r="r" b="b"/>
              <a:pathLst>
                <a:path w="5063" h="9610" extrusionOk="0">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09" name="Google Shape;709;g23a1ce89eda_0_0"/>
            <p:cNvSpPr/>
            <p:nvPr/>
          </p:nvSpPr>
          <p:spPr>
            <a:xfrm>
              <a:off x="2421824" y="3536396"/>
              <a:ext cx="43305" cy="471071"/>
            </a:xfrm>
            <a:custGeom>
              <a:avLst/>
              <a:gdLst/>
              <a:ahLst/>
              <a:cxnLst/>
              <a:rect l="l" t="t" r="r" b="b"/>
              <a:pathLst>
                <a:path w="189" h="2056" extrusionOk="0">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0" name="Google Shape;710;g23a1ce89eda_0_0"/>
            <p:cNvSpPr/>
            <p:nvPr/>
          </p:nvSpPr>
          <p:spPr>
            <a:xfrm>
              <a:off x="2729538" y="2419877"/>
              <a:ext cx="692423" cy="781528"/>
            </a:xfrm>
            <a:custGeom>
              <a:avLst/>
              <a:gdLst/>
              <a:ahLst/>
              <a:cxnLst/>
              <a:rect l="l" t="t" r="r" b="b"/>
              <a:pathLst>
                <a:path w="3022" h="3411" extrusionOk="0">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1" name="Google Shape;711;g23a1ce89eda_0_0"/>
            <p:cNvSpPr/>
            <p:nvPr/>
          </p:nvSpPr>
          <p:spPr>
            <a:xfrm>
              <a:off x="3005861" y="2742258"/>
              <a:ext cx="69887" cy="111127"/>
            </a:xfrm>
            <a:custGeom>
              <a:avLst/>
              <a:gdLst/>
              <a:ahLst/>
              <a:cxnLst/>
              <a:rect l="l" t="t" r="r" b="b"/>
              <a:pathLst>
                <a:path w="305" h="485" extrusionOk="0">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2" name="Google Shape;712;g23a1ce89eda_0_0"/>
            <p:cNvSpPr/>
            <p:nvPr/>
          </p:nvSpPr>
          <p:spPr>
            <a:xfrm>
              <a:off x="3124998" y="2210461"/>
              <a:ext cx="593434" cy="785423"/>
            </a:xfrm>
            <a:custGeom>
              <a:avLst/>
              <a:gdLst/>
              <a:ahLst/>
              <a:cxnLst/>
              <a:rect l="l" t="t" r="r" b="b"/>
              <a:pathLst>
                <a:path w="2590" h="3428" extrusionOk="0">
                  <a:moveTo>
                    <a:pt x="1" y="1"/>
                  </a:moveTo>
                  <a:lnTo>
                    <a:pt x="1" y="3427"/>
                  </a:lnTo>
                  <a:lnTo>
                    <a:pt x="2590" y="3427"/>
                  </a:lnTo>
                  <a:lnTo>
                    <a:pt x="2590" y="1"/>
                  </a:lnTo>
                  <a:close/>
                </a:path>
              </a:pathLst>
            </a:custGeom>
            <a:solidFill>
              <a:srgbClr val="F3F3F3"/>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3" name="Google Shape;713;g23a1ce89eda_0_0"/>
            <p:cNvSpPr/>
            <p:nvPr/>
          </p:nvSpPr>
          <p:spPr>
            <a:xfrm>
              <a:off x="3192133" y="2350227"/>
              <a:ext cx="259140" cy="8476"/>
            </a:xfrm>
            <a:custGeom>
              <a:avLst/>
              <a:gdLst/>
              <a:ahLst/>
              <a:cxnLst/>
              <a:rect l="l" t="t" r="r" b="b"/>
              <a:pathLst>
                <a:path w="1131" h="37" extrusionOk="0">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4" name="Google Shape;714;g23a1ce89eda_0_0"/>
            <p:cNvSpPr/>
            <p:nvPr/>
          </p:nvSpPr>
          <p:spPr>
            <a:xfrm>
              <a:off x="3192133" y="2460440"/>
              <a:ext cx="293971" cy="9162"/>
            </a:xfrm>
            <a:custGeom>
              <a:avLst/>
              <a:gdLst/>
              <a:ahLst/>
              <a:cxnLst/>
              <a:rect l="l" t="t" r="r" b="b"/>
              <a:pathLst>
                <a:path w="1283" h="40" extrusionOk="0">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5" name="Google Shape;715;g23a1ce89eda_0_0"/>
            <p:cNvSpPr/>
            <p:nvPr/>
          </p:nvSpPr>
          <p:spPr>
            <a:xfrm>
              <a:off x="3192133" y="2814888"/>
              <a:ext cx="293971" cy="9162"/>
            </a:xfrm>
            <a:custGeom>
              <a:avLst/>
              <a:gdLst/>
              <a:ahLst/>
              <a:cxnLst/>
              <a:rect l="l" t="t" r="r" b="b"/>
              <a:pathLst>
                <a:path w="1283" h="40" extrusionOk="0">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6" name="Google Shape;716;g23a1ce89eda_0_0"/>
            <p:cNvSpPr/>
            <p:nvPr/>
          </p:nvSpPr>
          <p:spPr>
            <a:xfrm>
              <a:off x="3192133" y="2539252"/>
              <a:ext cx="453672" cy="8476"/>
            </a:xfrm>
            <a:custGeom>
              <a:avLst/>
              <a:gdLst/>
              <a:ahLst/>
              <a:cxnLst/>
              <a:rect l="l" t="t" r="r" b="b"/>
              <a:pathLst>
                <a:path w="1980" h="37" extrusionOk="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7" name="Google Shape;717;g23a1ce89eda_0_0"/>
            <p:cNvSpPr/>
            <p:nvPr/>
          </p:nvSpPr>
          <p:spPr>
            <a:xfrm>
              <a:off x="3192133" y="2722095"/>
              <a:ext cx="453672" cy="9162"/>
            </a:xfrm>
            <a:custGeom>
              <a:avLst/>
              <a:gdLst/>
              <a:ahLst/>
              <a:cxnLst/>
              <a:rect l="l" t="t" r="r" b="b"/>
              <a:pathLst>
                <a:path w="1980" h="40" extrusionOk="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8" name="Google Shape;718;g23a1ce89eda_0_0"/>
            <p:cNvSpPr/>
            <p:nvPr/>
          </p:nvSpPr>
          <p:spPr>
            <a:xfrm>
              <a:off x="3503285" y="2460440"/>
              <a:ext cx="142517" cy="9162"/>
            </a:xfrm>
            <a:custGeom>
              <a:avLst/>
              <a:gdLst/>
              <a:ahLst/>
              <a:cxnLst/>
              <a:rect l="l" t="t" r="r" b="b"/>
              <a:pathLst>
                <a:path w="622" h="40" extrusionOk="0">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9" name="Google Shape;719;g23a1ce89eda_0_0"/>
            <p:cNvSpPr/>
            <p:nvPr/>
          </p:nvSpPr>
          <p:spPr>
            <a:xfrm>
              <a:off x="3192133" y="2632045"/>
              <a:ext cx="142517" cy="8476"/>
            </a:xfrm>
            <a:custGeom>
              <a:avLst/>
              <a:gdLst/>
              <a:ahLst/>
              <a:cxnLst/>
              <a:rect l="l" t="t" r="r" b="b"/>
              <a:pathLst>
                <a:path w="622" h="37" extrusionOk="0">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0" name="Google Shape;720;g23a1ce89eda_0_0"/>
            <p:cNvSpPr/>
            <p:nvPr/>
          </p:nvSpPr>
          <p:spPr>
            <a:xfrm>
              <a:off x="3308527" y="2116982"/>
              <a:ext cx="75611" cy="169091"/>
            </a:xfrm>
            <a:custGeom>
              <a:avLst/>
              <a:gdLst/>
              <a:ahLst/>
              <a:cxnLst/>
              <a:rect l="l" t="t" r="r" b="b"/>
              <a:pathLst>
                <a:path w="330" h="738" extrusionOk="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1" name="Google Shape;721;g23a1ce89eda_0_0"/>
            <p:cNvSpPr/>
            <p:nvPr/>
          </p:nvSpPr>
          <p:spPr>
            <a:xfrm>
              <a:off x="3241630" y="2111486"/>
              <a:ext cx="75611" cy="175044"/>
            </a:xfrm>
            <a:custGeom>
              <a:avLst/>
              <a:gdLst/>
              <a:ahLst/>
              <a:cxnLst/>
              <a:rect l="l" t="t" r="r" b="b"/>
              <a:pathLst>
                <a:path w="330" h="764" extrusionOk="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2" name="Google Shape;722;g23a1ce89eda_0_0"/>
            <p:cNvSpPr/>
            <p:nvPr/>
          </p:nvSpPr>
          <p:spPr>
            <a:xfrm>
              <a:off x="3372224" y="2146078"/>
              <a:ext cx="72630" cy="131745"/>
            </a:xfrm>
            <a:custGeom>
              <a:avLst/>
              <a:gdLst/>
              <a:ahLst/>
              <a:cxnLst/>
              <a:rect l="l" t="t" r="r" b="b"/>
              <a:pathLst>
                <a:path w="317" h="575" extrusionOk="0">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3" name="Google Shape;723;g23a1ce89eda_0_0"/>
            <p:cNvSpPr/>
            <p:nvPr/>
          </p:nvSpPr>
          <p:spPr>
            <a:xfrm>
              <a:off x="3436379" y="2151583"/>
              <a:ext cx="69887" cy="97145"/>
            </a:xfrm>
            <a:custGeom>
              <a:avLst/>
              <a:gdLst/>
              <a:ahLst/>
              <a:cxnLst/>
              <a:rect l="l" t="t" r="r" b="b"/>
              <a:pathLst>
                <a:path w="305" h="422" extrusionOk="0">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4" name="Google Shape;724;g23a1ce89eda_0_0"/>
            <p:cNvSpPr/>
            <p:nvPr/>
          </p:nvSpPr>
          <p:spPr>
            <a:xfrm>
              <a:off x="3305098" y="2140811"/>
              <a:ext cx="17638" cy="115936"/>
            </a:xfrm>
            <a:custGeom>
              <a:avLst/>
              <a:gdLst/>
              <a:ahLst/>
              <a:cxnLst/>
              <a:rect l="l" t="t" r="r" b="b"/>
              <a:pathLst>
                <a:path w="77" h="506" extrusionOk="0">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5" name="Google Shape;725;g23a1ce89eda_0_0"/>
            <p:cNvSpPr/>
            <p:nvPr/>
          </p:nvSpPr>
          <p:spPr>
            <a:xfrm>
              <a:off x="3372224" y="2155469"/>
              <a:ext cx="20391" cy="104936"/>
            </a:xfrm>
            <a:custGeom>
              <a:avLst/>
              <a:gdLst/>
              <a:ahLst/>
              <a:cxnLst/>
              <a:rect l="l" t="t" r="r" b="b"/>
              <a:pathLst>
                <a:path w="89" h="458" extrusionOk="0">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6" name="Google Shape;726;g23a1ce89eda_0_0"/>
            <p:cNvSpPr/>
            <p:nvPr/>
          </p:nvSpPr>
          <p:spPr>
            <a:xfrm>
              <a:off x="3436379" y="2163726"/>
              <a:ext cx="14895" cy="84774"/>
            </a:xfrm>
            <a:custGeom>
              <a:avLst/>
              <a:gdLst/>
              <a:ahLst/>
              <a:cxnLst/>
              <a:rect l="l" t="t" r="r" b="b"/>
              <a:pathLst>
                <a:path w="65" h="370" extrusionOk="0">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7" name="Google Shape;727;g23a1ce89eda_0_0"/>
            <p:cNvSpPr/>
            <p:nvPr/>
          </p:nvSpPr>
          <p:spPr>
            <a:xfrm>
              <a:off x="1665259" y="2262929"/>
              <a:ext cx="1372932" cy="1235873"/>
            </a:xfrm>
            <a:custGeom>
              <a:avLst/>
              <a:gdLst/>
              <a:ahLst/>
              <a:cxnLst/>
              <a:rect l="l" t="t" r="r" b="b"/>
              <a:pathLst>
                <a:path w="5992" h="5394" extrusionOk="0">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8" name="Google Shape;728;g23a1ce89eda_0_0"/>
            <p:cNvSpPr/>
            <p:nvPr/>
          </p:nvSpPr>
          <p:spPr>
            <a:xfrm>
              <a:off x="2165664" y="1449543"/>
              <a:ext cx="526300" cy="374152"/>
            </a:xfrm>
            <a:custGeom>
              <a:avLst/>
              <a:gdLst/>
              <a:ahLst/>
              <a:cxnLst/>
              <a:rect l="l" t="t" r="r" b="b"/>
              <a:pathLst>
                <a:path w="2297" h="1632" extrusionOk="0">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9" name="Google Shape;729;g23a1ce89eda_0_0"/>
            <p:cNvSpPr/>
            <p:nvPr/>
          </p:nvSpPr>
          <p:spPr>
            <a:xfrm>
              <a:off x="2148245" y="1655073"/>
              <a:ext cx="497659" cy="730435"/>
            </a:xfrm>
            <a:custGeom>
              <a:avLst/>
              <a:gdLst/>
              <a:ahLst/>
              <a:cxnLst/>
              <a:rect l="l" t="t" r="r" b="b"/>
              <a:pathLst>
                <a:path w="2172" h="3188" extrusionOk="0">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0" name="Google Shape;730;g23a1ce89eda_0_0"/>
            <p:cNvSpPr/>
            <p:nvPr/>
          </p:nvSpPr>
          <p:spPr>
            <a:xfrm>
              <a:off x="2342775" y="2114229"/>
              <a:ext cx="177576" cy="125100"/>
            </a:xfrm>
            <a:custGeom>
              <a:avLst/>
              <a:gdLst/>
              <a:ahLst/>
              <a:cxnLst/>
              <a:rect l="l" t="t" r="r" b="b"/>
              <a:pathLst>
                <a:path w="775" h="546" extrusionOk="0">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1" name="Google Shape;731;g23a1ce89eda_0_0"/>
            <p:cNvSpPr/>
            <p:nvPr/>
          </p:nvSpPr>
          <p:spPr>
            <a:xfrm>
              <a:off x="2142521" y="2209547"/>
              <a:ext cx="439233" cy="273111"/>
            </a:xfrm>
            <a:custGeom>
              <a:avLst/>
              <a:gdLst/>
              <a:ahLst/>
              <a:cxnLst/>
              <a:rect l="l" t="t" r="r" b="b"/>
              <a:pathLst>
                <a:path w="1917" h="1192" extrusionOk="0">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2" name="Google Shape;732;g23a1ce89eda_0_0"/>
            <p:cNvSpPr/>
            <p:nvPr/>
          </p:nvSpPr>
          <p:spPr>
            <a:xfrm>
              <a:off x="2136331" y="2203127"/>
              <a:ext cx="450918" cy="283873"/>
            </a:xfrm>
            <a:custGeom>
              <a:avLst/>
              <a:gdLst/>
              <a:ahLst/>
              <a:cxnLst/>
              <a:rect l="l" t="t" r="r" b="b"/>
              <a:pathLst>
                <a:path w="1968" h="1239" extrusionOk="0">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3" name="Google Shape;733;g23a1ce89eda_0_0"/>
            <p:cNvSpPr/>
            <p:nvPr/>
          </p:nvSpPr>
          <p:spPr>
            <a:xfrm>
              <a:off x="2607411" y="2547500"/>
              <a:ext cx="276560" cy="44220"/>
            </a:xfrm>
            <a:custGeom>
              <a:avLst/>
              <a:gdLst/>
              <a:ahLst/>
              <a:cxnLst/>
              <a:rect l="l" t="t" r="r" b="b"/>
              <a:pathLst>
                <a:path w="1207" h="193" extrusionOk="0">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4" name="Google Shape;734;g23a1ce89eda_0_0"/>
            <p:cNvSpPr/>
            <p:nvPr/>
          </p:nvSpPr>
          <p:spPr>
            <a:xfrm>
              <a:off x="2587020" y="2602720"/>
              <a:ext cx="317112" cy="372782"/>
            </a:xfrm>
            <a:custGeom>
              <a:avLst/>
              <a:gdLst/>
              <a:ahLst/>
              <a:cxnLst/>
              <a:rect l="l" t="t" r="r" b="b"/>
              <a:pathLst>
                <a:path w="1384" h="1627" extrusionOk="0">
                  <a:moveTo>
                    <a:pt x="1" y="0"/>
                  </a:moveTo>
                  <a:lnTo>
                    <a:pt x="193" y="1627"/>
                  </a:lnTo>
                  <a:lnTo>
                    <a:pt x="1195" y="1627"/>
                  </a:lnTo>
                  <a:lnTo>
                    <a:pt x="1384" y="0"/>
                  </a:ln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5" name="Google Shape;735;g23a1ce89eda_0_0"/>
            <p:cNvSpPr/>
            <p:nvPr/>
          </p:nvSpPr>
          <p:spPr>
            <a:xfrm>
              <a:off x="2564105" y="2582558"/>
              <a:ext cx="363847" cy="61630"/>
            </a:xfrm>
            <a:custGeom>
              <a:avLst/>
              <a:gdLst/>
              <a:ahLst/>
              <a:cxnLst/>
              <a:rect l="l" t="t" r="r" b="b"/>
              <a:pathLst>
                <a:path w="1588" h="269" extrusionOk="0">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6" name="Google Shape;736;g23a1ce89eda_0_0"/>
            <p:cNvSpPr/>
            <p:nvPr/>
          </p:nvSpPr>
          <p:spPr>
            <a:xfrm>
              <a:off x="2674318" y="2696199"/>
              <a:ext cx="142517" cy="142510"/>
            </a:xfrm>
            <a:custGeom>
              <a:avLst/>
              <a:gdLst/>
              <a:ahLst/>
              <a:cxnLst/>
              <a:rect l="l" t="t" r="r" b="b"/>
              <a:pathLst>
                <a:path w="622" h="622" extrusionOk="0">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7" name="Google Shape;737;g23a1ce89eda_0_0"/>
            <p:cNvSpPr/>
            <p:nvPr/>
          </p:nvSpPr>
          <p:spPr>
            <a:xfrm>
              <a:off x="1663193" y="2662065"/>
              <a:ext cx="1247127" cy="676591"/>
            </a:xfrm>
            <a:custGeom>
              <a:avLst/>
              <a:gdLst/>
              <a:ahLst/>
              <a:cxnLst/>
              <a:rect l="l" t="t" r="r" b="b"/>
              <a:pathLst>
                <a:path w="5443" h="2953" extrusionOk="0">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8" name="Google Shape;738;g23a1ce89eda_0_0"/>
            <p:cNvSpPr/>
            <p:nvPr/>
          </p:nvSpPr>
          <p:spPr>
            <a:xfrm>
              <a:off x="2060957" y="2588053"/>
              <a:ext cx="110441" cy="393166"/>
            </a:xfrm>
            <a:custGeom>
              <a:avLst/>
              <a:gdLst/>
              <a:ahLst/>
              <a:cxnLst/>
              <a:rect l="l" t="t" r="r" b="b"/>
              <a:pathLst>
                <a:path w="482" h="1716" extrusionOk="0">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9" name="Google Shape;739;g23a1ce89eda_0_0"/>
            <p:cNvSpPr/>
            <p:nvPr/>
          </p:nvSpPr>
          <p:spPr>
            <a:xfrm>
              <a:off x="2596182" y="2710181"/>
              <a:ext cx="113185" cy="79049"/>
            </a:xfrm>
            <a:custGeom>
              <a:avLst/>
              <a:gdLst/>
              <a:ahLst/>
              <a:cxnLst/>
              <a:rect l="l" t="t" r="r" b="b"/>
              <a:pathLst>
                <a:path w="492" h="345" extrusionOk="0">
                  <a:moveTo>
                    <a:pt x="494" y="0"/>
                  </a:moveTo>
                  <a:lnTo>
                    <a:pt x="494" y="0"/>
                  </a:lnTo>
                  <a:cubicBezTo>
                    <a:pt x="418" y="28"/>
                    <a:pt x="0" y="345"/>
                    <a:pt x="0" y="345"/>
                  </a:cubicBezTo>
                  <a:lnTo>
                    <a:pt x="430" y="168"/>
                  </a:lnTo>
                  <a:lnTo>
                    <a:pt x="494" y="0"/>
                  </a:lnTo>
                  <a:close/>
                </a:path>
              </a:pathLst>
            </a:custGeom>
            <a:solidFill>
              <a:srgbClr val="E58E7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0" name="Google Shape;740;g23a1ce89eda_0_0"/>
            <p:cNvSpPr/>
            <p:nvPr/>
          </p:nvSpPr>
          <p:spPr>
            <a:xfrm>
              <a:off x="2787959" y="2771582"/>
              <a:ext cx="84774" cy="35058"/>
            </a:xfrm>
            <a:custGeom>
              <a:avLst/>
              <a:gdLst/>
              <a:ahLst/>
              <a:cxnLst/>
              <a:rect l="l" t="t" r="r" b="b"/>
              <a:pathLst>
                <a:path w="370" h="153" extrusionOk="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1" name="Google Shape;741;g23a1ce89eda_0_0"/>
            <p:cNvSpPr/>
            <p:nvPr/>
          </p:nvSpPr>
          <p:spPr>
            <a:xfrm>
              <a:off x="1996802" y="2960607"/>
              <a:ext cx="134270" cy="52696"/>
            </a:xfrm>
            <a:custGeom>
              <a:avLst/>
              <a:gdLst/>
              <a:ahLst/>
              <a:cxnLst/>
              <a:rect l="l" t="t" r="r" b="b"/>
              <a:pathLst>
                <a:path w="586" h="230" extrusionOk="0">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2" name="Google Shape;742;g23a1ce89eda_0_0"/>
            <p:cNvSpPr/>
            <p:nvPr/>
          </p:nvSpPr>
          <p:spPr>
            <a:xfrm>
              <a:off x="2802626" y="2849718"/>
              <a:ext cx="70116" cy="29553"/>
            </a:xfrm>
            <a:custGeom>
              <a:avLst/>
              <a:gdLst/>
              <a:ahLst/>
              <a:cxnLst/>
              <a:rect l="l" t="t" r="r" b="b"/>
              <a:pathLst>
                <a:path w="306" h="129" extrusionOk="0">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43" name="Google Shape;743;g23a1ce89eda_0_0"/>
            <p:cNvSpPr/>
            <p:nvPr/>
          </p:nvSpPr>
          <p:spPr>
            <a:xfrm>
              <a:off x="2805607" y="2925787"/>
              <a:ext cx="43305" cy="20391"/>
            </a:xfrm>
            <a:custGeom>
              <a:avLst/>
              <a:gdLst/>
              <a:ahLst/>
              <a:cxnLst/>
              <a:rect l="l" t="t" r="r" b="b"/>
              <a:pathLst>
                <a:path w="189" h="89" extrusionOk="0">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pic>
        <p:nvPicPr>
          <p:cNvPr id="744" name="Google Shape;744;g23a1ce89eda_0_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
        <p:nvSpPr>
          <p:cNvPr id="745" name="Google Shape;745;g23a1ce89eda_0_0"/>
          <p:cNvSpPr txBox="1"/>
          <p:nvPr/>
        </p:nvSpPr>
        <p:spPr>
          <a:xfrm>
            <a:off x="5340600" y="3183900"/>
            <a:ext cx="3003000" cy="992400"/>
          </a:xfrm>
          <a:prstGeom prst="rect">
            <a:avLst/>
          </a:prstGeom>
          <a:noFill/>
          <a:ln>
            <a:noFill/>
          </a:ln>
        </p:spPr>
        <p:txBody>
          <a:bodyPr spcFirstLastPara="1" wrap="square" lIns="91425" tIns="91425" rIns="91425" bIns="91425" anchor="t" anchorCtr="0">
            <a:spAutoFit/>
          </a:bodyPr>
          <a:lstStyle/>
          <a:p>
            <a:pPr marL="0" marR="0" lvl="0" indent="0" algn="ctr" rtl="0">
              <a:lnSpc>
                <a:spcPct val="114000"/>
              </a:lnSpc>
              <a:spcBef>
                <a:spcPts val="0"/>
              </a:spcBef>
              <a:spcAft>
                <a:spcPts val="0"/>
              </a:spcAft>
              <a:buClr>
                <a:srgbClr val="000000"/>
              </a:buClr>
              <a:buSzPts val="1600"/>
              <a:buFont typeface="Arial"/>
              <a:buNone/>
            </a:pPr>
            <a:r>
              <a:rPr lang="it" sz="1600" b="1" i="0" u="none" strike="noStrike" cap="none">
                <a:solidFill>
                  <a:srgbClr val="000000"/>
                </a:solidFill>
                <a:latin typeface="Open Sans"/>
                <a:ea typeface="Open Sans"/>
                <a:cs typeface="Open Sans"/>
                <a:sym typeface="Open Sans"/>
              </a:rPr>
              <a:t>Please, fill out this quick assessment to help us improve the module!</a:t>
            </a:r>
            <a:endParaRPr sz="1400" b="0" i="0" u="none" strike="noStrike" cap="none">
              <a:solidFill>
                <a:srgbClr val="000000"/>
              </a:solidFill>
              <a:latin typeface="Arial"/>
              <a:ea typeface="Arial"/>
              <a:cs typeface="Arial"/>
              <a:sym typeface="Arial"/>
            </a:endParaRPr>
          </a:p>
        </p:txBody>
      </p:sp>
      <p:sp>
        <p:nvSpPr>
          <p:cNvPr id="746" name="Google Shape;746;g23a1ce89eda_0_0"/>
          <p:cNvSpPr/>
          <p:nvPr/>
        </p:nvSpPr>
        <p:spPr>
          <a:xfrm>
            <a:off x="3171600" y="2757150"/>
            <a:ext cx="1963200" cy="1845900"/>
          </a:xfrm>
          <a:prstGeom prst="rect">
            <a:avLst/>
          </a:prstGeom>
          <a:solidFill>
            <a:srgbClr val="C2C2C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g23a1ce89eda_0_0"/>
          <p:cNvSpPr txBox="1"/>
          <p:nvPr/>
        </p:nvSpPr>
        <p:spPr>
          <a:xfrm>
            <a:off x="3518400" y="3372300"/>
            <a:ext cx="126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Lato"/>
                <a:ea typeface="Lato"/>
                <a:cs typeface="Lato"/>
                <a:sym typeface="Lato"/>
              </a:rPr>
              <a:t>INSERT QR CODE HERE</a:t>
            </a:r>
            <a:endParaRPr>
              <a:latin typeface="Lato"/>
              <a:ea typeface="Lato"/>
              <a:cs typeface="Lato"/>
              <a:sym typeface="Lato"/>
            </a:endParaRPr>
          </a:p>
        </p:txBody>
      </p:sp>
      <p:sp>
        <p:nvSpPr>
          <p:cNvPr id="748" name="Google Shape;748;g23a1ce89eda_0_0"/>
          <p:cNvSpPr/>
          <p:nvPr/>
        </p:nvSpPr>
        <p:spPr>
          <a:xfrm>
            <a:off x="5371500" y="2510250"/>
            <a:ext cx="2941200" cy="523200"/>
          </a:xfrm>
          <a:prstGeom prst="rect">
            <a:avLst/>
          </a:prstGeom>
          <a:solidFill>
            <a:srgbClr val="C2C2C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g23a1ce89eda_0_0"/>
          <p:cNvSpPr txBox="1"/>
          <p:nvPr/>
        </p:nvSpPr>
        <p:spPr>
          <a:xfrm>
            <a:off x="5521812" y="2571750"/>
            <a:ext cx="26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Lato"/>
                <a:ea typeface="Lato"/>
                <a:cs typeface="Lato"/>
                <a:sym typeface="Lato"/>
              </a:rPr>
              <a:t>INSERT YOUR WEBSITE HERE</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d0de89e19a_0_38"/>
          <p:cNvSpPr txBox="1">
            <a:spLocks noGrp="1"/>
          </p:cNvSpPr>
          <p:nvPr>
            <p:ph type="body" idx="1"/>
          </p:nvPr>
        </p:nvSpPr>
        <p:spPr>
          <a:xfrm>
            <a:off x="2400297" y="1602675"/>
            <a:ext cx="6266700" cy="30024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None/>
            </a:pPr>
            <a:endParaRPr sz="1100" b="1" u="sng">
              <a:solidFill>
                <a:schemeClr val="dk2"/>
              </a:solidFill>
              <a:latin typeface="Arial"/>
              <a:ea typeface="Arial"/>
              <a:cs typeface="Arial"/>
              <a:sym typeface="Arial"/>
            </a:endParaRPr>
          </a:p>
          <a:p>
            <a:pPr marL="0" lvl="0" indent="0" algn="l" rtl="0">
              <a:spcBef>
                <a:spcPts val="1200"/>
              </a:spcBef>
              <a:spcAft>
                <a:spcPts val="0"/>
              </a:spcAft>
              <a:buNone/>
            </a:pPr>
            <a:endParaRPr sz="1100" b="1" u="sng">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it" sz="1200" b="1" u="sng">
                <a:solidFill>
                  <a:schemeClr val="dk2"/>
                </a:solidFill>
              </a:rPr>
              <a:t>Social Entrepreneurship and Business Ethics</a:t>
            </a:r>
            <a:r>
              <a:rPr lang="it" sz="1200" b="1">
                <a:solidFill>
                  <a:schemeClr val="dk2"/>
                </a:solidFill>
              </a:rPr>
              <a:t> </a:t>
            </a:r>
            <a:endParaRPr sz="1200" b="1">
              <a:solidFill>
                <a:schemeClr val="dk2"/>
              </a:solidFill>
            </a:endParaRPr>
          </a:p>
          <a:p>
            <a:pPr marL="0" lvl="0" indent="-228600" algn="l" rtl="0">
              <a:spcBef>
                <a:spcPts val="1200"/>
              </a:spcBef>
              <a:spcAft>
                <a:spcPts val="0"/>
              </a:spcAft>
              <a:buClr>
                <a:schemeClr val="dk2"/>
              </a:buClr>
              <a:buSzPts val="1100"/>
              <a:buFont typeface="Arial"/>
              <a:buNone/>
            </a:pPr>
            <a:r>
              <a:rPr lang="it" sz="1200" b="1">
                <a:solidFill>
                  <a:schemeClr val="dk1"/>
                </a:solidFill>
              </a:rPr>
              <a:t>1.   	SOCIAL ENTREPRENEURSHIP</a:t>
            </a:r>
            <a:endParaRPr sz="1200" b="1">
              <a:solidFill>
                <a:schemeClr val="dk1"/>
              </a:solidFill>
            </a:endParaRPr>
          </a:p>
          <a:p>
            <a:pPr marL="457200" lvl="0" indent="0" algn="l" rtl="0">
              <a:spcBef>
                <a:spcPts val="0"/>
              </a:spcBef>
              <a:spcAft>
                <a:spcPts val="0"/>
              </a:spcAft>
              <a:buClr>
                <a:schemeClr val="dk2"/>
              </a:buClr>
              <a:buSzPts val="1100"/>
              <a:buFont typeface="Arial"/>
              <a:buNone/>
            </a:pPr>
            <a:r>
              <a:rPr lang="it" sz="1200">
                <a:solidFill>
                  <a:schemeClr val="dk2"/>
                </a:solidFill>
              </a:rPr>
              <a:t>1.1 Social entrepreneurship in context</a:t>
            </a:r>
            <a:endParaRPr sz="1200">
              <a:solidFill>
                <a:schemeClr val="dk2"/>
              </a:solidFill>
            </a:endParaRPr>
          </a:p>
          <a:p>
            <a:pPr marL="457200" lvl="0" indent="0" algn="l" rtl="0">
              <a:spcBef>
                <a:spcPts val="0"/>
              </a:spcBef>
              <a:spcAft>
                <a:spcPts val="0"/>
              </a:spcAft>
              <a:buClr>
                <a:schemeClr val="dk2"/>
              </a:buClr>
              <a:buSzPts val="1100"/>
              <a:buFont typeface="Arial"/>
              <a:buNone/>
            </a:pPr>
            <a:r>
              <a:rPr lang="it" sz="1200">
                <a:solidFill>
                  <a:schemeClr val="dk2"/>
                </a:solidFill>
              </a:rPr>
              <a:t>1.2 The case of Cyprus</a:t>
            </a:r>
            <a:endParaRPr sz="1200">
              <a:solidFill>
                <a:schemeClr val="dk2"/>
              </a:solidFill>
            </a:endParaRPr>
          </a:p>
          <a:p>
            <a:pPr marL="457200" lvl="0" indent="0" algn="l" rtl="0">
              <a:spcBef>
                <a:spcPts val="0"/>
              </a:spcBef>
              <a:spcAft>
                <a:spcPts val="0"/>
              </a:spcAft>
              <a:buClr>
                <a:schemeClr val="dk2"/>
              </a:buClr>
              <a:buSzPts val="1100"/>
              <a:buFont typeface="Arial"/>
              <a:buNone/>
            </a:pPr>
            <a:r>
              <a:rPr lang="it" sz="1200">
                <a:solidFill>
                  <a:schemeClr val="dk2"/>
                </a:solidFill>
              </a:rPr>
              <a:t>1.3 Examples of successful social enterprises in the EU</a:t>
            </a:r>
            <a:endParaRPr sz="1200">
              <a:solidFill>
                <a:schemeClr val="dk2"/>
              </a:solidFill>
            </a:endParaRPr>
          </a:p>
          <a:p>
            <a:pPr marL="0" lvl="0" indent="-228600" algn="l" rtl="0">
              <a:spcBef>
                <a:spcPts val="1200"/>
              </a:spcBef>
              <a:spcAft>
                <a:spcPts val="0"/>
              </a:spcAft>
              <a:buClr>
                <a:schemeClr val="dk2"/>
              </a:buClr>
              <a:buSzPts val="1100"/>
              <a:buFont typeface="Arial"/>
              <a:buNone/>
            </a:pPr>
            <a:r>
              <a:rPr lang="it" sz="1200" b="1">
                <a:solidFill>
                  <a:schemeClr val="dk1"/>
                </a:solidFill>
              </a:rPr>
              <a:t>2.   	BUSINESS ETHICS</a:t>
            </a:r>
            <a:endParaRPr sz="1200" b="1">
              <a:solidFill>
                <a:schemeClr val="dk1"/>
              </a:solidFill>
            </a:endParaRPr>
          </a:p>
          <a:p>
            <a:pPr marL="457200" marR="0" lvl="0" indent="0" algn="l" rtl="0">
              <a:lnSpc>
                <a:spcPct val="115000"/>
              </a:lnSpc>
              <a:spcBef>
                <a:spcPts val="0"/>
              </a:spcBef>
              <a:spcAft>
                <a:spcPts val="0"/>
              </a:spcAft>
              <a:buNone/>
            </a:pPr>
            <a:r>
              <a:rPr lang="it" sz="1200">
                <a:solidFill>
                  <a:schemeClr val="dk2"/>
                </a:solidFill>
              </a:rPr>
              <a:t>2.1 Factors affecting business ethics</a:t>
            </a:r>
            <a:endParaRPr sz="1200">
              <a:solidFill>
                <a:schemeClr val="dk2"/>
              </a:solidFill>
            </a:endParaRPr>
          </a:p>
          <a:p>
            <a:pPr marL="457200" marR="0" lvl="0" indent="0" algn="l" rtl="0">
              <a:lnSpc>
                <a:spcPct val="115000"/>
              </a:lnSpc>
              <a:spcBef>
                <a:spcPts val="0"/>
              </a:spcBef>
              <a:spcAft>
                <a:spcPts val="0"/>
              </a:spcAft>
              <a:buNone/>
            </a:pPr>
            <a:r>
              <a:rPr lang="it" sz="1200">
                <a:solidFill>
                  <a:schemeClr val="dk2"/>
                </a:solidFill>
              </a:rPr>
              <a:t>2.2 Principles of Business Ethics</a:t>
            </a:r>
            <a:endParaRPr sz="1200">
              <a:solidFill>
                <a:schemeClr val="dk2"/>
              </a:solidFill>
            </a:endParaRPr>
          </a:p>
          <a:p>
            <a:pPr marL="457200" marR="0" lvl="0" indent="0" algn="l" rtl="0">
              <a:lnSpc>
                <a:spcPct val="115000"/>
              </a:lnSpc>
              <a:spcBef>
                <a:spcPts val="0"/>
              </a:spcBef>
              <a:spcAft>
                <a:spcPts val="0"/>
              </a:spcAft>
              <a:buNone/>
            </a:pPr>
            <a:r>
              <a:rPr lang="it" sz="1200">
                <a:solidFill>
                  <a:schemeClr val="dk2"/>
                </a:solidFill>
              </a:rPr>
              <a:t>2.3 Different Types of Business Ethics</a:t>
            </a:r>
            <a:endParaRPr sz="1200">
              <a:solidFill>
                <a:schemeClr val="dk2"/>
              </a:solidFill>
            </a:endParaRPr>
          </a:p>
          <a:p>
            <a:pPr marL="457200" marR="0" lvl="0" indent="0" algn="l" rtl="0">
              <a:lnSpc>
                <a:spcPct val="115000"/>
              </a:lnSpc>
              <a:spcBef>
                <a:spcPts val="0"/>
              </a:spcBef>
              <a:spcAft>
                <a:spcPts val="0"/>
              </a:spcAft>
              <a:buNone/>
            </a:pPr>
            <a:r>
              <a:rPr lang="it" sz="1200">
                <a:solidFill>
                  <a:schemeClr val="dk2"/>
                </a:solidFill>
              </a:rPr>
              <a:t>2.4 Business Ethics Theories</a:t>
            </a:r>
            <a:endParaRPr sz="1200">
              <a:solidFill>
                <a:schemeClr val="dk2"/>
              </a:solidFill>
            </a:endParaRPr>
          </a:p>
          <a:p>
            <a:pPr marL="457200" marR="0" lvl="0" indent="0" algn="l" rtl="0">
              <a:lnSpc>
                <a:spcPct val="115000"/>
              </a:lnSpc>
              <a:spcBef>
                <a:spcPts val="0"/>
              </a:spcBef>
              <a:spcAft>
                <a:spcPts val="0"/>
              </a:spcAft>
              <a:buNone/>
            </a:pPr>
            <a:r>
              <a:rPr lang="it" sz="1200">
                <a:solidFill>
                  <a:schemeClr val="dk2"/>
                </a:solidFill>
              </a:rPr>
              <a:t>2.5 The benefits of Business Ethics for Social enterprises</a:t>
            </a:r>
            <a:endParaRPr sz="1200">
              <a:solidFill>
                <a:schemeClr val="dk2"/>
              </a:solidFill>
            </a:endParaRPr>
          </a:p>
          <a:p>
            <a:pPr marL="0" lvl="0" indent="-228600" algn="l" rtl="0">
              <a:spcBef>
                <a:spcPts val="1200"/>
              </a:spcBef>
              <a:spcAft>
                <a:spcPts val="0"/>
              </a:spcAft>
              <a:buClr>
                <a:schemeClr val="dk2"/>
              </a:buClr>
              <a:buSzPts val="1100"/>
              <a:buFont typeface="Arial"/>
              <a:buNone/>
            </a:pPr>
            <a:r>
              <a:rPr lang="it" sz="1200" b="1">
                <a:solidFill>
                  <a:schemeClr val="dk1"/>
                </a:solidFill>
              </a:rPr>
              <a:t>3.   	CORPORATE SOCIAL RESPONSIBILITY</a:t>
            </a:r>
            <a:endParaRPr sz="1200" b="1">
              <a:solidFill>
                <a:schemeClr val="dk1"/>
              </a:solidFill>
            </a:endParaRPr>
          </a:p>
          <a:p>
            <a:pPr marL="457200" marR="0" lvl="0" indent="0" algn="l" rtl="0">
              <a:lnSpc>
                <a:spcPct val="115000"/>
              </a:lnSpc>
              <a:spcBef>
                <a:spcPts val="0"/>
              </a:spcBef>
              <a:spcAft>
                <a:spcPts val="0"/>
              </a:spcAft>
              <a:buNone/>
            </a:pPr>
            <a:r>
              <a:rPr lang="it" sz="1200">
                <a:solidFill>
                  <a:schemeClr val="dk2"/>
                </a:solidFill>
              </a:rPr>
              <a:t>3.1 Defining Corporate Social Responsibility</a:t>
            </a:r>
            <a:endParaRPr sz="1200">
              <a:solidFill>
                <a:schemeClr val="dk2"/>
              </a:solidFill>
            </a:endParaRPr>
          </a:p>
          <a:p>
            <a:pPr marL="457200" marR="0" lvl="0" indent="0" algn="l" rtl="0">
              <a:lnSpc>
                <a:spcPct val="115000"/>
              </a:lnSpc>
              <a:spcBef>
                <a:spcPts val="0"/>
              </a:spcBef>
              <a:spcAft>
                <a:spcPts val="0"/>
              </a:spcAft>
              <a:buNone/>
            </a:pPr>
            <a:r>
              <a:rPr lang="it" sz="1200">
                <a:solidFill>
                  <a:schemeClr val="dk2"/>
                </a:solidFill>
              </a:rPr>
              <a:t>3.2 The four-part definitional framework for CSR </a:t>
            </a:r>
            <a:endParaRPr sz="1200">
              <a:solidFill>
                <a:schemeClr val="dk2"/>
              </a:solidFill>
            </a:endParaRPr>
          </a:p>
          <a:p>
            <a:pPr marL="0" marR="50800" lvl="0" indent="0" algn="just" rtl="0">
              <a:lnSpc>
                <a:spcPct val="115000"/>
              </a:lnSpc>
              <a:spcBef>
                <a:spcPts val="1200"/>
              </a:spcBef>
              <a:spcAft>
                <a:spcPts val="0"/>
              </a:spcAft>
              <a:buNone/>
            </a:pPr>
            <a:endParaRPr sz="1600">
              <a:solidFill>
                <a:schemeClr val="dk2"/>
              </a:solidFill>
            </a:endParaRPr>
          </a:p>
          <a:p>
            <a:pPr marL="457200" marR="50800" lvl="0" indent="-228600" algn="just" rtl="0">
              <a:lnSpc>
                <a:spcPct val="115000"/>
              </a:lnSpc>
              <a:spcBef>
                <a:spcPts val="1200"/>
              </a:spcBef>
              <a:spcAft>
                <a:spcPts val="0"/>
              </a:spcAft>
              <a:buClr>
                <a:schemeClr val="dk2"/>
              </a:buClr>
              <a:buSzPts val="2300"/>
              <a:buFont typeface="Arial"/>
              <a:buNone/>
            </a:pPr>
            <a:endParaRPr sz="1600">
              <a:solidFill>
                <a:schemeClr val="lt1"/>
              </a:solidFill>
              <a:latin typeface="Lato"/>
              <a:ea typeface="Lato"/>
              <a:cs typeface="Lato"/>
              <a:sym typeface="Lato"/>
            </a:endParaRPr>
          </a:p>
          <a:p>
            <a:pPr marL="0" lvl="0" indent="0" algn="just" rtl="0">
              <a:lnSpc>
                <a:spcPct val="115000"/>
              </a:lnSpc>
              <a:spcBef>
                <a:spcPts val="1200"/>
              </a:spcBef>
              <a:spcAft>
                <a:spcPts val="1600"/>
              </a:spcAft>
              <a:buSzPts val="1800"/>
              <a:buNone/>
            </a:pPr>
            <a:endParaRPr sz="1500">
              <a:solidFill>
                <a:schemeClr val="lt1"/>
              </a:solidFill>
              <a:latin typeface="Lato"/>
              <a:ea typeface="Lato"/>
              <a:cs typeface="Lato"/>
              <a:sym typeface="Lato"/>
            </a:endParaRPr>
          </a:p>
        </p:txBody>
      </p:sp>
      <p:pic>
        <p:nvPicPr>
          <p:cNvPr id="126" name="Google Shape;126;g1d0de89e19a_0_3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27" name="Google Shape;127;g1d0de89e19a_0_3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sp>
        <p:nvSpPr>
          <p:cNvPr id="128" name="Google Shape;128;g1d0de89e19a_0_38"/>
          <p:cNvSpPr txBox="1">
            <a:spLocks noGrp="1"/>
          </p:cNvSpPr>
          <p:nvPr>
            <p:ph type="title"/>
          </p:nvPr>
        </p:nvSpPr>
        <p:spPr>
          <a:xfrm>
            <a:off x="66780" y="1745043"/>
            <a:ext cx="4045200" cy="13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it" sz="2900">
                <a:solidFill>
                  <a:schemeClr val="dk1"/>
                </a:solidFill>
                <a:latin typeface="Lato"/>
                <a:ea typeface="Lato"/>
                <a:cs typeface="Lato"/>
                <a:sym typeface="Lato"/>
              </a:rPr>
              <a:t>Index</a:t>
            </a:r>
            <a:endParaRPr sz="41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7"/>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134" name="Google Shape;134;p7" descr="Social Entrepreneurship Has A Key Role To Play Enabling Our Business  Ecosystem's Recovery After COVID-19"/>
          <p:cNvPicPr preferRelativeResize="0"/>
          <p:nvPr/>
        </p:nvPicPr>
        <p:blipFill rotWithShape="1">
          <a:blip r:embed="rId4">
            <a:alphaModFix/>
          </a:blip>
          <a:srcRect/>
          <a:stretch/>
        </p:blipFill>
        <p:spPr>
          <a:xfrm>
            <a:off x="1886025" y="415138"/>
            <a:ext cx="6611839" cy="4406987"/>
          </a:xfrm>
          <a:prstGeom prst="rect">
            <a:avLst/>
          </a:prstGeom>
          <a:noFill/>
          <a:ln>
            <a:noFill/>
          </a:ln>
        </p:spPr>
      </p:pic>
      <p:pic>
        <p:nvPicPr>
          <p:cNvPr id="135" name="Google Shape;135;p7" descr="Graphical user interface, application&#10;&#10;Description automatically generated with medium confidence"/>
          <p:cNvPicPr preferRelativeResize="0"/>
          <p:nvPr/>
        </p:nvPicPr>
        <p:blipFill rotWithShape="1">
          <a:blip r:embed="rId5">
            <a:alphaModFix/>
          </a:blip>
          <a:srcRect/>
          <a:stretch/>
        </p:blipFill>
        <p:spPr>
          <a:xfrm>
            <a:off x="66765" y="4665043"/>
            <a:ext cx="1805264" cy="3787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p:nvPr/>
        </p:nvSpPr>
        <p:spPr>
          <a:xfrm>
            <a:off x="2363006" y="584575"/>
            <a:ext cx="4450080" cy="5049379"/>
          </a:xfrm>
          <a:prstGeom prst="rect">
            <a:avLst/>
          </a:prstGeom>
          <a:noFill/>
          <a:ln>
            <a:noFill/>
          </a:ln>
        </p:spPr>
        <p:txBody>
          <a:bodyPr spcFirstLastPara="1" wrap="square" lIns="91425" tIns="91425" rIns="91425" bIns="91425" anchor="ctr" anchorCtr="0">
            <a:noAutofit/>
          </a:bodyPr>
          <a:lstStyle/>
          <a:p>
            <a:pPr marL="0" marR="50800" lvl="0" indent="0" algn="ctr" rtl="0">
              <a:lnSpc>
                <a:spcPct val="115000"/>
              </a:lnSpc>
              <a:spcBef>
                <a:spcPts val="1200"/>
              </a:spcBef>
              <a:spcAft>
                <a:spcPts val="0"/>
              </a:spcAft>
              <a:buClr>
                <a:schemeClr val="lt1"/>
              </a:buClr>
              <a:buSzPts val="1800"/>
              <a:buFont typeface="Lato"/>
              <a:buNone/>
            </a:pPr>
            <a:r>
              <a:rPr lang="it" sz="1900" b="1" i="0" u="none" strike="noStrike" cap="none">
                <a:solidFill>
                  <a:schemeClr val="dk2"/>
                </a:solidFill>
                <a:latin typeface="Lato"/>
                <a:ea typeface="Lato"/>
                <a:cs typeface="Lato"/>
                <a:sym typeface="Lato"/>
              </a:rPr>
              <a:t>Social Entrepreneurship </a:t>
            </a:r>
            <a:r>
              <a:rPr lang="it" sz="1900" b="0" i="0" u="none" strike="noStrike" cap="none">
                <a:solidFill>
                  <a:schemeClr val="dk2"/>
                </a:solidFill>
                <a:latin typeface="Lato"/>
                <a:ea typeface="Lato"/>
                <a:cs typeface="Lato"/>
                <a:sym typeface="Lato"/>
              </a:rPr>
              <a:t>is</a:t>
            </a:r>
            <a:endParaRPr sz="1400" b="0" i="0" u="none" strike="noStrike" cap="none">
              <a:solidFill>
                <a:srgbClr val="000000"/>
              </a:solidFill>
              <a:latin typeface="Arial"/>
              <a:ea typeface="Arial"/>
              <a:cs typeface="Arial"/>
              <a:sym typeface="Arial"/>
            </a:endParaRPr>
          </a:p>
          <a:p>
            <a:pPr marL="0" marR="50800" lvl="0" indent="0" algn="ctr" rtl="0">
              <a:lnSpc>
                <a:spcPct val="115000"/>
              </a:lnSpc>
              <a:spcBef>
                <a:spcPts val="1200"/>
              </a:spcBef>
              <a:spcAft>
                <a:spcPts val="0"/>
              </a:spcAft>
              <a:buClr>
                <a:schemeClr val="lt1"/>
              </a:buClr>
              <a:buSzPts val="1800"/>
              <a:buFont typeface="Lato"/>
              <a:buNone/>
            </a:pPr>
            <a:r>
              <a:rPr lang="it" sz="1900" b="0" i="0" u="none" strike="noStrike" cap="none">
                <a:solidFill>
                  <a:schemeClr val="dk2"/>
                </a:solidFill>
                <a:latin typeface="Lato"/>
                <a:ea typeface="Lato"/>
                <a:cs typeface="Lato"/>
                <a:sym typeface="Lato"/>
              </a:rPr>
              <a:t>“the process of recognizing and resourcefully pursuing opportunities to create social value”</a:t>
            </a:r>
            <a:endParaRPr sz="1400" b="0" i="0" u="none" strike="noStrike" cap="none">
              <a:solidFill>
                <a:srgbClr val="000000"/>
              </a:solidFill>
              <a:latin typeface="Arial"/>
              <a:ea typeface="Arial"/>
              <a:cs typeface="Arial"/>
              <a:sym typeface="Arial"/>
            </a:endParaRPr>
          </a:p>
          <a:p>
            <a:pPr marL="0" marR="50800" lvl="0" indent="0" algn="l" rtl="0">
              <a:lnSpc>
                <a:spcPct val="115000"/>
              </a:lnSpc>
              <a:spcBef>
                <a:spcPts val="1200"/>
              </a:spcBef>
              <a:spcAft>
                <a:spcPts val="0"/>
              </a:spcAft>
              <a:buClr>
                <a:schemeClr val="lt1"/>
              </a:buClr>
              <a:buSzPts val="1800"/>
              <a:buFont typeface="Lato"/>
              <a:buNone/>
            </a:pPr>
            <a:endParaRPr sz="1900" b="0" i="0" u="none" strike="noStrike" cap="none">
              <a:solidFill>
                <a:schemeClr val="dk2"/>
              </a:solidFill>
              <a:latin typeface="Arial"/>
              <a:ea typeface="Arial"/>
              <a:cs typeface="Arial"/>
              <a:sym typeface="Arial"/>
            </a:endParaRPr>
          </a:p>
          <a:p>
            <a:pPr marL="457200" marR="50800" lvl="0" indent="-228600" algn="l" rtl="0">
              <a:lnSpc>
                <a:spcPct val="115000"/>
              </a:lnSpc>
              <a:spcBef>
                <a:spcPts val="1200"/>
              </a:spcBef>
              <a:spcAft>
                <a:spcPts val="0"/>
              </a:spcAft>
              <a:buClr>
                <a:schemeClr val="dk2"/>
              </a:buClr>
              <a:buSzPts val="2300"/>
              <a:buFont typeface="Arial"/>
              <a:buNone/>
            </a:pPr>
            <a:endParaRPr sz="1600" b="0" i="0" u="none" strike="noStrike" cap="none">
              <a:solidFill>
                <a:schemeClr val="dk2"/>
              </a:solidFill>
              <a:latin typeface="Arial"/>
              <a:ea typeface="Arial"/>
              <a:cs typeface="Arial"/>
              <a:sym typeface="Arial"/>
            </a:endParaRPr>
          </a:p>
          <a:p>
            <a:pPr marL="0" marR="0" lvl="0" indent="0" algn="l" rtl="0">
              <a:lnSpc>
                <a:spcPct val="115000"/>
              </a:lnSpc>
              <a:spcBef>
                <a:spcPts val="1200"/>
              </a:spcBef>
              <a:spcAft>
                <a:spcPts val="1600"/>
              </a:spcAft>
              <a:buClr>
                <a:schemeClr val="lt1"/>
              </a:buClr>
              <a:buSzPts val="1800"/>
              <a:buFont typeface="Lato"/>
              <a:buNone/>
            </a:pPr>
            <a:endParaRPr sz="1500" b="0" i="0" u="none" strike="noStrike" cap="none">
              <a:solidFill>
                <a:schemeClr val="lt1"/>
              </a:solidFill>
              <a:latin typeface="Lato"/>
              <a:ea typeface="Lato"/>
              <a:cs typeface="Lato"/>
              <a:sym typeface="Lato"/>
            </a:endParaRPr>
          </a:p>
        </p:txBody>
      </p:sp>
      <p:sp>
        <p:nvSpPr>
          <p:cNvPr id="141" name="Google Shape;141;p8"/>
          <p:cNvSpPr txBox="1"/>
          <p:nvPr/>
        </p:nvSpPr>
        <p:spPr>
          <a:xfrm>
            <a:off x="4693922" y="679625"/>
            <a:ext cx="4450080" cy="5049379"/>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1600"/>
              </a:spcAft>
              <a:buClr>
                <a:schemeClr val="lt1"/>
              </a:buClr>
              <a:buSzPts val="1800"/>
              <a:buFont typeface="Lato"/>
              <a:buNone/>
            </a:pPr>
            <a:endParaRPr sz="1500" b="0" i="0" u="none" strike="noStrike" cap="none">
              <a:solidFill>
                <a:schemeClr val="lt1"/>
              </a:solidFill>
              <a:latin typeface="Lato"/>
              <a:ea typeface="Lato"/>
              <a:cs typeface="Lato"/>
              <a:sym typeface="Lato"/>
            </a:endParaRPr>
          </a:p>
        </p:txBody>
      </p:sp>
      <p:sp>
        <p:nvSpPr>
          <p:cNvPr id="142" name="Google Shape;142;p8"/>
          <p:cNvSpPr txBox="1"/>
          <p:nvPr/>
        </p:nvSpPr>
        <p:spPr>
          <a:xfrm>
            <a:off x="2468882" y="1939185"/>
            <a:ext cx="4450080" cy="5049379"/>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Clr>
                <a:schemeClr val="lt1"/>
              </a:buClr>
              <a:buSzPts val="1800"/>
              <a:buFont typeface="Lato"/>
              <a:buNone/>
            </a:pPr>
            <a:r>
              <a:rPr lang="it" sz="1900" b="0" i="0" u="none" strike="noStrike" cap="none">
                <a:solidFill>
                  <a:schemeClr val="dk2"/>
                </a:solidFill>
                <a:latin typeface="Lato"/>
                <a:ea typeface="Lato"/>
                <a:cs typeface="Lato"/>
                <a:sym typeface="Lato"/>
              </a:rPr>
              <a:t>or the driving force for making social change through autonomous practices.</a:t>
            </a:r>
            <a:endParaRPr sz="1400" b="0" i="0" u="none" strike="noStrike" cap="none">
              <a:solidFill>
                <a:srgbClr val="000000"/>
              </a:solidFill>
              <a:latin typeface="Arial"/>
              <a:ea typeface="Arial"/>
              <a:cs typeface="Arial"/>
              <a:sym typeface="Arial"/>
            </a:endParaRPr>
          </a:p>
          <a:p>
            <a:pPr marL="285750" marR="0" lvl="0" indent="-171450" algn="l" rtl="0">
              <a:lnSpc>
                <a:spcPct val="115000"/>
              </a:lnSpc>
              <a:spcBef>
                <a:spcPts val="2800"/>
              </a:spcBef>
              <a:spcAft>
                <a:spcPts val="1600"/>
              </a:spcAft>
              <a:buClr>
                <a:schemeClr val="lt1"/>
              </a:buClr>
              <a:buSzPts val="1800"/>
              <a:buFont typeface="Lato"/>
              <a:buNone/>
            </a:pPr>
            <a:endParaRPr sz="1500" b="0" i="0" u="none" strike="noStrike" cap="none">
              <a:solidFill>
                <a:schemeClr val="lt1"/>
              </a:solidFill>
              <a:latin typeface="Lato"/>
              <a:ea typeface="Lato"/>
              <a:cs typeface="Lato"/>
              <a:sym typeface="Lato"/>
            </a:endParaRPr>
          </a:p>
        </p:txBody>
      </p:sp>
      <p:pic>
        <p:nvPicPr>
          <p:cNvPr id="143" name="Google Shape;143;p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44" name="Google Shape;144;p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4" cy="378735"/>
          </a:xfrm>
          <a:prstGeom prst="rect">
            <a:avLst/>
          </a:prstGeom>
          <a:noFill/>
          <a:ln>
            <a:noFill/>
          </a:ln>
        </p:spPr>
      </p:pic>
      <p:sp>
        <p:nvSpPr>
          <p:cNvPr id="145" name="Google Shape;145;p8"/>
          <p:cNvSpPr txBox="1">
            <a:spLocks noGrp="1"/>
          </p:cNvSpPr>
          <p:nvPr>
            <p:ph type="title"/>
          </p:nvPr>
        </p:nvSpPr>
        <p:spPr>
          <a:xfrm>
            <a:off x="949589" y="840645"/>
            <a:ext cx="7488665" cy="635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9600"/>
              <a:buFont typeface="Lato"/>
              <a:buNone/>
            </a:pPr>
            <a:r>
              <a:rPr lang="it" sz="2000"/>
              <a:t>Do you remember the definition of a Social Enterprise from Module 1?</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3050</Words>
  <Application>Microsoft Office PowerPoint</Application>
  <PresentationFormat>On-screen Show (16:9)</PresentationFormat>
  <Paragraphs>301</Paragraphs>
  <Slides>69</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Open Sans</vt:lpstr>
      <vt:lpstr>Raleway</vt:lpstr>
      <vt:lpstr>Lato</vt:lpstr>
      <vt:lpstr>Arial</vt:lpstr>
      <vt:lpstr>Noto Sans</vt:lpstr>
      <vt:lpstr>Times New Roman</vt:lpstr>
      <vt:lpstr>Swiss</vt:lpstr>
      <vt:lpstr>Module 4  Social Entrepreneurship and Business Ethics</vt:lpstr>
      <vt:lpstr>PowerPoint Presentation</vt:lpstr>
      <vt:lpstr>Working Units</vt:lpstr>
      <vt:lpstr>PowerPoint Presentation</vt:lpstr>
      <vt:lpstr>PowerPoint Presentation</vt:lpstr>
      <vt:lpstr>PowerPoint Presentation</vt:lpstr>
      <vt:lpstr>Index</vt:lpstr>
      <vt:lpstr>PowerPoint Presentation</vt:lpstr>
      <vt:lpstr>Do you remember the definition of a Social Enterprise from Module 1?</vt:lpstr>
      <vt:lpstr>PowerPoint Presentation</vt:lpstr>
      <vt:lpstr>PowerPoint Presentation</vt:lpstr>
      <vt:lpstr>Social Entrepreneurship </vt:lpstr>
      <vt:lpstr>The European Commission would define a “ social enterprise” using the following characteristics:</vt:lpstr>
      <vt:lpstr>While there is no one exclusive legal form for social enterprises, the majority work in the following four sectors:</vt:lpstr>
      <vt:lpstr>1.2 The case of Cyprus</vt:lpstr>
      <vt:lpstr>PowerPoint Presentation</vt:lpstr>
      <vt:lpstr>1.3 Examples of successful Social Enterprises in the EU</vt:lpstr>
      <vt:lpstr>PowerPoint Presentation</vt:lpstr>
      <vt:lpstr>2. Business Ethics</vt:lpstr>
      <vt:lpstr>PowerPoint Presentation</vt:lpstr>
      <vt:lpstr>2.2 Principles of  Business Ethics</vt:lpstr>
      <vt:lpstr>1) Accountability</vt:lpstr>
      <vt:lpstr>PowerPoint Presentation</vt:lpstr>
      <vt:lpstr>3) Honesty</vt:lpstr>
      <vt:lpstr>PowerPoint Presentation</vt:lpstr>
      <vt:lpstr>5) Compliance</vt:lpstr>
      <vt:lpstr>PowerPoint Presentation</vt:lpstr>
      <vt:lpstr>7) Relevant Information</vt:lpstr>
      <vt:lpstr>PowerPoint Presentation</vt:lpstr>
      <vt:lpstr>9) Fulfilling commitments</vt:lpstr>
      <vt:lpstr>2.3 Different Types  of Business Ethics</vt:lpstr>
      <vt:lpstr>PowerPoint Presentation</vt:lpstr>
      <vt:lpstr>PowerPoint Presentation</vt:lpstr>
      <vt:lpstr>PowerPoint Presentation</vt:lpstr>
      <vt:lpstr>PowerPoint Presentation</vt:lpstr>
      <vt:lpstr>PowerPoint Presentation</vt:lpstr>
      <vt:lpstr>PowerPoint Presentation</vt:lpstr>
      <vt:lpstr>2.4 BUSINESS ETHICS  THEORIES</vt:lpstr>
      <vt:lpstr>PowerPoint Presentation</vt:lpstr>
      <vt:lpstr>PowerPoint Presentation</vt:lpstr>
      <vt:lpstr>PowerPoint Presentation</vt:lpstr>
      <vt:lpstr>PowerPoint Presentation</vt:lpstr>
      <vt:lpstr>PowerPoint Presentation</vt:lpstr>
      <vt:lpstr>PowerPoint Presentation</vt:lpstr>
      <vt:lpstr>2.5 The benefits of Business Ethics for Social Enterprises</vt:lpstr>
      <vt:lpstr>PowerPoint Presentation</vt:lpstr>
      <vt:lpstr>Prescribing a set of meticulous business ethics for the operation of an enterprise has the advantage of: </vt:lpstr>
      <vt:lpstr>3. Corporate Social Responsibility  3.1 Defining CSR</vt:lpstr>
      <vt:lpstr>Corporate Social Responsibility</vt:lpstr>
      <vt:lpstr>3.2 The four-part definitional framework for CSR</vt:lpstr>
      <vt:lpstr>Economic responsibilities</vt:lpstr>
      <vt:lpstr>Legal responsibilities</vt:lpstr>
      <vt:lpstr>Legal responsibilities</vt:lpstr>
      <vt:lpstr>PowerPoint Presentation</vt:lpstr>
      <vt:lpstr>Ethical responsibilities</vt:lpstr>
      <vt:lpstr>Ethical responsibilities</vt:lpstr>
      <vt:lpstr>Ethical responsibilities</vt:lpstr>
      <vt:lpstr>Ethical responsibilities</vt:lpstr>
      <vt:lpstr>PowerPoint Presentation</vt:lpstr>
      <vt:lpstr>Philanthropic responsibilities</vt:lpstr>
      <vt:lpstr>Philanthropic responsibilities</vt:lpstr>
      <vt:lpstr>PowerPoint Presentation</vt:lpstr>
      <vt:lpstr>CSR and social entrepreneurs</vt:lpstr>
      <vt:lpstr>CSR and social entrepreneurs</vt:lpstr>
      <vt:lpstr>CSR and social entrepreneurs</vt:lpstr>
      <vt:lpstr>CSR and social entrepreneurs</vt:lpstr>
      <vt:lpstr>Key take-away points</vt:lpstr>
      <vt:lpstr>Reflection/Self assessment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Social Entrepreneurship and Business Ethics</dc:title>
  <dc:creator>Sophia Georgiou</dc:creator>
  <cp:lastModifiedBy>Mary Messou</cp:lastModifiedBy>
  <cp:revision>1</cp:revision>
  <dcterms:modified xsi:type="dcterms:W3CDTF">2023-04-28T07:39:40Z</dcterms:modified>
</cp:coreProperties>
</file>