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5143500" type="screen16x9"/>
  <p:notesSz cx="6858000" cy="9144000"/>
  <p:embeddedFontLst>
    <p:embeddedFont>
      <p:font typeface="Calibri" panose="020F0502020204030204" pitchFamily="34" charset="0"/>
      <p:regular r:id="rId82"/>
      <p:bold r:id="rId83"/>
      <p:italic r:id="rId84"/>
      <p:boldItalic r:id="rId85"/>
    </p:embeddedFont>
    <p:embeddedFont>
      <p:font typeface="Lato" panose="020F0502020204030203" pitchFamily="34" charset="0"/>
      <p:regular r:id="rId86"/>
      <p:bold r:id="rId87"/>
      <p:italic r:id="rId88"/>
      <p:boldItalic r:id="rId89"/>
    </p:embeddedFont>
    <p:embeddedFont>
      <p:font typeface="Noto Sans" panose="020B0502040504020204" pitchFamily="34" charset="0"/>
      <p:regular r:id="rId90"/>
      <p:bold r:id="rId91"/>
      <p:italic r:id="rId92"/>
      <p:boldItalic r:id="rId93"/>
    </p:embeddedFont>
    <p:embeddedFont>
      <p:font typeface="Open Sans" panose="020B0606030504020204" pitchFamily="34" charset="0"/>
      <p:regular r:id="rId94"/>
      <p:bold r:id="rId95"/>
      <p:italic r:id="rId96"/>
      <p:boldItalic r:id="rId97"/>
    </p:embeddedFont>
    <p:embeddedFont>
      <p:font typeface="Raleway" pitchFamily="2"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1">
          <p15:clr>
            <a:srgbClr val="A4A3A4"/>
          </p15:clr>
        </p15:guide>
        <p15:guide id="2" pos="2472">
          <p15:clr>
            <a:srgbClr val="A4A3A4"/>
          </p15:clr>
        </p15:guide>
        <p15:guide id="3" orient="horz" pos="259">
          <p15:clr>
            <a:srgbClr val="A4A3A4"/>
          </p15:clr>
        </p15:guide>
        <p15:guide id="4" pos="1565">
          <p15:clr>
            <a:srgbClr val="A4A3A4"/>
          </p15:clr>
        </p15:guide>
        <p15:guide id="5" pos="5534">
          <p15:clr>
            <a:srgbClr val="A4A3A4"/>
          </p15:clr>
        </p15:guide>
        <p15:guide id="6" orient="horz" pos="225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gpaqTxxncijB8jdPJeiC54FCSM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4D20D8-39C4-4E43-AEA0-4C4598937AE4}">
  <a:tblStyle styleId="{1F4D20D8-39C4-4E43-AEA0-4C4598937AE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4A88E7D-48F9-4684-BECA-0744687C4C77}" styleName="Table_1">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40000"/>
            </a:schemeClr>
          </a:solidFill>
        </a:fill>
      </a:tcStyle>
    </a:band1H>
    <a:band2H>
      <a:tcTxStyle b="off" i="off"/>
      <a:tcStyle>
        <a:tcBdr/>
      </a:tcStyle>
    </a:band2H>
    <a:band1V>
      <a:tcTxStyle b="off" i="off"/>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b="off" i="off"/>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441"/>
        <p:guide pos="2472"/>
        <p:guide orient="horz" pos="259"/>
        <p:guide pos="1565"/>
        <p:guide pos="5534"/>
        <p:guide orient="horz" pos="22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customschemas.google.com/relationships/presentationmetadata" Target="metadata"/><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4.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6.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9.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
        <p:nvSpPr>
          <p:cNvPr id="194" name="Google Shape;194;p10: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237" name="Google Shape;237;p11: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58" name="Google Shape;258;p13: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VERSION DE TRAVAIL - PROVISOIRE </a:t>
            </a:r>
            <a:endParaRPr sz="1400" b="0" i="0" u="none" strike="noStrike" cap="none">
              <a:solidFill>
                <a:srgbClr val="000000"/>
              </a:solidFill>
              <a:latin typeface="Arial"/>
              <a:ea typeface="Arial"/>
              <a:cs typeface="Arial"/>
              <a:sym typeface="Arial"/>
            </a:endParaRPr>
          </a:p>
        </p:txBody>
      </p:sp>
      <p:sp>
        <p:nvSpPr>
          <p:cNvPr id="259" name="Google Shape;259;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81" name="Google Shape;281;p14: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VERSION DE TRAVAIL - PROVISOIRE </a:t>
            </a:r>
            <a:endParaRPr sz="1400" b="0" i="0" u="none" strike="noStrike" cap="none">
              <a:solidFill>
                <a:srgbClr val="000000"/>
              </a:solidFill>
              <a:latin typeface="Arial"/>
              <a:ea typeface="Arial"/>
              <a:cs typeface="Arial"/>
              <a:sym typeface="Arial"/>
            </a:endParaRPr>
          </a:p>
        </p:txBody>
      </p:sp>
      <p:sp>
        <p:nvSpPr>
          <p:cNvPr id="282" name="Google Shape;28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4" name="Google Shape;314;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17</a:t>
            </a:fld>
            <a:endParaRPr sz="1200" b="0" i="0" u="none" strike="noStrike" cap="none">
              <a:solidFill>
                <a:schemeClr val="dk1"/>
              </a:solidFill>
              <a:latin typeface="Times New Roman"/>
              <a:ea typeface="Times New Roman"/>
              <a:cs typeface="Times New Roman"/>
              <a:sym typeface="Times New Roman"/>
            </a:endParaRPr>
          </a:p>
        </p:txBody>
      </p:sp>
      <p:sp>
        <p:nvSpPr>
          <p:cNvPr id="336" name="Google Shape;336;p31: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95250" algn="l" rtl="0">
              <a:lnSpc>
                <a:spcPct val="80000"/>
              </a:lnSpc>
              <a:spcBef>
                <a:spcPts val="0"/>
              </a:spcBef>
              <a:spcAft>
                <a:spcPts val="0"/>
              </a:spcAft>
              <a:buClr>
                <a:schemeClr val="dk2"/>
              </a:buClr>
              <a:buSzPts val="1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
        <p:nvSpPr>
          <p:cNvPr id="398" name="Google Shape;398;p25: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418" name="Google Shape;41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2" name="Google Shape;4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469" name="Google Shape;469;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9" name="Google Shape;509;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543" name="Google Shape;54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
        <p:nvSpPr>
          <p:cNvPr id="571" name="Google Shape;57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2" name="Google Shape;57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8: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29</a:t>
            </a:fld>
            <a:endParaRPr sz="1200" b="0" i="0" u="none" strike="noStrike" cap="none">
              <a:solidFill>
                <a:schemeClr val="dk1"/>
              </a:solidFill>
              <a:latin typeface="Times New Roman"/>
              <a:ea typeface="Times New Roman"/>
              <a:cs typeface="Times New Roman"/>
              <a:sym typeface="Times New Roman"/>
            </a:endParaRPr>
          </a:p>
        </p:txBody>
      </p:sp>
      <p:sp>
        <p:nvSpPr>
          <p:cNvPr id="609" name="Google Shape;609;p38: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0" name="Google Shape;610;p38:notes"/>
          <p:cNvSpPr txBox="1">
            <a:spLocks noGrp="1"/>
          </p:cNvSpPr>
          <p:nvPr>
            <p:ph type="body" idx="1"/>
          </p:nvPr>
        </p:nvSpPr>
        <p:spPr>
          <a:xfrm>
            <a:off x="906463" y="4689475"/>
            <a:ext cx="4984750" cy="4443413"/>
          </a:xfrm>
          <a:prstGeom prst="rect">
            <a:avLst/>
          </a:prstGeom>
          <a:noFill/>
          <a:ln>
            <a:noFill/>
          </a:ln>
        </p:spPr>
        <p:txBody>
          <a:bodyPr spcFirstLastPara="1" wrap="square" lIns="92025" tIns="46000" rIns="92025" bIns="46000"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21" name="Google Shape;62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79: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165100" lvl="0" indent="-88900" algn="l" rtl="0">
              <a:lnSpc>
                <a:spcPct val="100000"/>
              </a:lnSpc>
              <a:spcBef>
                <a:spcPts val="0"/>
              </a:spcBef>
              <a:spcAft>
                <a:spcPts val="0"/>
              </a:spcAft>
              <a:buClr>
                <a:schemeClr val="dk1"/>
              </a:buClr>
              <a:buSzPts val="1200"/>
              <a:buFont typeface="Calibri"/>
              <a:buNone/>
            </a:pPr>
            <a:endParaRPr/>
          </a:p>
        </p:txBody>
      </p:sp>
      <p:sp>
        <p:nvSpPr>
          <p:cNvPr id="636" name="Google Shape;636;p79: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8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de-DE"/>
              <a:t> </a:t>
            </a:r>
            <a:endParaRPr/>
          </a:p>
        </p:txBody>
      </p:sp>
      <p:sp>
        <p:nvSpPr>
          <p:cNvPr id="692" name="Google Shape;692;p80: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88: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de-DE"/>
              <a:t> </a:t>
            </a:r>
            <a:endParaRPr/>
          </a:p>
        </p:txBody>
      </p:sp>
      <p:sp>
        <p:nvSpPr>
          <p:cNvPr id="803" name="Google Shape;803;p88: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0" name="Google Shape;840;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19bf313c0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g19bf313c0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8" name="Google Shape;908;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9" name="Google Shape;919;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1" name="Google Shape;94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1" name="Google Shape;95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4" name="Google Shape;9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9bf313c08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5" name="Google Shape;995;g19bf313c08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14a9ba76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g14a9ba76ca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5" name="Google Shape;105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6" name="Google Shape;1066;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p9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p:txBody>
      </p:sp>
      <p:sp>
        <p:nvSpPr>
          <p:cNvPr id="1078" name="Google Shape;1078;p97: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0" name="Google Shape;1100;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2" name="Google Shape;1122;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3" name="Google Shape;1133;p10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165100" lvl="0" indent="-88900" algn="l" rtl="0">
              <a:lnSpc>
                <a:spcPct val="100000"/>
              </a:lnSpc>
              <a:spcBef>
                <a:spcPts val="0"/>
              </a:spcBef>
              <a:spcAft>
                <a:spcPts val="0"/>
              </a:spcAft>
              <a:buClr>
                <a:schemeClr val="dk1"/>
              </a:buClr>
              <a:buSzPts val="1200"/>
              <a:buFont typeface="Noto Sans"/>
              <a:buNone/>
            </a:pPr>
            <a:endParaRPr/>
          </a:p>
        </p:txBody>
      </p:sp>
      <p:sp>
        <p:nvSpPr>
          <p:cNvPr id="1134" name="Google Shape;1134;p101: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9" name="Google Shape;1149;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Google Shape;1160;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70</a:t>
            </a:fld>
            <a:endParaRPr sz="1200" b="0" i="0" u="none" strike="noStrike" cap="none">
              <a:solidFill>
                <a:schemeClr val="dk1"/>
              </a:solidFill>
              <a:latin typeface="Arial"/>
              <a:ea typeface="Arial"/>
              <a:cs typeface="Arial"/>
              <a:sym typeface="Arial"/>
            </a:endParaRPr>
          </a:p>
        </p:txBody>
      </p:sp>
      <p:sp>
        <p:nvSpPr>
          <p:cNvPr id="1177" name="Google Shape;117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8" name="Google Shape;117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71</a:t>
            </a:fld>
            <a:endParaRPr sz="1200" b="0" i="0" u="none" strike="noStrike" cap="none">
              <a:solidFill>
                <a:schemeClr val="dk1"/>
              </a:solidFill>
              <a:latin typeface="Arial"/>
              <a:ea typeface="Arial"/>
              <a:cs typeface="Arial"/>
              <a:sym typeface="Arial"/>
            </a:endParaRPr>
          </a:p>
        </p:txBody>
      </p:sp>
      <p:sp>
        <p:nvSpPr>
          <p:cNvPr id="1198" name="Google Shape;11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9" name="Google Shape;11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45: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72</a:t>
            </a:fld>
            <a:endParaRPr sz="1200" b="0" i="0" u="none" strike="noStrike" cap="none">
              <a:solidFill>
                <a:schemeClr val="dk1"/>
              </a:solidFill>
              <a:latin typeface="Times New Roman"/>
              <a:ea typeface="Times New Roman"/>
              <a:cs typeface="Times New Roman"/>
              <a:sym typeface="Times New Roman"/>
            </a:endParaRPr>
          </a:p>
        </p:txBody>
      </p:sp>
      <p:sp>
        <p:nvSpPr>
          <p:cNvPr id="1218" name="Google Shape;1218;p45: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9" name="Google Shape;121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Noto Sans"/>
              <a:buNone/>
            </a:pP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endParaRPr/>
          </a:p>
        </p:txBody>
      </p:sp>
      <p:sp>
        <p:nvSpPr>
          <p:cNvPr id="1273" name="Google Shape;1273;p42: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VERSION DE TRAVAIL - PROVISOIRE </a:t>
            </a:r>
            <a:endParaRPr sz="1400" b="0" i="0" u="none" strike="noStrike" cap="none">
              <a:solidFill>
                <a:srgbClr val="000000"/>
              </a:solidFill>
              <a:latin typeface="Arial"/>
              <a:ea typeface="Arial"/>
              <a:cs typeface="Arial"/>
              <a:sym typeface="Arial"/>
            </a:endParaRPr>
          </a:p>
        </p:txBody>
      </p:sp>
      <p:sp>
        <p:nvSpPr>
          <p:cNvPr id="1274" name="Google Shape;1274;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73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74</a:t>
            </a:fld>
            <a:endParaRPr sz="1200" b="0" i="0" u="none" strike="noStrike" cap="none">
              <a:solidFill>
                <a:schemeClr val="dk1"/>
              </a:solidFill>
              <a:latin typeface="Arial"/>
              <a:ea typeface="Arial"/>
              <a:cs typeface="Arial"/>
              <a:sym typeface="Arial"/>
            </a:endParaRPr>
          </a:p>
        </p:txBody>
      </p:sp>
      <p:sp>
        <p:nvSpPr>
          <p:cNvPr id="1287" name="Google Shape;128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8" name="Google Shape;128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9" name="Google Shape;129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0" name="Google Shape;13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320"/>
              </a:spcBef>
              <a:spcAft>
                <a:spcPts val="0"/>
              </a:spcAft>
              <a:buClr>
                <a:srgbClr val="E53138"/>
              </a:buClr>
              <a:buSzPts val="1400"/>
              <a:buFont typeface="Arial"/>
              <a:buNone/>
            </a:pPr>
            <a:endParaRPr sz="1600">
              <a:solidFill>
                <a:srgbClr val="404040"/>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1" name="Google Shape;132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
        <p:nvSpPr>
          <p:cNvPr id="1322" name="Google Shape;1322;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chemeClr val="dk1"/>
                </a:solidFill>
                <a:latin typeface="Arial"/>
                <a:ea typeface="Arial"/>
                <a:cs typeface="Arial"/>
                <a:sym typeface="Arial"/>
              </a:rPr>
              <a:t>77</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1892e141b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4" name="Google Shape;1344;g1892e141b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157" name="Google Shape;157;p9: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01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59"/>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59"/>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59"/>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59"/>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59"/>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0"/>
        <p:cNvGrpSpPr/>
        <p:nvPr/>
      </p:nvGrpSpPr>
      <p:grpSpPr>
        <a:xfrm>
          <a:off x="0" y="0"/>
          <a:ext cx="0" cy="0"/>
          <a:chOff x="0" y="0"/>
          <a:chExt cx="0" cy="0"/>
        </a:xfrm>
      </p:grpSpPr>
      <p:cxnSp>
        <p:nvCxnSpPr>
          <p:cNvPr id="61" name="Google Shape;61;p72"/>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62" name="Google Shape;62;p72"/>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63" name="Google Shape;63;p72"/>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4" name="Google Shape;64;p7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 name="Google Shape;67;p7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cxnSp>
        <p:nvCxnSpPr>
          <p:cNvPr id="69" name="Google Shape;69;p7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0" name="Google Shape;70;p74"/>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1" name="Google Shape;71;p74"/>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2" name="Google Shape;72;p7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73"/>
        <p:cNvGrpSpPr/>
        <p:nvPr/>
      </p:nvGrpSpPr>
      <p:grpSpPr>
        <a:xfrm>
          <a:off x="0" y="0"/>
          <a:ext cx="0" cy="0"/>
          <a:chOff x="0" y="0"/>
          <a:chExt cx="0" cy="0"/>
        </a:xfrm>
      </p:grpSpPr>
      <p:cxnSp>
        <p:nvCxnSpPr>
          <p:cNvPr id="74" name="Google Shape;74;p75"/>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75"/>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6" name="Google Shape;76;p7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cxnSp>
        <p:nvCxnSpPr>
          <p:cNvPr id="78" name="Google Shape;78;p7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79" name="Google Shape;79;p76"/>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80" name="Google Shape;80;p76"/>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81" name="Google Shape;81;p76"/>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82" name="Google Shape;82;p7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60"/>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6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60"/>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0" name="Google Shape;20;p60"/>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 name="Google Shape;21;p6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2" name="Google Shape;22;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cxnSp>
        <p:nvCxnSpPr>
          <p:cNvPr id="24" name="Google Shape;24;p6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5" name="Google Shape;25;p6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6" name="Google Shape;26;p6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7" name="Google Shape;27;p6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 name="Google Shape;28;p6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6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6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titel mit Text">
  <p:cSld name="Ttitel mit Text">
    <p:spTree>
      <p:nvGrpSpPr>
        <p:cNvPr id="1" name="Shape 31"/>
        <p:cNvGrpSpPr/>
        <p:nvPr/>
      </p:nvGrpSpPr>
      <p:grpSpPr>
        <a:xfrm>
          <a:off x="0" y="0"/>
          <a:ext cx="0" cy="0"/>
          <a:chOff x="0" y="0"/>
          <a:chExt cx="0" cy="0"/>
        </a:xfrm>
      </p:grpSpPr>
      <p:sp>
        <p:nvSpPr>
          <p:cNvPr id="32" name="Google Shape;32;p67"/>
          <p:cNvSpPr txBox="1">
            <a:spLocks noGrp="1"/>
          </p:cNvSpPr>
          <p:nvPr>
            <p:ph type="title"/>
          </p:nvPr>
        </p:nvSpPr>
        <p:spPr>
          <a:xfrm>
            <a:off x="666751" y="1038381"/>
            <a:ext cx="6681788" cy="2769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67"/>
          <p:cNvSpPr txBox="1">
            <a:spLocks noGrp="1"/>
          </p:cNvSpPr>
          <p:nvPr>
            <p:ph type="body" idx="1"/>
          </p:nvPr>
        </p:nvSpPr>
        <p:spPr>
          <a:xfrm>
            <a:off x="965200" y="1945481"/>
            <a:ext cx="6383338" cy="3015854"/>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67"/>
          <p:cNvSpPr txBox="1">
            <a:spLocks noGrp="1"/>
          </p:cNvSpPr>
          <p:nvPr>
            <p:ph type="body" idx="2"/>
          </p:nvPr>
        </p:nvSpPr>
        <p:spPr>
          <a:xfrm>
            <a:off x="960289" y="1325014"/>
            <a:ext cx="6388250" cy="276999"/>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b="0" i="0">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6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Page droite">
  <p:cSld name="8_Page droite">
    <p:spTree>
      <p:nvGrpSpPr>
        <p:cNvPr id="1" name="Shape 38"/>
        <p:cNvGrpSpPr/>
        <p:nvPr/>
      </p:nvGrpSpPr>
      <p:grpSpPr>
        <a:xfrm>
          <a:off x="0" y="0"/>
          <a:ext cx="0" cy="0"/>
          <a:chOff x="0" y="0"/>
          <a:chExt cx="0" cy="0"/>
        </a:xfrm>
      </p:grpSpPr>
      <p:sp>
        <p:nvSpPr>
          <p:cNvPr id="39" name="Google Shape;39;g14a9ba76ca6_0_7"/>
          <p:cNvSpPr txBox="1">
            <a:spLocks noGrp="1"/>
          </p:cNvSpPr>
          <p:nvPr>
            <p:ph type="title"/>
          </p:nvPr>
        </p:nvSpPr>
        <p:spPr>
          <a:xfrm>
            <a:off x="462395" y="141908"/>
            <a:ext cx="7886700" cy="412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1687" b="0">
                <a:latin typeface="Arial"/>
                <a:ea typeface="Arial"/>
                <a:cs typeface="Arial"/>
                <a:sym typeface="Aria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g14a9ba76ca6_0_7"/>
          <p:cNvSpPr txBox="1">
            <a:spLocks noGrp="1"/>
          </p:cNvSpPr>
          <p:nvPr>
            <p:ph type="body" idx="1"/>
          </p:nvPr>
        </p:nvSpPr>
        <p:spPr>
          <a:xfrm>
            <a:off x="786609" y="1038490"/>
            <a:ext cx="7570800" cy="1463400"/>
          </a:xfrm>
          <a:prstGeom prst="rect">
            <a:avLst/>
          </a:prstGeom>
          <a:noFill/>
          <a:ln>
            <a:noFill/>
          </a:ln>
          <a:effectLst>
            <a:outerShdw dist="38100" dir="2700000" algn="tl" rotWithShape="0">
              <a:srgbClr val="000000">
                <a:alpha val="7058"/>
              </a:srgbClr>
            </a:outerShdw>
          </a:effectLst>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Font typeface="Arial"/>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g14a9ba76ca6_0_7"/>
          <p:cNvSpPr txBox="1">
            <a:spLocks noGrp="1"/>
          </p:cNvSpPr>
          <p:nvPr>
            <p:ph type="body" idx="2"/>
          </p:nvPr>
        </p:nvSpPr>
        <p:spPr>
          <a:xfrm>
            <a:off x="811215" y="2643187"/>
            <a:ext cx="7583400" cy="1709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788"/>
            </a:lvl1pPr>
            <a:lvl2pPr marL="914400" lvl="1" indent="-228600" algn="l">
              <a:lnSpc>
                <a:spcPct val="115000"/>
              </a:lnSpc>
              <a:spcBef>
                <a:spcPts val="1600"/>
              </a:spcBef>
              <a:spcAft>
                <a:spcPts val="0"/>
              </a:spcAft>
              <a:buSzPts val="1400"/>
              <a:buNone/>
              <a:defRPr sz="675"/>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g14a9ba76ca6_0_7"/>
          <p:cNvSpPr txBox="1"/>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DE" sz="1000" b="0" i="0" u="none" strike="noStrike" cap="none">
                <a:solidFill>
                  <a:schemeClr val="dk2"/>
                </a:solidFill>
                <a:latin typeface="Lato"/>
                <a:ea typeface="Lato"/>
                <a:cs typeface="Lato"/>
                <a:sym typeface="Lato"/>
              </a:rPr>
              <a:t>‹#›</a:t>
            </a:fld>
            <a:endParaRPr sz="1000" b="0" i="0" u="none" strike="noStrike" cap="none">
              <a:solidFill>
                <a:schemeClr val="dk2"/>
              </a:solidFill>
              <a:latin typeface="Lato"/>
              <a:ea typeface="Lato"/>
              <a:cs typeface="Lato"/>
              <a:sym typeface="Lato"/>
            </a:endParaRPr>
          </a:p>
        </p:txBody>
      </p:sp>
    </p:spTree>
  </p:cSld>
  <p:clrMapOvr>
    <a:masterClrMapping/>
  </p:clrMapOvr>
  <p:extLst>
    <p:ext uri="{DCECCB84-F9BA-43D5-87BE-67443E8EF086}">
      <p15:sldGuideLst xmlns:p15="http://schemas.microsoft.com/office/powerpoint/2012/main">
        <p15:guide id="1" pos="226">
          <p15:clr>
            <a:srgbClr val="FBAE40"/>
          </p15:clr>
        </p15:guide>
        <p15:guide id="2" pos="5640">
          <p15:clr>
            <a:srgbClr val="FBAE40"/>
          </p15:clr>
        </p15:guide>
        <p15:guide id="3" pos="5578">
          <p15:clr>
            <a:srgbClr val="FBAE40"/>
          </p15:clr>
        </p15:guide>
        <p15:guide id="4" pos="283">
          <p15:clr>
            <a:srgbClr val="FBAE40"/>
          </p15:clr>
        </p15:guide>
        <p15:guide id="5" pos="29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cxnSp>
        <p:nvCxnSpPr>
          <p:cNvPr id="44" name="Google Shape;44;p69"/>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45" name="Google Shape;45;p6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6" name="Google Shape;46;p6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6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Texte et contenu" type="txAndObj">
  <p:cSld name="TEXT_AND_OBJECT">
    <p:spTree>
      <p:nvGrpSpPr>
        <p:cNvPr id="1" name="Shape 48"/>
        <p:cNvGrpSpPr/>
        <p:nvPr/>
      </p:nvGrpSpPr>
      <p:grpSpPr>
        <a:xfrm>
          <a:off x="0" y="0"/>
          <a:ext cx="0" cy="0"/>
          <a:chOff x="0" y="0"/>
          <a:chExt cx="0" cy="0"/>
        </a:xfrm>
      </p:grpSpPr>
      <p:sp>
        <p:nvSpPr>
          <p:cNvPr id="49" name="Google Shape;49;p70"/>
          <p:cNvSpPr txBox="1">
            <a:spLocks noGrp="1"/>
          </p:cNvSpPr>
          <p:nvPr>
            <p:ph type="title"/>
          </p:nvPr>
        </p:nvSpPr>
        <p:spPr>
          <a:xfrm>
            <a:off x="457203" y="205981"/>
            <a:ext cx="8229600" cy="85725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0" name="Google Shape;50;p70"/>
          <p:cNvSpPr txBox="1">
            <a:spLocks noGrp="1"/>
          </p:cNvSpPr>
          <p:nvPr>
            <p:ph type="body" idx="1"/>
          </p:nvPr>
        </p:nvSpPr>
        <p:spPr>
          <a:xfrm>
            <a:off x="1042991" y="1200152"/>
            <a:ext cx="3744911" cy="339447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 name="Google Shape;51;p70"/>
          <p:cNvSpPr txBox="1">
            <a:spLocks noGrp="1"/>
          </p:cNvSpPr>
          <p:nvPr>
            <p:ph type="body" idx="2"/>
          </p:nvPr>
        </p:nvSpPr>
        <p:spPr>
          <a:xfrm>
            <a:off x="4940303" y="1200152"/>
            <a:ext cx="3746500" cy="339447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2" name="Google Shape;52;p70"/>
          <p:cNvSpPr txBox="1">
            <a:spLocks noGrp="1"/>
          </p:cNvSpPr>
          <p:nvPr>
            <p:ph type="ftr" idx="11"/>
          </p:nvPr>
        </p:nvSpPr>
        <p:spPr>
          <a:xfrm>
            <a:off x="3123514" y="4683849"/>
            <a:ext cx="2896975" cy="356996"/>
          </a:xfrm>
          <a:prstGeom prst="rect">
            <a:avLst/>
          </a:prstGeom>
          <a:noFill/>
          <a:ln>
            <a:noFill/>
          </a:ln>
        </p:spPr>
        <p:txBody>
          <a:bodyPr spcFirstLastPara="1" wrap="square" lIns="73625" tIns="36800" rIns="73625" bIns="368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70"/>
          <p:cNvSpPr txBox="1">
            <a:spLocks noGrp="1"/>
          </p:cNvSpPr>
          <p:nvPr>
            <p:ph type="sldNum" idx="12"/>
          </p:nvPr>
        </p:nvSpPr>
        <p:spPr>
          <a:xfrm>
            <a:off x="6552273" y="4683850"/>
            <a:ext cx="2134816" cy="171179"/>
          </a:xfrm>
          <a:prstGeom prst="rect">
            <a:avLst/>
          </a:prstGeom>
          <a:noFill/>
          <a:ln>
            <a:noFill/>
          </a:ln>
        </p:spPr>
        <p:txBody>
          <a:bodyPr spcFirstLastPara="1" wrap="square" lIns="73625" tIns="36800" rIns="73625" bIns="368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54"/>
        <p:cNvGrpSpPr/>
        <p:nvPr/>
      </p:nvGrpSpPr>
      <p:grpSpPr>
        <a:xfrm>
          <a:off x="0" y="0"/>
          <a:ext cx="0" cy="0"/>
          <a:chOff x="0" y="0"/>
          <a:chExt cx="0" cy="0"/>
        </a:xfrm>
      </p:grpSpPr>
      <p:sp>
        <p:nvSpPr>
          <p:cNvPr id="55" name="Google Shape;55;p7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6" name="Google Shape;56;p7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7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7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7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5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58"/>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png"/><Relationship Id="rId21" Type="http://schemas.openxmlformats.org/officeDocument/2006/relationships/image" Target="../media/image27.pn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png"/><Relationship Id="rId2" Type="http://schemas.openxmlformats.org/officeDocument/2006/relationships/notesSlide" Target="../notesSlides/notesSlide4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2.jpg"/><Relationship Id="rId15" Type="http://schemas.openxmlformats.org/officeDocument/2006/relationships/image" Target="../media/image21.png"/><Relationship Id="rId10" Type="http://schemas.openxmlformats.org/officeDocument/2006/relationships/image" Target="../media/image16.jpg"/><Relationship Id="rId19"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15.jpg"/><Relationship Id="rId1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g"/><Relationship Id="rId3" Type="http://schemas.openxmlformats.org/officeDocument/2006/relationships/image" Target="../media/image1.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g"/><Relationship Id="rId2" Type="http://schemas.openxmlformats.org/officeDocument/2006/relationships/notesSlide" Target="../notesSlides/notesSlide56.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jpg"/><Relationship Id="rId9" Type="http://schemas.openxmlformats.org/officeDocument/2006/relationships/image" Target="../media/image32.jpg"/><Relationship Id="rId1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2371725" y="630225"/>
            <a:ext cx="6331500" cy="209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de-DE" sz="3900">
                <a:solidFill>
                  <a:srgbClr val="122D4A"/>
                </a:solidFill>
                <a:latin typeface="Lato"/>
                <a:ea typeface="Lato"/>
                <a:cs typeface="Lato"/>
                <a:sym typeface="Lato"/>
              </a:rPr>
              <a:t>Module 3</a:t>
            </a:r>
            <a:br>
              <a:rPr lang="de-DE" sz="3900">
                <a:solidFill>
                  <a:srgbClr val="122D4A"/>
                </a:solidFill>
                <a:latin typeface="Lato"/>
                <a:ea typeface="Lato"/>
                <a:cs typeface="Lato"/>
                <a:sym typeface="Lato"/>
              </a:rPr>
            </a:br>
            <a:br>
              <a:rPr lang="de-DE" sz="2000">
                <a:solidFill>
                  <a:srgbClr val="122D4A"/>
                </a:solidFill>
                <a:latin typeface="Lato"/>
                <a:ea typeface="Lato"/>
                <a:cs typeface="Lato"/>
                <a:sym typeface="Lato"/>
              </a:rPr>
            </a:br>
            <a:r>
              <a:rPr lang="de-DE" sz="3900">
                <a:solidFill>
                  <a:srgbClr val="122D4A"/>
                </a:solidFill>
                <a:latin typeface="Lato"/>
                <a:ea typeface="Lato"/>
                <a:cs typeface="Lato"/>
                <a:sym typeface="Lato"/>
              </a:rPr>
              <a:t>Financing the Social entreprise</a:t>
            </a:r>
            <a:endParaRPr sz="3900">
              <a:solidFill>
                <a:srgbClr val="122D4A"/>
              </a:solidFill>
              <a:latin typeface="Lato"/>
              <a:ea typeface="Lato"/>
              <a:cs typeface="Lato"/>
              <a:sym typeface="Lato"/>
            </a:endParaRPr>
          </a:p>
        </p:txBody>
      </p:sp>
      <p:sp>
        <p:nvSpPr>
          <p:cNvPr id="88" name="Google Shape;88;p1"/>
          <p:cNvSpPr txBox="1">
            <a:spLocks noGrp="1"/>
          </p:cNvSpPr>
          <p:nvPr>
            <p:ph type="subTitle" idx="1"/>
          </p:nvPr>
        </p:nvSpPr>
        <p:spPr>
          <a:xfrm>
            <a:off x="2471492" y="3526675"/>
            <a:ext cx="6331500" cy="1241700"/>
          </a:xfrm>
          <a:prstGeom prst="rect">
            <a:avLst/>
          </a:prstGeom>
          <a:solidFill>
            <a:schemeClr val="dk1"/>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de-DE" sz="2300" b="0" i="0" u="none" strike="noStrike">
                <a:solidFill>
                  <a:srgbClr val="FFFFFF"/>
                </a:solidFill>
                <a:latin typeface="Lato"/>
                <a:ea typeface="Lato"/>
                <a:cs typeface="Lato"/>
                <a:sym typeface="Lato"/>
              </a:rPr>
              <a:t>MSE INSTITUTE &amp; ECSF</a:t>
            </a:r>
            <a:endParaRPr sz="2300"/>
          </a:p>
        </p:txBody>
      </p:sp>
      <p:pic>
        <p:nvPicPr>
          <p:cNvPr id="89" name="Google Shape;89;p1"/>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90" name="Google Shape;90;p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p:nvPr/>
        </p:nvSpPr>
        <p:spPr>
          <a:xfrm>
            <a:off x="1763316" y="1952786"/>
            <a:ext cx="5524340" cy="1729166"/>
          </a:xfrm>
          <a:prstGeom prst="roundRect">
            <a:avLst>
              <a:gd name="adj" fmla="val 16667"/>
            </a:avLst>
          </a:prstGeom>
          <a:solidFill>
            <a:srgbClr val="D8D8D8"/>
          </a:solidFill>
          <a:ln w="25400" cap="flat" cmpd="sng">
            <a:solidFill>
              <a:srgbClr val="ECF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98" name="Google Shape;198;p10"/>
          <p:cNvSpPr txBox="1">
            <a:spLocks noGrp="1"/>
          </p:cNvSpPr>
          <p:nvPr>
            <p:ph type="title" idx="4294967295"/>
          </p:nvPr>
        </p:nvSpPr>
        <p:spPr>
          <a:xfrm>
            <a:off x="3434511" y="435879"/>
            <a:ext cx="4159562" cy="485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3000"/>
              <a:buFont typeface="Arial"/>
              <a:buNone/>
            </a:pPr>
            <a:r>
              <a:rPr lang="de-DE" sz="2100">
                <a:solidFill>
                  <a:srgbClr val="000000"/>
                </a:solidFill>
              </a:rPr>
              <a:t>The operating cash flow cycle</a:t>
            </a:r>
            <a:endParaRPr sz="2100"/>
          </a:p>
        </p:txBody>
      </p:sp>
      <p:sp>
        <p:nvSpPr>
          <p:cNvPr id="199" name="Google Shape;199;p10"/>
          <p:cNvSpPr/>
          <p:nvPr/>
        </p:nvSpPr>
        <p:spPr>
          <a:xfrm>
            <a:off x="1619795" y="1194196"/>
            <a:ext cx="6216899" cy="30517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ECD00"/>
              </a:buClr>
              <a:buSzPts val="1350"/>
              <a:buFont typeface="Arial"/>
              <a:buNone/>
            </a:pPr>
            <a:r>
              <a:rPr lang="de-DE" sz="1350" b="0" i="0" u="none" strike="noStrike" cap="none">
                <a:solidFill>
                  <a:schemeClr val="dk2"/>
                </a:solidFill>
                <a:latin typeface="Arial"/>
                <a:ea typeface="Arial"/>
                <a:cs typeface="Arial"/>
                <a:sym typeface="Arial"/>
              </a:rPr>
              <a:t>Discrepancy between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BECD00"/>
              </a:buClr>
              <a:buSzPts val="1350"/>
              <a:buFont typeface="Arial"/>
              <a:buNone/>
            </a:pPr>
            <a:r>
              <a:rPr lang="de-DE" sz="1350" b="0" i="0" u="none" strike="noStrike" cap="none">
                <a:solidFill>
                  <a:schemeClr val="dk2"/>
                </a:solidFill>
                <a:latin typeface="Arial"/>
                <a:ea typeface="Arial"/>
                <a:cs typeface="Arial"/>
                <a:sym typeface="Arial"/>
              </a:rPr>
              <a:t>-&gt; enterprise’s activity 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BECD00"/>
              </a:buClr>
              <a:buSzPts val="1350"/>
              <a:buFont typeface="Arial"/>
              <a:buNone/>
            </a:pPr>
            <a:r>
              <a:rPr lang="de-DE" sz="1350" b="0" i="0" u="none" strike="noStrike" cap="none">
                <a:solidFill>
                  <a:schemeClr val="dk2"/>
                </a:solidFill>
                <a:latin typeface="Arial"/>
                <a:ea typeface="Arial"/>
                <a:cs typeface="Arial"/>
                <a:sym typeface="Arial"/>
              </a:rPr>
              <a:t>-&gt; subsequent cash in/cash out</a:t>
            </a:r>
            <a:endParaRPr sz="1400" b="0" i="0" u="none" strike="noStrike" cap="none">
              <a:solidFill>
                <a:srgbClr val="000000"/>
              </a:solidFill>
              <a:latin typeface="Arial"/>
              <a:ea typeface="Arial"/>
              <a:cs typeface="Arial"/>
              <a:sym typeface="Arial"/>
            </a:endParaRPr>
          </a:p>
          <a:p>
            <a:pPr marL="1143000" marR="0" lvl="2" indent="-161925" algn="l" rtl="0">
              <a:lnSpc>
                <a:spcPct val="100000"/>
              </a:lnSpc>
              <a:spcBef>
                <a:spcPts val="210"/>
              </a:spcBef>
              <a:spcAft>
                <a:spcPts val="0"/>
              </a:spcAft>
              <a:buClr>
                <a:srgbClr val="E53138"/>
              </a:buClr>
              <a:buSzPts val="1050"/>
              <a:buFont typeface="Arial"/>
              <a:buNone/>
            </a:pPr>
            <a:endParaRPr sz="1050" b="0" i="0" u="none" strike="noStrike" cap="none">
              <a:solidFill>
                <a:schemeClr val="dk2"/>
              </a:solidFill>
              <a:latin typeface="Arial"/>
              <a:ea typeface="Arial"/>
              <a:cs typeface="Arial"/>
              <a:sym typeface="Arial"/>
            </a:endParaRPr>
          </a:p>
          <a:p>
            <a:pPr marL="1143000" marR="0" lvl="2" indent="-161925" algn="l" rtl="0">
              <a:lnSpc>
                <a:spcPct val="100000"/>
              </a:lnSpc>
              <a:spcBef>
                <a:spcPts val="210"/>
              </a:spcBef>
              <a:spcAft>
                <a:spcPts val="0"/>
              </a:spcAft>
              <a:buClr>
                <a:srgbClr val="E53138"/>
              </a:buClr>
              <a:buSzPts val="1050"/>
              <a:buFont typeface="Arial"/>
              <a:buNone/>
            </a:pPr>
            <a:endParaRPr sz="1050" b="0" i="0" u="none" strike="noStrike" cap="none">
              <a:solidFill>
                <a:srgbClr val="404040"/>
              </a:solidFill>
              <a:latin typeface="Arial"/>
              <a:ea typeface="Arial"/>
              <a:cs typeface="Arial"/>
              <a:sym typeface="Arial"/>
            </a:endParaRPr>
          </a:p>
        </p:txBody>
      </p:sp>
      <p:grpSp>
        <p:nvGrpSpPr>
          <p:cNvPr id="200" name="Google Shape;200;p10"/>
          <p:cNvGrpSpPr/>
          <p:nvPr/>
        </p:nvGrpSpPr>
        <p:grpSpPr>
          <a:xfrm>
            <a:off x="1763317" y="2081388"/>
            <a:ext cx="5907881" cy="2648807"/>
            <a:chOff x="339" y="1410"/>
            <a:chExt cx="5144" cy="2665"/>
          </a:xfrm>
        </p:grpSpPr>
        <p:sp>
          <p:nvSpPr>
            <p:cNvPr id="201" name="Google Shape;201;p10"/>
            <p:cNvSpPr/>
            <p:nvPr/>
          </p:nvSpPr>
          <p:spPr>
            <a:xfrm>
              <a:off x="339" y="3081"/>
              <a:ext cx="1019" cy="434"/>
            </a:xfrm>
            <a:prstGeom prst="rect">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2" name="Google Shape;202;p10"/>
            <p:cNvSpPr/>
            <p:nvPr/>
          </p:nvSpPr>
          <p:spPr>
            <a:xfrm>
              <a:off x="3524" y="3081"/>
              <a:ext cx="1072" cy="427"/>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3" name="Google Shape;203;p10"/>
            <p:cNvSpPr/>
            <p:nvPr/>
          </p:nvSpPr>
          <p:spPr>
            <a:xfrm>
              <a:off x="1851" y="3081"/>
              <a:ext cx="1645" cy="434"/>
            </a:xfrm>
            <a:prstGeom prst="rect">
              <a:avLst/>
            </a:prstGeom>
            <a:solidFill>
              <a:srgbClr val="FF7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4" name="Google Shape;204;p10"/>
            <p:cNvSpPr/>
            <p:nvPr/>
          </p:nvSpPr>
          <p:spPr>
            <a:xfrm>
              <a:off x="1100" y="3081"/>
              <a:ext cx="733" cy="434"/>
            </a:xfrm>
            <a:prstGeom prst="rect">
              <a:avLst/>
            </a:prstGeom>
            <a:solidFill>
              <a:srgbClr val="FF7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5" name="Google Shape;205;p10"/>
            <p:cNvSpPr/>
            <p:nvPr/>
          </p:nvSpPr>
          <p:spPr>
            <a:xfrm>
              <a:off x="420" y="1410"/>
              <a:ext cx="1361" cy="427"/>
            </a:xfrm>
            <a:prstGeom prst="rect">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400" b="1" i="0" u="none" strike="noStrike" cap="none">
                  <a:solidFill>
                    <a:srgbClr val="7F7F7F"/>
                  </a:solidFill>
                  <a:latin typeface="Arial"/>
                  <a:ea typeface="Arial"/>
                  <a:cs typeface="Arial"/>
                  <a:sym typeface="Arial"/>
                </a:rPr>
                <a:t>Purchase</a:t>
              </a:r>
              <a:endParaRPr sz="1400" b="0" i="0" u="none" strike="noStrike" cap="none">
                <a:solidFill>
                  <a:srgbClr val="000000"/>
                </a:solidFill>
                <a:latin typeface="Arial"/>
                <a:ea typeface="Arial"/>
                <a:cs typeface="Arial"/>
                <a:sym typeface="Arial"/>
              </a:endParaRPr>
            </a:p>
          </p:txBody>
        </p:sp>
        <p:sp>
          <p:nvSpPr>
            <p:cNvPr id="206" name="Google Shape;206;p10"/>
            <p:cNvSpPr/>
            <p:nvPr/>
          </p:nvSpPr>
          <p:spPr>
            <a:xfrm>
              <a:off x="1833" y="1686"/>
              <a:ext cx="1661" cy="1246"/>
            </a:xfrm>
            <a:prstGeom prst="flowChartMerge">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0"/>
            <p:cNvSpPr/>
            <p:nvPr/>
          </p:nvSpPr>
          <p:spPr>
            <a:xfrm>
              <a:off x="1669" y="1452"/>
              <a:ext cx="1219" cy="344"/>
            </a:xfrm>
            <a:prstGeom prst="ellipse">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200" b="1" i="0" u="none" strike="noStrike" cap="none">
                  <a:solidFill>
                    <a:srgbClr val="7F7F7F"/>
                  </a:solidFill>
                  <a:latin typeface="Arial"/>
                  <a:ea typeface="Arial"/>
                  <a:cs typeface="Arial"/>
                  <a:sym typeface="Arial"/>
                </a:rPr>
                <a:t>Inventory</a:t>
              </a:r>
              <a:endParaRPr sz="1200" b="0" i="0" u="none" strike="noStrike" cap="none">
                <a:solidFill>
                  <a:srgbClr val="000000"/>
                </a:solidFill>
                <a:latin typeface="Arial"/>
                <a:ea typeface="Arial"/>
                <a:cs typeface="Arial"/>
                <a:sym typeface="Arial"/>
              </a:endParaRPr>
            </a:p>
          </p:txBody>
        </p:sp>
        <p:sp>
          <p:nvSpPr>
            <p:cNvPr id="208" name="Google Shape;208;p10"/>
            <p:cNvSpPr/>
            <p:nvPr/>
          </p:nvSpPr>
          <p:spPr>
            <a:xfrm>
              <a:off x="2564" y="2401"/>
              <a:ext cx="890" cy="515"/>
            </a:xfrm>
            <a:prstGeom prst="ellipse">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rgbClr val="7F7F7F"/>
                  </a:solidFill>
                  <a:latin typeface="Arial"/>
                  <a:ea typeface="Arial"/>
                  <a:cs typeface="Arial"/>
                  <a:sym typeface="Arial"/>
                </a:rPr>
                <a:t>Inventory </a:t>
              </a:r>
              <a:r>
                <a:rPr lang="de-DE" sz="825" b="1" i="0" u="none" strike="noStrike" cap="none">
                  <a:solidFill>
                    <a:srgbClr val="7F7F7F"/>
                  </a:solidFill>
                  <a:latin typeface="Arial"/>
                  <a:ea typeface="Arial"/>
                  <a:cs typeface="Arial"/>
                  <a:sym typeface="Arial"/>
                </a:rPr>
                <a:t>finished goods</a:t>
              </a:r>
              <a:endParaRPr sz="1400" b="0" i="0" u="none" strike="noStrike" cap="none">
                <a:solidFill>
                  <a:srgbClr val="000000"/>
                </a:solidFill>
                <a:latin typeface="Arial"/>
                <a:ea typeface="Arial"/>
                <a:cs typeface="Arial"/>
                <a:sym typeface="Arial"/>
              </a:endParaRPr>
            </a:p>
          </p:txBody>
        </p:sp>
        <p:sp>
          <p:nvSpPr>
            <p:cNvPr id="209" name="Google Shape;209;p10"/>
            <p:cNvSpPr/>
            <p:nvPr/>
          </p:nvSpPr>
          <p:spPr>
            <a:xfrm>
              <a:off x="3494" y="2477"/>
              <a:ext cx="1084" cy="427"/>
            </a:xfrm>
            <a:prstGeom prst="rect">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a:solidFill>
                    <a:srgbClr val="7F7F7F"/>
                  </a:solidFill>
                  <a:latin typeface="Arial"/>
                  <a:ea typeface="Arial"/>
                  <a:cs typeface="Arial"/>
                  <a:sym typeface="Arial"/>
                </a:rPr>
                <a:t>Sales</a:t>
              </a:r>
              <a:endParaRPr sz="1400" b="0" i="0" u="none" strike="noStrike" cap="none">
                <a:solidFill>
                  <a:srgbClr val="000000"/>
                </a:solidFill>
                <a:latin typeface="Arial"/>
                <a:ea typeface="Arial"/>
                <a:cs typeface="Arial"/>
                <a:sym typeface="Arial"/>
              </a:endParaRPr>
            </a:p>
          </p:txBody>
        </p:sp>
        <p:sp>
          <p:nvSpPr>
            <p:cNvPr id="210" name="Google Shape;210;p10"/>
            <p:cNvSpPr/>
            <p:nvPr/>
          </p:nvSpPr>
          <p:spPr>
            <a:xfrm>
              <a:off x="4594" y="3081"/>
              <a:ext cx="889" cy="420"/>
            </a:xfrm>
            <a:prstGeom prst="homePlate">
              <a:avLst>
                <a:gd name="adj" fmla="val 48331"/>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1" name="Google Shape;211;p10"/>
            <p:cNvSpPr txBox="1"/>
            <p:nvPr/>
          </p:nvSpPr>
          <p:spPr>
            <a:xfrm>
              <a:off x="420" y="3169"/>
              <a:ext cx="1287" cy="30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350"/>
                <a:buFont typeface="Arial"/>
                <a:buNone/>
              </a:pPr>
              <a:r>
                <a:rPr lang="de-DE" sz="1350" b="0" i="0" u="none" strike="noStrike" cap="none">
                  <a:solidFill>
                    <a:schemeClr val="lt1"/>
                  </a:solidFill>
                  <a:latin typeface="Arial"/>
                  <a:ea typeface="Arial"/>
                  <a:cs typeface="Arial"/>
                  <a:sym typeface="Arial"/>
                </a:rPr>
                <a:t>procurement</a:t>
              </a:r>
              <a:endParaRPr sz="1400" b="0" i="0" u="none" strike="noStrike" cap="none">
                <a:solidFill>
                  <a:srgbClr val="000000"/>
                </a:solidFill>
                <a:latin typeface="Arial"/>
                <a:ea typeface="Arial"/>
                <a:cs typeface="Arial"/>
                <a:sym typeface="Arial"/>
              </a:endParaRPr>
            </a:p>
          </p:txBody>
        </p:sp>
        <p:sp>
          <p:nvSpPr>
            <p:cNvPr id="212" name="Google Shape;212;p10"/>
            <p:cNvSpPr txBox="1"/>
            <p:nvPr/>
          </p:nvSpPr>
          <p:spPr>
            <a:xfrm>
              <a:off x="1979" y="3163"/>
              <a:ext cx="1475" cy="30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350"/>
                <a:buFont typeface="Arial"/>
                <a:buNone/>
              </a:pPr>
              <a:r>
                <a:rPr lang="de-DE" sz="1350" b="0" i="0" u="none" strike="noStrike" cap="none">
                  <a:solidFill>
                    <a:schemeClr val="lt1"/>
                  </a:solidFill>
                  <a:latin typeface="Arial"/>
                  <a:ea typeface="Arial"/>
                  <a:cs typeface="Arial"/>
                  <a:sym typeface="Arial"/>
                </a:rPr>
                <a:t>production</a:t>
              </a:r>
              <a:endParaRPr sz="1400" b="0" i="0" u="none" strike="noStrike" cap="none">
                <a:solidFill>
                  <a:srgbClr val="000000"/>
                </a:solidFill>
                <a:latin typeface="Arial"/>
                <a:ea typeface="Arial"/>
                <a:cs typeface="Arial"/>
                <a:sym typeface="Arial"/>
              </a:endParaRPr>
            </a:p>
          </p:txBody>
        </p:sp>
        <p:sp>
          <p:nvSpPr>
            <p:cNvPr id="213" name="Google Shape;213;p10"/>
            <p:cNvSpPr txBox="1"/>
            <p:nvPr/>
          </p:nvSpPr>
          <p:spPr>
            <a:xfrm>
              <a:off x="3670" y="3163"/>
              <a:ext cx="1618" cy="30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350"/>
                <a:buFont typeface="Arial"/>
                <a:buNone/>
              </a:pPr>
              <a:r>
                <a:rPr lang="de-DE" sz="1350" b="0" i="0" u="none" strike="noStrike" cap="none">
                  <a:solidFill>
                    <a:schemeClr val="lt1"/>
                  </a:solidFill>
                  <a:latin typeface="Arial"/>
                  <a:ea typeface="Arial"/>
                  <a:cs typeface="Arial"/>
                  <a:sym typeface="Arial"/>
                </a:rPr>
                <a:t>marketing</a:t>
              </a:r>
              <a:endParaRPr sz="1400" b="0" i="0" u="none" strike="noStrike" cap="none">
                <a:solidFill>
                  <a:srgbClr val="000000"/>
                </a:solidFill>
                <a:latin typeface="Arial"/>
                <a:ea typeface="Arial"/>
                <a:cs typeface="Arial"/>
                <a:sym typeface="Arial"/>
              </a:endParaRPr>
            </a:p>
          </p:txBody>
        </p:sp>
        <p:sp>
          <p:nvSpPr>
            <p:cNvPr id="214" name="Google Shape;214;p10"/>
            <p:cNvSpPr/>
            <p:nvPr/>
          </p:nvSpPr>
          <p:spPr>
            <a:xfrm>
              <a:off x="2432" y="3534"/>
              <a:ext cx="205" cy="540"/>
            </a:xfrm>
            <a:prstGeom prst="downArrow">
              <a:avLst>
                <a:gd name="adj1" fmla="val 50000"/>
                <a:gd name="adj2" fmla="val 61090"/>
              </a:avLst>
            </a:prstGeom>
            <a:solidFill>
              <a:srgbClr val="FF0000"/>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5" name="Google Shape;215;p10"/>
            <p:cNvSpPr/>
            <p:nvPr/>
          </p:nvSpPr>
          <p:spPr>
            <a:xfrm>
              <a:off x="4578" y="3514"/>
              <a:ext cx="194" cy="513"/>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6" name="Google Shape;216;p10"/>
            <p:cNvSpPr/>
            <p:nvPr/>
          </p:nvSpPr>
          <p:spPr>
            <a:xfrm rot="-5400000">
              <a:off x="1338" y="2569"/>
              <a:ext cx="168" cy="2076"/>
            </a:xfrm>
            <a:prstGeom prst="leftBrace">
              <a:avLst>
                <a:gd name="adj1" fmla="val 102976"/>
                <a:gd name="adj2" fmla="val 50000"/>
              </a:avLst>
            </a:prstGeom>
            <a:solidFill>
              <a:srgbClr val="00B050"/>
            </a:solidFill>
            <a:ln w="9525" cap="flat" cmpd="sng">
              <a:solidFill>
                <a:srgbClr val="BECD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7" name="Google Shape;217;p10"/>
            <p:cNvSpPr/>
            <p:nvPr/>
          </p:nvSpPr>
          <p:spPr>
            <a:xfrm rot="-5400000">
              <a:off x="3983" y="3087"/>
              <a:ext cx="168" cy="1074"/>
            </a:xfrm>
            <a:prstGeom prst="leftBrace">
              <a:avLst>
                <a:gd name="adj1" fmla="val 53274"/>
                <a:gd name="adj2" fmla="val 50000"/>
              </a:avLst>
            </a:prstGeom>
            <a:solidFill>
              <a:srgbClr val="FF0000"/>
            </a:solidFill>
            <a:ln w="9525" cap="flat" cmpd="sng">
              <a:solidFill>
                <a:srgbClr val="BECD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8" name="Google Shape;218;p10"/>
            <p:cNvSpPr txBox="1"/>
            <p:nvPr/>
          </p:nvSpPr>
          <p:spPr>
            <a:xfrm>
              <a:off x="871" y="3701"/>
              <a:ext cx="1500" cy="300"/>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FF0000"/>
                  </a:solidFill>
                  <a:latin typeface="Arial"/>
                  <a:ea typeface="Arial"/>
                  <a:cs typeface="Arial"/>
                  <a:sym typeface="Arial"/>
                </a:rPr>
                <a:t>Accounts payable</a:t>
              </a:r>
              <a:endParaRPr sz="1400" b="0" i="0" u="none" strike="noStrike" cap="none">
                <a:solidFill>
                  <a:srgbClr val="000000"/>
                </a:solidFill>
                <a:latin typeface="Arial"/>
                <a:ea typeface="Arial"/>
                <a:cs typeface="Arial"/>
                <a:sym typeface="Arial"/>
              </a:endParaRPr>
            </a:p>
          </p:txBody>
        </p:sp>
        <p:sp>
          <p:nvSpPr>
            <p:cNvPr id="219" name="Google Shape;219;p10"/>
            <p:cNvSpPr txBox="1"/>
            <p:nvPr/>
          </p:nvSpPr>
          <p:spPr>
            <a:xfrm>
              <a:off x="3198" y="3657"/>
              <a:ext cx="1800" cy="300"/>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B050"/>
                  </a:solidFill>
                  <a:latin typeface="Arial"/>
                  <a:ea typeface="Arial"/>
                  <a:cs typeface="Arial"/>
                  <a:sym typeface="Arial"/>
                </a:rPr>
                <a:t>Accounts receivable</a:t>
              </a:r>
              <a:endParaRPr sz="1400" b="0" i="0" u="none" strike="noStrike" cap="none">
                <a:solidFill>
                  <a:srgbClr val="000000"/>
                </a:solidFill>
                <a:latin typeface="Arial"/>
                <a:ea typeface="Arial"/>
                <a:cs typeface="Arial"/>
                <a:sym typeface="Arial"/>
              </a:endParaRPr>
            </a:p>
          </p:txBody>
        </p:sp>
        <p:sp>
          <p:nvSpPr>
            <p:cNvPr id="220" name="Google Shape;220;p10"/>
            <p:cNvSpPr/>
            <p:nvPr/>
          </p:nvSpPr>
          <p:spPr>
            <a:xfrm>
              <a:off x="2725" y="3535"/>
              <a:ext cx="205" cy="540"/>
            </a:xfrm>
            <a:prstGeom prst="downArrow">
              <a:avLst>
                <a:gd name="adj1" fmla="val 50000"/>
                <a:gd name="adj2" fmla="val 61090"/>
              </a:avLst>
            </a:prstGeom>
            <a:solidFill>
              <a:srgbClr val="FF0000"/>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pic>
        <p:nvPicPr>
          <p:cNvPr id="221" name="Google Shape;221;p10"/>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22" name="Google Shape;222;p10"/>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23" name="Google Shape;223;p10"/>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4" name="Google Shape;224;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25" name="Google Shape;225;p10"/>
          <p:cNvSpPr txBox="1"/>
          <p:nvPr/>
        </p:nvSpPr>
        <p:spPr>
          <a:xfrm>
            <a:off x="3868574" y="2610475"/>
            <a:ext cx="1238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7F7F7F"/>
                </a:solidFill>
                <a:latin typeface="Arial"/>
                <a:ea typeface="Arial"/>
                <a:cs typeface="Arial"/>
                <a:sym typeface="Arial"/>
              </a:rPr>
              <a:t>Production</a:t>
            </a:r>
            <a:endParaRPr sz="1400" b="0" i="0" u="none" strike="noStrike" cap="none">
              <a:solidFill>
                <a:srgbClr val="000000"/>
              </a:solidFill>
              <a:latin typeface="Arial"/>
              <a:ea typeface="Arial"/>
              <a:cs typeface="Arial"/>
              <a:sym typeface="Arial"/>
            </a:endParaRPr>
          </a:p>
        </p:txBody>
      </p:sp>
      <p:sp>
        <p:nvSpPr>
          <p:cNvPr id="226" name="Google Shape;226;p10"/>
          <p:cNvSpPr/>
          <p:nvPr/>
        </p:nvSpPr>
        <p:spPr>
          <a:xfrm>
            <a:off x="7904480" y="2067473"/>
            <a:ext cx="236591" cy="452235"/>
          </a:xfrm>
          <a:prstGeom prst="downArrow">
            <a:avLst>
              <a:gd name="adj1" fmla="val 50000"/>
              <a:gd name="adj2" fmla="val 61090"/>
            </a:avLst>
          </a:prstGeom>
          <a:solidFill>
            <a:srgbClr val="FF0000"/>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7" name="Google Shape;227;p10"/>
          <p:cNvSpPr/>
          <p:nvPr/>
        </p:nvSpPr>
        <p:spPr>
          <a:xfrm>
            <a:off x="7904480" y="2570949"/>
            <a:ext cx="236591" cy="450248"/>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8" name="Google Shape;228;p10"/>
          <p:cNvSpPr/>
          <p:nvPr/>
        </p:nvSpPr>
        <p:spPr>
          <a:xfrm>
            <a:off x="6863738" y="4178566"/>
            <a:ext cx="236591" cy="510191"/>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9" name="Google Shape;229;p10"/>
          <p:cNvSpPr/>
          <p:nvPr/>
        </p:nvSpPr>
        <p:spPr>
          <a:xfrm>
            <a:off x="7103838" y="4175241"/>
            <a:ext cx="236591" cy="510191"/>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30" name="Google Shape;230;p10"/>
          <p:cNvSpPr txBox="1"/>
          <p:nvPr/>
        </p:nvSpPr>
        <p:spPr>
          <a:xfrm>
            <a:off x="8168336" y="2064919"/>
            <a:ext cx="79861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Cash out</a:t>
            </a:r>
            <a:endParaRPr sz="1400" b="0" i="0" u="none" strike="noStrike" cap="none">
              <a:solidFill>
                <a:srgbClr val="000000"/>
              </a:solidFill>
              <a:latin typeface="Arial"/>
              <a:ea typeface="Arial"/>
              <a:cs typeface="Arial"/>
              <a:sym typeface="Arial"/>
            </a:endParaRPr>
          </a:p>
        </p:txBody>
      </p:sp>
      <p:sp>
        <p:nvSpPr>
          <p:cNvPr id="231" name="Google Shape;231;p10"/>
          <p:cNvSpPr txBox="1"/>
          <p:nvPr/>
        </p:nvSpPr>
        <p:spPr>
          <a:xfrm>
            <a:off x="8177184" y="2616916"/>
            <a:ext cx="7040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Cash in</a:t>
            </a:r>
            <a:endParaRPr sz="1400" b="0" i="0" u="none" strike="noStrike" cap="none">
              <a:solidFill>
                <a:srgbClr val="000000"/>
              </a:solidFill>
              <a:latin typeface="Arial"/>
              <a:ea typeface="Arial"/>
              <a:cs typeface="Arial"/>
              <a:sym typeface="Arial"/>
            </a:endParaRPr>
          </a:p>
        </p:txBody>
      </p:sp>
      <p:sp>
        <p:nvSpPr>
          <p:cNvPr id="232" name="Google Shape;232;p10"/>
          <p:cNvSpPr/>
          <p:nvPr/>
        </p:nvSpPr>
        <p:spPr>
          <a:xfrm>
            <a:off x="7728251" y="1952786"/>
            <a:ext cx="1238702" cy="1189119"/>
          </a:xfrm>
          <a:prstGeom prst="rect">
            <a:avLst/>
          </a:prstGeom>
          <a:noFill/>
          <a:ln w="25400" cap="flat" cmpd="sng">
            <a:solidFill>
              <a:srgbClr val="FF6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3" name="Google Shape;233;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10</a:t>
            </a:fld>
            <a:endParaRPr/>
          </a:p>
        </p:txBody>
      </p:sp>
      <p:pic>
        <p:nvPicPr>
          <p:cNvPr id="234" name="Google Shape;234;p1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idx="4294967295"/>
          </p:nvPr>
        </p:nvSpPr>
        <p:spPr>
          <a:xfrm>
            <a:off x="3419475" y="444956"/>
            <a:ext cx="4297562" cy="49095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3000"/>
              <a:buFont typeface="Arial"/>
              <a:buNone/>
            </a:pPr>
            <a:r>
              <a:rPr lang="de-DE" sz="2100">
                <a:solidFill>
                  <a:srgbClr val="000000"/>
                </a:solidFill>
              </a:rPr>
              <a:t>The investing cash flow cycle</a:t>
            </a:r>
            <a:endParaRPr sz="2100"/>
          </a:p>
        </p:txBody>
      </p:sp>
      <p:sp>
        <p:nvSpPr>
          <p:cNvPr id="241" name="Google Shape;241;p11"/>
          <p:cNvSpPr/>
          <p:nvPr/>
        </p:nvSpPr>
        <p:spPr>
          <a:xfrm>
            <a:off x="1533349" y="3268717"/>
            <a:ext cx="7239000" cy="144197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650"/>
              <a:buFont typeface="Arial"/>
              <a:buChar char="•"/>
            </a:pPr>
            <a:r>
              <a:rPr lang="de-DE" sz="1650" b="0" i="0" u="none" strike="noStrike" cap="none">
                <a:solidFill>
                  <a:schemeClr val="dk2"/>
                </a:solidFill>
                <a:latin typeface="Arial"/>
                <a:ea typeface="Arial"/>
                <a:cs typeface="Arial"/>
                <a:sym typeface="Arial"/>
              </a:rPr>
              <a:t>Investing cash flows vs. Operating cash flows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270"/>
              </a:spcBef>
              <a:spcAft>
                <a:spcPts val="0"/>
              </a:spcAft>
              <a:buClr>
                <a:srgbClr val="000000"/>
              </a:buClr>
              <a:buSzPts val="1350"/>
              <a:buFont typeface="Noto Sans Symbols"/>
              <a:buChar char="⇒"/>
            </a:pPr>
            <a:r>
              <a:rPr lang="de-DE" sz="1350" b="0" i="0" u="none" strike="noStrike" cap="none">
                <a:solidFill>
                  <a:schemeClr val="dk1"/>
                </a:solidFill>
                <a:latin typeface="Arial"/>
                <a:ea typeface="Arial"/>
                <a:cs typeface="Arial"/>
                <a:sym typeface="Arial"/>
              </a:rPr>
              <a:t>attached to the operating cycle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270"/>
              </a:spcBef>
              <a:spcAft>
                <a:spcPts val="0"/>
              </a:spcAft>
              <a:buClr>
                <a:srgbClr val="000000"/>
              </a:buClr>
              <a:buSzPts val="1350"/>
              <a:buFont typeface="Noto Sans Symbols"/>
              <a:buChar char="⇒"/>
            </a:pPr>
            <a:r>
              <a:rPr lang="de-DE" sz="1350" b="0" i="0" u="none" strike="noStrike" cap="none">
                <a:solidFill>
                  <a:schemeClr val="dk1"/>
                </a:solidFill>
                <a:latin typeface="Arial"/>
                <a:ea typeface="Arial"/>
                <a:cs typeface="Arial"/>
                <a:sym typeface="Arial"/>
              </a:rPr>
              <a:t>daily business</a:t>
            </a:r>
            <a:endParaRPr sz="1400" b="0" i="0" u="none" strike="noStrike" cap="none">
              <a:solidFill>
                <a:srgbClr val="000000"/>
              </a:solidFill>
              <a:latin typeface="Arial"/>
              <a:ea typeface="Arial"/>
              <a:cs typeface="Arial"/>
              <a:sym typeface="Arial"/>
            </a:endParaRPr>
          </a:p>
          <a:p>
            <a:pPr marL="742950" marR="0" lvl="1" indent="-200025" algn="l" rtl="0">
              <a:lnSpc>
                <a:spcPct val="100000"/>
              </a:lnSpc>
              <a:spcBef>
                <a:spcPts val="270"/>
              </a:spcBef>
              <a:spcAft>
                <a:spcPts val="0"/>
              </a:spcAft>
              <a:buClr>
                <a:srgbClr val="000000"/>
              </a:buClr>
              <a:buSzPts val="1350"/>
              <a:buFont typeface="Noto Sans Symbols"/>
              <a:buNone/>
            </a:pPr>
            <a:endParaRPr sz="1350" b="0" i="0" u="none" strike="noStrike" cap="none">
              <a:solidFill>
                <a:schemeClr val="dk1"/>
              </a:solidFill>
              <a:latin typeface="Arial"/>
              <a:ea typeface="Arial"/>
              <a:cs typeface="Arial"/>
              <a:sym typeface="Arial"/>
            </a:endParaRPr>
          </a:p>
          <a:p>
            <a:pPr marL="457200" marR="0" lvl="1" indent="0" algn="l" rtl="0">
              <a:lnSpc>
                <a:spcPct val="100000"/>
              </a:lnSpc>
              <a:spcBef>
                <a:spcPts val="270"/>
              </a:spcBef>
              <a:spcAft>
                <a:spcPts val="0"/>
              </a:spcAft>
              <a:buClr>
                <a:srgbClr val="000000"/>
              </a:buClr>
              <a:buSzPts val="1350"/>
              <a:buFont typeface="Arial"/>
              <a:buNone/>
            </a:pPr>
            <a:r>
              <a:rPr lang="de-DE" sz="1350" b="0" i="0" u="none" strike="noStrike" cap="none">
                <a:solidFill>
                  <a:schemeClr val="dk1"/>
                </a:solidFill>
                <a:latin typeface="Arial"/>
                <a:ea typeface="Arial"/>
                <a:cs typeface="Arial"/>
                <a:sym typeface="Arial"/>
              </a:rPr>
              <a:t>Relevance of an investment is usually measured over several operating cycles</a:t>
            </a:r>
            <a:endParaRPr sz="1400" b="0" i="0" u="none" strike="noStrike" cap="none">
              <a:solidFill>
                <a:srgbClr val="000000"/>
              </a:solidFill>
              <a:latin typeface="Arial"/>
              <a:ea typeface="Arial"/>
              <a:cs typeface="Arial"/>
              <a:sym typeface="Arial"/>
            </a:endParaRPr>
          </a:p>
          <a:p>
            <a:pPr marL="742950" marR="0" lvl="1" indent="-200025" algn="l" rtl="0">
              <a:lnSpc>
                <a:spcPct val="100000"/>
              </a:lnSpc>
              <a:spcBef>
                <a:spcPts val="270"/>
              </a:spcBef>
              <a:spcAft>
                <a:spcPts val="0"/>
              </a:spcAft>
              <a:buClr>
                <a:srgbClr val="000000"/>
              </a:buClr>
              <a:buSzPts val="1350"/>
              <a:buFont typeface="Arial"/>
              <a:buNone/>
            </a:pPr>
            <a:endParaRPr sz="1500" b="0" i="0" u="none" strike="noStrike" cap="none">
              <a:solidFill>
                <a:schemeClr val="dk1"/>
              </a:solidFill>
              <a:latin typeface="Arial"/>
              <a:ea typeface="Arial"/>
              <a:cs typeface="Arial"/>
              <a:sym typeface="Arial"/>
            </a:endParaRPr>
          </a:p>
        </p:txBody>
      </p:sp>
      <p:pic>
        <p:nvPicPr>
          <p:cNvPr id="242" name="Google Shape;242;p11"/>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43" name="Google Shape;243;p1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44" name="Google Shape;244;p1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5" name="Google Shape;245;p1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graphicFrame>
        <p:nvGraphicFramePr>
          <p:cNvPr id="246" name="Google Shape;246;p11"/>
          <p:cNvGraphicFramePr/>
          <p:nvPr/>
        </p:nvGraphicFramePr>
        <p:xfrm>
          <a:off x="1533349" y="1044340"/>
          <a:ext cx="3000000" cy="3000000"/>
        </p:xfrm>
        <a:graphic>
          <a:graphicData uri="http://schemas.openxmlformats.org/drawingml/2006/table">
            <a:tbl>
              <a:tblPr>
                <a:noFill/>
                <a:tableStyleId>{1F4D20D8-39C4-4E43-AEA0-4C4598937AE4}</a:tableStyleId>
              </a:tblPr>
              <a:tblGrid>
                <a:gridCol w="3574675">
                  <a:extLst>
                    <a:ext uri="{9D8B030D-6E8A-4147-A177-3AD203B41FA5}">
                      <a16:colId xmlns:a16="http://schemas.microsoft.com/office/drawing/2014/main" val="20000"/>
                    </a:ext>
                  </a:extLst>
                </a:gridCol>
                <a:gridCol w="3664325">
                  <a:extLst>
                    <a:ext uri="{9D8B030D-6E8A-4147-A177-3AD203B41FA5}">
                      <a16:colId xmlns:a16="http://schemas.microsoft.com/office/drawing/2014/main" val="20001"/>
                    </a:ext>
                  </a:extLst>
                </a:gridCol>
              </a:tblGrid>
              <a:tr h="429825">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Is meant to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Has an impact on…</a:t>
                      </a:r>
                      <a:endParaRPr sz="1400" u="none" strike="noStrike" cap="none"/>
                    </a:p>
                  </a:txBody>
                  <a:tcPr marL="91425" marR="91425" marT="91425" marB="91425"/>
                </a:tc>
                <a:extLst>
                  <a:ext uri="{0D108BD9-81ED-4DB2-BD59-A6C34878D82A}">
                    <a16:rowId xmlns:a16="http://schemas.microsoft.com/office/drawing/2014/main" val="10000"/>
                  </a:ext>
                </a:extLst>
              </a:tr>
              <a:tr h="1605350">
                <a:tc>
                  <a:txBody>
                    <a:bodyPr/>
                    <a:lstStyle/>
                    <a:p>
                      <a:pPr marL="539750" marR="0" lvl="1" indent="-290513" algn="l" rtl="0">
                        <a:lnSpc>
                          <a:spcPct val="100000"/>
                        </a:lnSpc>
                        <a:spcBef>
                          <a:spcPts val="0"/>
                        </a:spcBef>
                        <a:spcAft>
                          <a:spcPts val="0"/>
                        </a:spcAft>
                        <a:buClr>
                          <a:srgbClr val="000000"/>
                        </a:buClr>
                        <a:buSzPts val="1350"/>
                        <a:buFont typeface="Arial"/>
                        <a:buChar char="•"/>
                      </a:pPr>
                      <a:r>
                        <a:rPr lang="de-DE" sz="1350" b="0" i="0" u="none" strike="noStrike" cap="none">
                          <a:solidFill>
                            <a:schemeClr val="dk2"/>
                          </a:solidFill>
                          <a:latin typeface="Arial"/>
                          <a:ea typeface="Arial"/>
                          <a:cs typeface="Arial"/>
                          <a:sym typeface="Arial"/>
                        </a:rPr>
                        <a:t>Develop a new activity</a:t>
                      </a:r>
                      <a:endParaRPr sz="1400" u="none" strike="noStrike" cap="none">
                        <a:solidFill>
                          <a:schemeClr val="dk2"/>
                        </a:solidFill>
                      </a:endParaRPr>
                    </a:p>
                    <a:p>
                      <a:pPr marL="539750" marR="0" lvl="1" indent="-290513" algn="l" rtl="0">
                        <a:lnSpc>
                          <a:spcPct val="100000"/>
                        </a:lnSpc>
                        <a:spcBef>
                          <a:spcPts val="270"/>
                        </a:spcBef>
                        <a:spcAft>
                          <a:spcPts val="0"/>
                        </a:spcAft>
                        <a:buClr>
                          <a:srgbClr val="000000"/>
                        </a:buClr>
                        <a:buSzPts val="1350"/>
                        <a:buFont typeface="Arial"/>
                        <a:buChar char="•"/>
                      </a:pPr>
                      <a:r>
                        <a:rPr lang="de-DE" sz="1350" b="0" i="0" u="none" strike="noStrike" cap="none">
                          <a:solidFill>
                            <a:schemeClr val="dk2"/>
                          </a:solidFill>
                          <a:latin typeface="Arial"/>
                          <a:ea typeface="Arial"/>
                          <a:cs typeface="Arial"/>
                          <a:sym typeface="Arial"/>
                        </a:rPr>
                        <a:t>Improve/maintain efficiency/quality of a production cycle</a:t>
                      </a:r>
                      <a:endParaRPr sz="1400" u="none" strike="noStrike" cap="none">
                        <a:solidFill>
                          <a:schemeClr val="dk2"/>
                        </a:solidFill>
                      </a:endParaRPr>
                    </a:p>
                    <a:p>
                      <a:pPr marL="539750" marR="0" lvl="1" indent="-290513" algn="l" rtl="0">
                        <a:lnSpc>
                          <a:spcPct val="100000"/>
                        </a:lnSpc>
                        <a:spcBef>
                          <a:spcPts val="270"/>
                        </a:spcBef>
                        <a:spcAft>
                          <a:spcPts val="0"/>
                        </a:spcAft>
                        <a:buClr>
                          <a:srgbClr val="000000"/>
                        </a:buClr>
                        <a:buSzPts val="1350"/>
                        <a:buFont typeface="Arial"/>
                        <a:buChar char="•"/>
                      </a:pPr>
                      <a:r>
                        <a:rPr lang="de-DE" sz="1350" b="0" i="0" u="none" strike="noStrike" cap="none">
                          <a:solidFill>
                            <a:schemeClr val="dk2"/>
                          </a:solidFill>
                          <a:latin typeface="Arial"/>
                          <a:ea typeface="Arial"/>
                          <a:cs typeface="Arial"/>
                          <a:sym typeface="Arial"/>
                        </a:rPr>
                        <a:t>Keep up with the market</a:t>
                      </a:r>
                      <a:endParaRPr sz="1400" u="none" strike="noStrike" cap="none"/>
                    </a:p>
                  </a:txBody>
                  <a:tcPr marL="91425" marR="91425" marT="91425" marB="91425"/>
                </a:tc>
                <a:tc>
                  <a:txBody>
                    <a:bodyPr/>
                    <a:lstStyle/>
                    <a:p>
                      <a:pPr marL="582613" marR="0" lvl="1" indent="-312738" algn="l" rtl="0">
                        <a:lnSpc>
                          <a:spcPct val="100000"/>
                        </a:lnSpc>
                        <a:spcBef>
                          <a:spcPts val="0"/>
                        </a:spcBef>
                        <a:spcAft>
                          <a:spcPts val="0"/>
                        </a:spcAft>
                        <a:buClr>
                          <a:srgbClr val="000000"/>
                        </a:buClr>
                        <a:buSzPts val="1350"/>
                        <a:buFont typeface="Arial"/>
                        <a:buChar char="•"/>
                      </a:pPr>
                      <a:r>
                        <a:rPr lang="de-DE" sz="1350" b="0" i="0" u="none" strike="noStrike" cap="none">
                          <a:solidFill>
                            <a:schemeClr val="dk2"/>
                          </a:solidFill>
                          <a:latin typeface="Arial"/>
                          <a:ea typeface="Arial"/>
                          <a:cs typeface="Arial"/>
                          <a:sym typeface="Arial"/>
                        </a:rPr>
                        <a:t>Revenue and cost structures =&gt; profitability</a:t>
                      </a:r>
                      <a:endParaRPr sz="1400" u="none" strike="noStrike" cap="none"/>
                    </a:p>
                    <a:p>
                      <a:pPr marL="582613" marR="0" lvl="1" indent="-312738" algn="l" rtl="0">
                        <a:lnSpc>
                          <a:spcPct val="100000"/>
                        </a:lnSpc>
                        <a:spcBef>
                          <a:spcPts val="270"/>
                        </a:spcBef>
                        <a:spcAft>
                          <a:spcPts val="0"/>
                        </a:spcAft>
                        <a:buClr>
                          <a:srgbClr val="000000"/>
                        </a:buClr>
                        <a:buSzPts val="1350"/>
                        <a:buFont typeface="Arial"/>
                        <a:buChar char="•"/>
                      </a:pPr>
                      <a:r>
                        <a:rPr lang="de-DE" sz="1350" b="0" i="0" u="none" strike="noStrike" cap="none">
                          <a:solidFill>
                            <a:schemeClr val="dk2"/>
                          </a:solidFill>
                          <a:latin typeface="Arial"/>
                          <a:ea typeface="Arial"/>
                          <a:cs typeface="Arial"/>
                          <a:sym typeface="Arial"/>
                        </a:rPr>
                        <a:t>Operating cash flow cycle</a:t>
                      </a:r>
                      <a:endParaRPr sz="1400" u="none" strike="noStrike" cap="none"/>
                    </a:p>
                    <a:p>
                      <a:pPr marL="582613" marR="0" lvl="2" indent="-312738" algn="l" rtl="0">
                        <a:lnSpc>
                          <a:spcPct val="100000"/>
                        </a:lnSpc>
                        <a:spcBef>
                          <a:spcPts val="240"/>
                        </a:spcBef>
                        <a:spcAft>
                          <a:spcPts val="0"/>
                        </a:spcAft>
                        <a:buClr>
                          <a:srgbClr val="000000"/>
                        </a:buClr>
                        <a:buSzPts val="1200"/>
                        <a:buFont typeface="Arial"/>
                        <a:buChar char="•"/>
                      </a:pPr>
                      <a:r>
                        <a:rPr lang="de-DE" sz="1350" b="0" i="0" u="none" strike="noStrike" cap="none">
                          <a:solidFill>
                            <a:schemeClr val="dk2"/>
                          </a:solidFill>
                          <a:latin typeface="Arial"/>
                          <a:ea typeface="Arial"/>
                          <a:cs typeface="Arial"/>
                          <a:sym typeface="Arial"/>
                        </a:rPr>
                        <a:t>Impact ☺ of your social enterprise while improving its quality (depth) or efficiency (breadth)</a:t>
                      </a:r>
                      <a:endParaRPr sz="1350" b="0" i="0" u="none" strike="noStrike" cap="none">
                        <a:solidFill>
                          <a:schemeClr val="dk2"/>
                        </a:solidFill>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bl>
          </a:graphicData>
        </a:graphic>
      </p:graphicFrame>
      <p:sp>
        <p:nvSpPr>
          <p:cNvPr id="247" name="Google Shape;247;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11</a:t>
            </a:fld>
            <a:endParaRPr/>
          </a:p>
        </p:txBody>
      </p:sp>
      <p:pic>
        <p:nvPicPr>
          <p:cNvPr id="248" name="Google Shape;248;p1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a:spLocks noGrp="1"/>
          </p:cNvSpPr>
          <p:nvPr>
            <p:ph type="ctrTitle"/>
          </p:nvPr>
        </p:nvSpPr>
        <p:spPr>
          <a:xfrm>
            <a:off x="1657350" y="1723549"/>
            <a:ext cx="5829300" cy="110251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a:t>Overview of finance needs</a:t>
            </a:r>
            <a:endParaRPr/>
          </a:p>
        </p:txBody>
      </p:sp>
      <p:sp>
        <p:nvSpPr>
          <p:cNvPr id="254" name="Google Shape;254;p12"/>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p:nvPr>
        </p:nvSpPr>
        <p:spPr>
          <a:xfrm>
            <a:off x="3419475" y="460484"/>
            <a:ext cx="3872740" cy="4360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b="1">
                <a:latin typeface="Raleway"/>
                <a:ea typeface="Raleway"/>
                <a:cs typeface="Raleway"/>
                <a:sym typeface="Raleway"/>
              </a:rPr>
              <a:t>A little warm up exercise</a:t>
            </a:r>
            <a:endParaRPr sz="2100"/>
          </a:p>
        </p:txBody>
      </p:sp>
      <p:sp>
        <p:nvSpPr>
          <p:cNvPr id="262" name="Google Shape;262;p13"/>
          <p:cNvSpPr txBox="1">
            <a:spLocks noGrp="1"/>
          </p:cNvSpPr>
          <p:nvPr>
            <p:ph type="body" idx="1"/>
          </p:nvPr>
        </p:nvSpPr>
        <p:spPr>
          <a:xfrm>
            <a:off x="1635269" y="869273"/>
            <a:ext cx="5896299" cy="721066"/>
          </a:xfrm>
          <a:prstGeom prst="rect">
            <a:avLst/>
          </a:prstGeom>
          <a:noFill/>
          <a:ln>
            <a:noFill/>
          </a:ln>
          <a:effectLst>
            <a:outerShdw dist="38100" dir="2700000" algn="tl" rotWithShape="0">
              <a:srgbClr val="000000">
                <a:alpha val="7058"/>
              </a:srgbClr>
            </a:outerShdw>
          </a:effectLst>
        </p:spPr>
        <p:txBody>
          <a:bodyPr spcFirstLastPara="1" wrap="square" lIns="91425" tIns="91425" rIns="91425" bIns="91425" anchor="ctr" anchorCtr="0">
            <a:normAutofit/>
          </a:bodyPr>
          <a:lstStyle/>
          <a:p>
            <a:pPr marL="0" lvl="0" indent="0" algn="ctr" rtl="0">
              <a:lnSpc>
                <a:spcPct val="115000"/>
              </a:lnSpc>
              <a:spcBef>
                <a:spcPts val="0"/>
              </a:spcBef>
              <a:spcAft>
                <a:spcPts val="0"/>
              </a:spcAft>
              <a:buSzPts val="1800"/>
              <a:buFont typeface="Arial"/>
              <a:buNone/>
            </a:pPr>
            <a:r>
              <a:rPr lang="de-DE" sz="1500"/>
              <a:t>Match each need with adequate funding tool:</a:t>
            </a:r>
            <a:endParaRPr/>
          </a:p>
        </p:txBody>
      </p:sp>
      <p:sp>
        <p:nvSpPr>
          <p:cNvPr id="263" name="Google Shape;263;p13"/>
          <p:cNvSpPr txBox="1">
            <a:spLocks noGrp="1"/>
          </p:cNvSpPr>
          <p:nvPr>
            <p:ph type="body" idx="2"/>
          </p:nvPr>
        </p:nvSpPr>
        <p:spPr>
          <a:xfrm>
            <a:off x="3338642" y="1525972"/>
            <a:ext cx="2300158" cy="3156865"/>
          </a:xfrm>
          <a:prstGeom prst="rect">
            <a:avLst/>
          </a:prstGeom>
          <a:noFill/>
          <a:ln>
            <a:noFill/>
          </a:ln>
        </p:spPr>
        <p:txBody>
          <a:bodyPr spcFirstLastPara="1" wrap="square" lIns="91425" tIns="91425" rIns="91425" bIns="91425" anchor="t" anchorCtr="0">
            <a:normAutofit lnSpcReduction="20000"/>
          </a:bodyPr>
          <a:lstStyle/>
          <a:p>
            <a:pPr marL="0" lvl="0" indent="0" algn="ctr" rtl="0">
              <a:lnSpc>
                <a:spcPct val="115000"/>
              </a:lnSpc>
              <a:spcBef>
                <a:spcPts val="0"/>
              </a:spcBef>
              <a:spcAft>
                <a:spcPts val="0"/>
              </a:spcAft>
              <a:buSzPts val="1800"/>
              <a:buNone/>
            </a:pPr>
            <a:r>
              <a:rPr lang="de-DE" sz="1200"/>
              <a:t>1- Purchase of a car</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2- Salary for a new employee</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3- Advance on a granted but not yet settled subsidy</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4- Recurring cash mismatch due to daily activity (operating WCR)</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5- Loss on previous FY or at the beginning/foreseen losses due to scale up</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6- Rent</a:t>
            </a:r>
            <a:endParaRPr/>
          </a:p>
        </p:txBody>
      </p:sp>
      <p:sp>
        <p:nvSpPr>
          <p:cNvPr id="264" name="Google Shape;264;p13"/>
          <p:cNvSpPr txBox="1"/>
          <p:nvPr/>
        </p:nvSpPr>
        <p:spPr>
          <a:xfrm>
            <a:off x="1282596" y="3597700"/>
            <a:ext cx="1609091" cy="284443"/>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Turnover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65" name="Google Shape;265;p13"/>
          <p:cNvSpPr txBox="1"/>
          <p:nvPr/>
        </p:nvSpPr>
        <p:spPr>
          <a:xfrm>
            <a:off x="1298581" y="1697522"/>
            <a:ext cx="1593106"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Medium – Long term loan (&gt;1 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66" name="Google Shape;266;p13"/>
          <p:cNvSpPr txBox="1"/>
          <p:nvPr/>
        </p:nvSpPr>
        <p:spPr>
          <a:xfrm>
            <a:off x="1290589" y="2295198"/>
            <a:ext cx="1593106" cy="326062"/>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Equity</a:t>
            </a:r>
            <a:endParaRPr sz="1400" b="0" i="0" u="none" strike="noStrike" cap="none">
              <a:solidFill>
                <a:srgbClr val="000000"/>
              </a:solidFill>
              <a:latin typeface="Arial"/>
              <a:ea typeface="Arial"/>
              <a:cs typeface="Arial"/>
              <a:sym typeface="Arial"/>
            </a:endParaRPr>
          </a:p>
        </p:txBody>
      </p:sp>
      <p:sp>
        <p:nvSpPr>
          <p:cNvPr id="267" name="Google Shape;267;p13"/>
          <p:cNvSpPr txBox="1"/>
          <p:nvPr/>
        </p:nvSpPr>
        <p:spPr>
          <a:xfrm>
            <a:off x="1282597" y="2818268"/>
            <a:ext cx="1593106" cy="570435"/>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Operating grant/subsidy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68" name="Google Shape;268;p13"/>
          <p:cNvSpPr txBox="1"/>
          <p:nvPr/>
        </p:nvSpPr>
        <p:spPr>
          <a:xfrm>
            <a:off x="6091946" y="3364321"/>
            <a:ext cx="1593106"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Leasing</a:t>
            </a:r>
            <a:endParaRPr sz="1400" b="0" i="0" u="none" strike="noStrike" cap="none">
              <a:solidFill>
                <a:srgbClr val="000000"/>
              </a:solidFill>
              <a:latin typeface="Arial"/>
              <a:ea typeface="Arial"/>
              <a:cs typeface="Arial"/>
              <a:sym typeface="Arial"/>
            </a:endParaRPr>
          </a:p>
        </p:txBody>
      </p:sp>
      <p:sp>
        <p:nvSpPr>
          <p:cNvPr id="269" name="Google Shape;269;p13"/>
          <p:cNvSpPr txBox="1"/>
          <p:nvPr/>
        </p:nvSpPr>
        <p:spPr>
          <a:xfrm>
            <a:off x="6091947" y="1708954"/>
            <a:ext cx="1593106" cy="617594"/>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Overdraft facility or other short term lending (&lt;1 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70" name="Google Shape;270;p13"/>
          <p:cNvSpPr txBox="1"/>
          <p:nvPr/>
        </p:nvSpPr>
        <p:spPr>
          <a:xfrm>
            <a:off x="6091947" y="2632595"/>
            <a:ext cx="1609091" cy="371346"/>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lnSpcReduction="10000"/>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Exceptional balancing subsidy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pic>
        <p:nvPicPr>
          <p:cNvPr id="271" name="Google Shape;271;p13"/>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72" name="Google Shape;272;p1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73" name="Google Shape;273;p1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74" name="Google Shape;274;p1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275" name="Google Shape;275;p1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276" name="Google Shape;276;p13"/>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A little practice </a:t>
            </a:r>
            <a:endParaRPr/>
          </a:p>
        </p:txBody>
      </p:sp>
      <p:pic>
        <p:nvPicPr>
          <p:cNvPr id="277" name="Google Shape;277;p13" descr="Bleistift"/>
          <p:cNvPicPr preferRelativeResize="0"/>
          <p:nvPr/>
        </p:nvPicPr>
        <p:blipFill rotWithShape="1">
          <a:blip r:embed="rId5">
            <a:alphaModFix/>
          </a:blip>
          <a:srcRect/>
          <a:stretch/>
        </p:blipFill>
        <p:spPr>
          <a:xfrm>
            <a:off x="513775" y="336565"/>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body" idx="1"/>
          </p:nvPr>
        </p:nvSpPr>
        <p:spPr>
          <a:xfrm>
            <a:off x="1635269" y="869273"/>
            <a:ext cx="5896299" cy="721066"/>
          </a:xfrm>
          <a:prstGeom prst="rect">
            <a:avLst/>
          </a:prstGeom>
          <a:noFill/>
          <a:ln>
            <a:noFill/>
          </a:ln>
          <a:effectLst>
            <a:outerShdw dist="38100" dir="2700000" algn="tl" rotWithShape="0">
              <a:srgbClr val="000000">
                <a:alpha val="7058"/>
              </a:srgbClr>
            </a:outerShdw>
          </a:effectLst>
        </p:spPr>
        <p:txBody>
          <a:bodyPr spcFirstLastPara="1" wrap="square" lIns="91425" tIns="91425" rIns="91425" bIns="91425" anchor="ctr" anchorCtr="0">
            <a:normAutofit/>
          </a:bodyPr>
          <a:lstStyle/>
          <a:p>
            <a:pPr marL="0" lvl="0" indent="0" algn="ctr" rtl="0">
              <a:lnSpc>
                <a:spcPct val="115000"/>
              </a:lnSpc>
              <a:spcBef>
                <a:spcPts val="0"/>
              </a:spcBef>
              <a:spcAft>
                <a:spcPts val="0"/>
              </a:spcAft>
              <a:buSzPts val="1800"/>
              <a:buFont typeface="Arial"/>
              <a:buNone/>
            </a:pPr>
            <a:r>
              <a:rPr lang="de-DE" sz="1500"/>
              <a:t>Match each need with adequate funding tool:</a:t>
            </a:r>
            <a:endParaRPr/>
          </a:p>
        </p:txBody>
      </p:sp>
      <p:sp>
        <p:nvSpPr>
          <p:cNvPr id="285" name="Google Shape;285;p14"/>
          <p:cNvSpPr txBox="1">
            <a:spLocks noGrp="1"/>
          </p:cNvSpPr>
          <p:nvPr>
            <p:ph type="body" idx="2"/>
          </p:nvPr>
        </p:nvSpPr>
        <p:spPr>
          <a:xfrm>
            <a:off x="3338642" y="1525972"/>
            <a:ext cx="2300158" cy="3156865"/>
          </a:xfrm>
          <a:prstGeom prst="rect">
            <a:avLst/>
          </a:prstGeom>
          <a:noFill/>
          <a:ln>
            <a:noFill/>
          </a:ln>
        </p:spPr>
        <p:txBody>
          <a:bodyPr spcFirstLastPara="1" wrap="square" lIns="91425" tIns="91425" rIns="91425" bIns="91425" anchor="t" anchorCtr="0">
            <a:normAutofit lnSpcReduction="20000"/>
          </a:bodyPr>
          <a:lstStyle/>
          <a:p>
            <a:pPr marL="0" lvl="0" indent="0" algn="ctr" rtl="0">
              <a:lnSpc>
                <a:spcPct val="115000"/>
              </a:lnSpc>
              <a:spcBef>
                <a:spcPts val="0"/>
              </a:spcBef>
              <a:spcAft>
                <a:spcPts val="0"/>
              </a:spcAft>
              <a:buSzPts val="1800"/>
              <a:buNone/>
            </a:pPr>
            <a:r>
              <a:rPr lang="de-DE" sz="1200"/>
              <a:t>1- Purchase of a car</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2- Salary for a new employee</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3- Advance on a granted but not yet settled subsidy</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4- Recurring cash mismatch due to daily activity (operating WCR)</a:t>
            </a:r>
            <a:endParaRPr/>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5- Loss on previous FY or at the beginning/foreseen losses due to scale up</a:t>
            </a:r>
            <a:endParaRPr sz="1200"/>
          </a:p>
          <a:p>
            <a:pPr marL="0" lvl="0" indent="0" algn="ctr" rtl="0">
              <a:lnSpc>
                <a:spcPct val="115000"/>
              </a:lnSpc>
              <a:spcBef>
                <a:spcPts val="0"/>
              </a:spcBef>
              <a:spcAft>
                <a:spcPts val="0"/>
              </a:spcAft>
              <a:buSzPts val="1800"/>
              <a:buNone/>
            </a:pPr>
            <a:endParaRPr sz="1200"/>
          </a:p>
          <a:p>
            <a:pPr marL="0" lvl="0" indent="0" algn="ctr" rtl="0">
              <a:lnSpc>
                <a:spcPct val="115000"/>
              </a:lnSpc>
              <a:spcBef>
                <a:spcPts val="0"/>
              </a:spcBef>
              <a:spcAft>
                <a:spcPts val="0"/>
              </a:spcAft>
              <a:buSzPts val="1800"/>
              <a:buNone/>
            </a:pPr>
            <a:r>
              <a:rPr lang="de-DE" sz="1200"/>
              <a:t>6- Rent</a:t>
            </a:r>
            <a:endParaRPr/>
          </a:p>
        </p:txBody>
      </p:sp>
      <p:sp>
        <p:nvSpPr>
          <p:cNvPr id="286" name="Google Shape;286;p14"/>
          <p:cNvSpPr txBox="1"/>
          <p:nvPr/>
        </p:nvSpPr>
        <p:spPr>
          <a:xfrm>
            <a:off x="1282596" y="3597700"/>
            <a:ext cx="1609091" cy="284443"/>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Turnover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87" name="Google Shape;287;p14"/>
          <p:cNvSpPr txBox="1"/>
          <p:nvPr/>
        </p:nvSpPr>
        <p:spPr>
          <a:xfrm>
            <a:off x="1298581" y="1697522"/>
            <a:ext cx="1593106"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Medium – Long term loan (&gt;1 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88" name="Google Shape;288;p14"/>
          <p:cNvSpPr txBox="1"/>
          <p:nvPr/>
        </p:nvSpPr>
        <p:spPr>
          <a:xfrm>
            <a:off x="1290589" y="2295198"/>
            <a:ext cx="1593106" cy="326062"/>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Equity</a:t>
            </a:r>
            <a:endParaRPr sz="1400" b="0" i="0" u="none" strike="noStrike" cap="none">
              <a:solidFill>
                <a:srgbClr val="000000"/>
              </a:solidFill>
              <a:latin typeface="Arial"/>
              <a:ea typeface="Arial"/>
              <a:cs typeface="Arial"/>
              <a:sym typeface="Arial"/>
            </a:endParaRPr>
          </a:p>
        </p:txBody>
      </p:sp>
      <p:sp>
        <p:nvSpPr>
          <p:cNvPr id="289" name="Google Shape;289;p14"/>
          <p:cNvSpPr txBox="1"/>
          <p:nvPr/>
        </p:nvSpPr>
        <p:spPr>
          <a:xfrm>
            <a:off x="1282597" y="2818268"/>
            <a:ext cx="1593106" cy="570435"/>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Operating grant/subsidy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0" name="Google Shape;290;p14"/>
          <p:cNvSpPr txBox="1"/>
          <p:nvPr/>
        </p:nvSpPr>
        <p:spPr>
          <a:xfrm>
            <a:off x="6091946" y="3364321"/>
            <a:ext cx="1593106"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Leasing</a:t>
            </a:r>
            <a:endParaRPr sz="1400" b="0" i="0" u="none" strike="noStrike" cap="none">
              <a:solidFill>
                <a:srgbClr val="000000"/>
              </a:solidFill>
              <a:latin typeface="Arial"/>
              <a:ea typeface="Arial"/>
              <a:cs typeface="Arial"/>
              <a:sym typeface="Arial"/>
            </a:endParaRPr>
          </a:p>
        </p:txBody>
      </p:sp>
      <p:sp>
        <p:nvSpPr>
          <p:cNvPr id="291" name="Google Shape;291;p14"/>
          <p:cNvSpPr txBox="1"/>
          <p:nvPr/>
        </p:nvSpPr>
        <p:spPr>
          <a:xfrm>
            <a:off x="6091947" y="1708954"/>
            <a:ext cx="1593106" cy="617594"/>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Overdraft facility or other short term lending (&lt;1 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2" name="Google Shape;292;p14"/>
          <p:cNvSpPr txBox="1"/>
          <p:nvPr/>
        </p:nvSpPr>
        <p:spPr>
          <a:xfrm>
            <a:off x="6091947" y="2632595"/>
            <a:ext cx="1609091" cy="371346"/>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lnSpcReduction="10000"/>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Exceptional balancing subsidy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pic>
        <p:nvPicPr>
          <p:cNvPr id="293" name="Google Shape;293;p14"/>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94" name="Google Shape;294;p1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95" name="Google Shape;295;p1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96" name="Google Shape;296;p1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97" name="Google Shape;297;p14"/>
          <p:cNvSpPr txBox="1"/>
          <p:nvPr/>
        </p:nvSpPr>
        <p:spPr>
          <a:xfrm>
            <a:off x="3419475" y="460484"/>
            <a:ext cx="3872740" cy="43604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a:solidFill>
                  <a:schemeClr val="dk2"/>
                </a:solidFill>
                <a:latin typeface="Raleway"/>
                <a:ea typeface="Raleway"/>
                <a:cs typeface="Raleway"/>
                <a:sym typeface="Raleway"/>
              </a:rPr>
              <a:t>A little warm up exercise</a:t>
            </a:r>
            <a:endParaRPr sz="2100" b="0" i="0" u="none" strike="noStrike" cap="none">
              <a:solidFill>
                <a:schemeClr val="dk2"/>
              </a:solidFill>
              <a:latin typeface="Arial"/>
              <a:ea typeface="Arial"/>
              <a:cs typeface="Arial"/>
              <a:sym typeface="Arial"/>
            </a:endParaRPr>
          </a:p>
        </p:txBody>
      </p:sp>
      <p:pic>
        <p:nvPicPr>
          <p:cNvPr id="298" name="Google Shape;298;p1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299" name="Google Shape;299;p14"/>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A little practice </a:t>
            </a:r>
            <a:endParaRPr/>
          </a:p>
        </p:txBody>
      </p:sp>
      <p:pic>
        <p:nvPicPr>
          <p:cNvPr id="300" name="Google Shape;300;p14" descr="Bleistift"/>
          <p:cNvPicPr preferRelativeResize="0"/>
          <p:nvPr/>
        </p:nvPicPr>
        <p:blipFill rotWithShape="1">
          <a:blip r:embed="rId5">
            <a:alphaModFix/>
          </a:blip>
          <a:srcRect/>
          <a:stretch/>
        </p:blipFill>
        <p:spPr>
          <a:xfrm>
            <a:off x="513775" y="336565"/>
            <a:ext cx="914400" cy="914400"/>
          </a:xfrm>
          <a:prstGeom prst="rect">
            <a:avLst/>
          </a:prstGeom>
          <a:noFill/>
          <a:ln>
            <a:noFill/>
          </a:ln>
        </p:spPr>
      </p:pic>
      <p:cxnSp>
        <p:nvCxnSpPr>
          <p:cNvPr id="301" name="Google Shape;301;p14"/>
          <p:cNvCxnSpPr>
            <a:stCxn id="302" idx="1"/>
          </p:cNvCxnSpPr>
          <p:nvPr/>
        </p:nvCxnSpPr>
        <p:spPr>
          <a:xfrm>
            <a:off x="2843346" y="1742022"/>
            <a:ext cx="810300" cy="108030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14"/>
          <p:cNvCxnSpPr>
            <a:stCxn id="302" idx="3"/>
            <a:endCxn id="302" idx="1"/>
          </p:cNvCxnSpPr>
          <p:nvPr/>
        </p:nvCxnSpPr>
        <p:spPr>
          <a:xfrm rot="10800000">
            <a:off x="2843226" y="1742022"/>
            <a:ext cx="1108200" cy="0"/>
          </a:xfrm>
          <a:prstGeom prst="straightConnector1">
            <a:avLst/>
          </a:prstGeom>
          <a:noFill/>
          <a:ln w="9525" cap="flat" cmpd="sng">
            <a:solidFill>
              <a:schemeClr val="dk1"/>
            </a:solidFill>
            <a:prstDash val="solid"/>
            <a:round/>
            <a:headEnd type="none" w="med" len="med"/>
            <a:tailEnd type="none" w="med" len="med"/>
          </a:ln>
        </p:spPr>
      </p:cxnSp>
      <p:cxnSp>
        <p:nvCxnSpPr>
          <p:cNvPr id="304" name="Google Shape;304;p14"/>
          <p:cNvCxnSpPr>
            <a:endCxn id="290" idx="1"/>
          </p:cNvCxnSpPr>
          <p:nvPr/>
        </p:nvCxnSpPr>
        <p:spPr>
          <a:xfrm>
            <a:off x="5142446" y="1701164"/>
            <a:ext cx="949500" cy="1843500"/>
          </a:xfrm>
          <a:prstGeom prst="straightConnector1">
            <a:avLst/>
          </a:prstGeom>
          <a:noFill/>
          <a:ln w="9525" cap="flat" cmpd="sng">
            <a:solidFill>
              <a:schemeClr val="dk1"/>
            </a:solidFill>
            <a:prstDash val="solid"/>
            <a:round/>
            <a:headEnd type="none" w="med" len="med"/>
            <a:tailEnd type="none" w="med" len="med"/>
          </a:ln>
        </p:spPr>
      </p:cxnSp>
      <p:cxnSp>
        <p:nvCxnSpPr>
          <p:cNvPr id="305" name="Google Shape;305;p14"/>
          <p:cNvCxnSpPr>
            <a:endCxn id="291" idx="1"/>
          </p:cNvCxnSpPr>
          <p:nvPr/>
        </p:nvCxnSpPr>
        <p:spPr>
          <a:xfrm rot="10800000" flipH="1">
            <a:off x="5296947" y="2017751"/>
            <a:ext cx="795000" cy="476100"/>
          </a:xfrm>
          <a:prstGeom prst="straightConnector1">
            <a:avLst/>
          </a:prstGeom>
          <a:noFill/>
          <a:ln w="9525" cap="flat" cmpd="sng">
            <a:solidFill>
              <a:srgbClr val="FF00FF"/>
            </a:solidFill>
            <a:prstDash val="solid"/>
            <a:round/>
            <a:headEnd type="none" w="med" len="med"/>
            <a:tailEnd type="none" w="med" len="med"/>
          </a:ln>
        </p:spPr>
      </p:cxnSp>
      <p:cxnSp>
        <p:nvCxnSpPr>
          <p:cNvPr id="306" name="Google Shape;306;p14"/>
          <p:cNvCxnSpPr>
            <a:stCxn id="288" idx="3"/>
          </p:cNvCxnSpPr>
          <p:nvPr/>
        </p:nvCxnSpPr>
        <p:spPr>
          <a:xfrm>
            <a:off x="2883695" y="2458229"/>
            <a:ext cx="634800" cy="1176300"/>
          </a:xfrm>
          <a:prstGeom prst="straightConnector1">
            <a:avLst/>
          </a:prstGeom>
          <a:noFill/>
          <a:ln w="9525" cap="flat" cmpd="sng">
            <a:solidFill>
              <a:srgbClr val="0000FF"/>
            </a:solidFill>
            <a:prstDash val="dash"/>
            <a:round/>
            <a:headEnd type="none" w="med" len="med"/>
            <a:tailEnd type="none" w="med" len="med"/>
          </a:ln>
        </p:spPr>
      </p:cxnSp>
      <p:cxnSp>
        <p:nvCxnSpPr>
          <p:cNvPr id="307" name="Google Shape;307;p14"/>
          <p:cNvCxnSpPr>
            <a:stCxn id="292" idx="1"/>
          </p:cNvCxnSpPr>
          <p:nvPr/>
        </p:nvCxnSpPr>
        <p:spPr>
          <a:xfrm flipH="1">
            <a:off x="5490147" y="2818268"/>
            <a:ext cx="601800" cy="874200"/>
          </a:xfrm>
          <a:prstGeom prst="straightConnector1">
            <a:avLst/>
          </a:prstGeom>
          <a:noFill/>
          <a:ln w="9525" cap="flat" cmpd="sng">
            <a:solidFill>
              <a:srgbClr val="0000FF"/>
            </a:solidFill>
            <a:prstDash val="dash"/>
            <a:round/>
            <a:headEnd type="none" w="med" len="med"/>
            <a:tailEnd type="none" w="med" len="med"/>
          </a:ln>
        </p:spPr>
      </p:cxnSp>
      <p:cxnSp>
        <p:nvCxnSpPr>
          <p:cNvPr id="308" name="Google Shape;308;p14"/>
          <p:cNvCxnSpPr>
            <a:stCxn id="286" idx="3"/>
          </p:cNvCxnSpPr>
          <p:nvPr/>
        </p:nvCxnSpPr>
        <p:spPr>
          <a:xfrm rot="10800000" flipH="1">
            <a:off x="2891687" y="2029921"/>
            <a:ext cx="704100" cy="1710000"/>
          </a:xfrm>
          <a:prstGeom prst="straightConnector1">
            <a:avLst/>
          </a:prstGeom>
          <a:noFill/>
          <a:ln w="9525" cap="flat" cmpd="sng">
            <a:solidFill>
              <a:srgbClr val="351C75"/>
            </a:solidFill>
            <a:prstDash val="dot"/>
            <a:round/>
            <a:headEnd type="none" w="med" len="med"/>
            <a:tailEnd type="none" w="med" len="med"/>
          </a:ln>
        </p:spPr>
      </p:cxnSp>
      <p:cxnSp>
        <p:nvCxnSpPr>
          <p:cNvPr id="309" name="Google Shape;309;p14"/>
          <p:cNvCxnSpPr>
            <a:stCxn id="286" idx="3"/>
          </p:cNvCxnSpPr>
          <p:nvPr/>
        </p:nvCxnSpPr>
        <p:spPr>
          <a:xfrm>
            <a:off x="2891687" y="3739921"/>
            <a:ext cx="1206600" cy="571200"/>
          </a:xfrm>
          <a:prstGeom prst="straightConnector1">
            <a:avLst/>
          </a:prstGeom>
          <a:noFill/>
          <a:ln w="9525" cap="flat" cmpd="sng">
            <a:solidFill>
              <a:srgbClr val="351C75"/>
            </a:solidFill>
            <a:prstDash val="dot"/>
            <a:round/>
            <a:headEnd type="none" w="med" len="med"/>
            <a:tailEnd type="none" w="med" len="med"/>
          </a:ln>
        </p:spPr>
      </p:cxnSp>
      <p:cxnSp>
        <p:nvCxnSpPr>
          <p:cNvPr id="310" name="Google Shape;310;p14"/>
          <p:cNvCxnSpPr>
            <a:stCxn id="289" idx="3"/>
          </p:cNvCxnSpPr>
          <p:nvPr/>
        </p:nvCxnSpPr>
        <p:spPr>
          <a:xfrm rot="10800000" flipH="1">
            <a:off x="2875703" y="2010586"/>
            <a:ext cx="662100" cy="1092900"/>
          </a:xfrm>
          <a:prstGeom prst="straightConnector1">
            <a:avLst/>
          </a:prstGeom>
          <a:noFill/>
          <a:ln w="38100" cap="flat" cmpd="sng">
            <a:solidFill>
              <a:srgbClr val="00B050"/>
            </a:solidFill>
            <a:prstDash val="dot"/>
            <a:round/>
            <a:headEnd type="none" w="med" len="med"/>
            <a:tailEnd type="none" w="med" len="med"/>
          </a:ln>
        </p:spPr>
      </p:cxnSp>
      <p:cxnSp>
        <p:nvCxnSpPr>
          <p:cNvPr id="311" name="Google Shape;311;p14"/>
          <p:cNvCxnSpPr>
            <a:stCxn id="289" idx="3"/>
          </p:cNvCxnSpPr>
          <p:nvPr/>
        </p:nvCxnSpPr>
        <p:spPr>
          <a:xfrm>
            <a:off x="2875703" y="3103485"/>
            <a:ext cx="1319400" cy="1207500"/>
          </a:xfrm>
          <a:prstGeom prst="straightConnector1">
            <a:avLst/>
          </a:prstGeom>
          <a:noFill/>
          <a:ln w="38100" cap="flat" cmpd="sng">
            <a:solidFill>
              <a:srgbClr val="00B050"/>
            </a:solidFill>
            <a:prstDash val="dot"/>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7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a:t>Short term financing needs</a:t>
            </a:r>
            <a:endParaRPr/>
          </a:p>
        </p:txBody>
      </p:sp>
      <p:sp>
        <p:nvSpPr>
          <p:cNvPr id="317" name="Google Shape;317;p77"/>
          <p:cNvSpPr txBox="1"/>
          <p:nvPr/>
        </p:nvSpPr>
        <p:spPr>
          <a:xfrm>
            <a:off x="1656160" y="1713548"/>
            <a:ext cx="5829300" cy="11025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4800" b="1" i="0" u="none" strike="noStrike" cap="none">
                <a:solidFill>
                  <a:schemeClr val="lt1"/>
                </a:solidFill>
                <a:latin typeface="Raleway"/>
                <a:ea typeface="Raleway"/>
                <a:cs typeface="Raleway"/>
                <a:sym typeface="Raleway"/>
              </a:rPr>
              <a:t>Overview of finance needs</a:t>
            </a:r>
            <a:endParaRPr sz="4800" b="1" i="0" u="none" strike="noStrike" cap="none">
              <a:solidFill>
                <a:schemeClr val="lt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p:nvPr/>
        </p:nvSpPr>
        <p:spPr>
          <a:xfrm>
            <a:off x="1863217" y="978651"/>
            <a:ext cx="5429123"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22D4A"/>
              </a:solidFill>
              <a:latin typeface="Arial"/>
              <a:ea typeface="Arial"/>
              <a:cs typeface="Arial"/>
              <a:sym typeface="Arial"/>
            </a:endParaRPr>
          </a:p>
        </p:txBody>
      </p:sp>
      <p:sp>
        <p:nvSpPr>
          <p:cNvPr id="323" name="Google Shape;323;p16"/>
          <p:cNvSpPr txBox="1"/>
          <p:nvPr/>
        </p:nvSpPr>
        <p:spPr>
          <a:xfrm>
            <a:off x="1643063" y="1662950"/>
            <a:ext cx="5773783" cy="668754"/>
          </a:xfrm>
          <a:prstGeom prst="rect">
            <a:avLst/>
          </a:prstGeom>
          <a:noFill/>
          <a:ln>
            <a:noFill/>
          </a:ln>
        </p:spPr>
        <p:txBody>
          <a:bodyPr spcFirstLastPara="1" wrap="square" lIns="0" tIns="0" rIns="0" bIns="0" anchor="t" anchorCtr="0">
            <a:noAutofit/>
          </a:bodyPr>
          <a:lstStyle/>
          <a:p>
            <a:pPr marL="257175" marR="0" lvl="0" indent="-19050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24" name="Google Shape;324;p16"/>
          <p:cNvSpPr txBox="1"/>
          <p:nvPr/>
        </p:nvSpPr>
        <p:spPr>
          <a:xfrm>
            <a:off x="3419475" y="403499"/>
            <a:ext cx="3997371" cy="4448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a:solidFill>
                  <a:schemeClr val="dk2"/>
                </a:solidFill>
                <a:latin typeface="Raleway"/>
                <a:ea typeface="Raleway"/>
                <a:cs typeface="Raleway"/>
                <a:sym typeface="Raleway"/>
              </a:rPr>
              <a:t>Remember working capital?</a:t>
            </a:r>
            <a:endParaRPr sz="2100" b="1" i="0" u="none" strike="noStrike" cap="none">
              <a:solidFill>
                <a:schemeClr val="dk2"/>
              </a:solidFill>
              <a:latin typeface="Raleway"/>
              <a:ea typeface="Raleway"/>
              <a:cs typeface="Raleway"/>
              <a:sym typeface="Raleway"/>
            </a:endParaRPr>
          </a:p>
        </p:txBody>
      </p:sp>
      <p:cxnSp>
        <p:nvCxnSpPr>
          <p:cNvPr id="325" name="Google Shape;325;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26" name="Google Shape;326;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27" name="Google Shape;327;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328" name="Google Shape;328;p1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0" y="1169201"/>
            <a:ext cx="4572000" cy="2072862"/>
          </a:xfrm>
          <a:prstGeom prst="rect">
            <a:avLst/>
          </a:prstGeom>
          <a:noFill/>
          <a:ln>
            <a:noFill/>
          </a:ln>
        </p:spPr>
      </p:pic>
      <p:sp>
        <p:nvSpPr>
          <p:cNvPr id="330" name="Google Shape;330;p16"/>
          <p:cNvSpPr txBox="1"/>
          <p:nvPr/>
        </p:nvSpPr>
        <p:spPr>
          <a:xfrm>
            <a:off x="4446350" y="1169200"/>
            <a:ext cx="4466400" cy="213660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Working capital requirement :  financial resources needed to cover your operating cycle</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1200"/>
              </a:spcBef>
              <a:spcAft>
                <a:spcPts val="60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Discrepancies between operations and actual cash flows</a:t>
            </a:r>
            <a:endParaRPr sz="1400" b="0" i="0" u="none" strike="noStrike" cap="none">
              <a:solidFill>
                <a:srgbClr val="000000"/>
              </a:solidFill>
              <a:latin typeface="Arial"/>
              <a:ea typeface="Arial"/>
              <a:cs typeface="Arial"/>
              <a:sym typeface="Arial"/>
            </a:endParaRPr>
          </a:p>
        </p:txBody>
      </p:sp>
      <p:sp>
        <p:nvSpPr>
          <p:cNvPr id="331" name="Google Shape;331;p16"/>
          <p:cNvSpPr txBox="1"/>
          <p:nvPr/>
        </p:nvSpPr>
        <p:spPr>
          <a:xfrm>
            <a:off x="1518557" y="3738532"/>
            <a:ext cx="613954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FF6B26"/>
                </a:solidFill>
                <a:latin typeface="Open Sans"/>
                <a:ea typeface="Open Sans"/>
                <a:cs typeface="Open Sans"/>
                <a:sym typeface="Open Sans"/>
              </a:rPr>
              <a:t>WCR = Accounts receivable + Inventory - Accounts payable </a:t>
            </a:r>
            <a:r>
              <a:rPr lang="de-DE" sz="1200" b="0" i="1" u="none" strike="noStrike" cap="none">
                <a:solidFill>
                  <a:schemeClr val="dk2"/>
                </a:solidFill>
                <a:latin typeface="Open Sans"/>
                <a:ea typeface="Open Sans"/>
                <a:cs typeface="Open Sans"/>
                <a:sym typeface="Open Sans"/>
              </a:rPr>
              <a:t>(exceptional and financial items set aside)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6"/>
          <p:cNvSpPr txBox="1">
            <a:spLocks noGrp="1"/>
          </p:cNvSpPr>
          <p:nvPr>
            <p:ph type="sldNum" idx="12"/>
          </p:nvPr>
        </p:nvSpPr>
        <p:spPr>
          <a:xfrm>
            <a:off x="8747592" y="4903627"/>
            <a:ext cx="388789" cy="11541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de-DE"/>
              <a:t>16</a:t>
            </a:fld>
            <a:endParaRPr/>
          </a:p>
        </p:txBody>
      </p:sp>
      <p:pic>
        <p:nvPicPr>
          <p:cNvPr id="333" name="Google Shape;333;p16"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body" idx="1"/>
          </p:nvPr>
        </p:nvSpPr>
        <p:spPr>
          <a:xfrm>
            <a:off x="1587061" y="1460946"/>
            <a:ext cx="7315201" cy="2608498"/>
          </a:xfrm>
          <a:prstGeom prst="rect">
            <a:avLst/>
          </a:prstGeom>
          <a:noFill/>
          <a:ln>
            <a:noFill/>
          </a:ln>
        </p:spPr>
        <p:txBody>
          <a:bodyPr spcFirstLastPara="1" wrap="square" lIns="91425" tIns="91425" rIns="91425" bIns="91425" anchor="ctr" anchorCtr="0">
            <a:noAutofit/>
          </a:bodyPr>
          <a:lstStyle/>
          <a:p>
            <a:pPr marL="457200" lvl="0" indent="-114300" algn="l" rtl="0">
              <a:lnSpc>
                <a:spcPct val="100000"/>
              </a:lnSpc>
              <a:spcBef>
                <a:spcPts val="600"/>
              </a:spcBef>
              <a:spcAft>
                <a:spcPts val="0"/>
              </a:spcAft>
              <a:buClr>
                <a:schemeClr val="dk1"/>
              </a:buClr>
              <a:buSzPts val="1800"/>
              <a:buFont typeface="Noto Sans"/>
              <a:buNone/>
            </a:pPr>
            <a:endParaRPr sz="1500"/>
          </a:p>
          <a:p>
            <a:pPr marL="457200" lvl="0" indent="-228600" algn="l" rtl="0">
              <a:lnSpc>
                <a:spcPct val="100000"/>
              </a:lnSpc>
              <a:spcBef>
                <a:spcPts val="1200"/>
              </a:spcBef>
              <a:spcAft>
                <a:spcPts val="0"/>
              </a:spcAft>
              <a:buClr>
                <a:schemeClr val="dk1"/>
              </a:buClr>
              <a:buSzPts val="1800"/>
              <a:buFont typeface="Noto Sans"/>
              <a:buChar char="−"/>
            </a:pPr>
            <a:r>
              <a:rPr lang="de-DE" sz="1500"/>
              <a:t>WCR past estimate and trend</a:t>
            </a:r>
            <a:endParaRPr/>
          </a:p>
          <a:p>
            <a:pPr marL="1371600" lvl="2" indent="-317500" algn="l" rtl="0">
              <a:lnSpc>
                <a:spcPct val="100000"/>
              </a:lnSpc>
              <a:spcBef>
                <a:spcPts val="600"/>
              </a:spcBef>
              <a:spcAft>
                <a:spcPts val="0"/>
              </a:spcAft>
              <a:buClr>
                <a:schemeClr val="dk1"/>
              </a:buClr>
              <a:buSzPts val="1400"/>
              <a:buFont typeface="Courier New"/>
              <a:buChar char="o"/>
            </a:pPr>
            <a:r>
              <a:rPr lang="de-DE" sz="1200"/>
              <a:t>helps forecast future working capital requirement (WCR)</a:t>
            </a:r>
            <a:endParaRPr/>
          </a:p>
          <a:p>
            <a:pPr marL="1371600" lvl="2" indent="-317500" algn="l" rtl="0">
              <a:lnSpc>
                <a:spcPct val="100000"/>
              </a:lnSpc>
              <a:spcBef>
                <a:spcPts val="600"/>
              </a:spcBef>
              <a:spcAft>
                <a:spcPts val="0"/>
              </a:spcAft>
              <a:buClr>
                <a:schemeClr val="dk1"/>
              </a:buClr>
              <a:buSzPts val="1400"/>
              <a:buFont typeface="Courier New"/>
              <a:buChar char="o"/>
            </a:pPr>
            <a:r>
              <a:rPr lang="de-DE" sz="1200"/>
              <a:t>helps identify room for improvement in your cash management</a:t>
            </a:r>
            <a:endParaRPr/>
          </a:p>
          <a:p>
            <a:pPr marL="1828800" lvl="3" indent="-317500" algn="l" rtl="0">
              <a:lnSpc>
                <a:spcPct val="100000"/>
              </a:lnSpc>
              <a:spcBef>
                <a:spcPts val="0"/>
              </a:spcBef>
              <a:spcAft>
                <a:spcPts val="0"/>
              </a:spcAft>
              <a:buClr>
                <a:schemeClr val="dk1"/>
              </a:buClr>
              <a:buSzPts val="1400"/>
              <a:buFont typeface="Arial"/>
              <a:buChar char="•"/>
            </a:pPr>
            <a:r>
              <a:rPr lang="de-DE" sz="1100"/>
              <a:t>Debtor &amp; creditor management (see section „sources of finance“)</a:t>
            </a:r>
            <a:endParaRPr/>
          </a:p>
          <a:p>
            <a:pPr marL="457200" lvl="0" indent="-114300" algn="l" rtl="0">
              <a:lnSpc>
                <a:spcPct val="100000"/>
              </a:lnSpc>
              <a:spcBef>
                <a:spcPts val="0"/>
              </a:spcBef>
              <a:spcAft>
                <a:spcPts val="0"/>
              </a:spcAft>
              <a:buClr>
                <a:schemeClr val="dk1"/>
              </a:buClr>
              <a:buSzPts val="1800"/>
              <a:buFont typeface="Noto Sans"/>
              <a:buNone/>
            </a:pPr>
            <a:endParaRPr sz="400"/>
          </a:p>
          <a:p>
            <a:pPr marL="457200" lvl="0" indent="-228600" algn="l" rtl="0">
              <a:lnSpc>
                <a:spcPct val="100000"/>
              </a:lnSpc>
              <a:spcBef>
                <a:spcPts val="0"/>
              </a:spcBef>
              <a:spcAft>
                <a:spcPts val="0"/>
              </a:spcAft>
              <a:buClr>
                <a:schemeClr val="dk1"/>
              </a:buClr>
              <a:buSzPts val="1800"/>
              <a:buFont typeface="Noto Sans"/>
              <a:buChar char="−"/>
            </a:pPr>
            <a:r>
              <a:rPr lang="de-DE" sz="1500"/>
              <a:t>Based on your past financial statements + forecasts :</a:t>
            </a:r>
            <a:endParaRPr/>
          </a:p>
          <a:p>
            <a:pPr marL="1371600" lvl="2" indent="-317500" algn="l" rtl="0">
              <a:lnSpc>
                <a:spcPct val="100000"/>
              </a:lnSpc>
              <a:spcBef>
                <a:spcPts val="600"/>
              </a:spcBef>
              <a:spcAft>
                <a:spcPts val="0"/>
              </a:spcAft>
              <a:buClr>
                <a:schemeClr val="dk1"/>
              </a:buClr>
              <a:buSzPts val="1400"/>
              <a:buFont typeface="Courier New"/>
              <a:buChar char="o"/>
            </a:pPr>
            <a:r>
              <a:rPr lang="de-DE" sz="1200"/>
              <a:t>Days of Sales outstanding  : </a:t>
            </a:r>
            <a:endParaRPr/>
          </a:p>
          <a:p>
            <a:pPr marL="1054100" lvl="2" indent="0" algn="l" rtl="0">
              <a:lnSpc>
                <a:spcPct val="100000"/>
              </a:lnSpc>
              <a:spcBef>
                <a:spcPts val="0"/>
              </a:spcBef>
              <a:spcAft>
                <a:spcPts val="0"/>
              </a:spcAft>
              <a:buClr>
                <a:schemeClr val="dk1"/>
              </a:buClr>
              <a:buSzPts val="1400"/>
              <a:buNone/>
            </a:pPr>
            <a:r>
              <a:rPr lang="de-DE" sz="1200"/>
              <a:t>Customers receivable/Gross sales x 365</a:t>
            </a:r>
            <a:endParaRPr/>
          </a:p>
          <a:p>
            <a:pPr marL="1371600" lvl="2" indent="-317500" algn="l" rtl="0">
              <a:lnSpc>
                <a:spcPct val="100000"/>
              </a:lnSpc>
              <a:spcBef>
                <a:spcPts val="600"/>
              </a:spcBef>
              <a:spcAft>
                <a:spcPts val="0"/>
              </a:spcAft>
              <a:buClr>
                <a:schemeClr val="dk1"/>
              </a:buClr>
              <a:buSzPts val="1400"/>
              <a:buFont typeface="Courier New"/>
              <a:buChar char="o"/>
            </a:pPr>
            <a:r>
              <a:rPr lang="de-DE" sz="1200"/>
              <a:t>Days Procurement outstanding (including unpaid wages and taxes) : </a:t>
            </a:r>
            <a:endParaRPr/>
          </a:p>
          <a:p>
            <a:pPr marL="1054100" lvl="2" indent="0" algn="l" rtl="0">
              <a:lnSpc>
                <a:spcPct val="100000"/>
              </a:lnSpc>
              <a:spcBef>
                <a:spcPts val="0"/>
              </a:spcBef>
              <a:spcAft>
                <a:spcPts val="0"/>
              </a:spcAft>
              <a:buClr>
                <a:schemeClr val="dk1"/>
              </a:buClr>
              <a:buSzPts val="1400"/>
              <a:buNone/>
            </a:pPr>
            <a:r>
              <a:rPr lang="de-DE" sz="1200"/>
              <a:t>Suppliers receivable/ Gross purchases x 365</a:t>
            </a:r>
            <a:endParaRPr/>
          </a:p>
          <a:p>
            <a:pPr marL="1371600" lvl="2" indent="-317500" algn="l" rtl="0">
              <a:lnSpc>
                <a:spcPct val="100000"/>
              </a:lnSpc>
              <a:spcBef>
                <a:spcPts val="600"/>
              </a:spcBef>
              <a:spcAft>
                <a:spcPts val="0"/>
              </a:spcAft>
              <a:buClr>
                <a:schemeClr val="dk1"/>
              </a:buClr>
              <a:buSzPts val="1400"/>
              <a:buFont typeface="Courier New"/>
              <a:buChar char="o"/>
            </a:pPr>
            <a:r>
              <a:rPr lang="de-DE" sz="1200"/>
              <a:t>WCR/Gross Sales x 365 (more of a rule of thumb)</a:t>
            </a:r>
            <a:endParaRPr/>
          </a:p>
          <a:p>
            <a:pPr marL="1371600" lvl="2" indent="-228600" algn="l" rtl="0">
              <a:lnSpc>
                <a:spcPct val="100000"/>
              </a:lnSpc>
              <a:spcBef>
                <a:spcPts val="0"/>
              </a:spcBef>
              <a:spcAft>
                <a:spcPts val="0"/>
              </a:spcAft>
              <a:buClr>
                <a:schemeClr val="dk1"/>
              </a:buClr>
              <a:buSzPts val="1400"/>
              <a:buFont typeface="Noto Sans"/>
              <a:buNone/>
            </a:pPr>
            <a:endParaRPr sz="400"/>
          </a:p>
          <a:p>
            <a:pPr marL="457200" lvl="0" indent="-228600" algn="l" rtl="0">
              <a:lnSpc>
                <a:spcPct val="100000"/>
              </a:lnSpc>
              <a:spcBef>
                <a:spcPts val="0"/>
              </a:spcBef>
              <a:spcAft>
                <a:spcPts val="0"/>
              </a:spcAft>
              <a:buClr>
                <a:schemeClr val="dk1"/>
              </a:buClr>
              <a:buSzPts val="1800"/>
              <a:buFont typeface="Noto Sans"/>
              <a:buChar char="−"/>
            </a:pPr>
            <a:r>
              <a:rPr lang="de-DE" sz="1500"/>
              <a:t>Based on forecasts only :</a:t>
            </a:r>
            <a:endParaRPr/>
          </a:p>
          <a:p>
            <a:pPr marL="1371600" lvl="2" indent="-317500" algn="l" rtl="0">
              <a:lnSpc>
                <a:spcPct val="100000"/>
              </a:lnSpc>
              <a:spcBef>
                <a:spcPts val="600"/>
              </a:spcBef>
              <a:spcAft>
                <a:spcPts val="0"/>
              </a:spcAft>
              <a:buClr>
                <a:schemeClr val="dk1"/>
              </a:buClr>
              <a:buSzPts val="1400"/>
              <a:buFont typeface="Noto Sans"/>
              <a:buChar char="−"/>
            </a:pPr>
            <a:r>
              <a:rPr lang="de-DE" sz="1200"/>
              <a:t>average DSO/DPO ratio (benchmark for the sector, regulatory constraints, terms negotiated) applied to income statement forecast</a:t>
            </a:r>
            <a:endParaRPr/>
          </a:p>
          <a:p>
            <a:pPr marL="1371600" lvl="2" indent="-317500" algn="l" rtl="0">
              <a:lnSpc>
                <a:spcPct val="100000"/>
              </a:lnSpc>
              <a:spcBef>
                <a:spcPts val="600"/>
              </a:spcBef>
              <a:spcAft>
                <a:spcPts val="0"/>
              </a:spcAft>
              <a:buClr>
                <a:schemeClr val="dk1"/>
              </a:buClr>
              <a:buSzPts val="1400"/>
              <a:buFont typeface="Noto Sans"/>
              <a:buChar char="−"/>
            </a:pPr>
            <a:r>
              <a:rPr lang="de-DE" sz="1200"/>
              <a:t>operational cash flow projections (visualizing WCR throughout the year)</a:t>
            </a:r>
            <a:endParaRPr/>
          </a:p>
          <a:p>
            <a:pPr marL="457200" lvl="0" indent="-228600" algn="l" rtl="0">
              <a:lnSpc>
                <a:spcPct val="100000"/>
              </a:lnSpc>
              <a:spcBef>
                <a:spcPts val="600"/>
              </a:spcBef>
              <a:spcAft>
                <a:spcPts val="0"/>
              </a:spcAft>
              <a:buSzPts val="1800"/>
              <a:buNone/>
            </a:pPr>
            <a:endParaRPr/>
          </a:p>
        </p:txBody>
      </p:sp>
      <p:sp>
        <p:nvSpPr>
          <p:cNvPr id="340" name="Google Shape;340;p31"/>
          <p:cNvSpPr txBox="1"/>
          <p:nvPr/>
        </p:nvSpPr>
        <p:spPr>
          <a:xfrm>
            <a:off x="3419475" y="443829"/>
            <a:ext cx="5724525" cy="5125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111"/>
              <a:buFont typeface="Raleway"/>
              <a:buNone/>
            </a:pPr>
            <a:r>
              <a:rPr lang="de-DE" sz="2100" b="1" i="0" u="none" strike="noStrike" cap="none">
                <a:solidFill>
                  <a:schemeClr val="dk2"/>
                </a:solidFill>
                <a:latin typeface="Raleway"/>
                <a:ea typeface="Raleway"/>
                <a:cs typeface="Raleway"/>
                <a:sym typeface="Raleway"/>
              </a:rPr>
              <a:t>Working capital requirement : an estimate</a:t>
            </a:r>
            <a:endParaRPr sz="2100" b="0" i="0" u="none" strike="noStrike" cap="none">
              <a:solidFill>
                <a:srgbClr val="000000"/>
              </a:solidFill>
              <a:latin typeface="Arial"/>
              <a:ea typeface="Arial"/>
              <a:cs typeface="Arial"/>
              <a:sym typeface="Arial"/>
            </a:endParaRPr>
          </a:p>
        </p:txBody>
      </p:sp>
      <p:cxnSp>
        <p:nvCxnSpPr>
          <p:cNvPr id="341" name="Google Shape;341;p3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42" name="Google Shape;342;p3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343" name="Google Shape;343;p3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44" name="Google Shape;344;p3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17</a:t>
            </a:fld>
            <a:endParaRPr/>
          </a:p>
        </p:txBody>
      </p:sp>
      <p:pic>
        <p:nvPicPr>
          <p:cNvPr id="345" name="Google Shape;345;p3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a:t>Long term financing needs</a:t>
            </a:r>
            <a:endParaRPr/>
          </a:p>
        </p:txBody>
      </p:sp>
      <p:sp>
        <p:nvSpPr>
          <p:cNvPr id="351" name="Google Shape;351;p17"/>
          <p:cNvSpPr txBox="1"/>
          <p:nvPr/>
        </p:nvSpPr>
        <p:spPr>
          <a:xfrm>
            <a:off x="1656160" y="1713548"/>
            <a:ext cx="5829300" cy="11025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4800" b="1" i="0" u="none" strike="noStrike" cap="none">
                <a:solidFill>
                  <a:schemeClr val="lt1"/>
                </a:solidFill>
                <a:latin typeface="Raleway"/>
                <a:ea typeface="Raleway"/>
                <a:cs typeface="Raleway"/>
                <a:sym typeface="Raleway"/>
              </a:rPr>
              <a:t>Overview of finance needs</a:t>
            </a:r>
            <a:endParaRPr sz="4800" b="1" i="0" u="none" strike="noStrike" cap="none">
              <a:solidFill>
                <a:schemeClr val="lt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8"/>
          <p:cNvSpPr txBox="1"/>
          <p:nvPr/>
        </p:nvSpPr>
        <p:spPr>
          <a:xfrm>
            <a:off x="1863217" y="978651"/>
            <a:ext cx="5429123"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22D4A"/>
              </a:solidFill>
              <a:latin typeface="Arial"/>
              <a:ea typeface="Arial"/>
              <a:cs typeface="Arial"/>
              <a:sym typeface="Arial"/>
            </a:endParaRPr>
          </a:p>
        </p:txBody>
      </p:sp>
      <p:sp>
        <p:nvSpPr>
          <p:cNvPr id="357" name="Google Shape;357;p18"/>
          <p:cNvSpPr txBox="1"/>
          <p:nvPr/>
        </p:nvSpPr>
        <p:spPr>
          <a:xfrm>
            <a:off x="1863216" y="1166813"/>
            <a:ext cx="6858707" cy="2998029"/>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Tangible assets : premises, machinery</a:t>
            </a:r>
            <a:endParaRPr sz="1400" b="0" i="0" u="none" strike="noStrike" cap="none">
              <a:solidFill>
                <a:srgbClr val="000000"/>
              </a:solidFill>
              <a:latin typeface="Arial"/>
              <a:ea typeface="Arial"/>
              <a:cs typeface="Arial"/>
              <a:sym typeface="Arial"/>
            </a:endParaRPr>
          </a:p>
          <a:p>
            <a:pPr marL="457200" marR="0" lvl="0" indent="-114300" algn="l" rtl="0">
              <a:lnSpc>
                <a:spcPct val="100000"/>
              </a:lnSpc>
              <a:spcBef>
                <a:spcPts val="1200"/>
              </a:spcBef>
              <a:spcAft>
                <a:spcPts val="0"/>
              </a:spcAft>
              <a:buClr>
                <a:schemeClr val="dk1"/>
              </a:buClr>
              <a:buSzPts val="1800"/>
              <a:buFont typeface="Noto Sans"/>
              <a:buNone/>
            </a:pPr>
            <a:endParaRPr sz="1500" b="0" i="0" u="none" strike="noStrike" cap="none">
              <a:solidFill>
                <a:schemeClr val="dk2"/>
              </a:solidFill>
              <a:latin typeface="Lato"/>
              <a:ea typeface="Lato"/>
              <a:cs typeface="Lato"/>
              <a:sym typeface="Lato"/>
            </a:endParaRPr>
          </a:p>
          <a:p>
            <a:pPr marL="457200" marR="0" lvl="0" indent="-228600" algn="l" rtl="0">
              <a:lnSpc>
                <a:spcPct val="100000"/>
              </a:lnSpc>
              <a:spcBef>
                <a:spcPts val="12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Intangible assets : R&amp;D, development of new business opportunities (financing operating losses -&gt; growing the enterprise‘s goodwill)</a:t>
            </a:r>
            <a:endParaRPr sz="1500" b="0" i="0" u="none" strike="noStrike" cap="none">
              <a:solidFill>
                <a:schemeClr val="dk2"/>
              </a:solidFill>
              <a:latin typeface="Lato"/>
              <a:ea typeface="Lato"/>
              <a:cs typeface="Lato"/>
              <a:sym typeface="Lato"/>
            </a:endParaRPr>
          </a:p>
          <a:p>
            <a:pPr marL="457200" marR="0" lvl="0" indent="-114300" algn="l" rtl="0">
              <a:lnSpc>
                <a:spcPct val="100000"/>
              </a:lnSpc>
              <a:spcBef>
                <a:spcPts val="1200"/>
              </a:spcBef>
              <a:spcAft>
                <a:spcPts val="0"/>
              </a:spcAft>
              <a:buClr>
                <a:schemeClr val="dk1"/>
              </a:buClr>
              <a:buSzPts val="1800"/>
              <a:buFont typeface="Noto Sans"/>
              <a:buNone/>
            </a:pPr>
            <a:endParaRPr sz="1500" b="0" i="0" u="none" strike="noStrike" cap="none">
              <a:solidFill>
                <a:schemeClr val="dk2"/>
              </a:solidFill>
              <a:latin typeface="Lato"/>
              <a:ea typeface="Lato"/>
              <a:cs typeface="Lato"/>
              <a:sym typeface="Lato"/>
            </a:endParaRPr>
          </a:p>
          <a:p>
            <a:pPr marL="457200" marR="0" lvl="0" indent="-228600" algn="l" rtl="0">
              <a:lnSpc>
                <a:spcPct val="100000"/>
              </a:lnSpc>
              <a:spcBef>
                <a:spcPts val="12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Financial assets : subsidiaries‘ ownership, other financial investments</a:t>
            </a:r>
            <a:endParaRPr sz="1400" b="0" i="0" u="none" strike="noStrike" cap="none">
              <a:solidFill>
                <a:srgbClr val="000000"/>
              </a:solidFill>
              <a:latin typeface="Arial"/>
              <a:ea typeface="Arial"/>
              <a:cs typeface="Arial"/>
              <a:sym typeface="Arial"/>
            </a:endParaRPr>
          </a:p>
          <a:p>
            <a:pPr marL="457200" marR="0" lvl="0" indent="-114300" algn="l" rtl="0">
              <a:lnSpc>
                <a:spcPct val="100000"/>
              </a:lnSpc>
              <a:spcBef>
                <a:spcPts val="1200"/>
              </a:spcBef>
              <a:spcAft>
                <a:spcPts val="600"/>
              </a:spcAft>
              <a:buClr>
                <a:schemeClr val="dk1"/>
              </a:buClr>
              <a:buSzPts val="1800"/>
              <a:buFont typeface="Noto Sans"/>
              <a:buNone/>
            </a:pPr>
            <a:endParaRPr sz="1500" b="0" i="0" u="none" strike="noStrike" cap="none">
              <a:solidFill>
                <a:schemeClr val="dk2"/>
              </a:solidFill>
              <a:latin typeface="Lato"/>
              <a:ea typeface="Lato"/>
              <a:cs typeface="Lato"/>
              <a:sym typeface="Lato"/>
            </a:endParaRPr>
          </a:p>
        </p:txBody>
      </p:sp>
      <p:sp>
        <p:nvSpPr>
          <p:cNvPr id="358" name="Google Shape;358;p18"/>
          <p:cNvSpPr txBox="1"/>
          <p:nvPr/>
        </p:nvSpPr>
        <p:spPr>
          <a:xfrm>
            <a:off x="3419475" y="442913"/>
            <a:ext cx="5302449" cy="9747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a:solidFill>
                  <a:schemeClr val="dk2"/>
                </a:solidFill>
                <a:latin typeface="Raleway"/>
                <a:ea typeface="Raleway"/>
                <a:cs typeface="Raleway"/>
                <a:sym typeface="Raleway"/>
              </a:rPr>
              <a:t>Investments – growing the enterprise‘s assets</a:t>
            </a:r>
            <a:endParaRPr sz="1400" b="0" i="0" u="none" strike="noStrike" cap="none">
              <a:solidFill>
                <a:srgbClr val="000000"/>
              </a:solidFill>
              <a:latin typeface="Arial"/>
              <a:ea typeface="Arial"/>
              <a:cs typeface="Arial"/>
              <a:sym typeface="Arial"/>
            </a:endParaRPr>
          </a:p>
        </p:txBody>
      </p:sp>
      <p:cxnSp>
        <p:nvCxnSpPr>
          <p:cNvPr id="359" name="Google Shape;359;p1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60" name="Google Shape;360;p1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61" name="Google Shape;361;p1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362" name="Google Shape;362;p1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63" name="Google Shape;363;p18"/>
          <p:cNvSpPr txBox="1">
            <a:spLocks noGrp="1"/>
          </p:cNvSpPr>
          <p:nvPr>
            <p:ph type="sldNum" idx="12"/>
          </p:nvPr>
        </p:nvSpPr>
        <p:spPr>
          <a:xfrm>
            <a:off x="8747592" y="4903627"/>
            <a:ext cx="388789" cy="11541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de-DE"/>
              <a:t>19</a:t>
            </a:fld>
            <a:endParaRPr/>
          </a:p>
        </p:txBody>
      </p:sp>
      <p:pic>
        <p:nvPicPr>
          <p:cNvPr id="364" name="Google Shape;364;p1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de-DE"/>
              <a:t>Working units</a:t>
            </a:r>
            <a:endParaRPr/>
          </a:p>
        </p:txBody>
      </p:sp>
      <p:sp>
        <p:nvSpPr>
          <p:cNvPr id="96" name="Google Shape;96;p2"/>
          <p:cNvSpPr txBox="1">
            <a:spLocks noGrp="1"/>
          </p:cNvSpPr>
          <p:nvPr>
            <p:ph type="body" idx="2"/>
          </p:nvPr>
        </p:nvSpPr>
        <p:spPr>
          <a:xfrm>
            <a:off x="4833302" y="829050"/>
            <a:ext cx="3837000" cy="2401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de-DE" sz="3000" b="1"/>
              <a:t>Plan of the module</a:t>
            </a:r>
            <a:endParaRPr sz="3000" b="1"/>
          </a:p>
          <a:p>
            <a:pPr marL="342900" lvl="0" indent="-342900" algn="l" rtl="0">
              <a:lnSpc>
                <a:spcPct val="115000"/>
              </a:lnSpc>
              <a:spcBef>
                <a:spcPts val="0"/>
              </a:spcBef>
              <a:spcAft>
                <a:spcPts val="0"/>
              </a:spcAft>
              <a:buSzPts val="1800"/>
              <a:buFont typeface="Arial"/>
              <a:buAutoNum type="arabicPeriod"/>
            </a:pPr>
            <a:r>
              <a:rPr lang="de-DE" sz="1600"/>
              <a:t>Overview of cash flow cycles</a:t>
            </a:r>
            <a:endParaRPr sz="1600"/>
          </a:p>
          <a:p>
            <a:pPr marL="342900" lvl="0" indent="-342900" algn="l" rtl="0">
              <a:lnSpc>
                <a:spcPct val="115000"/>
              </a:lnSpc>
              <a:spcBef>
                <a:spcPts val="0"/>
              </a:spcBef>
              <a:spcAft>
                <a:spcPts val="0"/>
              </a:spcAft>
              <a:buSzPts val="1800"/>
              <a:buFont typeface="Arial"/>
              <a:buAutoNum type="arabicPeriod"/>
            </a:pPr>
            <a:r>
              <a:rPr lang="de-DE" sz="1600"/>
              <a:t>Overview of finance needs</a:t>
            </a:r>
            <a:endParaRPr sz="1600"/>
          </a:p>
          <a:p>
            <a:pPr marL="342900" lvl="0" indent="-342900" algn="l" rtl="0">
              <a:lnSpc>
                <a:spcPct val="115000"/>
              </a:lnSpc>
              <a:spcBef>
                <a:spcPts val="0"/>
              </a:spcBef>
              <a:spcAft>
                <a:spcPts val="0"/>
              </a:spcAft>
              <a:buSzPts val="1800"/>
              <a:buFont typeface="Arial"/>
              <a:buAutoNum type="arabicPeriod"/>
            </a:pPr>
            <a:r>
              <a:rPr lang="de-DE" sz="1600"/>
              <a:t>Basic tools to support finance needs appraisal </a:t>
            </a:r>
            <a:endParaRPr/>
          </a:p>
          <a:p>
            <a:pPr marL="342900" lvl="0" indent="-342900" algn="l" rtl="0">
              <a:lnSpc>
                <a:spcPct val="115000"/>
              </a:lnSpc>
              <a:spcBef>
                <a:spcPts val="0"/>
              </a:spcBef>
              <a:spcAft>
                <a:spcPts val="0"/>
              </a:spcAft>
              <a:buSzPts val="1800"/>
              <a:buFont typeface="Arial"/>
              <a:buAutoNum type="arabicPeriod"/>
            </a:pPr>
            <a:r>
              <a:rPr lang="de-DE" sz="1600"/>
              <a:t>Sources of finance</a:t>
            </a:r>
            <a:endParaRPr sz="1600"/>
          </a:p>
          <a:p>
            <a:pPr marL="342900" lvl="0" indent="-342900" algn="l" rtl="0">
              <a:lnSpc>
                <a:spcPct val="115000"/>
              </a:lnSpc>
              <a:spcBef>
                <a:spcPts val="0"/>
              </a:spcBef>
              <a:spcAft>
                <a:spcPts val="0"/>
              </a:spcAft>
              <a:buSzPts val="1800"/>
              <a:buFont typeface="Arial"/>
              <a:buAutoNum type="arabicPeriod"/>
            </a:pPr>
            <a:r>
              <a:rPr lang="de-DE" sz="1600"/>
              <a:t>Financing strategy and how it impacts your enterprise</a:t>
            </a:r>
            <a:endParaRPr sz="1600"/>
          </a:p>
          <a:p>
            <a:pPr marL="0" lvl="0" indent="0" algn="l" rtl="0">
              <a:lnSpc>
                <a:spcPct val="115000"/>
              </a:lnSpc>
              <a:spcBef>
                <a:spcPts val="1600"/>
              </a:spcBef>
              <a:spcAft>
                <a:spcPts val="1600"/>
              </a:spcAft>
              <a:buSzPts val="1800"/>
              <a:buNone/>
            </a:pPr>
            <a:endParaRPr sz="1500"/>
          </a:p>
        </p:txBody>
      </p:sp>
      <p:pic>
        <p:nvPicPr>
          <p:cNvPr id="97" name="Google Shape;97;p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8" name="Google Shape;98;p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99" name="Google Shape;99;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0"/>
          <p:cNvSpPr txBox="1">
            <a:spLocks noGrp="1"/>
          </p:cNvSpPr>
          <p:nvPr>
            <p:ph type="subTitle" idx="1"/>
          </p:nvPr>
        </p:nvSpPr>
        <p:spPr>
          <a:xfrm>
            <a:off x="2390267" y="3425124"/>
            <a:ext cx="6331500" cy="1055025"/>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a:t>I- Financial statements : how they interact and integrate together</a:t>
            </a:r>
            <a:endParaRPr/>
          </a:p>
        </p:txBody>
      </p:sp>
      <p:sp>
        <p:nvSpPr>
          <p:cNvPr id="370" name="Google Shape;370;p20"/>
          <p:cNvSpPr txBox="1"/>
          <p:nvPr/>
        </p:nvSpPr>
        <p:spPr>
          <a:xfrm>
            <a:off x="1630851" y="1667041"/>
            <a:ext cx="7234180" cy="11025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4800" b="1" i="0" u="none" strike="noStrike" cap="none">
                <a:solidFill>
                  <a:schemeClr val="lt1"/>
                </a:solidFill>
                <a:latin typeface="Raleway"/>
                <a:ea typeface="Raleway"/>
                <a:cs typeface="Raleway"/>
                <a:sym typeface="Raleway"/>
              </a:rPr>
              <a:t>Basic tools to support finance needs appraisal</a:t>
            </a:r>
            <a:endParaRPr sz="4800" b="1" i="0" u="none" strike="noStrike" cap="none">
              <a:solidFill>
                <a:schemeClr val="lt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1"/>
          <p:cNvSpPr txBox="1">
            <a:spLocks noGrp="1"/>
          </p:cNvSpPr>
          <p:nvPr>
            <p:ph type="title"/>
          </p:nvPr>
        </p:nvSpPr>
        <p:spPr>
          <a:xfrm>
            <a:off x="3419475" y="407279"/>
            <a:ext cx="5724524" cy="7474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sz="2100"/>
              <a:t>Income statement : potential operating cash flows generated by your activity</a:t>
            </a:r>
            <a:endParaRPr/>
          </a:p>
        </p:txBody>
      </p:sp>
      <p:pic>
        <p:nvPicPr>
          <p:cNvPr id="376" name="Google Shape;376;p2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77" name="Google Shape;377;p21"/>
          <p:cNvSpPr txBox="1"/>
          <p:nvPr/>
        </p:nvSpPr>
        <p:spPr>
          <a:xfrm>
            <a:off x="93375" y="1227473"/>
            <a:ext cx="4478626" cy="3552734"/>
          </a:xfrm>
          <a:prstGeom prst="rect">
            <a:avLst/>
          </a:prstGeom>
          <a:noFill/>
          <a:ln>
            <a:noFill/>
          </a:ln>
        </p:spPr>
        <p:txBody>
          <a:bodyPr spcFirstLastPara="1" wrap="square" lIns="91425" tIns="91425" rIns="91425" bIns="91425" anchor="t" anchorCtr="0">
            <a:noAutofit/>
          </a:bodyPr>
          <a:lstStyle/>
          <a:p>
            <a:pPr marL="457200" marR="0" lvl="0" indent="-342900" algn="l" rtl="0">
              <a:lnSpc>
                <a:spcPct val="80000"/>
              </a:lnSpc>
              <a:spcBef>
                <a:spcPts val="0"/>
              </a:spcBef>
              <a:spcAft>
                <a:spcPts val="0"/>
              </a:spcAft>
              <a:buClr>
                <a:schemeClr val="dk1"/>
              </a:buClr>
              <a:buSzPts val="1800"/>
              <a:buFont typeface="Noto Sans"/>
              <a:buChar char="−"/>
            </a:pPr>
            <a:r>
              <a:rPr lang="de-DE" sz="1400" b="0" i="0" u="none" strike="noStrike" cap="none">
                <a:solidFill>
                  <a:srgbClr val="000000"/>
                </a:solidFill>
                <a:latin typeface="Arial"/>
                <a:ea typeface="Arial"/>
                <a:cs typeface="Arial"/>
                <a:sym typeface="Arial"/>
              </a:rPr>
              <a:t>Income statement =  wealth created or destroyed by the enterprise</a:t>
            </a:r>
            <a:endParaRPr sz="1400" b="0" i="0" u="none" strike="noStrike" cap="none">
              <a:solidFill>
                <a:srgbClr val="000000"/>
              </a:solidFill>
              <a:latin typeface="Arial"/>
              <a:ea typeface="Arial"/>
              <a:cs typeface="Arial"/>
              <a:sym typeface="Arial"/>
            </a:endParaRPr>
          </a:p>
          <a:p>
            <a:pPr marL="457200" marR="0" lvl="0" indent="-228600" algn="l" rtl="0">
              <a:lnSpc>
                <a:spcPct val="80000"/>
              </a:lnSpc>
              <a:spcBef>
                <a:spcPts val="0"/>
              </a:spcBef>
              <a:spcAft>
                <a:spcPts val="0"/>
              </a:spcAft>
              <a:buClr>
                <a:schemeClr val="dk1"/>
              </a:buClr>
              <a:buSzPts val="1800"/>
              <a:buFont typeface="Noto Sans"/>
              <a:buNone/>
            </a:pPr>
            <a:endParaRPr sz="1350" b="0" i="0" u="none" strike="noStrike" cap="none">
              <a:solidFill>
                <a:schemeClr val="dk2"/>
              </a:solidFill>
              <a:latin typeface="Arial"/>
              <a:ea typeface="Arial"/>
              <a:cs typeface="Arial"/>
              <a:sym typeface="Arial"/>
            </a:endParaRPr>
          </a:p>
          <a:p>
            <a:pPr marL="457200" marR="0" lvl="0" indent="-342900" algn="l" rtl="0">
              <a:lnSpc>
                <a:spcPct val="80000"/>
              </a:lnSpc>
              <a:spcBef>
                <a:spcPts val="0"/>
              </a:spcBef>
              <a:spcAft>
                <a:spcPts val="0"/>
              </a:spcAft>
              <a:buClr>
                <a:schemeClr val="dk1"/>
              </a:buClr>
              <a:buSzPts val="1800"/>
              <a:buFont typeface="Noto Sans"/>
              <a:buChar char="−"/>
            </a:pPr>
            <a:r>
              <a:rPr lang="de-DE" sz="1350" b="0" i="0" u="none" strike="noStrike" cap="none">
                <a:solidFill>
                  <a:schemeClr val="dk2"/>
                </a:solidFill>
                <a:latin typeface="Arial"/>
                <a:ea typeface="Arial"/>
                <a:cs typeface="Arial"/>
                <a:sym typeface="Arial"/>
              </a:rPr>
              <a:t>Wealth generated ≠ cash generated</a:t>
            </a:r>
            <a:endParaRPr sz="1400" b="0" i="0" u="none" strike="noStrike" cap="none">
              <a:solidFill>
                <a:srgbClr val="000000"/>
              </a:solidFill>
              <a:latin typeface="Arial"/>
              <a:ea typeface="Arial"/>
              <a:cs typeface="Arial"/>
              <a:sym typeface="Arial"/>
            </a:endParaRPr>
          </a:p>
          <a:p>
            <a:pPr marL="457200" marR="0" lvl="0" indent="-228600" algn="l" rtl="0">
              <a:lnSpc>
                <a:spcPct val="80000"/>
              </a:lnSpc>
              <a:spcBef>
                <a:spcPts val="0"/>
              </a:spcBef>
              <a:spcAft>
                <a:spcPts val="0"/>
              </a:spcAft>
              <a:buClr>
                <a:schemeClr val="dk1"/>
              </a:buClr>
              <a:buSzPts val="1800"/>
              <a:buFont typeface="Noto Sans"/>
              <a:buNone/>
            </a:pPr>
            <a:endParaRPr sz="1350" b="0" i="0" u="none" strike="noStrike" cap="none">
              <a:solidFill>
                <a:schemeClr val="dk2"/>
              </a:solidFill>
              <a:latin typeface="Arial"/>
              <a:ea typeface="Arial"/>
              <a:cs typeface="Arial"/>
              <a:sym typeface="Arial"/>
            </a:endParaRPr>
          </a:p>
        </p:txBody>
      </p:sp>
      <p:grpSp>
        <p:nvGrpSpPr>
          <p:cNvPr id="378" name="Google Shape;378;p21"/>
          <p:cNvGrpSpPr/>
          <p:nvPr/>
        </p:nvGrpSpPr>
        <p:grpSpPr>
          <a:xfrm>
            <a:off x="290456" y="2104230"/>
            <a:ext cx="5016104" cy="2282986"/>
            <a:chOff x="725" y="1818"/>
            <a:chExt cx="4213" cy="1502"/>
          </a:xfrm>
        </p:grpSpPr>
        <p:sp>
          <p:nvSpPr>
            <p:cNvPr id="379" name="Google Shape;379;p21"/>
            <p:cNvSpPr txBox="1"/>
            <p:nvPr/>
          </p:nvSpPr>
          <p:spPr>
            <a:xfrm>
              <a:off x="2054" y="2437"/>
              <a:ext cx="805" cy="1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Résultat</a:t>
              </a:r>
              <a:endParaRPr sz="1400" b="0" i="0" u="none" strike="noStrike" cap="none">
                <a:solidFill>
                  <a:srgbClr val="000000"/>
                </a:solidFill>
                <a:latin typeface="Arial"/>
                <a:ea typeface="Arial"/>
                <a:cs typeface="Arial"/>
                <a:sym typeface="Arial"/>
              </a:endParaRPr>
            </a:p>
          </p:txBody>
        </p:sp>
        <p:sp>
          <p:nvSpPr>
            <p:cNvPr id="380" name="Google Shape;380;p21"/>
            <p:cNvSpPr/>
            <p:nvPr/>
          </p:nvSpPr>
          <p:spPr>
            <a:xfrm>
              <a:off x="1826" y="1818"/>
              <a:ext cx="1070" cy="1192"/>
            </a:xfrm>
            <a:prstGeom prst="rect">
              <a:avLst/>
            </a:prstGeom>
            <a:solidFill>
              <a:srgbClr val="FFE8CB"/>
            </a:solidFill>
            <a:ln w="9525" cap="flat" cmpd="sng">
              <a:solidFill>
                <a:srgbClr val="B1B1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1"/>
            <p:cNvSpPr/>
            <p:nvPr/>
          </p:nvSpPr>
          <p:spPr>
            <a:xfrm>
              <a:off x="3049" y="1818"/>
              <a:ext cx="1069" cy="1467"/>
            </a:xfrm>
            <a:prstGeom prst="rect">
              <a:avLst/>
            </a:prstGeom>
            <a:solidFill>
              <a:schemeClr val="accent5"/>
            </a:solidFill>
            <a:ln w="9525" cap="flat" cmpd="sng">
              <a:solidFill>
                <a:srgbClr val="B1B1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1"/>
            <p:cNvSpPr txBox="1"/>
            <p:nvPr/>
          </p:nvSpPr>
          <p:spPr>
            <a:xfrm>
              <a:off x="1892" y="1941"/>
              <a:ext cx="1070" cy="1201"/>
            </a:xfrm>
            <a:prstGeom prst="rect">
              <a:avLst/>
            </a:prstGeom>
            <a:noFill/>
            <a:ln>
              <a:noFill/>
            </a:ln>
          </p:spPr>
          <p:txBody>
            <a:bodyPr spcFirstLastPara="1" wrap="square" lIns="91425" tIns="45700" rIns="91425" bIns="45700" anchor="t" anchorCtr="0">
              <a:noAutofit/>
            </a:bodyPr>
            <a:lstStyle/>
            <a:p>
              <a:pPr marL="0" marR="0" lvl="0" indent="-52387" algn="l" rtl="0">
                <a:lnSpc>
                  <a:spcPct val="100000"/>
                </a:lnSpc>
                <a:spcBef>
                  <a:spcPts val="0"/>
                </a:spcBef>
                <a:spcAft>
                  <a:spcPts val="0"/>
                </a:spcAft>
                <a:buClr>
                  <a:srgbClr val="000000"/>
                </a:buClr>
                <a:buSzPts val="825"/>
                <a:buFont typeface="Arial"/>
                <a:buChar char="-"/>
              </a:pPr>
              <a:r>
                <a:rPr lang="de-DE" sz="825" b="0" i="0" u="none" strike="noStrike" cap="none">
                  <a:solidFill>
                    <a:schemeClr val="dk1"/>
                  </a:solidFill>
                  <a:latin typeface="Arial"/>
                  <a:ea typeface="Arial"/>
                  <a:cs typeface="Arial"/>
                  <a:sym typeface="Arial"/>
                </a:rPr>
                <a:t> </a:t>
              </a:r>
              <a:r>
                <a:rPr lang="de-DE" sz="825" b="0" i="0" u="none" strike="noStrike" cap="none">
                  <a:solidFill>
                    <a:schemeClr val="dk1"/>
                  </a:solidFill>
                  <a:highlight>
                    <a:srgbClr val="FFFF00"/>
                  </a:highlight>
                  <a:latin typeface="Arial"/>
                  <a:ea typeface="Arial"/>
                  <a:cs typeface="Arial"/>
                  <a:sym typeface="Arial"/>
                </a:rPr>
                <a:t>COGS</a:t>
              </a:r>
              <a:br>
                <a:rPr lang="de-DE" sz="825" b="0" i="0" u="none" strike="noStrike" cap="none">
                  <a:solidFill>
                    <a:schemeClr val="dk1"/>
                  </a:solidFill>
                  <a:latin typeface="Arial"/>
                  <a:ea typeface="Arial"/>
                  <a:cs typeface="Arial"/>
                  <a:sym typeface="Arial"/>
                </a:rPr>
              </a:br>
              <a:r>
                <a:rPr lang="de-DE" sz="825" b="0" i="0" u="none" strike="noStrike" cap="none">
                  <a:solidFill>
                    <a:schemeClr val="dk1"/>
                  </a:solidFill>
                  <a:latin typeface="Arial"/>
                  <a:ea typeface="Arial"/>
                  <a:cs typeface="Arial"/>
                  <a:sym typeface="Arial"/>
                </a:rPr>
                <a:t>- </a:t>
              </a:r>
              <a:r>
                <a:rPr lang="de-DE" sz="825" b="0" i="0" u="none" strike="noStrike" cap="none">
                  <a:solidFill>
                    <a:schemeClr val="dk1"/>
                  </a:solidFill>
                  <a:highlight>
                    <a:srgbClr val="FFFF00"/>
                  </a:highlight>
                  <a:latin typeface="Arial"/>
                  <a:ea typeface="Arial"/>
                  <a:cs typeface="Arial"/>
                  <a:sym typeface="Arial"/>
                </a:rPr>
                <a:t>Fuel &amp;Energy</a:t>
              </a:r>
              <a:endParaRPr sz="1400" b="0" i="0" u="none" strike="noStrike" cap="none">
                <a:solidFill>
                  <a:srgbClr val="000000"/>
                </a:solidFill>
                <a:highlight>
                  <a:srgbClr val="FFFF00"/>
                </a:highlight>
                <a:latin typeface="Arial"/>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a:solidFill>
                    <a:schemeClr val="dk1"/>
                  </a:solidFill>
                  <a:highlight>
                    <a:srgbClr val="FFFF00"/>
                  </a:highlight>
                  <a:latin typeface="Arial"/>
                  <a:ea typeface="Arial"/>
                  <a:cs typeface="Arial"/>
                  <a:sym typeface="Arial"/>
                </a:rPr>
                <a:t> General expenses</a:t>
              </a:r>
              <a:endParaRPr sz="1400" b="0" i="0" u="none" strike="noStrike" cap="none">
                <a:solidFill>
                  <a:srgbClr val="000000"/>
                </a:solidFill>
                <a:highlight>
                  <a:srgbClr val="FFFF00"/>
                </a:highlight>
                <a:latin typeface="Arial"/>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a:solidFill>
                    <a:schemeClr val="dk1"/>
                  </a:solidFill>
                  <a:highlight>
                    <a:srgbClr val="FFFF00"/>
                  </a:highlight>
                  <a:latin typeface="Arial"/>
                  <a:ea typeface="Arial"/>
                  <a:cs typeface="Arial"/>
                  <a:sym typeface="Arial"/>
                </a:rPr>
                <a:t> Employee salary costs</a:t>
              </a:r>
              <a:br>
                <a:rPr lang="de-DE" sz="825" b="0" i="0" u="none" strike="noStrike" cap="none">
                  <a:solidFill>
                    <a:schemeClr val="dk1"/>
                  </a:solidFill>
                  <a:latin typeface="Arial"/>
                  <a:ea typeface="Arial"/>
                  <a:cs typeface="Arial"/>
                  <a:sym typeface="Arial"/>
                </a:rPr>
              </a:br>
              <a:r>
                <a:rPr lang="de-DE" sz="825" b="0" i="0" u="none" strike="noStrike" cap="none">
                  <a:solidFill>
                    <a:schemeClr val="dk1"/>
                  </a:solidFill>
                  <a:latin typeface="Arial"/>
                  <a:ea typeface="Arial"/>
                  <a:cs typeface="Arial"/>
                  <a:sym typeface="Arial"/>
                </a:rPr>
                <a:t>- </a:t>
              </a:r>
              <a:r>
                <a:rPr lang="de-DE" sz="825" b="0" i="0" u="none" strike="noStrike" cap="none">
                  <a:solidFill>
                    <a:schemeClr val="dk1"/>
                  </a:solidFill>
                  <a:highlight>
                    <a:srgbClr val="FED211"/>
                  </a:highlight>
                  <a:latin typeface="Arial"/>
                  <a:ea typeface="Arial"/>
                  <a:cs typeface="Arial"/>
                  <a:sym typeface="Arial"/>
                </a:rPr>
                <a:t>Cost of debt financing</a:t>
              </a:r>
              <a:endParaRPr sz="1400" b="0" i="0" u="none" strike="noStrike" cap="none">
                <a:solidFill>
                  <a:srgbClr val="000000"/>
                </a:solidFill>
                <a:latin typeface="Arial"/>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a:solidFill>
                    <a:schemeClr val="dk1"/>
                  </a:solidFill>
                  <a:latin typeface="Arial"/>
                  <a:ea typeface="Arial"/>
                  <a:cs typeface="Arial"/>
                  <a:sym typeface="Arial"/>
                </a:rPr>
                <a:t>Taxes</a:t>
              </a:r>
              <a:endParaRPr sz="1400" b="0" i="0" u="none" strike="noStrike" cap="none">
                <a:solidFill>
                  <a:srgbClr val="000000"/>
                </a:solidFill>
                <a:latin typeface="Arial"/>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a:solidFill>
                    <a:schemeClr val="dk1"/>
                  </a:solidFill>
                  <a:highlight>
                    <a:srgbClr val="A3D869"/>
                  </a:highlight>
                  <a:latin typeface="Arial"/>
                  <a:ea typeface="Arial"/>
                  <a:cs typeface="Arial"/>
                  <a:sym typeface="Arial"/>
                </a:rPr>
                <a:t> D&amp;A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
                </a:spcBef>
                <a:spcAft>
                  <a:spcPts val="0"/>
                </a:spcAft>
                <a:buClr>
                  <a:srgbClr val="000000"/>
                </a:buClr>
                <a:buSzPts val="825"/>
                <a:buFont typeface="Arial"/>
                <a:buNone/>
              </a:pPr>
              <a:endParaRPr sz="825" b="0" i="0" u="none" strike="noStrike" cap="none">
                <a:solidFill>
                  <a:schemeClr val="dk1"/>
                </a:solidFill>
                <a:latin typeface="Arial"/>
                <a:ea typeface="Arial"/>
                <a:cs typeface="Arial"/>
                <a:sym typeface="Arial"/>
              </a:endParaRPr>
            </a:p>
          </p:txBody>
        </p:sp>
        <p:sp>
          <p:nvSpPr>
            <p:cNvPr id="383" name="Google Shape;383;p21"/>
            <p:cNvSpPr txBox="1"/>
            <p:nvPr/>
          </p:nvSpPr>
          <p:spPr>
            <a:xfrm>
              <a:off x="3058" y="2179"/>
              <a:ext cx="1074" cy="697"/>
            </a:xfrm>
            <a:prstGeom prst="rect">
              <a:avLst/>
            </a:prstGeom>
            <a:noFill/>
            <a:ln>
              <a:noFill/>
            </a:ln>
          </p:spPr>
          <p:txBody>
            <a:bodyPr spcFirstLastPara="1" wrap="square" lIns="91425" tIns="45700" rIns="91425" bIns="45700" anchor="t" anchorCtr="0">
              <a:spAutoFit/>
            </a:bodyPr>
            <a:lstStyle/>
            <a:p>
              <a:pPr marL="0" marR="0" lvl="0" indent="-52387" algn="l" rtl="0">
                <a:lnSpc>
                  <a:spcPct val="100000"/>
                </a:lnSpc>
                <a:spcBef>
                  <a:spcPts val="0"/>
                </a:spcBef>
                <a:spcAft>
                  <a:spcPts val="0"/>
                </a:spcAft>
                <a:buClr>
                  <a:srgbClr val="000000"/>
                </a:buClr>
                <a:buSzPts val="825"/>
                <a:buFont typeface="Arial"/>
                <a:buChar char="-"/>
              </a:pPr>
              <a:r>
                <a:rPr lang="de-DE" sz="825" b="0" i="0" u="none" strike="noStrike" cap="none">
                  <a:solidFill>
                    <a:schemeClr val="dk1"/>
                  </a:solidFill>
                  <a:highlight>
                    <a:srgbClr val="FFFF00"/>
                  </a:highlight>
                  <a:latin typeface="Arial"/>
                  <a:ea typeface="Arial"/>
                  <a:cs typeface="Arial"/>
                  <a:sym typeface="Arial"/>
                </a:rPr>
                <a:t>Revenues</a:t>
              </a:r>
              <a:endParaRPr sz="1400" b="0" i="0" u="none" strike="noStrike" cap="none">
                <a:solidFill>
                  <a:srgbClr val="000000"/>
                </a:solidFill>
                <a:latin typeface="Arial"/>
                <a:ea typeface="Arial"/>
                <a:cs typeface="Arial"/>
                <a:sym typeface="Arial"/>
              </a:endParaRPr>
            </a:p>
            <a:p>
              <a:pPr marL="0" marR="0" lvl="0" indent="-52387" algn="l" rtl="0">
                <a:lnSpc>
                  <a:spcPct val="100000"/>
                </a:lnSpc>
                <a:spcBef>
                  <a:spcPts val="413"/>
                </a:spcBef>
                <a:spcAft>
                  <a:spcPts val="0"/>
                </a:spcAft>
                <a:buClr>
                  <a:srgbClr val="000000"/>
                </a:buClr>
                <a:buSzPts val="825"/>
                <a:buFont typeface="Arial"/>
                <a:buChar char="-"/>
              </a:pPr>
              <a:r>
                <a:rPr lang="de-DE" sz="825" b="0" i="0" u="none" strike="noStrike" cap="none">
                  <a:solidFill>
                    <a:schemeClr val="dk1"/>
                  </a:solidFill>
                  <a:highlight>
                    <a:srgbClr val="FFFF00"/>
                  </a:highlight>
                  <a:latin typeface="Arial"/>
                  <a:ea typeface="Arial"/>
                  <a:cs typeface="Arial"/>
                  <a:sym typeface="Arial"/>
                </a:rPr>
                <a:t>Grants</a:t>
              </a:r>
              <a:endParaRPr sz="1400" b="0" i="0" u="none" strike="noStrike" cap="none">
                <a:solidFill>
                  <a:srgbClr val="000000"/>
                </a:solidFill>
                <a:latin typeface="Arial"/>
                <a:ea typeface="Arial"/>
                <a:cs typeface="Arial"/>
                <a:sym typeface="Arial"/>
              </a:endParaRPr>
            </a:p>
            <a:p>
              <a:pPr marL="0" marR="0" lvl="0" indent="-52387" algn="l" rtl="0">
                <a:lnSpc>
                  <a:spcPct val="100000"/>
                </a:lnSpc>
                <a:spcBef>
                  <a:spcPts val="413"/>
                </a:spcBef>
                <a:spcAft>
                  <a:spcPts val="0"/>
                </a:spcAft>
                <a:buClr>
                  <a:srgbClr val="000000"/>
                </a:buClr>
                <a:buSzPts val="825"/>
                <a:buFont typeface="Arial"/>
                <a:buChar char="-"/>
              </a:pPr>
              <a:r>
                <a:rPr lang="de-DE" sz="825" b="0" i="0" u="none" strike="noStrike" cap="none">
                  <a:solidFill>
                    <a:schemeClr val="dk1"/>
                  </a:solidFill>
                  <a:highlight>
                    <a:srgbClr val="A3D869"/>
                  </a:highlight>
                  <a:latin typeface="Arial"/>
                  <a:ea typeface="Arial"/>
                  <a:cs typeface="Arial"/>
                  <a:sym typeface="Arial"/>
                </a:rPr>
                <a:t>Reversal of provision or amortization</a:t>
              </a:r>
              <a:endParaRPr sz="1400" b="0" i="0" u="none" strike="noStrike" cap="none">
                <a:solidFill>
                  <a:srgbClr val="000000"/>
                </a:solidFill>
                <a:latin typeface="Arial"/>
                <a:ea typeface="Arial"/>
                <a:cs typeface="Arial"/>
                <a:sym typeface="Arial"/>
              </a:endParaRPr>
            </a:p>
            <a:p>
              <a:pPr marL="0" marR="0" lvl="0" indent="-52387" algn="l" rtl="0">
                <a:lnSpc>
                  <a:spcPct val="100000"/>
                </a:lnSpc>
                <a:spcBef>
                  <a:spcPts val="413"/>
                </a:spcBef>
                <a:spcAft>
                  <a:spcPts val="0"/>
                </a:spcAft>
                <a:buClr>
                  <a:srgbClr val="000000"/>
                </a:buClr>
                <a:buSzPts val="825"/>
                <a:buFont typeface="Arial"/>
                <a:buChar char="-"/>
              </a:pPr>
              <a:r>
                <a:rPr lang="de-DE" sz="825" b="0" i="0" u="none" strike="noStrike" cap="none">
                  <a:solidFill>
                    <a:schemeClr val="dk1"/>
                  </a:solidFill>
                  <a:highlight>
                    <a:srgbClr val="FED211"/>
                  </a:highlight>
                  <a:latin typeface="Arial"/>
                  <a:ea typeface="Arial"/>
                  <a:cs typeface="Arial"/>
                  <a:sym typeface="Arial"/>
                </a:rPr>
                <a:t>Financial revenues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13"/>
                </a:spcBef>
                <a:spcAft>
                  <a:spcPts val="0"/>
                </a:spcAft>
                <a:buClr>
                  <a:srgbClr val="000000"/>
                </a:buClr>
                <a:buSzPts val="825"/>
                <a:buFont typeface="Arial"/>
                <a:buNone/>
              </a:pPr>
              <a:endParaRPr sz="825" b="0" i="0" u="none" strike="noStrike" cap="none">
                <a:solidFill>
                  <a:schemeClr val="dk1"/>
                </a:solidFill>
                <a:latin typeface="Arial"/>
                <a:ea typeface="Arial"/>
                <a:cs typeface="Arial"/>
                <a:sym typeface="Arial"/>
              </a:endParaRPr>
            </a:p>
          </p:txBody>
        </p:sp>
        <p:cxnSp>
          <p:nvCxnSpPr>
            <p:cNvPr id="384" name="Google Shape;384;p21"/>
            <p:cNvCxnSpPr/>
            <p:nvPr/>
          </p:nvCxnSpPr>
          <p:spPr>
            <a:xfrm>
              <a:off x="1420" y="2123"/>
              <a:ext cx="644" cy="3"/>
            </a:xfrm>
            <a:prstGeom prst="straightConnector1">
              <a:avLst/>
            </a:prstGeom>
            <a:noFill/>
            <a:ln w="9525" cap="flat" cmpd="sng">
              <a:solidFill>
                <a:schemeClr val="dk1"/>
              </a:solidFill>
              <a:prstDash val="solid"/>
              <a:round/>
              <a:headEnd type="none" w="sm" len="sm"/>
              <a:tailEnd type="triangle" w="med" len="med"/>
            </a:ln>
          </p:spPr>
        </p:cxnSp>
        <p:sp>
          <p:nvSpPr>
            <p:cNvPr id="385" name="Google Shape;385;p21"/>
            <p:cNvSpPr txBox="1"/>
            <p:nvPr/>
          </p:nvSpPr>
          <p:spPr>
            <a:xfrm>
              <a:off x="4221" y="1941"/>
              <a:ext cx="717" cy="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1" i="0" u="none" strike="noStrike" cap="none">
                  <a:solidFill>
                    <a:schemeClr val="dk1"/>
                  </a:solidFill>
                  <a:latin typeface="Arial"/>
                  <a:ea typeface="Arial"/>
                  <a:cs typeface="Arial"/>
                  <a:sym typeface="Arial"/>
                </a:rPr>
                <a:t>Income generated </a:t>
              </a:r>
              <a:endParaRPr sz="1200" b="0" i="0" u="none" strike="noStrike" cap="none">
                <a:solidFill>
                  <a:srgbClr val="000000"/>
                </a:solidFill>
                <a:latin typeface="Arial"/>
                <a:ea typeface="Arial"/>
                <a:cs typeface="Arial"/>
                <a:sym typeface="Arial"/>
              </a:endParaRPr>
            </a:p>
          </p:txBody>
        </p:sp>
        <p:sp>
          <p:nvSpPr>
            <p:cNvPr id="386" name="Google Shape;386;p21"/>
            <p:cNvSpPr txBox="1"/>
            <p:nvPr/>
          </p:nvSpPr>
          <p:spPr>
            <a:xfrm>
              <a:off x="725" y="1901"/>
              <a:ext cx="826" cy="5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1" i="0" u="none" strike="noStrike" cap="none">
                  <a:solidFill>
                    <a:schemeClr val="dk1"/>
                  </a:solidFill>
                  <a:latin typeface="Arial"/>
                  <a:ea typeface="Arial"/>
                  <a:cs typeface="Arial"/>
                  <a:sym typeface="Arial"/>
                </a:rPr>
                <a:t>Expenses generated by the operations</a:t>
              </a:r>
              <a:endParaRPr sz="1200" b="0" i="0" u="none" strike="noStrike" cap="none">
                <a:solidFill>
                  <a:srgbClr val="000000"/>
                </a:solidFill>
                <a:latin typeface="Arial"/>
                <a:ea typeface="Arial"/>
                <a:cs typeface="Arial"/>
                <a:sym typeface="Arial"/>
              </a:endParaRPr>
            </a:p>
          </p:txBody>
        </p:sp>
        <p:sp>
          <p:nvSpPr>
            <p:cNvPr id="387" name="Google Shape;387;p21"/>
            <p:cNvSpPr/>
            <p:nvPr/>
          </p:nvSpPr>
          <p:spPr>
            <a:xfrm>
              <a:off x="1837" y="3066"/>
              <a:ext cx="1070" cy="222"/>
            </a:xfrm>
            <a:prstGeom prst="rect">
              <a:avLst/>
            </a:prstGeom>
            <a:solidFill>
              <a:srgbClr val="FFBA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88" name="Google Shape;388;p21"/>
            <p:cNvCxnSpPr/>
            <p:nvPr/>
          </p:nvCxnSpPr>
          <p:spPr>
            <a:xfrm>
              <a:off x="3683" y="2121"/>
              <a:ext cx="600" cy="0"/>
            </a:xfrm>
            <a:prstGeom prst="straightConnector1">
              <a:avLst/>
            </a:prstGeom>
            <a:noFill/>
            <a:ln w="9525" cap="flat" cmpd="sng">
              <a:solidFill>
                <a:schemeClr val="dk1"/>
              </a:solidFill>
              <a:prstDash val="solid"/>
              <a:round/>
              <a:headEnd type="none" w="sm" len="sm"/>
              <a:tailEnd type="triangle" w="med" len="med"/>
            </a:ln>
          </p:spPr>
        </p:cxnSp>
        <p:cxnSp>
          <p:nvCxnSpPr>
            <p:cNvPr id="389" name="Google Shape;389;p21"/>
            <p:cNvCxnSpPr/>
            <p:nvPr/>
          </p:nvCxnSpPr>
          <p:spPr>
            <a:xfrm rot="10800000" flipH="1">
              <a:off x="1423" y="3141"/>
              <a:ext cx="389" cy="7"/>
            </a:xfrm>
            <a:prstGeom prst="straightConnector1">
              <a:avLst/>
            </a:prstGeom>
            <a:noFill/>
            <a:ln w="9525" cap="flat" cmpd="sng">
              <a:solidFill>
                <a:schemeClr val="dk1"/>
              </a:solidFill>
              <a:prstDash val="solid"/>
              <a:round/>
              <a:headEnd type="none" w="sm" len="sm"/>
              <a:tailEnd type="triangle" w="med" len="med"/>
            </a:ln>
          </p:spPr>
        </p:cxnSp>
        <p:sp>
          <p:nvSpPr>
            <p:cNvPr id="390" name="Google Shape;390;p21"/>
            <p:cNvSpPr txBox="1"/>
            <p:nvPr/>
          </p:nvSpPr>
          <p:spPr>
            <a:xfrm>
              <a:off x="765" y="2864"/>
              <a:ext cx="826" cy="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1" i="0" u="none" strike="noStrike" cap="none">
                  <a:solidFill>
                    <a:schemeClr val="dk1"/>
                  </a:solidFill>
                  <a:latin typeface="Arial"/>
                  <a:ea typeface="Arial"/>
                  <a:cs typeface="Arial"/>
                  <a:sym typeface="Arial"/>
                </a:rPr>
                <a:t>Wealth generated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de-DE" sz="1100" b="1" i="0" u="none" strike="noStrike" cap="none">
                  <a:solidFill>
                    <a:schemeClr val="dk1"/>
                  </a:solidFill>
                  <a:latin typeface="Arial"/>
                  <a:ea typeface="Arial"/>
                  <a:cs typeface="Arial"/>
                  <a:sym typeface="Arial"/>
                </a:rPr>
                <a:t>(+ or -)</a:t>
              </a:r>
              <a:endParaRPr sz="1200" b="0" i="0" u="none" strike="noStrike" cap="none">
                <a:solidFill>
                  <a:srgbClr val="000000"/>
                </a:solidFill>
                <a:latin typeface="Arial"/>
                <a:ea typeface="Arial"/>
                <a:cs typeface="Arial"/>
                <a:sym typeface="Arial"/>
              </a:endParaRPr>
            </a:p>
          </p:txBody>
        </p:sp>
        <p:sp>
          <p:nvSpPr>
            <p:cNvPr id="391" name="Google Shape;391;p21"/>
            <p:cNvSpPr txBox="1"/>
            <p:nvPr/>
          </p:nvSpPr>
          <p:spPr>
            <a:xfrm>
              <a:off x="1826" y="3079"/>
              <a:ext cx="906" cy="1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Net income</a:t>
              </a:r>
              <a:endParaRPr sz="1400" b="0" i="0" u="none" strike="noStrike" cap="none">
                <a:solidFill>
                  <a:srgbClr val="000000"/>
                </a:solidFill>
                <a:latin typeface="Arial"/>
                <a:ea typeface="Arial"/>
                <a:cs typeface="Arial"/>
                <a:sym typeface="Arial"/>
              </a:endParaRPr>
            </a:p>
          </p:txBody>
        </p:sp>
      </p:grpSp>
      <p:sp>
        <p:nvSpPr>
          <p:cNvPr id="392" name="Google Shape;392;p21"/>
          <p:cNvSpPr txBox="1">
            <a:spLocks noGrp="1"/>
          </p:cNvSpPr>
          <p:nvPr>
            <p:ph type="body" idx="1"/>
          </p:nvPr>
        </p:nvSpPr>
        <p:spPr>
          <a:xfrm>
            <a:off x="4822945" y="1227473"/>
            <a:ext cx="4227680" cy="2801489"/>
          </a:xfrm>
          <a:prstGeom prst="rect">
            <a:avLst/>
          </a:prstGeom>
          <a:noFill/>
          <a:ln>
            <a:noFill/>
          </a:ln>
        </p:spPr>
        <p:txBody>
          <a:bodyPr spcFirstLastPara="1" wrap="square" lIns="91425" tIns="91425" rIns="91425" bIns="91425" anchor="t" anchorCtr="0">
            <a:noAutofit/>
          </a:bodyPr>
          <a:lstStyle/>
          <a:p>
            <a:pPr marL="457200" lvl="0" indent="-342900" algn="l" rtl="0">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Cash flow </a:t>
            </a:r>
            <a:r>
              <a:rPr lang="de-DE" b="1">
                <a:solidFill>
                  <a:srgbClr val="000000"/>
                </a:solidFill>
                <a:latin typeface="Arial"/>
                <a:ea typeface="Arial"/>
                <a:cs typeface="Arial"/>
                <a:sym typeface="Arial"/>
              </a:rPr>
              <a:t>potentially generated </a:t>
            </a:r>
            <a:r>
              <a:rPr lang="de-DE">
                <a:solidFill>
                  <a:srgbClr val="000000"/>
                </a:solidFill>
                <a:latin typeface="Arial"/>
                <a:ea typeface="Arial"/>
                <a:cs typeface="Arial"/>
                <a:sym typeface="Arial"/>
              </a:rPr>
              <a:t>by activity = EBITDA (</a:t>
            </a:r>
            <a:r>
              <a:rPr lang="de-DE" sz="1100" i="1">
                <a:solidFill>
                  <a:srgbClr val="000000"/>
                </a:solidFill>
                <a:latin typeface="Arial"/>
                <a:ea typeface="Arial"/>
                <a:cs typeface="Arial"/>
                <a:sym typeface="Arial"/>
              </a:rPr>
              <a:t>earnings before interest taxes, depreciation and amortization</a:t>
            </a:r>
            <a:r>
              <a:rPr lang="de-DE">
                <a:solidFill>
                  <a:srgbClr val="000000"/>
                </a:solidFill>
                <a:latin typeface="Arial"/>
                <a:ea typeface="Arial"/>
                <a:cs typeface="Arial"/>
                <a:sym typeface="Arial"/>
              </a:rPr>
              <a:t>)</a:t>
            </a:r>
            <a:endParaRPr/>
          </a:p>
          <a:p>
            <a:pPr marL="457200" lvl="0" indent="-228600" algn="l" rtl="0">
              <a:lnSpc>
                <a:spcPct val="115000"/>
              </a:lnSpc>
              <a:spcBef>
                <a:spcPts val="0"/>
              </a:spcBef>
              <a:spcAft>
                <a:spcPts val="0"/>
              </a:spcAft>
              <a:buSzPts val="1800"/>
              <a:buFont typeface="Noto Sans Symbols"/>
              <a:buNone/>
            </a:pPr>
            <a:endParaRPr sz="1050">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457200" lvl="0" indent="-342900" algn="l" rtl="0">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EBITDA does not reflect discrepancies generated by production/marketing cycles (aka WCR ☺)</a:t>
            </a:r>
            <a:endParaRPr>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457200" lvl="0" indent="-342900" algn="l" rtl="0">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EBITDA n – </a:t>
            </a:r>
            <a:r>
              <a:rPr lang="de-DE" b="1">
                <a:solidFill>
                  <a:srgbClr val="000000"/>
                </a:solidFill>
                <a:latin typeface="Arial"/>
                <a:ea typeface="Arial"/>
                <a:cs typeface="Arial"/>
                <a:sym typeface="Arial"/>
              </a:rPr>
              <a:t>Variation in WCR (n –(n-1)) </a:t>
            </a:r>
            <a:r>
              <a:rPr lang="de-DE">
                <a:solidFill>
                  <a:srgbClr val="000000"/>
                </a:solidFill>
                <a:latin typeface="Arial"/>
                <a:ea typeface="Arial"/>
                <a:cs typeface="Arial"/>
                <a:sym typeface="Arial"/>
              </a:rPr>
              <a:t>= Operating cash flow n</a:t>
            </a:r>
            <a:endParaRPr/>
          </a:p>
          <a:p>
            <a:pPr marL="457200" lvl="0" indent="-228600" algn="l" rtl="0">
              <a:lnSpc>
                <a:spcPct val="80000"/>
              </a:lnSpc>
              <a:spcBef>
                <a:spcPts val="0"/>
              </a:spcBef>
              <a:spcAft>
                <a:spcPts val="0"/>
              </a:spcAft>
              <a:buClr>
                <a:schemeClr val="dk1"/>
              </a:buClr>
              <a:buSzPts val="1800"/>
              <a:buFont typeface="Noto Sans"/>
              <a:buNone/>
            </a:pPr>
            <a:endParaRPr>
              <a:solidFill>
                <a:srgbClr val="000000"/>
              </a:solidFill>
              <a:latin typeface="Arial"/>
              <a:ea typeface="Arial"/>
              <a:cs typeface="Arial"/>
              <a:sym typeface="Arial"/>
            </a:endParaRPr>
          </a:p>
          <a:p>
            <a:pPr marL="914400" lvl="1" indent="-228600" algn="l" rtl="0">
              <a:lnSpc>
                <a:spcPct val="100000"/>
              </a:lnSpc>
              <a:spcBef>
                <a:spcPts val="0"/>
              </a:spcBef>
              <a:spcAft>
                <a:spcPts val="0"/>
              </a:spcAft>
              <a:buClr>
                <a:srgbClr val="000000"/>
              </a:buClr>
              <a:buSzPts val="1200"/>
              <a:buFont typeface="Arial"/>
              <a:buNone/>
            </a:pPr>
            <a:endParaRPr sz="1400">
              <a:solidFill>
                <a:srgbClr val="000000"/>
              </a:solidFill>
              <a:latin typeface="Arial"/>
              <a:ea typeface="Arial"/>
              <a:cs typeface="Arial"/>
              <a:sym typeface="Arial"/>
            </a:endParaRPr>
          </a:p>
        </p:txBody>
      </p:sp>
      <p:graphicFrame>
        <p:nvGraphicFramePr>
          <p:cNvPr id="393" name="Google Shape;393;p21"/>
          <p:cNvGraphicFramePr/>
          <p:nvPr/>
        </p:nvGraphicFramePr>
        <p:xfrm>
          <a:off x="5429195" y="1974016"/>
          <a:ext cx="3000000" cy="3000000"/>
        </p:xfrm>
        <a:graphic>
          <a:graphicData uri="http://schemas.openxmlformats.org/drawingml/2006/table">
            <a:tbl>
              <a:tblPr bandRow="1">
                <a:gradFill>
                  <a:gsLst>
                    <a:gs pos="0">
                      <a:srgbClr val="FFB576"/>
                    </a:gs>
                    <a:gs pos="35000">
                      <a:srgbClr val="FFCA9F"/>
                    </a:gs>
                    <a:gs pos="100000">
                      <a:srgbClr val="FFE9D7"/>
                    </a:gs>
                  </a:gsLst>
                  <a:lin ang="16200000" scaled="0"/>
                </a:gradFill>
                <a:tableStyleId>{34A88E7D-48F9-4684-BECA-0744687C4C77}</a:tableStyleId>
              </a:tblPr>
              <a:tblGrid>
                <a:gridCol w="3085425">
                  <a:extLst>
                    <a:ext uri="{9D8B030D-6E8A-4147-A177-3AD203B41FA5}">
                      <a16:colId xmlns:a16="http://schemas.microsoft.com/office/drawing/2014/main" val="20000"/>
                    </a:ext>
                  </a:extLst>
                </a:gridCol>
              </a:tblGrid>
              <a:tr h="250325">
                <a:tc>
                  <a:txBody>
                    <a:bodyPr/>
                    <a:lstStyle/>
                    <a:p>
                      <a:pPr marL="0" marR="0" lvl="1" indent="0" algn="l" rtl="0">
                        <a:lnSpc>
                          <a:spcPct val="100000"/>
                        </a:lnSpc>
                        <a:spcBef>
                          <a:spcPts val="0"/>
                        </a:spcBef>
                        <a:spcAft>
                          <a:spcPts val="0"/>
                        </a:spcAft>
                        <a:buClr>
                          <a:srgbClr val="000000"/>
                        </a:buClr>
                        <a:buSzPts val="1800"/>
                        <a:buFont typeface="Arial"/>
                        <a:buNone/>
                      </a:pPr>
                      <a:r>
                        <a:rPr lang="de-DE" sz="1100" u="none" strike="noStrike" cap="none">
                          <a:latin typeface="Arial"/>
                          <a:ea typeface="Arial"/>
                          <a:cs typeface="Arial"/>
                          <a:sym typeface="Arial"/>
                        </a:rPr>
                        <a:t>Net income</a:t>
                      </a:r>
                      <a:endParaRPr sz="1100" b="1" i="0" u="none" strike="noStrike" cap="none">
                        <a:solidFill>
                          <a:schemeClr val="lt1"/>
                        </a:solidFill>
                        <a:latin typeface="Arial"/>
                        <a:ea typeface="Arial"/>
                        <a:cs typeface="Arial"/>
                        <a:sym typeface="Arial"/>
                      </a:endParaRPr>
                    </a:p>
                  </a:txBody>
                  <a:tcPr marL="68575" marR="68575" marT="34300" marB="34300"/>
                </a:tc>
                <a:extLst>
                  <a:ext uri="{0D108BD9-81ED-4DB2-BD59-A6C34878D82A}">
                    <a16:rowId xmlns:a16="http://schemas.microsoft.com/office/drawing/2014/main" val="10000"/>
                  </a:ext>
                </a:extLst>
              </a:tr>
              <a:tr h="246375">
                <a:tc>
                  <a:txBody>
                    <a:bodyPr/>
                    <a:lstStyle/>
                    <a:p>
                      <a:pPr marL="0" marR="0" lvl="0" indent="0" algn="l" rtl="0">
                        <a:lnSpc>
                          <a:spcPct val="100000"/>
                        </a:lnSpc>
                        <a:spcBef>
                          <a:spcPts val="0"/>
                        </a:spcBef>
                        <a:spcAft>
                          <a:spcPts val="0"/>
                        </a:spcAft>
                        <a:buClr>
                          <a:srgbClr val="000000"/>
                        </a:buClr>
                        <a:buSzPts val="1600"/>
                        <a:buFont typeface="Arial"/>
                        <a:buNone/>
                      </a:pPr>
                      <a:r>
                        <a:rPr lang="de-DE" sz="1100" u="none" strike="noStrike" cap="none">
                          <a:latin typeface="Arial"/>
                          <a:ea typeface="Arial"/>
                          <a:cs typeface="Arial"/>
                          <a:sym typeface="Arial"/>
                        </a:rPr>
                        <a:t>+/- non cash and non operation related expenses  (D&amp;A, Non recurring items)</a:t>
                      </a:r>
                      <a:endParaRPr sz="1100" b="1" i="0" u="none" strike="noStrike" cap="none">
                        <a:solidFill>
                          <a:srgbClr val="000000"/>
                        </a:solidFill>
                        <a:latin typeface="Arial"/>
                        <a:ea typeface="Arial"/>
                        <a:cs typeface="Arial"/>
                        <a:sym typeface="Arial"/>
                      </a:endParaRPr>
                    </a:p>
                  </a:txBody>
                  <a:tcPr marL="68575" marR="68575" marT="34300" marB="34300"/>
                </a:tc>
                <a:extLst>
                  <a:ext uri="{0D108BD9-81ED-4DB2-BD59-A6C34878D82A}">
                    <a16:rowId xmlns:a16="http://schemas.microsoft.com/office/drawing/2014/main" val="10001"/>
                  </a:ext>
                </a:extLst>
              </a:tr>
            </a:tbl>
          </a:graphicData>
        </a:graphic>
      </p:graphicFrame>
      <p:sp>
        <p:nvSpPr>
          <p:cNvPr id="394" name="Google Shape;394;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21</a:t>
            </a:fld>
            <a:endParaRPr/>
          </a:p>
        </p:txBody>
      </p:sp>
      <p:pic>
        <p:nvPicPr>
          <p:cNvPr id="395" name="Google Shape;395;p2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5"/>
          <p:cNvSpPr txBox="1">
            <a:spLocks noGrp="1"/>
          </p:cNvSpPr>
          <p:nvPr>
            <p:ph type="title" idx="4294967295"/>
          </p:nvPr>
        </p:nvSpPr>
        <p:spPr>
          <a:xfrm>
            <a:off x="3419475" y="444480"/>
            <a:ext cx="5621470" cy="638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a:t>Balance sheet : what the enterprise owns, what it owes and what it is worth </a:t>
            </a:r>
            <a:endParaRPr/>
          </a:p>
        </p:txBody>
      </p:sp>
      <p:sp>
        <p:nvSpPr>
          <p:cNvPr id="402" name="Google Shape;402;p25"/>
          <p:cNvSpPr txBox="1">
            <a:spLocks noGrp="1"/>
          </p:cNvSpPr>
          <p:nvPr>
            <p:ph type="body" idx="4294967295"/>
          </p:nvPr>
        </p:nvSpPr>
        <p:spPr>
          <a:xfrm>
            <a:off x="1303725" y="1111325"/>
            <a:ext cx="7035900" cy="385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Lato"/>
              <a:buNone/>
            </a:pPr>
            <a:endParaRPr sz="225"/>
          </a:p>
          <a:p>
            <a:pPr marL="457200" lvl="0" indent="-336550" algn="l" rtl="0">
              <a:lnSpc>
                <a:spcPct val="80000"/>
              </a:lnSpc>
              <a:spcBef>
                <a:spcPts val="0"/>
              </a:spcBef>
              <a:spcAft>
                <a:spcPts val="0"/>
              </a:spcAft>
              <a:buSzPts val="1250"/>
              <a:buChar char="●"/>
            </a:pPr>
            <a:r>
              <a:rPr lang="de-DE" sz="1300">
                <a:latin typeface="Arial"/>
                <a:ea typeface="Arial"/>
                <a:cs typeface="Arial"/>
                <a:sym typeface="Arial"/>
              </a:rPr>
              <a:t>Tracks all flows that are not to be directly seen in the income statement</a:t>
            </a:r>
            <a:endParaRPr sz="1700"/>
          </a:p>
          <a:p>
            <a:pPr marL="457200" lvl="0" indent="-336550" algn="l" rtl="0">
              <a:lnSpc>
                <a:spcPct val="80000"/>
              </a:lnSpc>
              <a:spcBef>
                <a:spcPts val="0"/>
              </a:spcBef>
              <a:spcAft>
                <a:spcPts val="0"/>
              </a:spcAft>
              <a:buSzPts val="1250"/>
              <a:buChar char="●"/>
            </a:pPr>
            <a:r>
              <a:rPr lang="de-DE" sz="1300">
                <a:latin typeface="Arial"/>
                <a:ea typeface="Arial"/>
                <a:cs typeface="Arial"/>
                <a:sym typeface="Arial"/>
              </a:rPr>
              <a:t>Gives to see the discrepancies in cash flows of the operating cycle</a:t>
            </a:r>
            <a:endParaRPr sz="1700"/>
          </a:p>
          <a:p>
            <a:pPr marL="457200" lvl="0" indent="-257175" algn="l" rtl="0">
              <a:lnSpc>
                <a:spcPct val="80000"/>
              </a:lnSpc>
              <a:spcBef>
                <a:spcPts val="0"/>
              </a:spcBef>
              <a:spcAft>
                <a:spcPts val="0"/>
              </a:spcAft>
              <a:buSzPts val="1350"/>
              <a:buNone/>
            </a:pPr>
            <a:endParaRPr sz="1300"/>
          </a:p>
        </p:txBody>
      </p:sp>
      <p:sp>
        <p:nvSpPr>
          <p:cNvPr id="403" name="Google Shape;403;p25"/>
          <p:cNvSpPr txBox="1"/>
          <p:nvPr/>
        </p:nvSpPr>
        <p:spPr>
          <a:xfrm>
            <a:off x="2842725" y="4388625"/>
            <a:ext cx="4665000" cy="242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200" b="0" i="0" u="none" strike="noStrike" cap="none">
                <a:solidFill>
                  <a:schemeClr val="dk1"/>
                </a:solidFill>
                <a:latin typeface="Arial"/>
                <a:ea typeface="Arial"/>
                <a:cs typeface="Arial"/>
                <a:sym typeface="Arial"/>
              </a:rPr>
              <a:t>Assets = Liabilities &amp; equity</a:t>
            </a:r>
            <a:endParaRPr sz="1200" b="0" i="0" u="none" strike="noStrike" cap="none">
              <a:solidFill>
                <a:srgbClr val="000000"/>
              </a:solidFill>
              <a:latin typeface="Arial"/>
              <a:ea typeface="Arial"/>
              <a:cs typeface="Arial"/>
              <a:sym typeface="Arial"/>
            </a:endParaRPr>
          </a:p>
        </p:txBody>
      </p:sp>
      <p:sp>
        <p:nvSpPr>
          <p:cNvPr id="404" name="Google Shape;404;p25"/>
          <p:cNvSpPr txBox="1"/>
          <p:nvPr/>
        </p:nvSpPr>
        <p:spPr>
          <a:xfrm>
            <a:off x="881150" y="3135200"/>
            <a:ext cx="1754400" cy="831000"/>
          </a:xfrm>
          <a:prstGeom prst="rect">
            <a:avLst/>
          </a:prstGeom>
          <a:solidFill>
            <a:schemeClr val="lt1">
              <a:alpha val="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Lower part reflects investment and financing strategy of the enterprise</a:t>
            </a:r>
            <a:endParaRPr sz="1400" b="0" i="0" u="none" strike="noStrike" cap="none">
              <a:solidFill>
                <a:srgbClr val="000000"/>
              </a:solidFill>
              <a:latin typeface="Arial"/>
              <a:ea typeface="Arial"/>
              <a:cs typeface="Arial"/>
              <a:sym typeface="Arial"/>
            </a:endParaRPr>
          </a:p>
        </p:txBody>
      </p:sp>
      <p:sp>
        <p:nvSpPr>
          <p:cNvPr id="405" name="Google Shape;405;p25"/>
          <p:cNvSpPr txBox="1"/>
          <p:nvPr/>
        </p:nvSpPr>
        <p:spPr>
          <a:xfrm>
            <a:off x="921225" y="1852075"/>
            <a:ext cx="1754400" cy="646500"/>
          </a:xfrm>
          <a:prstGeom prst="rect">
            <a:avLst/>
          </a:prstGeom>
          <a:solidFill>
            <a:schemeClr val="lt1">
              <a:alpha val="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Upper part reflects the operating cycle of the enterprise</a:t>
            </a:r>
            <a:endParaRPr sz="1400" b="0" i="0" u="none" strike="noStrike" cap="none">
              <a:solidFill>
                <a:srgbClr val="000000"/>
              </a:solidFill>
              <a:latin typeface="Arial"/>
              <a:ea typeface="Arial"/>
              <a:cs typeface="Arial"/>
              <a:sym typeface="Arial"/>
            </a:endParaRPr>
          </a:p>
        </p:txBody>
      </p:sp>
      <p:sp>
        <p:nvSpPr>
          <p:cNvPr id="406" name="Google Shape;406;p25"/>
          <p:cNvSpPr/>
          <p:nvPr/>
        </p:nvSpPr>
        <p:spPr>
          <a:xfrm>
            <a:off x="2828925" y="1709401"/>
            <a:ext cx="2314500" cy="1302300"/>
          </a:xfrm>
          <a:prstGeom prst="roundRect">
            <a:avLst>
              <a:gd name="adj" fmla="val 16667"/>
            </a:avLst>
          </a:prstGeom>
          <a:solidFill>
            <a:srgbClr val="57C5FF"/>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Current assets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(inventory, accounts receivable (customers, funders…) ; cash)</a:t>
            </a:r>
            <a:endParaRPr sz="1400" b="0" i="0" u="none" strike="noStrike" cap="none">
              <a:solidFill>
                <a:srgbClr val="000000"/>
              </a:solidFill>
              <a:latin typeface="Arial"/>
              <a:ea typeface="Arial"/>
              <a:cs typeface="Arial"/>
              <a:sym typeface="Arial"/>
            </a:endParaRPr>
          </a:p>
        </p:txBody>
      </p:sp>
      <p:sp>
        <p:nvSpPr>
          <p:cNvPr id="407" name="Google Shape;407;p25"/>
          <p:cNvSpPr/>
          <p:nvPr/>
        </p:nvSpPr>
        <p:spPr>
          <a:xfrm>
            <a:off x="2807378" y="3028607"/>
            <a:ext cx="2314500" cy="1302300"/>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Non-current assets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(property, technology, …)</a:t>
            </a:r>
            <a:endParaRPr sz="1400" b="0" i="0" u="none" strike="noStrike" cap="none">
              <a:solidFill>
                <a:srgbClr val="000000"/>
              </a:solidFill>
              <a:latin typeface="Arial"/>
              <a:ea typeface="Arial"/>
              <a:cs typeface="Arial"/>
              <a:sym typeface="Arial"/>
            </a:endParaRPr>
          </a:p>
        </p:txBody>
      </p:sp>
      <p:sp>
        <p:nvSpPr>
          <p:cNvPr id="408" name="Google Shape;408;p25"/>
          <p:cNvSpPr/>
          <p:nvPr/>
        </p:nvSpPr>
        <p:spPr>
          <a:xfrm>
            <a:off x="5182374" y="1737573"/>
            <a:ext cx="2314500" cy="770400"/>
          </a:xfrm>
          <a:prstGeom prst="roundRect">
            <a:avLst>
              <a:gd name="adj" fmla="val 16667"/>
            </a:avLst>
          </a:prstGeom>
          <a:solidFill>
            <a:srgbClr val="FED21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Current liabilities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(accounts payable -suppliers, employees, welfare…- short term debt…)</a:t>
            </a:r>
            <a:endParaRPr sz="1400" b="0" i="0" u="none" strike="noStrike" cap="none">
              <a:solidFill>
                <a:srgbClr val="000000"/>
              </a:solidFill>
              <a:latin typeface="Arial"/>
              <a:ea typeface="Arial"/>
              <a:cs typeface="Arial"/>
              <a:sym typeface="Arial"/>
            </a:endParaRPr>
          </a:p>
        </p:txBody>
      </p:sp>
      <p:sp>
        <p:nvSpPr>
          <p:cNvPr id="409" name="Google Shape;409;p25"/>
          <p:cNvSpPr/>
          <p:nvPr/>
        </p:nvSpPr>
        <p:spPr>
          <a:xfrm>
            <a:off x="5189339" y="2530668"/>
            <a:ext cx="2314500" cy="770400"/>
          </a:xfrm>
          <a:prstGeom prst="roundRect">
            <a:avLst>
              <a:gd name="adj" fmla="val 16667"/>
            </a:avLst>
          </a:prstGeom>
          <a:solidFill>
            <a:srgbClr val="FF790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Non current liabilities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(medium/LT debt)</a:t>
            </a:r>
            <a:endParaRPr sz="1400" b="0" i="0" u="none" strike="noStrike" cap="none">
              <a:solidFill>
                <a:srgbClr val="000000"/>
              </a:solidFill>
              <a:latin typeface="Arial"/>
              <a:ea typeface="Arial"/>
              <a:cs typeface="Arial"/>
              <a:sym typeface="Arial"/>
            </a:endParaRPr>
          </a:p>
        </p:txBody>
      </p:sp>
      <p:sp>
        <p:nvSpPr>
          <p:cNvPr id="410" name="Google Shape;410;p25"/>
          <p:cNvSpPr/>
          <p:nvPr/>
        </p:nvSpPr>
        <p:spPr>
          <a:xfrm>
            <a:off x="5179335" y="3339067"/>
            <a:ext cx="2314500" cy="949500"/>
          </a:xfrm>
          <a:prstGeom prst="roundRect">
            <a:avLst>
              <a:gd name="adj" fmla="val 16667"/>
            </a:avLst>
          </a:prstGeom>
          <a:solidFill>
            <a:srgbClr val="92D05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Equity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(shareholders’ equity, retained earnings, net income)</a:t>
            </a:r>
            <a:endParaRPr sz="1400" b="0" i="0" u="none" strike="noStrike" cap="none">
              <a:solidFill>
                <a:srgbClr val="000000"/>
              </a:solidFill>
              <a:latin typeface="Arial"/>
              <a:ea typeface="Arial"/>
              <a:cs typeface="Arial"/>
              <a:sym typeface="Arial"/>
            </a:endParaRPr>
          </a:p>
        </p:txBody>
      </p:sp>
      <p:cxnSp>
        <p:nvCxnSpPr>
          <p:cNvPr id="411" name="Google Shape;411;p2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12" name="Google Shape;412;p25"/>
          <p:cNvCxnSpPr/>
          <p:nvPr/>
        </p:nvCxnSpPr>
        <p:spPr>
          <a:xfrm>
            <a:off x="2477724" y="4688750"/>
            <a:ext cx="6244200" cy="0"/>
          </a:xfrm>
          <a:prstGeom prst="straightConnector1">
            <a:avLst/>
          </a:prstGeom>
          <a:noFill/>
          <a:ln w="19050" cap="flat" cmpd="sng">
            <a:solidFill>
              <a:schemeClr val="dk2"/>
            </a:solidFill>
            <a:prstDash val="solid"/>
            <a:round/>
            <a:headEnd type="none" w="sm" len="sm"/>
            <a:tailEnd type="none" w="sm" len="sm"/>
          </a:ln>
        </p:spPr>
      </p:cxnSp>
      <p:pic>
        <p:nvPicPr>
          <p:cNvPr id="413" name="Google Shape;413;p2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14" name="Google Shape;414;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22</a:t>
            </a:fld>
            <a:endParaRPr/>
          </a:p>
        </p:txBody>
      </p:sp>
      <p:pic>
        <p:nvPicPr>
          <p:cNvPr id="415" name="Google Shape;415;p2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3444724" y="450186"/>
            <a:ext cx="5685778" cy="6435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a:t>From Income statement and Balance sheet to cash flow statement  &amp; forecast</a:t>
            </a:r>
            <a:endParaRPr/>
          </a:p>
        </p:txBody>
      </p:sp>
      <p:sp>
        <p:nvSpPr>
          <p:cNvPr id="422" name="Google Shape;422;p33"/>
          <p:cNvSpPr/>
          <p:nvPr/>
        </p:nvSpPr>
        <p:spPr>
          <a:xfrm>
            <a:off x="1222430" y="2969059"/>
            <a:ext cx="891043" cy="8795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Assets</a:t>
            </a:r>
            <a:endParaRPr sz="1400" b="0" i="0" u="none" strike="noStrike" cap="none">
              <a:solidFill>
                <a:srgbClr val="000000"/>
              </a:solidFill>
              <a:latin typeface="Arial"/>
              <a:ea typeface="Arial"/>
              <a:cs typeface="Arial"/>
              <a:sym typeface="Arial"/>
            </a:endParaRPr>
          </a:p>
        </p:txBody>
      </p:sp>
      <p:sp>
        <p:nvSpPr>
          <p:cNvPr id="423" name="Google Shape;423;p33"/>
          <p:cNvSpPr/>
          <p:nvPr/>
        </p:nvSpPr>
        <p:spPr>
          <a:xfrm>
            <a:off x="2109353" y="1580103"/>
            <a:ext cx="874359" cy="593658"/>
          </a:xfrm>
          <a:prstGeom prst="roundRect">
            <a:avLst>
              <a:gd name="adj" fmla="val 16667"/>
            </a:avLst>
          </a:prstGeom>
          <a:solidFill>
            <a:schemeClr val="accent2"/>
          </a:solidFill>
          <a:ln w="25400" cap="flat" cmpd="sng">
            <a:solidFill>
              <a:srgbClr val="1C91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Expenses</a:t>
            </a:r>
            <a:endParaRPr sz="1400" b="0" i="0" u="none" strike="noStrike" cap="none">
              <a:solidFill>
                <a:srgbClr val="000000"/>
              </a:solidFill>
              <a:latin typeface="Arial"/>
              <a:ea typeface="Arial"/>
              <a:cs typeface="Arial"/>
              <a:sym typeface="Arial"/>
            </a:endParaRPr>
          </a:p>
        </p:txBody>
      </p:sp>
      <p:sp>
        <p:nvSpPr>
          <p:cNvPr id="424" name="Google Shape;424;p33"/>
          <p:cNvSpPr/>
          <p:nvPr/>
        </p:nvSpPr>
        <p:spPr>
          <a:xfrm>
            <a:off x="2129158" y="3469230"/>
            <a:ext cx="862644" cy="34973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Equity</a:t>
            </a:r>
            <a:endParaRPr sz="1400" b="0" i="0" u="none" strike="noStrike" cap="none">
              <a:solidFill>
                <a:srgbClr val="000000"/>
              </a:solidFill>
              <a:latin typeface="Arial"/>
              <a:ea typeface="Arial"/>
              <a:cs typeface="Arial"/>
              <a:sym typeface="Arial"/>
            </a:endParaRPr>
          </a:p>
        </p:txBody>
      </p:sp>
      <p:sp>
        <p:nvSpPr>
          <p:cNvPr id="425" name="Google Shape;425;p33"/>
          <p:cNvSpPr/>
          <p:nvPr/>
        </p:nvSpPr>
        <p:spPr>
          <a:xfrm>
            <a:off x="2129158" y="2988135"/>
            <a:ext cx="862644" cy="447763"/>
          </a:xfrm>
          <a:prstGeom prst="roundRect">
            <a:avLst>
              <a:gd name="adj" fmla="val 16667"/>
            </a:avLst>
          </a:prstGeom>
          <a:solidFill>
            <a:schemeClr val="accent4"/>
          </a:solidFill>
          <a:ln w="25400" cap="flat" cmpd="sng">
            <a:solidFill>
              <a:srgbClr val="3B87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Liabilities</a:t>
            </a:r>
            <a:endParaRPr sz="1400" b="0" i="0" u="none" strike="noStrike" cap="none">
              <a:solidFill>
                <a:srgbClr val="000000"/>
              </a:solidFill>
              <a:latin typeface="Arial"/>
              <a:ea typeface="Arial"/>
              <a:cs typeface="Arial"/>
              <a:sym typeface="Arial"/>
            </a:endParaRPr>
          </a:p>
        </p:txBody>
      </p:sp>
      <p:sp>
        <p:nvSpPr>
          <p:cNvPr id="426" name="Google Shape;426;p33"/>
          <p:cNvSpPr/>
          <p:nvPr/>
        </p:nvSpPr>
        <p:spPr>
          <a:xfrm>
            <a:off x="1220210" y="1580103"/>
            <a:ext cx="874359" cy="881875"/>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Revenue</a:t>
            </a:r>
            <a:endParaRPr sz="1400" b="0" i="0" u="none" strike="noStrike" cap="none">
              <a:solidFill>
                <a:srgbClr val="000000"/>
              </a:solidFill>
              <a:latin typeface="Arial"/>
              <a:ea typeface="Arial"/>
              <a:cs typeface="Arial"/>
              <a:sym typeface="Arial"/>
            </a:endParaRPr>
          </a:p>
        </p:txBody>
      </p:sp>
      <p:sp>
        <p:nvSpPr>
          <p:cNvPr id="427" name="Google Shape;427;p33"/>
          <p:cNvSpPr/>
          <p:nvPr/>
        </p:nvSpPr>
        <p:spPr>
          <a:xfrm>
            <a:off x="2113473" y="2173761"/>
            <a:ext cx="862644" cy="288217"/>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Profit (or Loss)</a:t>
            </a:r>
            <a:endParaRPr sz="1400" b="0" i="0" u="none" strike="noStrike" cap="none">
              <a:solidFill>
                <a:srgbClr val="000000"/>
              </a:solidFill>
              <a:latin typeface="Arial"/>
              <a:ea typeface="Arial"/>
              <a:cs typeface="Arial"/>
              <a:sym typeface="Arial"/>
            </a:endParaRPr>
          </a:p>
        </p:txBody>
      </p:sp>
      <p:grpSp>
        <p:nvGrpSpPr>
          <p:cNvPr id="428" name="Google Shape;428;p33"/>
          <p:cNvGrpSpPr/>
          <p:nvPr/>
        </p:nvGrpSpPr>
        <p:grpSpPr>
          <a:xfrm>
            <a:off x="5024813" y="1620177"/>
            <a:ext cx="2441359" cy="2044080"/>
            <a:chOff x="174382" y="61235"/>
            <a:chExt cx="2441359" cy="2044080"/>
          </a:xfrm>
        </p:grpSpPr>
        <p:sp>
          <p:nvSpPr>
            <p:cNvPr id="429" name="Google Shape;429;p33"/>
            <p:cNvSpPr/>
            <p:nvPr/>
          </p:nvSpPr>
          <p:spPr>
            <a:xfrm>
              <a:off x="174382" y="61235"/>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3"/>
            <p:cNvSpPr txBox="1"/>
            <p:nvPr/>
          </p:nvSpPr>
          <p:spPr>
            <a:xfrm>
              <a:off x="198880" y="85733"/>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operating activities</a:t>
              </a:r>
              <a:endParaRPr/>
            </a:p>
          </p:txBody>
        </p:sp>
        <p:sp>
          <p:nvSpPr>
            <p:cNvPr id="431" name="Google Shape;431;p33"/>
            <p:cNvSpPr/>
            <p:nvPr/>
          </p:nvSpPr>
          <p:spPr>
            <a:xfrm>
              <a:off x="174382" y="832355"/>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3"/>
            <p:cNvSpPr txBox="1"/>
            <p:nvPr/>
          </p:nvSpPr>
          <p:spPr>
            <a:xfrm>
              <a:off x="198880" y="856853"/>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investing activities</a:t>
              </a:r>
              <a:endParaRPr/>
            </a:p>
          </p:txBody>
        </p:sp>
        <p:sp>
          <p:nvSpPr>
            <p:cNvPr id="433" name="Google Shape;433;p33"/>
            <p:cNvSpPr/>
            <p:nvPr/>
          </p:nvSpPr>
          <p:spPr>
            <a:xfrm>
              <a:off x="174382" y="1603475"/>
              <a:ext cx="2441359" cy="50184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3"/>
            <p:cNvSpPr txBox="1"/>
            <p:nvPr/>
          </p:nvSpPr>
          <p:spPr>
            <a:xfrm>
              <a:off x="198880" y="1627973"/>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financing activities</a:t>
              </a:r>
              <a:endParaRPr/>
            </a:p>
          </p:txBody>
        </p:sp>
      </p:grpSp>
      <p:cxnSp>
        <p:nvCxnSpPr>
          <p:cNvPr id="435" name="Google Shape;435;p3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36" name="Google Shape;436;p3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437" name="Google Shape;437;p3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38" name="Google Shape;438;p33"/>
          <p:cNvSpPr txBox="1">
            <a:spLocks noGrp="1"/>
          </p:cNvSpPr>
          <p:nvPr>
            <p:ph type="sldNum" idx="12"/>
          </p:nvPr>
        </p:nvSpPr>
        <p:spPr>
          <a:xfrm>
            <a:off x="8693126" y="4761894"/>
            <a:ext cx="349001" cy="265701"/>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t>23</a:t>
            </a:fld>
            <a:endParaRPr/>
          </a:p>
        </p:txBody>
      </p:sp>
      <p:pic>
        <p:nvPicPr>
          <p:cNvPr id="439" name="Google Shape;439;p3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cxnSp>
        <p:nvCxnSpPr>
          <p:cNvPr id="440" name="Google Shape;440;p33"/>
          <p:cNvCxnSpPr>
            <a:stCxn id="422" idx="0"/>
            <a:endCxn id="431" idx="1"/>
          </p:cNvCxnSpPr>
          <p:nvPr/>
        </p:nvCxnSpPr>
        <p:spPr>
          <a:xfrm rot="-5400000">
            <a:off x="3183102" y="1127209"/>
            <a:ext cx="326700" cy="3357000"/>
          </a:xfrm>
          <a:prstGeom prst="curvedConnector2">
            <a:avLst/>
          </a:prstGeom>
          <a:noFill/>
          <a:ln w="31750" cap="flat" cmpd="sng">
            <a:solidFill>
              <a:srgbClr val="00549A"/>
            </a:solidFill>
            <a:prstDash val="solid"/>
            <a:round/>
            <a:headEnd type="none" w="sm" len="sm"/>
            <a:tailEnd type="triangle" w="med" len="med"/>
          </a:ln>
        </p:spPr>
      </p:cxnSp>
      <p:cxnSp>
        <p:nvCxnSpPr>
          <p:cNvPr id="441" name="Google Shape;441;p33"/>
          <p:cNvCxnSpPr>
            <a:endCxn id="429" idx="2"/>
          </p:cNvCxnSpPr>
          <p:nvPr/>
        </p:nvCxnSpPr>
        <p:spPr>
          <a:xfrm>
            <a:off x="2976093" y="2069517"/>
            <a:ext cx="3269400" cy="52500"/>
          </a:xfrm>
          <a:prstGeom prst="curvedConnector4">
            <a:avLst>
              <a:gd name="adj1" fmla="val 4413"/>
              <a:gd name="adj2" fmla="val 535429"/>
            </a:avLst>
          </a:prstGeom>
          <a:noFill/>
          <a:ln w="31750" cap="flat" cmpd="sng">
            <a:solidFill>
              <a:srgbClr val="1D958D"/>
            </a:solidFill>
            <a:prstDash val="dash"/>
            <a:round/>
            <a:headEnd type="none" w="sm" len="sm"/>
            <a:tailEnd type="triangle" w="med" len="med"/>
          </a:ln>
        </p:spPr>
      </p:cxnSp>
      <p:sp>
        <p:nvSpPr>
          <p:cNvPr id="442" name="Google Shape;442;p33"/>
          <p:cNvSpPr/>
          <p:nvPr/>
        </p:nvSpPr>
        <p:spPr>
          <a:xfrm>
            <a:off x="2976117" y="1948929"/>
            <a:ext cx="45719" cy="1206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33"/>
          <p:cNvSpPr txBox="1"/>
          <p:nvPr/>
        </p:nvSpPr>
        <p:spPr>
          <a:xfrm>
            <a:off x="351550" y="1580103"/>
            <a:ext cx="1136157" cy="461624"/>
          </a:xfrm>
          <a:prstGeom prst="rect">
            <a:avLst/>
          </a:prstGeom>
          <a:solidFill>
            <a:schemeClr val="lt1">
              <a:alpha val="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Income statement</a:t>
            </a:r>
            <a:endParaRPr sz="1400" b="0" i="0" u="none" strike="noStrike" cap="none">
              <a:solidFill>
                <a:srgbClr val="000000"/>
              </a:solidFill>
              <a:latin typeface="Arial"/>
              <a:ea typeface="Arial"/>
              <a:cs typeface="Arial"/>
              <a:sym typeface="Arial"/>
            </a:endParaRPr>
          </a:p>
        </p:txBody>
      </p:sp>
      <p:sp>
        <p:nvSpPr>
          <p:cNvPr id="444" name="Google Shape;444;p33"/>
          <p:cNvSpPr txBox="1"/>
          <p:nvPr/>
        </p:nvSpPr>
        <p:spPr>
          <a:xfrm>
            <a:off x="407237" y="3013827"/>
            <a:ext cx="1136157" cy="461624"/>
          </a:xfrm>
          <a:prstGeom prst="rect">
            <a:avLst/>
          </a:prstGeom>
          <a:solidFill>
            <a:schemeClr val="lt1">
              <a:alpha val="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Balance sheet</a:t>
            </a:r>
            <a:endParaRPr sz="1400" b="0" i="0" u="none" strike="noStrike" cap="none">
              <a:solidFill>
                <a:srgbClr val="000000"/>
              </a:solidFill>
              <a:latin typeface="Arial"/>
              <a:ea typeface="Arial"/>
              <a:cs typeface="Arial"/>
              <a:sym typeface="Arial"/>
            </a:endParaRPr>
          </a:p>
        </p:txBody>
      </p:sp>
      <p:cxnSp>
        <p:nvCxnSpPr>
          <p:cNvPr id="445" name="Google Shape;445;p33"/>
          <p:cNvCxnSpPr>
            <a:endCxn id="429" idx="0"/>
          </p:cNvCxnSpPr>
          <p:nvPr/>
        </p:nvCxnSpPr>
        <p:spPr>
          <a:xfrm rot="10800000" flipH="1">
            <a:off x="2106993" y="1620177"/>
            <a:ext cx="4138500" cy="261000"/>
          </a:xfrm>
          <a:prstGeom prst="curvedConnector4">
            <a:avLst>
              <a:gd name="adj1" fmla="val -1758"/>
              <a:gd name="adj2" fmla="val 187586"/>
            </a:avLst>
          </a:prstGeom>
          <a:noFill/>
          <a:ln w="31750" cap="flat" cmpd="sng">
            <a:solidFill>
              <a:srgbClr val="00549A"/>
            </a:solidFill>
            <a:prstDash val="dash"/>
            <a:round/>
            <a:headEnd type="none" w="sm" len="sm"/>
            <a:tailEnd type="triangle" w="med" len="med"/>
          </a:ln>
        </p:spPr>
      </p:cxnSp>
      <p:cxnSp>
        <p:nvCxnSpPr>
          <p:cNvPr id="446" name="Google Shape;446;p33"/>
          <p:cNvCxnSpPr>
            <a:stCxn id="425" idx="3"/>
            <a:endCxn id="434" idx="1"/>
          </p:cNvCxnSpPr>
          <p:nvPr/>
        </p:nvCxnSpPr>
        <p:spPr>
          <a:xfrm>
            <a:off x="2991802" y="3212017"/>
            <a:ext cx="2057400" cy="201300"/>
          </a:xfrm>
          <a:prstGeom prst="curvedConnector3">
            <a:avLst>
              <a:gd name="adj1" fmla="val 49447"/>
            </a:avLst>
          </a:prstGeom>
          <a:noFill/>
          <a:ln w="31750" cap="flat" cmpd="sng">
            <a:solidFill>
              <a:srgbClr val="1D958D"/>
            </a:solidFill>
            <a:prstDash val="solid"/>
            <a:round/>
            <a:headEnd type="none" w="sm" len="sm"/>
            <a:tailEnd type="triangle" w="med" len="med"/>
          </a:ln>
        </p:spPr>
      </p:cxnSp>
      <p:cxnSp>
        <p:nvCxnSpPr>
          <p:cNvPr id="447" name="Google Shape;447;p33"/>
          <p:cNvCxnSpPr>
            <a:stCxn id="424" idx="3"/>
            <a:endCxn id="433" idx="1"/>
          </p:cNvCxnSpPr>
          <p:nvPr/>
        </p:nvCxnSpPr>
        <p:spPr>
          <a:xfrm rot="10800000" flipH="1">
            <a:off x="2991802" y="3413395"/>
            <a:ext cx="2033100" cy="230700"/>
          </a:xfrm>
          <a:prstGeom prst="curvedConnector3">
            <a:avLst>
              <a:gd name="adj1" fmla="val 49998"/>
            </a:avLst>
          </a:prstGeom>
          <a:noFill/>
          <a:ln w="31750" cap="flat" cmpd="sng">
            <a:solidFill>
              <a:srgbClr val="1D958D"/>
            </a:solidFill>
            <a:prstDash val="solid"/>
            <a:round/>
            <a:headEnd type="none" w="sm" len="sm"/>
            <a:tailEnd type="triangle" w="med" len="med"/>
          </a:ln>
        </p:spPr>
      </p:cxnSp>
      <p:pic>
        <p:nvPicPr>
          <p:cNvPr id="448" name="Google Shape;448;p33" descr="Stoppuhr"/>
          <p:cNvPicPr preferRelativeResize="0"/>
          <p:nvPr/>
        </p:nvPicPr>
        <p:blipFill rotWithShape="1">
          <a:blip r:embed="rId5">
            <a:alphaModFix/>
          </a:blip>
          <a:srcRect/>
          <a:stretch/>
        </p:blipFill>
        <p:spPr>
          <a:xfrm>
            <a:off x="4486662" y="2865790"/>
            <a:ext cx="346226" cy="346226"/>
          </a:xfrm>
          <a:prstGeom prst="rect">
            <a:avLst/>
          </a:prstGeom>
          <a:noFill/>
          <a:ln>
            <a:noFill/>
          </a:ln>
        </p:spPr>
      </p:pic>
      <p:pic>
        <p:nvPicPr>
          <p:cNvPr id="449" name="Google Shape;449;p33" descr="Zahnräder"/>
          <p:cNvPicPr preferRelativeResize="0"/>
          <p:nvPr/>
        </p:nvPicPr>
        <p:blipFill rotWithShape="1">
          <a:blip r:embed="rId6">
            <a:alphaModFix/>
          </a:blip>
          <a:srcRect/>
          <a:stretch/>
        </p:blipFill>
        <p:spPr>
          <a:xfrm>
            <a:off x="4306494" y="1689837"/>
            <a:ext cx="523221" cy="523221"/>
          </a:xfrm>
          <a:prstGeom prst="rect">
            <a:avLst/>
          </a:prstGeom>
          <a:noFill/>
          <a:ln>
            <a:noFill/>
          </a:ln>
        </p:spPr>
      </p:pic>
      <p:sp>
        <p:nvSpPr>
          <p:cNvPr id="450" name="Google Shape;450;p33"/>
          <p:cNvSpPr txBox="1"/>
          <p:nvPr/>
        </p:nvSpPr>
        <p:spPr>
          <a:xfrm>
            <a:off x="3067513" y="1613038"/>
            <a:ext cx="14158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operating cash flow cycle</a:t>
            </a:r>
            <a:endParaRPr/>
          </a:p>
        </p:txBody>
      </p:sp>
      <p:sp>
        <p:nvSpPr>
          <p:cNvPr id="451" name="Google Shape;451;p33"/>
          <p:cNvSpPr txBox="1"/>
          <p:nvPr/>
        </p:nvSpPr>
        <p:spPr>
          <a:xfrm>
            <a:off x="4804711" y="1620177"/>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2" name="Google Shape;452;p33"/>
          <p:cNvSpPr/>
          <p:nvPr/>
        </p:nvSpPr>
        <p:spPr>
          <a:xfrm>
            <a:off x="5024813" y="3983570"/>
            <a:ext cx="2441359" cy="437117"/>
          </a:xfrm>
          <a:prstGeom prst="roundRect">
            <a:avLst>
              <a:gd name="adj" fmla="val 16667"/>
            </a:avLst>
          </a:prstGeom>
          <a:solidFill>
            <a:srgbClr val="FFD197"/>
          </a:solid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None/>
            </a:pPr>
            <a:r>
              <a:rPr lang="de-DE" sz="1050" b="0" i="0" u="none" strike="noStrike" cap="none">
                <a:solidFill>
                  <a:srgbClr val="575757"/>
                </a:solidFill>
                <a:latin typeface="Arial"/>
                <a:ea typeface="Arial"/>
                <a:cs typeface="Arial"/>
                <a:sym typeface="Arial"/>
              </a:rPr>
              <a:t>Net movement in cash</a:t>
            </a:r>
            <a:endParaRPr sz="1050" b="0" i="0" u="none" strike="noStrike" cap="none">
              <a:solidFill>
                <a:srgbClr val="575757"/>
              </a:solidFill>
              <a:latin typeface="Arial"/>
              <a:ea typeface="Arial"/>
              <a:cs typeface="Arial"/>
              <a:sym typeface="Arial"/>
            </a:endParaRPr>
          </a:p>
        </p:txBody>
      </p:sp>
      <p:cxnSp>
        <p:nvCxnSpPr>
          <p:cNvPr id="453" name="Google Shape;453;p33"/>
          <p:cNvCxnSpPr>
            <a:stCxn id="430" idx="3"/>
            <a:endCxn id="432" idx="3"/>
          </p:cNvCxnSpPr>
          <p:nvPr/>
        </p:nvCxnSpPr>
        <p:spPr>
          <a:xfrm>
            <a:off x="7441674" y="1871097"/>
            <a:ext cx="600" cy="771000"/>
          </a:xfrm>
          <a:prstGeom prst="curvedConnector3">
            <a:avLst>
              <a:gd name="adj1" fmla="val 38100000"/>
            </a:avLst>
          </a:prstGeom>
          <a:noFill/>
          <a:ln w="9525" cap="flat" cmpd="sng">
            <a:solidFill>
              <a:srgbClr val="00549A"/>
            </a:solidFill>
            <a:prstDash val="solid"/>
            <a:round/>
            <a:headEnd type="none" w="sm" len="sm"/>
            <a:tailEnd type="triangle" w="med" len="med"/>
          </a:ln>
        </p:spPr>
      </p:cxnSp>
      <p:cxnSp>
        <p:nvCxnSpPr>
          <p:cNvPr id="454" name="Google Shape;454;p33"/>
          <p:cNvCxnSpPr>
            <a:stCxn id="432" idx="3"/>
            <a:endCxn id="434" idx="3"/>
          </p:cNvCxnSpPr>
          <p:nvPr/>
        </p:nvCxnSpPr>
        <p:spPr>
          <a:xfrm>
            <a:off x="7441674" y="2642217"/>
            <a:ext cx="600" cy="771000"/>
          </a:xfrm>
          <a:prstGeom prst="curvedConnector3">
            <a:avLst>
              <a:gd name="adj1" fmla="val 38100000"/>
            </a:avLst>
          </a:prstGeom>
          <a:noFill/>
          <a:ln w="9525" cap="flat" cmpd="sng">
            <a:solidFill>
              <a:srgbClr val="00549A"/>
            </a:solidFill>
            <a:prstDash val="solid"/>
            <a:round/>
            <a:headEnd type="none" w="sm" len="sm"/>
            <a:tailEnd type="triangle" w="med" len="med"/>
          </a:ln>
        </p:spPr>
      </p:cxnSp>
      <p:cxnSp>
        <p:nvCxnSpPr>
          <p:cNvPr id="455" name="Google Shape;455;p33"/>
          <p:cNvCxnSpPr>
            <a:stCxn id="434" idx="3"/>
            <a:endCxn id="452" idx="3"/>
          </p:cNvCxnSpPr>
          <p:nvPr/>
        </p:nvCxnSpPr>
        <p:spPr>
          <a:xfrm>
            <a:off x="7441674" y="3413337"/>
            <a:ext cx="24600" cy="788700"/>
          </a:xfrm>
          <a:prstGeom prst="curvedConnector3">
            <a:avLst>
              <a:gd name="adj1" fmla="val 1028853"/>
            </a:avLst>
          </a:prstGeom>
          <a:noFill/>
          <a:ln w="9525" cap="flat" cmpd="sng">
            <a:solidFill>
              <a:srgbClr val="00549A"/>
            </a:solidFill>
            <a:prstDash val="solid"/>
            <a:round/>
            <a:headEnd type="none" w="sm" len="sm"/>
            <a:tailEnd type="triangle" w="med" len="med"/>
          </a:ln>
        </p:spPr>
      </p:cxnSp>
      <p:sp>
        <p:nvSpPr>
          <p:cNvPr id="456" name="Google Shape;456;p33"/>
          <p:cNvSpPr txBox="1"/>
          <p:nvPr/>
        </p:nvSpPr>
        <p:spPr>
          <a:xfrm>
            <a:off x="7793882" y="2106839"/>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7" name="Google Shape;457;p33"/>
          <p:cNvSpPr txBox="1"/>
          <p:nvPr/>
        </p:nvSpPr>
        <p:spPr>
          <a:xfrm>
            <a:off x="7793882" y="2808680"/>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8" name="Google Shape;458;p33"/>
          <p:cNvSpPr txBox="1"/>
          <p:nvPr/>
        </p:nvSpPr>
        <p:spPr>
          <a:xfrm>
            <a:off x="7793882" y="3702691"/>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9" name="Google Shape;459;p33"/>
          <p:cNvSpPr txBox="1"/>
          <p:nvPr/>
        </p:nvSpPr>
        <p:spPr>
          <a:xfrm>
            <a:off x="3130180" y="2701782"/>
            <a:ext cx="14158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investing cash flow cycle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2"/>
          <p:cNvSpPr txBox="1">
            <a:spLocks noGrp="1"/>
          </p:cNvSpPr>
          <p:nvPr>
            <p:ph type="subTitle" idx="1"/>
          </p:nvPr>
        </p:nvSpPr>
        <p:spPr>
          <a:xfrm>
            <a:off x="2390267" y="3704094"/>
            <a:ext cx="6350777" cy="776055"/>
          </a:xfrm>
          <a:prstGeom prst="rect">
            <a:avLst/>
          </a:prstGeom>
          <a:noFill/>
          <a:ln>
            <a:noFill/>
          </a:ln>
        </p:spPr>
        <p:txBody>
          <a:bodyPr spcFirstLastPara="1" wrap="square" lIns="91425" tIns="91425" rIns="91425" bIns="91425" anchor="b" anchorCtr="0">
            <a:noAutofit/>
          </a:bodyPr>
          <a:lstStyle/>
          <a:p>
            <a:pPr marL="36000" lvl="0" indent="-36000" algn="just" rtl="0">
              <a:lnSpc>
                <a:spcPct val="100000"/>
              </a:lnSpc>
              <a:spcBef>
                <a:spcPts val="0"/>
              </a:spcBef>
              <a:spcAft>
                <a:spcPts val="0"/>
              </a:spcAft>
              <a:buSzPts val="1800"/>
              <a:buNone/>
            </a:pPr>
            <a:r>
              <a:rPr lang="de-DE"/>
              <a:t>II- The importance of cash flow forecasts and projections in order to assess operations, investment and resources required, time frames</a:t>
            </a:r>
            <a:endParaRPr/>
          </a:p>
        </p:txBody>
      </p:sp>
      <p:sp>
        <p:nvSpPr>
          <p:cNvPr id="465" name="Google Shape;465;p32"/>
          <p:cNvSpPr txBox="1"/>
          <p:nvPr/>
        </p:nvSpPr>
        <p:spPr>
          <a:xfrm>
            <a:off x="1630851" y="1667041"/>
            <a:ext cx="7234180" cy="11025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4800" b="1" i="0" u="none" strike="noStrike" cap="none">
                <a:solidFill>
                  <a:schemeClr val="lt1"/>
                </a:solidFill>
                <a:latin typeface="Raleway"/>
                <a:ea typeface="Raleway"/>
                <a:cs typeface="Raleway"/>
                <a:sym typeface="Raleway"/>
              </a:rPr>
              <a:t>Basic tools to support finance needs appraisal</a:t>
            </a:r>
            <a:endParaRPr sz="4800" b="1" i="0" u="none" strike="noStrike" cap="none">
              <a:solidFill>
                <a:schemeClr val="lt1"/>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5"/>
          <p:cNvSpPr txBox="1">
            <a:spLocks noGrp="1"/>
          </p:cNvSpPr>
          <p:nvPr>
            <p:ph type="title"/>
          </p:nvPr>
        </p:nvSpPr>
        <p:spPr>
          <a:xfrm>
            <a:off x="3419475" y="436808"/>
            <a:ext cx="5463154" cy="85725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a:t>Translating an investment in the financial statements</a:t>
            </a:r>
            <a:endParaRPr/>
          </a:p>
        </p:txBody>
      </p:sp>
      <p:sp>
        <p:nvSpPr>
          <p:cNvPr id="472" name="Google Shape;472;p35"/>
          <p:cNvSpPr txBox="1">
            <a:spLocks noGrp="1"/>
          </p:cNvSpPr>
          <p:nvPr>
            <p:ph type="body" idx="1"/>
          </p:nvPr>
        </p:nvSpPr>
        <p:spPr>
          <a:xfrm>
            <a:off x="338578" y="1315216"/>
            <a:ext cx="3744911" cy="323999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DE"/>
              <a:t>Construction business acquiring new vehicles</a:t>
            </a:r>
            <a:endParaRPr/>
          </a:p>
        </p:txBody>
      </p:sp>
      <p:sp>
        <p:nvSpPr>
          <p:cNvPr id="473" name="Google Shape;473;p35"/>
          <p:cNvSpPr txBox="1"/>
          <p:nvPr/>
        </p:nvSpPr>
        <p:spPr>
          <a:xfrm>
            <a:off x="469058" y="2294217"/>
            <a:ext cx="2059793" cy="1027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15.000 €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5 years  - straight line depreciation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Acquisition at the beginning of year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0 salvage value </a:t>
            </a:r>
            <a:endParaRPr sz="1400" b="0" i="0" u="none" strike="noStrike" cap="none">
              <a:solidFill>
                <a:srgbClr val="000000"/>
              </a:solidFill>
              <a:latin typeface="Arial"/>
              <a:ea typeface="Arial"/>
              <a:cs typeface="Arial"/>
              <a:sym typeface="Arial"/>
            </a:endParaRPr>
          </a:p>
        </p:txBody>
      </p:sp>
      <p:cxnSp>
        <p:nvCxnSpPr>
          <p:cNvPr id="474" name="Google Shape;474;p3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75" name="Google Shape;475;p3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476" name="Google Shape;476;p3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77" name="Google Shape;477;p35"/>
          <p:cNvSpPr txBox="1">
            <a:spLocks noGrp="1"/>
          </p:cNvSpPr>
          <p:nvPr>
            <p:ph type="sldNum" idx="12"/>
          </p:nvPr>
        </p:nvSpPr>
        <p:spPr>
          <a:xfrm>
            <a:off x="8721892" y="4792914"/>
            <a:ext cx="308898" cy="309321"/>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t>25</a:t>
            </a:fld>
            <a:endParaRPr/>
          </a:p>
        </p:txBody>
      </p:sp>
      <p:pic>
        <p:nvPicPr>
          <p:cNvPr id="478" name="Google Shape;478;p3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pic>
        <p:nvPicPr>
          <p:cNvPr id="479" name="Google Shape;479;p35" descr="Kipper"/>
          <p:cNvPicPr preferRelativeResize="0"/>
          <p:nvPr/>
        </p:nvPicPr>
        <p:blipFill rotWithShape="1">
          <a:blip r:embed="rId5">
            <a:alphaModFix/>
          </a:blip>
          <a:srcRect/>
          <a:stretch/>
        </p:blipFill>
        <p:spPr>
          <a:xfrm>
            <a:off x="2624247" y="2191347"/>
            <a:ext cx="914400" cy="914400"/>
          </a:xfrm>
          <a:prstGeom prst="rect">
            <a:avLst/>
          </a:prstGeom>
          <a:noFill/>
          <a:ln>
            <a:noFill/>
          </a:ln>
        </p:spPr>
      </p:pic>
      <p:sp>
        <p:nvSpPr>
          <p:cNvPr id="480" name="Google Shape;480;p35"/>
          <p:cNvSpPr/>
          <p:nvPr/>
        </p:nvSpPr>
        <p:spPr>
          <a:xfrm>
            <a:off x="6382173" y="1580564"/>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5"/>
          <p:cNvSpPr txBox="1"/>
          <p:nvPr/>
        </p:nvSpPr>
        <p:spPr>
          <a:xfrm>
            <a:off x="6406671" y="1570455"/>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operating activities</a:t>
            </a:r>
            <a:endParaRPr/>
          </a:p>
        </p:txBody>
      </p:sp>
      <p:sp>
        <p:nvSpPr>
          <p:cNvPr id="482" name="Google Shape;482;p35"/>
          <p:cNvSpPr/>
          <p:nvPr/>
        </p:nvSpPr>
        <p:spPr>
          <a:xfrm>
            <a:off x="6382173" y="2191347"/>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5"/>
          <p:cNvSpPr txBox="1"/>
          <p:nvPr/>
        </p:nvSpPr>
        <p:spPr>
          <a:xfrm>
            <a:off x="6406671" y="2215845"/>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investing activities</a:t>
            </a:r>
            <a:endParaRPr/>
          </a:p>
        </p:txBody>
      </p:sp>
      <p:sp>
        <p:nvSpPr>
          <p:cNvPr id="484" name="Google Shape;484;p35"/>
          <p:cNvSpPr/>
          <p:nvPr/>
        </p:nvSpPr>
        <p:spPr>
          <a:xfrm>
            <a:off x="6382173" y="2791017"/>
            <a:ext cx="2441359" cy="50184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5"/>
          <p:cNvSpPr txBox="1"/>
          <p:nvPr/>
        </p:nvSpPr>
        <p:spPr>
          <a:xfrm>
            <a:off x="6406671" y="2815515"/>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financing activities</a:t>
            </a:r>
            <a:endParaRPr/>
          </a:p>
        </p:txBody>
      </p:sp>
      <p:sp>
        <p:nvSpPr>
          <p:cNvPr id="486" name="Google Shape;486;p35"/>
          <p:cNvSpPr/>
          <p:nvPr/>
        </p:nvSpPr>
        <p:spPr>
          <a:xfrm>
            <a:off x="6406671" y="3415672"/>
            <a:ext cx="2441359" cy="437117"/>
          </a:xfrm>
          <a:prstGeom prst="roundRect">
            <a:avLst>
              <a:gd name="adj" fmla="val 16667"/>
            </a:avLst>
          </a:prstGeom>
          <a:solidFill>
            <a:srgbClr val="FFD197"/>
          </a:solid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None/>
            </a:pPr>
            <a:r>
              <a:rPr lang="de-DE" sz="1050" b="0" i="0" u="none" strike="noStrike" cap="none">
                <a:solidFill>
                  <a:srgbClr val="575757"/>
                </a:solidFill>
                <a:latin typeface="Arial"/>
                <a:ea typeface="Arial"/>
                <a:cs typeface="Arial"/>
                <a:sym typeface="Arial"/>
              </a:rPr>
              <a:t>Net movement in cash</a:t>
            </a:r>
            <a:endParaRPr sz="1050" b="0" i="0" u="none" strike="noStrike" cap="none">
              <a:solidFill>
                <a:srgbClr val="575757"/>
              </a:solidFill>
              <a:latin typeface="Arial"/>
              <a:ea typeface="Arial"/>
              <a:cs typeface="Arial"/>
              <a:sym typeface="Arial"/>
            </a:endParaRPr>
          </a:p>
        </p:txBody>
      </p:sp>
      <p:sp>
        <p:nvSpPr>
          <p:cNvPr id="487" name="Google Shape;487;p35"/>
          <p:cNvSpPr/>
          <p:nvPr/>
        </p:nvSpPr>
        <p:spPr>
          <a:xfrm>
            <a:off x="4267387" y="2961772"/>
            <a:ext cx="891043" cy="8795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Assets</a:t>
            </a:r>
            <a:endParaRPr sz="1400" b="0" i="0" u="none" strike="noStrike" cap="none">
              <a:solidFill>
                <a:srgbClr val="000000"/>
              </a:solidFill>
              <a:latin typeface="Arial"/>
              <a:ea typeface="Arial"/>
              <a:cs typeface="Arial"/>
              <a:sym typeface="Arial"/>
            </a:endParaRPr>
          </a:p>
        </p:txBody>
      </p:sp>
      <p:sp>
        <p:nvSpPr>
          <p:cNvPr id="488" name="Google Shape;488;p35"/>
          <p:cNvSpPr/>
          <p:nvPr/>
        </p:nvSpPr>
        <p:spPr>
          <a:xfrm>
            <a:off x="5154310" y="1572816"/>
            <a:ext cx="874359" cy="593658"/>
          </a:xfrm>
          <a:prstGeom prst="roundRect">
            <a:avLst>
              <a:gd name="adj" fmla="val 16667"/>
            </a:avLst>
          </a:prstGeom>
          <a:solidFill>
            <a:schemeClr val="accent2"/>
          </a:solidFill>
          <a:ln w="25400" cap="flat" cmpd="sng">
            <a:solidFill>
              <a:srgbClr val="1C91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Expenses</a:t>
            </a:r>
            <a:endParaRPr sz="1400" b="0" i="0" u="none" strike="noStrike" cap="none">
              <a:solidFill>
                <a:srgbClr val="000000"/>
              </a:solidFill>
              <a:latin typeface="Arial"/>
              <a:ea typeface="Arial"/>
              <a:cs typeface="Arial"/>
              <a:sym typeface="Arial"/>
            </a:endParaRPr>
          </a:p>
        </p:txBody>
      </p:sp>
      <p:sp>
        <p:nvSpPr>
          <p:cNvPr id="489" name="Google Shape;489;p35"/>
          <p:cNvSpPr/>
          <p:nvPr/>
        </p:nvSpPr>
        <p:spPr>
          <a:xfrm>
            <a:off x="5174115" y="3461943"/>
            <a:ext cx="862644" cy="34973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Equity</a:t>
            </a:r>
            <a:endParaRPr sz="1400" b="0" i="0" u="none" strike="noStrike" cap="none">
              <a:solidFill>
                <a:srgbClr val="000000"/>
              </a:solidFill>
              <a:latin typeface="Arial"/>
              <a:ea typeface="Arial"/>
              <a:cs typeface="Arial"/>
              <a:sym typeface="Arial"/>
            </a:endParaRPr>
          </a:p>
        </p:txBody>
      </p:sp>
      <p:sp>
        <p:nvSpPr>
          <p:cNvPr id="490" name="Google Shape;490;p35"/>
          <p:cNvSpPr/>
          <p:nvPr/>
        </p:nvSpPr>
        <p:spPr>
          <a:xfrm>
            <a:off x="5174115" y="2980848"/>
            <a:ext cx="862644" cy="447763"/>
          </a:xfrm>
          <a:prstGeom prst="roundRect">
            <a:avLst>
              <a:gd name="adj" fmla="val 16667"/>
            </a:avLst>
          </a:prstGeom>
          <a:solidFill>
            <a:schemeClr val="accent4"/>
          </a:solidFill>
          <a:ln w="25400" cap="flat" cmpd="sng">
            <a:solidFill>
              <a:srgbClr val="3B87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Liabilities</a:t>
            </a:r>
            <a:endParaRPr sz="1400" b="0" i="0" u="none" strike="noStrike" cap="none">
              <a:solidFill>
                <a:srgbClr val="000000"/>
              </a:solidFill>
              <a:latin typeface="Arial"/>
              <a:ea typeface="Arial"/>
              <a:cs typeface="Arial"/>
              <a:sym typeface="Arial"/>
            </a:endParaRPr>
          </a:p>
        </p:txBody>
      </p:sp>
      <p:sp>
        <p:nvSpPr>
          <p:cNvPr id="491" name="Google Shape;491;p35"/>
          <p:cNvSpPr/>
          <p:nvPr/>
        </p:nvSpPr>
        <p:spPr>
          <a:xfrm>
            <a:off x="4265167" y="1572816"/>
            <a:ext cx="874359" cy="881875"/>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Revenue</a:t>
            </a:r>
            <a:endParaRPr sz="1400" b="0" i="0" u="none" strike="noStrike" cap="none">
              <a:solidFill>
                <a:srgbClr val="000000"/>
              </a:solidFill>
              <a:latin typeface="Arial"/>
              <a:ea typeface="Arial"/>
              <a:cs typeface="Arial"/>
              <a:sym typeface="Arial"/>
            </a:endParaRPr>
          </a:p>
        </p:txBody>
      </p:sp>
      <p:sp>
        <p:nvSpPr>
          <p:cNvPr id="492" name="Google Shape;492;p35"/>
          <p:cNvSpPr/>
          <p:nvPr/>
        </p:nvSpPr>
        <p:spPr>
          <a:xfrm>
            <a:off x="5158430" y="2166474"/>
            <a:ext cx="862644" cy="288217"/>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Profit (or Loss)</a:t>
            </a:r>
            <a:endParaRPr sz="1400" b="0" i="0" u="none" strike="noStrike" cap="none">
              <a:solidFill>
                <a:srgbClr val="000000"/>
              </a:solidFill>
              <a:latin typeface="Arial"/>
              <a:ea typeface="Arial"/>
              <a:cs typeface="Arial"/>
              <a:sym typeface="Arial"/>
            </a:endParaRPr>
          </a:p>
        </p:txBody>
      </p:sp>
      <p:sp>
        <p:nvSpPr>
          <p:cNvPr id="493" name="Google Shape;493;p35"/>
          <p:cNvSpPr/>
          <p:nvPr/>
        </p:nvSpPr>
        <p:spPr>
          <a:xfrm>
            <a:off x="6021074" y="1941642"/>
            <a:ext cx="45719" cy="1206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4" name="Google Shape;494;p35"/>
          <p:cNvCxnSpPr>
            <a:stCxn id="495" idx="7"/>
            <a:endCxn id="496" idx="7"/>
          </p:cNvCxnSpPr>
          <p:nvPr/>
        </p:nvCxnSpPr>
        <p:spPr>
          <a:xfrm rot="-5400000">
            <a:off x="3793921" y="1222262"/>
            <a:ext cx="985500" cy="1675800"/>
          </a:xfrm>
          <a:prstGeom prst="curvedConnector3">
            <a:avLst>
              <a:gd name="adj1" fmla="val 127988"/>
            </a:avLst>
          </a:prstGeom>
          <a:noFill/>
          <a:ln w="25400" cap="flat" cmpd="sng">
            <a:solidFill>
              <a:srgbClr val="00549A"/>
            </a:solidFill>
            <a:prstDash val="dashDot"/>
            <a:round/>
            <a:headEnd type="none" w="sm" len="sm"/>
            <a:tailEnd type="triangle" w="med" len="med"/>
          </a:ln>
        </p:spPr>
      </p:cxnSp>
      <p:sp>
        <p:nvSpPr>
          <p:cNvPr id="496" name="Google Shape;496;p35"/>
          <p:cNvSpPr/>
          <p:nvPr/>
        </p:nvSpPr>
        <p:spPr>
          <a:xfrm>
            <a:off x="4880610" y="1520190"/>
            <a:ext cx="285750" cy="322407"/>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7" name="Google Shape;497;p35"/>
          <p:cNvCxnSpPr>
            <a:stCxn id="495" idx="5"/>
            <a:endCxn id="498" idx="3"/>
          </p:cNvCxnSpPr>
          <p:nvPr/>
        </p:nvCxnSpPr>
        <p:spPr>
          <a:xfrm rot="-5400000" flipH="1">
            <a:off x="3756721" y="2641972"/>
            <a:ext cx="998100" cy="1614000"/>
          </a:xfrm>
          <a:prstGeom prst="curvedConnector3">
            <a:avLst>
              <a:gd name="adj1" fmla="val 124726"/>
            </a:avLst>
          </a:prstGeom>
          <a:noFill/>
          <a:ln w="25400" cap="flat" cmpd="sng">
            <a:solidFill>
              <a:srgbClr val="00549A"/>
            </a:solidFill>
            <a:prstDash val="dashDot"/>
            <a:round/>
            <a:headEnd type="none" w="sm" len="sm"/>
            <a:tailEnd type="triangle" w="med" len="med"/>
          </a:ln>
        </p:spPr>
      </p:cxnSp>
      <p:sp>
        <p:nvSpPr>
          <p:cNvPr id="498" name="Google Shape;498;p35"/>
          <p:cNvSpPr/>
          <p:nvPr/>
        </p:nvSpPr>
        <p:spPr>
          <a:xfrm>
            <a:off x="5023485" y="3841359"/>
            <a:ext cx="268605" cy="12485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9" name="Google Shape;499;p35"/>
          <p:cNvCxnSpPr>
            <a:stCxn id="495" idx="6"/>
          </p:cNvCxnSpPr>
          <p:nvPr/>
        </p:nvCxnSpPr>
        <p:spPr>
          <a:xfrm>
            <a:off x="3512500" y="2751417"/>
            <a:ext cx="2467200" cy="33900"/>
          </a:xfrm>
          <a:prstGeom prst="curvedConnector3">
            <a:avLst>
              <a:gd name="adj1" fmla="val 49998"/>
            </a:avLst>
          </a:prstGeom>
          <a:noFill/>
          <a:ln w="25400" cap="flat" cmpd="sng">
            <a:solidFill>
              <a:srgbClr val="00549A"/>
            </a:solidFill>
            <a:prstDash val="dashDot"/>
            <a:round/>
            <a:headEnd type="none" w="sm" len="sm"/>
            <a:tailEnd type="triangle" w="med" len="med"/>
          </a:ln>
        </p:spPr>
      </p:cxnSp>
      <p:sp>
        <p:nvSpPr>
          <p:cNvPr id="500" name="Google Shape;500;p35"/>
          <p:cNvSpPr/>
          <p:nvPr/>
        </p:nvSpPr>
        <p:spPr>
          <a:xfrm>
            <a:off x="6217920" y="1114831"/>
            <a:ext cx="2744290" cy="3591861"/>
          </a:xfrm>
          <a:prstGeom prst="ellipse">
            <a:avLst/>
          </a:prstGeom>
          <a:noFill/>
          <a:ln w="12700" cap="flat" cmpd="sng">
            <a:solidFill>
              <a:srgbClr val="398E7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5" name="Google Shape;495;p35"/>
          <p:cNvSpPr/>
          <p:nvPr/>
        </p:nvSpPr>
        <p:spPr>
          <a:xfrm>
            <a:off x="3077329" y="2470689"/>
            <a:ext cx="435171" cy="561456"/>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1" name="Google Shape;501;p35" descr="Fragezeichen"/>
          <p:cNvPicPr preferRelativeResize="0"/>
          <p:nvPr/>
        </p:nvPicPr>
        <p:blipFill rotWithShape="1">
          <a:blip r:embed="rId6">
            <a:alphaModFix/>
          </a:blip>
          <a:srcRect/>
          <a:stretch/>
        </p:blipFill>
        <p:spPr>
          <a:xfrm>
            <a:off x="3518020" y="2226212"/>
            <a:ext cx="914400" cy="914400"/>
          </a:xfrm>
          <a:prstGeom prst="rect">
            <a:avLst/>
          </a:prstGeom>
          <a:noFill/>
          <a:ln>
            <a:noFill/>
          </a:ln>
        </p:spPr>
      </p:pic>
      <p:sp>
        <p:nvSpPr>
          <p:cNvPr id="502" name="Google Shape;502;p35"/>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A little practice </a:t>
            </a:r>
            <a:endParaRPr/>
          </a:p>
        </p:txBody>
      </p:sp>
      <p:pic>
        <p:nvPicPr>
          <p:cNvPr id="503" name="Google Shape;503;p35" descr="Bleistift"/>
          <p:cNvPicPr preferRelativeResize="0"/>
          <p:nvPr/>
        </p:nvPicPr>
        <p:blipFill rotWithShape="1">
          <a:blip r:embed="rId7">
            <a:alphaModFix/>
          </a:blip>
          <a:srcRect/>
          <a:stretch/>
        </p:blipFill>
        <p:spPr>
          <a:xfrm>
            <a:off x="513775" y="336565"/>
            <a:ext cx="914400" cy="914400"/>
          </a:xfrm>
          <a:prstGeom prst="rect">
            <a:avLst/>
          </a:prstGeom>
          <a:noFill/>
          <a:ln>
            <a:noFill/>
          </a:ln>
        </p:spPr>
      </p:pic>
      <p:sp>
        <p:nvSpPr>
          <p:cNvPr id="504" name="Google Shape;504;p35"/>
          <p:cNvSpPr/>
          <p:nvPr/>
        </p:nvSpPr>
        <p:spPr>
          <a:xfrm>
            <a:off x="3930015" y="1386505"/>
            <a:ext cx="2293620" cy="1158538"/>
          </a:xfrm>
          <a:prstGeom prst="ellipse">
            <a:avLst/>
          </a:prstGeom>
          <a:noFill/>
          <a:ln w="12700" cap="flat" cmpd="sng">
            <a:solidFill>
              <a:srgbClr val="398E7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p35"/>
          <p:cNvSpPr/>
          <p:nvPr/>
        </p:nvSpPr>
        <p:spPr>
          <a:xfrm>
            <a:off x="3930015" y="2829769"/>
            <a:ext cx="2293620" cy="1158538"/>
          </a:xfrm>
          <a:prstGeom prst="ellipse">
            <a:avLst/>
          </a:prstGeom>
          <a:noFill/>
          <a:ln w="12700" cap="flat" cmpd="sng">
            <a:solidFill>
              <a:srgbClr val="398E7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6"/>
          <p:cNvSpPr txBox="1">
            <a:spLocks noGrp="1"/>
          </p:cNvSpPr>
          <p:nvPr>
            <p:ph type="body" idx="1"/>
          </p:nvPr>
        </p:nvSpPr>
        <p:spPr>
          <a:xfrm>
            <a:off x="513775" y="1388580"/>
            <a:ext cx="3744911" cy="323999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DE"/>
              <a:t>Construction business acquiring new vehicles</a:t>
            </a:r>
            <a:endParaRPr/>
          </a:p>
        </p:txBody>
      </p:sp>
      <p:sp>
        <p:nvSpPr>
          <p:cNvPr id="512" name="Google Shape;512;p36"/>
          <p:cNvSpPr txBox="1"/>
          <p:nvPr/>
        </p:nvSpPr>
        <p:spPr>
          <a:xfrm>
            <a:off x="693640" y="2243710"/>
            <a:ext cx="2168306" cy="8716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15.000 €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5 years  - straight line depreciation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Acquisition at the beginning of year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a:solidFill>
                  <a:srgbClr val="000000"/>
                </a:solidFill>
                <a:latin typeface="Arial"/>
                <a:ea typeface="Arial"/>
                <a:cs typeface="Arial"/>
                <a:sym typeface="Arial"/>
              </a:rPr>
              <a:t>0 salvage value </a:t>
            </a:r>
            <a:endParaRPr sz="1400" b="0" i="0" u="none" strike="noStrike" cap="none">
              <a:solidFill>
                <a:srgbClr val="000000"/>
              </a:solidFill>
              <a:latin typeface="Arial"/>
              <a:ea typeface="Arial"/>
              <a:cs typeface="Arial"/>
              <a:sym typeface="Arial"/>
            </a:endParaRPr>
          </a:p>
        </p:txBody>
      </p:sp>
      <p:cxnSp>
        <p:nvCxnSpPr>
          <p:cNvPr id="513" name="Google Shape;513;p3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514" name="Google Shape;514;p3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515" name="Google Shape;515;p3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516" name="Google Shape;516;p36"/>
          <p:cNvSpPr txBox="1"/>
          <p:nvPr/>
        </p:nvSpPr>
        <p:spPr>
          <a:xfrm>
            <a:off x="3419475" y="415596"/>
            <a:ext cx="5463154" cy="8572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a:solidFill>
                  <a:schemeClr val="dk2"/>
                </a:solidFill>
                <a:latin typeface="Raleway"/>
                <a:ea typeface="Raleway"/>
                <a:cs typeface="Raleway"/>
                <a:sym typeface="Raleway"/>
              </a:rPr>
              <a:t>Translating an investment in the financial statements</a:t>
            </a:r>
            <a:endParaRPr sz="1400" b="0" i="0" u="none" strike="noStrike" cap="none">
              <a:solidFill>
                <a:srgbClr val="000000"/>
              </a:solidFill>
              <a:latin typeface="Arial"/>
              <a:ea typeface="Arial"/>
              <a:cs typeface="Arial"/>
              <a:sym typeface="Arial"/>
            </a:endParaRPr>
          </a:p>
        </p:txBody>
      </p:sp>
      <p:sp>
        <p:nvSpPr>
          <p:cNvPr id="517" name="Google Shape;517;p36"/>
          <p:cNvSpPr/>
          <p:nvPr/>
        </p:nvSpPr>
        <p:spPr>
          <a:xfrm>
            <a:off x="4193833" y="2850668"/>
            <a:ext cx="748584" cy="8795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Assets</a:t>
            </a:r>
            <a:endParaRPr sz="1400" b="0" i="0" u="none" strike="noStrike" cap="none">
              <a:solidFill>
                <a:srgbClr val="000000"/>
              </a:solidFill>
              <a:latin typeface="Arial"/>
              <a:ea typeface="Arial"/>
              <a:cs typeface="Arial"/>
              <a:sym typeface="Arial"/>
            </a:endParaRPr>
          </a:p>
        </p:txBody>
      </p:sp>
      <p:sp>
        <p:nvSpPr>
          <p:cNvPr id="518" name="Google Shape;518;p36"/>
          <p:cNvSpPr/>
          <p:nvPr/>
        </p:nvSpPr>
        <p:spPr>
          <a:xfrm>
            <a:off x="4959269" y="3343091"/>
            <a:ext cx="748584" cy="34973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Equity</a:t>
            </a:r>
            <a:endParaRPr sz="1400" b="0" i="0" u="none" strike="noStrike" cap="none">
              <a:solidFill>
                <a:srgbClr val="000000"/>
              </a:solidFill>
              <a:latin typeface="Arial"/>
              <a:ea typeface="Arial"/>
              <a:cs typeface="Arial"/>
              <a:sym typeface="Arial"/>
            </a:endParaRPr>
          </a:p>
        </p:txBody>
      </p:sp>
      <p:sp>
        <p:nvSpPr>
          <p:cNvPr id="519" name="Google Shape;519;p36"/>
          <p:cNvSpPr/>
          <p:nvPr/>
        </p:nvSpPr>
        <p:spPr>
          <a:xfrm>
            <a:off x="4951520" y="2869745"/>
            <a:ext cx="748584" cy="447763"/>
          </a:xfrm>
          <a:prstGeom prst="roundRect">
            <a:avLst>
              <a:gd name="adj" fmla="val 16667"/>
            </a:avLst>
          </a:prstGeom>
          <a:solidFill>
            <a:schemeClr val="accent4"/>
          </a:solidFill>
          <a:ln w="25400" cap="flat" cmpd="sng">
            <a:solidFill>
              <a:srgbClr val="3B87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Liabilities</a:t>
            </a:r>
            <a:endParaRPr sz="1400" b="0" i="0" u="none" strike="noStrike" cap="none">
              <a:solidFill>
                <a:srgbClr val="000000"/>
              </a:solidFill>
              <a:latin typeface="Arial"/>
              <a:ea typeface="Arial"/>
              <a:cs typeface="Arial"/>
              <a:sym typeface="Arial"/>
            </a:endParaRPr>
          </a:p>
        </p:txBody>
      </p:sp>
      <p:sp>
        <p:nvSpPr>
          <p:cNvPr id="520" name="Google Shape;520;p36"/>
          <p:cNvSpPr/>
          <p:nvPr/>
        </p:nvSpPr>
        <p:spPr>
          <a:xfrm>
            <a:off x="4971439" y="1689874"/>
            <a:ext cx="756334" cy="643512"/>
          </a:xfrm>
          <a:prstGeom prst="roundRect">
            <a:avLst>
              <a:gd name="adj" fmla="val 16667"/>
            </a:avLst>
          </a:prstGeom>
          <a:solidFill>
            <a:schemeClr val="accent2"/>
          </a:solidFill>
          <a:ln w="25400" cap="flat" cmpd="sng">
            <a:solidFill>
              <a:srgbClr val="1C91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Expenses</a:t>
            </a:r>
            <a:endParaRPr sz="1400" b="0" i="0" u="none" strike="noStrike" cap="none">
              <a:solidFill>
                <a:srgbClr val="000000"/>
              </a:solidFill>
              <a:latin typeface="Arial"/>
              <a:ea typeface="Arial"/>
              <a:cs typeface="Arial"/>
              <a:sym typeface="Arial"/>
            </a:endParaRPr>
          </a:p>
        </p:txBody>
      </p:sp>
      <p:sp>
        <p:nvSpPr>
          <p:cNvPr id="521" name="Google Shape;521;p36"/>
          <p:cNvSpPr/>
          <p:nvPr/>
        </p:nvSpPr>
        <p:spPr>
          <a:xfrm>
            <a:off x="4193833" y="1689875"/>
            <a:ext cx="756333" cy="881875"/>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Revenue</a:t>
            </a:r>
            <a:endParaRPr sz="1400" b="0" i="0" u="none" strike="noStrike" cap="none">
              <a:solidFill>
                <a:srgbClr val="000000"/>
              </a:solidFill>
              <a:latin typeface="Arial"/>
              <a:ea typeface="Arial"/>
              <a:cs typeface="Arial"/>
              <a:sym typeface="Arial"/>
            </a:endParaRPr>
          </a:p>
        </p:txBody>
      </p:sp>
      <p:sp>
        <p:nvSpPr>
          <p:cNvPr id="522" name="Google Shape;522;p36"/>
          <p:cNvSpPr/>
          <p:nvPr/>
        </p:nvSpPr>
        <p:spPr>
          <a:xfrm>
            <a:off x="4971438" y="2366719"/>
            <a:ext cx="756334" cy="205031"/>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Profit (or Loss)</a:t>
            </a:r>
            <a:endParaRPr sz="1400" b="0" i="0" u="none" strike="noStrike" cap="none">
              <a:solidFill>
                <a:srgbClr val="000000"/>
              </a:solidFill>
              <a:latin typeface="Arial"/>
              <a:ea typeface="Arial"/>
              <a:cs typeface="Arial"/>
              <a:sym typeface="Arial"/>
            </a:endParaRPr>
          </a:p>
        </p:txBody>
      </p:sp>
      <p:pic>
        <p:nvPicPr>
          <p:cNvPr id="523" name="Google Shape;523;p36" descr="Marker"/>
          <p:cNvPicPr preferRelativeResize="0"/>
          <p:nvPr/>
        </p:nvPicPr>
        <p:blipFill rotWithShape="1">
          <a:blip r:embed="rId4">
            <a:alphaModFix/>
          </a:blip>
          <a:srcRect/>
          <a:stretch/>
        </p:blipFill>
        <p:spPr>
          <a:xfrm>
            <a:off x="5211032" y="1595378"/>
            <a:ext cx="514350" cy="411086"/>
          </a:xfrm>
          <a:prstGeom prst="rect">
            <a:avLst/>
          </a:prstGeom>
          <a:noFill/>
          <a:ln>
            <a:noFill/>
          </a:ln>
        </p:spPr>
      </p:pic>
      <p:sp>
        <p:nvSpPr>
          <p:cNvPr id="524" name="Google Shape;524;p36"/>
          <p:cNvSpPr txBox="1"/>
          <p:nvPr/>
        </p:nvSpPr>
        <p:spPr>
          <a:xfrm>
            <a:off x="5522428" y="1763421"/>
            <a:ext cx="257175" cy="248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1" i="0" u="none" strike="noStrike" cap="none">
                <a:solidFill>
                  <a:schemeClr val="dk1"/>
                </a:solidFill>
                <a:latin typeface="Arial"/>
                <a:ea typeface="Arial"/>
                <a:cs typeface="Arial"/>
                <a:sym typeface="Arial"/>
              </a:rPr>
              <a:t>3</a:t>
            </a:r>
            <a:endParaRPr sz="1400" b="1" i="0" u="none" strike="noStrike" cap="none">
              <a:solidFill>
                <a:schemeClr val="dk1"/>
              </a:solidFill>
              <a:latin typeface="Arial"/>
              <a:ea typeface="Arial"/>
              <a:cs typeface="Arial"/>
              <a:sym typeface="Arial"/>
            </a:endParaRPr>
          </a:p>
        </p:txBody>
      </p:sp>
      <p:pic>
        <p:nvPicPr>
          <p:cNvPr id="525" name="Google Shape;525;p36" descr="Marker"/>
          <p:cNvPicPr preferRelativeResize="0"/>
          <p:nvPr/>
        </p:nvPicPr>
        <p:blipFill rotWithShape="1">
          <a:blip r:embed="rId4">
            <a:alphaModFix/>
          </a:blip>
          <a:srcRect/>
          <a:stretch/>
        </p:blipFill>
        <p:spPr>
          <a:xfrm>
            <a:off x="3996028" y="3317508"/>
            <a:ext cx="394642" cy="359355"/>
          </a:xfrm>
          <a:prstGeom prst="rect">
            <a:avLst/>
          </a:prstGeom>
          <a:noFill/>
          <a:ln>
            <a:noFill/>
          </a:ln>
        </p:spPr>
      </p:pic>
      <p:sp>
        <p:nvSpPr>
          <p:cNvPr id="526" name="Google Shape;526;p36"/>
          <p:cNvSpPr txBox="1"/>
          <p:nvPr/>
        </p:nvSpPr>
        <p:spPr>
          <a:xfrm>
            <a:off x="4296340" y="3448082"/>
            <a:ext cx="491562" cy="248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1" i="0" u="none" strike="noStrike" cap="none">
                <a:solidFill>
                  <a:schemeClr val="dk1"/>
                </a:solidFill>
                <a:latin typeface="Arial"/>
                <a:ea typeface="Arial"/>
                <a:cs typeface="Arial"/>
                <a:sym typeface="Arial"/>
              </a:rPr>
              <a:t>12</a:t>
            </a:r>
            <a:endParaRPr sz="1400" b="1" i="0" u="none" strike="noStrike" cap="none">
              <a:solidFill>
                <a:schemeClr val="dk1"/>
              </a:solidFill>
              <a:latin typeface="Arial"/>
              <a:ea typeface="Arial"/>
              <a:cs typeface="Arial"/>
              <a:sym typeface="Arial"/>
            </a:endParaRPr>
          </a:p>
        </p:txBody>
      </p:sp>
      <p:sp>
        <p:nvSpPr>
          <p:cNvPr id="527" name="Google Shape;527;p36"/>
          <p:cNvSpPr txBox="1">
            <a:spLocks noGrp="1"/>
          </p:cNvSpPr>
          <p:nvPr>
            <p:ph type="sldNum" idx="12"/>
          </p:nvPr>
        </p:nvSpPr>
        <p:spPr>
          <a:xfrm>
            <a:off x="8533784" y="4808438"/>
            <a:ext cx="502881" cy="278273"/>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t>26</a:t>
            </a:fld>
            <a:endParaRPr/>
          </a:p>
        </p:txBody>
      </p:sp>
      <p:pic>
        <p:nvPicPr>
          <p:cNvPr id="528" name="Google Shape;528;p36"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pic>
        <p:nvPicPr>
          <p:cNvPr id="529" name="Google Shape;529;p36" descr="Kipper"/>
          <p:cNvPicPr preferRelativeResize="0"/>
          <p:nvPr/>
        </p:nvPicPr>
        <p:blipFill rotWithShape="1">
          <a:blip r:embed="rId6">
            <a:alphaModFix/>
          </a:blip>
          <a:srcRect/>
          <a:stretch/>
        </p:blipFill>
        <p:spPr>
          <a:xfrm>
            <a:off x="2993930" y="2179226"/>
            <a:ext cx="914400" cy="914400"/>
          </a:xfrm>
          <a:prstGeom prst="rect">
            <a:avLst/>
          </a:prstGeom>
          <a:noFill/>
          <a:ln>
            <a:noFill/>
          </a:ln>
        </p:spPr>
      </p:pic>
      <p:sp>
        <p:nvSpPr>
          <p:cNvPr id="530" name="Google Shape;530;p36"/>
          <p:cNvSpPr/>
          <p:nvPr/>
        </p:nvSpPr>
        <p:spPr>
          <a:xfrm>
            <a:off x="6011500" y="1366566"/>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6"/>
          <p:cNvSpPr txBox="1"/>
          <p:nvPr/>
        </p:nvSpPr>
        <p:spPr>
          <a:xfrm>
            <a:off x="6035998" y="1356457"/>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operating activities</a:t>
            </a:r>
            <a:endParaRPr/>
          </a:p>
        </p:txBody>
      </p:sp>
      <p:sp>
        <p:nvSpPr>
          <p:cNvPr id="532" name="Google Shape;532;p36"/>
          <p:cNvSpPr/>
          <p:nvPr/>
        </p:nvSpPr>
        <p:spPr>
          <a:xfrm>
            <a:off x="6011500" y="1977349"/>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6"/>
          <p:cNvSpPr txBox="1"/>
          <p:nvPr/>
        </p:nvSpPr>
        <p:spPr>
          <a:xfrm>
            <a:off x="6035998" y="2001847"/>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investing activities</a:t>
            </a:r>
            <a:endParaRPr/>
          </a:p>
        </p:txBody>
      </p:sp>
      <p:sp>
        <p:nvSpPr>
          <p:cNvPr id="534" name="Google Shape;534;p36"/>
          <p:cNvSpPr/>
          <p:nvPr/>
        </p:nvSpPr>
        <p:spPr>
          <a:xfrm>
            <a:off x="6011500" y="2577019"/>
            <a:ext cx="2441359" cy="50184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6"/>
          <p:cNvSpPr txBox="1"/>
          <p:nvPr/>
        </p:nvSpPr>
        <p:spPr>
          <a:xfrm>
            <a:off x="6035998" y="2601517"/>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Cash flow from financing activities</a:t>
            </a:r>
            <a:endParaRPr/>
          </a:p>
        </p:txBody>
      </p:sp>
      <p:sp>
        <p:nvSpPr>
          <p:cNvPr id="536" name="Google Shape;536;p36"/>
          <p:cNvSpPr/>
          <p:nvPr/>
        </p:nvSpPr>
        <p:spPr>
          <a:xfrm>
            <a:off x="6035998" y="3201674"/>
            <a:ext cx="2441359" cy="437117"/>
          </a:xfrm>
          <a:prstGeom prst="roundRect">
            <a:avLst>
              <a:gd name="adj" fmla="val 16667"/>
            </a:avLst>
          </a:prstGeom>
          <a:solidFill>
            <a:srgbClr val="FFD197"/>
          </a:solid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None/>
            </a:pPr>
            <a:r>
              <a:rPr lang="de-DE" sz="1050" b="0" i="0" u="none" strike="noStrike" cap="none">
                <a:solidFill>
                  <a:srgbClr val="575757"/>
                </a:solidFill>
                <a:latin typeface="Arial"/>
                <a:ea typeface="Arial"/>
                <a:cs typeface="Arial"/>
                <a:sym typeface="Arial"/>
              </a:rPr>
              <a:t>Net movement in cash</a:t>
            </a:r>
            <a:endParaRPr sz="1050" b="0" i="0" u="none" strike="noStrike" cap="none">
              <a:solidFill>
                <a:srgbClr val="575757"/>
              </a:solidFill>
              <a:latin typeface="Arial"/>
              <a:ea typeface="Arial"/>
              <a:cs typeface="Arial"/>
              <a:sym typeface="Arial"/>
            </a:endParaRPr>
          </a:p>
        </p:txBody>
      </p:sp>
      <p:pic>
        <p:nvPicPr>
          <p:cNvPr id="537" name="Google Shape;537;p36" descr="Marker"/>
          <p:cNvPicPr preferRelativeResize="0"/>
          <p:nvPr/>
        </p:nvPicPr>
        <p:blipFill rotWithShape="1">
          <a:blip r:embed="rId4">
            <a:alphaModFix/>
          </a:blip>
          <a:srcRect/>
          <a:stretch/>
        </p:blipFill>
        <p:spPr>
          <a:xfrm>
            <a:off x="8122378" y="1826713"/>
            <a:ext cx="514350" cy="436556"/>
          </a:xfrm>
          <a:prstGeom prst="rect">
            <a:avLst/>
          </a:prstGeom>
          <a:noFill/>
          <a:ln>
            <a:noFill/>
          </a:ln>
        </p:spPr>
      </p:pic>
      <p:sp>
        <p:nvSpPr>
          <p:cNvPr id="538" name="Google Shape;538;p36"/>
          <p:cNvSpPr txBox="1"/>
          <p:nvPr/>
        </p:nvSpPr>
        <p:spPr>
          <a:xfrm>
            <a:off x="7975680" y="1959937"/>
            <a:ext cx="372218" cy="248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1" i="0" u="none" strike="noStrike" cap="none">
                <a:solidFill>
                  <a:schemeClr val="dk1"/>
                </a:solidFill>
                <a:latin typeface="Arial"/>
                <a:ea typeface="Arial"/>
                <a:cs typeface="Arial"/>
                <a:sym typeface="Arial"/>
              </a:rPr>
              <a:t>-15</a:t>
            </a:r>
            <a:endParaRPr sz="1400" b="1" i="0" u="none" strike="noStrike" cap="none">
              <a:solidFill>
                <a:schemeClr val="dk1"/>
              </a:solidFill>
              <a:latin typeface="Arial"/>
              <a:ea typeface="Arial"/>
              <a:cs typeface="Arial"/>
              <a:sym typeface="Arial"/>
            </a:endParaRPr>
          </a:p>
        </p:txBody>
      </p:sp>
      <p:sp>
        <p:nvSpPr>
          <p:cNvPr id="539" name="Google Shape;539;p36"/>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A little practice </a:t>
            </a:r>
            <a:endParaRPr/>
          </a:p>
        </p:txBody>
      </p:sp>
      <p:pic>
        <p:nvPicPr>
          <p:cNvPr id="540" name="Google Shape;540;p36" descr="Bleistift"/>
          <p:cNvPicPr preferRelativeResize="0"/>
          <p:nvPr/>
        </p:nvPicPr>
        <p:blipFill rotWithShape="1">
          <a:blip r:embed="rId7">
            <a:alphaModFix/>
          </a:blip>
          <a:srcRect/>
          <a:stretch/>
        </p:blipFill>
        <p:spPr>
          <a:xfrm>
            <a:off x="513775" y="336565"/>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4"/>
          <p:cNvSpPr txBox="1">
            <a:spLocks noGrp="1"/>
          </p:cNvSpPr>
          <p:nvPr>
            <p:ph type="title"/>
          </p:nvPr>
        </p:nvSpPr>
        <p:spPr>
          <a:xfrm>
            <a:off x="3419475" y="434158"/>
            <a:ext cx="5389788" cy="6435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a:t>What is in a cash flow statement</a:t>
            </a:r>
            <a:endParaRPr/>
          </a:p>
        </p:txBody>
      </p:sp>
      <p:sp>
        <p:nvSpPr>
          <p:cNvPr id="547" name="Google Shape;547;p34"/>
          <p:cNvSpPr/>
          <p:nvPr/>
        </p:nvSpPr>
        <p:spPr>
          <a:xfrm>
            <a:off x="4058915" y="2772274"/>
            <a:ext cx="128702" cy="603292"/>
          </a:xfrm>
          <a:prstGeom prst="leftBrace">
            <a:avLst>
              <a:gd name="adj1" fmla="val 8312"/>
              <a:gd name="adj2" fmla="val 50000"/>
            </a:avLst>
          </a:prstGeom>
          <a:noFill/>
          <a:ln w="9525" cap="flat" cmpd="sng">
            <a:solidFill>
              <a:schemeClr val="dk1"/>
            </a:solidFill>
            <a:prstDash val="solid"/>
            <a:round/>
            <a:headEnd type="none" w="sm" len="sm"/>
            <a:tailEnd type="none" w="sm" len="sm"/>
          </a:ln>
        </p:spPr>
        <p:txBody>
          <a:bodyPr spcFirstLastPara="1" wrap="square" lIns="52450" tIns="27275" rIns="52450" bIns="27275" anchor="ctr" anchorCtr="0">
            <a:noAutofit/>
          </a:bodyPr>
          <a:lstStyle/>
          <a:p>
            <a:pPr marL="0" marR="0" lvl="0" indent="0" algn="l" rtl="0">
              <a:lnSpc>
                <a:spcPct val="100000"/>
              </a:lnSpc>
              <a:spcBef>
                <a:spcPts val="0"/>
              </a:spcBef>
              <a:spcAft>
                <a:spcPts val="0"/>
              </a:spcAft>
              <a:buClr>
                <a:srgbClr val="000000"/>
              </a:buClr>
              <a:buSzPts val="1303"/>
              <a:buFont typeface="Arial"/>
              <a:buNone/>
            </a:pPr>
            <a:endParaRPr sz="1303" b="0" i="0" u="none" strike="noStrike" cap="none">
              <a:solidFill>
                <a:schemeClr val="dk1"/>
              </a:solidFill>
              <a:latin typeface="Arial"/>
              <a:ea typeface="Arial"/>
              <a:cs typeface="Arial"/>
              <a:sym typeface="Arial"/>
            </a:endParaRPr>
          </a:p>
        </p:txBody>
      </p:sp>
      <p:grpSp>
        <p:nvGrpSpPr>
          <p:cNvPr id="548" name="Google Shape;548;p34"/>
          <p:cNvGrpSpPr/>
          <p:nvPr/>
        </p:nvGrpSpPr>
        <p:grpSpPr>
          <a:xfrm>
            <a:off x="1871663" y="1071234"/>
            <a:ext cx="5521029" cy="3436920"/>
            <a:chOff x="0" y="1848"/>
            <a:chExt cx="5521029" cy="3436920"/>
          </a:xfrm>
        </p:grpSpPr>
        <p:sp>
          <p:nvSpPr>
            <p:cNvPr id="549" name="Google Shape;549;p34"/>
            <p:cNvSpPr/>
            <p:nvPr/>
          </p:nvSpPr>
          <p:spPr>
            <a:xfrm>
              <a:off x="0" y="119928"/>
              <a:ext cx="5521029" cy="10836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4"/>
            <p:cNvSpPr txBox="1"/>
            <p:nvPr/>
          </p:nvSpPr>
          <p:spPr>
            <a:xfrm>
              <a:off x="0" y="119928"/>
              <a:ext cx="5521029" cy="1083600"/>
            </a:xfrm>
            <a:prstGeom prst="rect">
              <a:avLst/>
            </a:prstGeom>
            <a:noFill/>
            <a:ln>
              <a:noFill/>
            </a:ln>
          </p:spPr>
          <p:txBody>
            <a:bodyPr spcFirstLastPara="1" wrap="square" lIns="428475" tIns="166600" rIns="4284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Net income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Depreciation and amortization and other non cash items (to be added back)</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Change in working capital requirement</a:t>
              </a:r>
              <a:endParaRPr sz="1400" b="0" i="0" u="none" strike="noStrike" cap="none">
                <a:solidFill>
                  <a:srgbClr val="000000"/>
                </a:solidFill>
                <a:latin typeface="Arial"/>
                <a:ea typeface="Arial"/>
                <a:cs typeface="Arial"/>
                <a:sym typeface="Arial"/>
              </a:endParaRPr>
            </a:p>
          </p:txBody>
        </p:sp>
        <p:sp>
          <p:nvSpPr>
            <p:cNvPr id="551" name="Google Shape;551;p34"/>
            <p:cNvSpPr/>
            <p:nvPr/>
          </p:nvSpPr>
          <p:spPr>
            <a:xfrm>
              <a:off x="276051" y="1848"/>
              <a:ext cx="3864720" cy="23616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4"/>
            <p:cNvSpPr txBox="1"/>
            <p:nvPr/>
          </p:nvSpPr>
          <p:spPr>
            <a:xfrm>
              <a:off x="287579" y="13376"/>
              <a:ext cx="3841664" cy="213104"/>
            </a:xfrm>
            <a:prstGeom prst="rect">
              <a:avLst/>
            </a:prstGeom>
            <a:no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Cash flow from operating activities</a:t>
              </a:r>
              <a:endParaRPr sz="1400" b="0" i="0" u="none" strike="noStrike" cap="none">
                <a:solidFill>
                  <a:schemeClr val="lt1"/>
                </a:solidFill>
                <a:latin typeface="Arial"/>
                <a:ea typeface="Arial"/>
                <a:cs typeface="Arial"/>
                <a:sym typeface="Arial"/>
              </a:endParaRPr>
            </a:p>
          </p:txBody>
        </p:sp>
        <p:sp>
          <p:nvSpPr>
            <p:cNvPr id="553" name="Google Shape;553;p34"/>
            <p:cNvSpPr/>
            <p:nvPr/>
          </p:nvSpPr>
          <p:spPr>
            <a:xfrm>
              <a:off x="0" y="1364808"/>
              <a:ext cx="5521029" cy="6678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4"/>
            <p:cNvSpPr txBox="1"/>
            <p:nvPr/>
          </p:nvSpPr>
          <p:spPr>
            <a:xfrm>
              <a:off x="0" y="1364808"/>
              <a:ext cx="5521029" cy="667800"/>
            </a:xfrm>
            <a:prstGeom prst="rect">
              <a:avLst/>
            </a:prstGeom>
            <a:noFill/>
            <a:ln>
              <a:noFill/>
            </a:ln>
          </p:spPr>
          <p:txBody>
            <a:bodyPr spcFirstLastPara="1" wrap="square" lIns="428475" tIns="166600" rIns="4284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Purchase of plant, equipment, etc..</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Sale of non recurring assets</a:t>
              </a:r>
              <a:endParaRPr sz="1400" b="0" i="0" u="none" strike="noStrike" cap="none">
                <a:solidFill>
                  <a:srgbClr val="000000"/>
                </a:solidFill>
                <a:latin typeface="Arial"/>
                <a:ea typeface="Arial"/>
                <a:cs typeface="Arial"/>
                <a:sym typeface="Arial"/>
              </a:endParaRPr>
            </a:p>
          </p:txBody>
        </p:sp>
        <p:sp>
          <p:nvSpPr>
            <p:cNvPr id="555" name="Google Shape;555;p34"/>
            <p:cNvSpPr/>
            <p:nvPr/>
          </p:nvSpPr>
          <p:spPr>
            <a:xfrm>
              <a:off x="276051" y="1246728"/>
              <a:ext cx="3864720" cy="23616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4"/>
            <p:cNvSpPr txBox="1"/>
            <p:nvPr/>
          </p:nvSpPr>
          <p:spPr>
            <a:xfrm>
              <a:off x="287579" y="1258256"/>
              <a:ext cx="3841664" cy="213104"/>
            </a:xfrm>
            <a:prstGeom prst="rect">
              <a:avLst/>
            </a:prstGeom>
            <a:no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Cash flow from investing activities</a:t>
              </a:r>
              <a:endParaRPr sz="1400" b="0" i="0" u="none" strike="noStrike" cap="none">
                <a:solidFill>
                  <a:schemeClr val="lt1"/>
                </a:solidFill>
                <a:latin typeface="Arial"/>
                <a:ea typeface="Arial"/>
                <a:cs typeface="Arial"/>
                <a:sym typeface="Arial"/>
              </a:endParaRPr>
            </a:p>
          </p:txBody>
        </p:sp>
        <p:sp>
          <p:nvSpPr>
            <p:cNvPr id="557" name="Google Shape;557;p34"/>
            <p:cNvSpPr/>
            <p:nvPr/>
          </p:nvSpPr>
          <p:spPr>
            <a:xfrm>
              <a:off x="0" y="2193888"/>
              <a:ext cx="5521029" cy="882000"/>
            </a:xfrm>
            <a:prstGeom prst="rect">
              <a:avLst/>
            </a:prstGeom>
            <a:solidFill>
              <a:schemeClr val="accent4"/>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4"/>
            <p:cNvSpPr txBox="1"/>
            <p:nvPr/>
          </p:nvSpPr>
          <p:spPr>
            <a:xfrm>
              <a:off x="0" y="2193888"/>
              <a:ext cx="5521029" cy="882000"/>
            </a:xfrm>
            <a:prstGeom prst="rect">
              <a:avLst/>
            </a:prstGeom>
            <a:noFill/>
            <a:ln>
              <a:noFill/>
            </a:ln>
          </p:spPr>
          <p:txBody>
            <a:bodyPr spcFirstLastPara="1" wrap="square" lIns="428475" tIns="166600" rIns="4284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Investment grants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Issuance of - repurchasing shares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New debt - Repayment of debt</a:t>
              </a:r>
              <a:endParaRPr sz="1400" b="0" i="0" u="none" strike="noStrike" cap="none">
                <a:solidFill>
                  <a:srgbClr val="000000"/>
                </a:solidFill>
                <a:latin typeface="Arial"/>
                <a:ea typeface="Arial"/>
                <a:cs typeface="Arial"/>
                <a:sym typeface="Arial"/>
              </a:endParaRPr>
            </a:p>
          </p:txBody>
        </p:sp>
        <p:sp>
          <p:nvSpPr>
            <p:cNvPr id="559" name="Google Shape;559;p34"/>
            <p:cNvSpPr/>
            <p:nvPr/>
          </p:nvSpPr>
          <p:spPr>
            <a:xfrm>
              <a:off x="276051" y="2075808"/>
              <a:ext cx="3864720" cy="23616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4"/>
            <p:cNvSpPr txBox="1"/>
            <p:nvPr/>
          </p:nvSpPr>
          <p:spPr>
            <a:xfrm>
              <a:off x="287579" y="2087336"/>
              <a:ext cx="3841664" cy="213104"/>
            </a:xfrm>
            <a:prstGeom prst="rect">
              <a:avLst/>
            </a:prstGeom>
            <a:no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Cash flow from financing activities</a:t>
              </a:r>
              <a:endParaRPr sz="1400" b="0" i="0" u="none" strike="noStrike" cap="none">
                <a:solidFill>
                  <a:schemeClr val="lt1"/>
                </a:solidFill>
                <a:latin typeface="Arial"/>
                <a:ea typeface="Arial"/>
                <a:cs typeface="Arial"/>
                <a:sym typeface="Arial"/>
              </a:endParaRPr>
            </a:p>
          </p:txBody>
        </p:sp>
        <p:sp>
          <p:nvSpPr>
            <p:cNvPr id="561" name="Google Shape;561;p34"/>
            <p:cNvSpPr/>
            <p:nvPr/>
          </p:nvSpPr>
          <p:spPr>
            <a:xfrm>
              <a:off x="0" y="3237168"/>
              <a:ext cx="5521029" cy="2016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4"/>
            <p:cNvSpPr/>
            <p:nvPr/>
          </p:nvSpPr>
          <p:spPr>
            <a:xfrm>
              <a:off x="276051" y="3119088"/>
              <a:ext cx="3864720" cy="236160"/>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4"/>
            <p:cNvSpPr txBox="1"/>
            <p:nvPr/>
          </p:nvSpPr>
          <p:spPr>
            <a:xfrm>
              <a:off x="287579" y="3130616"/>
              <a:ext cx="3841664" cy="213104"/>
            </a:xfrm>
            <a:prstGeom prst="rect">
              <a:avLst/>
            </a:prstGeom>
            <a:solidFill>
              <a:srgbClr val="FFD197"/>
            </a:solid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rgbClr val="575757"/>
                  </a:solidFill>
                  <a:latin typeface="Arial"/>
                  <a:ea typeface="Arial"/>
                  <a:cs typeface="Arial"/>
                  <a:sym typeface="Arial"/>
                </a:rPr>
                <a:t>Net movement in cash</a:t>
              </a:r>
              <a:endParaRPr sz="1400" b="0" i="0" u="none" strike="noStrike" cap="none">
                <a:solidFill>
                  <a:srgbClr val="575757"/>
                </a:solidFill>
                <a:latin typeface="Arial"/>
                <a:ea typeface="Arial"/>
                <a:cs typeface="Arial"/>
                <a:sym typeface="Arial"/>
              </a:endParaRPr>
            </a:p>
          </p:txBody>
        </p:sp>
      </p:grpSp>
      <p:cxnSp>
        <p:nvCxnSpPr>
          <p:cNvPr id="564" name="Google Shape;564;p3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565" name="Google Shape;565;p3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566" name="Google Shape;566;p3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567" name="Google Shape;567;p34"/>
          <p:cNvSpPr txBox="1">
            <a:spLocks noGrp="1"/>
          </p:cNvSpPr>
          <p:nvPr>
            <p:ph type="sldNum" idx="12"/>
          </p:nvPr>
        </p:nvSpPr>
        <p:spPr>
          <a:xfrm>
            <a:off x="8676078" y="4775258"/>
            <a:ext cx="388909" cy="393178"/>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t>27</a:t>
            </a:fld>
            <a:endParaRPr/>
          </a:p>
        </p:txBody>
      </p:sp>
      <p:pic>
        <p:nvPicPr>
          <p:cNvPr id="568" name="Google Shape;568;p3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3457750" y="422603"/>
            <a:ext cx="5649768" cy="6435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a:t>Financing plan : cash flow forecast</a:t>
            </a:r>
            <a:endParaRPr sz="2100"/>
          </a:p>
        </p:txBody>
      </p:sp>
      <p:grpSp>
        <p:nvGrpSpPr>
          <p:cNvPr id="575" name="Google Shape;575;p37"/>
          <p:cNvGrpSpPr/>
          <p:nvPr/>
        </p:nvGrpSpPr>
        <p:grpSpPr>
          <a:xfrm>
            <a:off x="1225454" y="1206428"/>
            <a:ext cx="3529037" cy="2823390"/>
            <a:chOff x="0" y="33696"/>
            <a:chExt cx="3529037" cy="2823390"/>
          </a:xfrm>
        </p:grpSpPr>
        <p:sp>
          <p:nvSpPr>
            <p:cNvPr id="576" name="Google Shape;576;p37"/>
            <p:cNvSpPr/>
            <p:nvPr/>
          </p:nvSpPr>
          <p:spPr>
            <a:xfrm>
              <a:off x="0" y="122256"/>
              <a:ext cx="3529037" cy="8316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7"/>
            <p:cNvSpPr txBox="1"/>
            <p:nvPr/>
          </p:nvSpPr>
          <p:spPr>
            <a:xfrm>
              <a:off x="0" y="122256"/>
              <a:ext cx="3529037" cy="831600"/>
            </a:xfrm>
            <a:prstGeom prst="rect">
              <a:avLst/>
            </a:prstGeom>
            <a:noFill/>
            <a:ln>
              <a:noFill/>
            </a:ln>
          </p:spPr>
          <p:txBody>
            <a:bodyPr spcFirstLastPara="1" wrap="square" lIns="273875" tIns="124950" rIns="27387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de-DE" sz="1100" b="0" i="0" u="none" strike="noStrike" cap="none">
                  <a:solidFill>
                    <a:srgbClr val="000000"/>
                  </a:solidFill>
                  <a:highlight>
                    <a:srgbClr val="FFFF00"/>
                  </a:highlight>
                  <a:latin typeface="Arial"/>
                  <a:ea typeface="Arial"/>
                  <a:cs typeface="Arial"/>
                  <a:sym typeface="Arial"/>
                </a:rPr>
                <a:t>Net income</a:t>
              </a:r>
              <a:endParaRPr sz="1100" b="0" i="0" u="none" strike="noStrike" cap="none">
                <a:solidFill>
                  <a:srgbClr val="000000"/>
                </a:solidFill>
                <a:highlight>
                  <a:srgbClr val="FFFF00"/>
                </a:highlight>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highlight>
                    <a:srgbClr val="FFFF00"/>
                  </a:highlight>
                  <a:latin typeface="Arial"/>
                  <a:ea typeface="Arial"/>
                  <a:cs typeface="Arial"/>
                  <a:sym typeface="Arial"/>
                </a:rPr>
                <a:t>Depreciation and amortization and other non cash items (to be added back)</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highlight>
                    <a:srgbClr val="00FF00"/>
                  </a:highlight>
                  <a:latin typeface="Arial"/>
                  <a:ea typeface="Arial"/>
                  <a:cs typeface="Arial"/>
                  <a:sym typeface="Arial"/>
                </a:rPr>
                <a:t>Change in working capital requirement</a:t>
              </a:r>
              <a:endParaRPr sz="1100" b="0" i="0" u="none" strike="noStrike" cap="none">
                <a:solidFill>
                  <a:srgbClr val="000000"/>
                </a:solidFill>
                <a:highlight>
                  <a:srgbClr val="00FF00"/>
                </a:highlight>
                <a:latin typeface="Arial"/>
                <a:ea typeface="Arial"/>
                <a:cs typeface="Arial"/>
                <a:sym typeface="Arial"/>
              </a:endParaRPr>
            </a:p>
          </p:txBody>
        </p:sp>
        <p:sp>
          <p:nvSpPr>
            <p:cNvPr id="578" name="Google Shape;578;p37"/>
            <p:cNvSpPr/>
            <p:nvPr/>
          </p:nvSpPr>
          <p:spPr>
            <a:xfrm>
              <a:off x="176451" y="33696"/>
              <a:ext cx="2470325" cy="17712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7"/>
            <p:cNvSpPr txBox="1"/>
            <p:nvPr/>
          </p:nvSpPr>
          <p:spPr>
            <a:xfrm>
              <a:off x="185097" y="42342"/>
              <a:ext cx="2453033" cy="159828"/>
            </a:xfrm>
            <a:prstGeom prst="rect">
              <a:avLst/>
            </a:prstGeom>
            <a:no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Cash flow from operating activities</a:t>
              </a:r>
              <a:endParaRPr sz="1100" b="0" i="0" u="none" strike="noStrike" cap="none">
                <a:solidFill>
                  <a:schemeClr val="lt1"/>
                </a:solidFill>
                <a:latin typeface="Arial"/>
                <a:ea typeface="Arial"/>
                <a:cs typeface="Arial"/>
                <a:sym typeface="Arial"/>
              </a:endParaRPr>
            </a:p>
          </p:txBody>
        </p:sp>
        <p:sp>
          <p:nvSpPr>
            <p:cNvPr id="580" name="Google Shape;580;p37"/>
            <p:cNvSpPr/>
            <p:nvPr/>
          </p:nvSpPr>
          <p:spPr>
            <a:xfrm>
              <a:off x="0" y="1074816"/>
              <a:ext cx="3529037" cy="51975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7"/>
            <p:cNvSpPr txBox="1"/>
            <p:nvPr/>
          </p:nvSpPr>
          <p:spPr>
            <a:xfrm>
              <a:off x="0" y="1074816"/>
              <a:ext cx="3529037" cy="519750"/>
            </a:xfrm>
            <a:prstGeom prst="rect">
              <a:avLst/>
            </a:prstGeom>
            <a:noFill/>
            <a:ln>
              <a:noFill/>
            </a:ln>
          </p:spPr>
          <p:txBody>
            <a:bodyPr spcFirstLastPara="1" wrap="square" lIns="273875" tIns="124950" rIns="27387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Purchase of plant, equipment, etc..</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Sale of non recurring assets</a:t>
              </a:r>
              <a:endParaRPr sz="1100" b="0" i="0" u="none" strike="noStrike" cap="none">
                <a:solidFill>
                  <a:srgbClr val="000000"/>
                </a:solidFill>
                <a:latin typeface="Arial"/>
                <a:ea typeface="Arial"/>
                <a:cs typeface="Arial"/>
                <a:sym typeface="Arial"/>
              </a:endParaRPr>
            </a:p>
          </p:txBody>
        </p:sp>
        <p:sp>
          <p:nvSpPr>
            <p:cNvPr id="582" name="Google Shape;582;p37"/>
            <p:cNvSpPr/>
            <p:nvPr/>
          </p:nvSpPr>
          <p:spPr>
            <a:xfrm>
              <a:off x="176451" y="986256"/>
              <a:ext cx="2470325" cy="17712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7"/>
            <p:cNvSpPr txBox="1"/>
            <p:nvPr/>
          </p:nvSpPr>
          <p:spPr>
            <a:xfrm>
              <a:off x="185097" y="994902"/>
              <a:ext cx="2453033" cy="159828"/>
            </a:xfrm>
            <a:prstGeom prst="rect">
              <a:avLst/>
            </a:prstGeom>
            <a:no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Cash flow from investing activities</a:t>
              </a:r>
              <a:endParaRPr sz="1100" b="0" i="0" u="none" strike="noStrike" cap="none">
                <a:solidFill>
                  <a:schemeClr val="lt1"/>
                </a:solidFill>
                <a:latin typeface="Arial"/>
                <a:ea typeface="Arial"/>
                <a:cs typeface="Arial"/>
                <a:sym typeface="Arial"/>
              </a:endParaRPr>
            </a:p>
          </p:txBody>
        </p:sp>
        <p:sp>
          <p:nvSpPr>
            <p:cNvPr id="584" name="Google Shape;584;p37"/>
            <p:cNvSpPr/>
            <p:nvPr/>
          </p:nvSpPr>
          <p:spPr>
            <a:xfrm>
              <a:off x="0" y="1715526"/>
              <a:ext cx="3529037" cy="869400"/>
            </a:xfrm>
            <a:prstGeom prst="rect">
              <a:avLst/>
            </a:prstGeom>
            <a:solidFill>
              <a:schemeClr val="accent4"/>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7"/>
            <p:cNvSpPr txBox="1"/>
            <p:nvPr/>
          </p:nvSpPr>
          <p:spPr>
            <a:xfrm>
              <a:off x="0" y="1715526"/>
              <a:ext cx="3529037" cy="869400"/>
            </a:xfrm>
            <a:prstGeom prst="rect">
              <a:avLst/>
            </a:prstGeom>
            <a:noFill/>
            <a:ln>
              <a:noFill/>
            </a:ln>
          </p:spPr>
          <p:txBody>
            <a:bodyPr spcFirstLastPara="1" wrap="square" lIns="273875" tIns="124950" rIns="27387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Investment grants</a:t>
              </a:r>
              <a:endParaRPr sz="11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Issuance of shares</a:t>
              </a:r>
              <a:endParaRPr sz="11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New debt </a:t>
              </a:r>
              <a:endParaRPr sz="1100" b="0" i="0" u="none" strike="noStrike" cap="none">
                <a:solidFill>
                  <a:srgbClr val="000000"/>
                </a:solidFill>
                <a:highlight>
                  <a:srgbClr val="FFFF00"/>
                </a:highlight>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highlight>
                    <a:srgbClr val="FFFF00"/>
                  </a:highlight>
                  <a:latin typeface="Arial"/>
                  <a:ea typeface="Arial"/>
                  <a:cs typeface="Arial"/>
                  <a:sym typeface="Arial"/>
                </a:rPr>
                <a:t>Repayment of debt</a:t>
              </a:r>
              <a:endParaRPr sz="1100" b="0" i="0" u="none" strike="noStrike" cap="none">
                <a:solidFill>
                  <a:srgbClr val="000000"/>
                </a:solidFill>
                <a:highlight>
                  <a:srgbClr val="FFFF00"/>
                </a:highlight>
                <a:latin typeface="Arial"/>
                <a:ea typeface="Arial"/>
                <a:cs typeface="Arial"/>
                <a:sym typeface="Arial"/>
              </a:endParaRPr>
            </a:p>
          </p:txBody>
        </p:sp>
        <p:sp>
          <p:nvSpPr>
            <p:cNvPr id="586" name="Google Shape;586;p37"/>
            <p:cNvSpPr/>
            <p:nvPr/>
          </p:nvSpPr>
          <p:spPr>
            <a:xfrm>
              <a:off x="176451" y="1626966"/>
              <a:ext cx="2470325" cy="17712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7"/>
            <p:cNvSpPr txBox="1"/>
            <p:nvPr/>
          </p:nvSpPr>
          <p:spPr>
            <a:xfrm>
              <a:off x="185097" y="1635612"/>
              <a:ext cx="2453033" cy="159828"/>
            </a:xfrm>
            <a:prstGeom prst="rect">
              <a:avLst/>
            </a:prstGeom>
            <a:no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Cash flow from financing activities</a:t>
              </a:r>
              <a:endParaRPr sz="1100" b="0" i="0" u="none" strike="noStrike" cap="none">
                <a:solidFill>
                  <a:schemeClr val="lt1"/>
                </a:solidFill>
                <a:latin typeface="Arial"/>
                <a:ea typeface="Arial"/>
                <a:cs typeface="Arial"/>
                <a:sym typeface="Arial"/>
              </a:endParaRPr>
            </a:p>
          </p:txBody>
        </p:sp>
        <p:sp>
          <p:nvSpPr>
            <p:cNvPr id="588" name="Google Shape;588;p37"/>
            <p:cNvSpPr/>
            <p:nvPr/>
          </p:nvSpPr>
          <p:spPr>
            <a:xfrm>
              <a:off x="0" y="2705886"/>
              <a:ext cx="3529037" cy="1512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7"/>
            <p:cNvSpPr/>
            <p:nvPr/>
          </p:nvSpPr>
          <p:spPr>
            <a:xfrm>
              <a:off x="176451" y="2617326"/>
              <a:ext cx="2470325" cy="177120"/>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7"/>
            <p:cNvSpPr txBox="1"/>
            <p:nvPr/>
          </p:nvSpPr>
          <p:spPr>
            <a:xfrm>
              <a:off x="185097" y="2625972"/>
              <a:ext cx="2453033" cy="159828"/>
            </a:xfrm>
            <a:prstGeom prst="rect">
              <a:avLst/>
            </a:prstGeom>
            <a:solidFill>
              <a:srgbClr val="FFD197"/>
            </a:solid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a:solidFill>
                    <a:srgbClr val="575757"/>
                  </a:solidFill>
                  <a:latin typeface="Arial"/>
                  <a:ea typeface="Arial"/>
                  <a:cs typeface="Arial"/>
                  <a:sym typeface="Arial"/>
                </a:rPr>
                <a:t>Net movement in cash</a:t>
              </a:r>
              <a:endParaRPr sz="1400" b="0" i="0" u="none" strike="noStrike" cap="none">
                <a:solidFill>
                  <a:srgbClr val="575757"/>
                </a:solidFill>
                <a:latin typeface="Arial"/>
                <a:ea typeface="Arial"/>
                <a:cs typeface="Arial"/>
                <a:sym typeface="Arial"/>
              </a:endParaRPr>
            </a:p>
          </p:txBody>
        </p:sp>
      </p:grpSp>
      <p:grpSp>
        <p:nvGrpSpPr>
          <p:cNvPr id="591" name="Google Shape;591;p37"/>
          <p:cNvGrpSpPr/>
          <p:nvPr/>
        </p:nvGrpSpPr>
        <p:grpSpPr>
          <a:xfrm>
            <a:off x="4700609" y="1145663"/>
            <a:ext cx="3163814" cy="2918805"/>
            <a:chOff x="2" y="220115"/>
            <a:chExt cx="3163814" cy="2918805"/>
          </a:xfrm>
        </p:grpSpPr>
        <p:sp>
          <p:nvSpPr>
            <p:cNvPr id="592" name="Google Shape;592;p37"/>
            <p:cNvSpPr/>
            <p:nvPr/>
          </p:nvSpPr>
          <p:spPr>
            <a:xfrm>
              <a:off x="2" y="233050"/>
              <a:ext cx="1030481" cy="2905870"/>
            </a:xfrm>
            <a:prstGeom prst="roundRect">
              <a:avLst>
                <a:gd name="adj" fmla="val 5000"/>
              </a:avLst>
            </a:prstGeom>
            <a:solidFill>
              <a:srgbClr val="C7C7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7"/>
            <p:cNvSpPr txBox="1"/>
            <p:nvPr/>
          </p:nvSpPr>
          <p:spPr>
            <a:xfrm rot="-5400000">
              <a:off x="-1088356" y="1321409"/>
              <a:ext cx="2382813" cy="206096"/>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Year 1</a:t>
              </a:r>
              <a:endParaRPr sz="1400" b="0" i="0" u="none" strike="noStrike" cap="none">
                <a:solidFill>
                  <a:srgbClr val="000000"/>
                </a:solidFill>
                <a:latin typeface="Arial"/>
                <a:ea typeface="Arial"/>
                <a:cs typeface="Arial"/>
                <a:sym typeface="Arial"/>
              </a:endParaRPr>
            </a:p>
          </p:txBody>
        </p:sp>
        <p:sp>
          <p:nvSpPr>
            <p:cNvPr id="594" name="Google Shape;594;p37"/>
            <p:cNvSpPr/>
            <p:nvPr/>
          </p:nvSpPr>
          <p:spPr>
            <a:xfrm>
              <a:off x="1066787" y="220115"/>
              <a:ext cx="1030481" cy="2905870"/>
            </a:xfrm>
            <a:prstGeom prst="roundRect">
              <a:avLst>
                <a:gd name="adj" fmla="val 5000"/>
              </a:avLst>
            </a:prstGeom>
            <a:solidFill>
              <a:srgbClr val="C7C7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txBox="1"/>
            <p:nvPr/>
          </p:nvSpPr>
          <p:spPr>
            <a:xfrm rot="-5400000">
              <a:off x="-21571" y="1308474"/>
              <a:ext cx="2382813" cy="206096"/>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Year 2</a:t>
              </a: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rot="5400000">
              <a:off x="981096" y="1202664"/>
              <a:ext cx="181686" cy="154572"/>
            </a:xfrm>
            <a:prstGeom prst="flowChartExtract">
              <a:avLst/>
            </a:prstGeom>
            <a:solidFill>
              <a:schemeClr val="lt1"/>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2133335" y="220115"/>
              <a:ext cx="1030481" cy="2905870"/>
            </a:xfrm>
            <a:prstGeom prst="roundRect">
              <a:avLst>
                <a:gd name="adj" fmla="val 5000"/>
              </a:avLst>
            </a:prstGeom>
            <a:solidFill>
              <a:srgbClr val="C7C7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7"/>
            <p:cNvSpPr txBox="1"/>
            <p:nvPr/>
          </p:nvSpPr>
          <p:spPr>
            <a:xfrm rot="-5400000">
              <a:off x="1044976" y="1308474"/>
              <a:ext cx="2382813" cy="206096"/>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Year 3</a:t>
              </a: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rot="5400000">
              <a:off x="2047644" y="1202664"/>
              <a:ext cx="181686" cy="154572"/>
            </a:xfrm>
            <a:prstGeom prst="flowChartExtract">
              <a:avLst/>
            </a:prstGeom>
            <a:solidFill>
              <a:schemeClr val="lt1"/>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0" name="Google Shape;600;p37"/>
          <p:cNvSpPr/>
          <p:nvPr/>
        </p:nvSpPr>
        <p:spPr>
          <a:xfrm>
            <a:off x="1225455" y="4090780"/>
            <a:ext cx="6639208" cy="18087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Cash position year n-1</a:t>
            </a:r>
            <a:endParaRPr sz="1400" b="0" i="0" u="none" strike="noStrike" cap="none">
              <a:solidFill>
                <a:srgbClr val="000000"/>
              </a:solidFill>
              <a:latin typeface="Arial"/>
              <a:ea typeface="Arial"/>
              <a:cs typeface="Arial"/>
              <a:sym typeface="Arial"/>
            </a:endParaRPr>
          </a:p>
        </p:txBody>
      </p:sp>
      <p:sp>
        <p:nvSpPr>
          <p:cNvPr id="601" name="Google Shape;601;p37"/>
          <p:cNvSpPr txBox="1"/>
          <p:nvPr/>
        </p:nvSpPr>
        <p:spPr>
          <a:xfrm>
            <a:off x="1225454" y="4310898"/>
            <a:ext cx="6639207" cy="21358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Total</a:t>
            </a:r>
            <a:endParaRPr sz="1400" b="0" i="0" u="none" strike="noStrike" cap="none">
              <a:solidFill>
                <a:srgbClr val="000000"/>
              </a:solidFill>
              <a:latin typeface="Arial"/>
              <a:ea typeface="Arial"/>
              <a:cs typeface="Arial"/>
              <a:sym typeface="Arial"/>
            </a:endParaRPr>
          </a:p>
        </p:txBody>
      </p:sp>
      <p:cxnSp>
        <p:nvCxnSpPr>
          <p:cNvPr id="602" name="Google Shape;602;p3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03" name="Google Shape;603;p3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604" name="Google Shape;604;p3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05" name="Google Shape;605;p37"/>
          <p:cNvSpPr txBox="1">
            <a:spLocks noGrp="1"/>
          </p:cNvSpPr>
          <p:nvPr>
            <p:ph type="sldNum" idx="12"/>
          </p:nvPr>
        </p:nvSpPr>
        <p:spPr>
          <a:xfrm>
            <a:off x="8698938" y="4761867"/>
            <a:ext cx="366049" cy="213556"/>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t>28</a:t>
            </a:fld>
            <a:endParaRPr/>
          </a:p>
        </p:txBody>
      </p:sp>
      <p:pic>
        <p:nvPicPr>
          <p:cNvPr id="606" name="Google Shape;606;p3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8"/>
          <p:cNvSpPr txBox="1"/>
          <p:nvPr/>
        </p:nvSpPr>
        <p:spPr>
          <a:xfrm>
            <a:off x="1871662" y="1208265"/>
            <a:ext cx="7071921" cy="2859906"/>
          </a:xfrm>
          <a:prstGeom prst="rect">
            <a:avLst/>
          </a:prstGeom>
          <a:noFill/>
          <a:ln>
            <a:noFill/>
          </a:ln>
        </p:spPr>
        <p:txBody>
          <a:bodyPr spcFirstLastPara="1" wrap="square" lIns="91425" tIns="91425" rIns="91425" bIns="91425" anchor="ctr" anchorCtr="0">
            <a:noAutofit/>
          </a:bodyPr>
          <a:lstStyle/>
          <a:p>
            <a:pPr marL="457200" marR="0" lvl="0" indent="-114300" algn="l" rtl="0">
              <a:lnSpc>
                <a:spcPct val="100000"/>
              </a:lnSpc>
              <a:spcBef>
                <a:spcPts val="600"/>
              </a:spcBef>
              <a:spcAft>
                <a:spcPts val="0"/>
              </a:spcAft>
              <a:buClr>
                <a:schemeClr val="dk1"/>
              </a:buClr>
              <a:buSzPts val="1800"/>
              <a:buFont typeface="Noto Sans"/>
              <a:buNone/>
            </a:pPr>
            <a:endParaRPr sz="1200" b="0" i="0" u="none" strike="noStrike" cap="none">
              <a:solidFill>
                <a:schemeClr val="dk2"/>
              </a:solidFill>
              <a:latin typeface="Lato"/>
              <a:ea typeface="Lato"/>
              <a:cs typeface="Lato"/>
              <a:sym typeface="Lato"/>
            </a:endParaRPr>
          </a:p>
          <a:p>
            <a:pPr marL="457200" marR="0" lvl="0" indent="-228600" algn="l" rtl="0">
              <a:lnSpc>
                <a:spcPct val="100000"/>
              </a:lnSpc>
              <a:spcBef>
                <a:spcPts val="1200"/>
              </a:spcBef>
              <a:spcAft>
                <a:spcPts val="0"/>
              </a:spcAft>
              <a:buClr>
                <a:schemeClr val="dk1"/>
              </a:buClr>
              <a:buSzPts val="1800"/>
              <a:buFont typeface="Noto Sans"/>
              <a:buChar char="−"/>
            </a:pPr>
            <a:r>
              <a:rPr lang="de-DE" sz="1200" b="0" i="0" u="none" strike="noStrike" cap="none">
                <a:solidFill>
                  <a:schemeClr val="dk2"/>
                </a:solidFill>
                <a:latin typeface="Lato"/>
                <a:ea typeface="Lato"/>
                <a:cs typeface="Lato"/>
                <a:sym typeface="Lato"/>
              </a:rPr>
              <a:t>Type of funding :</a:t>
            </a:r>
            <a:endParaRPr sz="1200" b="0" i="0" u="none" strike="noStrike" cap="none">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100">
                <a:solidFill>
                  <a:schemeClr val="dk2"/>
                </a:solidFill>
                <a:latin typeface="Lato"/>
                <a:ea typeface="Lato"/>
                <a:cs typeface="Lato"/>
                <a:sym typeface="Lato"/>
              </a:rPr>
              <a:t>N</a:t>
            </a:r>
            <a:r>
              <a:rPr lang="de-DE" sz="1100" b="0" i="0" u="none" strike="noStrike" cap="none">
                <a:solidFill>
                  <a:schemeClr val="dk2"/>
                </a:solidFill>
                <a:latin typeface="Lato"/>
                <a:ea typeface="Lato"/>
                <a:cs typeface="Lato"/>
                <a:sym typeface="Lato"/>
              </a:rPr>
              <a:t>ew debt ;</a:t>
            </a:r>
            <a:endParaRPr sz="1100" b="0" i="0" u="none" strike="noStrike" cap="none">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100" b="0" i="0" u="none" strike="noStrike" cap="none">
                <a:solidFill>
                  <a:schemeClr val="dk2"/>
                </a:solidFill>
                <a:latin typeface="Lato"/>
                <a:ea typeface="Lato"/>
                <a:cs typeface="Lato"/>
                <a:sym typeface="Lato"/>
              </a:rPr>
              <a:t>Increase in equity </a:t>
            </a:r>
            <a:r>
              <a:rPr lang="de-DE" sz="1100">
                <a:solidFill>
                  <a:schemeClr val="dk2"/>
                </a:solidFill>
                <a:latin typeface="Lato"/>
                <a:ea typeface="Lato"/>
                <a:cs typeface="Lato"/>
                <a:sym typeface="Lato"/>
              </a:rPr>
              <a:t>(via i</a:t>
            </a:r>
            <a:r>
              <a:rPr lang="de-DE" sz="1100" b="0" i="0" u="none" strike="noStrike" cap="none">
                <a:solidFill>
                  <a:schemeClr val="dk2"/>
                </a:solidFill>
                <a:latin typeface="Lato"/>
                <a:ea typeface="Lato"/>
                <a:cs typeface="Lato"/>
                <a:sym typeface="Lato"/>
              </a:rPr>
              <a:t>nvestment grants, issuing new shares…);</a:t>
            </a:r>
            <a:endParaRPr sz="1100" b="0" i="0" u="none" strike="noStrike" cap="none">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100" b="0" i="0" u="none" strike="noStrike" cap="none">
                <a:solidFill>
                  <a:schemeClr val="dk2"/>
                </a:solidFill>
                <a:latin typeface="Lato"/>
                <a:ea typeface="Lato"/>
                <a:cs typeface="Lato"/>
                <a:sym typeface="Lato"/>
              </a:rPr>
              <a:t>Self funding (dig in </a:t>
            </a:r>
            <a:r>
              <a:rPr lang="de-DE" sz="1100">
                <a:solidFill>
                  <a:schemeClr val="dk2"/>
                </a:solidFill>
                <a:latin typeface="Lato"/>
                <a:ea typeface="Lato"/>
                <a:cs typeface="Lato"/>
                <a:sym typeface="Lato"/>
              </a:rPr>
              <a:t>your own</a:t>
            </a:r>
            <a:r>
              <a:rPr lang="de-DE" sz="1100" b="0" i="0" u="none" strike="noStrike" cap="none">
                <a:solidFill>
                  <a:schemeClr val="dk2"/>
                </a:solidFill>
                <a:latin typeface="Lato"/>
                <a:ea typeface="Lato"/>
                <a:cs typeface="Lato"/>
                <a:sym typeface="Lato"/>
              </a:rPr>
              <a:t> resources to fund development – instead of using th</a:t>
            </a:r>
            <a:r>
              <a:rPr lang="de-DE" sz="1100">
                <a:solidFill>
                  <a:schemeClr val="dk2"/>
                </a:solidFill>
                <a:latin typeface="Lato"/>
                <a:ea typeface="Lato"/>
                <a:cs typeface="Lato"/>
                <a:sym typeface="Lato"/>
              </a:rPr>
              <a:t>em</a:t>
            </a:r>
            <a:r>
              <a:rPr lang="de-DE" sz="1100" b="0" i="0" u="none" strike="noStrike" cap="none">
                <a:solidFill>
                  <a:schemeClr val="dk2"/>
                </a:solidFill>
                <a:latin typeface="Lato"/>
                <a:ea typeface="Lato"/>
                <a:cs typeface="Lato"/>
                <a:sym typeface="Lato"/>
              </a:rPr>
              <a:t> as a lever- ) ;</a:t>
            </a:r>
            <a:endParaRPr sz="1200" b="0" i="0" u="none" strike="noStrike" cap="none">
              <a:solidFill>
                <a:schemeClr val="dk2"/>
              </a:solidFill>
              <a:latin typeface="Lato"/>
              <a:ea typeface="Lato"/>
              <a:cs typeface="Lato"/>
              <a:sym typeface="Lato"/>
            </a:endParaRPr>
          </a:p>
          <a:p>
            <a:pPr marL="457200" marR="0" lvl="0" indent="-114300" algn="l" rtl="0">
              <a:lnSpc>
                <a:spcPct val="100000"/>
              </a:lnSpc>
              <a:spcBef>
                <a:spcPts val="600"/>
              </a:spcBef>
              <a:spcAft>
                <a:spcPts val="0"/>
              </a:spcAft>
              <a:buClr>
                <a:schemeClr val="dk1"/>
              </a:buClr>
              <a:buSzPts val="1800"/>
              <a:buFont typeface="Noto Sans"/>
              <a:buNone/>
            </a:pPr>
            <a:endParaRPr sz="1200" b="0" i="0" u="none" strike="noStrike" cap="none">
              <a:solidFill>
                <a:schemeClr val="dk2"/>
              </a:solidFill>
              <a:latin typeface="Lato"/>
              <a:ea typeface="Lato"/>
              <a:cs typeface="Lato"/>
              <a:sym typeface="Lato"/>
            </a:endParaRPr>
          </a:p>
          <a:p>
            <a:pPr marL="457200" marR="0" lvl="0" indent="-228600" algn="l" rtl="0">
              <a:lnSpc>
                <a:spcPct val="100000"/>
              </a:lnSpc>
              <a:spcBef>
                <a:spcPts val="600"/>
              </a:spcBef>
              <a:spcAft>
                <a:spcPts val="0"/>
              </a:spcAft>
              <a:buClr>
                <a:schemeClr val="dk1"/>
              </a:buClr>
              <a:buSzPts val="1800"/>
              <a:buFont typeface="Noto Sans"/>
              <a:buChar char="−"/>
            </a:pPr>
            <a:r>
              <a:rPr lang="de-DE" sz="1200" b="0" i="0" u="none" strike="noStrike" cap="none">
                <a:solidFill>
                  <a:schemeClr val="dk2"/>
                </a:solidFill>
                <a:latin typeface="Lato"/>
                <a:ea typeface="Lato"/>
                <a:cs typeface="Lato"/>
                <a:sym typeface="Lato"/>
              </a:rPr>
              <a:t>A few indicators related to debt capacity : </a:t>
            </a:r>
            <a:endParaRPr sz="1200" b="0" i="0" u="none" strike="noStrike" cap="none">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100" b="0" i="0" u="none" strike="noStrike" cap="none">
                <a:solidFill>
                  <a:schemeClr val="dk2"/>
                </a:solidFill>
                <a:latin typeface="Lato"/>
                <a:ea typeface="Lato"/>
                <a:cs typeface="Lato"/>
                <a:sym typeface="Lato"/>
              </a:rPr>
              <a:t>MLT Debt/Equity</a:t>
            </a:r>
            <a:endParaRPr sz="1100" b="0" i="0" u="none" strike="noStrike" cap="none">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100" b="0" i="0" u="none" strike="noStrike" cap="none">
                <a:solidFill>
                  <a:schemeClr val="dk2"/>
                </a:solidFill>
                <a:latin typeface="Lato"/>
                <a:ea typeface="Lato"/>
                <a:cs typeface="Lato"/>
                <a:sym typeface="Lato"/>
              </a:rPr>
              <a:t>MLT Debt/EBITDA </a:t>
            </a:r>
            <a:endParaRPr sz="1100" b="0" i="0" u="none" strike="noStrike" cap="none">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100" b="0" i="0" u="none" strike="noStrike" cap="none">
                <a:solidFill>
                  <a:schemeClr val="dk2"/>
                </a:solidFill>
                <a:latin typeface="Lato"/>
                <a:ea typeface="Lato"/>
                <a:cs typeface="Lato"/>
                <a:sym typeface="Lato"/>
              </a:rPr>
              <a:t>MLT annual repayment/EBITDA</a:t>
            </a:r>
            <a:endParaRPr sz="1100" b="0" i="0" u="none" strike="noStrike" cap="none">
              <a:solidFill>
                <a:schemeClr val="dk2"/>
              </a:solidFill>
              <a:latin typeface="Lato"/>
              <a:ea typeface="Lato"/>
              <a:cs typeface="Lato"/>
              <a:sym typeface="Lato"/>
            </a:endParaRPr>
          </a:p>
        </p:txBody>
      </p:sp>
      <p:sp>
        <p:nvSpPr>
          <p:cNvPr id="613" name="Google Shape;613;p38"/>
          <p:cNvSpPr txBox="1"/>
          <p:nvPr/>
        </p:nvSpPr>
        <p:spPr>
          <a:xfrm>
            <a:off x="3419475" y="415650"/>
            <a:ext cx="5358791" cy="7413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a:solidFill>
                  <a:schemeClr val="dk2"/>
                </a:solidFill>
                <a:latin typeface="Raleway"/>
                <a:ea typeface="Raleway"/>
                <a:cs typeface="Raleway"/>
                <a:sym typeface="Raleway"/>
              </a:rPr>
              <a:t>What is to be seen in the cash flow forecast (or financing plan)</a:t>
            </a:r>
            <a:endParaRPr sz="2100" b="0" i="0" u="none" strike="noStrike" cap="none">
              <a:solidFill>
                <a:srgbClr val="000000"/>
              </a:solidFill>
              <a:latin typeface="Arial"/>
              <a:ea typeface="Arial"/>
              <a:cs typeface="Arial"/>
              <a:sym typeface="Arial"/>
            </a:endParaRPr>
          </a:p>
        </p:txBody>
      </p:sp>
      <p:cxnSp>
        <p:nvCxnSpPr>
          <p:cNvPr id="614" name="Google Shape;614;p3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15" name="Google Shape;615;p3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616" name="Google Shape;616;p3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17" name="Google Shape;617;p3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29</a:t>
            </a:fld>
            <a:endParaRPr/>
          </a:p>
        </p:txBody>
      </p:sp>
      <p:pic>
        <p:nvPicPr>
          <p:cNvPr id="618" name="Google Shape;618;p3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1287750" y="587050"/>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000"/>
              <a:t>Methodology and learning outcomes - EQF</a:t>
            </a:r>
            <a:endParaRPr/>
          </a:p>
        </p:txBody>
      </p:sp>
      <p:pic>
        <p:nvPicPr>
          <p:cNvPr id="105" name="Google Shape;105;p6"/>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106" name="Google Shape;106;p6"/>
          <p:cNvGraphicFramePr/>
          <p:nvPr/>
        </p:nvGraphicFramePr>
        <p:xfrm>
          <a:off x="952500" y="1503150"/>
          <a:ext cx="3000000" cy="3000000"/>
        </p:xfrm>
        <a:graphic>
          <a:graphicData uri="http://schemas.openxmlformats.org/drawingml/2006/table">
            <a:tbl>
              <a:tblPr>
                <a:noFill/>
                <a:tableStyleId>{1F4D20D8-39C4-4E43-AEA0-4C4598937AE4}</a:tableStyleId>
              </a:tblPr>
              <a:tblGrid>
                <a:gridCol w="3497050">
                  <a:extLst>
                    <a:ext uri="{9D8B030D-6E8A-4147-A177-3AD203B41FA5}">
                      <a16:colId xmlns:a16="http://schemas.microsoft.com/office/drawing/2014/main" val="20000"/>
                    </a:ext>
                  </a:extLst>
                </a:gridCol>
                <a:gridCol w="3741950">
                  <a:extLst>
                    <a:ext uri="{9D8B030D-6E8A-4147-A177-3AD203B41FA5}">
                      <a16:colId xmlns:a16="http://schemas.microsoft.com/office/drawing/2014/main" val="20001"/>
                    </a:ext>
                  </a:extLst>
                </a:gridCol>
              </a:tblGrid>
              <a:tr h="447825">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Aim:</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Performance criteria:</a:t>
                      </a:r>
                      <a:endParaRPr sz="1400" u="none" strike="noStrike" cap="none"/>
                    </a:p>
                  </a:txBody>
                  <a:tcPr marL="91425" marR="91425" marT="91425" marB="91425"/>
                </a:tc>
                <a:extLst>
                  <a:ext uri="{0D108BD9-81ED-4DB2-BD59-A6C34878D82A}">
                    <a16:rowId xmlns:a16="http://schemas.microsoft.com/office/drawing/2014/main" val="10000"/>
                  </a:ext>
                </a:extLst>
              </a:tr>
              <a:tr h="962700">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Lato"/>
                          <a:ea typeface="Lato"/>
                          <a:cs typeface="Lato"/>
                          <a:sym typeface="Lato"/>
                        </a:rPr>
                        <a:t>The objective is to create a framework to provide sufficient knowledge to assist social enterprises and SMEs to understand their financing requirements and to outline the options available to attract and manage sustainable sources of financial resources</a:t>
                      </a:r>
                      <a:endParaRPr sz="1400" u="none" strike="noStrike" cap="none">
                        <a:latin typeface="Lato"/>
                        <a:ea typeface="Lato"/>
                        <a:cs typeface="Lato"/>
                        <a:sym typeface="La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The social enterprise / SME should be able to better understand the dynamics of their internal and external financial resources and to better understand the various sources  of finance together with their respective advantages and disadvantages</a:t>
                      </a: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pic>
        <p:nvPicPr>
          <p:cNvPr id="107" name="Google Shape;107;p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108" name="Google Shape;108;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9"/>
          <p:cNvSpPr txBox="1">
            <a:spLocks noGrp="1"/>
          </p:cNvSpPr>
          <p:nvPr>
            <p:ph type="ctrTitle"/>
          </p:nvPr>
        </p:nvSpPr>
        <p:spPr>
          <a:xfrm>
            <a:off x="1657350" y="1723549"/>
            <a:ext cx="5829300" cy="110251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a:t>Sources of finance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of finance - disclaimer</a:t>
            </a:r>
            <a:endParaRPr sz="4500"/>
          </a:p>
        </p:txBody>
      </p:sp>
      <p:sp>
        <p:nvSpPr>
          <p:cNvPr id="629" name="Google Shape;629;p78"/>
          <p:cNvSpPr txBox="1">
            <a:spLocks noGrp="1"/>
          </p:cNvSpPr>
          <p:nvPr>
            <p:ph type="body" idx="1"/>
          </p:nvPr>
        </p:nvSpPr>
        <p:spPr>
          <a:xfrm>
            <a:off x="2518000" y="1149150"/>
            <a:ext cx="6074100" cy="328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2000">
                <a:latin typeface="Calibri"/>
                <a:ea typeface="Calibri"/>
                <a:cs typeface="Calibri"/>
                <a:sym typeface="Calibri"/>
              </a:rPr>
              <a:t>The sources of finance identified in this section are generally available in some form or another in most EU jurisdictions.  However, it should be noted that the approach may differ between jurisdictions especially in respect of more specialised sources of finance. </a:t>
            </a:r>
            <a:endParaRPr sz="2000">
              <a:latin typeface="Calibri"/>
              <a:ea typeface="Calibri"/>
              <a:cs typeface="Calibri"/>
              <a:sym typeface="Calibri"/>
            </a:endParaRPr>
          </a:p>
          <a:p>
            <a:pPr marL="0" lvl="0" indent="0" algn="l" rtl="0">
              <a:lnSpc>
                <a:spcPct val="100000"/>
              </a:lnSpc>
              <a:spcBef>
                <a:spcPts val="0"/>
              </a:spcBef>
              <a:spcAft>
                <a:spcPts val="0"/>
              </a:spcAft>
              <a:buSzPts val="1400"/>
              <a:buNone/>
            </a:pPr>
            <a:endParaRPr sz="2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2000">
                <a:latin typeface="Calibri"/>
                <a:ea typeface="Calibri"/>
                <a:cs typeface="Calibri"/>
                <a:sym typeface="Calibri"/>
              </a:rPr>
              <a:t>Each source of finance will show the approximate / estimated lead time required. This is based on the level of complexity, is indicative and may differ from one jurisdiction to another. </a:t>
            </a:r>
            <a:endParaRPr sz="2000">
              <a:latin typeface="Calibri"/>
              <a:ea typeface="Calibri"/>
              <a:cs typeface="Calibri"/>
              <a:sym typeface="Calibri"/>
            </a:endParaRPr>
          </a:p>
        </p:txBody>
      </p:sp>
      <p:pic>
        <p:nvPicPr>
          <p:cNvPr id="630" name="Google Shape;630;p7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31" name="Google Shape;631;p7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31</a:t>
            </a:fld>
            <a:endParaRPr/>
          </a:p>
        </p:txBody>
      </p:sp>
      <p:pic>
        <p:nvPicPr>
          <p:cNvPr id="632" name="Google Shape;632;p7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79"/>
          <p:cNvGrpSpPr/>
          <p:nvPr/>
        </p:nvGrpSpPr>
        <p:grpSpPr>
          <a:xfrm>
            <a:off x="914400" y="1316000"/>
            <a:ext cx="7790700" cy="2759072"/>
            <a:chOff x="0" y="49692"/>
            <a:chExt cx="7790700" cy="3678762"/>
          </a:xfrm>
        </p:grpSpPr>
        <p:sp>
          <p:nvSpPr>
            <p:cNvPr id="639" name="Google Shape;639;p79"/>
            <p:cNvSpPr/>
            <p:nvPr/>
          </p:nvSpPr>
          <p:spPr>
            <a:xfrm>
              <a:off x="0" y="2933175"/>
              <a:ext cx="7790700" cy="626100"/>
            </a:xfrm>
            <a:prstGeom prst="roundRect">
              <a:avLst>
                <a:gd name="adj" fmla="val 10000"/>
              </a:avLst>
            </a:prstGeom>
            <a:solidFill>
              <a:srgbClr val="DDE3F1"/>
            </a:solidFill>
            <a:ln w="9525" cap="flat" cmpd="sng">
              <a:solidFill>
                <a:srgbClr val="AAB8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79"/>
            <p:cNvSpPr txBox="1"/>
            <p:nvPr/>
          </p:nvSpPr>
          <p:spPr>
            <a:xfrm>
              <a:off x="0" y="2933154"/>
              <a:ext cx="2337300" cy="795300"/>
            </a:xfrm>
            <a:prstGeom prst="rect">
              <a:avLst/>
            </a:prstGeom>
            <a:noFill/>
            <a:ln>
              <a:noFill/>
            </a:ln>
          </p:spPr>
          <p:txBody>
            <a:bodyPr spcFirstLastPara="1" wrap="square" lIns="10800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de-DE" sz="1400" b="1" i="0" u="none" strike="noStrike" cap="none">
                  <a:solidFill>
                    <a:schemeClr val="dk1"/>
                  </a:solidFill>
                  <a:latin typeface="Arial"/>
                  <a:ea typeface="Arial"/>
                  <a:cs typeface="Arial"/>
                  <a:sym typeface="Arial"/>
                </a:rPr>
                <a:t>Financing instrument</a:t>
              </a:r>
              <a:endParaRPr sz="1400" b="0" i="0" u="none" strike="noStrike" cap="none">
                <a:solidFill>
                  <a:srgbClr val="000000"/>
                </a:solidFill>
                <a:latin typeface="Arial"/>
                <a:ea typeface="Arial"/>
                <a:cs typeface="Arial"/>
                <a:sym typeface="Arial"/>
              </a:endParaRPr>
            </a:p>
          </p:txBody>
        </p:sp>
        <p:sp>
          <p:nvSpPr>
            <p:cNvPr id="641" name="Google Shape;641;p79"/>
            <p:cNvSpPr/>
            <p:nvPr/>
          </p:nvSpPr>
          <p:spPr>
            <a:xfrm>
              <a:off x="0" y="1994222"/>
              <a:ext cx="7790700" cy="844800"/>
            </a:xfrm>
            <a:prstGeom prst="roundRect">
              <a:avLst>
                <a:gd name="adj" fmla="val 10000"/>
              </a:avLst>
            </a:prstGeom>
            <a:solidFill>
              <a:srgbClr val="DDE3F1"/>
            </a:solidFill>
            <a:ln w="9525" cap="flat" cmpd="sng">
              <a:solidFill>
                <a:srgbClr val="AAB8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79"/>
            <p:cNvSpPr txBox="1"/>
            <p:nvPr/>
          </p:nvSpPr>
          <p:spPr>
            <a:xfrm>
              <a:off x="0" y="2141541"/>
              <a:ext cx="2337300" cy="697500"/>
            </a:xfrm>
            <a:prstGeom prst="rect">
              <a:avLst/>
            </a:prstGeom>
            <a:noFill/>
            <a:ln>
              <a:noFill/>
            </a:ln>
          </p:spPr>
          <p:txBody>
            <a:bodyPr spcFirstLastPara="1" wrap="square" lIns="10800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de-DE" sz="1400" b="1" i="0" u="none" strike="noStrike" cap="none">
                  <a:solidFill>
                    <a:schemeClr val="dk1"/>
                  </a:solidFill>
                  <a:latin typeface="Arial"/>
                  <a:ea typeface="Arial"/>
                  <a:cs typeface="Arial"/>
                  <a:sym typeface="Arial"/>
                </a:rPr>
                <a:t>Financing source</a:t>
              </a:r>
              <a:endParaRPr sz="1400" b="0" i="0" u="none" strike="noStrike" cap="none">
                <a:solidFill>
                  <a:srgbClr val="000000"/>
                </a:solidFill>
                <a:latin typeface="Arial"/>
                <a:ea typeface="Arial"/>
                <a:cs typeface="Arial"/>
                <a:sym typeface="Arial"/>
              </a:endParaRPr>
            </a:p>
          </p:txBody>
        </p:sp>
        <p:sp>
          <p:nvSpPr>
            <p:cNvPr id="643" name="Google Shape;643;p79"/>
            <p:cNvSpPr/>
            <p:nvPr/>
          </p:nvSpPr>
          <p:spPr>
            <a:xfrm>
              <a:off x="0" y="1386926"/>
              <a:ext cx="7790700" cy="750249"/>
            </a:xfrm>
            <a:prstGeom prst="roundRect">
              <a:avLst>
                <a:gd name="adj" fmla="val 10000"/>
              </a:avLst>
            </a:prstGeom>
            <a:solidFill>
              <a:srgbClr val="F6F6F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9"/>
            <p:cNvSpPr txBox="1"/>
            <p:nvPr/>
          </p:nvSpPr>
          <p:spPr>
            <a:xfrm>
              <a:off x="0" y="1458318"/>
              <a:ext cx="2337300" cy="626100"/>
            </a:xfrm>
            <a:prstGeom prst="rect">
              <a:avLst/>
            </a:prstGeom>
            <a:noFill/>
            <a:ln>
              <a:noFill/>
            </a:ln>
          </p:spPr>
          <p:txBody>
            <a:bodyPr spcFirstLastPara="1" wrap="square" lIns="10800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de-DE" sz="1400" b="1" i="0" u="none" strike="noStrike" cap="none">
                  <a:solidFill>
                    <a:schemeClr val="dk1"/>
                  </a:solidFill>
                  <a:latin typeface="Arial"/>
                  <a:ea typeface="Arial"/>
                  <a:cs typeface="Arial"/>
                  <a:sym typeface="Arial"/>
                </a:rPr>
                <a:t>Financing form</a:t>
              </a:r>
              <a:endParaRPr sz="1050" b="1" i="0" u="none" strike="noStrike" cap="none">
                <a:solidFill>
                  <a:schemeClr val="dk1"/>
                </a:solidFill>
                <a:latin typeface="Arial"/>
                <a:ea typeface="Arial"/>
                <a:cs typeface="Arial"/>
                <a:sym typeface="Arial"/>
              </a:endParaRPr>
            </a:p>
          </p:txBody>
        </p:sp>
        <p:sp>
          <p:nvSpPr>
            <p:cNvPr id="645" name="Google Shape;645;p79"/>
            <p:cNvSpPr/>
            <p:nvPr/>
          </p:nvSpPr>
          <p:spPr>
            <a:xfrm>
              <a:off x="0" y="445954"/>
              <a:ext cx="7790700" cy="342300"/>
            </a:xfrm>
            <a:prstGeom prst="roundRect">
              <a:avLst>
                <a:gd name="adj" fmla="val 1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9"/>
            <p:cNvSpPr txBox="1"/>
            <p:nvPr/>
          </p:nvSpPr>
          <p:spPr>
            <a:xfrm>
              <a:off x="0" y="445954"/>
              <a:ext cx="2337300" cy="3423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647" name="Google Shape;647;p79"/>
            <p:cNvSpPr/>
            <p:nvPr/>
          </p:nvSpPr>
          <p:spPr>
            <a:xfrm>
              <a:off x="3748903" y="49692"/>
              <a:ext cx="1281300" cy="8448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79"/>
            <p:cNvSpPr txBox="1"/>
            <p:nvPr/>
          </p:nvSpPr>
          <p:spPr>
            <a:xfrm>
              <a:off x="3773644" y="74433"/>
              <a:ext cx="1231800" cy="7953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de-DE" sz="1600" b="0" i="0" u="none" strike="noStrike" cap="none">
                  <a:solidFill>
                    <a:schemeClr val="dk1"/>
                  </a:solidFill>
                  <a:latin typeface="Arial"/>
                  <a:ea typeface="Arial"/>
                  <a:cs typeface="Arial"/>
                  <a:sym typeface="Arial"/>
                </a:rPr>
                <a:t>Financing structure</a:t>
              </a:r>
              <a:endParaRPr sz="1400" b="0" i="0" u="none" strike="noStrike" cap="none">
                <a:solidFill>
                  <a:srgbClr val="000000"/>
                </a:solidFill>
                <a:latin typeface="Arial"/>
                <a:ea typeface="Arial"/>
                <a:cs typeface="Arial"/>
                <a:sym typeface="Arial"/>
              </a:endParaRPr>
            </a:p>
          </p:txBody>
        </p:sp>
        <p:sp>
          <p:nvSpPr>
            <p:cNvPr id="649" name="Google Shape;649;p79"/>
            <p:cNvSpPr/>
            <p:nvPr/>
          </p:nvSpPr>
          <p:spPr>
            <a:xfrm>
              <a:off x="2962349" y="894400"/>
              <a:ext cx="1427100" cy="657300"/>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00000"/>
              </a:solidFill>
              <a:prstDash val="solid"/>
              <a:round/>
              <a:headEnd type="none" w="sm" len="sm"/>
              <a:tailEnd type="none" w="sm" len="sm"/>
            </a:ln>
          </p:spPr>
        </p:sp>
        <p:sp>
          <p:nvSpPr>
            <p:cNvPr id="650" name="Google Shape;650;p79"/>
            <p:cNvSpPr/>
            <p:nvPr/>
          </p:nvSpPr>
          <p:spPr>
            <a:xfrm>
              <a:off x="2571008" y="1551556"/>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79"/>
            <p:cNvSpPr txBox="1"/>
            <p:nvPr/>
          </p:nvSpPr>
          <p:spPr>
            <a:xfrm>
              <a:off x="2586291" y="1566839"/>
              <a:ext cx="752100" cy="49110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de-DE" sz="1050" b="0" i="0" u="none" strike="noStrike" cap="none">
                  <a:solidFill>
                    <a:schemeClr val="dk1"/>
                  </a:solidFill>
                  <a:latin typeface="Arial"/>
                  <a:ea typeface="Arial"/>
                  <a:cs typeface="Arial"/>
                  <a:sym typeface="Arial"/>
                </a:rPr>
                <a:t>Internal financing</a:t>
              </a:r>
              <a:endParaRPr sz="1400" b="0" i="0" u="none" strike="noStrike" cap="none">
                <a:solidFill>
                  <a:srgbClr val="000000"/>
                </a:solidFill>
                <a:latin typeface="Arial"/>
                <a:ea typeface="Arial"/>
                <a:cs typeface="Arial"/>
                <a:sym typeface="Arial"/>
              </a:endParaRPr>
            </a:p>
          </p:txBody>
        </p:sp>
        <p:sp>
          <p:nvSpPr>
            <p:cNvPr id="652" name="Google Shape;652;p79"/>
            <p:cNvSpPr/>
            <p:nvPr/>
          </p:nvSpPr>
          <p:spPr>
            <a:xfrm>
              <a:off x="2453606" y="2073344"/>
              <a:ext cx="508800" cy="208800"/>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00000"/>
              </a:solidFill>
              <a:prstDash val="solid"/>
              <a:round/>
              <a:headEnd type="none" w="sm" len="sm"/>
              <a:tailEnd type="none" w="sm" len="sm"/>
            </a:ln>
          </p:spPr>
        </p:sp>
        <p:sp>
          <p:nvSpPr>
            <p:cNvPr id="653" name="Google Shape;653;p79"/>
            <p:cNvSpPr/>
            <p:nvPr/>
          </p:nvSpPr>
          <p:spPr>
            <a:xfrm>
              <a:off x="2062264" y="2282060"/>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9"/>
            <p:cNvSpPr txBox="1"/>
            <p:nvPr/>
          </p:nvSpPr>
          <p:spPr>
            <a:xfrm>
              <a:off x="2008875" y="2297360"/>
              <a:ext cx="820800" cy="5217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Retained earnings / shareholders</a:t>
              </a:r>
              <a:endParaRPr sz="1400" b="0" i="0" u="none" strike="noStrike" cap="none">
                <a:solidFill>
                  <a:srgbClr val="000000"/>
                </a:solidFill>
                <a:latin typeface="Arial"/>
                <a:ea typeface="Arial"/>
                <a:cs typeface="Arial"/>
                <a:sym typeface="Arial"/>
              </a:endParaRPr>
            </a:p>
          </p:txBody>
        </p:sp>
        <p:sp>
          <p:nvSpPr>
            <p:cNvPr id="655" name="Google Shape;655;p79"/>
            <p:cNvSpPr/>
            <p:nvPr/>
          </p:nvSpPr>
          <p:spPr>
            <a:xfrm>
              <a:off x="2407886"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56" name="Google Shape;656;p79"/>
            <p:cNvSpPr/>
            <p:nvPr/>
          </p:nvSpPr>
          <p:spPr>
            <a:xfrm>
              <a:off x="2062264" y="3012564"/>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79"/>
            <p:cNvSpPr txBox="1"/>
            <p:nvPr/>
          </p:nvSpPr>
          <p:spPr>
            <a:xfrm>
              <a:off x="2077547" y="3027847"/>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Dividend structures</a:t>
              </a:r>
              <a:endParaRPr sz="1400" b="0" i="0" u="none" strike="noStrike" cap="none">
                <a:solidFill>
                  <a:srgbClr val="000000"/>
                </a:solidFill>
                <a:latin typeface="Arial"/>
                <a:ea typeface="Arial"/>
                <a:cs typeface="Arial"/>
                <a:sym typeface="Arial"/>
              </a:endParaRPr>
            </a:p>
          </p:txBody>
        </p:sp>
        <p:sp>
          <p:nvSpPr>
            <p:cNvPr id="658" name="Google Shape;658;p79"/>
            <p:cNvSpPr/>
            <p:nvPr/>
          </p:nvSpPr>
          <p:spPr>
            <a:xfrm>
              <a:off x="2962349" y="2073344"/>
              <a:ext cx="508800" cy="208800"/>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00000"/>
              </a:solidFill>
              <a:prstDash val="solid"/>
              <a:round/>
              <a:headEnd type="none" w="sm" len="sm"/>
              <a:tailEnd type="none" w="sm" len="sm"/>
            </a:ln>
          </p:spPr>
        </p:sp>
        <p:sp>
          <p:nvSpPr>
            <p:cNvPr id="659" name="Google Shape;659;p79"/>
            <p:cNvSpPr/>
            <p:nvPr/>
          </p:nvSpPr>
          <p:spPr>
            <a:xfrm>
              <a:off x="3079752" y="2282060"/>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79"/>
            <p:cNvSpPr txBox="1"/>
            <p:nvPr/>
          </p:nvSpPr>
          <p:spPr>
            <a:xfrm>
              <a:off x="3095035" y="2297343"/>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Debtor, creditor and stock mgmnt</a:t>
              </a:r>
              <a:endParaRPr sz="1400" b="0" i="0" u="none" strike="noStrike" cap="none">
                <a:solidFill>
                  <a:srgbClr val="000000"/>
                </a:solidFill>
                <a:latin typeface="Arial"/>
                <a:ea typeface="Arial"/>
                <a:cs typeface="Arial"/>
                <a:sym typeface="Arial"/>
              </a:endParaRPr>
            </a:p>
          </p:txBody>
        </p:sp>
        <p:sp>
          <p:nvSpPr>
            <p:cNvPr id="661" name="Google Shape;661;p79"/>
            <p:cNvSpPr/>
            <p:nvPr/>
          </p:nvSpPr>
          <p:spPr>
            <a:xfrm>
              <a:off x="3425373"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62" name="Google Shape;662;p79"/>
            <p:cNvSpPr/>
            <p:nvPr/>
          </p:nvSpPr>
          <p:spPr>
            <a:xfrm>
              <a:off x="3079752" y="3012564"/>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79"/>
            <p:cNvSpPr txBox="1"/>
            <p:nvPr/>
          </p:nvSpPr>
          <p:spPr>
            <a:xfrm>
              <a:off x="3095035" y="3027847"/>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Cashflows</a:t>
              </a:r>
              <a:endParaRPr sz="1400" b="0" i="0" u="none" strike="noStrike" cap="none">
                <a:solidFill>
                  <a:srgbClr val="000000"/>
                </a:solidFill>
                <a:latin typeface="Arial"/>
                <a:ea typeface="Arial"/>
                <a:cs typeface="Arial"/>
                <a:sym typeface="Arial"/>
              </a:endParaRPr>
            </a:p>
          </p:txBody>
        </p:sp>
        <p:sp>
          <p:nvSpPr>
            <p:cNvPr id="664" name="Google Shape;664;p79"/>
            <p:cNvSpPr/>
            <p:nvPr/>
          </p:nvSpPr>
          <p:spPr>
            <a:xfrm>
              <a:off x="4389490" y="894400"/>
              <a:ext cx="1614000" cy="657300"/>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00000"/>
              </a:solidFill>
              <a:prstDash val="solid"/>
              <a:round/>
              <a:headEnd type="none" w="sm" len="sm"/>
              <a:tailEnd type="none" w="sm" len="sm"/>
            </a:ln>
          </p:spPr>
        </p:sp>
        <p:sp>
          <p:nvSpPr>
            <p:cNvPr id="665" name="Google Shape;665;p79"/>
            <p:cNvSpPr/>
            <p:nvPr/>
          </p:nvSpPr>
          <p:spPr>
            <a:xfrm>
              <a:off x="5612186" y="1551556"/>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79"/>
            <p:cNvSpPr txBox="1"/>
            <p:nvPr/>
          </p:nvSpPr>
          <p:spPr>
            <a:xfrm>
              <a:off x="5627469" y="1566839"/>
              <a:ext cx="752100" cy="49110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de-DE" sz="1050" b="0" i="0" u="none" strike="noStrike" cap="none">
                  <a:solidFill>
                    <a:schemeClr val="dk1"/>
                  </a:solidFill>
                  <a:latin typeface="Arial"/>
                  <a:ea typeface="Arial"/>
                  <a:cs typeface="Arial"/>
                  <a:sym typeface="Arial"/>
                </a:rPr>
                <a:t>External financing</a:t>
              </a:r>
              <a:endParaRPr sz="1400" b="0" i="0" u="none" strike="noStrike" cap="none">
                <a:solidFill>
                  <a:srgbClr val="000000"/>
                </a:solidFill>
                <a:latin typeface="Arial"/>
                <a:ea typeface="Arial"/>
                <a:cs typeface="Arial"/>
                <a:sym typeface="Arial"/>
              </a:endParaRPr>
            </a:p>
          </p:txBody>
        </p:sp>
        <p:sp>
          <p:nvSpPr>
            <p:cNvPr id="667" name="Google Shape;667;p79"/>
            <p:cNvSpPr/>
            <p:nvPr/>
          </p:nvSpPr>
          <p:spPr>
            <a:xfrm>
              <a:off x="4765548" y="2073344"/>
              <a:ext cx="1238100" cy="208800"/>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00000"/>
              </a:solidFill>
              <a:prstDash val="solid"/>
              <a:round/>
              <a:headEnd type="none" w="sm" len="sm"/>
              <a:tailEnd type="none" w="sm" len="sm"/>
            </a:ln>
          </p:spPr>
        </p:sp>
        <p:sp>
          <p:nvSpPr>
            <p:cNvPr id="668" name="Google Shape;668;p79"/>
            <p:cNvSpPr/>
            <p:nvPr/>
          </p:nvSpPr>
          <p:spPr>
            <a:xfrm>
              <a:off x="4374207" y="2282060"/>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79"/>
            <p:cNvSpPr txBox="1"/>
            <p:nvPr/>
          </p:nvSpPr>
          <p:spPr>
            <a:xfrm>
              <a:off x="4389490" y="2297343"/>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Shareholders  - existing or new</a:t>
              </a:r>
              <a:endParaRPr sz="1400" b="0" i="0" u="none" strike="noStrike" cap="none">
                <a:solidFill>
                  <a:srgbClr val="000000"/>
                </a:solidFill>
                <a:latin typeface="Arial"/>
                <a:ea typeface="Arial"/>
                <a:cs typeface="Arial"/>
                <a:sym typeface="Arial"/>
              </a:endParaRPr>
            </a:p>
          </p:txBody>
        </p:sp>
        <p:sp>
          <p:nvSpPr>
            <p:cNvPr id="670" name="Google Shape;670;p79"/>
            <p:cNvSpPr/>
            <p:nvPr/>
          </p:nvSpPr>
          <p:spPr>
            <a:xfrm>
              <a:off x="4719828"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71" name="Google Shape;671;p79"/>
            <p:cNvSpPr/>
            <p:nvPr/>
          </p:nvSpPr>
          <p:spPr>
            <a:xfrm>
              <a:off x="4063097" y="3012559"/>
              <a:ext cx="10938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79"/>
            <p:cNvSpPr txBox="1"/>
            <p:nvPr/>
          </p:nvSpPr>
          <p:spPr>
            <a:xfrm>
              <a:off x="4072650" y="2899792"/>
              <a:ext cx="1124100" cy="6975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New equity, angel, venture capitalists</a:t>
              </a:r>
              <a:endParaRPr sz="1400" b="0" i="0" u="none" strike="noStrike" cap="none">
                <a:solidFill>
                  <a:srgbClr val="000000"/>
                </a:solidFill>
                <a:latin typeface="Arial"/>
                <a:ea typeface="Arial"/>
                <a:cs typeface="Arial"/>
                <a:sym typeface="Arial"/>
              </a:endParaRPr>
            </a:p>
          </p:txBody>
        </p:sp>
        <p:sp>
          <p:nvSpPr>
            <p:cNvPr id="673" name="Google Shape;673;p79"/>
            <p:cNvSpPr/>
            <p:nvPr/>
          </p:nvSpPr>
          <p:spPr>
            <a:xfrm>
              <a:off x="5908085" y="2073344"/>
              <a:ext cx="91500" cy="208800"/>
            </a:xfrm>
            <a:custGeom>
              <a:avLst/>
              <a:gdLst/>
              <a:ahLst/>
              <a:cxnLst/>
              <a:rect l="l" t="t" r="r" b="b"/>
              <a:pathLst>
                <a:path w="120000" h="120000" extrusionOk="0">
                  <a:moveTo>
                    <a:pt x="125251" y="0"/>
                  </a:moveTo>
                  <a:lnTo>
                    <a:pt x="125251" y="60000"/>
                  </a:lnTo>
                  <a:lnTo>
                    <a:pt x="60000" y="60000"/>
                  </a:lnTo>
                  <a:lnTo>
                    <a:pt x="60000" y="120000"/>
                  </a:lnTo>
                </a:path>
              </a:pathLst>
            </a:custGeom>
            <a:noFill/>
            <a:ln w="9525" cap="flat" cmpd="sng">
              <a:solidFill>
                <a:srgbClr val="000000"/>
              </a:solidFill>
              <a:prstDash val="solid"/>
              <a:round/>
              <a:headEnd type="none" w="sm" len="sm"/>
              <a:tailEnd type="none" w="sm" len="sm"/>
            </a:ln>
          </p:spPr>
        </p:sp>
        <p:sp>
          <p:nvSpPr>
            <p:cNvPr id="674" name="Google Shape;674;p79"/>
            <p:cNvSpPr/>
            <p:nvPr/>
          </p:nvSpPr>
          <p:spPr>
            <a:xfrm>
              <a:off x="5472949" y="2282060"/>
              <a:ext cx="9618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79"/>
            <p:cNvSpPr txBox="1"/>
            <p:nvPr/>
          </p:nvSpPr>
          <p:spPr>
            <a:xfrm>
              <a:off x="5488232" y="2297343"/>
              <a:ext cx="9312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Debt, from capital market, banks</a:t>
              </a:r>
              <a:endParaRPr sz="1400" b="0" i="0" u="none" strike="noStrike" cap="none">
                <a:solidFill>
                  <a:srgbClr val="000000"/>
                </a:solidFill>
                <a:latin typeface="Arial"/>
                <a:ea typeface="Arial"/>
                <a:cs typeface="Arial"/>
                <a:sym typeface="Arial"/>
              </a:endParaRPr>
            </a:p>
          </p:txBody>
        </p:sp>
        <p:sp>
          <p:nvSpPr>
            <p:cNvPr id="676" name="Google Shape;676;p79"/>
            <p:cNvSpPr/>
            <p:nvPr/>
          </p:nvSpPr>
          <p:spPr>
            <a:xfrm>
              <a:off x="5908085"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77" name="Google Shape;677;p79"/>
            <p:cNvSpPr/>
            <p:nvPr/>
          </p:nvSpPr>
          <p:spPr>
            <a:xfrm>
              <a:off x="5391694" y="3012564"/>
              <a:ext cx="11241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79"/>
            <p:cNvSpPr txBox="1"/>
            <p:nvPr/>
          </p:nvSpPr>
          <p:spPr>
            <a:xfrm>
              <a:off x="5406977" y="3027847"/>
              <a:ext cx="10938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Debt, overdraft, mezzanine capital, hybrid structures</a:t>
              </a:r>
              <a:endParaRPr sz="1400" b="0" i="0" u="none" strike="noStrike" cap="none">
                <a:solidFill>
                  <a:srgbClr val="000000"/>
                </a:solidFill>
                <a:latin typeface="Arial"/>
                <a:ea typeface="Arial"/>
                <a:cs typeface="Arial"/>
                <a:sym typeface="Arial"/>
              </a:endParaRPr>
            </a:p>
          </p:txBody>
        </p:sp>
        <p:sp>
          <p:nvSpPr>
            <p:cNvPr id="679" name="Google Shape;679;p79"/>
            <p:cNvSpPr/>
            <p:nvPr/>
          </p:nvSpPr>
          <p:spPr>
            <a:xfrm>
              <a:off x="6003527" y="2073344"/>
              <a:ext cx="1147500" cy="208800"/>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00000"/>
              </a:solidFill>
              <a:prstDash val="solid"/>
              <a:round/>
              <a:headEnd type="none" w="sm" len="sm"/>
              <a:tailEnd type="none" w="sm" len="sm"/>
            </a:ln>
          </p:spPr>
        </p:sp>
        <p:sp>
          <p:nvSpPr>
            <p:cNvPr id="680" name="Google Shape;680;p79"/>
            <p:cNvSpPr/>
            <p:nvPr/>
          </p:nvSpPr>
          <p:spPr>
            <a:xfrm>
              <a:off x="6669467" y="2282060"/>
              <a:ext cx="9633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79"/>
            <p:cNvSpPr txBox="1"/>
            <p:nvPr/>
          </p:nvSpPr>
          <p:spPr>
            <a:xfrm>
              <a:off x="6684750" y="2297343"/>
              <a:ext cx="9327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grants, crowdfunding,  expectations</a:t>
              </a:r>
              <a:endParaRPr sz="1400" b="0" i="0" u="none" strike="noStrike" cap="none">
                <a:solidFill>
                  <a:srgbClr val="000000"/>
                </a:solidFill>
                <a:latin typeface="Arial"/>
                <a:ea typeface="Arial"/>
                <a:cs typeface="Arial"/>
                <a:sym typeface="Arial"/>
              </a:endParaRPr>
            </a:p>
          </p:txBody>
        </p:sp>
        <p:sp>
          <p:nvSpPr>
            <p:cNvPr id="682" name="Google Shape;682;p79"/>
            <p:cNvSpPr/>
            <p:nvPr/>
          </p:nvSpPr>
          <p:spPr>
            <a:xfrm>
              <a:off x="7105437"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83" name="Google Shape;683;p79"/>
            <p:cNvSpPr/>
            <p:nvPr/>
          </p:nvSpPr>
          <p:spPr>
            <a:xfrm>
              <a:off x="6759816" y="3012564"/>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79"/>
            <p:cNvSpPr txBox="1"/>
            <p:nvPr/>
          </p:nvSpPr>
          <p:spPr>
            <a:xfrm>
              <a:off x="6775099" y="3027847"/>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Equity, debt, mezzanine capital </a:t>
              </a:r>
              <a:endParaRPr sz="1400" b="0" i="0" u="none" strike="noStrike" cap="none">
                <a:solidFill>
                  <a:srgbClr val="000000"/>
                </a:solidFill>
                <a:latin typeface="Arial"/>
                <a:ea typeface="Arial"/>
                <a:cs typeface="Arial"/>
                <a:sym typeface="Arial"/>
              </a:endParaRPr>
            </a:p>
          </p:txBody>
        </p:sp>
      </p:grpSp>
      <p:sp>
        <p:nvSpPr>
          <p:cNvPr id="685" name="Google Shape;685;p79"/>
          <p:cNvSpPr txBox="1">
            <a:spLocks noGrp="1"/>
          </p:cNvSpPr>
          <p:nvPr>
            <p:ph type="title"/>
          </p:nvPr>
        </p:nvSpPr>
        <p:spPr>
          <a:xfrm>
            <a:off x="649277" y="658382"/>
            <a:ext cx="6699300" cy="27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a:t>Financing of social enterprises</a:t>
            </a:r>
            <a:br>
              <a:rPr lang="de-DE"/>
            </a:br>
            <a:endParaRPr/>
          </a:p>
        </p:txBody>
      </p:sp>
      <p:sp>
        <p:nvSpPr>
          <p:cNvPr id="686" name="Google Shape;686;p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32</a:t>
            </a:fld>
            <a:endParaRPr/>
          </a:p>
        </p:txBody>
      </p:sp>
      <p:pic>
        <p:nvPicPr>
          <p:cNvPr id="687" name="Google Shape;687;p79"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688" name="Google Shape;688;p79"/>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80"/>
          <p:cNvSpPr txBox="1"/>
          <p:nvPr/>
        </p:nvSpPr>
        <p:spPr>
          <a:xfrm>
            <a:off x="928662" y="789552"/>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grpSp>
        <p:nvGrpSpPr>
          <p:cNvPr id="695" name="Google Shape;695;p80"/>
          <p:cNvGrpSpPr/>
          <p:nvPr/>
        </p:nvGrpSpPr>
        <p:grpSpPr>
          <a:xfrm>
            <a:off x="1443052" y="1621450"/>
            <a:ext cx="5620204" cy="2451772"/>
            <a:chOff x="775627" y="1992685"/>
            <a:chExt cx="6863952" cy="4145008"/>
          </a:xfrm>
        </p:grpSpPr>
        <p:sp>
          <p:nvSpPr>
            <p:cNvPr id="696" name="Google Shape;696;p80"/>
            <p:cNvSpPr/>
            <p:nvPr/>
          </p:nvSpPr>
          <p:spPr>
            <a:xfrm>
              <a:off x="775627" y="3445917"/>
              <a:ext cx="1650900" cy="576300"/>
            </a:xfrm>
            <a:prstGeom prst="roundRect">
              <a:avLst>
                <a:gd name="adj" fmla="val 16667"/>
              </a:avLst>
            </a:prstGeom>
            <a:solidFill>
              <a:srgbClr val="C8C8C8"/>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dk1"/>
                  </a:solidFill>
                  <a:latin typeface="Arial"/>
                  <a:ea typeface="Arial"/>
                  <a:cs typeface="Arial"/>
                  <a:sym typeface="Arial"/>
                </a:rPr>
                <a:t>Income streams</a:t>
              </a:r>
              <a:endParaRPr sz="1400" b="0" i="0" u="none" strike="noStrike" cap="none">
                <a:solidFill>
                  <a:srgbClr val="000000"/>
                </a:solidFill>
                <a:latin typeface="Arial"/>
                <a:ea typeface="Arial"/>
                <a:cs typeface="Arial"/>
                <a:sym typeface="Arial"/>
              </a:endParaRPr>
            </a:p>
          </p:txBody>
        </p:sp>
        <p:cxnSp>
          <p:nvCxnSpPr>
            <p:cNvPr id="697" name="Google Shape;697;p80"/>
            <p:cNvCxnSpPr>
              <a:stCxn id="696" idx="3"/>
            </p:cNvCxnSpPr>
            <p:nvPr/>
          </p:nvCxnSpPr>
          <p:spPr>
            <a:xfrm>
              <a:off x="2426527" y="3734067"/>
              <a:ext cx="753300" cy="1381200"/>
            </a:xfrm>
            <a:prstGeom prst="bentConnector3">
              <a:avLst>
                <a:gd name="adj1" fmla="val -219243"/>
              </a:avLst>
            </a:prstGeom>
            <a:noFill/>
            <a:ln w="9525" cap="flat" cmpd="sng">
              <a:solidFill>
                <a:schemeClr val="dk1"/>
              </a:solidFill>
              <a:prstDash val="solid"/>
              <a:round/>
              <a:headEnd type="none" w="sm" len="sm"/>
              <a:tailEnd type="stealth" w="med" len="med"/>
            </a:ln>
          </p:spPr>
        </p:cxnSp>
        <p:cxnSp>
          <p:nvCxnSpPr>
            <p:cNvPr id="698" name="Google Shape;698;p80"/>
            <p:cNvCxnSpPr>
              <a:stCxn id="696" idx="3"/>
            </p:cNvCxnSpPr>
            <p:nvPr/>
          </p:nvCxnSpPr>
          <p:spPr>
            <a:xfrm rot="10800000" flipH="1">
              <a:off x="2426527" y="2343267"/>
              <a:ext cx="762000" cy="1390800"/>
            </a:xfrm>
            <a:prstGeom prst="bentConnector3">
              <a:avLst>
                <a:gd name="adj1" fmla="val -215484"/>
              </a:avLst>
            </a:prstGeom>
            <a:noFill/>
            <a:ln w="9525" cap="flat" cmpd="sng">
              <a:solidFill>
                <a:schemeClr val="dk1"/>
              </a:solidFill>
              <a:prstDash val="solid"/>
              <a:round/>
              <a:headEnd type="none" w="sm" len="sm"/>
              <a:tailEnd type="stealth" w="med" len="med"/>
            </a:ln>
          </p:spPr>
        </p:cxnSp>
        <p:cxnSp>
          <p:nvCxnSpPr>
            <p:cNvPr id="699" name="Google Shape;699;p80"/>
            <p:cNvCxnSpPr/>
            <p:nvPr/>
          </p:nvCxnSpPr>
          <p:spPr>
            <a:xfrm>
              <a:off x="4529551" y="2344193"/>
              <a:ext cx="1840200" cy="522300"/>
            </a:xfrm>
            <a:prstGeom prst="bentConnector3">
              <a:avLst>
                <a:gd name="adj1" fmla="val 115912"/>
              </a:avLst>
            </a:prstGeom>
            <a:noFill/>
            <a:ln w="9525" cap="flat" cmpd="sng">
              <a:solidFill>
                <a:schemeClr val="dk1"/>
              </a:solidFill>
              <a:prstDash val="solid"/>
              <a:round/>
              <a:headEnd type="none" w="sm" len="sm"/>
              <a:tailEnd type="stealth" w="med" len="med"/>
            </a:ln>
          </p:spPr>
        </p:cxnSp>
        <p:cxnSp>
          <p:nvCxnSpPr>
            <p:cNvPr id="700" name="Google Shape;700;p80"/>
            <p:cNvCxnSpPr/>
            <p:nvPr/>
          </p:nvCxnSpPr>
          <p:spPr>
            <a:xfrm rot="10800000" flipH="1">
              <a:off x="4520953" y="4409467"/>
              <a:ext cx="1866000" cy="706500"/>
            </a:xfrm>
            <a:prstGeom prst="bentConnector3">
              <a:avLst>
                <a:gd name="adj1" fmla="val 115283"/>
              </a:avLst>
            </a:prstGeom>
            <a:noFill/>
            <a:ln w="9525" cap="flat" cmpd="sng">
              <a:solidFill>
                <a:schemeClr val="dk1"/>
              </a:solidFill>
              <a:prstDash val="solid"/>
              <a:round/>
              <a:headEnd type="none" w="sm" len="sm"/>
              <a:tailEnd type="stealth" w="med" len="med"/>
            </a:ln>
          </p:spPr>
        </p:cxnSp>
        <p:cxnSp>
          <p:nvCxnSpPr>
            <p:cNvPr id="701" name="Google Shape;701;p80"/>
            <p:cNvCxnSpPr/>
            <p:nvPr/>
          </p:nvCxnSpPr>
          <p:spPr>
            <a:xfrm>
              <a:off x="4520952" y="5115968"/>
              <a:ext cx="1857300" cy="7800"/>
            </a:xfrm>
            <a:prstGeom prst="straightConnector1">
              <a:avLst/>
            </a:prstGeom>
            <a:noFill/>
            <a:ln w="9525" cap="flat" cmpd="sng">
              <a:solidFill>
                <a:schemeClr val="dk1"/>
              </a:solidFill>
              <a:prstDash val="solid"/>
              <a:round/>
              <a:headEnd type="none" w="sm" len="sm"/>
              <a:tailEnd type="stealth" w="med" len="med"/>
            </a:ln>
          </p:spPr>
        </p:cxnSp>
        <p:cxnSp>
          <p:nvCxnSpPr>
            <p:cNvPr id="702" name="Google Shape;702;p80"/>
            <p:cNvCxnSpPr/>
            <p:nvPr/>
          </p:nvCxnSpPr>
          <p:spPr>
            <a:xfrm>
              <a:off x="4520952" y="5115967"/>
              <a:ext cx="1848900" cy="722400"/>
            </a:xfrm>
            <a:prstGeom prst="bentConnector3">
              <a:avLst>
                <a:gd name="adj1" fmla="val 115322"/>
              </a:avLst>
            </a:prstGeom>
            <a:noFill/>
            <a:ln w="9525" cap="flat" cmpd="sng">
              <a:solidFill>
                <a:schemeClr val="dk1"/>
              </a:solidFill>
              <a:prstDash val="solid"/>
              <a:round/>
              <a:headEnd type="none" w="sm" len="sm"/>
              <a:tailEnd type="stealth" w="med" len="med"/>
            </a:ln>
          </p:spPr>
        </p:cxnSp>
        <p:sp>
          <p:nvSpPr>
            <p:cNvPr id="703" name="Google Shape;703;p80"/>
            <p:cNvSpPr/>
            <p:nvPr/>
          </p:nvSpPr>
          <p:spPr>
            <a:xfrm>
              <a:off x="775627" y="3445917"/>
              <a:ext cx="1650900" cy="5763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48"/>
                <a:buFont typeface="Arial"/>
                <a:buNone/>
              </a:pPr>
              <a:r>
                <a:rPr lang="de-DE" sz="1248" b="0" i="0" u="none" strike="noStrike" cap="none">
                  <a:solidFill>
                    <a:srgbClr val="000000"/>
                  </a:solidFill>
                  <a:latin typeface="Arial"/>
                  <a:ea typeface="Arial"/>
                  <a:cs typeface="Arial"/>
                  <a:sym typeface="Arial"/>
                </a:rPr>
                <a:t>Income streams</a:t>
              </a:r>
              <a:endParaRPr sz="1400" b="0" i="0" u="none" strike="noStrike" cap="none">
                <a:solidFill>
                  <a:srgbClr val="000000"/>
                </a:solidFill>
                <a:latin typeface="Arial"/>
                <a:ea typeface="Arial"/>
                <a:cs typeface="Arial"/>
                <a:sym typeface="Arial"/>
              </a:endParaRPr>
            </a:p>
          </p:txBody>
        </p:sp>
        <p:sp>
          <p:nvSpPr>
            <p:cNvPr id="704" name="Google Shape;704;p80"/>
            <p:cNvSpPr/>
            <p:nvPr/>
          </p:nvSpPr>
          <p:spPr>
            <a:xfrm>
              <a:off x="2935279" y="1992685"/>
              <a:ext cx="1524000" cy="8112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External payments</a:t>
              </a:r>
              <a:endParaRPr sz="1400" b="0" i="0" u="none" strike="noStrike" cap="none">
                <a:solidFill>
                  <a:srgbClr val="000000"/>
                </a:solidFill>
                <a:latin typeface="Arial"/>
                <a:ea typeface="Arial"/>
                <a:cs typeface="Arial"/>
                <a:sym typeface="Arial"/>
              </a:endParaRPr>
            </a:p>
          </p:txBody>
        </p:sp>
        <p:sp>
          <p:nvSpPr>
            <p:cNvPr id="705" name="Google Shape;705;p80"/>
            <p:cNvSpPr/>
            <p:nvPr/>
          </p:nvSpPr>
          <p:spPr>
            <a:xfrm>
              <a:off x="2935279" y="4828607"/>
              <a:ext cx="1524000" cy="7065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Internal operations</a:t>
              </a:r>
              <a:endParaRPr sz="1400" b="0" i="0" u="none" strike="noStrike" cap="none">
                <a:solidFill>
                  <a:srgbClr val="000000"/>
                </a:solidFill>
                <a:latin typeface="Arial"/>
                <a:ea typeface="Arial"/>
                <a:cs typeface="Arial"/>
                <a:sym typeface="Arial"/>
              </a:endParaRPr>
            </a:p>
          </p:txBody>
        </p:sp>
        <p:sp>
          <p:nvSpPr>
            <p:cNvPr id="706" name="Google Shape;706;p80"/>
            <p:cNvSpPr/>
            <p:nvPr/>
          </p:nvSpPr>
          <p:spPr>
            <a:xfrm>
              <a:off x="5855159" y="2591006"/>
              <a:ext cx="1784400" cy="5748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248"/>
                <a:buFont typeface="Arial"/>
                <a:buNone/>
              </a:pPr>
              <a:r>
                <a:rPr lang="de-DE" sz="1248" b="0" i="0" u="none" strike="noStrike" cap="none">
                  <a:solidFill>
                    <a:srgbClr val="000000"/>
                  </a:solidFill>
                  <a:latin typeface="Arial"/>
                  <a:ea typeface="Arial"/>
                  <a:cs typeface="Arial"/>
                  <a:sym typeface="Arial"/>
                </a:rPr>
                <a:t>Payment of dividends</a:t>
              </a:r>
              <a:endParaRPr sz="1400" b="0" i="0" u="none" strike="noStrike" cap="none">
                <a:solidFill>
                  <a:srgbClr val="000000"/>
                </a:solidFill>
                <a:latin typeface="Arial"/>
                <a:ea typeface="Arial"/>
                <a:cs typeface="Arial"/>
                <a:sym typeface="Arial"/>
              </a:endParaRPr>
            </a:p>
          </p:txBody>
        </p:sp>
        <p:sp>
          <p:nvSpPr>
            <p:cNvPr id="707" name="Google Shape;707;p80"/>
            <p:cNvSpPr/>
            <p:nvPr/>
          </p:nvSpPr>
          <p:spPr>
            <a:xfrm>
              <a:off x="5773579" y="3722526"/>
              <a:ext cx="1866000" cy="706500"/>
            </a:xfrm>
            <a:prstGeom prst="roundRect">
              <a:avLst>
                <a:gd name="adj" fmla="val 6311"/>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Debtors</a:t>
              </a:r>
              <a:endParaRPr sz="1400" b="0" i="0" u="none" strike="noStrike" cap="none">
                <a:solidFill>
                  <a:srgbClr val="000000"/>
                </a:solidFill>
                <a:latin typeface="Arial"/>
                <a:ea typeface="Arial"/>
                <a:cs typeface="Arial"/>
                <a:sym typeface="Arial"/>
              </a:endParaRPr>
            </a:p>
          </p:txBody>
        </p:sp>
        <p:sp>
          <p:nvSpPr>
            <p:cNvPr id="708" name="Google Shape;708;p80"/>
            <p:cNvSpPr/>
            <p:nvPr/>
          </p:nvSpPr>
          <p:spPr>
            <a:xfrm>
              <a:off x="5773579" y="4622694"/>
              <a:ext cx="1866000" cy="6300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rgbClr val="000000"/>
                  </a:solidFill>
                  <a:latin typeface="Arial"/>
                  <a:ea typeface="Arial"/>
                  <a:cs typeface="Arial"/>
                  <a:sym typeface="Arial"/>
                </a:rPr>
                <a:t>Creditors</a:t>
              </a:r>
              <a:endParaRPr sz="1400" b="0" i="0" u="none" strike="noStrike" cap="none">
                <a:solidFill>
                  <a:srgbClr val="000000"/>
                </a:solidFill>
                <a:latin typeface="Arial"/>
                <a:ea typeface="Arial"/>
                <a:cs typeface="Arial"/>
                <a:sym typeface="Arial"/>
              </a:endParaRPr>
            </a:p>
          </p:txBody>
        </p:sp>
        <p:sp>
          <p:nvSpPr>
            <p:cNvPr id="709" name="Google Shape;709;p80"/>
            <p:cNvSpPr/>
            <p:nvPr/>
          </p:nvSpPr>
          <p:spPr>
            <a:xfrm>
              <a:off x="5772815" y="5415293"/>
              <a:ext cx="1866000" cy="7224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Stock management</a:t>
              </a:r>
              <a:endParaRPr sz="1400" b="0" i="0" u="none" strike="noStrike" cap="none">
                <a:solidFill>
                  <a:srgbClr val="000000"/>
                </a:solidFill>
                <a:latin typeface="Arial"/>
                <a:ea typeface="Arial"/>
                <a:cs typeface="Arial"/>
                <a:sym typeface="Arial"/>
              </a:endParaRPr>
            </a:p>
          </p:txBody>
        </p:sp>
      </p:grpSp>
      <p:sp>
        <p:nvSpPr>
          <p:cNvPr id="710" name="Google Shape;710;p80"/>
          <p:cNvSpPr txBox="1">
            <a:spLocks noGrp="1"/>
          </p:cNvSpPr>
          <p:nvPr>
            <p:ph type="title"/>
          </p:nvPr>
        </p:nvSpPr>
        <p:spPr>
          <a:xfrm>
            <a:off x="649275" y="779525"/>
            <a:ext cx="7513800" cy="207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a:t>Internal financing – Improving cashflows</a:t>
            </a:r>
            <a:endParaRPr/>
          </a:p>
        </p:txBody>
      </p:sp>
      <p:sp>
        <p:nvSpPr>
          <p:cNvPr id="711" name="Google Shape;711;p8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33</a:t>
            </a:fld>
            <a:endParaRPr/>
          </a:p>
        </p:txBody>
      </p:sp>
      <p:pic>
        <p:nvPicPr>
          <p:cNvPr id="712" name="Google Shape;712;p80"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713" name="Google Shape;713;p80"/>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19" name="Google Shape;719;p81"/>
          <p:cNvSpPr txBox="1">
            <a:spLocks noGrp="1"/>
          </p:cNvSpPr>
          <p:nvPr>
            <p:ph type="body" idx="1"/>
          </p:nvPr>
        </p:nvSpPr>
        <p:spPr>
          <a:xfrm>
            <a:off x="2688500" y="1059400"/>
            <a:ext cx="3071400" cy="354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Retained earnings</a:t>
            </a:r>
            <a:endParaRPr sz="300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1400"/>
              <a:buNone/>
            </a:pPr>
            <a:endParaRPr sz="15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Shareholder may opt to withhold the distribution of profits through the payment of a dividend or opting to distribute bonus shares instead of cash</a:t>
            </a:r>
            <a:endParaRPr sz="1800">
              <a:latin typeface="Calibri"/>
              <a:ea typeface="Calibri"/>
              <a:cs typeface="Calibri"/>
              <a:sym typeface="Calibri"/>
            </a:endParaRPr>
          </a:p>
          <a:p>
            <a:pPr marL="457200" lvl="0" indent="0" algn="l" rtl="0">
              <a:lnSpc>
                <a:spcPct val="115000"/>
              </a:lnSpc>
              <a:spcBef>
                <a:spcPts val="0"/>
              </a:spcBef>
              <a:spcAft>
                <a:spcPts val="1200"/>
              </a:spcAft>
              <a:buSzPts val="1400"/>
              <a:buNone/>
            </a:pPr>
            <a:endParaRPr sz="1600"/>
          </a:p>
        </p:txBody>
      </p:sp>
      <p:sp>
        <p:nvSpPr>
          <p:cNvPr id="720" name="Google Shape;720;p81"/>
          <p:cNvSpPr txBox="1">
            <a:spLocks noGrp="1"/>
          </p:cNvSpPr>
          <p:nvPr>
            <p:ph type="body" idx="2"/>
          </p:nvPr>
        </p:nvSpPr>
        <p:spPr>
          <a:xfrm>
            <a:off x="5927700" y="1211350"/>
            <a:ext cx="3071400" cy="3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2200" b="1">
              <a:solidFill>
                <a:schemeClr val="dk1"/>
              </a:solidFill>
            </a:endParaRPr>
          </a:p>
          <a:p>
            <a:pPr marL="457200" lvl="0" indent="-336550" algn="l" rtl="0">
              <a:lnSpc>
                <a:spcPct val="115000"/>
              </a:lnSpc>
              <a:spcBef>
                <a:spcPts val="1600"/>
              </a:spcBef>
              <a:spcAft>
                <a:spcPts val="0"/>
              </a:spcAft>
              <a:buSzPts val="1700"/>
              <a:buChar char="●"/>
            </a:pPr>
            <a:r>
              <a:rPr lang="de-DE" sz="1800">
                <a:latin typeface="Calibri"/>
                <a:ea typeface="Calibri"/>
                <a:cs typeface="Calibri"/>
                <a:sym typeface="Calibri"/>
              </a:rPr>
              <a:t>This source of finance is one of the easiest to implement and positively affects short term cash flows in respect of the the retained earnings that are held in cash </a:t>
            </a:r>
            <a:endParaRPr sz="1800">
              <a:latin typeface="Calibri"/>
              <a:ea typeface="Calibri"/>
              <a:cs typeface="Calibri"/>
              <a:sym typeface="Calibri"/>
            </a:endParaRPr>
          </a:p>
        </p:txBody>
      </p:sp>
      <p:pic>
        <p:nvPicPr>
          <p:cNvPr id="721" name="Google Shape;721;p8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22" name="Google Shape;722;p8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34</a:t>
            </a:fld>
            <a:endParaRPr/>
          </a:p>
        </p:txBody>
      </p:sp>
      <p:pic>
        <p:nvPicPr>
          <p:cNvPr id="723" name="Google Shape;723;p8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29" name="Google Shape;729;p82"/>
          <p:cNvSpPr txBox="1">
            <a:spLocks noGrp="1"/>
          </p:cNvSpPr>
          <p:nvPr>
            <p:ph type="body" idx="1"/>
          </p:nvPr>
        </p:nvSpPr>
        <p:spPr>
          <a:xfrm>
            <a:off x="2688500" y="1074750"/>
            <a:ext cx="3071400" cy="3530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Retained earnings</a:t>
            </a:r>
            <a:endParaRPr sz="300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1400"/>
              <a:buNone/>
            </a:pPr>
            <a:endParaRPr sz="1500">
              <a:solidFill>
                <a:schemeClr val="dk1"/>
              </a:solidFill>
              <a:latin typeface="Calibri"/>
              <a:ea typeface="Calibri"/>
              <a:cs typeface="Calibri"/>
              <a:sym typeface="Calibri"/>
            </a:endParaRPr>
          </a:p>
          <a:p>
            <a:pPr marL="457200" lvl="0" indent="-355600" algn="just"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Shareholder may not be happy with loss of dividend income, and share prices may be affected negatively</a:t>
            </a:r>
            <a:endParaRPr sz="1800">
              <a:solidFill>
                <a:srgbClr val="FF0000"/>
              </a:solidFill>
            </a:endParaRPr>
          </a:p>
        </p:txBody>
      </p:sp>
      <p:sp>
        <p:nvSpPr>
          <p:cNvPr id="730" name="Google Shape;730;p82"/>
          <p:cNvSpPr txBox="1">
            <a:spLocks noGrp="1"/>
          </p:cNvSpPr>
          <p:nvPr>
            <p:ph type="body" idx="2"/>
          </p:nvPr>
        </p:nvSpPr>
        <p:spPr>
          <a:xfrm>
            <a:off x="5927700" y="1211350"/>
            <a:ext cx="3071400" cy="3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2200" b="1">
              <a:solidFill>
                <a:schemeClr val="dk1"/>
              </a:solidFill>
            </a:endParaRPr>
          </a:p>
          <a:p>
            <a:pPr marL="457200" lvl="0" indent="-336550" algn="just" rtl="0">
              <a:lnSpc>
                <a:spcPct val="115000"/>
              </a:lnSpc>
              <a:spcBef>
                <a:spcPts val="1600"/>
              </a:spcBef>
              <a:spcAft>
                <a:spcPts val="0"/>
              </a:spcAft>
              <a:buClr>
                <a:srgbClr val="FF0000"/>
              </a:buClr>
              <a:buSzPts val="1700"/>
              <a:buChar char="●"/>
            </a:pPr>
            <a:r>
              <a:rPr lang="de-DE" sz="1800">
                <a:solidFill>
                  <a:srgbClr val="FF0000"/>
                </a:solidFill>
                <a:latin typeface="Calibri"/>
                <a:ea typeface="Calibri"/>
                <a:cs typeface="Calibri"/>
                <a:sym typeface="Calibri"/>
              </a:rPr>
              <a:t>Market share price is the market’s estimate of future earnings.  The use of retained earnings must be reflected in higher profitability and higher share price</a:t>
            </a:r>
            <a:endParaRPr sz="1800">
              <a:solidFill>
                <a:srgbClr val="FF0000"/>
              </a:solidFill>
              <a:latin typeface="Calibri"/>
              <a:ea typeface="Calibri"/>
              <a:cs typeface="Calibri"/>
              <a:sym typeface="Calibri"/>
            </a:endParaRPr>
          </a:p>
        </p:txBody>
      </p:sp>
      <p:pic>
        <p:nvPicPr>
          <p:cNvPr id="731" name="Google Shape;731;p8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32" name="Google Shape;732;p8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35</a:t>
            </a:fld>
            <a:endParaRPr/>
          </a:p>
        </p:txBody>
      </p:sp>
      <p:pic>
        <p:nvPicPr>
          <p:cNvPr id="733" name="Google Shape;733;p8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39" name="Google Shape;739;p83"/>
          <p:cNvSpPr txBox="1">
            <a:spLocks noGrp="1"/>
          </p:cNvSpPr>
          <p:nvPr>
            <p:ph type="body" idx="1"/>
          </p:nvPr>
        </p:nvSpPr>
        <p:spPr>
          <a:xfrm>
            <a:off x="2688500" y="1682550"/>
            <a:ext cx="34683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Implementing strict credit control and managing individual debtor payments </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Reduction of credit allowed to debtors to improve cashflows</a:t>
            </a:r>
            <a:endParaRPr sz="1800">
              <a:latin typeface="Calibri"/>
              <a:ea typeface="Calibri"/>
              <a:cs typeface="Calibri"/>
              <a:sym typeface="Calibri"/>
            </a:endParaRPr>
          </a:p>
        </p:txBody>
      </p:sp>
      <p:sp>
        <p:nvSpPr>
          <p:cNvPr id="740" name="Google Shape;740;p83"/>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1800">
                <a:latin typeface="Calibri"/>
                <a:ea typeface="Calibri"/>
                <a:cs typeface="Calibri"/>
                <a:sym typeface="Calibri"/>
              </a:rPr>
              <a:t>Selling on a cash-only basis </a:t>
            </a:r>
            <a:endParaRPr sz="180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1800">
                <a:latin typeface="Calibri"/>
                <a:ea typeface="Calibri"/>
                <a:cs typeface="Calibri"/>
                <a:sym typeface="Calibri"/>
              </a:rPr>
              <a:t>Charging of interest on overdue balances due</a:t>
            </a:r>
            <a:endParaRPr sz="1800">
              <a:latin typeface="Calibri"/>
              <a:ea typeface="Calibri"/>
              <a:cs typeface="Calibri"/>
              <a:sym typeface="Calibri"/>
            </a:endParaRPr>
          </a:p>
        </p:txBody>
      </p:sp>
      <p:pic>
        <p:nvPicPr>
          <p:cNvPr id="741" name="Google Shape;741;p8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42" name="Google Shape;742;p83"/>
          <p:cNvSpPr txBox="1">
            <a:spLocks noGrp="1"/>
          </p:cNvSpPr>
          <p:nvPr>
            <p:ph type="body" idx="1"/>
          </p:nvPr>
        </p:nvSpPr>
        <p:spPr>
          <a:xfrm>
            <a:off x="2840950" y="11431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Debtor Management</a:t>
            </a:r>
            <a:endParaRPr sz="1600"/>
          </a:p>
        </p:txBody>
      </p:sp>
      <p:sp>
        <p:nvSpPr>
          <p:cNvPr id="743" name="Google Shape;743;p8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36</a:t>
            </a:fld>
            <a:endParaRPr/>
          </a:p>
        </p:txBody>
      </p:sp>
      <p:pic>
        <p:nvPicPr>
          <p:cNvPr id="744" name="Google Shape;744;p8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8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50" name="Google Shape;750;p84"/>
          <p:cNvSpPr txBox="1">
            <a:spLocks noGrp="1"/>
          </p:cNvSpPr>
          <p:nvPr>
            <p:ph type="body" idx="1"/>
          </p:nvPr>
        </p:nvSpPr>
        <p:spPr>
          <a:xfrm>
            <a:off x="2688500" y="1682550"/>
            <a:ext cx="34683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Implementing strict credit control may result in disgruntled customers</a:t>
            </a:r>
            <a:endParaRPr sz="20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competition may not allow low / zero credit terms </a:t>
            </a:r>
            <a:endParaRPr sz="20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Business to personal sales may be cash, Business to Business are unlikely to be on a cash basis</a:t>
            </a:r>
            <a:endParaRPr sz="2000">
              <a:solidFill>
                <a:srgbClr val="FF0000"/>
              </a:solidFill>
              <a:latin typeface="Calibri"/>
              <a:ea typeface="Calibri"/>
              <a:cs typeface="Calibri"/>
              <a:sym typeface="Calibri"/>
            </a:endParaRPr>
          </a:p>
        </p:txBody>
      </p:sp>
      <p:sp>
        <p:nvSpPr>
          <p:cNvPr id="751" name="Google Shape;751;p84"/>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Sales staff may be negatively affected by new credit terms</a:t>
            </a:r>
            <a:endParaRPr sz="2000">
              <a:solidFill>
                <a:srgbClr val="FF0000"/>
              </a:solidFill>
              <a:latin typeface="Calibri"/>
              <a:ea typeface="Calibri"/>
              <a:cs typeface="Calibri"/>
              <a:sym typeface="Calibri"/>
            </a:endParaRPr>
          </a:p>
          <a:p>
            <a:pPr marL="457200" lvl="0" indent="-336550" algn="l" rtl="0">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There may be legal and practical issues in charging interest on overdue balances  </a:t>
            </a:r>
            <a:endParaRPr sz="1900">
              <a:solidFill>
                <a:srgbClr val="FF0000"/>
              </a:solidFill>
            </a:endParaRPr>
          </a:p>
        </p:txBody>
      </p:sp>
      <p:pic>
        <p:nvPicPr>
          <p:cNvPr id="752" name="Google Shape;752;p8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53" name="Google Shape;753;p84"/>
          <p:cNvSpPr txBox="1">
            <a:spLocks noGrp="1"/>
          </p:cNvSpPr>
          <p:nvPr>
            <p:ph type="body" idx="1"/>
          </p:nvPr>
        </p:nvSpPr>
        <p:spPr>
          <a:xfrm>
            <a:off x="2840950" y="11431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Debtor Management</a:t>
            </a:r>
            <a:endParaRPr sz="1600"/>
          </a:p>
        </p:txBody>
      </p:sp>
      <p:sp>
        <p:nvSpPr>
          <p:cNvPr id="754" name="Google Shape;754;p8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37</a:t>
            </a:fld>
            <a:endParaRPr/>
          </a:p>
        </p:txBody>
      </p:sp>
      <p:pic>
        <p:nvPicPr>
          <p:cNvPr id="755" name="Google Shape;755;p8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8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61" name="Google Shape;761;p85"/>
          <p:cNvSpPr txBox="1">
            <a:spLocks noGrp="1"/>
          </p:cNvSpPr>
          <p:nvPr>
            <p:ph type="body" idx="1"/>
          </p:nvPr>
        </p:nvSpPr>
        <p:spPr>
          <a:xfrm>
            <a:off x="2688500" y="1682550"/>
            <a:ext cx="34683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2000">
                <a:latin typeface="Calibri"/>
                <a:ea typeface="Calibri"/>
                <a:cs typeface="Calibri"/>
                <a:sym typeface="Calibri"/>
              </a:rPr>
              <a:t>Agree to longer credit terms with suppliers</a:t>
            </a:r>
            <a:endParaRPr sz="20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2000">
                <a:latin typeface="Calibri"/>
                <a:ea typeface="Calibri"/>
                <a:cs typeface="Calibri"/>
                <a:sym typeface="Calibri"/>
              </a:rPr>
              <a:t>Delays in payment to creditors will positively affect cash flow</a:t>
            </a:r>
            <a:endParaRPr sz="20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2000">
                <a:latin typeface="Calibri"/>
                <a:ea typeface="Calibri"/>
                <a:cs typeface="Calibri"/>
                <a:sym typeface="Calibri"/>
              </a:rPr>
              <a:t>Commitment to purchase volume / payment frequency could improve credit terms</a:t>
            </a:r>
            <a:endParaRPr sz="2000">
              <a:latin typeface="Calibri"/>
              <a:ea typeface="Calibri"/>
              <a:cs typeface="Calibri"/>
              <a:sym typeface="Calibri"/>
            </a:endParaRPr>
          </a:p>
        </p:txBody>
      </p:sp>
      <p:sp>
        <p:nvSpPr>
          <p:cNvPr id="762" name="Google Shape;762;p85"/>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2000">
                <a:latin typeface="Calibri"/>
                <a:ea typeface="Calibri"/>
                <a:cs typeface="Calibri"/>
                <a:sym typeface="Calibri"/>
              </a:rPr>
              <a:t>Improved relationship with suppliers may result in better credit terms </a:t>
            </a:r>
            <a:endParaRPr sz="200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2000">
                <a:latin typeface="Calibri"/>
                <a:ea typeface="Calibri"/>
                <a:cs typeface="Calibri"/>
                <a:sym typeface="Calibri"/>
              </a:rPr>
              <a:t>Positive bank reference may improve credit terms </a:t>
            </a:r>
            <a:endParaRPr sz="1900"/>
          </a:p>
        </p:txBody>
      </p:sp>
      <p:pic>
        <p:nvPicPr>
          <p:cNvPr id="763" name="Google Shape;763;p8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64" name="Google Shape;764;p85"/>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Creditor Management</a:t>
            </a:r>
            <a:endParaRPr sz="1600"/>
          </a:p>
        </p:txBody>
      </p:sp>
      <p:sp>
        <p:nvSpPr>
          <p:cNvPr id="765" name="Google Shape;765;p8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38</a:t>
            </a:fld>
            <a:endParaRPr/>
          </a:p>
        </p:txBody>
      </p:sp>
      <p:pic>
        <p:nvPicPr>
          <p:cNvPr id="766" name="Google Shape;766;p8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8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72" name="Google Shape;772;p86"/>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Unauthorised delays may result in lower creditor confidence</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Longer credit terms may result in lower credit limits and lower purchase volume</a:t>
            </a:r>
            <a:endParaRPr sz="1800">
              <a:solidFill>
                <a:srgbClr val="FF0000"/>
              </a:solidFill>
              <a:latin typeface="Calibri"/>
              <a:ea typeface="Calibri"/>
              <a:cs typeface="Calibri"/>
              <a:sym typeface="Calibri"/>
            </a:endParaRPr>
          </a:p>
        </p:txBody>
      </p:sp>
      <p:sp>
        <p:nvSpPr>
          <p:cNvPr id="773" name="Google Shape;773;p86"/>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Competition may become more intense if suppliers seek alternative relationships</a:t>
            </a:r>
            <a:endParaRPr sz="1800">
              <a:solidFill>
                <a:srgbClr val="FF0000"/>
              </a:solidFill>
            </a:endParaRPr>
          </a:p>
        </p:txBody>
      </p:sp>
      <p:pic>
        <p:nvPicPr>
          <p:cNvPr id="774" name="Google Shape;774;p8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75" name="Google Shape;775;p86"/>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Creditor Management</a:t>
            </a:r>
            <a:endParaRPr sz="1600"/>
          </a:p>
        </p:txBody>
      </p:sp>
      <p:sp>
        <p:nvSpPr>
          <p:cNvPr id="776" name="Google Shape;776;p8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39</a:t>
            </a:fld>
            <a:endParaRPr/>
          </a:p>
        </p:txBody>
      </p:sp>
      <p:pic>
        <p:nvPicPr>
          <p:cNvPr id="777" name="Google Shape;777;p8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1287750" y="564875"/>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de-DE" sz="2000"/>
              <a:t>Methodology - EQF</a:t>
            </a:r>
            <a:endParaRPr sz="2000"/>
          </a:p>
          <a:p>
            <a:pPr marL="0" lvl="0" indent="0" algn="ctr" rtl="0">
              <a:lnSpc>
                <a:spcPct val="100000"/>
              </a:lnSpc>
              <a:spcBef>
                <a:spcPts val="0"/>
              </a:spcBef>
              <a:spcAft>
                <a:spcPts val="0"/>
              </a:spcAft>
              <a:buSzPts val="3000"/>
              <a:buNone/>
            </a:pPr>
            <a:endParaRPr sz="2000"/>
          </a:p>
        </p:txBody>
      </p:sp>
      <p:pic>
        <p:nvPicPr>
          <p:cNvPr id="114" name="Google Shape;114;p7"/>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115" name="Google Shape;115;p7"/>
          <p:cNvGraphicFramePr/>
          <p:nvPr/>
        </p:nvGraphicFramePr>
        <p:xfrm>
          <a:off x="360948" y="996523"/>
          <a:ext cx="3000000" cy="3000000"/>
        </p:xfrm>
        <a:graphic>
          <a:graphicData uri="http://schemas.openxmlformats.org/drawingml/2006/table">
            <a:tbl>
              <a:tblPr>
                <a:noFill/>
                <a:tableStyleId>{1F4D20D8-39C4-4E43-AEA0-4C4598937AE4}</a:tableStyleId>
              </a:tblPr>
              <a:tblGrid>
                <a:gridCol w="2815400">
                  <a:extLst>
                    <a:ext uri="{9D8B030D-6E8A-4147-A177-3AD203B41FA5}">
                      <a16:colId xmlns:a16="http://schemas.microsoft.com/office/drawing/2014/main" val="20000"/>
                    </a:ext>
                  </a:extLst>
                </a:gridCol>
                <a:gridCol w="2815400">
                  <a:extLst>
                    <a:ext uri="{9D8B030D-6E8A-4147-A177-3AD203B41FA5}">
                      <a16:colId xmlns:a16="http://schemas.microsoft.com/office/drawing/2014/main" val="20001"/>
                    </a:ext>
                  </a:extLst>
                </a:gridCol>
                <a:gridCol w="2815400">
                  <a:extLst>
                    <a:ext uri="{9D8B030D-6E8A-4147-A177-3AD203B41FA5}">
                      <a16:colId xmlns:a16="http://schemas.microsoft.com/office/drawing/2014/main" val="20002"/>
                    </a:ext>
                  </a:extLst>
                </a:gridCol>
              </a:tblGrid>
              <a:tr h="383025">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Knowledge:</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Skills:</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Competences:</a:t>
                      </a:r>
                      <a:endParaRPr sz="1400" u="none" strike="noStrike" cap="none"/>
                    </a:p>
                  </a:txBody>
                  <a:tcPr marL="91425" marR="91425" marT="91425" marB="91425"/>
                </a:tc>
                <a:extLst>
                  <a:ext uri="{0D108BD9-81ED-4DB2-BD59-A6C34878D82A}">
                    <a16:rowId xmlns:a16="http://schemas.microsoft.com/office/drawing/2014/main" val="10000"/>
                  </a:ext>
                </a:extLst>
              </a:tr>
              <a:tr h="2576900">
                <a:tc>
                  <a:txBody>
                    <a:bodyPr/>
                    <a:lstStyle/>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Understanding the difference between short term and long term needs</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Recognising the sources of finance that are internal to the business</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Recognising the sources of finance that are external to the company</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Understanding the requirements / circumstances that need to be in place for the sources to work effectively </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Recognising the possible sources of issue that could negatively affect accessing these sources</a:t>
                      </a:r>
                      <a:endParaRPr sz="1050" b="0" i="0" u="none" strike="noStrike" cap="none">
                        <a:solidFill>
                          <a:schemeClr val="dk2"/>
                        </a:solidFill>
                        <a:latin typeface="Arial"/>
                        <a:ea typeface="Arial"/>
                        <a:cs typeface="Arial"/>
                        <a:sym typeface="Arial"/>
                      </a:endParaRPr>
                    </a:p>
                  </a:txBody>
                  <a:tcPr marL="91425" marR="91425" marT="91425" marB="91425"/>
                </a:tc>
                <a:tc>
                  <a:txBody>
                    <a:bodyPr/>
                    <a:lstStyle/>
                    <a:p>
                      <a:pPr marL="358775" marR="0" lvl="0" indent="-244475" algn="l" rtl="0">
                        <a:lnSpc>
                          <a:spcPct val="100000"/>
                        </a:lnSpc>
                        <a:spcBef>
                          <a:spcPts val="0"/>
                        </a:spcBef>
                        <a:spcAft>
                          <a:spcPts val="0"/>
                        </a:spcAft>
                        <a:buClr>
                          <a:schemeClr val="dk2"/>
                        </a:buClr>
                        <a:buSzPts val="1050"/>
                        <a:buFont typeface="Arial"/>
                        <a:buChar char="●"/>
                      </a:pPr>
                      <a:r>
                        <a:rPr lang="de-DE" sz="1050" u="none" strike="noStrike" cap="none">
                          <a:solidFill>
                            <a:schemeClr val="dk2"/>
                          </a:solidFill>
                          <a:latin typeface="Arial"/>
                          <a:ea typeface="Arial"/>
                          <a:cs typeface="Arial"/>
                          <a:sym typeface="Arial"/>
                        </a:rPr>
                        <a:t>Being able to differentiate and plan short term and long term business and cash needs</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u="none" strike="noStrike" cap="none">
                          <a:solidFill>
                            <a:schemeClr val="dk2"/>
                          </a:solidFill>
                          <a:latin typeface="Arial"/>
                          <a:ea typeface="Arial"/>
                          <a:cs typeface="Arial"/>
                          <a:sym typeface="Arial"/>
                        </a:rPr>
                        <a:t>Ability to analyse and manage the internal sources of finance of the business</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u="none" strike="noStrike" cap="none">
                          <a:solidFill>
                            <a:schemeClr val="dk2"/>
                          </a:solidFill>
                          <a:latin typeface="Arial"/>
                          <a:ea typeface="Arial"/>
                          <a:cs typeface="Arial"/>
                          <a:sym typeface="Arial"/>
                        </a:rPr>
                        <a:t>Ability to analyse and manage the external sources of finance of the business</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u="none" strike="noStrike" cap="none">
                          <a:solidFill>
                            <a:schemeClr val="dk2"/>
                          </a:solidFill>
                          <a:latin typeface="Arial"/>
                          <a:ea typeface="Arial"/>
                          <a:cs typeface="Arial"/>
                          <a:sym typeface="Arial"/>
                        </a:rPr>
                        <a:t>Ability to predict and manage relationships and processes to positively affect the sources of finance</a:t>
                      </a:r>
                      <a:endParaRPr sz="900" u="none" strike="noStrike" cap="none">
                        <a:solidFill>
                          <a:schemeClr val="dk2"/>
                        </a:solidFill>
                        <a:latin typeface="Arial"/>
                        <a:ea typeface="Arial"/>
                        <a:cs typeface="Arial"/>
                        <a:sym typeface="Arial"/>
                      </a:endParaRPr>
                    </a:p>
                    <a:p>
                      <a:pPr marL="358775" marR="0" lvl="0" indent="-244475" algn="l" rtl="0">
                        <a:lnSpc>
                          <a:spcPct val="100000"/>
                        </a:lnSpc>
                        <a:spcBef>
                          <a:spcPts val="0"/>
                        </a:spcBef>
                        <a:spcAft>
                          <a:spcPts val="0"/>
                        </a:spcAft>
                        <a:buClr>
                          <a:schemeClr val="dk2"/>
                        </a:buClr>
                        <a:buSzPts val="1050"/>
                        <a:buFont typeface="Arial"/>
                        <a:buChar char="●"/>
                      </a:pPr>
                      <a:r>
                        <a:rPr lang="de-DE" sz="1050" u="none" strike="noStrike" cap="none">
                          <a:solidFill>
                            <a:schemeClr val="dk2"/>
                          </a:solidFill>
                          <a:latin typeface="Arial"/>
                          <a:ea typeface="Arial"/>
                          <a:cs typeface="Arial"/>
                          <a:sym typeface="Arial"/>
                        </a:rPr>
                        <a:t>Skills required to manage sources of conflict and crisis that could negatively affect accessing sources of finance</a:t>
                      </a:r>
                      <a:endParaRPr sz="1600" b="1" u="none" strike="noStrike" cap="none"/>
                    </a:p>
                  </a:txBody>
                  <a:tcPr marL="91425" marR="91425" marT="91425" marB="91425"/>
                </a:tc>
                <a:tc>
                  <a:txBody>
                    <a:bodyPr/>
                    <a:lstStyle/>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Managing the business’s short term and long term financial needs</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Managing the internal sources of finance to ensure maximum short term cash flow efficiency</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Managing the external sources of finance to ensure long term viability and investment</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Managing the relationships and resource / payment mechanisms to ensure that planned cashflows remain viable</a:t>
                      </a:r>
                      <a:endParaRPr sz="1400" u="none" strike="noStrike" cap="none"/>
                    </a:p>
                    <a:p>
                      <a:pPr marL="358775" marR="0" lvl="0" indent="-244475" algn="l" rtl="0">
                        <a:lnSpc>
                          <a:spcPct val="100000"/>
                        </a:lnSpc>
                        <a:spcBef>
                          <a:spcPts val="0"/>
                        </a:spcBef>
                        <a:spcAft>
                          <a:spcPts val="0"/>
                        </a:spcAft>
                        <a:buClr>
                          <a:schemeClr val="dk2"/>
                        </a:buClr>
                        <a:buSzPts val="1050"/>
                        <a:buFont typeface="Arial"/>
                        <a:buChar char="●"/>
                      </a:pPr>
                      <a:r>
                        <a:rPr lang="de-DE" sz="1050" b="0" i="0" u="none" strike="noStrike" cap="none">
                          <a:solidFill>
                            <a:schemeClr val="dk2"/>
                          </a:solidFill>
                          <a:latin typeface="Arial"/>
                          <a:ea typeface="Arial"/>
                          <a:cs typeface="Arial"/>
                          <a:sym typeface="Arial"/>
                        </a:rPr>
                        <a:t>Troubleshooting the circumstances that could negatively impact the planned sources of cashlows/finance</a:t>
                      </a:r>
                      <a:endParaRPr sz="105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pic>
        <p:nvPicPr>
          <p:cNvPr id="116" name="Google Shape;116;p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117" name="Google Shape;117;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8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83" name="Google Shape;783;p87"/>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Lower stock levels using ‘just in time’ strategies will result in better purchasing related cash flows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Lower stock levels reduces risk of aged / obsolete / expired stock situations</a:t>
            </a:r>
            <a:endParaRPr sz="1800">
              <a:latin typeface="Calibri"/>
              <a:ea typeface="Calibri"/>
              <a:cs typeface="Calibri"/>
              <a:sym typeface="Calibri"/>
            </a:endParaRPr>
          </a:p>
        </p:txBody>
      </p:sp>
      <p:sp>
        <p:nvSpPr>
          <p:cNvPr id="784" name="Google Shape;784;p87"/>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Lower stock levels reduces warehouse management costs / rental costs / stocktaking, security, pilferage</a:t>
            </a:r>
            <a:endParaRPr sz="1800">
              <a:latin typeface="Calibri"/>
              <a:ea typeface="Calibri"/>
              <a:cs typeface="Calibri"/>
              <a:sym typeface="Calibri"/>
            </a:endParaRPr>
          </a:p>
        </p:txBody>
      </p:sp>
      <p:pic>
        <p:nvPicPr>
          <p:cNvPr id="785" name="Google Shape;785;p8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86" name="Google Shape;786;p87"/>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Stock Management</a:t>
            </a:r>
            <a:endParaRPr sz="1600"/>
          </a:p>
        </p:txBody>
      </p:sp>
      <p:sp>
        <p:nvSpPr>
          <p:cNvPr id="787" name="Google Shape;787;p8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40</a:t>
            </a:fld>
            <a:endParaRPr/>
          </a:p>
        </p:txBody>
      </p:sp>
      <p:pic>
        <p:nvPicPr>
          <p:cNvPr id="788" name="Google Shape;788;p8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Internal sources of finance</a:t>
            </a:r>
            <a:endParaRPr sz="4500"/>
          </a:p>
        </p:txBody>
      </p:sp>
      <p:sp>
        <p:nvSpPr>
          <p:cNvPr id="794" name="Google Shape;794;p41"/>
          <p:cNvSpPr txBox="1">
            <a:spLocks noGrp="1"/>
          </p:cNvSpPr>
          <p:nvPr>
            <p:ph type="body" idx="1"/>
          </p:nvPr>
        </p:nvSpPr>
        <p:spPr>
          <a:xfrm>
            <a:off x="2518000" y="16063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Lower stock levels may reduce sales due to out of stock situations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Customer (especially business to business) satisfaction and loyalty may be negatively affected</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Efforts to reduce stock levels could result in discounts </a:t>
            </a:r>
            <a:endParaRPr sz="1800">
              <a:solidFill>
                <a:srgbClr val="FF0000"/>
              </a:solidFill>
              <a:latin typeface="Calibri"/>
              <a:ea typeface="Calibri"/>
              <a:cs typeface="Calibri"/>
              <a:sym typeface="Calibri"/>
            </a:endParaRPr>
          </a:p>
        </p:txBody>
      </p:sp>
      <p:sp>
        <p:nvSpPr>
          <p:cNvPr id="795" name="Google Shape;795;p41"/>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Lower stock levels may reduce individual purchase volume and increase frequency, adding freight/transport/ administration costs</a:t>
            </a:r>
            <a:endParaRPr sz="1800">
              <a:solidFill>
                <a:srgbClr val="FF0000"/>
              </a:solidFill>
              <a:latin typeface="Calibri"/>
              <a:ea typeface="Calibri"/>
              <a:cs typeface="Calibri"/>
              <a:sym typeface="Calibri"/>
            </a:endParaRPr>
          </a:p>
        </p:txBody>
      </p:sp>
      <p:pic>
        <p:nvPicPr>
          <p:cNvPr id="796" name="Google Shape;796;p4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97" name="Google Shape;797;p41"/>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Stock Management</a:t>
            </a:r>
            <a:endParaRPr sz="1600"/>
          </a:p>
        </p:txBody>
      </p:sp>
      <p:sp>
        <p:nvSpPr>
          <p:cNvPr id="798" name="Google Shape;798;p4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41</a:t>
            </a:fld>
            <a:endParaRPr/>
          </a:p>
        </p:txBody>
      </p:sp>
      <p:pic>
        <p:nvPicPr>
          <p:cNvPr id="799" name="Google Shape;799;p4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8"/>
          <p:cNvSpPr txBox="1"/>
          <p:nvPr/>
        </p:nvSpPr>
        <p:spPr>
          <a:xfrm>
            <a:off x="928662" y="789552"/>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grpSp>
        <p:nvGrpSpPr>
          <p:cNvPr id="806" name="Google Shape;806;p88"/>
          <p:cNvGrpSpPr/>
          <p:nvPr/>
        </p:nvGrpSpPr>
        <p:grpSpPr>
          <a:xfrm>
            <a:off x="1443052" y="1432725"/>
            <a:ext cx="5627309" cy="2808917"/>
            <a:chOff x="775627" y="1378441"/>
            <a:chExt cx="6872629" cy="4748802"/>
          </a:xfrm>
        </p:grpSpPr>
        <p:sp>
          <p:nvSpPr>
            <p:cNvPr id="807" name="Google Shape;807;p88"/>
            <p:cNvSpPr/>
            <p:nvPr/>
          </p:nvSpPr>
          <p:spPr>
            <a:xfrm>
              <a:off x="775627" y="3445917"/>
              <a:ext cx="1650900" cy="576300"/>
            </a:xfrm>
            <a:prstGeom prst="roundRect">
              <a:avLst>
                <a:gd name="adj" fmla="val 16667"/>
              </a:avLst>
            </a:prstGeom>
            <a:solidFill>
              <a:srgbClr val="C8C8C8"/>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dk1"/>
                  </a:solidFill>
                  <a:latin typeface="Arial"/>
                  <a:ea typeface="Arial"/>
                  <a:cs typeface="Arial"/>
                  <a:sym typeface="Arial"/>
                </a:rPr>
                <a:t>Income streams</a:t>
              </a:r>
              <a:endParaRPr sz="1400" b="0" i="0" u="none" strike="noStrike" cap="none">
                <a:solidFill>
                  <a:srgbClr val="000000"/>
                </a:solidFill>
                <a:latin typeface="Arial"/>
                <a:ea typeface="Arial"/>
                <a:cs typeface="Arial"/>
                <a:sym typeface="Arial"/>
              </a:endParaRPr>
            </a:p>
          </p:txBody>
        </p:sp>
        <p:cxnSp>
          <p:nvCxnSpPr>
            <p:cNvPr id="808" name="Google Shape;808;p88"/>
            <p:cNvCxnSpPr>
              <a:stCxn id="807" idx="3"/>
            </p:cNvCxnSpPr>
            <p:nvPr/>
          </p:nvCxnSpPr>
          <p:spPr>
            <a:xfrm>
              <a:off x="2426527" y="3734067"/>
              <a:ext cx="753300" cy="1381200"/>
            </a:xfrm>
            <a:prstGeom prst="bentConnector3">
              <a:avLst>
                <a:gd name="adj1" fmla="val -219243"/>
              </a:avLst>
            </a:prstGeom>
            <a:noFill/>
            <a:ln w="9525" cap="flat" cmpd="sng">
              <a:solidFill>
                <a:schemeClr val="dk1"/>
              </a:solidFill>
              <a:prstDash val="solid"/>
              <a:round/>
              <a:headEnd type="none" w="sm" len="sm"/>
              <a:tailEnd type="stealth" w="med" len="med"/>
            </a:ln>
          </p:spPr>
        </p:cxnSp>
        <p:cxnSp>
          <p:nvCxnSpPr>
            <p:cNvPr id="809" name="Google Shape;809;p88"/>
            <p:cNvCxnSpPr>
              <a:stCxn id="807" idx="3"/>
            </p:cNvCxnSpPr>
            <p:nvPr/>
          </p:nvCxnSpPr>
          <p:spPr>
            <a:xfrm rot="10800000" flipH="1">
              <a:off x="2426527" y="2343267"/>
              <a:ext cx="762000" cy="1390800"/>
            </a:xfrm>
            <a:prstGeom prst="bentConnector3">
              <a:avLst>
                <a:gd name="adj1" fmla="val -215484"/>
              </a:avLst>
            </a:prstGeom>
            <a:noFill/>
            <a:ln w="9525" cap="flat" cmpd="sng">
              <a:solidFill>
                <a:schemeClr val="dk1"/>
              </a:solidFill>
              <a:prstDash val="solid"/>
              <a:round/>
              <a:headEnd type="none" w="sm" len="sm"/>
              <a:tailEnd type="stealth" w="med" len="med"/>
            </a:ln>
          </p:spPr>
        </p:cxnSp>
        <p:cxnSp>
          <p:nvCxnSpPr>
            <p:cNvPr id="810" name="Google Shape;810;p88"/>
            <p:cNvCxnSpPr/>
            <p:nvPr/>
          </p:nvCxnSpPr>
          <p:spPr>
            <a:xfrm rot="10800000" flipH="1">
              <a:off x="4529551" y="1844093"/>
              <a:ext cx="1848900" cy="500100"/>
            </a:xfrm>
            <a:prstGeom prst="bentConnector3">
              <a:avLst>
                <a:gd name="adj1" fmla="val 115890"/>
              </a:avLst>
            </a:prstGeom>
            <a:noFill/>
            <a:ln w="9525" cap="flat" cmpd="sng">
              <a:solidFill>
                <a:schemeClr val="dk1"/>
              </a:solidFill>
              <a:prstDash val="solid"/>
              <a:round/>
              <a:headEnd type="none" w="sm" len="sm"/>
              <a:tailEnd type="stealth" w="med" len="med"/>
            </a:ln>
          </p:spPr>
        </p:cxnSp>
        <p:cxnSp>
          <p:nvCxnSpPr>
            <p:cNvPr id="811" name="Google Shape;811;p88"/>
            <p:cNvCxnSpPr/>
            <p:nvPr/>
          </p:nvCxnSpPr>
          <p:spPr>
            <a:xfrm>
              <a:off x="4529551" y="2344193"/>
              <a:ext cx="1840200" cy="522300"/>
            </a:xfrm>
            <a:prstGeom prst="bentConnector3">
              <a:avLst>
                <a:gd name="adj1" fmla="val 115912"/>
              </a:avLst>
            </a:prstGeom>
            <a:noFill/>
            <a:ln w="9525" cap="flat" cmpd="sng">
              <a:solidFill>
                <a:schemeClr val="dk1"/>
              </a:solidFill>
              <a:prstDash val="solid"/>
              <a:round/>
              <a:headEnd type="none" w="sm" len="sm"/>
              <a:tailEnd type="stealth" w="med" len="med"/>
            </a:ln>
          </p:spPr>
        </p:cxnSp>
        <p:cxnSp>
          <p:nvCxnSpPr>
            <p:cNvPr id="812" name="Google Shape;812;p88"/>
            <p:cNvCxnSpPr/>
            <p:nvPr/>
          </p:nvCxnSpPr>
          <p:spPr>
            <a:xfrm rot="10800000" flipH="1">
              <a:off x="4520953" y="4409467"/>
              <a:ext cx="1866000" cy="706500"/>
            </a:xfrm>
            <a:prstGeom prst="bentConnector3">
              <a:avLst>
                <a:gd name="adj1" fmla="val 115283"/>
              </a:avLst>
            </a:prstGeom>
            <a:noFill/>
            <a:ln w="9525" cap="flat" cmpd="sng">
              <a:solidFill>
                <a:schemeClr val="dk1"/>
              </a:solidFill>
              <a:prstDash val="solid"/>
              <a:round/>
              <a:headEnd type="none" w="sm" len="sm"/>
              <a:tailEnd type="stealth" w="med" len="med"/>
            </a:ln>
          </p:spPr>
        </p:cxnSp>
        <p:cxnSp>
          <p:nvCxnSpPr>
            <p:cNvPr id="813" name="Google Shape;813;p88"/>
            <p:cNvCxnSpPr/>
            <p:nvPr/>
          </p:nvCxnSpPr>
          <p:spPr>
            <a:xfrm>
              <a:off x="4520952" y="5115968"/>
              <a:ext cx="1857300" cy="7800"/>
            </a:xfrm>
            <a:prstGeom prst="straightConnector1">
              <a:avLst/>
            </a:prstGeom>
            <a:noFill/>
            <a:ln w="9525" cap="flat" cmpd="sng">
              <a:solidFill>
                <a:schemeClr val="dk1"/>
              </a:solidFill>
              <a:prstDash val="solid"/>
              <a:round/>
              <a:headEnd type="none" w="sm" len="sm"/>
              <a:tailEnd type="stealth" w="med" len="med"/>
            </a:ln>
          </p:spPr>
        </p:cxnSp>
        <p:cxnSp>
          <p:nvCxnSpPr>
            <p:cNvPr id="814" name="Google Shape;814;p88"/>
            <p:cNvCxnSpPr/>
            <p:nvPr/>
          </p:nvCxnSpPr>
          <p:spPr>
            <a:xfrm>
              <a:off x="4520952" y="5115967"/>
              <a:ext cx="1848900" cy="722400"/>
            </a:xfrm>
            <a:prstGeom prst="bentConnector3">
              <a:avLst>
                <a:gd name="adj1" fmla="val 115322"/>
              </a:avLst>
            </a:prstGeom>
            <a:noFill/>
            <a:ln w="9525" cap="flat" cmpd="sng">
              <a:solidFill>
                <a:schemeClr val="dk1"/>
              </a:solidFill>
              <a:prstDash val="solid"/>
              <a:round/>
              <a:headEnd type="none" w="sm" len="sm"/>
              <a:tailEnd type="stealth" w="med" len="med"/>
            </a:ln>
          </p:spPr>
        </p:cxnSp>
        <p:sp>
          <p:nvSpPr>
            <p:cNvPr id="815" name="Google Shape;815;p88"/>
            <p:cNvSpPr/>
            <p:nvPr/>
          </p:nvSpPr>
          <p:spPr>
            <a:xfrm>
              <a:off x="775627" y="3445917"/>
              <a:ext cx="1650900" cy="5763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48"/>
                <a:buFont typeface="Arial"/>
                <a:buNone/>
              </a:pPr>
              <a:r>
                <a:rPr lang="de-DE" sz="1248" b="0" i="0" u="none" strike="noStrike" cap="none">
                  <a:solidFill>
                    <a:srgbClr val="000000"/>
                  </a:solidFill>
                  <a:latin typeface="Arial"/>
                  <a:ea typeface="Arial"/>
                  <a:cs typeface="Arial"/>
                  <a:sym typeface="Arial"/>
                </a:rPr>
                <a:t>Income streams</a:t>
              </a:r>
              <a:endParaRPr sz="1400" b="0" i="0" u="none" strike="noStrike" cap="none">
                <a:solidFill>
                  <a:srgbClr val="000000"/>
                </a:solidFill>
                <a:latin typeface="Arial"/>
                <a:ea typeface="Arial"/>
                <a:cs typeface="Arial"/>
                <a:sym typeface="Arial"/>
              </a:endParaRPr>
            </a:p>
          </p:txBody>
        </p:sp>
        <p:sp>
          <p:nvSpPr>
            <p:cNvPr id="816" name="Google Shape;816;p88"/>
            <p:cNvSpPr/>
            <p:nvPr/>
          </p:nvSpPr>
          <p:spPr>
            <a:xfrm>
              <a:off x="2943225" y="2055267"/>
              <a:ext cx="1524000" cy="5763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Public funds</a:t>
              </a:r>
              <a:endParaRPr sz="1400" b="0" i="0" u="none" strike="noStrike" cap="none">
                <a:solidFill>
                  <a:srgbClr val="000000"/>
                </a:solidFill>
                <a:latin typeface="Arial"/>
                <a:ea typeface="Arial"/>
                <a:cs typeface="Arial"/>
                <a:sym typeface="Arial"/>
              </a:endParaRPr>
            </a:p>
          </p:txBody>
        </p:sp>
        <p:sp>
          <p:nvSpPr>
            <p:cNvPr id="817" name="Google Shape;817;p88"/>
            <p:cNvSpPr/>
            <p:nvPr/>
          </p:nvSpPr>
          <p:spPr>
            <a:xfrm>
              <a:off x="2935288" y="4828629"/>
              <a:ext cx="1524000" cy="5748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Private funds</a:t>
              </a:r>
              <a:endParaRPr sz="1400" b="0" i="0" u="none" strike="noStrike" cap="none">
                <a:solidFill>
                  <a:srgbClr val="000000"/>
                </a:solidFill>
                <a:latin typeface="Arial"/>
                <a:ea typeface="Arial"/>
                <a:cs typeface="Arial"/>
                <a:sym typeface="Arial"/>
              </a:endParaRPr>
            </a:p>
          </p:txBody>
        </p:sp>
        <p:sp>
          <p:nvSpPr>
            <p:cNvPr id="818" name="Google Shape;818;p88"/>
            <p:cNvSpPr/>
            <p:nvPr/>
          </p:nvSpPr>
          <p:spPr>
            <a:xfrm>
              <a:off x="5863833" y="1378441"/>
              <a:ext cx="1784400" cy="9009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248"/>
                <a:buFont typeface="Arial"/>
                <a:buNone/>
              </a:pPr>
              <a:r>
                <a:rPr lang="de-DE" sz="1248" b="0" i="0" u="none" strike="noStrike" cap="none">
                  <a:solidFill>
                    <a:srgbClr val="000000"/>
                  </a:solidFill>
                  <a:latin typeface="Arial"/>
                  <a:ea typeface="Arial"/>
                  <a:cs typeface="Arial"/>
                  <a:sym typeface="Arial"/>
                </a:rPr>
                <a:t>Equity, Venture capitalists, angel investors</a:t>
              </a:r>
              <a:endParaRPr sz="1400" b="0" i="0" u="none" strike="noStrike" cap="none">
                <a:solidFill>
                  <a:srgbClr val="000000"/>
                </a:solidFill>
                <a:latin typeface="Arial"/>
                <a:ea typeface="Arial"/>
                <a:cs typeface="Arial"/>
                <a:sym typeface="Arial"/>
              </a:endParaRPr>
            </a:p>
          </p:txBody>
        </p:sp>
        <p:sp>
          <p:nvSpPr>
            <p:cNvPr id="819" name="Google Shape;819;p88"/>
            <p:cNvSpPr/>
            <p:nvPr/>
          </p:nvSpPr>
          <p:spPr>
            <a:xfrm>
              <a:off x="5855894" y="2579163"/>
              <a:ext cx="1784400" cy="7065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Corporate bonds, </a:t>
              </a:r>
              <a:endParaRPr sz="1400" b="0" i="0" u="none" strike="noStrike" cap="none">
                <a:solidFill>
                  <a:srgbClr val="000000"/>
                </a:solidFill>
                <a:latin typeface="Arial"/>
                <a:ea typeface="Arial"/>
                <a:cs typeface="Arial"/>
                <a:sym typeface="Arial"/>
              </a:endParaRPr>
            </a:p>
          </p:txBody>
        </p:sp>
        <p:sp>
          <p:nvSpPr>
            <p:cNvPr id="820" name="Google Shape;820;p88"/>
            <p:cNvSpPr/>
            <p:nvPr/>
          </p:nvSpPr>
          <p:spPr>
            <a:xfrm>
              <a:off x="5395556" y="3772948"/>
              <a:ext cx="2252700" cy="6366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Bank finance:loans or overdrafts</a:t>
              </a:r>
              <a:endParaRPr sz="1400" b="0" i="0" u="none" strike="noStrike" cap="none">
                <a:solidFill>
                  <a:srgbClr val="000000"/>
                </a:solidFill>
                <a:latin typeface="Arial"/>
                <a:ea typeface="Arial"/>
                <a:cs typeface="Arial"/>
                <a:sym typeface="Arial"/>
              </a:endParaRPr>
            </a:p>
          </p:txBody>
        </p:sp>
        <p:sp>
          <p:nvSpPr>
            <p:cNvPr id="821" name="Google Shape;821;p88"/>
            <p:cNvSpPr/>
            <p:nvPr/>
          </p:nvSpPr>
          <p:spPr>
            <a:xfrm>
              <a:off x="5395556" y="4445221"/>
              <a:ext cx="2252700" cy="7065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rgbClr val="000000"/>
                  </a:solidFill>
                  <a:latin typeface="Arial"/>
                  <a:ea typeface="Arial"/>
                  <a:cs typeface="Arial"/>
                  <a:sym typeface="Arial"/>
                </a:rPr>
                <a:t>Factoring, leasing</a:t>
              </a:r>
              <a:endParaRPr sz="1400" b="0" i="0" u="none" strike="noStrike" cap="none">
                <a:solidFill>
                  <a:srgbClr val="000000"/>
                </a:solidFill>
                <a:latin typeface="Arial"/>
                <a:ea typeface="Arial"/>
                <a:cs typeface="Arial"/>
                <a:sym typeface="Arial"/>
              </a:endParaRPr>
            </a:p>
          </p:txBody>
        </p:sp>
        <p:sp>
          <p:nvSpPr>
            <p:cNvPr id="822" name="Google Shape;822;p88"/>
            <p:cNvSpPr/>
            <p:nvPr/>
          </p:nvSpPr>
          <p:spPr>
            <a:xfrm>
              <a:off x="5386122" y="5123743"/>
              <a:ext cx="2252700" cy="10035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Grants, aids to industry, crowdfunding</a:t>
              </a:r>
              <a:endParaRPr sz="1400" b="0" i="0" u="none" strike="noStrike" cap="none">
                <a:solidFill>
                  <a:srgbClr val="000000"/>
                </a:solidFill>
                <a:latin typeface="Arial"/>
                <a:ea typeface="Arial"/>
                <a:cs typeface="Arial"/>
                <a:sym typeface="Arial"/>
              </a:endParaRPr>
            </a:p>
          </p:txBody>
        </p:sp>
      </p:grpSp>
      <p:sp>
        <p:nvSpPr>
          <p:cNvPr id="823" name="Google Shape;823;p88"/>
          <p:cNvSpPr txBox="1">
            <a:spLocks noGrp="1"/>
          </p:cNvSpPr>
          <p:nvPr>
            <p:ph type="title"/>
          </p:nvPr>
        </p:nvSpPr>
        <p:spPr>
          <a:xfrm>
            <a:off x="649277" y="779536"/>
            <a:ext cx="6699300" cy="207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a:t>External financing – Income sources </a:t>
            </a:r>
            <a:endParaRPr/>
          </a:p>
        </p:txBody>
      </p:sp>
      <p:sp>
        <p:nvSpPr>
          <p:cNvPr id="824" name="Google Shape;824;p8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42</a:t>
            </a:fld>
            <a:endParaRPr/>
          </a:p>
        </p:txBody>
      </p:sp>
      <p:pic>
        <p:nvPicPr>
          <p:cNvPr id="825" name="Google Shape;825;p88"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826" name="Google Shape;826;p88"/>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8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832" name="Google Shape;832;p89"/>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Existing shareholders may be enticed to increase their investment in the capital of the company</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Shareholders may be enticed to issue a shareholder’s loan to the business</a:t>
            </a:r>
            <a:endParaRPr sz="1800">
              <a:latin typeface="Calibri"/>
              <a:ea typeface="Calibri"/>
              <a:cs typeface="Calibri"/>
              <a:sym typeface="Calibri"/>
            </a:endParaRPr>
          </a:p>
        </p:txBody>
      </p:sp>
      <p:sp>
        <p:nvSpPr>
          <p:cNvPr id="833" name="Google Shape;833;p89"/>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Shareholders may be enticed to provide personal assets to be used as security, or to issue guarantees in favour of external lenders as security</a:t>
            </a:r>
            <a:endParaRPr sz="1800">
              <a:latin typeface="Calibri"/>
              <a:ea typeface="Calibri"/>
              <a:cs typeface="Calibri"/>
              <a:sym typeface="Calibri"/>
            </a:endParaRPr>
          </a:p>
        </p:txBody>
      </p:sp>
      <p:pic>
        <p:nvPicPr>
          <p:cNvPr id="834" name="Google Shape;834;p8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35" name="Google Shape;835;p89"/>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Existing shareholders</a:t>
            </a:r>
            <a:endParaRPr sz="1600"/>
          </a:p>
        </p:txBody>
      </p:sp>
      <p:sp>
        <p:nvSpPr>
          <p:cNvPr id="836" name="Google Shape;836;p8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43</a:t>
            </a:fld>
            <a:endParaRPr/>
          </a:p>
        </p:txBody>
      </p:sp>
      <p:pic>
        <p:nvPicPr>
          <p:cNvPr id="837" name="Google Shape;837;p89"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843" name="Google Shape;843;p90"/>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Existing shareholders may not be willing to invest further</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Lack of investment by shareholders may be seen as lack of confidence by external lenders</a:t>
            </a:r>
            <a:endParaRPr sz="1800">
              <a:solidFill>
                <a:srgbClr val="FF0000"/>
              </a:solidFill>
              <a:latin typeface="Calibri"/>
              <a:ea typeface="Calibri"/>
              <a:cs typeface="Calibri"/>
              <a:sym typeface="Calibri"/>
            </a:endParaRPr>
          </a:p>
        </p:txBody>
      </p:sp>
      <p:sp>
        <p:nvSpPr>
          <p:cNvPr id="844" name="Google Shape;844;p90"/>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Shareholders’ loans are usually not looked at favourably by banks. </a:t>
            </a:r>
            <a:endParaRPr sz="1800">
              <a:solidFill>
                <a:srgbClr val="FF0000"/>
              </a:solidFill>
              <a:latin typeface="Calibri"/>
              <a:ea typeface="Calibri"/>
              <a:cs typeface="Calibri"/>
              <a:sym typeface="Calibri"/>
            </a:endParaRPr>
          </a:p>
          <a:p>
            <a:pPr marL="457200" lvl="0" indent="-336550" algn="l" rtl="0">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High debt to equity gearing may result in the perception of low risk sharing by owners</a:t>
            </a:r>
            <a:endParaRPr sz="1800">
              <a:solidFill>
                <a:srgbClr val="FF0000"/>
              </a:solidFill>
              <a:latin typeface="Calibri"/>
              <a:ea typeface="Calibri"/>
              <a:cs typeface="Calibri"/>
              <a:sym typeface="Calibri"/>
            </a:endParaRPr>
          </a:p>
        </p:txBody>
      </p:sp>
      <p:pic>
        <p:nvPicPr>
          <p:cNvPr id="845" name="Google Shape;845;p9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46" name="Google Shape;846;p90"/>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Existing shareholders</a:t>
            </a:r>
            <a:endParaRPr sz="1600"/>
          </a:p>
        </p:txBody>
      </p:sp>
      <p:sp>
        <p:nvSpPr>
          <p:cNvPr id="847" name="Google Shape;847;p9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44</a:t>
            </a:fld>
            <a:endParaRPr/>
          </a:p>
        </p:txBody>
      </p:sp>
      <p:pic>
        <p:nvPicPr>
          <p:cNvPr id="848" name="Google Shape;848;p9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9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854" name="Google Shape;854;p91"/>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Third party investors may be enticed to invest in the business, against the sale of current or new equity</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Bullet investment of equity capital would be useful since it does not have interest obligations</a:t>
            </a:r>
            <a:endParaRPr sz="1800">
              <a:latin typeface="Calibri"/>
              <a:ea typeface="Calibri"/>
              <a:cs typeface="Calibri"/>
              <a:sym typeface="Calibri"/>
            </a:endParaRPr>
          </a:p>
        </p:txBody>
      </p:sp>
      <p:sp>
        <p:nvSpPr>
          <p:cNvPr id="855" name="Google Shape;855;p91"/>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Depending on the jurisdiction, there are venture capitalists who specialise in the support of social enterprises and who have specific funds available to do so.</a:t>
            </a:r>
            <a:endParaRPr sz="1800">
              <a:latin typeface="Calibri"/>
              <a:ea typeface="Calibri"/>
              <a:cs typeface="Calibri"/>
              <a:sym typeface="Calibri"/>
            </a:endParaRPr>
          </a:p>
        </p:txBody>
      </p:sp>
      <p:pic>
        <p:nvPicPr>
          <p:cNvPr id="856" name="Google Shape;856;p9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57" name="Google Shape;857;p91"/>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Venture capitalists / angel investors</a:t>
            </a:r>
            <a:endParaRPr sz="1600"/>
          </a:p>
        </p:txBody>
      </p:sp>
      <p:sp>
        <p:nvSpPr>
          <p:cNvPr id="858" name="Google Shape;858;p9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45</a:t>
            </a:fld>
            <a:endParaRPr/>
          </a:p>
        </p:txBody>
      </p:sp>
      <p:pic>
        <p:nvPicPr>
          <p:cNvPr id="859" name="Google Shape;859;p9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865" name="Google Shape;865;p46"/>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Third party angel investors would probably insist on some controlling interest in the business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Venture capitalists are not loyal in the long term, and may withdraw through liquidation of equity in the medium term</a:t>
            </a:r>
            <a:endParaRPr sz="1800">
              <a:solidFill>
                <a:srgbClr val="FF0000"/>
              </a:solidFill>
              <a:latin typeface="Calibri"/>
              <a:ea typeface="Calibri"/>
              <a:cs typeface="Calibri"/>
              <a:sym typeface="Calibri"/>
            </a:endParaRPr>
          </a:p>
        </p:txBody>
      </p:sp>
      <p:sp>
        <p:nvSpPr>
          <p:cNvPr id="866" name="Google Shape;866;p46"/>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The role of the venture capitalist varies in different jurisdictions so care must be taken when seeking to attract such investment, even when the focus of the fund is supposed to be ‘impact’.</a:t>
            </a:r>
            <a:endParaRPr sz="1800">
              <a:solidFill>
                <a:srgbClr val="FF0000"/>
              </a:solidFill>
              <a:latin typeface="Calibri"/>
              <a:ea typeface="Calibri"/>
              <a:cs typeface="Calibri"/>
              <a:sym typeface="Calibri"/>
            </a:endParaRPr>
          </a:p>
        </p:txBody>
      </p:sp>
      <p:pic>
        <p:nvPicPr>
          <p:cNvPr id="867" name="Google Shape;867;p4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68" name="Google Shape;868;p46"/>
          <p:cNvSpPr txBox="1">
            <a:spLocks noGrp="1"/>
          </p:cNvSpPr>
          <p:nvPr>
            <p:ph type="body" idx="1"/>
          </p:nvPr>
        </p:nvSpPr>
        <p:spPr>
          <a:xfrm>
            <a:off x="2152996" y="1066950"/>
            <a:ext cx="6568854"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Venture capitalists (VC) / angel investors</a:t>
            </a:r>
            <a:endParaRPr sz="1600"/>
          </a:p>
        </p:txBody>
      </p:sp>
      <p:sp>
        <p:nvSpPr>
          <p:cNvPr id="869" name="Google Shape;869;p4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46</a:t>
            </a:fld>
            <a:endParaRPr/>
          </a:p>
        </p:txBody>
      </p:sp>
      <p:pic>
        <p:nvPicPr>
          <p:cNvPr id="870" name="Google Shape;870;p4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g19bf313c08d_0_0"/>
          <p:cNvPicPr preferRelativeResize="0"/>
          <p:nvPr/>
        </p:nvPicPr>
        <p:blipFill rotWithShape="1">
          <a:blip r:embed="rId3">
            <a:alphaModFix/>
          </a:blip>
          <a:srcRect/>
          <a:stretch/>
        </p:blipFill>
        <p:spPr>
          <a:xfrm>
            <a:off x="-5" y="2621995"/>
            <a:ext cx="1642592" cy="662245"/>
          </a:xfrm>
          <a:prstGeom prst="rect">
            <a:avLst/>
          </a:prstGeom>
          <a:noFill/>
          <a:ln>
            <a:noFill/>
          </a:ln>
        </p:spPr>
      </p:pic>
      <p:pic>
        <p:nvPicPr>
          <p:cNvPr id="876" name="Google Shape;876;g19bf313c08d_0_0"/>
          <p:cNvPicPr preferRelativeResize="0"/>
          <p:nvPr/>
        </p:nvPicPr>
        <p:blipFill rotWithShape="1">
          <a:blip r:embed="rId4">
            <a:alphaModFix/>
          </a:blip>
          <a:srcRect/>
          <a:stretch/>
        </p:blipFill>
        <p:spPr>
          <a:xfrm>
            <a:off x="0" y="0"/>
            <a:ext cx="718275" cy="679625"/>
          </a:xfrm>
          <a:prstGeom prst="rect">
            <a:avLst/>
          </a:prstGeom>
          <a:noFill/>
          <a:ln>
            <a:noFill/>
          </a:ln>
        </p:spPr>
      </p:pic>
      <p:sp>
        <p:nvSpPr>
          <p:cNvPr id="877" name="Google Shape;877;g19bf313c08d_0_0"/>
          <p:cNvSpPr txBox="1">
            <a:spLocks noGrp="1"/>
          </p:cNvSpPr>
          <p:nvPr>
            <p:ph type="body" idx="1"/>
          </p:nvPr>
        </p:nvSpPr>
        <p:spPr>
          <a:xfrm>
            <a:off x="1571105" y="533550"/>
            <a:ext cx="7572895" cy="1326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Examples of VC firms that support social enterprises: social finance funds, impact funds</a:t>
            </a:r>
            <a:endParaRPr sz="1600"/>
          </a:p>
        </p:txBody>
      </p:sp>
      <p:sp>
        <p:nvSpPr>
          <p:cNvPr id="878" name="Google Shape;878;g19bf313c08d_0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47</a:t>
            </a:fld>
            <a:endParaRPr/>
          </a:p>
        </p:txBody>
      </p:sp>
      <p:pic>
        <p:nvPicPr>
          <p:cNvPr id="879" name="Google Shape;879;g19bf313c08d_0_0"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pic>
        <p:nvPicPr>
          <p:cNvPr id="880" name="Google Shape;880;g19bf313c08d_0_0" descr="BonVenture Management GmbH"/>
          <p:cNvPicPr preferRelativeResize="0"/>
          <p:nvPr/>
        </p:nvPicPr>
        <p:blipFill rotWithShape="1">
          <a:blip r:embed="rId6">
            <a:alphaModFix/>
          </a:blip>
          <a:srcRect t="34384" b="29317"/>
          <a:stretch/>
        </p:blipFill>
        <p:spPr>
          <a:xfrm>
            <a:off x="5009293" y="2727349"/>
            <a:ext cx="1687927" cy="612693"/>
          </a:xfrm>
          <a:prstGeom prst="rect">
            <a:avLst/>
          </a:prstGeom>
          <a:noFill/>
          <a:ln>
            <a:noFill/>
          </a:ln>
        </p:spPr>
      </p:pic>
      <p:pic>
        <p:nvPicPr>
          <p:cNvPr id="881" name="Google Shape;881;g19bf313c08d_0_0" descr="Amundi"/>
          <p:cNvPicPr preferRelativeResize="0"/>
          <p:nvPr/>
        </p:nvPicPr>
        <p:blipFill rotWithShape="1">
          <a:blip r:embed="rId7">
            <a:alphaModFix/>
          </a:blip>
          <a:srcRect t="25503" b="28331"/>
          <a:stretch/>
        </p:blipFill>
        <p:spPr>
          <a:xfrm>
            <a:off x="1104625" y="4046331"/>
            <a:ext cx="1176516" cy="543130"/>
          </a:xfrm>
          <a:prstGeom prst="rect">
            <a:avLst/>
          </a:prstGeom>
          <a:noFill/>
          <a:ln>
            <a:noFill/>
          </a:ln>
        </p:spPr>
      </p:pic>
      <p:pic>
        <p:nvPicPr>
          <p:cNvPr id="882" name="Google Shape;882;g19bf313c08d_0_0" descr="Oltre Impact"/>
          <p:cNvPicPr preferRelativeResize="0"/>
          <p:nvPr/>
        </p:nvPicPr>
        <p:blipFill rotWithShape="1">
          <a:blip r:embed="rId8">
            <a:alphaModFix/>
          </a:blip>
          <a:srcRect t="25050" b="29462"/>
          <a:stretch/>
        </p:blipFill>
        <p:spPr>
          <a:xfrm>
            <a:off x="7109902" y="2352052"/>
            <a:ext cx="1388098" cy="631417"/>
          </a:xfrm>
          <a:prstGeom prst="rect">
            <a:avLst/>
          </a:prstGeom>
          <a:noFill/>
          <a:ln>
            <a:noFill/>
          </a:ln>
        </p:spPr>
      </p:pic>
      <p:pic>
        <p:nvPicPr>
          <p:cNvPr id="883" name="Google Shape;883;g19bf313c08d_0_0" descr="Phitrust"/>
          <p:cNvPicPr preferRelativeResize="0"/>
          <p:nvPr/>
        </p:nvPicPr>
        <p:blipFill rotWithShape="1">
          <a:blip r:embed="rId9">
            <a:alphaModFix/>
          </a:blip>
          <a:srcRect t="31639" b="34166"/>
          <a:stretch/>
        </p:blipFill>
        <p:spPr>
          <a:xfrm>
            <a:off x="131874" y="1585956"/>
            <a:ext cx="1531526" cy="523702"/>
          </a:xfrm>
          <a:prstGeom prst="rect">
            <a:avLst/>
          </a:prstGeom>
          <a:noFill/>
          <a:ln>
            <a:noFill/>
          </a:ln>
        </p:spPr>
      </p:pic>
      <p:pic>
        <p:nvPicPr>
          <p:cNvPr id="884" name="Google Shape;884;g19bf313c08d_0_0" descr="MIROVA"/>
          <p:cNvPicPr preferRelativeResize="0"/>
          <p:nvPr/>
        </p:nvPicPr>
        <p:blipFill rotWithShape="1">
          <a:blip r:embed="rId10">
            <a:alphaModFix/>
          </a:blip>
          <a:srcRect t="20363" b="19683"/>
          <a:stretch/>
        </p:blipFill>
        <p:spPr>
          <a:xfrm>
            <a:off x="10" y="3647018"/>
            <a:ext cx="1104616" cy="662246"/>
          </a:xfrm>
          <a:prstGeom prst="rect">
            <a:avLst/>
          </a:prstGeom>
          <a:noFill/>
          <a:ln>
            <a:noFill/>
          </a:ln>
        </p:spPr>
      </p:pic>
      <p:pic>
        <p:nvPicPr>
          <p:cNvPr id="885" name="Google Shape;885;g19bf313c08d_0_0" descr="Ship2B Foundation"/>
          <p:cNvPicPr preferRelativeResize="0"/>
          <p:nvPr/>
        </p:nvPicPr>
        <p:blipFill rotWithShape="1">
          <a:blip r:embed="rId11">
            <a:alphaModFix/>
          </a:blip>
          <a:srcRect t="30361" b="31375"/>
          <a:stretch/>
        </p:blipFill>
        <p:spPr>
          <a:xfrm>
            <a:off x="5357552" y="1843196"/>
            <a:ext cx="1511692" cy="564693"/>
          </a:xfrm>
          <a:prstGeom prst="rect">
            <a:avLst/>
          </a:prstGeom>
          <a:noFill/>
          <a:ln>
            <a:noFill/>
          </a:ln>
        </p:spPr>
      </p:pic>
      <p:pic>
        <p:nvPicPr>
          <p:cNvPr id="886" name="Google Shape;886;g19bf313c08d_0_0" descr="Creas"/>
          <p:cNvPicPr preferRelativeResize="0"/>
          <p:nvPr/>
        </p:nvPicPr>
        <p:blipFill rotWithShape="1">
          <a:blip r:embed="rId12">
            <a:alphaModFix/>
          </a:blip>
          <a:srcRect t="28599" b="31210"/>
          <a:stretch/>
        </p:blipFill>
        <p:spPr>
          <a:xfrm>
            <a:off x="3552262" y="1770122"/>
            <a:ext cx="1733390" cy="696659"/>
          </a:xfrm>
          <a:prstGeom prst="rect">
            <a:avLst/>
          </a:prstGeom>
          <a:noFill/>
          <a:ln>
            <a:noFill/>
          </a:ln>
        </p:spPr>
      </p:pic>
      <p:pic>
        <p:nvPicPr>
          <p:cNvPr id="887" name="Google Shape;887;g19bf313c08d_0_0" descr="Fondazione Social Venture Giordano Dell'Amore"/>
          <p:cNvPicPr preferRelativeResize="0"/>
          <p:nvPr/>
        </p:nvPicPr>
        <p:blipFill rotWithShape="1">
          <a:blip r:embed="rId13">
            <a:alphaModFix/>
          </a:blip>
          <a:srcRect/>
          <a:stretch/>
        </p:blipFill>
        <p:spPr>
          <a:xfrm>
            <a:off x="7109902" y="3525638"/>
            <a:ext cx="1531525" cy="846903"/>
          </a:xfrm>
          <a:prstGeom prst="rect">
            <a:avLst/>
          </a:prstGeom>
          <a:noFill/>
          <a:ln>
            <a:noFill/>
          </a:ln>
        </p:spPr>
      </p:pic>
      <p:pic>
        <p:nvPicPr>
          <p:cNvPr id="888" name="Google Shape;888;g19bf313c08d_0_0" descr="Planet A - Logo"/>
          <p:cNvPicPr preferRelativeResize="0"/>
          <p:nvPr/>
        </p:nvPicPr>
        <p:blipFill rotWithShape="1">
          <a:blip r:embed="rId14">
            <a:alphaModFix/>
          </a:blip>
          <a:srcRect/>
          <a:stretch/>
        </p:blipFill>
        <p:spPr>
          <a:xfrm>
            <a:off x="3669803" y="2978051"/>
            <a:ext cx="1231484" cy="331838"/>
          </a:xfrm>
          <a:prstGeom prst="rect">
            <a:avLst/>
          </a:prstGeom>
          <a:noFill/>
          <a:ln>
            <a:noFill/>
          </a:ln>
        </p:spPr>
      </p:pic>
      <p:sp>
        <p:nvSpPr>
          <p:cNvPr id="889" name="Google Shape;889;g19bf313c08d_0_0"/>
          <p:cNvSpPr txBox="1"/>
          <p:nvPr/>
        </p:nvSpPr>
        <p:spPr>
          <a:xfrm>
            <a:off x="-2962" y="3195988"/>
            <a:ext cx="1801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https://www.avesco.de/european-social-innovation-and-impact-fund/</a:t>
            </a:r>
            <a:endParaRPr sz="1300"/>
          </a:p>
        </p:txBody>
      </p:sp>
      <p:sp>
        <p:nvSpPr>
          <p:cNvPr id="890" name="Google Shape;890;g19bf313c08d_0_0"/>
          <p:cNvSpPr txBox="1"/>
          <p:nvPr/>
        </p:nvSpPr>
        <p:spPr>
          <a:xfrm>
            <a:off x="3606849" y="3275314"/>
            <a:ext cx="112082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https://planet-a.com/</a:t>
            </a:r>
            <a:endParaRPr/>
          </a:p>
        </p:txBody>
      </p:sp>
      <p:sp>
        <p:nvSpPr>
          <p:cNvPr id="891" name="Google Shape;891;g19bf313c08d_0_0"/>
          <p:cNvSpPr txBox="1"/>
          <p:nvPr/>
        </p:nvSpPr>
        <p:spPr>
          <a:xfrm>
            <a:off x="5017840" y="3167592"/>
            <a:ext cx="168792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https://bonventure.de/</a:t>
            </a:r>
            <a:endParaRPr/>
          </a:p>
        </p:txBody>
      </p:sp>
      <p:sp>
        <p:nvSpPr>
          <p:cNvPr id="892" name="Google Shape;892;g19bf313c08d_0_0"/>
          <p:cNvSpPr txBox="1"/>
          <p:nvPr/>
        </p:nvSpPr>
        <p:spPr>
          <a:xfrm>
            <a:off x="7069071" y="4402058"/>
            <a:ext cx="219746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https://www.fondazionesocialventuregda.it/</a:t>
            </a:r>
            <a:endParaRPr/>
          </a:p>
        </p:txBody>
      </p:sp>
      <p:sp>
        <p:nvSpPr>
          <p:cNvPr id="893" name="Google Shape;893;g19bf313c08d_0_0"/>
          <p:cNvSpPr txBox="1"/>
          <p:nvPr/>
        </p:nvSpPr>
        <p:spPr>
          <a:xfrm>
            <a:off x="7109902" y="2961966"/>
            <a:ext cx="150073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https://www.oltreimpact.com/</a:t>
            </a:r>
            <a:endParaRPr/>
          </a:p>
        </p:txBody>
      </p:sp>
      <p:sp>
        <p:nvSpPr>
          <p:cNvPr id="894" name="Google Shape;894;g19bf313c08d_0_0"/>
          <p:cNvSpPr txBox="1"/>
          <p:nvPr/>
        </p:nvSpPr>
        <p:spPr>
          <a:xfrm>
            <a:off x="131875" y="2025514"/>
            <a:ext cx="11913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https://www.phitrust.com/</a:t>
            </a:r>
            <a:endParaRPr/>
          </a:p>
        </p:txBody>
      </p:sp>
      <p:sp>
        <p:nvSpPr>
          <p:cNvPr id="895" name="Google Shape;895;g19bf313c08d_0_0"/>
          <p:cNvSpPr txBox="1"/>
          <p:nvPr/>
        </p:nvSpPr>
        <p:spPr>
          <a:xfrm>
            <a:off x="3552262" y="2442876"/>
            <a:ext cx="153152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https://creas.es/</a:t>
            </a:r>
            <a:endParaRPr/>
          </a:p>
        </p:txBody>
      </p:sp>
      <p:sp>
        <p:nvSpPr>
          <p:cNvPr id="896" name="Google Shape;896;g19bf313c08d_0_0"/>
          <p:cNvSpPr txBox="1"/>
          <p:nvPr/>
        </p:nvSpPr>
        <p:spPr>
          <a:xfrm>
            <a:off x="5461462" y="2418901"/>
            <a:ext cx="1421474"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https://www.ship2b.org/en/</a:t>
            </a:r>
            <a:endParaRPr/>
          </a:p>
        </p:txBody>
      </p:sp>
      <p:sp>
        <p:nvSpPr>
          <p:cNvPr id="897" name="Google Shape;897;g19bf313c08d_0_0"/>
          <p:cNvSpPr txBox="1"/>
          <p:nvPr/>
        </p:nvSpPr>
        <p:spPr>
          <a:xfrm>
            <a:off x="4258322" y="4440834"/>
            <a:ext cx="128592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https://changefund.social/fr/</a:t>
            </a:r>
            <a:endParaRPr/>
          </a:p>
        </p:txBody>
      </p:sp>
      <p:pic>
        <p:nvPicPr>
          <p:cNvPr id="898" name="Google Shape;898;g19bf313c08d_0_0"/>
          <p:cNvPicPr preferRelativeResize="0"/>
          <p:nvPr/>
        </p:nvPicPr>
        <p:blipFill rotWithShape="1">
          <a:blip r:embed="rId15">
            <a:alphaModFix/>
          </a:blip>
          <a:srcRect/>
          <a:stretch/>
        </p:blipFill>
        <p:spPr>
          <a:xfrm>
            <a:off x="4215502" y="3844720"/>
            <a:ext cx="1861083" cy="641139"/>
          </a:xfrm>
          <a:prstGeom prst="rect">
            <a:avLst/>
          </a:prstGeom>
          <a:noFill/>
          <a:ln>
            <a:noFill/>
          </a:ln>
        </p:spPr>
      </p:pic>
      <p:pic>
        <p:nvPicPr>
          <p:cNvPr id="899" name="Google Shape;899;g19bf313c08d_0_0"/>
          <p:cNvPicPr preferRelativeResize="0"/>
          <p:nvPr/>
        </p:nvPicPr>
        <p:blipFill rotWithShape="1">
          <a:blip r:embed="rId16">
            <a:alphaModFix/>
          </a:blip>
          <a:srcRect/>
          <a:stretch/>
        </p:blipFill>
        <p:spPr>
          <a:xfrm>
            <a:off x="1969430" y="2809588"/>
            <a:ext cx="890148" cy="883275"/>
          </a:xfrm>
          <a:prstGeom prst="rect">
            <a:avLst/>
          </a:prstGeom>
          <a:noFill/>
          <a:ln>
            <a:noFill/>
          </a:ln>
        </p:spPr>
      </p:pic>
      <p:sp>
        <p:nvSpPr>
          <p:cNvPr id="900" name="Google Shape;900;g19bf313c08d_0_0"/>
          <p:cNvSpPr txBox="1"/>
          <p:nvPr/>
        </p:nvSpPr>
        <p:spPr>
          <a:xfrm>
            <a:off x="1893875" y="3681800"/>
            <a:ext cx="11913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https://www.fundsforgood.eu/impakteu-fonds-a-impact/</a:t>
            </a:r>
            <a:endParaRPr/>
          </a:p>
        </p:txBody>
      </p:sp>
      <p:pic>
        <p:nvPicPr>
          <p:cNvPr id="901" name="Google Shape;901;g19bf313c08d_0_0" descr="Belgique Drapeau"/>
          <p:cNvPicPr preferRelativeResize="0"/>
          <p:nvPr/>
        </p:nvPicPr>
        <p:blipFill rotWithShape="1">
          <a:blip r:embed="rId17">
            <a:alphaModFix/>
          </a:blip>
          <a:srcRect/>
          <a:stretch/>
        </p:blipFill>
        <p:spPr>
          <a:xfrm>
            <a:off x="3805579" y="3957707"/>
            <a:ext cx="452743" cy="392628"/>
          </a:xfrm>
          <a:prstGeom prst="rect">
            <a:avLst/>
          </a:prstGeom>
          <a:noFill/>
          <a:ln>
            <a:noFill/>
          </a:ln>
        </p:spPr>
      </p:pic>
      <p:pic>
        <p:nvPicPr>
          <p:cNvPr id="902" name="Google Shape;902;g19bf313c08d_0_0"/>
          <p:cNvPicPr preferRelativeResize="0"/>
          <p:nvPr/>
        </p:nvPicPr>
        <p:blipFill rotWithShape="1">
          <a:blip r:embed="rId18">
            <a:alphaModFix/>
          </a:blip>
          <a:srcRect/>
          <a:stretch/>
        </p:blipFill>
        <p:spPr>
          <a:xfrm>
            <a:off x="1571096" y="2117907"/>
            <a:ext cx="651744" cy="433706"/>
          </a:xfrm>
          <a:prstGeom prst="rect">
            <a:avLst/>
          </a:prstGeom>
          <a:noFill/>
          <a:ln>
            <a:noFill/>
          </a:ln>
        </p:spPr>
      </p:pic>
      <p:pic>
        <p:nvPicPr>
          <p:cNvPr id="903" name="Google Shape;903;g19bf313c08d_0_0"/>
          <p:cNvPicPr preferRelativeResize="0"/>
          <p:nvPr/>
        </p:nvPicPr>
        <p:blipFill rotWithShape="1">
          <a:blip r:embed="rId19">
            <a:alphaModFix/>
          </a:blip>
          <a:srcRect/>
          <a:stretch/>
        </p:blipFill>
        <p:spPr>
          <a:xfrm>
            <a:off x="2944781" y="1585957"/>
            <a:ext cx="607481" cy="404251"/>
          </a:xfrm>
          <a:prstGeom prst="rect">
            <a:avLst/>
          </a:prstGeom>
          <a:noFill/>
          <a:ln>
            <a:noFill/>
          </a:ln>
        </p:spPr>
      </p:pic>
      <p:pic>
        <p:nvPicPr>
          <p:cNvPr id="904" name="Google Shape;904;g19bf313c08d_0_0" descr="Allemagne Drapeau"/>
          <p:cNvPicPr preferRelativeResize="0"/>
          <p:nvPr/>
        </p:nvPicPr>
        <p:blipFill rotWithShape="1">
          <a:blip r:embed="rId20">
            <a:alphaModFix/>
          </a:blip>
          <a:srcRect/>
          <a:stretch/>
        </p:blipFill>
        <p:spPr>
          <a:xfrm>
            <a:off x="4559005" y="2530224"/>
            <a:ext cx="627593" cy="376556"/>
          </a:xfrm>
          <a:prstGeom prst="rect">
            <a:avLst/>
          </a:prstGeom>
          <a:noFill/>
          <a:ln>
            <a:noFill/>
          </a:ln>
        </p:spPr>
      </p:pic>
      <p:pic>
        <p:nvPicPr>
          <p:cNvPr id="905" name="Google Shape;905;g19bf313c08d_0_0" descr="Italie Drapeau"/>
          <p:cNvPicPr preferRelativeResize="0"/>
          <p:nvPr/>
        </p:nvPicPr>
        <p:blipFill rotWithShape="1">
          <a:blip r:embed="rId21">
            <a:alphaModFix/>
          </a:blip>
          <a:srcRect/>
          <a:stretch/>
        </p:blipFill>
        <p:spPr>
          <a:xfrm>
            <a:off x="8164868" y="1930504"/>
            <a:ext cx="607481" cy="4042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11" name="Google Shape;911;p92"/>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600">
                <a:latin typeface="Calibri"/>
                <a:ea typeface="Calibri"/>
                <a:cs typeface="Calibri"/>
                <a:sym typeface="Calibri"/>
              </a:rPr>
              <a:t>Traditional bank overdraft facilities are useful to manage working capital requirements</a:t>
            </a:r>
            <a:endParaRPr sz="16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600">
                <a:latin typeface="Calibri"/>
                <a:ea typeface="Calibri"/>
                <a:cs typeface="Calibri"/>
                <a:sym typeface="Calibri"/>
              </a:rPr>
              <a:t>Business can manage cashflows and use facilities as required</a:t>
            </a:r>
            <a:endParaRPr sz="1600">
              <a:latin typeface="Calibri"/>
              <a:ea typeface="Calibri"/>
              <a:cs typeface="Calibri"/>
              <a:sym typeface="Calibri"/>
            </a:endParaRPr>
          </a:p>
        </p:txBody>
      </p:sp>
      <p:sp>
        <p:nvSpPr>
          <p:cNvPr id="912" name="Google Shape;912;p92"/>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600">
                <a:latin typeface="Calibri"/>
                <a:ea typeface="Calibri"/>
                <a:cs typeface="Calibri"/>
                <a:sym typeface="Calibri"/>
              </a:rPr>
              <a:t>Increased access to liquidity could result in discounts / better payment terms with suppliers / creditors</a:t>
            </a:r>
            <a:endParaRPr sz="1600">
              <a:latin typeface="Calibri"/>
              <a:ea typeface="Calibri"/>
              <a:cs typeface="Calibri"/>
              <a:sym typeface="Calibri"/>
            </a:endParaRPr>
          </a:p>
        </p:txBody>
      </p:sp>
      <p:pic>
        <p:nvPicPr>
          <p:cNvPr id="913" name="Google Shape;913;p9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14" name="Google Shape;914;p92"/>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Banks - short term facilities</a:t>
            </a:r>
            <a:endParaRPr sz="1600"/>
          </a:p>
        </p:txBody>
      </p:sp>
      <p:sp>
        <p:nvSpPr>
          <p:cNvPr id="915" name="Google Shape;915;p9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48</a:t>
            </a:fld>
            <a:endParaRPr/>
          </a:p>
        </p:txBody>
      </p:sp>
      <p:pic>
        <p:nvPicPr>
          <p:cNvPr id="916" name="Google Shape;916;p9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22" name="Google Shape;922;p93"/>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Bank overdraft facilities require tangible assets as security as well as other security (insurances)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Bank will monitor use of overdraft account</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Bank will require regular updates of business performance</a:t>
            </a:r>
            <a:endParaRPr sz="1800">
              <a:solidFill>
                <a:srgbClr val="FF0000"/>
              </a:solidFill>
              <a:latin typeface="Calibri"/>
              <a:ea typeface="Calibri"/>
              <a:cs typeface="Calibri"/>
              <a:sym typeface="Calibri"/>
            </a:endParaRPr>
          </a:p>
        </p:txBody>
      </p:sp>
      <p:sp>
        <p:nvSpPr>
          <p:cNvPr id="923" name="Google Shape;923;p93"/>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Business might be tempted to overtrade or use overdraft to finance capital requirements</a:t>
            </a:r>
            <a:endParaRPr sz="1800">
              <a:solidFill>
                <a:srgbClr val="FF0000"/>
              </a:solidFill>
              <a:latin typeface="Calibri"/>
              <a:ea typeface="Calibri"/>
              <a:cs typeface="Calibri"/>
              <a:sym typeface="Calibri"/>
            </a:endParaRPr>
          </a:p>
        </p:txBody>
      </p:sp>
      <p:pic>
        <p:nvPicPr>
          <p:cNvPr id="924" name="Google Shape;924;p9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25" name="Google Shape;925;p93"/>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Banks - short term facilities</a:t>
            </a:r>
            <a:endParaRPr sz="1600"/>
          </a:p>
        </p:txBody>
      </p:sp>
      <p:sp>
        <p:nvSpPr>
          <p:cNvPr id="926" name="Google Shape;926;p9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49</a:t>
            </a:fld>
            <a:endParaRPr/>
          </a:p>
        </p:txBody>
      </p:sp>
      <p:pic>
        <p:nvPicPr>
          <p:cNvPr id="927" name="Google Shape;927;p9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de-DE"/>
              <a:t>Detailed index</a:t>
            </a:r>
            <a:endParaRPr/>
          </a:p>
        </p:txBody>
      </p:sp>
      <p:sp>
        <p:nvSpPr>
          <p:cNvPr id="123" name="Google Shape;123;p3"/>
          <p:cNvSpPr txBox="1">
            <a:spLocks noGrp="1"/>
          </p:cNvSpPr>
          <p:nvPr>
            <p:ph type="body" idx="1"/>
          </p:nvPr>
        </p:nvSpPr>
        <p:spPr>
          <a:xfrm>
            <a:off x="1871663" y="1211350"/>
            <a:ext cx="7529914" cy="33937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de-DE" sz="2100" b="1">
                <a:solidFill>
                  <a:schemeClr val="dk1"/>
                </a:solidFill>
              </a:rPr>
              <a:t>Overview of cash flow cycles</a:t>
            </a:r>
            <a:endParaRPr/>
          </a:p>
          <a:p>
            <a:pPr marL="457200" lvl="0" indent="-317500" algn="l" rtl="0">
              <a:lnSpc>
                <a:spcPct val="100000"/>
              </a:lnSpc>
              <a:spcBef>
                <a:spcPts val="0"/>
              </a:spcBef>
              <a:spcAft>
                <a:spcPts val="0"/>
              </a:spcAft>
              <a:buSzPts val="1400"/>
              <a:buChar char="●"/>
            </a:pPr>
            <a:r>
              <a:rPr lang="de-DE"/>
              <a:t>Operating </a:t>
            </a:r>
            <a:endParaRPr/>
          </a:p>
          <a:p>
            <a:pPr marL="457200" lvl="0" indent="-317500" algn="l" rtl="0">
              <a:lnSpc>
                <a:spcPct val="100000"/>
              </a:lnSpc>
              <a:spcBef>
                <a:spcPts val="0"/>
              </a:spcBef>
              <a:spcAft>
                <a:spcPts val="0"/>
              </a:spcAft>
              <a:buSzPts val="1400"/>
              <a:buChar char="●"/>
            </a:pPr>
            <a:r>
              <a:rPr lang="de-DE"/>
              <a:t>Investing</a:t>
            </a:r>
            <a:endParaRPr/>
          </a:p>
          <a:p>
            <a:pPr marL="36000" lvl="0" indent="529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2100" b="1">
                <a:solidFill>
                  <a:schemeClr val="dk1"/>
                </a:solidFill>
              </a:rPr>
              <a:t>Overview of finance needs</a:t>
            </a:r>
            <a:endParaRPr/>
          </a:p>
          <a:p>
            <a:pPr marL="457200" lvl="0" indent="-317500" algn="l" rtl="0">
              <a:lnSpc>
                <a:spcPct val="100000"/>
              </a:lnSpc>
              <a:spcBef>
                <a:spcPts val="0"/>
              </a:spcBef>
              <a:spcAft>
                <a:spcPts val="0"/>
              </a:spcAft>
              <a:buSzPts val="1400"/>
              <a:buChar char="●"/>
            </a:pPr>
            <a:r>
              <a:rPr lang="de-DE"/>
              <a:t>Short term financing requirements </a:t>
            </a:r>
            <a:endParaRPr/>
          </a:p>
          <a:p>
            <a:pPr marL="457200" lvl="0" indent="-317500" algn="l" rtl="0">
              <a:lnSpc>
                <a:spcPct val="100000"/>
              </a:lnSpc>
              <a:spcBef>
                <a:spcPts val="0"/>
              </a:spcBef>
              <a:spcAft>
                <a:spcPts val="0"/>
              </a:spcAft>
              <a:buSzPts val="1400"/>
              <a:buChar char="●"/>
            </a:pPr>
            <a:r>
              <a:rPr lang="de-DE"/>
              <a:t>Long term needs</a:t>
            </a:r>
            <a:endParaRPr/>
          </a:p>
          <a:p>
            <a:pPr marL="36000" lvl="0" indent="529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2100" b="1">
                <a:solidFill>
                  <a:schemeClr val="dk1"/>
                </a:solidFill>
              </a:rPr>
              <a:t>Basic tools to support finance needs appraisal</a:t>
            </a:r>
            <a:endParaRPr/>
          </a:p>
          <a:p>
            <a:pPr marL="457200" lvl="0" indent="-317500" algn="l" rtl="0">
              <a:lnSpc>
                <a:spcPct val="100000"/>
              </a:lnSpc>
              <a:spcBef>
                <a:spcPts val="0"/>
              </a:spcBef>
              <a:spcAft>
                <a:spcPts val="0"/>
              </a:spcAft>
              <a:buSzPts val="1400"/>
              <a:buChar char="●"/>
            </a:pPr>
            <a:r>
              <a:rPr lang="de-DE"/>
              <a:t>How the three Financial statements interact and integrate together</a:t>
            </a:r>
            <a:endParaRPr/>
          </a:p>
          <a:p>
            <a:pPr marL="457200" lvl="0" indent="-317500" algn="l" rtl="0">
              <a:lnSpc>
                <a:spcPct val="100000"/>
              </a:lnSpc>
              <a:spcBef>
                <a:spcPts val="0"/>
              </a:spcBef>
              <a:spcAft>
                <a:spcPts val="0"/>
              </a:spcAft>
              <a:buSzPts val="1400"/>
              <a:buChar char="●"/>
            </a:pPr>
            <a:r>
              <a:rPr lang="de-DE"/>
              <a:t>The importance of cash flow forecasts and projections in order to assess operations, investment and resources required, time frames</a:t>
            </a:r>
            <a:endParaRPr/>
          </a:p>
        </p:txBody>
      </p:sp>
      <p:pic>
        <p:nvPicPr>
          <p:cNvPr id="124" name="Google Shape;124;p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5" name="Google Shape;125;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a:t>
            </a:fld>
            <a:endParaRPr/>
          </a:p>
        </p:txBody>
      </p:sp>
      <p:pic>
        <p:nvPicPr>
          <p:cNvPr id="126" name="Google Shape;126;p3" descr="Graphical user interface, application&#10;&#10;Description automatically generated with medium confidence"/>
          <p:cNvPicPr preferRelativeResize="0"/>
          <p:nvPr/>
        </p:nvPicPr>
        <p:blipFill rotWithShape="1">
          <a:blip r:embed="rId4">
            <a:alphaModFix/>
          </a:blip>
          <a:srcRect/>
          <a:stretch/>
        </p:blipFill>
        <p:spPr>
          <a:xfrm>
            <a:off x="8673" y="4724811"/>
            <a:ext cx="1871663" cy="39317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33" name="Google Shape;933;p49"/>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Reduce lump sum capital outlay by leasing an asset (eg motor vehicles) over a fixed period of time.</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Leasing costs usually include maintenance and replacement in the case of vehicles</a:t>
            </a:r>
            <a:endParaRPr sz="1800">
              <a:latin typeface="Calibri"/>
              <a:ea typeface="Calibri"/>
              <a:cs typeface="Calibri"/>
              <a:sym typeface="Calibri"/>
            </a:endParaRPr>
          </a:p>
        </p:txBody>
      </p:sp>
      <p:sp>
        <p:nvSpPr>
          <p:cNvPr id="934" name="Google Shape;934;p49"/>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Lease fee is tax deductible</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Cash outflow is spread over life of the asset</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Balance sheet and depreciation charges are not affected </a:t>
            </a:r>
            <a:endParaRPr sz="1800">
              <a:latin typeface="Calibri"/>
              <a:ea typeface="Calibri"/>
              <a:cs typeface="Calibri"/>
              <a:sym typeface="Calibri"/>
            </a:endParaRPr>
          </a:p>
        </p:txBody>
      </p:sp>
      <p:pic>
        <p:nvPicPr>
          <p:cNvPr id="935" name="Google Shape;935;p4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36" name="Google Shape;936;p49"/>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Asset financing - Leasing </a:t>
            </a:r>
            <a:endParaRPr sz="1600"/>
          </a:p>
        </p:txBody>
      </p:sp>
      <p:sp>
        <p:nvSpPr>
          <p:cNvPr id="937" name="Google Shape;937;p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50</a:t>
            </a:fld>
            <a:endParaRPr/>
          </a:p>
        </p:txBody>
      </p:sp>
      <p:pic>
        <p:nvPicPr>
          <p:cNvPr id="938" name="Google Shape;938;p49"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5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44" name="Google Shape;944;p50"/>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Payment required in respect of leasing is usually more expensive than outright purchase option over the life of the asset</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Asset is not owned by the business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Requires reliance on 3rd party provider of services</a:t>
            </a:r>
            <a:endParaRPr sz="1800">
              <a:solidFill>
                <a:srgbClr val="FF0000"/>
              </a:solidFill>
              <a:latin typeface="Calibri"/>
              <a:ea typeface="Calibri"/>
              <a:cs typeface="Calibri"/>
              <a:sym typeface="Calibri"/>
            </a:endParaRPr>
          </a:p>
        </p:txBody>
      </p:sp>
      <p:pic>
        <p:nvPicPr>
          <p:cNvPr id="945" name="Google Shape;945;p5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46" name="Google Shape;946;p50"/>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Asset financing - Leasing </a:t>
            </a:r>
            <a:endParaRPr sz="1600"/>
          </a:p>
        </p:txBody>
      </p:sp>
      <p:sp>
        <p:nvSpPr>
          <p:cNvPr id="947" name="Google Shape;947;p5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51</a:t>
            </a:fld>
            <a:endParaRPr/>
          </a:p>
        </p:txBody>
      </p:sp>
      <p:pic>
        <p:nvPicPr>
          <p:cNvPr id="948" name="Google Shape;948;p5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5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54" name="Google Shape;954;p51"/>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Outstanding debtor invoices can be ‘cashed-in’ by factoring agent</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One can expect a 15% margin on the value of the invoice</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Requires a fairly large volume and spread of debtors to be viable</a:t>
            </a:r>
            <a:endParaRPr sz="1800">
              <a:latin typeface="Calibri"/>
              <a:ea typeface="Calibri"/>
              <a:cs typeface="Calibri"/>
              <a:sym typeface="Calibri"/>
            </a:endParaRPr>
          </a:p>
        </p:txBody>
      </p:sp>
      <p:sp>
        <p:nvSpPr>
          <p:cNvPr id="955" name="Google Shape;955;p51"/>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Cashflow planning from debtors can be managed very effectively</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de-DE" sz="1800">
                <a:latin typeface="Calibri"/>
                <a:ea typeface="Calibri"/>
                <a:cs typeface="Calibri"/>
                <a:sym typeface="Calibri"/>
              </a:rPr>
              <a:t>May be available from specialist organisations or banks</a:t>
            </a:r>
            <a:endParaRPr sz="1800">
              <a:latin typeface="Calibri"/>
              <a:ea typeface="Calibri"/>
              <a:cs typeface="Calibri"/>
              <a:sym typeface="Calibri"/>
            </a:endParaRPr>
          </a:p>
        </p:txBody>
      </p:sp>
      <p:pic>
        <p:nvPicPr>
          <p:cNvPr id="956" name="Google Shape;956;p5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57" name="Google Shape;957;p51"/>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Asset financing - factoring</a:t>
            </a:r>
            <a:endParaRPr sz="1600"/>
          </a:p>
        </p:txBody>
      </p:sp>
      <p:sp>
        <p:nvSpPr>
          <p:cNvPr id="958" name="Google Shape;958;p5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52</a:t>
            </a:fld>
            <a:endParaRPr/>
          </a:p>
        </p:txBody>
      </p:sp>
      <p:pic>
        <p:nvPicPr>
          <p:cNvPr id="959" name="Google Shape;959;p5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9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65" name="Google Shape;965;p94"/>
          <p:cNvSpPr txBox="1">
            <a:spLocks noGrp="1"/>
          </p:cNvSpPr>
          <p:nvPr>
            <p:ph type="body" idx="1"/>
          </p:nvPr>
        </p:nvSpPr>
        <p:spPr>
          <a:xfrm>
            <a:off x="2518075" y="17245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There are fee as well as interest costs incurred</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Low volume and low spread debtor base won’t qualify for factoring</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Debtors may / will be requested to confirm debt by the factoring agent</a:t>
            </a:r>
            <a:endParaRPr sz="1800">
              <a:solidFill>
                <a:srgbClr val="FF0000"/>
              </a:solidFill>
              <a:latin typeface="Calibri"/>
              <a:ea typeface="Calibri"/>
              <a:cs typeface="Calibri"/>
              <a:sym typeface="Calibri"/>
            </a:endParaRPr>
          </a:p>
        </p:txBody>
      </p:sp>
      <p:sp>
        <p:nvSpPr>
          <p:cNvPr id="966" name="Google Shape;966;p94"/>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Factoring debt could affect other bank lending availability / eligibility</a:t>
            </a:r>
            <a:endParaRPr sz="1800">
              <a:solidFill>
                <a:srgbClr val="FF0000"/>
              </a:solidFill>
              <a:latin typeface="Calibri"/>
              <a:ea typeface="Calibri"/>
              <a:cs typeface="Calibri"/>
              <a:sym typeface="Calibri"/>
            </a:endParaRPr>
          </a:p>
        </p:txBody>
      </p:sp>
      <p:pic>
        <p:nvPicPr>
          <p:cNvPr id="967" name="Google Shape;967;p9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68" name="Google Shape;968;p94"/>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Asset financing - factoring</a:t>
            </a:r>
            <a:endParaRPr sz="1600"/>
          </a:p>
        </p:txBody>
      </p:sp>
      <p:sp>
        <p:nvSpPr>
          <p:cNvPr id="969" name="Google Shape;969;p9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53</a:t>
            </a:fld>
            <a:endParaRPr/>
          </a:p>
        </p:txBody>
      </p:sp>
      <p:pic>
        <p:nvPicPr>
          <p:cNvPr id="970" name="Google Shape;970;p9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9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76" name="Google Shape;976;p95"/>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Investment in fixed assets could be financed by bank medium to long term loans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A low interest rate environment could make loan term attractive since this is the basis of the bank base rate</a:t>
            </a:r>
            <a:endParaRPr sz="1800">
              <a:latin typeface="Calibri"/>
              <a:ea typeface="Calibri"/>
              <a:cs typeface="Calibri"/>
              <a:sym typeface="Calibri"/>
            </a:endParaRPr>
          </a:p>
        </p:txBody>
      </p:sp>
      <p:sp>
        <p:nvSpPr>
          <p:cNvPr id="977" name="Google Shape;977;p95"/>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Bank lending usually comes against a relatively small business contribution </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Duration and structure of repayment terms can be negotiated to some extent </a:t>
            </a:r>
            <a:endParaRPr sz="1800">
              <a:latin typeface="Calibri"/>
              <a:ea typeface="Calibri"/>
              <a:cs typeface="Calibri"/>
              <a:sym typeface="Calibri"/>
            </a:endParaRPr>
          </a:p>
        </p:txBody>
      </p:sp>
      <p:pic>
        <p:nvPicPr>
          <p:cNvPr id="978" name="Google Shape;978;p9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79" name="Google Shape;979;p95"/>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Banks - medium term facilities</a:t>
            </a:r>
            <a:endParaRPr sz="1600"/>
          </a:p>
        </p:txBody>
      </p:sp>
      <p:sp>
        <p:nvSpPr>
          <p:cNvPr id="980" name="Google Shape;980;p9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54</a:t>
            </a:fld>
            <a:endParaRPr/>
          </a:p>
        </p:txBody>
      </p:sp>
      <p:pic>
        <p:nvPicPr>
          <p:cNvPr id="981" name="Google Shape;981;p9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5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987" name="Google Shape;987;p54"/>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Bank lending comes at a margin over the bank interest base rate.  Increases in the base rate could affect repayment   obligations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The term of bank lending is usually capped at 8 years</a:t>
            </a:r>
            <a:endParaRPr sz="1800">
              <a:latin typeface="Calibri"/>
              <a:ea typeface="Calibri"/>
              <a:cs typeface="Calibri"/>
              <a:sym typeface="Calibri"/>
            </a:endParaRPr>
          </a:p>
        </p:txBody>
      </p:sp>
      <p:sp>
        <p:nvSpPr>
          <p:cNvPr id="988" name="Google Shape;988;p54"/>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Loan repayments are regular and include both capital and interest accrued.</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Future cashflows need to be regular to avoid default</a:t>
            </a:r>
            <a:endParaRPr sz="1800">
              <a:solidFill>
                <a:srgbClr val="FF0000"/>
              </a:solidFill>
              <a:latin typeface="Calibri"/>
              <a:ea typeface="Calibri"/>
              <a:cs typeface="Calibri"/>
              <a:sym typeface="Calibri"/>
            </a:endParaRPr>
          </a:p>
        </p:txBody>
      </p:sp>
      <p:pic>
        <p:nvPicPr>
          <p:cNvPr id="989" name="Google Shape;989;p5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90" name="Google Shape;990;p54"/>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Banks - medium-term facilities</a:t>
            </a:r>
            <a:endParaRPr sz="1600"/>
          </a:p>
        </p:txBody>
      </p:sp>
      <p:sp>
        <p:nvSpPr>
          <p:cNvPr id="991" name="Google Shape;991;p5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55</a:t>
            </a:fld>
            <a:endParaRPr/>
          </a:p>
        </p:txBody>
      </p:sp>
      <p:pic>
        <p:nvPicPr>
          <p:cNvPr id="992" name="Google Shape;992;p5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9bf313c08d_0_21"/>
          <p:cNvSpPr/>
          <p:nvPr/>
        </p:nvSpPr>
        <p:spPr>
          <a:xfrm>
            <a:off x="2687321" y="1516751"/>
            <a:ext cx="6259586" cy="3172008"/>
          </a:xfrm>
          <a:prstGeom prst="rect">
            <a:avLst/>
          </a:prstGeom>
          <a:no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98" name="Google Shape;998;g19bf313c08d_0_2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99" name="Google Shape;999;g19bf313c08d_0_21"/>
          <p:cNvSpPr txBox="1">
            <a:spLocks noGrp="1"/>
          </p:cNvSpPr>
          <p:nvPr>
            <p:ph type="body" idx="1"/>
          </p:nvPr>
        </p:nvSpPr>
        <p:spPr>
          <a:xfrm>
            <a:off x="1812175" y="469650"/>
            <a:ext cx="7234524"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Examples of Banks or social finance providers that support social enterprises with loans</a:t>
            </a:r>
            <a:endParaRPr sz="1600"/>
          </a:p>
        </p:txBody>
      </p:sp>
      <p:sp>
        <p:nvSpPr>
          <p:cNvPr id="1000" name="Google Shape;1000;g19bf313c08d_0_21"/>
          <p:cNvSpPr txBox="1"/>
          <p:nvPr/>
        </p:nvSpPr>
        <p:spPr>
          <a:xfrm>
            <a:off x="194547" y="3534183"/>
            <a:ext cx="238021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de-DE" sz="700" b="0" i="0" u="none" strike="noStrike" cap="none">
                <a:solidFill>
                  <a:srgbClr val="000000"/>
                </a:solidFill>
                <a:latin typeface="Arial"/>
                <a:ea typeface="Arial"/>
                <a:cs typeface="Arial"/>
                <a:sym typeface="Arial"/>
              </a:rPr>
              <a:t>https://group.bnpparibas/en/news/supporting-social-entrepreneurs-accelerate-change</a:t>
            </a:r>
            <a:endParaRPr sz="700" b="0" i="0" u="none" strike="noStrike" cap="none">
              <a:solidFill>
                <a:srgbClr val="000000"/>
              </a:solidFill>
              <a:latin typeface="Arial"/>
              <a:ea typeface="Arial"/>
              <a:cs typeface="Arial"/>
              <a:sym typeface="Arial"/>
            </a:endParaRPr>
          </a:p>
        </p:txBody>
      </p:sp>
      <p:sp>
        <p:nvSpPr>
          <p:cNvPr id="1001" name="Google Shape;1001;g19bf313c08d_0_21"/>
          <p:cNvSpPr txBox="1"/>
          <p:nvPr/>
        </p:nvSpPr>
        <p:spPr>
          <a:xfrm>
            <a:off x="311175" y="4374525"/>
            <a:ext cx="22635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de-DE" sz="700" b="0" i="0" u="none" strike="noStrike" cap="none">
                <a:solidFill>
                  <a:srgbClr val="000000"/>
                </a:solidFill>
                <a:latin typeface="Arial"/>
                <a:ea typeface="Arial"/>
                <a:cs typeface="Arial"/>
                <a:sym typeface="Arial"/>
              </a:rPr>
              <a:t>https://www.abnamro.com/en/about-abn-amro/product/social-entrepreneurship-is-more-than-financial-profit</a:t>
            </a:r>
            <a:endParaRPr sz="700" b="0" i="0" u="none" strike="noStrike" cap="none">
              <a:solidFill>
                <a:srgbClr val="000000"/>
              </a:solidFill>
              <a:latin typeface="Arial"/>
              <a:ea typeface="Arial"/>
              <a:cs typeface="Arial"/>
              <a:sym typeface="Arial"/>
            </a:endParaRPr>
          </a:p>
        </p:txBody>
      </p:sp>
      <p:sp>
        <p:nvSpPr>
          <p:cNvPr id="1002" name="Google Shape;1002;g19bf313c08d_0_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56</a:t>
            </a:fld>
            <a:endParaRPr/>
          </a:p>
        </p:txBody>
      </p:sp>
      <p:pic>
        <p:nvPicPr>
          <p:cNvPr id="1003" name="Google Shape;1003;g19bf313c08d_0_2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pic>
        <p:nvPicPr>
          <p:cNvPr id="1004" name="Google Shape;1004;g19bf313c08d_0_21" descr="Erste Social Finance"/>
          <p:cNvPicPr preferRelativeResize="0"/>
          <p:nvPr/>
        </p:nvPicPr>
        <p:blipFill rotWithShape="1">
          <a:blip r:embed="rId5">
            <a:alphaModFix/>
          </a:blip>
          <a:srcRect l="6036" t="26916" r="8104" b="24917"/>
          <a:stretch/>
        </p:blipFill>
        <p:spPr>
          <a:xfrm>
            <a:off x="5079606" y="1615794"/>
            <a:ext cx="1138843" cy="638846"/>
          </a:xfrm>
          <a:prstGeom prst="rect">
            <a:avLst/>
          </a:prstGeom>
          <a:noFill/>
          <a:ln>
            <a:noFill/>
          </a:ln>
        </p:spPr>
      </p:pic>
      <p:pic>
        <p:nvPicPr>
          <p:cNvPr id="1005" name="Google Shape;1005;g19bf313c08d_0_21"/>
          <p:cNvPicPr preferRelativeResize="0"/>
          <p:nvPr/>
        </p:nvPicPr>
        <p:blipFill rotWithShape="1">
          <a:blip r:embed="rId6">
            <a:alphaModFix/>
          </a:blip>
          <a:srcRect/>
          <a:stretch/>
        </p:blipFill>
        <p:spPr>
          <a:xfrm>
            <a:off x="282850" y="2264725"/>
            <a:ext cx="1785625" cy="437525"/>
          </a:xfrm>
          <a:prstGeom prst="rect">
            <a:avLst/>
          </a:prstGeom>
          <a:noFill/>
          <a:ln>
            <a:noFill/>
          </a:ln>
        </p:spPr>
      </p:pic>
      <p:pic>
        <p:nvPicPr>
          <p:cNvPr id="1006" name="Google Shape;1006;g19bf313c08d_0_21" descr="storage.googleapis.com/endurance-apps-liip/medi..."/>
          <p:cNvPicPr preferRelativeResize="0"/>
          <p:nvPr/>
        </p:nvPicPr>
        <p:blipFill rotWithShape="1">
          <a:blip r:embed="rId7">
            <a:alphaModFix/>
          </a:blip>
          <a:srcRect/>
          <a:stretch/>
        </p:blipFill>
        <p:spPr>
          <a:xfrm>
            <a:off x="281475" y="2628475"/>
            <a:ext cx="1636650" cy="581600"/>
          </a:xfrm>
          <a:prstGeom prst="rect">
            <a:avLst/>
          </a:prstGeom>
          <a:noFill/>
          <a:ln>
            <a:noFill/>
          </a:ln>
        </p:spPr>
      </p:pic>
      <p:pic>
        <p:nvPicPr>
          <p:cNvPr id="1007" name="Google Shape;1007;g19bf313c08d_0_21"/>
          <p:cNvPicPr preferRelativeResize="0"/>
          <p:nvPr/>
        </p:nvPicPr>
        <p:blipFill rotWithShape="1">
          <a:blip r:embed="rId8">
            <a:alphaModFix/>
          </a:blip>
          <a:srcRect/>
          <a:stretch/>
        </p:blipFill>
        <p:spPr>
          <a:xfrm>
            <a:off x="295652" y="3992100"/>
            <a:ext cx="1541174" cy="396600"/>
          </a:xfrm>
          <a:prstGeom prst="rect">
            <a:avLst/>
          </a:prstGeom>
          <a:noFill/>
          <a:ln>
            <a:noFill/>
          </a:ln>
        </p:spPr>
      </p:pic>
      <p:pic>
        <p:nvPicPr>
          <p:cNvPr id="1008" name="Google Shape;1008;g19bf313c08d_0_21" descr="BNP Paribas Deutschland - eine europäische Bank, stark in Deutschland"/>
          <p:cNvPicPr preferRelativeResize="0"/>
          <p:nvPr/>
        </p:nvPicPr>
        <p:blipFill rotWithShape="1">
          <a:blip r:embed="rId9">
            <a:alphaModFix/>
          </a:blip>
          <a:srcRect/>
          <a:stretch/>
        </p:blipFill>
        <p:spPr>
          <a:xfrm>
            <a:off x="281724" y="3091325"/>
            <a:ext cx="1785625" cy="525325"/>
          </a:xfrm>
          <a:prstGeom prst="rect">
            <a:avLst/>
          </a:prstGeom>
          <a:noFill/>
          <a:ln>
            <a:noFill/>
          </a:ln>
        </p:spPr>
      </p:pic>
      <p:pic>
        <p:nvPicPr>
          <p:cNvPr id="1009" name="Google Shape;1009;g19bf313c08d_0_21"/>
          <p:cNvPicPr preferRelativeResize="0"/>
          <p:nvPr/>
        </p:nvPicPr>
        <p:blipFill rotWithShape="1">
          <a:blip r:embed="rId10">
            <a:alphaModFix/>
          </a:blip>
          <a:srcRect l="8091" t="12863" r="9122"/>
          <a:stretch/>
        </p:blipFill>
        <p:spPr>
          <a:xfrm>
            <a:off x="311175" y="1368191"/>
            <a:ext cx="1556052" cy="600066"/>
          </a:xfrm>
          <a:prstGeom prst="rect">
            <a:avLst/>
          </a:prstGeom>
          <a:noFill/>
          <a:ln>
            <a:noFill/>
          </a:ln>
        </p:spPr>
      </p:pic>
      <p:pic>
        <p:nvPicPr>
          <p:cNvPr id="1010" name="Google Shape;1010;g19bf313c08d_0_21"/>
          <p:cNvPicPr preferRelativeResize="0"/>
          <p:nvPr/>
        </p:nvPicPr>
        <p:blipFill rotWithShape="1">
          <a:blip r:embed="rId11">
            <a:alphaModFix/>
          </a:blip>
          <a:srcRect/>
          <a:stretch/>
        </p:blipFill>
        <p:spPr>
          <a:xfrm>
            <a:off x="281475" y="1897450"/>
            <a:ext cx="1871650" cy="437525"/>
          </a:xfrm>
          <a:prstGeom prst="rect">
            <a:avLst/>
          </a:prstGeom>
          <a:noFill/>
          <a:ln>
            <a:noFill/>
          </a:ln>
        </p:spPr>
      </p:pic>
      <p:pic>
        <p:nvPicPr>
          <p:cNvPr id="1011" name="Google Shape;1011;g19bf313c08d_0_21" descr="CREDAL | 1819.brussels"/>
          <p:cNvPicPr preferRelativeResize="0"/>
          <p:nvPr/>
        </p:nvPicPr>
        <p:blipFill rotWithShape="1">
          <a:blip r:embed="rId12">
            <a:alphaModFix/>
          </a:blip>
          <a:srcRect/>
          <a:stretch/>
        </p:blipFill>
        <p:spPr>
          <a:xfrm>
            <a:off x="5615471" y="3014810"/>
            <a:ext cx="1233749" cy="873328"/>
          </a:xfrm>
          <a:prstGeom prst="rect">
            <a:avLst/>
          </a:prstGeom>
          <a:noFill/>
          <a:ln>
            <a:noFill/>
          </a:ln>
        </p:spPr>
      </p:pic>
      <p:pic>
        <p:nvPicPr>
          <p:cNvPr id="1012" name="Google Shape;1012;g19bf313c08d_0_21"/>
          <p:cNvPicPr preferRelativeResize="0"/>
          <p:nvPr/>
        </p:nvPicPr>
        <p:blipFill rotWithShape="1">
          <a:blip r:embed="rId13">
            <a:alphaModFix/>
          </a:blip>
          <a:srcRect/>
          <a:stretch/>
        </p:blipFill>
        <p:spPr>
          <a:xfrm>
            <a:off x="6862320" y="2237143"/>
            <a:ext cx="2070385" cy="328119"/>
          </a:xfrm>
          <a:prstGeom prst="rect">
            <a:avLst/>
          </a:prstGeom>
          <a:noFill/>
          <a:ln>
            <a:noFill/>
          </a:ln>
        </p:spPr>
      </p:pic>
      <p:pic>
        <p:nvPicPr>
          <p:cNvPr id="1013" name="Google Shape;1013;g19bf313c08d_0_21"/>
          <p:cNvPicPr preferRelativeResize="0"/>
          <p:nvPr/>
        </p:nvPicPr>
        <p:blipFill rotWithShape="1">
          <a:blip r:embed="rId14">
            <a:alphaModFix/>
          </a:blip>
          <a:srcRect/>
          <a:stretch/>
        </p:blipFill>
        <p:spPr>
          <a:xfrm>
            <a:off x="3537582" y="2751123"/>
            <a:ext cx="1828513" cy="961444"/>
          </a:xfrm>
          <a:prstGeom prst="rect">
            <a:avLst/>
          </a:prstGeom>
          <a:noFill/>
          <a:ln>
            <a:noFill/>
          </a:ln>
        </p:spPr>
      </p:pic>
      <p:pic>
        <p:nvPicPr>
          <p:cNvPr id="1014" name="Google Shape;1014;g19bf313c08d_0_21"/>
          <p:cNvPicPr preferRelativeResize="0"/>
          <p:nvPr/>
        </p:nvPicPr>
        <p:blipFill rotWithShape="1">
          <a:blip r:embed="rId15">
            <a:alphaModFix/>
          </a:blip>
          <a:srcRect/>
          <a:stretch/>
        </p:blipFill>
        <p:spPr>
          <a:xfrm>
            <a:off x="6924003" y="2832946"/>
            <a:ext cx="1453422" cy="539617"/>
          </a:xfrm>
          <a:prstGeom prst="rect">
            <a:avLst/>
          </a:prstGeom>
          <a:noFill/>
          <a:ln>
            <a:noFill/>
          </a:ln>
        </p:spPr>
      </p:pic>
      <p:pic>
        <p:nvPicPr>
          <p:cNvPr id="1015" name="Google Shape;1015;g19bf313c08d_0_21"/>
          <p:cNvPicPr preferRelativeResize="0"/>
          <p:nvPr/>
        </p:nvPicPr>
        <p:blipFill rotWithShape="1">
          <a:blip r:embed="rId16">
            <a:alphaModFix/>
          </a:blip>
          <a:srcRect/>
          <a:stretch/>
        </p:blipFill>
        <p:spPr>
          <a:xfrm>
            <a:off x="6600668" y="3579813"/>
            <a:ext cx="1785634" cy="777276"/>
          </a:xfrm>
          <a:prstGeom prst="rect">
            <a:avLst/>
          </a:prstGeom>
          <a:noFill/>
          <a:ln>
            <a:noFill/>
          </a:ln>
        </p:spPr>
      </p:pic>
      <p:pic>
        <p:nvPicPr>
          <p:cNvPr id="1016" name="Google Shape;1016;g19bf313c08d_0_21"/>
          <p:cNvPicPr preferRelativeResize="0"/>
          <p:nvPr/>
        </p:nvPicPr>
        <p:blipFill rotWithShape="1">
          <a:blip r:embed="rId17">
            <a:alphaModFix/>
          </a:blip>
          <a:srcRect/>
          <a:stretch/>
        </p:blipFill>
        <p:spPr>
          <a:xfrm>
            <a:off x="3540508" y="3739092"/>
            <a:ext cx="754380" cy="754380"/>
          </a:xfrm>
          <a:prstGeom prst="rect">
            <a:avLst/>
          </a:prstGeom>
          <a:noFill/>
          <a:ln>
            <a:noFill/>
          </a:ln>
        </p:spPr>
      </p:pic>
      <p:sp>
        <p:nvSpPr>
          <p:cNvPr id="1017" name="Google Shape;1017;g19bf313c08d_0_21"/>
          <p:cNvSpPr txBox="1"/>
          <p:nvPr/>
        </p:nvSpPr>
        <p:spPr>
          <a:xfrm>
            <a:off x="2884707" y="2262132"/>
            <a:ext cx="958347"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https://febea.org/</a:t>
            </a:r>
            <a:endParaRPr/>
          </a:p>
        </p:txBody>
      </p:sp>
      <p:pic>
        <p:nvPicPr>
          <p:cNvPr id="1018" name="Google Shape;1018;g19bf313c08d_0_21" descr="FEBEA – Genossenschaft für Gemeinwohl"/>
          <p:cNvPicPr preferRelativeResize="0"/>
          <p:nvPr/>
        </p:nvPicPr>
        <p:blipFill rotWithShape="1">
          <a:blip r:embed="rId18">
            <a:alphaModFix/>
          </a:blip>
          <a:srcRect l="13401" t="21410" r="2056" b="-2891"/>
          <a:stretch/>
        </p:blipFill>
        <p:spPr>
          <a:xfrm>
            <a:off x="2736308" y="1576863"/>
            <a:ext cx="1502557" cy="724069"/>
          </a:xfrm>
          <a:prstGeom prst="rect">
            <a:avLst/>
          </a:prstGeom>
          <a:noFill/>
          <a:ln>
            <a:noFill/>
          </a:ln>
        </p:spPr>
      </p:pic>
      <p:pic>
        <p:nvPicPr>
          <p:cNvPr id="1019" name="Google Shape;1019;g19bf313c08d_0_21"/>
          <p:cNvPicPr preferRelativeResize="0"/>
          <p:nvPr/>
        </p:nvPicPr>
        <p:blipFill rotWithShape="1">
          <a:blip r:embed="rId19">
            <a:alphaModFix/>
          </a:blip>
          <a:srcRect/>
          <a:stretch/>
        </p:blipFill>
        <p:spPr>
          <a:xfrm>
            <a:off x="4520634" y="2210964"/>
            <a:ext cx="1579478" cy="772517"/>
          </a:xfrm>
          <a:prstGeom prst="rect">
            <a:avLst/>
          </a:prstGeom>
          <a:noFill/>
          <a:ln>
            <a:noFill/>
          </a:ln>
        </p:spPr>
      </p:pic>
      <p:pic>
        <p:nvPicPr>
          <p:cNvPr id="1020" name="Google Shape;1020;g19bf313c08d_0_21"/>
          <p:cNvPicPr preferRelativeResize="0"/>
          <p:nvPr/>
        </p:nvPicPr>
        <p:blipFill rotWithShape="1">
          <a:blip r:embed="rId20">
            <a:alphaModFix/>
          </a:blip>
          <a:srcRect/>
          <a:stretch/>
        </p:blipFill>
        <p:spPr>
          <a:xfrm>
            <a:off x="4375645" y="3968451"/>
            <a:ext cx="1842804" cy="564217"/>
          </a:xfrm>
          <a:prstGeom prst="rect">
            <a:avLst/>
          </a:prstGeom>
          <a:noFill/>
          <a:ln>
            <a:noFill/>
          </a:ln>
        </p:spPr>
      </p:pic>
      <p:pic>
        <p:nvPicPr>
          <p:cNvPr id="1021" name="Google Shape;1021;g19bf313c08d_0_21"/>
          <p:cNvPicPr preferRelativeResize="0"/>
          <p:nvPr/>
        </p:nvPicPr>
        <p:blipFill rotWithShape="1">
          <a:blip r:embed="rId21">
            <a:alphaModFix/>
          </a:blip>
          <a:srcRect/>
          <a:stretch/>
        </p:blipFill>
        <p:spPr>
          <a:xfrm>
            <a:off x="6918521" y="1480369"/>
            <a:ext cx="1579478" cy="52122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14a9ba76ca6_0_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of finance - </a:t>
            </a:r>
            <a:endParaRPr sz="2600">
              <a:latin typeface="Calibri"/>
              <a:ea typeface="Calibri"/>
              <a:cs typeface="Calibri"/>
              <a:sym typeface="Calibri"/>
            </a:endParaRPr>
          </a:p>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Capital markets disclaimer</a:t>
            </a:r>
            <a:endParaRPr sz="4500"/>
          </a:p>
        </p:txBody>
      </p:sp>
      <p:sp>
        <p:nvSpPr>
          <p:cNvPr id="1027" name="Google Shape;1027;g14a9ba76ca6_0_0"/>
          <p:cNvSpPr txBox="1">
            <a:spLocks noGrp="1"/>
          </p:cNvSpPr>
          <p:nvPr>
            <p:ph type="body" idx="1"/>
          </p:nvPr>
        </p:nvSpPr>
        <p:spPr>
          <a:xfrm>
            <a:off x="2518000" y="1758750"/>
            <a:ext cx="6074100" cy="284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2000">
                <a:latin typeface="Calibri"/>
                <a:ea typeface="Calibri"/>
                <a:cs typeface="Calibri"/>
                <a:sym typeface="Calibri"/>
              </a:rPr>
              <a:t>The capital markets, through the issue of equities and bonds, are an important source of finance available to small and large businesses, including family run businesses and SMEs. </a:t>
            </a:r>
            <a:endParaRPr sz="2000">
              <a:latin typeface="Calibri"/>
              <a:ea typeface="Calibri"/>
              <a:cs typeface="Calibri"/>
              <a:sym typeface="Calibri"/>
            </a:endParaRPr>
          </a:p>
          <a:p>
            <a:pPr marL="0" lvl="0" indent="0" algn="l" rtl="0">
              <a:lnSpc>
                <a:spcPct val="100000"/>
              </a:lnSpc>
              <a:spcBef>
                <a:spcPts val="0"/>
              </a:spcBef>
              <a:spcAft>
                <a:spcPts val="0"/>
              </a:spcAft>
              <a:buSzPts val="1400"/>
              <a:buNone/>
            </a:pPr>
            <a:endParaRPr sz="2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2000">
                <a:latin typeface="Calibri"/>
                <a:ea typeface="Calibri"/>
                <a:cs typeface="Calibri"/>
                <a:sym typeface="Calibri"/>
              </a:rPr>
              <a:t>However, it should be noted that in some jurisdictions, social enterprises are precluded from tapping the capital markets so these options may not be available. </a:t>
            </a:r>
            <a:endParaRPr sz="2000">
              <a:latin typeface="Calibri"/>
              <a:ea typeface="Calibri"/>
              <a:cs typeface="Calibri"/>
              <a:sym typeface="Calibri"/>
            </a:endParaRPr>
          </a:p>
        </p:txBody>
      </p:sp>
      <p:pic>
        <p:nvPicPr>
          <p:cNvPr id="1028" name="Google Shape;1028;g14a9ba76ca6_0_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29" name="Google Shape;1029;g14a9ba76ca6_0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57</a:t>
            </a:fld>
            <a:endParaRPr/>
          </a:p>
        </p:txBody>
      </p:sp>
      <p:pic>
        <p:nvPicPr>
          <p:cNvPr id="1030" name="Google Shape;1030;g14a9ba76ca6_0_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036" name="Google Shape;1036;p55"/>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Long term engagement by new investors </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Market valuation once listed and trading </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Significant branding benefits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Credit rating benefits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No cashflow obligations except for dividends</a:t>
            </a:r>
            <a:endParaRPr sz="1800">
              <a:latin typeface="Calibri"/>
              <a:ea typeface="Calibri"/>
              <a:cs typeface="Calibri"/>
              <a:sym typeface="Calibri"/>
            </a:endParaRPr>
          </a:p>
          <a:p>
            <a:pPr marL="457200" lvl="0" indent="-228600" algn="l" rtl="0">
              <a:lnSpc>
                <a:spcPct val="100000"/>
              </a:lnSpc>
              <a:spcBef>
                <a:spcPts val="0"/>
              </a:spcBef>
              <a:spcAft>
                <a:spcPts val="0"/>
              </a:spcAft>
              <a:buSzPts val="2000"/>
              <a:buFont typeface="Calibri"/>
              <a:buNone/>
            </a:pPr>
            <a:endParaRPr sz="1800">
              <a:latin typeface="Calibri"/>
              <a:ea typeface="Calibri"/>
              <a:cs typeface="Calibri"/>
              <a:sym typeface="Calibri"/>
            </a:endParaRPr>
          </a:p>
        </p:txBody>
      </p:sp>
      <p:sp>
        <p:nvSpPr>
          <p:cNvPr id="1037" name="Google Shape;1037;p55"/>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1800">
                <a:latin typeface="Calibri"/>
                <a:ea typeface="Calibri"/>
                <a:cs typeface="Calibri"/>
                <a:sym typeface="Calibri"/>
              </a:rPr>
              <a:t>Corporate governance benefits </a:t>
            </a:r>
            <a:endParaRPr sz="180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1800">
                <a:latin typeface="Calibri"/>
                <a:ea typeface="Calibri"/>
                <a:cs typeface="Calibri"/>
                <a:sym typeface="Calibri"/>
              </a:rPr>
              <a:t>Higher efficiency levels due to market scrutiny</a:t>
            </a:r>
            <a:endParaRPr sz="1800">
              <a:latin typeface="Calibri"/>
              <a:ea typeface="Calibri"/>
              <a:cs typeface="Calibri"/>
              <a:sym typeface="Calibri"/>
            </a:endParaRPr>
          </a:p>
          <a:p>
            <a:pPr marL="457200" lvl="0" indent="-349250" algn="l" rtl="0">
              <a:lnSpc>
                <a:spcPct val="115000"/>
              </a:lnSpc>
              <a:spcBef>
                <a:spcPts val="0"/>
              </a:spcBef>
              <a:spcAft>
                <a:spcPts val="0"/>
              </a:spcAft>
              <a:buSzPts val="1900"/>
              <a:buChar char="●"/>
            </a:pPr>
            <a:r>
              <a:rPr lang="de-DE" sz="1800">
                <a:latin typeface="Calibri"/>
                <a:ea typeface="Calibri"/>
                <a:cs typeface="Calibri"/>
                <a:sym typeface="Calibri"/>
              </a:rPr>
              <a:t>external director contributes know how and expertise</a:t>
            </a:r>
            <a:endParaRPr sz="1800">
              <a:latin typeface="Calibri"/>
              <a:ea typeface="Calibri"/>
              <a:cs typeface="Calibri"/>
              <a:sym typeface="Calibri"/>
            </a:endParaRPr>
          </a:p>
        </p:txBody>
      </p:sp>
      <p:pic>
        <p:nvPicPr>
          <p:cNvPr id="1038" name="Google Shape;1038;p5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39" name="Google Shape;1039;p55"/>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Capital markets - equity</a:t>
            </a:r>
            <a:endParaRPr sz="1600"/>
          </a:p>
        </p:txBody>
      </p:sp>
      <p:sp>
        <p:nvSpPr>
          <p:cNvPr id="1040" name="Google Shape;1040;p5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58</a:t>
            </a:fld>
            <a:endParaRPr/>
          </a:p>
        </p:txBody>
      </p:sp>
      <p:pic>
        <p:nvPicPr>
          <p:cNvPr id="1041" name="Google Shape;1041;p5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5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047" name="Google Shape;1047;p56"/>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High cost to access the market - marketing, prospectus, advisors, restructuring</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Risk of not attracting sufficient investment</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Risk of negative market pressure on equity values</a:t>
            </a:r>
            <a:endParaRPr sz="1800">
              <a:solidFill>
                <a:srgbClr val="FF0000"/>
              </a:solidFill>
              <a:latin typeface="Calibri"/>
              <a:ea typeface="Calibri"/>
              <a:cs typeface="Calibri"/>
              <a:sym typeface="Calibri"/>
            </a:endParaRPr>
          </a:p>
        </p:txBody>
      </p:sp>
      <p:sp>
        <p:nvSpPr>
          <p:cNvPr id="1048" name="Google Shape;1048;p56"/>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‘External’ shareholder issues - dilution of ownership / seeking dividend return not long term growth</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Compliance obligations and costs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No tax benefits</a:t>
            </a:r>
            <a:endParaRPr sz="1800">
              <a:solidFill>
                <a:srgbClr val="FF0000"/>
              </a:solidFill>
              <a:latin typeface="Calibri"/>
              <a:ea typeface="Calibri"/>
              <a:cs typeface="Calibri"/>
              <a:sym typeface="Calibri"/>
            </a:endParaRPr>
          </a:p>
        </p:txBody>
      </p:sp>
      <p:pic>
        <p:nvPicPr>
          <p:cNvPr id="1049" name="Google Shape;1049;p5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50" name="Google Shape;1050;p56"/>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Capital markets - equity</a:t>
            </a:r>
            <a:endParaRPr sz="1600"/>
          </a:p>
        </p:txBody>
      </p:sp>
      <p:sp>
        <p:nvSpPr>
          <p:cNvPr id="1051" name="Google Shape;1051;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59</a:t>
            </a:fld>
            <a:endParaRPr/>
          </a:p>
        </p:txBody>
      </p:sp>
      <p:pic>
        <p:nvPicPr>
          <p:cNvPr id="1052" name="Google Shape;1052;p5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body" idx="1"/>
          </p:nvPr>
        </p:nvSpPr>
        <p:spPr>
          <a:xfrm>
            <a:off x="1871664" y="1211350"/>
            <a:ext cx="7529914" cy="33937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2100" b="1">
                <a:solidFill>
                  <a:schemeClr val="dk1"/>
                </a:solidFill>
              </a:rPr>
              <a:t>Sources of finance</a:t>
            </a:r>
            <a:endParaRPr/>
          </a:p>
          <a:p>
            <a:pPr marL="36000" lvl="0" indent="-36000" algn="l" rtl="0">
              <a:lnSpc>
                <a:spcPct val="100000"/>
              </a:lnSpc>
              <a:spcBef>
                <a:spcPts val="0"/>
              </a:spcBef>
              <a:spcAft>
                <a:spcPts val="0"/>
              </a:spcAft>
              <a:buSzPts val="1400"/>
              <a:buChar char="●"/>
            </a:pPr>
            <a:r>
              <a:rPr lang="de-DE"/>
              <a:t>Internal sources</a:t>
            </a:r>
            <a:endParaRPr/>
          </a:p>
          <a:p>
            <a:pPr marL="36000" lvl="0" indent="-36000" algn="l" rtl="0">
              <a:lnSpc>
                <a:spcPct val="100000"/>
              </a:lnSpc>
              <a:spcBef>
                <a:spcPts val="0"/>
              </a:spcBef>
              <a:spcAft>
                <a:spcPts val="0"/>
              </a:spcAft>
              <a:buSzPts val="1400"/>
              <a:buChar char="●"/>
            </a:pPr>
            <a:r>
              <a:rPr lang="de-DE"/>
              <a:t>External sources</a:t>
            </a:r>
            <a:endParaRPr/>
          </a:p>
          <a:p>
            <a:pPr marL="36000" lvl="0" indent="529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2100" b="1">
                <a:solidFill>
                  <a:schemeClr val="dk1"/>
                </a:solidFill>
              </a:rPr>
              <a:t>Financing strategy and how it impacts your enterprise</a:t>
            </a:r>
            <a:endParaRPr/>
          </a:p>
          <a:p>
            <a:pPr marL="36000" lvl="0" indent="-36000" algn="l" rtl="0">
              <a:lnSpc>
                <a:spcPct val="100000"/>
              </a:lnSpc>
              <a:spcBef>
                <a:spcPts val="0"/>
              </a:spcBef>
              <a:spcAft>
                <a:spcPts val="0"/>
              </a:spcAft>
              <a:buSzPts val="1400"/>
              <a:buChar char="●"/>
            </a:pPr>
            <a:r>
              <a:rPr lang="de-DE"/>
              <a:t>Poor financial planning and estimates, short termism (quantity)</a:t>
            </a:r>
            <a:endParaRPr/>
          </a:p>
          <a:p>
            <a:pPr marL="36000" lvl="0" indent="-36000" algn="l" rtl="0">
              <a:lnSpc>
                <a:spcPct val="100000"/>
              </a:lnSpc>
              <a:spcBef>
                <a:spcPts val="0"/>
              </a:spcBef>
              <a:spcAft>
                <a:spcPts val="0"/>
              </a:spcAft>
              <a:buSzPts val="1400"/>
              <a:buChar char="●"/>
            </a:pPr>
            <a:r>
              <a:rPr lang="de-DE"/>
              <a:t>The importance of finding the perfect match (resources, financial partners)</a:t>
            </a:r>
            <a:endParaRPr/>
          </a:p>
        </p:txBody>
      </p:sp>
      <p:pic>
        <p:nvPicPr>
          <p:cNvPr id="132" name="Google Shape;132;p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3" name="Google Shape;133;p4"/>
          <p:cNvSpPr txBox="1"/>
          <p:nvPr/>
        </p:nvSpPr>
        <p:spPr>
          <a:xfrm>
            <a:off x="2552650" y="728350"/>
            <a:ext cx="6321600" cy="63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3000"/>
              <a:buFont typeface="Raleway"/>
              <a:buNone/>
            </a:pPr>
            <a:r>
              <a:rPr lang="de-DE" sz="3000" b="1" i="0" u="none" strike="noStrike" cap="none">
                <a:solidFill>
                  <a:schemeClr val="dk2"/>
                </a:solidFill>
                <a:latin typeface="Raleway"/>
                <a:ea typeface="Raleway"/>
                <a:cs typeface="Raleway"/>
                <a:sym typeface="Raleway"/>
              </a:rPr>
              <a:t>Detailed index</a:t>
            </a:r>
            <a:endParaRPr sz="3000" b="1" i="0" u="none" strike="noStrike" cap="none">
              <a:solidFill>
                <a:schemeClr val="dk2"/>
              </a:solidFill>
              <a:latin typeface="Raleway"/>
              <a:ea typeface="Raleway"/>
              <a:cs typeface="Raleway"/>
              <a:sym typeface="Raleway"/>
            </a:endParaRPr>
          </a:p>
        </p:txBody>
      </p:sp>
      <p:sp>
        <p:nvSpPr>
          <p:cNvPr id="134" name="Google Shape;134;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a:t>
            </a:fld>
            <a:endParaRPr/>
          </a:p>
        </p:txBody>
      </p:sp>
      <p:pic>
        <p:nvPicPr>
          <p:cNvPr id="135" name="Google Shape;135;p4" descr="Graphical user interface, application&#10;&#10;Description automatically generated with medium confidence"/>
          <p:cNvPicPr preferRelativeResize="0"/>
          <p:nvPr/>
        </p:nvPicPr>
        <p:blipFill rotWithShape="1">
          <a:blip r:embed="rId4">
            <a:alphaModFix/>
          </a:blip>
          <a:srcRect/>
          <a:stretch/>
        </p:blipFill>
        <p:spPr>
          <a:xfrm>
            <a:off x="26258" y="4707226"/>
            <a:ext cx="1871663" cy="39317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5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058" name="Google Shape;1058;p57"/>
          <p:cNvSpPr txBox="1">
            <a:spLocks noGrp="1"/>
          </p:cNvSpPr>
          <p:nvPr>
            <p:ph type="body" idx="1"/>
          </p:nvPr>
        </p:nvSpPr>
        <p:spPr>
          <a:xfrm>
            <a:off x="2518000" y="16063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Lump sum receipt of funds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Low interest rate environment guarantees low coupon for life of bond</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Successful access to market could result in easier future access </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Possibility to roll-over debt upon maturity</a:t>
            </a:r>
            <a:endParaRPr sz="1800">
              <a:latin typeface="Calibri"/>
              <a:ea typeface="Calibri"/>
              <a:cs typeface="Calibri"/>
              <a:sym typeface="Calibri"/>
            </a:endParaRPr>
          </a:p>
        </p:txBody>
      </p:sp>
      <p:sp>
        <p:nvSpPr>
          <p:cNvPr id="1059" name="Google Shape;1059;p57"/>
          <p:cNvSpPr txBox="1">
            <a:spLocks noGrp="1"/>
          </p:cNvSpPr>
          <p:nvPr>
            <p:ph type="body" idx="2"/>
          </p:nvPr>
        </p:nvSpPr>
        <p:spPr>
          <a:xfrm>
            <a:off x="5973775" y="16063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Interest paid is tax deductible</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No dilution of ownership</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Investors like bonds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a:latin typeface="Calibri"/>
                <a:ea typeface="Calibri"/>
                <a:cs typeface="Calibri"/>
                <a:sym typeface="Calibri"/>
              </a:rPr>
              <a:t>Various options to structure bond conditions (eg vanilla, duration, callable)</a:t>
            </a:r>
            <a:endParaRPr sz="1800">
              <a:latin typeface="Calibri"/>
              <a:ea typeface="Calibri"/>
              <a:cs typeface="Calibri"/>
              <a:sym typeface="Calibri"/>
            </a:endParaRPr>
          </a:p>
        </p:txBody>
      </p:sp>
      <p:pic>
        <p:nvPicPr>
          <p:cNvPr id="1060" name="Google Shape;1060;p5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61" name="Google Shape;1061;p57"/>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Capital markets - Bonds</a:t>
            </a:r>
            <a:endParaRPr sz="1600"/>
          </a:p>
        </p:txBody>
      </p:sp>
      <p:sp>
        <p:nvSpPr>
          <p:cNvPr id="1062" name="Google Shape;1062;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60</a:t>
            </a:fld>
            <a:endParaRPr/>
          </a:p>
        </p:txBody>
      </p:sp>
      <p:pic>
        <p:nvPicPr>
          <p:cNvPr id="1063" name="Google Shape;1063;p5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9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069" name="Google Shape;1069;p96"/>
          <p:cNvSpPr txBox="1">
            <a:spLocks noGrp="1"/>
          </p:cNvSpPr>
          <p:nvPr>
            <p:ph type="body" idx="1"/>
          </p:nvPr>
        </p:nvSpPr>
        <p:spPr>
          <a:xfrm>
            <a:off x="2518000" y="1530150"/>
            <a:ext cx="3455700" cy="32382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Cost to come to market (prospectus, advisors, possible restructuring, compliance, corporate governance </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Risk of unsuccessful sale of bond issue</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Requires strong cash flow as bond maturity approaches</a:t>
            </a:r>
            <a:endParaRPr sz="1800">
              <a:solidFill>
                <a:srgbClr val="FF0000"/>
              </a:solidFill>
              <a:latin typeface="Calibri"/>
              <a:ea typeface="Calibri"/>
              <a:cs typeface="Calibri"/>
              <a:sym typeface="Calibri"/>
            </a:endParaRPr>
          </a:p>
        </p:txBody>
      </p:sp>
      <p:sp>
        <p:nvSpPr>
          <p:cNvPr id="1070" name="Google Shape;1070;p96"/>
          <p:cNvSpPr txBox="1">
            <a:spLocks noGrp="1"/>
          </p:cNvSpPr>
          <p:nvPr>
            <p:ph type="body" idx="2"/>
          </p:nvPr>
        </p:nvSpPr>
        <p:spPr>
          <a:xfrm>
            <a:off x="5973775" y="15301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Change (increase) in interest rates could affect refinancing / rollover options</a:t>
            </a:r>
            <a:endParaRPr sz="1800">
              <a:solidFill>
                <a:srgbClr val="FF0000"/>
              </a:solidFill>
              <a:latin typeface="Calibri"/>
              <a:ea typeface="Calibri"/>
              <a:cs typeface="Calibri"/>
              <a:sym typeface="Calibri"/>
            </a:endParaRPr>
          </a:p>
          <a:p>
            <a:pPr marL="457200" lvl="0" indent="-349250" algn="l" rtl="0">
              <a:lnSpc>
                <a:spcPct val="115000"/>
              </a:lnSpc>
              <a:spcBef>
                <a:spcPts val="0"/>
              </a:spcBef>
              <a:spcAft>
                <a:spcPts val="0"/>
              </a:spcAft>
              <a:buClr>
                <a:srgbClr val="FF0000"/>
              </a:buClr>
              <a:buSzPts val="1900"/>
              <a:buChar char="●"/>
            </a:pPr>
            <a:r>
              <a:rPr lang="de-DE" sz="1800">
                <a:solidFill>
                  <a:srgbClr val="FF0000"/>
                </a:solidFill>
                <a:latin typeface="Calibri"/>
                <a:ea typeface="Calibri"/>
                <a:cs typeface="Calibri"/>
                <a:sym typeface="Calibri"/>
              </a:rPr>
              <a:t>Market forces could affect brand value</a:t>
            </a:r>
            <a:endParaRPr sz="1800">
              <a:solidFill>
                <a:srgbClr val="FF0000"/>
              </a:solidFill>
              <a:latin typeface="Calibri"/>
              <a:ea typeface="Calibri"/>
              <a:cs typeface="Calibri"/>
              <a:sym typeface="Calibri"/>
            </a:endParaRPr>
          </a:p>
        </p:txBody>
      </p:sp>
      <p:pic>
        <p:nvPicPr>
          <p:cNvPr id="1071" name="Google Shape;1071;p9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72" name="Google Shape;1072;p96"/>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Capital markets - Bonds</a:t>
            </a:r>
            <a:endParaRPr sz="1600"/>
          </a:p>
        </p:txBody>
      </p:sp>
      <p:sp>
        <p:nvSpPr>
          <p:cNvPr id="1073" name="Google Shape;1073;p9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61</a:t>
            </a:fld>
            <a:endParaRPr/>
          </a:p>
        </p:txBody>
      </p:sp>
      <p:pic>
        <p:nvPicPr>
          <p:cNvPr id="1074" name="Google Shape;1074;p9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97"/>
          <p:cNvSpPr txBox="1">
            <a:spLocks noGrp="1"/>
          </p:cNvSpPr>
          <p:nvPr>
            <p:ph type="title"/>
          </p:nvPr>
        </p:nvSpPr>
        <p:spPr>
          <a:xfrm>
            <a:off x="649277" y="779536"/>
            <a:ext cx="6699300" cy="207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a:t>External financing – Financing instruments</a:t>
            </a:r>
            <a:br>
              <a:rPr lang="de-DE"/>
            </a:br>
            <a:endParaRPr/>
          </a:p>
        </p:txBody>
      </p:sp>
      <p:grpSp>
        <p:nvGrpSpPr>
          <p:cNvPr id="1081" name="Google Shape;1081;p97"/>
          <p:cNvGrpSpPr/>
          <p:nvPr/>
        </p:nvGrpSpPr>
        <p:grpSpPr>
          <a:xfrm>
            <a:off x="1763567" y="1723506"/>
            <a:ext cx="5276552" cy="2010784"/>
            <a:chOff x="2483768" y="2966755"/>
            <a:chExt cx="4176470" cy="2022922"/>
          </a:xfrm>
        </p:grpSpPr>
        <p:sp>
          <p:nvSpPr>
            <p:cNvPr id="1082" name="Google Shape;1082;p97"/>
            <p:cNvSpPr/>
            <p:nvPr/>
          </p:nvSpPr>
          <p:spPr>
            <a:xfrm>
              <a:off x="3492408" y="3212886"/>
              <a:ext cx="2160300" cy="1440000"/>
            </a:xfrm>
            <a:prstGeom prst="triangle">
              <a:avLst>
                <a:gd name="adj" fmla="val 50000"/>
              </a:avLst>
            </a:prstGeom>
            <a:solidFill>
              <a:srgbClr val="DDE3F1"/>
            </a:solidFill>
            <a:ln w="19050"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083" name="Google Shape;1083;p97"/>
            <p:cNvSpPr txBox="1"/>
            <p:nvPr/>
          </p:nvSpPr>
          <p:spPr>
            <a:xfrm>
              <a:off x="3870138" y="2966755"/>
              <a:ext cx="13680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a:solidFill>
                    <a:schemeClr val="dk1"/>
                  </a:solidFill>
                  <a:latin typeface="Arial"/>
                  <a:ea typeface="Arial"/>
                  <a:cs typeface="Arial"/>
                  <a:sym typeface="Arial"/>
                </a:rPr>
                <a:t>Donations, grants</a:t>
              </a:r>
              <a:endParaRPr sz="1350" b="1" i="0" u="none" strike="noStrike" cap="none">
                <a:solidFill>
                  <a:schemeClr val="dk1"/>
                </a:solidFill>
                <a:latin typeface="Arial"/>
                <a:ea typeface="Arial"/>
                <a:cs typeface="Arial"/>
                <a:sym typeface="Arial"/>
              </a:endParaRPr>
            </a:p>
          </p:txBody>
        </p:sp>
        <p:sp>
          <p:nvSpPr>
            <p:cNvPr id="1084" name="Google Shape;1084;p97"/>
            <p:cNvSpPr txBox="1"/>
            <p:nvPr/>
          </p:nvSpPr>
          <p:spPr>
            <a:xfrm>
              <a:off x="2483768" y="4658234"/>
              <a:ext cx="13680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a:solidFill>
                    <a:schemeClr val="dk1"/>
                  </a:solidFill>
                  <a:latin typeface="Arial"/>
                  <a:ea typeface="Arial"/>
                  <a:cs typeface="Arial"/>
                  <a:sym typeface="Arial"/>
                </a:rPr>
                <a:t>Equity Capital</a:t>
              </a:r>
              <a:endParaRPr sz="1400" b="0" i="0" u="none" strike="noStrike" cap="none">
                <a:solidFill>
                  <a:srgbClr val="000000"/>
                </a:solidFill>
                <a:latin typeface="Arial"/>
                <a:ea typeface="Arial"/>
                <a:cs typeface="Arial"/>
                <a:sym typeface="Arial"/>
              </a:endParaRPr>
            </a:p>
          </p:txBody>
        </p:sp>
        <p:sp>
          <p:nvSpPr>
            <p:cNvPr id="1085" name="Google Shape;1085;p97"/>
            <p:cNvSpPr txBox="1"/>
            <p:nvPr/>
          </p:nvSpPr>
          <p:spPr>
            <a:xfrm>
              <a:off x="5292238" y="4658234"/>
              <a:ext cx="13680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a:solidFill>
                    <a:schemeClr val="dk1"/>
                  </a:solidFill>
                  <a:latin typeface="Arial"/>
                  <a:ea typeface="Arial"/>
                  <a:cs typeface="Arial"/>
                  <a:sym typeface="Arial"/>
                </a:rPr>
                <a:t>Debt Capital</a:t>
              </a:r>
              <a:endParaRPr sz="1400" b="0" i="0" u="none" strike="noStrike" cap="none">
                <a:solidFill>
                  <a:srgbClr val="000000"/>
                </a:solidFill>
                <a:latin typeface="Arial"/>
                <a:ea typeface="Arial"/>
                <a:cs typeface="Arial"/>
                <a:sym typeface="Arial"/>
              </a:endParaRPr>
            </a:p>
          </p:txBody>
        </p:sp>
        <p:sp>
          <p:nvSpPr>
            <p:cNvPr id="1086" name="Google Shape;1086;p97"/>
            <p:cNvSpPr txBox="1"/>
            <p:nvPr/>
          </p:nvSpPr>
          <p:spPr>
            <a:xfrm>
              <a:off x="3851762" y="4687877"/>
              <a:ext cx="14406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chemeClr val="dk1"/>
                  </a:solidFill>
                  <a:latin typeface="Arial"/>
                  <a:ea typeface="Arial"/>
                  <a:cs typeface="Arial"/>
                  <a:sym typeface="Arial"/>
                </a:rPr>
                <a:t>Mezzanine Capital</a:t>
              </a:r>
              <a:endParaRPr sz="1400" b="0" i="0" u="none" strike="noStrike" cap="none">
                <a:solidFill>
                  <a:srgbClr val="000000"/>
                </a:solidFill>
                <a:latin typeface="Arial"/>
                <a:ea typeface="Arial"/>
                <a:cs typeface="Arial"/>
                <a:sym typeface="Arial"/>
              </a:endParaRPr>
            </a:p>
          </p:txBody>
        </p:sp>
        <p:cxnSp>
          <p:nvCxnSpPr>
            <p:cNvPr id="1087" name="Google Shape;1087;p97"/>
            <p:cNvCxnSpPr/>
            <p:nvPr/>
          </p:nvCxnSpPr>
          <p:spPr>
            <a:xfrm rot="10800000">
              <a:off x="3636244" y="4797467"/>
              <a:ext cx="288000" cy="900"/>
            </a:xfrm>
            <a:prstGeom prst="straightConnector1">
              <a:avLst/>
            </a:prstGeom>
            <a:noFill/>
            <a:ln w="9525" cap="flat" cmpd="sng">
              <a:solidFill>
                <a:schemeClr val="dk1"/>
              </a:solidFill>
              <a:prstDash val="solid"/>
              <a:round/>
              <a:headEnd type="none" w="sm" len="sm"/>
              <a:tailEnd type="triangle" w="med" len="med"/>
            </a:ln>
          </p:spPr>
        </p:cxnSp>
        <p:cxnSp>
          <p:nvCxnSpPr>
            <p:cNvPr id="1088" name="Google Shape;1088;p97"/>
            <p:cNvCxnSpPr/>
            <p:nvPr/>
          </p:nvCxnSpPr>
          <p:spPr>
            <a:xfrm rot="10800000">
              <a:off x="5219646" y="4797467"/>
              <a:ext cx="288000" cy="900"/>
            </a:xfrm>
            <a:prstGeom prst="straightConnector1">
              <a:avLst/>
            </a:prstGeom>
            <a:noFill/>
            <a:ln w="9525" cap="flat" cmpd="sng">
              <a:solidFill>
                <a:schemeClr val="dk1"/>
              </a:solidFill>
              <a:prstDash val="solid"/>
              <a:round/>
              <a:headEnd type="triangle" w="med" len="med"/>
              <a:tailEnd type="none" w="sm" len="sm"/>
            </a:ln>
          </p:spPr>
        </p:cxnSp>
        <p:sp>
          <p:nvSpPr>
            <p:cNvPr id="1089" name="Google Shape;1089;p97"/>
            <p:cNvSpPr txBox="1"/>
            <p:nvPr/>
          </p:nvSpPr>
          <p:spPr>
            <a:xfrm>
              <a:off x="4068191" y="3931518"/>
              <a:ext cx="10077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chemeClr val="dk1"/>
                  </a:solidFill>
                  <a:latin typeface="Arial"/>
                  <a:ea typeface="Arial"/>
                  <a:cs typeface="Arial"/>
                  <a:sym typeface="Arial"/>
                </a:rPr>
                <a:t>Hybrid Capital</a:t>
              </a:r>
              <a:endParaRPr sz="1400" b="0" i="0" u="none" strike="noStrike" cap="none">
                <a:solidFill>
                  <a:srgbClr val="000000"/>
                </a:solidFill>
                <a:latin typeface="Arial"/>
                <a:ea typeface="Arial"/>
                <a:cs typeface="Arial"/>
                <a:sym typeface="Arial"/>
              </a:endParaRPr>
            </a:p>
          </p:txBody>
        </p:sp>
        <p:cxnSp>
          <p:nvCxnSpPr>
            <p:cNvPr id="1090" name="Google Shape;1090;p97"/>
            <p:cNvCxnSpPr/>
            <p:nvPr/>
          </p:nvCxnSpPr>
          <p:spPr>
            <a:xfrm flipH="1">
              <a:off x="3851898" y="4222563"/>
              <a:ext cx="431700" cy="286500"/>
            </a:xfrm>
            <a:prstGeom prst="straightConnector1">
              <a:avLst/>
            </a:prstGeom>
            <a:noFill/>
            <a:ln w="9525" cap="flat" cmpd="sng">
              <a:solidFill>
                <a:schemeClr val="dk1"/>
              </a:solidFill>
              <a:prstDash val="solid"/>
              <a:round/>
              <a:headEnd type="none" w="sm" len="sm"/>
              <a:tailEnd type="triangle" w="med" len="med"/>
            </a:ln>
          </p:spPr>
        </p:cxnSp>
        <p:cxnSp>
          <p:nvCxnSpPr>
            <p:cNvPr id="1091" name="Google Shape;1091;p97"/>
            <p:cNvCxnSpPr/>
            <p:nvPr/>
          </p:nvCxnSpPr>
          <p:spPr>
            <a:xfrm>
              <a:off x="4913488" y="4229750"/>
              <a:ext cx="431700" cy="288300"/>
            </a:xfrm>
            <a:prstGeom prst="straightConnector1">
              <a:avLst/>
            </a:prstGeom>
            <a:noFill/>
            <a:ln w="9525" cap="flat" cmpd="sng">
              <a:solidFill>
                <a:schemeClr val="dk1"/>
              </a:solidFill>
              <a:prstDash val="solid"/>
              <a:round/>
              <a:headEnd type="none" w="sm" len="sm"/>
              <a:tailEnd type="triangle" w="med" len="med"/>
            </a:ln>
          </p:spPr>
        </p:cxnSp>
        <p:cxnSp>
          <p:nvCxnSpPr>
            <p:cNvPr id="1092" name="Google Shape;1092;p97"/>
            <p:cNvCxnSpPr/>
            <p:nvPr/>
          </p:nvCxnSpPr>
          <p:spPr>
            <a:xfrm rot="-5400000">
              <a:off x="4347323" y="3572689"/>
              <a:ext cx="432000" cy="0"/>
            </a:xfrm>
            <a:prstGeom prst="straightConnector1">
              <a:avLst/>
            </a:prstGeom>
            <a:noFill/>
            <a:ln w="9525" cap="flat" cmpd="sng">
              <a:solidFill>
                <a:schemeClr val="dk1"/>
              </a:solidFill>
              <a:prstDash val="solid"/>
              <a:round/>
              <a:headEnd type="none" w="sm" len="sm"/>
              <a:tailEnd type="triangle" w="med" len="med"/>
            </a:ln>
          </p:spPr>
        </p:cxnSp>
      </p:grpSp>
      <p:sp>
        <p:nvSpPr>
          <p:cNvPr id="1093" name="Google Shape;1093;p97"/>
          <p:cNvSpPr txBox="1"/>
          <p:nvPr/>
        </p:nvSpPr>
        <p:spPr>
          <a:xfrm>
            <a:off x="1871663" y="4197804"/>
            <a:ext cx="6266100" cy="30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5"/>
              <a:buFont typeface="Arial"/>
              <a:buNone/>
            </a:pPr>
            <a:r>
              <a:rPr lang="de-DE" sz="675" b="0" i="0" u="none" strike="noStrike" cap="none">
                <a:solidFill>
                  <a:srgbClr val="3F3F3F"/>
                </a:solidFill>
                <a:latin typeface="Arial"/>
                <a:ea typeface="Arial"/>
                <a:cs typeface="Arial"/>
                <a:sym typeface="Arial"/>
              </a:rPr>
              <a:t>Source: Achleitner, A. K., Spiess-Knafl, W., &amp; Volk, S. (2011). Finanzierung von Social Enterprises–Neue Herausforderungen für die Finanzmärkte. </a:t>
            </a:r>
            <a:r>
              <a:rPr lang="de-DE" sz="675" b="0" i="1" u="none" strike="noStrike" cap="none">
                <a:solidFill>
                  <a:srgbClr val="3F3F3F"/>
                </a:solidFill>
                <a:latin typeface="Arial"/>
                <a:ea typeface="Arial"/>
                <a:cs typeface="Arial"/>
                <a:sym typeface="Arial"/>
              </a:rPr>
              <a:t>Social Entrepreneurship–Social Business: Für die Gesellschaft unternehmen</a:t>
            </a:r>
            <a:r>
              <a:rPr lang="de-DE" sz="675" b="0" i="0" u="none" strike="noStrike" cap="none">
                <a:solidFill>
                  <a:srgbClr val="3F3F3F"/>
                </a:solidFill>
                <a:latin typeface="Arial"/>
                <a:ea typeface="Arial"/>
                <a:cs typeface="Arial"/>
                <a:sym typeface="Arial"/>
              </a:rPr>
              <a:t>, 269-286.</a:t>
            </a:r>
            <a:endParaRPr sz="675" b="0" i="0" u="none" strike="noStrike" cap="none">
              <a:solidFill>
                <a:srgbClr val="3F3F3F"/>
              </a:solidFill>
              <a:latin typeface="Arial"/>
              <a:ea typeface="Arial"/>
              <a:cs typeface="Arial"/>
              <a:sym typeface="Arial"/>
            </a:endParaRPr>
          </a:p>
        </p:txBody>
      </p:sp>
      <p:sp>
        <p:nvSpPr>
          <p:cNvPr id="1094" name="Google Shape;1094;p97"/>
          <p:cNvSpPr txBox="1"/>
          <p:nvPr/>
        </p:nvSpPr>
        <p:spPr>
          <a:xfrm>
            <a:off x="928662" y="789552"/>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sp>
        <p:nvSpPr>
          <p:cNvPr id="1095" name="Google Shape;1095;p9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62</a:t>
            </a:fld>
            <a:endParaRPr/>
          </a:p>
        </p:txBody>
      </p:sp>
      <p:pic>
        <p:nvPicPr>
          <p:cNvPr id="1096" name="Google Shape;1096;p97"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1097" name="Google Shape;1097;p97"/>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9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103" name="Google Shape;1103;p98"/>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These could take the form of specialist instruments that may not be suited to all the target audience</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Examples could be convertible bonds,   preference shares, very long term bonds</a:t>
            </a:r>
            <a:endParaRPr sz="1800">
              <a:latin typeface="Calibri"/>
              <a:ea typeface="Calibri"/>
              <a:cs typeface="Calibri"/>
              <a:sym typeface="Calibri"/>
            </a:endParaRPr>
          </a:p>
        </p:txBody>
      </p:sp>
      <p:sp>
        <p:nvSpPr>
          <p:cNvPr id="1104" name="Google Shape;1104;p98"/>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These instruments often offer a higher return (coupon) since they are more risky. </a:t>
            </a:r>
            <a:endParaRPr sz="1800">
              <a:solidFill>
                <a:srgbClr val="FF0000"/>
              </a:solidFill>
              <a:latin typeface="Calibri"/>
              <a:ea typeface="Calibri"/>
              <a:cs typeface="Calibri"/>
              <a:sym typeface="Calibri"/>
            </a:endParaRPr>
          </a:p>
          <a:p>
            <a:pPr marL="457200" lvl="0" indent="-336550" algn="l" rtl="0">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The market for these instruments is mostly institutional investors</a:t>
            </a:r>
            <a:endParaRPr sz="1800">
              <a:solidFill>
                <a:srgbClr val="FF0000"/>
              </a:solidFill>
              <a:latin typeface="Calibri"/>
              <a:ea typeface="Calibri"/>
              <a:cs typeface="Calibri"/>
              <a:sym typeface="Calibri"/>
            </a:endParaRPr>
          </a:p>
        </p:txBody>
      </p:sp>
      <p:pic>
        <p:nvPicPr>
          <p:cNvPr id="1105" name="Google Shape;1105;p9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06" name="Google Shape;1106;p98"/>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Hybrid solutions </a:t>
            </a:r>
            <a:endParaRPr sz="1600"/>
          </a:p>
        </p:txBody>
      </p:sp>
      <p:sp>
        <p:nvSpPr>
          <p:cNvPr id="1107" name="Google Shape;1107;p9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63</a:t>
            </a:fld>
            <a:endParaRPr/>
          </a:p>
        </p:txBody>
      </p:sp>
      <p:pic>
        <p:nvPicPr>
          <p:cNvPr id="1108" name="Google Shape;1108;p9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9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114" name="Google Shape;1114;p99"/>
          <p:cNvSpPr txBox="1">
            <a:spLocks noGrp="1"/>
          </p:cNvSpPr>
          <p:nvPr>
            <p:ph type="body" idx="1"/>
          </p:nvPr>
        </p:nvSpPr>
        <p:spPr>
          <a:xfrm>
            <a:off x="2518000" y="17587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Crowdfunding relies on many small value investments made by individuals</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The incentive to invest is usually emotional, not financial</a:t>
            </a:r>
            <a:endParaRPr sz="1800">
              <a:latin typeface="Calibri"/>
              <a:ea typeface="Calibri"/>
              <a:cs typeface="Calibri"/>
              <a:sym typeface="Calibri"/>
            </a:endParaRPr>
          </a:p>
          <a:p>
            <a:pPr marL="457200" lvl="0" indent="-228600" algn="l" rtl="0">
              <a:lnSpc>
                <a:spcPct val="100000"/>
              </a:lnSpc>
              <a:spcBef>
                <a:spcPts val="0"/>
              </a:spcBef>
              <a:spcAft>
                <a:spcPts val="0"/>
              </a:spcAft>
              <a:buSzPts val="2000"/>
              <a:buFont typeface="Calibri"/>
              <a:buNone/>
            </a:pPr>
            <a:endParaRPr sz="1800">
              <a:latin typeface="Calibri"/>
              <a:ea typeface="Calibri"/>
              <a:cs typeface="Calibri"/>
              <a:sym typeface="Calibri"/>
            </a:endParaRPr>
          </a:p>
        </p:txBody>
      </p:sp>
      <p:sp>
        <p:nvSpPr>
          <p:cNvPr id="1115" name="Google Shape;1115;p99"/>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1800">
                <a:latin typeface="Calibri"/>
                <a:ea typeface="Calibri"/>
                <a:cs typeface="Calibri"/>
                <a:sym typeface="Calibri"/>
              </a:rPr>
              <a:t>Target capital raised can be as much as EUR 5 million but is often significantly less</a:t>
            </a:r>
            <a:endParaRPr sz="180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1800">
                <a:latin typeface="Calibri"/>
                <a:ea typeface="Calibri"/>
                <a:cs typeface="Calibri"/>
                <a:sym typeface="Calibri"/>
              </a:rPr>
              <a:t>It is a relatively low cost process requiring a business plan and a licenced intermediary</a:t>
            </a:r>
            <a:endParaRPr sz="1800">
              <a:latin typeface="Calibri"/>
              <a:ea typeface="Calibri"/>
              <a:cs typeface="Calibri"/>
              <a:sym typeface="Calibri"/>
            </a:endParaRPr>
          </a:p>
        </p:txBody>
      </p:sp>
      <p:pic>
        <p:nvPicPr>
          <p:cNvPr id="1116" name="Google Shape;1116;p9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17" name="Google Shape;1117;p99"/>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Crowdfunding </a:t>
            </a:r>
            <a:endParaRPr sz="1600"/>
          </a:p>
        </p:txBody>
      </p:sp>
      <p:sp>
        <p:nvSpPr>
          <p:cNvPr id="1118" name="Google Shape;1118;p9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64</a:t>
            </a:fld>
            <a:endParaRPr/>
          </a:p>
        </p:txBody>
      </p:sp>
      <p:pic>
        <p:nvPicPr>
          <p:cNvPr id="1119" name="Google Shape;1119;p99"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0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125" name="Google Shape;1125;p100"/>
          <p:cNvSpPr txBox="1">
            <a:spLocks noGrp="1"/>
          </p:cNvSpPr>
          <p:nvPr>
            <p:ph type="body" idx="1"/>
          </p:nvPr>
        </p:nvSpPr>
        <p:spPr>
          <a:xfrm>
            <a:off x="2518000" y="1530150"/>
            <a:ext cx="3455700" cy="33063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Crowdfunding is used for relatively small value capital requirements</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Most (75%) crowdfunding campaigns do not reach their target </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Crowdfunding is a relatively unregulated market and caution is advised</a:t>
            </a:r>
            <a:endParaRPr sz="1800">
              <a:solidFill>
                <a:srgbClr val="FF0000"/>
              </a:solidFill>
              <a:latin typeface="Calibri"/>
              <a:ea typeface="Calibri"/>
              <a:cs typeface="Calibri"/>
              <a:sym typeface="Calibri"/>
            </a:endParaRPr>
          </a:p>
        </p:txBody>
      </p:sp>
      <p:sp>
        <p:nvSpPr>
          <p:cNvPr id="1126" name="Google Shape;1126;p100"/>
          <p:cNvSpPr txBox="1">
            <a:spLocks noGrp="1"/>
          </p:cNvSpPr>
          <p:nvPr>
            <p:ph type="body" idx="2"/>
          </p:nvPr>
        </p:nvSpPr>
        <p:spPr>
          <a:xfrm>
            <a:off x="5973775" y="1530150"/>
            <a:ext cx="307140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Crowdfunding tends to attract projects that are social, cultural, personal, and community-oriented in nature. </a:t>
            </a:r>
            <a:endParaRPr sz="1800">
              <a:solidFill>
                <a:srgbClr val="FF0000"/>
              </a:solidFill>
              <a:latin typeface="Calibri"/>
              <a:ea typeface="Calibri"/>
              <a:cs typeface="Calibri"/>
              <a:sym typeface="Calibri"/>
            </a:endParaRPr>
          </a:p>
        </p:txBody>
      </p:sp>
      <p:pic>
        <p:nvPicPr>
          <p:cNvPr id="1127" name="Google Shape;1127;p10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28" name="Google Shape;1128;p100"/>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Crowdfunding </a:t>
            </a:r>
            <a:endParaRPr sz="1600"/>
          </a:p>
        </p:txBody>
      </p:sp>
      <p:sp>
        <p:nvSpPr>
          <p:cNvPr id="1129" name="Google Shape;1129;p10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65</a:t>
            </a:fld>
            <a:endParaRPr/>
          </a:p>
        </p:txBody>
      </p:sp>
      <p:pic>
        <p:nvPicPr>
          <p:cNvPr id="1130" name="Google Shape;1130;p10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01"/>
          <p:cNvSpPr txBox="1"/>
          <p:nvPr/>
        </p:nvSpPr>
        <p:spPr>
          <a:xfrm>
            <a:off x="1238250" y="1157288"/>
            <a:ext cx="6096000" cy="3429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Arial"/>
              <a:ea typeface="Arial"/>
              <a:cs typeface="Arial"/>
              <a:sym typeface="Arial"/>
            </a:endParaRPr>
          </a:p>
        </p:txBody>
      </p:sp>
      <p:sp>
        <p:nvSpPr>
          <p:cNvPr id="1137" name="Google Shape;1137;p101"/>
          <p:cNvSpPr/>
          <p:nvPr/>
        </p:nvSpPr>
        <p:spPr>
          <a:xfrm>
            <a:off x="982875" y="2486025"/>
            <a:ext cx="2878800" cy="16932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248"/>
              <a:buFont typeface="Arial"/>
              <a:buNone/>
            </a:pPr>
            <a:r>
              <a:rPr lang="de-DE" sz="1248" b="1" i="0" u="none" strike="noStrike" cap="none">
                <a:solidFill>
                  <a:srgbClr val="000000"/>
                </a:solidFill>
                <a:latin typeface="Arial"/>
                <a:ea typeface="Arial"/>
                <a:cs typeface="Arial"/>
                <a:sym typeface="Arial"/>
              </a:rPr>
              <a:t>Recoverable Grant</a:t>
            </a:r>
            <a:endParaRPr sz="1400" b="0" i="0" u="none" strike="noStrike" cap="none">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a:solidFill>
                  <a:srgbClr val="000000"/>
                </a:solidFill>
                <a:latin typeface="Arial"/>
                <a:ea typeface="Arial"/>
                <a:cs typeface="Arial"/>
                <a:sym typeface="Arial"/>
              </a:rPr>
              <a:t>Loan that must be paid back only if project reaches certain milestones. </a:t>
            </a:r>
            <a:endParaRPr sz="1400" b="0" i="0" u="none" strike="noStrike" cap="none">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a:solidFill>
                  <a:srgbClr val="000000"/>
                </a:solidFill>
                <a:latin typeface="Arial"/>
                <a:ea typeface="Arial"/>
                <a:cs typeface="Arial"/>
                <a:sym typeface="Arial"/>
              </a:rPr>
              <a:t>If milestones are not reached, the recoverable grant is converted into a grant.</a:t>
            </a:r>
            <a:endParaRPr sz="1400" b="0" i="0" u="none" strike="noStrike" cap="none">
              <a:solidFill>
                <a:srgbClr val="000000"/>
              </a:solidFill>
              <a:latin typeface="Arial"/>
              <a:ea typeface="Arial"/>
              <a:cs typeface="Arial"/>
              <a:sym typeface="Arial"/>
            </a:endParaRPr>
          </a:p>
        </p:txBody>
      </p:sp>
      <p:sp>
        <p:nvSpPr>
          <p:cNvPr id="1138" name="Google Shape;1138;p101"/>
          <p:cNvSpPr/>
          <p:nvPr/>
        </p:nvSpPr>
        <p:spPr>
          <a:xfrm>
            <a:off x="4549425" y="1186089"/>
            <a:ext cx="2880000" cy="14208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248"/>
              <a:buFont typeface="Arial"/>
              <a:buNone/>
            </a:pPr>
            <a:r>
              <a:rPr lang="de-DE" sz="1248" b="1" i="0" u="none" strike="noStrike" cap="none">
                <a:solidFill>
                  <a:srgbClr val="000000"/>
                </a:solidFill>
                <a:latin typeface="Arial"/>
                <a:ea typeface="Arial"/>
                <a:cs typeface="Arial"/>
                <a:sym typeface="Arial"/>
              </a:rPr>
              <a:t>Forgivable Loan</a:t>
            </a:r>
            <a:endParaRPr sz="1400" b="0" i="0" u="none" strike="noStrike" cap="none">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a:solidFill>
                  <a:srgbClr val="000000"/>
                </a:solidFill>
                <a:latin typeface="Arial"/>
                <a:ea typeface="Arial"/>
                <a:cs typeface="Arial"/>
                <a:sym typeface="Arial"/>
              </a:rPr>
              <a:t>Loan which is converted into a grant in the case of success.</a:t>
            </a:r>
            <a:endParaRPr sz="1400" b="0" i="0" u="none" strike="noStrike" cap="none">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a:solidFill>
                  <a:srgbClr val="000000"/>
                </a:solidFill>
                <a:latin typeface="Arial"/>
                <a:ea typeface="Arial"/>
                <a:cs typeface="Arial"/>
                <a:sym typeface="Arial"/>
              </a:rPr>
              <a:t>If social venture reaches the goals agreed on beforehand, the loan does not have to be repaid.</a:t>
            </a:r>
            <a:endParaRPr sz="1400" b="0" i="0" u="none" strike="noStrike" cap="none">
              <a:solidFill>
                <a:srgbClr val="000000"/>
              </a:solidFill>
              <a:latin typeface="Arial"/>
              <a:ea typeface="Arial"/>
              <a:cs typeface="Arial"/>
              <a:sym typeface="Arial"/>
            </a:endParaRPr>
          </a:p>
        </p:txBody>
      </p:sp>
      <p:sp>
        <p:nvSpPr>
          <p:cNvPr id="1139" name="Google Shape;1139;p101"/>
          <p:cNvSpPr/>
          <p:nvPr/>
        </p:nvSpPr>
        <p:spPr>
          <a:xfrm>
            <a:off x="982275" y="1116600"/>
            <a:ext cx="2880000" cy="11949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75"/>
              <a:buFont typeface="Arial"/>
              <a:buNone/>
            </a:pPr>
            <a:r>
              <a:rPr lang="de-DE" sz="1275" b="1" i="0" u="none" strike="noStrike" cap="none">
                <a:solidFill>
                  <a:srgbClr val="000000"/>
                </a:solidFill>
                <a:latin typeface="Arial"/>
                <a:ea typeface="Arial"/>
                <a:cs typeface="Arial"/>
                <a:sym typeface="Arial"/>
              </a:rPr>
              <a:t>Convertible Grant </a:t>
            </a:r>
            <a:endParaRPr sz="1400" b="0" i="0" u="none" strike="noStrike" cap="none">
              <a:solidFill>
                <a:srgbClr val="000000"/>
              </a:solidFill>
              <a:latin typeface="Arial"/>
              <a:ea typeface="Arial"/>
              <a:cs typeface="Arial"/>
              <a:sym typeface="Arial"/>
            </a:endParaRPr>
          </a:p>
          <a:p>
            <a:pPr marL="202406" marR="0" lvl="0" indent="-202406" algn="l" rtl="0">
              <a:lnSpc>
                <a:spcPct val="115000"/>
              </a:lnSpc>
              <a:spcBef>
                <a:spcPts val="450"/>
              </a:spcBef>
              <a:spcAft>
                <a:spcPts val="0"/>
              </a:spcAft>
              <a:buClr>
                <a:srgbClr val="000000"/>
              </a:buClr>
              <a:buSzPts val="1275"/>
              <a:buFont typeface="Arial"/>
              <a:buChar char="•"/>
            </a:pPr>
            <a:r>
              <a:rPr lang="de-DE" sz="1275" b="0" i="0" u="none" strike="noStrike" cap="none">
                <a:solidFill>
                  <a:srgbClr val="000000"/>
                </a:solidFill>
                <a:latin typeface="Arial"/>
                <a:ea typeface="Arial"/>
                <a:cs typeface="Arial"/>
                <a:sym typeface="Arial"/>
              </a:rPr>
              <a:t>Grant that is converted into equity in the case of success.</a:t>
            </a:r>
            <a:endParaRPr sz="1400" b="0" i="0" u="none" strike="noStrike" cap="none">
              <a:solidFill>
                <a:srgbClr val="000000"/>
              </a:solidFill>
              <a:latin typeface="Arial"/>
              <a:ea typeface="Arial"/>
              <a:cs typeface="Arial"/>
              <a:sym typeface="Arial"/>
            </a:endParaRPr>
          </a:p>
        </p:txBody>
      </p:sp>
      <p:sp>
        <p:nvSpPr>
          <p:cNvPr id="1140" name="Google Shape;1140;p101"/>
          <p:cNvSpPr/>
          <p:nvPr/>
        </p:nvSpPr>
        <p:spPr>
          <a:xfrm>
            <a:off x="4555400" y="2748125"/>
            <a:ext cx="2878800" cy="14757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248"/>
              <a:buFont typeface="Arial"/>
              <a:buNone/>
            </a:pPr>
            <a:r>
              <a:rPr lang="de-DE" sz="1248" b="1" i="0" u="none" strike="noStrike" cap="none">
                <a:solidFill>
                  <a:srgbClr val="000000"/>
                </a:solidFill>
                <a:latin typeface="Arial"/>
                <a:ea typeface="Arial"/>
                <a:cs typeface="Arial"/>
                <a:sym typeface="Arial"/>
              </a:rPr>
              <a:t>Revenue Share Agreements</a:t>
            </a:r>
            <a:endParaRPr sz="1400" b="0" i="0" u="none" strike="noStrike" cap="none">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a:solidFill>
                  <a:srgbClr val="000000"/>
                </a:solidFill>
                <a:latin typeface="Arial"/>
                <a:ea typeface="Arial"/>
                <a:cs typeface="Arial"/>
                <a:sym typeface="Arial"/>
              </a:rPr>
              <a:t>Investors finances a project and receives a share of future revenues.</a:t>
            </a:r>
            <a:endParaRPr sz="1400" b="0" i="0" u="none" strike="noStrike" cap="none">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a:solidFill>
                  <a:srgbClr val="000000"/>
                </a:solidFill>
                <a:latin typeface="Arial"/>
                <a:ea typeface="Arial"/>
                <a:cs typeface="Arial"/>
                <a:sym typeface="Arial"/>
              </a:rPr>
              <a:t>Risk sharing model; gives social venture financial flexibility. </a:t>
            </a:r>
            <a:endParaRPr sz="1400" b="0" i="0" u="none" strike="noStrike" cap="none">
              <a:solidFill>
                <a:srgbClr val="000000"/>
              </a:solidFill>
              <a:latin typeface="Arial"/>
              <a:ea typeface="Arial"/>
              <a:cs typeface="Arial"/>
              <a:sym typeface="Arial"/>
            </a:endParaRPr>
          </a:p>
        </p:txBody>
      </p:sp>
      <p:sp>
        <p:nvSpPr>
          <p:cNvPr id="1141" name="Google Shape;1141;p101"/>
          <p:cNvSpPr txBox="1"/>
          <p:nvPr/>
        </p:nvSpPr>
        <p:spPr>
          <a:xfrm>
            <a:off x="997466" y="4334712"/>
            <a:ext cx="6163800" cy="40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5"/>
              <a:buFont typeface="Arial"/>
              <a:buNone/>
            </a:pPr>
            <a:r>
              <a:rPr lang="de-DE" sz="675" b="0" i="0" u="none" strike="noStrike" cap="none">
                <a:solidFill>
                  <a:srgbClr val="000000"/>
                </a:solidFill>
                <a:latin typeface="Arial"/>
                <a:ea typeface="Arial"/>
                <a:cs typeface="Arial"/>
                <a:sym typeface="Arial"/>
              </a:rPr>
              <a:t>Source: Achleitner, A. K., Heinecke, A., Noble, A., Schöning, M., &amp; Spiess-Knafl, W. (2011). </a:t>
            </a:r>
            <a:r>
              <a:rPr lang="de-DE" sz="675" b="0" i="1" u="none" strike="noStrike" cap="none">
                <a:solidFill>
                  <a:srgbClr val="000000"/>
                </a:solidFill>
                <a:latin typeface="Arial"/>
                <a:ea typeface="Arial"/>
                <a:cs typeface="Arial"/>
                <a:sym typeface="Arial"/>
              </a:rPr>
              <a:t>Social Investment Manual</a:t>
            </a:r>
            <a:r>
              <a:rPr lang="de-DE" sz="675" b="0" i="0" u="none" strike="noStrike" cap="none">
                <a:solidFill>
                  <a:srgbClr val="000000"/>
                </a:solidFill>
                <a:latin typeface="Arial"/>
                <a:ea typeface="Arial"/>
                <a:cs typeface="Arial"/>
                <a:sym typeface="Arial"/>
              </a:rPr>
              <a:t>. Schwab Foundation, TU München, Dialogue Social Enterprise.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75"/>
              <a:buFont typeface="Arial"/>
              <a:buNone/>
            </a:pPr>
            <a:endParaRPr sz="675" b="0" i="0" u="none" strike="noStrike" cap="none">
              <a:solidFill>
                <a:srgbClr val="000000"/>
              </a:solidFill>
              <a:latin typeface="Arial"/>
              <a:ea typeface="Arial"/>
              <a:cs typeface="Arial"/>
              <a:sym typeface="Arial"/>
            </a:endParaRPr>
          </a:p>
        </p:txBody>
      </p:sp>
      <p:sp>
        <p:nvSpPr>
          <p:cNvPr id="1142" name="Google Shape;1142;p101"/>
          <p:cNvSpPr txBox="1"/>
          <p:nvPr/>
        </p:nvSpPr>
        <p:spPr>
          <a:xfrm>
            <a:off x="982266" y="838487"/>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sp>
        <p:nvSpPr>
          <p:cNvPr id="1143" name="Google Shape;1143;p101"/>
          <p:cNvSpPr txBox="1">
            <a:spLocks noGrp="1"/>
          </p:cNvSpPr>
          <p:nvPr>
            <p:ph type="title"/>
          </p:nvPr>
        </p:nvSpPr>
        <p:spPr>
          <a:xfrm>
            <a:off x="681427" y="630886"/>
            <a:ext cx="6699300" cy="207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a:t>Hybrid Capital – Examples </a:t>
            </a:r>
            <a:br>
              <a:rPr lang="de-DE"/>
            </a:br>
            <a:endParaRPr/>
          </a:p>
        </p:txBody>
      </p:sp>
      <p:sp>
        <p:nvSpPr>
          <p:cNvPr id="1144" name="Google Shape;1144;p10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66</a:t>
            </a:fld>
            <a:endParaRPr/>
          </a:p>
        </p:txBody>
      </p:sp>
      <p:pic>
        <p:nvPicPr>
          <p:cNvPr id="1145" name="Google Shape;1145;p101"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1146" name="Google Shape;1146;p101"/>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0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152" name="Google Shape;1152;p102"/>
          <p:cNvSpPr txBox="1">
            <a:spLocks noGrp="1"/>
          </p:cNvSpPr>
          <p:nvPr>
            <p:ph type="body" idx="1"/>
          </p:nvPr>
        </p:nvSpPr>
        <p:spPr>
          <a:xfrm>
            <a:off x="2518000" y="16063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Some jurisdictions offers aid to industry to encourage foreign direct investment as well as SME investment</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Family run businesses are also often targeted for support</a:t>
            </a:r>
            <a:endParaRPr sz="1800">
              <a:latin typeface="Calibri"/>
              <a:ea typeface="Calibri"/>
              <a:cs typeface="Calibri"/>
              <a:sym typeface="Calibri"/>
            </a:endParaRPr>
          </a:p>
        </p:txBody>
      </p:sp>
      <p:sp>
        <p:nvSpPr>
          <p:cNvPr id="1153" name="Google Shape;1153;p102"/>
          <p:cNvSpPr txBox="1">
            <a:spLocks noGrp="1"/>
          </p:cNvSpPr>
          <p:nvPr>
            <p:ph type="body" idx="2"/>
          </p:nvPr>
        </p:nvSpPr>
        <p:spPr>
          <a:xfrm>
            <a:off x="5973775" y="1606350"/>
            <a:ext cx="3071400" cy="31236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Aid through grants are not repayable</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Soft loans, longer term loans are subject to repayment. </a:t>
            </a:r>
            <a:endParaRPr sz="180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a:latin typeface="Calibri"/>
                <a:ea typeface="Calibri"/>
                <a:cs typeface="Calibri"/>
                <a:sym typeface="Calibri"/>
              </a:rPr>
              <a:t>Some entities offer guarantees as security to support applications for bank finance</a:t>
            </a:r>
            <a:endParaRPr sz="1800">
              <a:latin typeface="Calibri"/>
              <a:ea typeface="Calibri"/>
              <a:cs typeface="Calibri"/>
              <a:sym typeface="Calibri"/>
            </a:endParaRPr>
          </a:p>
        </p:txBody>
      </p:sp>
      <p:pic>
        <p:nvPicPr>
          <p:cNvPr id="1154" name="Google Shape;1154;p10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55" name="Google Shape;1155;p102"/>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Grants and aids to industry</a:t>
            </a:r>
            <a:endParaRPr sz="1600"/>
          </a:p>
        </p:txBody>
      </p:sp>
      <p:sp>
        <p:nvSpPr>
          <p:cNvPr id="1156" name="Google Shape;1156;p10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67</a:t>
            </a:fld>
            <a:endParaRPr/>
          </a:p>
        </p:txBody>
      </p:sp>
      <p:pic>
        <p:nvPicPr>
          <p:cNvPr id="1157" name="Google Shape;1157;p10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0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163" name="Google Shape;1163;p103"/>
          <p:cNvSpPr txBox="1">
            <a:spLocks noGrp="1"/>
          </p:cNvSpPr>
          <p:nvPr>
            <p:ph type="body" idx="1"/>
          </p:nvPr>
        </p:nvSpPr>
        <p:spPr>
          <a:xfrm>
            <a:off x="2518000" y="1606350"/>
            <a:ext cx="345570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The grant / aid to industry options differ from country to country.</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The application process can be daunting  and time consuming</a:t>
            </a:r>
            <a:endParaRPr sz="180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Tax compliance is often a condition to application</a:t>
            </a:r>
            <a:endParaRPr sz="1800">
              <a:solidFill>
                <a:srgbClr val="FF0000"/>
              </a:solidFill>
              <a:latin typeface="Calibri"/>
              <a:ea typeface="Calibri"/>
              <a:cs typeface="Calibri"/>
              <a:sym typeface="Calibri"/>
            </a:endParaRPr>
          </a:p>
        </p:txBody>
      </p:sp>
      <p:sp>
        <p:nvSpPr>
          <p:cNvPr id="1164" name="Google Shape;1164;p103"/>
          <p:cNvSpPr txBox="1">
            <a:spLocks noGrp="1"/>
          </p:cNvSpPr>
          <p:nvPr>
            <p:ph type="body" idx="2"/>
          </p:nvPr>
        </p:nvSpPr>
        <p:spPr>
          <a:xfrm>
            <a:off x="5973775" y="1606350"/>
            <a:ext cx="3071400" cy="31236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Terms and conditions could apply, such as use of funds, personal guarantee from owners,  compliance </a:t>
            </a:r>
            <a:endParaRPr sz="1800">
              <a:solidFill>
                <a:srgbClr val="FF0000"/>
              </a:solidFill>
              <a:latin typeface="Calibri"/>
              <a:ea typeface="Calibri"/>
              <a:cs typeface="Calibri"/>
              <a:sym typeface="Calibri"/>
            </a:endParaRPr>
          </a:p>
        </p:txBody>
      </p:sp>
      <p:pic>
        <p:nvPicPr>
          <p:cNvPr id="1165" name="Google Shape;1165;p10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66" name="Google Shape;1166;p103"/>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Grants and aids to industry</a:t>
            </a:r>
            <a:endParaRPr sz="1600"/>
          </a:p>
        </p:txBody>
      </p:sp>
      <p:sp>
        <p:nvSpPr>
          <p:cNvPr id="1167" name="Google Shape;1167;p10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68</a:t>
            </a:fld>
            <a:endParaRPr/>
          </a:p>
        </p:txBody>
      </p:sp>
      <p:pic>
        <p:nvPicPr>
          <p:cNvPr id="1168" name="Google Shape;1168;p10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0"/>
          <p:cNvSpPr txBox="1">
            <a:spLocks noGrp="1"/>
          </p:cNvSpPr>
          <p:nvPr>
            <p:ph type="ctrTitle"/>
          </p:nvPr>
        </p:nvSpPr>
        <p:spPr>
          <a:xfrm>
            <a:off x="1751307" y="1723549"/>
            <a:ext cx="5935851" cy="110251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a:t>Financing strategy and how it impacts your enterprise</a:t>
            </a:r>
            <a:endParaRPr/>
          </a:p>
        </p:txBody>
      </p:sp>
      <p:sp>
        <p:nvSpPr>
          <p:cNvPr id="1174" name="Google Shape;1174;p40"/>
          <p:cNvSpPr txBox="1"/>
          <p:nvPr/>
        </p:nvSpPr>
        <p:spPr>
          <a:xfrm>
            <a:off x="5962136" y="307683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a:t>Overview of cash flow cycles</a:t>
            </a:r>
            <a:br>
              <a:rPr lang="de-DE"/>
            </a:br>
            <a:endParaRPr/>
          </a:p>
        </p:txBody>
      </p:sp>
      <p:sp>
        <p:nvSpPr>
          <p:cNvPr id="141" name="Google Shape;141;p8"/>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a:t>Where it all starts…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43"/>
          <p:cNvSpPr txBox="1"/>
          <p:nvPr/>
        </p:nvSpPr>
        <p:spPr>
          <a:xfrm>
            <a:off x="2356795" y="2215388"/>
            <a:ext cx="1458566"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New debt</a:t>
            </a:r>
            <a:endParaRPr sz="1400" b="0" i="0" u="none" strike="noStrike" cap="none">
              <a:solidFill>
                <a:srgbClr val="000000"/>
              </a:solidFill>
              <a:latin typeface="Arial"/>
              <a:ea typeface="Arial"/>
              <a:cs typeface="Arial"/>
              <a:sym typeface="Arial"/>
            </a:endParaRPr>
          </a:p>
        </p:txBody>
      </p:sp>
      <p:sp>
        <p:nvSpPr>
          <p:cNvPr id="1181" name="Google Shape;1181;p43"/>
          <p:cNvSpPr txBox="1"/>
          <p:nvPr/>
        </p:nvSpPr>
        <p:spPr>
          <a:xfrm>
            <a:off x="3895991" y="1455148"/>
            <a:ext cx="2015789"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Investments</a:t>
            </a:r>
            <a:endParaRPr sz="1400" b="0" i="0" u="none" strike="noStrike" cap="none">
              <a:solidFill>
                <a:srgbClr val="000000"/>
              </a:solidFill>
              <a:latin typeface="Arial"/>
              <a:ea typeface="Arial"/>
              <a:cs typeface="Arial"/>
              <a:sym typeface="Arial"/>
            </a:endParaRPr>
          </a:p>
        </p:txBody>
      </p:sp>
      <p:sp>
        <p:nvSpPr>
          <p:cNvPr id="1182" name="Google Shape;1182;p43"/>
          <p:cNvSpPr txBox="1"/>
          <p:nvPr/>
        </p:nvSpPr>
        <p:spPr>
          <a:xfrm>
            <a:off x="5407833" y="1976373"/>
            <a:ext cx="1782676" cy="737235"/>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Growing revenues, returns-&gt; cash flows</a:t>
            </a:r>
            <a:endParaRPr sz="1400" b="0" i="0" u="none" strike="noStrike" cap="none">
              <a:solidFill>
                <a:srgbClr val="000000"/>
              </a:solidFill>
              <a:latin typeface="Arial"/>
              <a:ea typeface="Arial"/>
              <a:cs typeface="Arial"/>
              <a:sym typeface="Arial"/>
            </a:endParaRPr>
          </a:p>
        </p:txBody>
      </p:sp>
      <p:sp>
        <p:nvSpPr>
          <p:cNvPr id="1183" name="Google Shape;1183;p43"/>
          <p:cNvSpPr txBox="1"/>
          <p:nvPr/>
        </p:nvSpPr>
        <p:spPr>
          <a:xfrm>
            <a:off x="4841973" y="3313993"/>
            <a:ext cx="2676679" cy="394385"/>
          </a:xfrm>
          <a:prstGeom prst="rect">
            <a:avLst/>
          </a:prstGeom>
          <a:noFill/>
          <a:ln>
            <a:noFill/>
          </a:ln>
        </p:spPr>
        <p:txBody>
          <a:bodyPr spcFirstLastPara="1" wrap="square" lIns="66775" tIns="33375" rIns="66775" bIns="33375" anchor="t" anchorCtr="0">
            <a:spAutoFit/>
          </a:bodyPr>
          <a:lstStyle/>
          <a:p>
            <a:pPr marL="0" marR="0" lvl="0" indent="0" algn="l" rtl="0">
              <a:lnSpc>
                <a:spcPct val="7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Payment of interests </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73"/>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Nominal repayment</a:t>
            </a:r>
            <a:endParaRPr sz="1400" b="0" i="0" u="none" strike="noStrike" cap="none">
              <a:solidFill>
                <a:srgbClr val="000000"/>
              </a:solidFill>
              <a:latin typeface="Arial"/>
              <a:ea typeface="Arial"/>
              <a:cs typeface="Arial"/>
              <a:sym typeface="Arial"/>
            </a:endParaRPr>
          </a:p>
        </p:txBody>
      </p:sp>
      <p:sp>
        <p:nvSpPr>
          <p:cNvPr id="1184" name="Google Shape;1184;p43"/>
          <p:cNvSpPr txBox="1"/>
          <p:nvPr/>
        </p:nvSpPr>
        <p:spPr>
          <a:xfrm>
            <a:off x="2375511" y="3434939"/>
            <a:ext cx="1710541" cy="513969"/>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Debt servicing</a:t>
            </a:r>
            <a:br>
              <a:rPr lang="de-DE" sz="1451" b="0" i="0" u="none" strike="noStrike" cap="none">
                <a:solidFill>
                  <a:srgbClr val="000000"/>
                </a:solidFill>
                <a:latin typeface="Arial"/>
                <a:ea typeface="Arial"/>
                <a:cs typeface="Arial"/>
                <a:sym typeface="Arial"/>
              </a:rPr>
            </a:br>
            <a:endParaRPr sz="1451" b="0" i="0" u="none" strike="noStrike" cap="none">
              <a:solidFill>
                <a:srgbClr val="000000"/>
              </a:solidFill>
              <a:latin typeface="Arial"/>
              <a:ea typeface="Arial"/>
              <a:cs typeface="Arial"/>
              <a:sym typeface="Arial"/>
            </a:endParaRPr>
          </a:p>
        </p:txBody>
      </p:sp>
      <p:sp>
        <p:nvSpPr>
          <p:cNvPr id="1185" name="Google Shape;1185;p43"/>
          <p:cNvSpPr/>
          <p:nvPr/>
        </p:nvSpPr>
        <p:spPr>
          <a:xfrm rot="2700000">
            <a:off x="4672070" y="1799272"/>
            <a:ext cx="659451" cy="377240"/>
          </a:xfrm>
          <a:prstGeom prst="rightArrow">
            <a:avLst>
              <a:gd name="adj1" fmla="val 50000"/>
              <a:gd name="adj2" fmla="val 46502"/>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6" name="Google Shape;1186;p43"/>
          <p:cNvSpPr/>
          <p:nvPr/>
        </p:nvSpPr>
        <p:spPr>
          <a:xfrm rot="2700000">
            <a:off x="2803866" y="2774769"/>
            <a:ext cx="836552" cy="431955"/>
          </a:xfrm>
          <a:prstGeom prst="leftArrow">
            <a:avLst>
              <a:gd name="adj1" fmla="val 50000"/>
              <a:gd name="adj2" fmla="val 51519"/>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7" name="Google Shape;1187;p43"/>
          <p:cNvSpPr/>
          <p:nvPr/>
        </p:nvSpPr>
        <p:spPr>
          <a:xfrm rot="-2700000">
            <a:off x="3148710" y="1738798"/>
            <a:ext cx="781838" cy="354203"/>
          </a:xfrm>
          <a:prstGeom prst="rightArrow">
            <a:avLst>
              <a:gd name="adj1" fmla="val 50000"/>
              <a:gd name="adj2" fmla="val 51862"/>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8" name="Google Shape;1188;p43"/>
          <p:cNvSpPr/>
          <p:nvPr/>
        </p:nvSpPr>
        <p:spPr>
          <a:xfrm rot="2700000">
            <a:off x="5368301" y="2602032"/>
            <a:ext cx="406021" cy="656337"/>
          </a:xfrm>
          <a:prstGeom prst="downArrow">
            <a:avLst>
              <a:gd name="adj1" fmla="val 50000"/>
              <a:gd name="adj2" fmla="val 46824"/>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9" name="Google Shape;1189;p43"/>
          <p:cNvSpPr/>
          <p:nvPr/>
        </p:nvSpPr>
        <p:spPr>
          <a:xfrm>
            <a:off x="4139327" y="3434940"/>
            <a:ext cx="647932" cy="253414"/>
          </a:xfrm>
          <a:prstGeom prst="leftArrow">
            <a:avLst>
              <a:gd name="adj1" fmla="val 50000"/>
              <a:gd name="adj2" fmla="val 60073"/>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90" name="Google Shape;1190;p43"/>
          <p:cNvSpPr/>
          <p:nvPr/>
        </p:nvSpPr>
        <p:spPr>
          <a:xfrm>
            <a:off x="3483474" y="403499"/>
            <a:ext cx="5238450" cy="3622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de-DE" sz="2400" b="1" i="0" u="none" strike="noStrike" cap="none">
                <a:solidFill>
                  <a:schemeClr val="dk2"/>
                </a:solidFill>
                <a:latin typeface="Raleway"/>
                <a:ea typeface="Raleway"/>
                <a:cs typeface="Raleway"/>
                <a:sym typeface="Raleway"/>
              </a:rPr>
              <a:t>Financing strategy : a virtuous circle</a:t>
            </a:r>
            <a:endParaRPr sz="2400" b="0" i="0" u="none" strike="noStrike" cap="none">
              <a:solidFill>
                <a:srgbClr val="000000"/>
              </a:solidFill>
              <a:latin typeface="Arial"/>
              <a:ea typeface="Arial"/>
              <a:cs typeface="Arial"/>
              <a:sym typeface="Arial"/>
            </a:endParaRPr>
          </a:p>
        </p:txBody>
      </p:sp>
      <p:cxnSp>
        <p:nvCxnSpPr>
          <p:cNvPr id="1191" name="Google Shape;1191;p4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192" name="Google Shape;1192;p4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193" name="Google Shape;1193;p4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94" name="Google Shape;1194;p4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70</a:t>
            </a:fld>
            <a:endParaRPr/>
          </a:p>
        </p:txBody>
      </p:sp>
      <p:pic>
        <p:nvPicPr>
          <p:cNvPr id="1195" name="Google Shape;1195;p4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44"/>
          <p:cNvSpPr txBox="1"/>
          <p:nvPr/>
        </p:nvSpPr>
        <p:spPr>
          <a:xfrm>
            <a:off x="1893162" y="2267222"/>
            <a:ext cx="1922198"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sng" strike="noStrike" cap="none">
                <a:solidFill>
                  <a:srgbClr val="000000"/>
                </a:solidFill>
                <a:latin typeface="Arial"/>
                <a:ea typeface="Arial"/>
                <a:cs typeface="Arial"/>
                <a:sym typeface="Arial"/>
              </a:rPr>
              <a:t>Over indebtedness</a:t>
            </a:r>
            <a:endParaRPr sz="1400" b="0" i="0" u="none" strike="noStrike" cap="none">
              <a:solidFill>
                <a:srgbClr val="000000"/>
              </a:solidFill>
              <a:latin typeface="Arial"/>
              <a:ea typeface="Arial"/>
              <a:cs typeface="Arial"/>
              <a:sym typeface="Arial"/>
            </a:endParaRPr>
          </a:p>
        </p:txBody>
      </p:sp>
      <p:sp>
        <p:nvSpPr>
          <p:cNvPr id="1202" name="Google Shape;1202;p44"/>
          <p:cNvSpPr txBox="1"/>
          <p:nvPr/>
        </p:nvSpPr>
        <p:spPr>
          <a:xfrm>
            <a:off x="3924788" y="1607772"/>
            <a:ext cx="1986992"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Investments</a:t>
            </a:r>
            <a:endParaRPr sz="1400" b="0" i="0" u="none" strike="noStrike" cap="none">
              <a:solidFill>
                <a:srgbClr val="000000"/>
              </a:solidFill>
              <a:latin typeface="Arial"/>
              <a:ea typeface="Arial"/>
              <a:cs typeface="Arial"/>
              <a:sym typeface="Arial"/>
            </a:endParaRPr>
          </a:p>
        </p:txBody>
      </p:sp>
      <p:sp>
        <p:nvSpPr>
          <p:cNvPr id="1203" name="Google Shape;1203;p44"/>
          <p:cNvSpPr txBox="1"/>
          <p:nvPr/>
        </p:nvSpPr>
        <p:spPr>
          <a:xfrm>
            <a:off x="5436629" y="2128997"/>
            <a:ext cx="2403108" cy="513969"/>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Insufficient raise in profits hence cash flows</a:t>
            </a:r>
            <a:endParaRPr sz="1400" b="0" i="0" u="none" strike="noStrike" cap="none">
              <a:solidFill>
                <a:srgbClr val="000000"/>
              </a:solidFill>
              <a:latin typeface="Arial"/>
              <a:ea typeface="Arial"/>
              <a:cs typeface="Arial"/>
              <a:sym typeface="Arial"/>
            </a:endParaRPr>
          </a:p>
        </p:txBody>
      </p:sp>
      <p:sp>
        <p:nvSpPr>
          <p:cNvPr id="1204" name="Google Shape;1204;p44"/>
          <p:cNvSpPr txBox="1"/>
          <p:nvPr/>
        </p:nvSpPr>
        <p:spPr>
          <a:xfrm>
            <a:off x="4949962" y="3466616"/>
            <a:ext cx="2462141" cy="550645"/>
          </a:xfrm>
          <a:prstGeom prst="rect">
            <a:avLst/>
          </a:prstGeom>
          <a:noFill/>
          <a:ln>
            <a:noFill/>
          </a:ln>
        </p:spPr>
        <p:txBody>
          <a:bodyPr spcFirstLastPara="1" wrap="square" lIns="66775" tIns="33375" rIns="66775" bIns="33375" anchor="t" anchorCtr="0">
            <a:spAutoFit/>
          </a:bodyPr>
          <a:lstStyle/>
          <a:p>
            <a:pPr marL="0" marR="0" lvl="0" indent="0" algn="l" rtl="0">
              <a:lnSpc>
                <a:spcPct val="7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Payment of interests</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73"/>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Nominal repayment </a:t>
            </a:r>
            <a:r>
              <a:rPr lang="de-DE" sz="1451" b="0" i="0" u="sng" strike="noStrike" cap="none">
                <a:solidFill>
                  <a:srgbClr val="000000"/>
                </a:solidFill>
                <a:latin typeface="Arial"/>
                <a:ea typeface="Arial"/>
                <a:cs typeface="Arial"/>
                <a:sym typeface="Arial"/>
              </a:rPr>
              <a:t>impossible</a:t>
            </a:r>
            <a:endParaRPr sz="1400" b="0" i="0" u="none" strike="noStrike" cap="none">
              <a:solidFill>
                <a:srgbClr val="000000"/>
              </a:solidFill>
              <a:latin typeface="Arial"/>
              <a:ea typeface="Arial"/>
              <a:cs typeface="Arial"/>
              <a:sym typeface="Arial"/>
            </a:endParaRPr>
          </a:p>
        </p:txBody>
      </p:sp>
      <p:sp>
        <p:nvSpPr>
          <p:cNvPr id="1205" name="Google Shape;1205;p44"/>
          <p:cNvSpPr txBox="1"/>
          <p:nvPr/>
        </p:nvSpPr>
        <p:spPr>
          <a:xfrm>
            <a:off x="2482060" y="3478135"/>
            <a:ext cx="1458567"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New debt</a:t>
            </a:r>
            <a:endParaRPr sz="1400" b="0" i="0" u="none" strike="noStrike" cap="none">
              <a:solidFill>
                <a:srgbClr val="000000"/>
              </a:solidFill>
              <a:latin typeface="Arial"/>
              <a:ea typeface="Arial"/>
              <a:cs typeface="Arial"/>
              <a:sym typeface="Arial"/>
            </a:endParaRPr>
          </a:p>
        </p:txBody>
      </p:sp>
      <p:sp>
        <p:nvSpPr>
          <p:cNvPr id="1206" name="Google Shape;1206;p44"/>
          <p:cNvSpPr/>
          <p:nvPr/>
        </p:nvSpPr>
        <p:spPr>
          <a:xfrm rot="2700000">
            <a:off x="4700147" y="1951175"/>
            <a:ext cx="659451" cy="378681"/>
          </a:xfrm>
          <a:prstGeom prst="rightArrow">
            <a:avLst>
              <a:gd name="adj1" fmla="val 50000"/>
              <a:gd name="adj2" fmla="val 46326"/>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07" name="Google Shape;1207;p44"/>
          <p:cNvSpPr/>
          <p:nvPr/>
        </p:nvSpPr>
        <p:spPr>
          <a:xfrm rot="2700000">
            <a:off x="2911855" y="2774769"/>
            <a:ext cx="836552" cy="431955"/>
          </a:xfrm>
          <a:prstGeom prst="leftArrow">
            <a:avLst>
              <a:gd name="adj1" fmla="val 50000"/>
              <a:gd name="adj2" fmla="val 51519"/>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08" name="Google Shape;1208;p44"/>
          <p:cNvSpPr/>
          <p:nvPr/>
        </p:nvSpPr>
        <p:spPr>
          <a:xfrm rot="2700000">
            <a:off x="5638210" y="2624305"/>
            <a:ext cx="406037" cy="809195"/>
          </a:xfrm>
          <a:prstGeom prst="downArrow">
            <a:avLst>
              <a:gd name="adj1" fmla="val 50000"/>
              <a:gd name="adj2" fmla="val 46824"/>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09" name="Google Shape;1209;p44"/>
          <p:cNvSpPr/>
          <p:nvPr/>
        </p:nvSpPr>
        <p:spPr>
          <a:xfrm>
            <a:off x="3978064" y="3535729"/>
            <a:ext cx="809195" cy="305248"/>
          </a:xfrm>
          <a:prstGeom prst="leftArrow">
            <a:avLst>
              <a:gd name="adj1" fmla="val 50000"/>
              <a:gd name="adj2" fmla="val 62285"/>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10" name="Google Shape;1210;p44"/>
          <p:cNvSpPr/>
          <p:nvPr/>
        </p:nvSpPr>
        <p:spPr>
          <a:xfrm>
            <a:off x="3419475" y="463325"/>
            <a:ext cx="5302449" cy="5139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2"/>
                </a:solidFill>
                <a:latin typeface="Raleway"/>
                <a:ea typeface="Raleway"/>
                <a:cs typeface="Raleway"/>
                <a:sym typeface="Raleway"/>
              </a:rPr>
              <a:t>Of poor financing strategy and its vicious circle</a:t>
            </a:r>
            <a:endParaRPr sz="1400" b="0" i="0" u="none" strike="noStrike" cap="none">
              <a:solidFill>
                <a:srgbClr val="000000"/>
              </a:solidFill>
              <a:latin typeface="Arial"/>
              <a:ea typeface="Arial"/>
              <a:cs typeface="Arial"/>
              <a:sym typeface="Arial"/>
            </a:endParaRPr>
          </a:p>
        </p:txBody>
      </p:sp>
      <p:cxnSp>
        <p:nvCxnSpPr>
          <p:cNvPr id="1211" name="Google Shape;1211;p4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12" name="Google Shape;1212;p4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13" name="Google Shape;1213;p4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14" name="Google Shape;1214;p4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71</a:t>
            </a:fld>
            <a:endParaRPr/>
          </a:p>
        </p:txBody>
      </p:sp>
      <p:pic>
        <p:nvPicPr>
          <p:cNvPr id="1215" name="Google Shape;1215;p4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grpSp>
        <p:nvGrpSpPr>
          <p:cNvPr id="1221" name="Google Shape;1221;p45"/>
          <p:cNvGrpSpPr/>
          <p:nvPr/>
        </p:nvGrpSpPr>
        <p:grpSpPr>
          <a:xfrm>
            <a:off x="1143001" y="1562828"/>
            <a:ext cx="6475814" cy="2500313"/>
            <a:chOff x="197" y="1545"/>
            <a:chExt cx="5439" cy="2100"/>
          </a:xfrm>
        </p:grpSpPr>
        <p:grpSp>
          <p:nvGrpSpPr>
            <p:cNvPr id="1222" name="Google Shape;1222;p45"/>
            <p:cNvGrpSpPr/>
            <p:nvPr/>
          </p:nvGrpSpPr>
          <p:grpSpPr>
            <a:xfrm>
              <a:off x="758" y="3442"/>
              <a:ext cx="1999" cy="203"/>
              <a:chOff x="1292" y="3884"/>
              <a:chExt cx="3811" cy="272"/>
            </a:xfrm>
          </p:grpSpPr>
          <p:sp>
            <p:nvSpPr>
              <p:cNvPr id="1223" name="Google Shape;1223;p45"/>
              <p:cNvSpPr/>
              <p:nvPr/>
            </p:nvSpPr>
            <p:spPr>
              <a:xfrm>
                <a:off x="1292" y="3884"/>
                <a:ext cx="1860"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1" i="0" u="none" strike="noStrike" cap="none">
                    <a:solidFill>
                      <a:schemeClr val="dk1"/>
                    </a:solidFill>
                    <a:latin typeface="Arial"/>
                    <a:ea typeface="Arial"/>
                    <a:cs typeface="Arial"/>
                    <a:sym typeface="Arial"/>
                  </a:rPr>
                  <a:t>Assets</a:t>
                </a:r>
                <a:endParaRPr sz="750" b="1" i="0" u="none" strike="noStrike" cap="none">
                  <a:solidFill>
                    <a:schemeClr val="dk1"/>
                  </a:solidFill>
                  <a:latin typeface="Arial"/>
                  <a:ea typeface="Arial"/>
                  <a:cs typeface="Arial"/>
                  <a:sym typeface="Arial"/>
                </a:endParaRPr>
              </a:p>
            </p:txBody>
          </p:sp>
          <p:sp>
            <p:nvSpPr>
              <p:cNvPr id="1224" name="Google Shape;1224;p45"/>
              <p:cNvSpPr/>
              <p:nvPr/>
            </p:nvSpPr>
            <p:spPr>
              <a:xfrm>
                <a:off x="3152" y="3884"/>
                <a:ext cx="1951"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1" i="0" u="none" strike="noStrike" cap="none">
                    <a:solidFill>
                      <a:schemeClr val="dk1"/>
                    </a:solidFill>
                    <a:latin typeface="Arial"/>
                    <a:ea typeface="Arial"/>
                    <a:cs typeface="Arial"/>
                    <a:sym typeface="Arial"/>
                  </a:rPr>
                  <a:t>Equity &amp; Liability</a:t>
                </a:r>
                <a:endParaRPr sz="750" b="1" i="0" u="none" strike="noStrike" cap="none">
                  <a:solidFill>
                    <a:schemeClr val="dk1"/>
                  </a:solidFill>
                  <a:latin typeface="Arial"/>
                  <a:ea typeface="Arial"/>
                  <a:cs typeface="Arial"/>
                  <a:sym typeface="Arial"/>
                </a:endParaRPr>
              </a:p>
            </p:txBody>
          </p:sp>
        </p:grpSp>
        <p:sp>
          <p:nvSpPr>
            <p:cNvPr id="1225" name="Google Shape;1225;p45"/>
            <p:cNvSpPr/>
            <p:nvPr/>
          </p:nvSpPr>
          <p:spPr>
            <a:xfrm>
              <a:off x="751" y="1547"/>
              <a:ext cx="975" cy="365"/>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Cash</a:t>
              </a:r>
              <a:endParaRPr sz="1400" b="0" i="0" u="none" strike="noStrike" cap="none">
                <a:solidFill>
                  <a:srgbClr val="000000"/>
                </a:solidFill>
                <a:latin typeface="Arial"/>
                <a:ea typeface="Arial"/>
                <a:cs typeface="Arial"/>
                <a:sym typeface="Arial"/>
              </a:endParaRPr>
            </a:p>
          </p:txBody>
        </p:sp>
        <p:sp>
          <p:nvSpPr>
            <p:cNvPr id="1226" name="Google Shape;1226;p45"/>
            <p:cNvSpPr/>
            <p:nvPr/>
          </p:nvSpPr>
          <p:spPr>
            <a:xfrm>
              <a:off x="1732" y="1545"/>
              <a:ext cx="1024" cy="879"/>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Current liabilities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Suppliers</a:t>
              </a:r>
              <a:endParaRPr sz="750" b="0" i="0" u="none" strike="noStrike" cap="none">
                <a:solidFill>
                  <a:schemeClr val="dk1"/>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Employees, Welfare org,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State…</a:t>
              </a:r>
              <a:endParaRPr sz="1400" b="0" i="0" u="none" strike="noStrike" cap="none">
                <a:solidFill>
                  <a:srgbClr val="000000"/>
                </a:solidFill>
                <a:latin typeface="Arial"/>
                <a:ea typeface="Arial"/>
                <a:cs typeface="Arial"/>
                <a:sym typeface="Arial"/>
              </a:endParaRPr>
            </a:p>
          </p:txBody>
        </p:sp>
        <p:sp>
          <p:nvSpPr>
            <p:cNvPr id="1227" name="Google Shape;1227;p45"/>
            <p:cNvSpPr/>
            <p:nvPr/>
          </p:nvSpPr>
          <p:spPr>
            <a:xfrm>
              <a:off x="754" y="2178"/>
              <a:ext cx="975" cy="3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Accounts receivable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(customers)</a:t>
              </a:r>
              <a:endParaRPr sz="1400" b="0" i="0" u="none" strike="noStrike" cap="none">
                <a:solidFill>
                  <a:srgbClr val="000000"/>
                </a:solidFill>
                <a:latin typeface="Arial"/>
                <a:ea typeface="Arial"/>
                <a:cs typeface="Arial"/>
                <a:sym typeface="Arial"/>
              </a:endParaRPr>
            </a:p>
          </p:txBody>
        </p:sp>
        <p:sp>
          <p:nvSpPr>
            <p:cNvPr id="1228" name="Google Shape;1228;p45"/>
            <p:cNvSpPr/>
            <p:nvPr/>
          </p:nvSpPr>
          <p:spPr>
            <a:xfrm>
              <a:off x="758" y="2547"/>
              <a:ext cx="975" cy="34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Inventory</a:t>
              </a:r>
              <a:endParaRPr sz="1400" b="0" i="0" u="none" strike="noStrike" cap="none">
                <a:solidFill>
                  <a:srgbClr val="000000"/>
                </a:solidFill>
                <a:latin typeface="Arial"/>
                <a:ea typeface="Arial"/>
                <a:cs typeface="Arial"/>
                <a:sym typeface="Arial"/>
              </a:endParaRPr>
            </a:p>
          </p:txBody>
        </p:sp>
        <p:sp>
          <p:nvSpPr>
            <p:cNvPr id="1229" name="Google Shape;1229;p45"/>
            <p:cNvSpPr/>
            <p:nvPr/>
          </p:nvSpPr>
          <p:spPr>
            <a:xfrm>
              <a:off x="758" y="2898"/>
              <a:ext cx="975" cy="541"/>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Non current assets</a:t>
              </a:r>
              <a:endParaRPr sz="750" b="0" i="0" u="none" strike="noStrike" cap="none">
                <a:solidFill>
                  <a:schemeClr val="lt1"/>
                </a:solidFill>
                <a:latin typeface="Arial"/>
                <a:ea typeface="Arial"/>
                <a:cs typeface="Arial"/>
                <a:sym typeface="Arial"/>
              </a:endParaRPr>
            </a:p>
          </p:txBody>
        </p:sp>
        <p:sp>
          <p:nvSpPr>
            <p:cNvPr id="1230" name="Google Shape;1230;p45"/>
            <p:cNvSpPr/>
            <p:nvPr/>
          </p:nvSpPr>
          <p:spPr>
            <a:xfrm>
              <a:off x="1740" y="3132"/>
              <a:ext cx="1024" cy="297"/>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Shareholders’ equity</a:t>
              </a:r>
              <a:endParaRPr sz="750" b="0" i="0" u="none" strike="noStrike" cap="none">
                <a:solidFill>
                  <a:schemeClr val="lt1"/>
                </a:solidFill>
                <a:latin typeface="Arial"/>
                <a:ea typeface="Arial"/>
                <a:cs typeface="Arial"/>
                <a:sym typeface="Arial"/>
              </a:endParaRPr>
            </a:p>
          </p:txBody>
        </p:sp>
        <p:sp>
          <p:nvSpPr>
            <p:cNvPr id="1231" name="Google Shape;1231;p45"/>
            <p:cNvSpPr/>
            <p:nvPr/>
          </p:nvSpPr>
          <p:spPr>
            <a:xfrm>
              <a:off x="1739" y="2885"/>
              <a:ext cx="1024" cy="237"/>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Retained Earnings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Investment grants</a:t>
              </a:r>
              <a:endParaRPr sz="750" b="0" i="0" u="none" strike="noStrike" cap="none">
                <a:solidFill>
                  <a:schemeClr val="lt1"/>
                </a:solidFill>
                <a:latin typeface="Arial"/>
                <a:ea typeface="Arial"/>
                <a:cs typeface="Arial"/>
                <a:sym typeface="Arial"/>
              </a:endParaRPr>
            </a:p>
          </p:txBody>
        </p:sp>
        <p:sp>
          <p:nvSpPr>
            <p:cNvPr id="1232" name="Google Shape;1232;p45"/>
            <p:cNvSpPr/>
            <p:nvPr/>
          </p:nvSpPr>
          <p:spPr>
            <a:xfrm>
              <a:off x="1739" y="2706"/>
              <a:ext cx="1024" cy="169"/>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Net income (n)</a:t>
              </a:r>
              <a:endParaRPr sz="1400" b="0" i="0" u="none" strike="noStrike" cap="none">
                <a:solidFill>
                  <a:srgbClr val="000000"/>
                </a:solidFill>
                <a:latin typeface="Arial"/>
                <a:ea typeface="Arial"/>
                <a:cs typeface="Arial"/>
                <a:sym typeface="Arial"/>
              </a:endParaRPr>
            </a:p>
          </p:txBody>
        </p:sp>
        <p:sp>
          <p:nvSpPr>
            <p:cNvPr id="1233" name="Google Shape;1233;p45"/>
            <p:cNvSpPr/>
            <p:nvPr/>
          </p:nvSpPr>
          <p:spPr>
            <a:xfrm>
              <a:off x="1733" y="2433"/>
              <a:ext cx="1024" cy="27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Long term debt</a:t>
              </a:r>
              <a:endParaRPr sz="750" b="0" i="0" u="none" strike="noStrike" cap="none">
                <a:solidFill>
                  <a:schemeClr val="lt1"/>
                </a:solidFill>
                <a:latin typeface="Arial"/>
                <a:ea typeface="Arial"/>
                <a:cs typeface="Arial"/>
                <a:sym typeface="Arial"/>
              </a:endParaRPr>
            </a:p>
          </p:txBody>
        </p:sp>
        <p:grpSp>
          <p:nvGrpSpPr>
            <p:cNvPr id="1234" name="Google Shape;1234;p45"/>
            <p:cNvGrpSpPr/>
            <p:nvPr/>
          </p:nvGrpSpPr>
          <p:grpSpPr>
            <a:xfrm>
              <a:off x="197" y="1655"/>
              <a:ext cx="600" cy="1428"/>
              <a:chOff x="-204" y="1687"/>
              <a:chExt cx="1148" cy="1917"/>
            </a:xfrm>
          </p:grpSpPr>
          <p:sp>
            <p:nvSpPr>
              <p:cNvPr id="1235" name="Google Shape;1235;p45"/>
              <p:cNvSpPr txBox="1"/>
              <p:nvPr/>
            </p:nvSpPr>
            <p:spPr>
              <a:xfrm>
                <a:off x="-204" y="3344"/>
                <a:ext cx="884"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highlight>
                      <a:srgbClr val="FFFF00"/>
                    </a:highlight>
                    <a:latin typeface="Arial"/>
                    <a:ea typeface="Arial"/>
                    <a:cs typeface="Arial"/>
                    <a:sym typeface="Arial"/>
                  </a:rPr>
                  <a:t>WC</a:t>
                </a:r>
                <a:endParaRPr sz="1400" b="0" i="0" u="none" strike="noStrike" cap="none">
                  <a:solidFill>
                    <a:srgbClr val="000000"/>
                  </a:solidFill>
                  <a:latin typeface="Arial"/>
                  <a:ea typeface="Arial"/>
                  <a:cs typeface="Arial"/>
                  <a:sym typeface="Arial"/>
                </a:endParaRPr>
              </a:p>
            </p:txBody>
          </p:sp>
          <p:sp>
            <p:nvSpPr>
              <p:cNvPr id="1236" name="Google Shape;1236;p45"/>
              <p:cNvSpPr txBox="1"/>
              <p:nvPr/>
            </p:nvSpPr>
            <p:spPr>
              <a:xfrm>
                <a:off x="-140" y="2225"/>
                <a:ext cx="885"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WCR</a:t>
                </a:r>
                <a:endParaRPr sz="1400" b="0" i="0" u="none" strike="noStrike" cap="none">
                  <a:solidFill>
                    <a:srgbClr val="000000"/>
                  </a:solidFill>
                  <a:latin typeface="Arial"/>
                  <a:ea typeface="Arial"/>
                  <a:cs typeface="Arial"/>
                  <a:sym typeface="Arial"/>
                </a:endParaRPr>
              </a:p>
            </p:txBody>
          </p:sp>
          <p:sp>
            <p:nvSpPr>
              <p:cNvPr id="1237" name="Google Shape;1237;p45"/>
              <p:cNvSpPr txBox="1"/>
              <p:nvPr/>
            </p:nvSpPr>
            <p:spPr>
              <a:xfrm>
                <a:off x="-99" y="1687"/>
                <a:ext cx="1043" cy="4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Cash (+/-)</a:t>
                </a:r>
                <a:endParaRPr sz="1400" b="0" i="0" u="none" strike="noStrike" cap="none">
                  <a:solidFill>
                    <a:srgbClr val="000000"/>
                  </a:solidFill>
                  <a:latin typeface="Arial"/>
                  <a:ea typeface="Arial"/>
                  <a:cs typeface="Arial"/>
                  <a:sym typeface="Arial"/>
                </a:endParaRPr>
              </a:p>
            </p:txBody>
          </p:sp>
          <p:sp>
            <p:nvSpPr>
              <p:cNvPr id="1238" name="Google Shape;1238;p45"/>
              <p:cNvSpPr txBox="1"/>
              <p:nvPr/>
            </p:nvSpPr>
            <p:spPr>
              <a:xfrm>
                <a:off x="107" y="2732"/>
                <a:ext cx="453"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9" name="Google Shape;1239;p45"/>
              <p:cNvSpPr txBox="1"/>
              <p:nvPr/>
            </p:nvSpPr>
            <p:spPr>
              <a:xfrm>
                <a:off x="153" y="2022"/>
                <a:ext cx="451"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1240" name="Google Shape;1240;p45"/>
            <p:cNvSpPr/>
            <p:nvPr/>
          </p:nvSpPr>
          <p:spPr>
            <a:xfrm>
              <a:off x="751" y="1925"/>
              <a:ext cx="975" cy="2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Accounts receivable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(subsidy)</a:t>
              </a:r>
              <a:endParaRPr sz="1400" b="0" i="0" u="none" strike="noStrike" cap="none">
                <a:solidFill>
                  <a:srgbClr val="000000"/>
                </a:solidFill>
                <a:latin typeface="Arial"/>
                <a:ea typeface="Arial"/>
                <a:cs typeface="Arial"/>
                <a:sym typeface="Arial"/>
              </a:endParaRPr>
            </a:p>
          </p:txBody>
        </p:sp>
        <p:sp>
          <p:nvSpPr>
            <p:cNvPr id="1241" name="Google Shape;1241;p45"/>
            <p:cNvSpPr/>
            <p:nvPr/>
          </p:nvSpPr>
          <p:spPr>
            <a:xfrm>
              <a:off x="4563" y="1837"/>
              <a:ext cx="1071" cy="80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Current liabilities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Suppliers</a:t>
              </a:r>
              <a:endParaRPr sz="750" b="0" i="0" u="none" strike="noStrike" cap="none">
                <a:solidFill>
                  <a:schemeClr val="dk1"/>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Salaries, Welfare org,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State…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endParaRPr sz="750" b="0" i="0" u="none" strike="noStrike" cap="none">
                <a:solidFill>
                  <a:schemeClr val="dk1"/>
                </a:solidFill>
                <a:latin typeface="Arial"/>
                <a:ea typeface="Arial"/>
                <a:cs typeface="Arial"/>
                <a:sym typeface="Arial"/>
              </a:endParaRPr>
            </a:p>
          </p:txBody>
        </p:sp>
        <p:grpSp>
          <p:nvGrpSpPr>
            <p:cNvPr id="1242" name="Google Shape;1242;p45"/>
            <p:cNvGrpSpPr/>
            <p:nvPr/>
          </p:nvGrpSpPr>
          <p:grpSpPr>
            <a:xfrm>
              <a:off x="3543" y="3450"/>
              <a:ext cx="2092" cy="174"/>
              <a:chOff x="1292" y="3884"/>
              <a:chExt cx="3811" cy="272"/>
            </a:xfrm>
          </p:grpSpPr>
          <p:sp>
            <p:nvSpPr>
              <p:cNvPr id="1243" name="Google Shape;1243;p45"/>
              <p:cNvSpPr/>
              <p:nvPr/>
            </p:nvSpPr>
            <p:spPr>
              <a:xfrm>
                <a:off x="1292" y="3884"/>
                <a:ext cx="1860"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1" i="0" u="none" strike="noStrike" cap="none">
                    <a:solidFill>
                      <a:schemeClr val="dk1"/>
                    </a:solidFill>
                    <a:latin typeface="Arial"/>
                    <a:ea typeface="Arial"/>
                    <a:cs typeface="Arial"/>
                    <a:sym typeface="Arial"/>
                  </a:rPr>
                  <a:t>Assets</a:t>
                </a:r>
                <a:endParaRPr sz="750" b="1" i="0" u="none" strike="noStrike" cap="none">
                  <a:solidFill>
                    <a:schemeClr val="dk1"/>
                  </a:solidFill>
                  <a:latin typeface="Arial"/>
                  <a:ea typeface="Arial"/>
                  <a:cs typeface="Arial"/>
                  <a:sym typeface="Arial"/>
                </a:endParaRPr>
              </a:p>
            </p:txBody>
          </p:sp>
          <p:sp>
            <p:nvSpPr>
              <p:cNvPr id="1244" name="Google Shape;1244;p45"/>
              <p:cNvSpPr/>
              <p:nvPr/>
            </p:nvSpPr>
            <p:spPr>
              <a:xfrm>
                <a:off x="3152" y="3884"/>
                <a:ext cx="1951"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1" i="0" u="none" strike="noStrike" cap="none">
                    <a:solidFill>
                      <a:schemeClr val="dk1"/>
                    </a:solidFill>
                    <a:latin typeface="Arial"/>
                    <a:ea typeface="Arial"/>
                    <a:cs typeface="Arial"/>
                    <a:sym typeface="Arial"/>
                  </a:rPr>
                  <a:t>Equity &amp; Liability</a:t>
                </a:r>
                <a:endParaRPr sz="750" b="1" i="0" u="none" strike="noStrike" cap="none">
                  <a:solidFill>
                    <a:schemeClr val="dk1"/>
                  </a:solidFill>
                  <a:latin typeface="Arial"/>
                  <a:ea typeface="Arial"/>
                  <a:cs typeface="Arial"/>
                  <a:sym typeface="Arial"/>
                </a:endParaRPr>
              </a:p>
            </p:txBody>
          </p:sp>
        </p:grpSp>
        <p:sp>
          <p:nvSpPr>
            <p:cNvPr id="1245" name="Google Shape;1245;p45"/>
            <p:cNvSpPr/>
            <p:nvPr/>
          </p:nvSpPr>
          <p:spPr>
            <a:xfrm>
              <a:off x="3542" y="1550"/>
              <a:ext cx="1021" cy="11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Cash</a:t>
              </a:r>
              <a:endParaRPr sz="1400" b="0" i="0" u="none" strike="noStrike" cap="none">
                <a:solidFill>
                  <a:srgbClr val="000000"/>
                </a:solidFill>
                <a:latin typeface="Arial"/>
                <a:ea typeface="Arial"/>
                <a:cs typeface="Arial"/>
                <a:sym typeface="Arial"/>
              </a:endParaRPr>
            </a:p>
          </p:txBody>
        </p:sp>
        <p:sp>
          <p:nvSpPr>
            <p:cNvPr id="1246" name="Google Shape;1246;p45"/>
            <p:cNvSpPr/>
            <p:nvPr/>
          </p:nvSpPr>
          <p:spPr>
            <a:xfrm>
              <a:off x="3544" y="1857"/>
              <a:ext cx="1021" cy="49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Accounts receivable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(customers)</a:t>
              </a:r>
              <a:endParaRPr sz="1400" b="0" i="0" u="none" strike="noStrike" cap="none">
                <a:solidFill>
                  <a:srgbClr val="000000"/>
                </a:solidFill>
                <a:latin typeface="Arial"/>
                <a:ea typeface="Arial"/>
                <a:cs typeface="Arial"/>
                <a:sym typeface="Arial"/>
              </a:endParaRPr>
            </a:p>
          </p:txBody>
        </p:sp>
        <p:sp>
          <p:nvSpPr>
            <p:cNvPr id="1247" name="Google Shape;1247;p45"/>
            <p:cNvSpPr/>
            <p:nvPr/>
          </p:nvSpPr>
          <p:spPr>
            <a:xfrm>
              <a:off x="3543" y="2358"/>
              <a:ext cx="1021" cy="32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Inventory</a:t>
              </a:r>
              <a:endParaRPr sz="1400" b="0" i="0" u="none" strike="noStrike" cap="none">
                <a:solidFill>
                  <a:srgbClr val="000000"/>
                </a:solidFill>
                <a:latin typeface="Arial"/>
                <a:ea typeface="Arial"/>
                <a:cs typeface="Arial"/>
                <a:sym typeface="Arial"/>
              </a:endParaRPr>
            </a:p>
          </p:txBody>
        </p:sp>
        <p:sp>
          <p:nvSpPr>
            <p:cNvPr id="1248" name="Google Shape;1248;p45"/>
            <p:cNvSpPr/>
            <p:nvPr/>
          </p:nvSpPr>
          <p:spPr>
            <a:xfrm>
              <a:off x="3543" y="2686"/>
              <a:ext cx="1021" cy="757"/>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Non current assets</a:t>
              </a:r>
              <a:endParaRPr sz="750" b="0" i="0" u="none" strike="noStrike" cap="none">
                <a:solidFill>
                  <a:schemeClr val="lt1"/>
                </a:solidFill>
                <a:latin typeface="Arial"/>
                <a:ea typeface="Arial"/>
                <a:cs typeface="Arial"/>
                <a:sym typeface="Arial"/>
              </a:endParaRPr>
            </a:p>
          </p:txBody>
        </p:sp>
        <p:sp>
          <p:nvSpPr>
            <p:cNvPr id="1249" name="Google Shape;1249;p45"/>
            <p:cNvSpPr/>
            <p:nvPr/>
          </p:nvSpPr>
          <p:spPr>
            <a:xfrm>
              <a:off x="4564" y="3182"/>
              <a:ext cx="1071" cy="261"/>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Shareholders’ equity</a:t>
              </a:r>
              <a:endParaRPr sz="750" b="0" i="0" u="none" strike="noStrike" cap="none">
                <a:solidFill>
                  <a:schemeClr val="lt1"/>
                </a:solidFill>
                <a:latin typeface="Arial"/>
                <a:ea typeface="Arial"/>
                <a:cs typeface="Arial"/>
                <a:sym typeface="Arial"/>
              </a:endParaRPr>
            </a:p>
          </p:txBody>
        </p:sp>
        <p:sp>
          <p:nvSpPr>
            <p:cNvPr id="1250" name="Google Shape;1250;p45"/>
            <p:cNvSpPr/>
            <p:nvPr/>
          </p:nvSpPr>
          <p:spPr>
            <a:xfrm>
              <a:off x="4564" y="2973"/>
              <a:ext cx="1071" cy="204"/>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Retained Earnings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Investment grants</a:t>
              </a:r>
              <a:endParaRPr sz="750" b="0" i="0" u="none" strike="noStrike" cap="none">
                <a:solidFill>
                  <a:schemeClr val="lt1"/>
                </a:solidFill>
                <a:latin typeface="Arial"/>
                <a:ea typeface="Arial"/>
                <a:cs typeface="Arial"/>
                <a:sym typeface="Arial"/>
              </a:endParaRPr>
            </a:p>
          </p:txBody>
        </p:sp>
        <p:sp>
          <p:nvSpPr>
            <p:cNvPr id="1251" name="Google Shape;1251;p45"/>
            <p:cNvSpPr/>
            <p:nvPr/>
          </p:nvSpPr>
          <p:spPr>
            <a:xfrm>
              <a:off x="4564" y="2826"/>
              <a:ext cx="1071" cy="146"/>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Net income (n)</a:t>
              </a:r>
              <a:endParaRPr sz="1400" b="0" i="0" u="none" strike="noStrike" cap="none">
                <a:solidFill>
                  <a:srgbClr val="000000"/>
                </a:solidFill>
                <a:latin typeface="Arial"/>
                <a:ea typeface="Arial"/>
                <a:cs typeface="Arial"/>
                <a:sym typeface="Arial"/>
              </a:endParaRPr>
            </a:p>
          </p:txBody>
        </p:sp>
        <p:sp>
          <p:nvSpPr>
            <p:cNvPr id="1252" name="Google Shape;1252;p45"/>
            <p:cNvSpPr/>
            <p:nvPr/>
          </p:nvSpPr>
          <p:spPr>
            <a:xfrm>
              <a:off x="4564" y="2642"/>
              <a:ext cx="1071" cy="18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Long term debt</a:t>
              </a:r>
              <a:endParaRPr sz="750" b="0" i="0" u="none" strike="noStrike" cap="none">
                <a:solidFill>
                  <a:schemeClr val="lt1"/>
                </a:solidFill>
                <a:latin typeface="Arial"/>
                <a:ea typeface="Arial"/>
                <a:cs typeface="Arial"/>
                <a:sym typeface="Arial"/>
              </a:endParaRPr>
            </a:p>
          </p:txBody>
        </p:sp>
        <p:sp>
          <p:nvSpPr>
            <p:cNvPr id="1253" name="Google Shape;1253;p45"/>
            <p:cNvSpPr/>
            <p:nvPr/>
          </p:nvSpPr>
          <p:spPr>
            <a:xfrm>
              <a:off x="4565" y="1550"/>
              <a:ext cx="1071" cy="270"/>
            </a:xfrm>
            <a:prstGeom prst="rect">
              <a:avLst/>
            </a:prstGeom>
            <a:solidFill>
              <a:srgbClr val="FF79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Short term debt</a:t>
              </a:r>
              <a:endParaRPr sz="750" b="0" i="0" u="none" strike="noStrike" cap="none">
                <a:solidFill>
                  <a:schemeClr val="dk1"/>
                </a:solidFill>
                <a:latin typeface="Arial"/>
                <a:ea typeface="Arial"/>
                <a:cs typeface="Arial"/>
                <a:sym typeface="Arial"/>
              </a:endParaRPr>
            </a:p>
          </p:txBody>
        </p:sp>
        <p:sp>
          <p:nvSpPr>
            <p:cNvPr id="1254" name="Google Shape;1254;p45"/>
            <p:cNvSpPr/>
            <p:nvPr/>
          </p:nvSpPr>
          <p:spPr>
            <a:xfrm>
              <a:off x="3542" y="1653"/>
              <a:ext cx="1021" cy="2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Accounts receivable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(subsidy)</a:t>
              </a:r>
              <a:endParaRPr sz="1400" b="0" i="0" u="none" strike="noStrike" cap="none">
                <a:solidFill>
                  <a:srgbClr val="000000"/>
                </a:solidFill>
                <a:latin typeface="Arial"/>
                <a:ea typeface="Arial"/>
                <a:cs typeface="Arial"/>
                <a:sym typeface="Arial"/>
              </a:endParaRPr>
            </a:p>
          </p:txBody>
        </p:sp>
        <p:cxnSp>
          <p:nvCxnSpPr>
            <p:cNvPr id="1255" name="Google Shape;1255;p45"/>
            <p:cNvCxnSpPr/>
            <p:nvPr/>
          </p:nvCxnSpPr>
          <p:spPr>
            <a:xfrm>
              <a:off x="4577" y="2711"/>
              <a:ext cx="1058" cy="0"/>
            </a:xfrm>
            <a:prstGeom prst="straightConnector1">
              <a:avLst/>
            </a:prstGeom>
            <a:solidFill>
              <a:schemeClr val="accent2"/>
            </a:solidFill>
            <a:ln w="9525" cap="flat" cmpd="sng">
              <a:solidFill>
                <a:schemeClr val="dk1"/>
              </a:solidFill>
              <a:prstDash val="dash"/>
              <a:round/>
              <a:headEnd type="none" w="sm" len="sm"/>
              <a:tailEnd type="none" w="sm" len="sm"/>
            </a:ln>
          </p:spPr>
        </p:cxnSp>
        <p:cxnSp>
          <p:nvCxnSpPr>
            <p:cNvPr id="1256" name="Google Shape;1256;p45"/>
            <p:cNvCxnSpPr/>
            <p:nvPr/>
          </p:nvCxnSpPr>
          <p:spPr>
            <a:xfrm>
              <a:off x="3542" y="1898"/>
              <a:ext cx="1021" cy="0"/>
            </a:xfrm>
            <a:prstGeom prst="straightConnector1">
              <a:avLst/>
            </a:prstGeom>
            <a:noFill/>
            <a:ln w="9525" cap="flat" cmpd="sng">
              <a:solidFill>
                <a:schemeClr val="dk1"/>
              </a:solidFill>
              <a:prstDash val="dash"/>
              <a:round/>
              <a:headEnd type="none" w="sm" len="sm"/>
              <a:tailEnd type="none" w="sm" len="sm"/>
            </a:ln>
          </p:spPr>
        </p:cxnSp>
        <p:cxnSp>
          <p:nvCxnSpPr>
            <p:cNvPr id="1257" name="Google Shape;1257;p45"/>
            <p:cNvCxnSpPr/>
            <p:nvPr/>
          </p:nvCxnSpPr>
          <p:spPr>
            <a:xfrm>
              <a:off x="1726" y="2830"/>
              <a:ext cx="1021" cy="0"/>
            </a:xfrm>
            <a:prstGeom prst="straightConnector1">
              <a:avLst/>
            </a:prstGeom>
            <a:noFill/>
            <a:ln w="9525" cap="flat" cmpd="sng">
              <a:solidFill>
                <a:schemeClr val="dk1"/>
              </a:solidFill>
              <a:prstDash val="dash"/>
              <a:round/>
              <a:headEnd type="none" w="sm" len="sm"/>
              <a:tailEnd type="none" w="sm" len="sm"/>
            </a:ln>
          </p:spPr>
        </p:cxnSp>
        <p:cxnSp>
          <p:nvCxnSpPr>
            <p:cNvPr id="1258" name="Google Shape;1258;p45"/>
            <p:cNvCxnSpPr/>
            <p:nvPr/>
          </p:nvCxnSpPr>
          <p:spPr>
            <a:xfrm>
              <a:off x="751" y="2050"/>
              <a:ext cx="968" cy="7"/>
            </a:xfrm>
            <a:prstGeom prst="straightConnector1">
              <a:avLst/>
            </a:prstGeom>
            <a:noFill/>
            <a:ln w="9525" cap="flat" cmpd="sng">
              <a:solidFill>
                <a:schemeClr val="dk1"/>
              </a:solidFill>
              <a:prstDash val="dash"/>
              <a:round/>
              <a:headEnd type="none" w="sm" len="sm"/>
              <a:tailEnd type="none" w="sm" len="sm"/>
            </a:ln>
          </p:spPr>
        </p:cxnSp>
      </p:grpSp>
      <p:sp>
        <p:nvSpPr>
          <p:cNvPr id="1259" name="Google Shape;1259;p45"/>
          <p:cNvSpPr txBox="1"/>
          <p:nvPr/>
        </p:nvSpPr>
        <p:spPr>
          <a:xfrm>
            <a:off x="3419475" y="432419"/>
            <a:ext cx="5302449" cy="4129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300" b="1" i="0" u="none" strike="noStrike" cap="none">
                <a:solidFill>
                  <a:schemeClr val="dk2"/>
                </a:solidFill>
                <a:latin typeface="Raleway"/>
                <a:ea typeface="Raleway"/>
                <a:cs typeface="Raleway"/>
                <a:sym typeface="Raleway"/>
              </a:rPr>
              <a:t>What a balance sheet says of your financing strategy</a:t>
            </a:r>
            <a:endParaRPr sz="1600" b="0" i="0" u="none" strike="noStrike" cap="none">
              <a:solidFill>
                <a:srgbClr val="000000"/>
              </a:solidFill>
              <a:latin typeface="Arial"/>
              <a:ea typeface="Arial"/>
              <a:cs typeface="Arial"/>
              <a:sym typeface="Arial"/>
            </a:endParaRPr>
          </a:p>
        </p:txBody>
      </p:sp>
      <p:sp>
        <p:nvSpPr>
          <p:cNvPr id="1260" name="Google Shape;1260;p45"/>
          <p:cNvSpPr txBox="1"/>
          <p:nvPr/>
        </p:nvSpPr>
        <p:spPr>
          <a:xfrm>
            <a:off x="4469443" y="3190015"/>
            <a:ext cx="55009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highlight>
                  <a:srgbClr val="FFFF00"/>
                </a:highlight>
                <a:latin typeface="Arial"/>
                <a:ea typeface="Arial"/>
                <a:cs typeface="Arial"/>
                <a:sym typeface="Arial"/>
              </a:rPr>
              <a:t>WC</a:t>
            </a:r>
            <a:endParaRPr sz="1400" b="0" i="0" u="none" strike="noStrike" cap="none">
              <a:solidFill>
                <a:srgbClr val="000000"/>
              </a:solidFill>
              <a:latin typeface="Arial"/>
              <a:ea typeface="Arial"/>
              <a:cs typeface="Arial"/>
              <a:sym typeface="Arial"/>
            </a:endParaRPr>
          </a:p>
        </p:txBody>
      </p:sp>
      <p:sp>
        <p:nvSpPr>
          <p:cNvPr id="1261" name="Google Shape;1261;p45"/>
          <p:cNvSpPr txBox="1"/>
          <p:nvPr/>
        </p:nvSpPr>
        <p:spPr>
          <a:xfrm>
            <a:off x="4455831" y="2196954"/>
            <a:ext cx="55071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WCR</a:t>
            </a:r>
            <a:endParaRPr sz="1400" b="0" i="0" u="none" strike="noStrike" cap="none">
              <a:solidFill>
                <a:srgbClr val="000000"/>
              </a:solidFill>
              <a:latin typeface="Arial"/>
              <a:ea typeface="Arial"/>
              <a:cs typeface="Arial"/>
              <a:sym typeface="Arial"/>
            </a:endParaRPr>
          </a:p>
        </p:txBody>
      </p:sp>
      <p:sp>
        <p:nvSpPr>
          <p:cNvPr id="1262" name="Google Shape;1262;p45"/>
          <p:cNvSpPr txBox="1"/>
          <p:nvPr/>
        </p:nvSpPr>
        <p:spPr>
          <a:xfrm>
            <a:off x="4481344" y="1719504"/>
            <a:ext cx="64903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Cash (+/-)</a:t>
            </a:r>
            <a:endParaRPr sz="1400" b="0" i="0" u="none" strike="noStrike" cap="none">
              <a:solidFill>
                <a:srgbClr val="000000"/>
              </a:solidFill>
              <a:latin typeface="Arial"/>
              <a:ea typeface="Arial"/>
              <a:cs typeface="Arial"/>
              <a:sym typeface="Arial"/>
            </a:endParaRPr>
          </a:p>
        </p:txBody>
      </p:sp>
      <p:sp>
        <p:nvSpPr>
          <p:cNvPr id="1263" name="Google Shape;1263;p45"/>
          <p:cNvSpPr txBox="1"/>
          <p:nvPr/>
        </p:nvSpPr>
        <p:spPr>
          <a:xfrm>
            <a:off x="4609534" y="2646893"/>
            <a:ext cx="281892"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64" name="Google Shape;1264;p45"/>
          <p:cNvSpPr txBox="1"/>
          <p:nvPr/>
        </p:nvSpPr>
        <p:spPr>
          <a:xfrm>
            <a:off x="4638159" y="2016801"/>
            <a:ext cx="280648"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65" name="Google Shape;1265;p4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66" name="Google Shape;1266;p4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67" name="Google Shape;1267;p4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68" name="Google Shape;1268;p4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72</a:t>
            </a:fld>
            <a:endParaRPr/>
          </a:p>
        </p:txBody>
      </p:sp>
      <p:pic>
        <p:nvPicPr>
          <p:cNvPr id="1269" name="Google Shape;1269;p4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42"/>
          <p:cNvSpPr txBox="1">
            <a:spLocks noGrp="1"/>
          </p:cNvSpPr>
          <p:nvPr>
            <p:ph type="title"/>
          </p:nvPr>
        </p:nvSpPr>
        <p:spPr>
          <a:xfrm>
            <a:off x="3451624" y="411163"/>
            <a:ext cx="5403451" cy="3096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400" b="1">
                <a:latin typeface="Raleway"/>
                <a:ea typeface="Raleway"/>
                <a:cs typeface="Raleway"/>
                <a:sym typeface="Raleway"/>
              </a:rPr>
              <a:t>Financing strategy step by step</a:t>
            </a:r>
            <a:endParaRPr sz="2400" b="1">
              <a:latin typeface="Raleway"/>
              <a:ea typeface="Raleway"/>
              <a:cs typeface="Raleway"/>
              <a:sym typeface="Raleway"/>
            </a:endParaRPr>
          </a:p>
        </p:txBody>
      </p:sp>
      <p:sp>
        <p:nvSpPr>
          <p:cNvPr id="1277" name="Google Shape;1277;p42"/>
          <p:cNvSpPr txBox="1">
            <a:spLocks noGrp="1"/>
          </p:cNvSpPr>
          <p:nvPr>
            <p:ph type="body" idx="1"/>
          </p:nvPr>
        </p:nvSpPr>
        <p:spPr>
          <a:xfrm>
            <a:off x="2243225" y="1155300"/>
            <a:ext cx="4429200" cy="1194300"/>
          </a:xfrm>
          <a:prstGeom prst="rect">
            <a:avLst/>
          </a:prstGeom>
          <a:noFill/>
          <a:ln w="25400" cap="flat" cmpd="sng">
            <a:solidFill>
              <a:srgbClr val="003F71"/>
            </a:solidFill>
            <a:prstDash val="solid"/>
            <a:round/>
            <a:headEnd type="none" w="sm" len="sm"/>
            <a:tailEnd type="none" w="sm" len="sm"/>
          </a:ln>
          <a:effectLst>
            <a:outerShdw dist="38100" dir="2700000" algn="tl" rotWithShape="0">
              <a:srgbClr val="000000">
                <a:alpha val="7058"/>
              </a:srgbClr>
            </a:outerShdw>
          </a:effectLst>
        </p:spPr>
        <p:txBody>
          <a:bodyPr spcFirstLastPara="1" wrap="square" lIns="91425" tIns="91425" rIns="91425" bIns="91425" anchor="ctr" anchorCtr="0">
            <a:noAutofit/>
          </a:bodyPr>
          <a:lstStyle/>
          <a:p>
            <a:pPr marL="610791" lvl="1" indent="-225029" algn="l" rtl="0">
              <a:lnSpc>
                <a:spcPct val="100000"/>
              </a:lnSpc>
              <a:spcBef>
                <a:spcPts val="0"/>
              </a:spcBef>
              <a:spcAft>
                <a:spcPts val="0"/>
              </a:spcAft>
              <a:buSzPts val="1400"/>
              <a:buFont typeface="Arial"/>
              <a:buAutoNum type="romanUcPeriod"/>
            </a:pPr>
            <a:r>
              <a:rPr lang="de-DE" sz="900" b="1">
                <a:solidFill>
                  <a:srgbClr val="7F7F7F"/>
                </a:solidFill>
                <a:latin typeface="Arial"/>
                <a:ea typeface="Arial"/>
                <a:cs typeface="Arial"/>
                <a:sym typeface="Arial"/>
              </a:rPr>
              <a:t>Design a financing strategy</a:t>
            </a:r>
            <a:endParaRPr sz="900" b="1">
              <a:solidFill>
                <a:srgbClr val="7F7F7F"/>
              </a:solidFill>
              <a:latin typeface="Arial"/>
              <a:ea typeface="Arial"/>
              <a:cs typeface="Arial"/>
              <a:sym typeface="Arial"/>
            </a:endParaRPr>
          </a:p>
          <a:p>
            <a:pPr marL="914400" lvl="1" indent="0" algn="l" rtl="0">
              <a:lnSpc>
                <a:spcPct val="100000"/>
              </a:lnSpc>
              <a:spcBef>
                <a:spcPts val="0"/>
              </a:spcBef>
              <a:spcAft>
                <a:spcPts val="0"/>
              </a:spcAft>
              <a:buSzPts val="1400"/>
              <a:buNone/>
            </a:pPr>
            <a:endParaRPr sz="900" b="1" u="sng">
              <a:solidFill>
                <a:srgbClr val="C7C7C7"/>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de-DE" sz="900" b="1">
                <a:solidFill>
                  <a:srgbClr val="7F7F7F"/>
                </a:solidFill>
                <a:latin typeface="Arial"/>
                <a:ea typeface="Arial"/>
                <a:cs typeface="Arial"/>
                <a:sym typeface="Arial"/>
              </a:rPr>
              <a:t>Know what you are looking for</a:t>
            </a:r>
            <a:endParaRPr sz="900" b="1">
              <a:solidFill>
                <a:srgbClr val="7F7F7F"/>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de-DE" sz="900" b="1">
                <a:solidFill>
                  <a:srgbClr val="7F7F7F"/>
                </a:solidFill>
                <a:latin typeface="Arial"/>
                <a:ea typeface="Arial"/>
                <a:cs typeface="Arial"/>
                <a:sym typeface="Arial"/>
              </a:rPr>
              <a:t>Analyze and estimate the funding need </a:t>
            </a:r>
            <a:endParaRPr sz="900" b="1">
              <a:solidFill>
                <a:srgbClr val="7F7F7F"/>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de-DE" sz="900" b="1">
                <a:solidFill>
                  <a:srgbClr val="7F7F7F"/>
                </a:solidFill>
                <a:latin typeface="Arial"/>
                <a:ea typeface="Arial"/>
                <a:cs typeface="Arial"/>
                <a:sym typeface="Arial"/>
              </a:rPr>
              <a:t>Know the funding solutions and tools</a:t>
            </a:r>
            <a:endParaRPr sz="900" b="1">
              <a:solidFill>
                <a:srgbClr val="7F7F7F"/>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de-DE" sz="900" b="1">
                <a:solidFill>
                  <a:srgbClr val="7F7F7F"/>
                </a:solidFill>
                <a:latin typeface="Arial"/>
                <a:ea typeface="Arial"/>
                <a:cs typeface="Arial"/>
                <a:sym typeface="Arial"/>
              </a:rPr>
              <a:t>Identify the best suited partner to maximize social impact</a:t>
            </a:r>
            <a:endParaRPr sz="900" b="1">
              <a:solidFill>
                <a:srgbClr val="7F7F7F"/>
              </a:solidFill>
              <a:latin typeface="Arial"/>
              <a:ea typeface="Arial"/>
              <a:cs typeface="Arial"/>
              <a:sym typeface="Arial"/>
            </a:endParaRPr>
          </a:p>
        </p:txBody>
      </p:sp>
      <p:sp>
        <p:nvSpPr>
          <p:cNvPr id="1278" name="Google Shape;1278;p42"/>
          <p:cNvSpPr txBox="1">
            <a:spLocks noGrp="1"/>
          </p:cNvSpPr>
          <p:nvPr>
            <p:ph type="body" idx="2"/>
          </p:nvPr>
        </p:nvSpPr>
        <p:spPr>
          <a:xfrm>
            <a:off x="2243225" y="2554825"/>
            <a:ext cx="4429200" cy="12045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610791" lvl="1" indent="-217820" algn="l" rtl="0">
              <a:lnSpc>
                <a:spcPct val="120000"/>
              </a:lnSpc>
              <a:spcBef>
                <a:spcPts val="0"/>
              </a:spcBef>
              <a:spcAft>
                <a:spcPts val="0"/>
              </a:spcAft>
              <a:buSzPct val="168168"/>
              <a:buAutoNum type="romanUcPeriod" startAt="2"/>
            </a:pPr>
            <a:r>
              <a:rPr lang="de-DE" sz="900" b="1">
                <a:solidFill>
                  <a:srgbClr val="7F7F7F"/>
                </a:solidFill>
                <a:latin typeface="Arial"/>
                <a:ea typeface="Arial"/>
                <a:cs typeface="Arial"/>
                <a:sym typeface="Arial"/>
              </a:rPr>
              <a:t>Roll out financing strategy</a:t>
            </a:r>
            <a:endParaRPr sz="900" b="1">
              <a:solidFill>
                <a:srgbClr val="7F7F7F"/>
              </a:solidFill>
              <a:latin typeface="Arial"/>
              <a:ea typeface="Arial"/>
              <a:cs typeface="Arial"/>
              <a:sym typeface="Arial"/>
            </a:endParaRPr>
          </a:p>
          <a:p>
            <a:pPr marL="257175" lvl="1" indent="0" algn="l" rtl="0">
              <a:lnSpc>
                <a:spcPct val="120000"/>
              </a:lnSpc>
              <a:spcBef>
                <a:spcPts val="0"/>
              </a:spcBef>
              <a:spcAft>
                <a:spcPts val="0"/>
              </a:spcAft>
              <a:buSzPct val="168168"/>
              <a:buNone/>
            </a:pPr>
            <a:endParaRPr sz="900" b="1">
              <a:solidFill>
                <a:srgbClr val="7F7F7F"/>
              </a:solidFill>
              <a:latin typeface="Arial"/>
              <a:ea typeface="Arial"/>
              <a:cs typeface="Arial"/>
              <a:sym typeface="Arial"/>
            </a:endParaRPr>
          </a:p>
          <a:p>
            <a:pPr marL="546497" lvl="1" indent="-153526" algn="l" rtl="0">
              <a:lnSpc>
                <a:spcPct val="120000"/>
              </a:lnSpc>
              <a:spcBef>
                <a:spcPts val="0"/>
              </a:spcBef>
              <a:spcAft>
                <a:spcPts val="0"/>
              </a:spcAft>
              <a:buSzPct val="168168"/>
              <a:buFont typeface="Noto Sans"/>
              <a:buChar char="✔"/>
            </a:pPr>
            <a:r>
              <a:rPr lang="de-DE" sz="900" b="1">
                <a:solidFill>
                  <a:srgbClr val="7F7F7F"/>
                </a:solidFill>
                <a:latin typeface="Arial"/>
                <a:ea typeface="Arial"/>
                <a:cs typeface="Arial"/>
                <a:sym typeface="Arial"/>
              </a:rPr>
              <a:t>Timing </a:t>
            </a:r>
            <a:endParaRPr>
              <a:latin typeface="Arial"/>
              <a:ea typeface="Arial"/>
              <a:cs typeface="Arial"/>
              <a:sym typeface="Arial"/>
            </a:endParaRPr>
          </a:p>
          <a:p>
            <a:pPr marL="546497" lvl="1" indent="-153526" algn="l" rtl="0">
              <a:lnSpc>
                <a:spcPct val="120000"/>
              </a:lnSpc>
              <a:spcBef>
                <a:spcPts val="0"/>
              </a:spcBef>
              <a:spcAft>
                <a:spcPts val="0"/>
              </a:spcAft>
              <a:buSzPct val="168168"/>
              <a:buFont typeface="Noto Sans"/>
              <a:buChar char="✔"/>
            </a:pPr>
            <a:r>
              <a:rPr lang="de-DE" sz="900" b="1">
                <a:solidFill>
                  <a:srgbClr val="7F7F7F"/>
                </a:solidFill>
                <a:latin typeface="Arial"/>
                <a:ea typeface="Arial"/>
                <a:cs typeface="Arial"/>
                <a:sym typeface="Arial"/>
              </a:rPr>
              <a:t>Funders and investors knowledge</a:t>
            </a:r>
            <a:endParaRPr sz="900" b="1">
              <a:solidFill>
                <a:srgbClr val="7F7F7F"/>
              </a:solidFill>
              <a:latin typeface="Arial"/>
              <a:ea typeface="Arial"/>
              <a:cs typeface="Arial"/>
              <a:sym typeface="Arial"/>
            </a:endParaRPr>
          </a:p>
          <a:p>
            <a:pPr marL="385762" lvl="1" indent="0" algn="l" rtl="0">
              <a:lnSpc>
                <a:spcPct val="120000"/>
              </a:lnSpc>
              <a:spcBef>
                <a:spcPts val="0"/>
              </a:spcBef>
              <a:spcAft>
                <a:spcPts val="0"/>
              </a:spcAft>
              <a:buSzPct val="168168"/>
              <a:buNone/>
            </a:pPr>
            <a:endParaRPr sz="900" b="1">
              <a:solidFill>
                <a:srgbClr val="7F7F7F"/>
              </a:solidFill>
              <a:latin typeface="Arial"/>
              <a:ea typeface="Arial"/>
              <a:cs typeface="Arial"/>
              <a:sym typeface="Arial"/>
            </a:endParaRPr>
          </a:p>
          <a:p>
            <a:pPr marL="385762" lvl="1" indent="0" algn="l" rtl="0">
              <a:lnSpc>
                <a:spcPct val="120000"/>
              </a:lnSpc>
              <a:spcBef>
                <a:spcPts val="0"/>
              </a:spcBef>
              <a:spcAft>
                <a:spcPts val="0"/>
              </a:spcAft>
              <a:buSzPct val="168168"/>
              <a:buNone/>
            </a:pPr>
            <a:r>
              <a:rPr lang="de-DE" sz="900" b="1">
                <a:solidFill>
                  <a:srgbClr val="7F7F7F"/>
                </a:solidFill>
                <a:latin typeface="Arial"/>
                <a:ea typeface="Arial"/>
                <a:cs typeface="Arial"/>
                <a:sym typeface="Arial"/>
              </a:rPr>
              <a:t>…are key </a:t>
            </a:r>
            <a:endParaRPr>
              <a:latin typeface="Arial"/>
              <a:ea typeface="Arial"/>
              <a:cs typeface="Arial"/>
              <a:sym typeface="Arial"/>
            </a:endParaRPr>
          </a:p>
        </p:txBody>
      </p:sp>
      <p:cxnSp>
        <p:nvCxnSpPr>
          <p:cNvPr id="1279" name="Google Shape;1279;p4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80" name="Google Shape;1280;p42"/>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81" name="Google Shape;1281;p4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82" name="Google Shape;1282;p42"/>
          <p:cNvSpPr txBox="1"/>
          <p:nvPr/>
        </p:nvSpPr>
        <p:spPr>
          <a:xfrm>
            <a:off x="2243225" y="4067850"/>
            <a:ext cx="6478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Cash flow forecast/Financing plan : the master tool of your financial strategy</a:t>
            </a:r>
            <a:endParaRPr sz="1400" b="0" i="0" u="none" strike="noStrike" cap="none">
              <a:solidFill>
                <a:srgbClr val="000000"/>
              </a:solidFill>
              <a:latin typeface="Arial"/>
              <a:ea typeface="Arial"/>
              <a:cs typeface="Arial"/>
              <a:sym typeface="Arial"/>
            </a:endParaRPr>
          </a:p>
        </p:txBody>
      </p:sp>
      <p:pic>
        <p:nvPicPr>
          <p:cNvPr id="1283" name="Google Shape;1283;p42" descr="Ziel"/>
          <p:cNvPicPr preferRelativeResize="0"/>
          <p:nvPr/>
        </p:nvPicPr>
        <p:blipFill rotWithShape="1">
          <a:blip r:embed="rId4">
            <a:alphaModFix/>
          </a:blip>
          <a:srcRect/>
          <a:stretch/>
        </p:blipFill>
        <p:spPr>
          <a:xfrm>
            <a:off x="1569456" y="3952024"/>
            <a:ext cx="539463" cy="539463"/>
          </a:xfrm>
          <a:prstGeom prst="rect">
            <a:avLst/>
          </a:prstGeom>
          <a:noFill/>
          <a:ln>
            <a:noFill/>
          </a:ln>
        </p:spPr>
      </p:pic>
      <p:pic>
        <p:nvPicPr>
          <p:cNvPr id="1284" name="Google Shape;1284;p42"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47"/>
          <p:cNvSpPr txBox="1">
            <a:spLocks noGrp="1"/>
          </p:cNvSpPr>
          <p:nvPr>
            <p:ph type="title"/>
          </p:nvPr>
        </p:nvSpPr>
        <p:spPr>
          <a:xfrm>
            <a:off x="3419475" y="442913"/>
            <a:ext cx="5372190" cy="8470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400"/>
              <a:t>A few remarks regarding financing strategy</a:t>
            </a:r>
            <a:endParaRPr sz="2400"/>
          </a:p>
        </p:txBody>
      </p:sp>
      <p:sp>
        <p:nvSpPr>
          <p:cNvPr id="1291" name="Google Shape;1291;p47"/>
          <p:cNvSpPr txBox="1">
            <a:spLocks noGrp="1"/>
          </p:cNvSpPr>
          <p:nvPr>
            <p:ph type="body" idx="1"/>
          </p:nvPr>
        </p:nvSpPr>
        <p:spPr>
          <a:xfrm>
            <a:off x="1607925" y="1166825"/>
            <a:ext cx="7183800" cy="3300900"/>
          </a:xfrm>
          <a:prstGeom prst="rect">
            <a:avLst/>
          </a:prstGeom>
          <a:noFill/>
          <a:ln>
            <a:noFill/>
          </a:ln>
        </p:spPr>
        <p:txBody>
          <a:bodyPr spcFirstLastPara="1" wrap="square" lIns="91425" tIns="91425" rIns="91425" bIns="91425" anchor="t" anchorCtr="0">
            <a:noAutofit/>
          </a:bodyPr>
          <a:lstStyle/>
          <a:p>
            <a:pPr marL="457200" lvl="0" indent="-347090" algn="l" rtl="0">
              <a:lnSpc>
                <a:spcPct val="80000"/>
              </a:lnSpc>
              <a:spcBef>
                <a:spcPts val="0"/>
              </a:spcBef>
              <a:spcAft>
                <a:spcPts val="0"/>
              </a:spcAft>
              <a:buClr>
                <a:schemeClr val="accent5"/>
              </a:buClr>
              <a:buSzPts val="1865"/>
              <a:buChar char="●"/>
            </a:pPr>
            <a:r>
              <a:rPr lang="de-DE" sz="1240"/>
              <a:t>Needs : </a:t>
            </a:r>
            <a:endParaRPr sz="1865"/>
          </a:p>
          <a:p>
            <a:pPr marL="914400" lvl="1" indent="-323534" algn="l" rtl="0">
              <a:lnSpc>
                <a:spcPct val="80000"/>
              </a:lnSpc>
              <a:spcBef>
                <a:spcPts val="0"/>
              </a:spcBef>
              <a:spcAft>
                <a:spcPts val="0"/>
              </a:spcAft>
              <a:buClr>
                <a:schemeClr val="accent5"/>
              </a:buClr>
              <a:buSzPts val="1495"/>
              <a:buChar char="○"/>
            </a:pPr>
            <a:r>
              <a:rPr lang="de-DE" sz="1137"/>
              <a:t>Changes in working capital requirement</a:t>
            </a:r>
            <a:endParaRPr sz="1137"/>
          </a:p>
          <a:p>
            <a:pPr marL="914400" lvl="1" indent="-323533" algn="l" rtl="0">
              <a:lnSpc>
                <a:spcPct val="80000"/>
              </a:lnSpc>
              <a:spcBef>
                <a:spcPts val="0"/>
              </a:spcBef>
              <a:spcAft>
                <a:spcPts val="0"/>
              </a:spcAft>
              <a:buClr>
                <a:schemeClr val="accent5"/>
              </a:buClr>
              <a:buSzPts val="1495"/>
              <a:buChar char="○"/>
            </a:pPr>
            <a:r>
              <a:rPr lang="de-DE" sz="1137"/>
              <a:t>New investments</a:t>
            </a:r>
            <a:endParaRPr sz="1137"/>
          </a:p>
          <a:p>
            <a:pPr marL="914400" lvl="1" indent="-323533" algn="l" rtl="0">
              <a:lnSpc>
                <a:spcPct val="80000"/>
              </a:lnSpc>
              <a:spcBef>
                <a:spcPts val="0"/>
              </a:spcBef>
              <a:spcAft>
                <a:spcPts val="0"/>
              </a:spcAft>
              <a:buClr>
                <a:schemeClr val="accent5"/>
              </a:buClr>
              <a:buSzPts val="1495"/>
              <a:buChar char="○"/>
            </a:pPr>
            <a:r>
              <a:rPr lang="de-DE" sz="1137"/>
              <a:t>Recurring capex</a:t>
            </a:r>
            <a:endParaRPr sz="1495"/>
          </a:p>
          <a:p>
            <a:pPr marL="914400" lvl="1" indent="-228600" algn="l" rtl="0">
              <a:lnSpc>
                <a:spcPct val="80000"/>
              </a:lnSpc>
              <a:spcBef>
                <a:spcPts val="0"/>
              </a:spcBef>
              <a:spcAft>
                <a:spcPts val="0"/>
              </a:spcAft>
              <a:buClr>
                <a:schemeClr val="accent5"/>
              </a:buClr>
              <a:buSzPts val="1295"/>
              <a:buNone/>
            </a:pPr>
            <a:endParaRPr sz="1137"/>
          </a:p>
          <a:p>
            <a:pPr marL="457200" lvl="0" indent="-347090" algn="l" rtl="0">
              <a:lnSpc>
                <a:spcPct val="80000"/>
              </a:lnSpc>
              <a:spcBef>
                <a:spcPts val="0"/>
              </a:spcBef>
              <a:spcAft>
                <a:spcPts val="0"/>
              </a:spcAft>
              <a:buClr>
                <a:schemeClr val="accent5"/>
              </a:buClr>
              <a:buSzPts val="1865"/>
              <a:buChar char="●"/>
            </a:pPr>
            <a:r>
              <a:rPr lang="de-DE" sz="1240"/>
              <a:t>Azimuth : </a:t>
            </a:r>
            <a:endParaRPr sz="1865"/>
          </a:p>
          <a:p>
            <a:pPr marL="914400" lvl="1" indent="-323533" algn="l" rtl="0">
              <a:lnSpc>
                <a:spcPct val="80000"/>
              </a:lnSpc>
              <a:spcBef>
                <a:spcPts val="0"/>
              </a:spcBef>
              <a:spcAft>
                <a:spcPts val="0"/>
              </a:spcAft>
              <a:buClr>
                <a:schemeClr val="accent5"/>
              </a:buClr>
              <a:buSzPts val="1495"/>
              <a:buChar char="○"/>
            </a:pPr>
            <a:r>
              <a:rPr lang="de-DE" sz="1137"/>
              <a:t>Preserve/consolidate financial structure. </a:t>
            </a:r>
            <a:endParaRPr sz="1495"/>
          </a:p>
          <a:p>
            <a:pPr marL="914400" lvl="1" indent="-323533" algn="l" rtl="0">
              <a:lnSpc>
                <a:spcPct val="80000"/>
              </a:lnSpc>
              <a:spcBef>
                <a:spcPts val="0"/>
              </a:spcBef>
              <a:spcAft>
                <a:spcPts val="0"/>
              </a:spcAft>
              <a:buClr>
                <a:schemeClr val="accent5"/>
              </a:buClr>
              <a:buSzPts val="1495"/>
              <a:buChar char="○"/>
            </a:pPr>
            <a:r>
              <a:rPr lang="de-DE" sz="1137"/>
              <a:t>Ensure room for manœuvre </a:t>
            </a:r>
            <a:endParaRPr sz="1495"/>
          </a:p>
          <a:p>
            <a:pPr marL="457200" lvl="0" indent="-228600" algn="l" rtl="0">
              <a:lnSpc>
                <a:spcPct val="80000"/>
              </a:lnSpc>
              <a:spcBef>
                <a:spcPts val="0"/>
              </a:spcBef>
              <a:spcAft>
                <a:spcPts val="0"/>
              </a:spcAft>
              <a:buClr>
                <a:schemeClr val="accent5"/>
              </a:buClr>
              <a:buSzPts val="1665"/>
              <a:buNone/>
            </a:pPr>
            <a:endParaRPr sz="1240"/>
          </a:p>
          <a:p>
            <a:pPr marL="457200" lvl="0" indent="-347090" algn="l" rtl="0">
              <a:lnSpc>
                <a:spcPct val="80000"/>
              </a:lnSpc>
              <a:spcBef>
                <a:spcPts val="0"/>
              </a:spcBef>
              <a:spcAft>
                <a:spcPts val="0"/>
              </a:spcAft>
              <a:buClr>
                <a:schemeClr val="accent5"/>
              </a:buClr>
              <a:buSzPts val="1865"/>
              <a:buChar char="●"/>
            </a:pPr>
            <a:r>
              <a:rPr lang="de-DE" sz="1240"/>
              <a:t>Short term: </a:t>
            </a:r>
            <a:endParaRPr sz="1865"/>
          </a:p>
          <a:p>
            <a:pPr marL="914400" lvl="1" indent="-323533" algn="l" rtl="0">
              <a:lnSpc>
                <a:spcPct val="80000"/>
              </a:lnSpc>
              <a:spcBef>
                <a:spcPts val="0"/>
              </a:spcBef>
              <a:spcAft>
                <a:spcPts val="0"/>
              </a:spcAft>
              <a:buClr>
                <a:schemeClr val="accent5"/>
              </a:buClr>
              <a:buSzPts val="1495"/>
              <a:buChar char="○"/>
            </a:pPr>
            <a:r>
              <a:rPr lang="de-DE" sz="1137"/>
              <a:t>Cash flow forecast does not integrate short term funding. It needs has to be evaluated as well (+a funding solution identified in order for the business not to have to put up with this issue</a:t>
            </a:r>
            <a:endParaRPr sz="1137"/>
          </a:p>
          <a:p>
            <a:pPr marL="1371600" lvl="2" indent="-323533" algn="l" rtl="0">
              <a:lnSpc>
                <a:spcPct val="80000"/>
              </a:lnSpc>
              <a:spcBef>
                <a:spcPts val="0"/>
              </a:spcBef>
              <a:spcAft>
                <a:spcPts val="0"/>
              </a:spcAft>
              <a:buClr>
                <a:schemeClr val="accent5"/>
              </a:buClr>
              <a:buSzPts val="1495"/>
              <a:buChar char="■"/>
            </a:pPr>
            <a:r>
              <a:rPr lang="de-DE" sz="1137"/>
              <a:t>E.g: seasonal activities</a:t>
            </a:r>
            <a:endParaRPr sz="1137"/>
          </a:p>
          <a:p>
            <a:pPr marL="1371600" lvl="2" indent="-228600" algn="l" rtl="0">
              <a:lnSpc>
                <a:spcPct val="80000"/>
              </a:lnSpc>
              <a:spcBef>
                <a:spcPts val="0"/>
              </a:spcBef>
              <a:spcAft>
                <a:spcPts val="0"/>
              </a:spcAft>
              <a:buClr>
                <a:schemeClr val="accent5"/>
              </a:buClr>
              <a:buSzPts val="1295"/>
              <a:buNone/>
            </a:pPr>
            <a:endParaRPr sz="1032"/>
          </a:p>
          <a:p>
            <a:pPr marL="457200" lvl="0" indent="-347090" algn="l" rtl="0">
              <a:lnSpc>
                <a:spcPct val="80000"/>
              </a:lnSpc>
              <a:spcBef>
                <a:spcPts val="0"/>
              </a:spcBef>
              <a:spcAft>
                <a:spcPts val="0"/>
              </a:spcAft>
              <a:buClr>
                <a:schemeClr val="accent5"/>
              </a:buClr>
              <a:buSzPts val="1865"/>
              <a:buChar char="●"/>
            </a:pPr>
            <a:r>
              <a:rPr lang="de-DE" sz="1240"/>
              <a:t>Structural vs situational : </a:t>
            </a:r>
            <a:endParaRPr sz="1865"/>
          </a:p>
          <a:p>
            <a:pPr marL="914400" lvl="1" indent="-323533" algn="l" rtl="0">
              <a:lnSpc>
                <a:spcPct val="90000"/>
              </a:lnSpc>
              <a:spcBef>
                <a:spcPts val="0"/>
              </a:spcBef>
              <a:spcAft>
                <a:spcPts val="0"/>
              </a:spcAft>
              <a:buClr>
                <a:schemeClr val="accent5"/>
              </a:buClr>
              <a:buSzPts val="1495"/>
              <a:buChar char="○"/>
            </a:pPr>
            <a:r>
              <a:rPr lang="de-DE" sz="1137"/>
              <a:t>structural (often linked with insufficient long term resources at the start) or just at a point in time. </a:t>
            </a:r>
            <a:endParaRPr sz="1495"/>
          </a:p>
          <a:p>
            <a:pPr marL="914400" lvl="1" indent="-323533" algn="l" rtl="0">
              <a:lnSpc>
                <a:spcPct val="90000"/>
              </a:lnSpc>
              <a:spcBef>
                <a:spcPts val="0"/>
              </a:spcBef>
              <a:spcAft>
                <a:spcPts val="0"/>
              </a:spcAft>
              <a:buClr>
                <a:schemeClr val="accent5"/>
              </a:buClr>
              <a:buSzPts val="1495"/>
              <a:buChar char="○"/>
            </a:pPr>
            <a:r>
              <a:rPr lang="de-DE" sz="1137"/>
              <a:t>to be covered in the 1st case by medium-long term funding, whereas in the 2nd case, short term solution are adequate. </a:t>
            </a:r>
            <a:endParaRPr sz="1137"/>
          </a:p>
        </p:txBody>
      </p:sp>
      <p:cxnSp>
        <p:nvCxnSpPr>
          <p:cNvPr id="1292" name="Google Shape;1292;p4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93" name="Google Shape;1293;p4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94" name="Google Shape;1294;p4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95" name="Google Shape;1295;p4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74</a:t>
            </a:fld>
            <a:endParaRPr/>
          </a:p>
        </p:txBody>
      </p:sp>
      <p:pic>
        <p:nvPicPr>
          <p:cNvPr id="1296" name="Google Shape;1296;p4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48"/>
          <p:cNvSpPr txBox="1">
            <a:spLocks noGrp="1"/>
          </p:cNvSpPr>
          <p:nvPr>
            <p:ph type="body" idx="4294967295"/>
          </p:nvPr>
        </p:nvSpPr>
        <p:spPr>
          <a:xfrm>
            <a:off x="1871663" y="1264266"/>
            <a:ext cx="6850200" cy="3162900"/>
          </a:xfrm>
          <a:prstGeom prst="rect">
            <a:avLst/>
          </a:prstGeom>
          <a:noFill/>
          <a:ln>
            <a:noFill/>
          </a:ln>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chemeClr val="accent5"/>
              </a:buClr>
              <a:buSzPts val="1900"/>
              <a:buChar char="●"/>
            </a:pPr>
            <a:r>
              <a:rPr lang="de-DE" sz="1225"/>
              <a:t>Cash flow forecast is a piloting tool, as it allows to :</a:t>
            </a:r>
            <a:endParaRPr sz="1900"/>
          </a:p>
          <a:p>
            <a:pPr marL="914400" lvl="1" indent="-228600" algn="l" rtl="0">
              <a:lnSpc>
                <a:spcPct val="80000"/>
              </a:lnSpc>
              <a:spcBef>
                <a:spcPts val="0"/>
              </a:spcBef>
              <a:spcAft>
                <a:spcPts val="0"/>
              </a:spcAft>
              <a:buClr>
                <a:schemeClr val="accent5"/>
              </a:buClr>
              <a:buSzPts val="1400"/>
              <a:buNone/>
            </a:pPr>
            <a:endParaRPr sz="1113"/>
          </a:p>
          <a:p>
            <a:pPr marL="914400" lvl="1" indent="-323850" algn="l" rtl="0">
              <a:lnSpc>
                <a:spcPct val="80000"/>
              </a:lnSpc>
              <a:spcBef>
                <a:spcPts val="0"/>
              </a:spcBef>
              <a:spcAft>
                <a:spcPts val="0"/>
              </a:spcAft>
              <a:buClr>
                <a:schemeClr val="accent5"/>
              </a:buClr>
              <a:buSzPts val="1500"/>
              <a:buChar char="○"/>
            </a:pPr>
            <a:r>
              <a:rPr lang="de-DE" sz="1113"/>
              <a:t>Visualize the dynamics of your growth /financing strategy</a:t>
            </a:r>
            <a:endParaRPr sz="1500"/>
          </a:p>
          <a:p>
            <a:pPr marL="914400" lvl="1" indent="-228600" algn="l" rtl="0">
              <a:lnSpc>
                <a:spcPct val="80000"/>
              </a:lnSpc>
              <a:spcBef>
                <a:spcPts val="0"/>
              </a:spcBef>
              <a:spcAft>
                <a:spcPts val="0"/>
              </a:spcAft>
              <a:buClr>
                <a:schemeClr val="accent5"/>
              </a:buClr>
              <a:buSzPts val="1400"/>
              <a:buNone/>
            </a:pPr>
            <a:endParaRPr sz="1113"/>
          </a:p>
          <a:p>
            <a:pPr marL="914400" lvl="1" indent="-323850" algn="l" rtl="0">
              <a:lnSpc>
                <a:spcPct val="80000"/>
              </a:lnSpc>
              <a:spcBef>
                <a:spcPts val="0"/>
              </a:spcBef>
              <a:spcAft>
                <a:spcPts val="0"/>
              </a:spcAft>
              <a:buClr>
                <a:schemeClr val="accent5"/>
              </a:buClr>
              <a:buSzPts val="1500"/>
              <a:buChar char="○"/>
            </a:pPr>
            <a:r>
              <a:rPr lang="de-DE" sz="1113"/>
              <a:t>Conduct a relevance check of BP hypothesis</a:t>
            </a:r>
            <a:endParaRPr sz="1500"/>
          </a:p>
          <a:p>
            <a:pPr marL="1371600" lvl="2" indent="-323850" algn="l" rtl="0">
              <a:lnSpc>
                <a:spcPct val="80000"/>
              </a:lnSpc>
              <a:spcBef>
                <a:spcPts val="600"/>
              </a:spcBef>
              <a:spcAft>
                <a:spcPts val="0"/>
              </a:spcAft>
              <a:buClr>
                <a:schemeClr val="accent5"/>
              </a:buClr>
              <a:buSzPts val="1500"/>
              <a:buChar char="■"/>
            </a:pPr>
            <a:r>
              <a:rPr lang="de-DE" sz="1000"/>
              <a:t>In terms of net income and changes in working capital generated</a:t>
            </a:r>
            <a:endParaRPr sz="1500"/>
          </a:p>
          <a:p>
            <a:pPr marL="1371600" lvl="2" indent="-323850" algn="l" rtl="0">
              <a:lnSpc>
                <a:spcPct val="80000"/>
              </a:lnSpc>
              <a:spcBef>
                <a:spcPts val="600"/>
              </a:spcBef>
              <a:spcAft>
                <a:spcPts val="0"/>
              </a:spcAft>
              <a:buClr>
                <a:schemeClr val="accent5"/>
              </a:buClr>
              <a:buSzPts val="1500"/>
              <a:buChar char="■"/>
            </a:pPr>
            <a:r>
              <a:rPr lang="de-DE" sz="1000"/>
              <a:t>In terms of production means, investments considered</a:t>
            </a:r>
            <a:endParaRPr sz="1500"/>
          </a:p>
          <a:p>
            <a:pPr marL="1371600" lvl="2" indent="-323850" algn="l" rtl="0">
              <a:lnSpc>
                <a:spcPct val="80000"/>
              </a:lnSpc>
              <a:spcBef>
                <a:spcPts val="600"/>
              </a:spcBef>
              <a:spcAft>
                <a:spcPts val="0"/>
              </a:spcAft>
              <a:buClr>
                <a:schemeClr val="accent5"/>
              </a:buClr>
              <a:buSzPts val="1500"/>
              <a:buChar char="■"/>
            </a:pPr>
            <a:r>
              <a:rPr lang="de-DE" sz="1000"/>
              <a:t>In terms of constraints linked with funding strategy considered. </a:t>
            </a:r>
            <a:endParaRPr sz="1500"/>
          </a:p>
          <a:p>
            <a:pPr marL="457200" lvl="0" indent="-228600" algn="l" rtl="0">
              <a:lnSpc>
                <a:spcPct val="80000"/>
              </a:lnSpc>
              <a:spcBef>
                <a:spcPts val="0"/>
              </a:spcBef>
              <a:spcAft>
                <a:spcPts val="0"/>
              </a:spcAft>
              <a:buClr>
                <a:schemeClr val="accent5"/>
              </a:buClr>
              <a:buSzPts val="1800"/>
              <a:buNone/>
            </a:pPr>
            <a:endParaRPr sz="1225"/>
          </a:p>
          <a:p>
            <a:pPr marL="457200" lvl="0" indent="-349250" algn="l" rtl="0">
              <a:lnSpc>
                <a:spcPct val="80000"/>
              </a:lnSpc>
              <a:spcBef>
                <a:spcPts val="0"/>
              </a:spcBef>
              <a:spcAft>
                <a:spcPts val="0"/>
              </a:spcAft>
              <a:buClr>
                <a:schemeClr val="accent5"/>
              </a:buClr>
              <a:buSzPts val="1900"/>
              <a:buChar char="●"/>
            </a:pPr>
            <a:r>
              <a:rPr lang="de-DE" sz="1225"/>
              <a:t>Cash flow forecast is a negotiation tool, as it gives to see :</a:t>
            </a:r>
            <a:endParaRPr sz="1900"/>
          </a:p>
          <a:p>
            <a:pPr marL="914400" lvl="1" indent="-228600" algn="l" rtl="0">
              <a:lnSpc>
                <a:spcPct val="80000"/>
              </a:lnSpc>
              <a:spcBef>
                <a:spcPts val="0"/>
              </a:spcBef>
              <a:spcAft>
                <a:spcPts val="0"/>
              </a:spcAft>
              <a:buClr>
                <a:schemeClr val="accent5"/>
              </a:buClr>
              <a:buSzPts val="1400"/>
              <a:buNone/>
            </a:pPr>
            <a:endParaRPr sz="1113"/>
          </a:p>
          <a:p>
            <a:pPr marL="914400" lvl="1" indent="-323850" algn="l" rtl="0">
              <a:lnSpc>
                <a:spcPct val="80000"/>
              </a:lnSpc>
              <a:spcBef>
                <a:spcPts val="0"/>
              </a:spcBef>
              <a:spcAft>
                <a:spcPts val="0"/>
              </a:spcAft>
              <a:buClr>
                <a:schemeClr val="accent5"/>
              </a:buClr>
              <a:buSzPts val="1500"/>
              <a:buChar char="○"/>
            </a:pPr>
            <a:r>
              <a:rPr lang="de-DE" sz="1113"/>
              <a:t>What is to be funded;</a:t>
            </a:r>
            <a:endParaRPr sz="1500"/>
          </a:p>
          <a:p>
            <a:pPr marL="914400" lvl="1" indent="-228600" algn="l" rtl="0">
              <a:lnSpc>
                <a:spcPct val="80000"/>
              </a:lnSpc>
              <a:spcBef>
                <a:spcPts val="0"/>
              </a:spcBef>
              <a:spcAft>
                <a:spcPts val="0"/>
              </a:spcAft>
              <a:buClr>
                <a:schemeClr val="accent5"/>
              </a:buClr>
              <a:buSzPts val="1400"/>
              <a:buNone/>
            </a:pPr>
            <a:endParaRPr sz="1113"/>
          </a:p>
          <a:p>
            <a:pPr marL="914400" lvl="1" indent="-323850" algn="l" rtl="0">
              <a:lnSpc>
                <a:spcPct val="80000"/>
              </a:lnSpc>
              <a:spcBef>
                <a:spcPts val="0"/>
              </a:spcBef>
              <a:spcAft>
                <a:spcPts val="0"/>
              </a:spcAft>
              <a:buClr>
                <a:schemeClr val="accent5"/>
              </a:buClr>
              <a:buSzPts val="1500"/>
              <a:buChar char="○"/>
            </a:pPr>
            <a:r>
              <a:rPr lang="de-DE" sz="1113"/>
              <a:t>An overall vision of the funding needs for the business ; </a:t>
            </a:r>
            <a:endParaRPr sz="1500"/>
          </a:p>
          <a:p>
            <a:pPr marL="914400" lvl="1" indent="-228600" algn="l" rtl="0">
              <a:lnSpc>
                <a:spcPct val="80000"/>
              </a:lnSpc>
              <a:spcBef>
                <a:spcPts val="0"/>
              </a:spcBef>
              <a:spcAft>
                <a:spcPts val="0"/>
              </a:spcAft>
              <a:buClr>
                <a:schemeClr val="accent5"/>
              </a:buClr>
              <a:buSzPts val="1400"/>
              <a:buNone/>
            </a:pPr>
            <a:endParaRPr sz="1113"/>
          </a:p>
          <a:p>
            <a:pPr marL="914400" lvl="1" indent="-323850" algn="l" rtl="0">
              <a:lnSpc>
                <a:spcPct val="80000"/>
              </a:lnSpc>
              <a:spcBef>
                <a:spcPts val="0"/>
              </a:spcBef>
              <a:spcAft>
                <a:spcPts val="0"/>
              </a:spcAft>
              <a:buClr>
                <a:schemeClr val="accent5"/>
              </a:buClr>
              <a:buSzPts val="1500"/>
              <a:buChar char="○"/>
            </a:pPr>
            <a:r>
              <a:rPr lang="de-DE" sz="1113"/>
              <a:t>An evaluation of the match between operating cash flows  and debt repayment.</a:t>
            </a:r>
            <a:endParaRPr sz="1500"/>
          </a:p>
        </p:txBody>
      </p:sp>
      <p:sp>
        <p:nvSpPr>
          <p:cNvPr id="1302" name="Google Shape;1302;p48"/>
          <p:cNvSpPr txBox="1"/>
          <p:nvPr/>
        </p:nvSpPr>
        <p:spPr>
          <a:xfrm>
            <a:off x="3419475" y="442913"/>
            <a:ext cx="5420785" cy="6423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400" b="1" i="0" u="none" strike="noStrike" cap="none">
                <a:solidFill>
                  <a:schemeClr val="dk2"/>
                </a:solidFill>
                <a:latin typeface="Raleway"/>
                <a:ea typeface="Raleway"/>
                <a:cs typeface="Raleway"/>
                <a:sym typeface="Raleway"/>
              </a:rPr>
              <a:t>A few remarks regarding financing strategy</a:t>
            </a:r>
            <a:endParaRPr sz="2400" b="1" i="0" u="none" strike="noStrike" cap="none">
              <a:solidFill>
                <a:schemeClr val="dk2"/>
              </a:solidFill>
              <a:latin typeface="Raleway"/>
              <a:ea typeface="Raleway"/>
              <a:cs typeface="Raleway"/>
              <a:sym typeface="Raleway"/>
            </a:endParaRPr>
          </a:p>
        </p:txBody>
      </p:sp>
      <p:cxnSp>
        <p:nvCxnSpPr>
          <p:cNvPr id="1303" name="Google Shape;1303;p4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304" name="Google Shape;1304;p4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305" name="Google Shape;1305;p4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06" name="Google Shape;1306;p4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75</a:t>
            </a:fld>
            <a:endParaRPr/>
          </a:p>
        </p:txBody>
      </p:sp>
      <p:pic>
        <p:nvPicPr>
          <p:cNvPr id="1307" name="Google Shape;1307;p4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53"/>
          <p:cNvSpPr/>
          <p:nvPr/>
        </p:nvSpPr>
        <p:spPr>
          <a:xfrm>
            <a:off x="1871662" y="1166814"/>
            <a:ext cx="6850261" cy="2912662"/>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accent5"/>
              </a:buClr>
              <a:buSzPts val="1900"/>
              <a:buFont typeface="Lato"/>
              <a:buChar char="●"/>
            </a:pPr>
            <a:r>
              <a:rPr lang="de-DE" sz="1200" b="0" i="0" u="none" strike="noStrike" cap="none">
                <a:solidFill>
                  <a:schemeClr val="dk2"/>
                </a:solidFill>
                <a:latin typeface="Lato"/>
                <a:ea typeface="Lato"/>
                <a:cs typeface="Lato"/>
                <a:sym typeface="Lato"/>
              </a:rPr>
              <a:t>Points of attention – development project : </a:t>
            </a:r>
            <a:endParaRPr sz="1500" b="0" i="0" u="none" strike="noStrike" cap="none">
              <a:solidFill>
                <a:srgbClr val="000000"/>
              </a:solidFill>
              <a:latin typeface="Arial"/>
              <a:ea typeface="Arial"/>
              <a:cs typeface="Arial"/>
              <a:sym typeface="Arial"/>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a:solidFill>
                <a:schemeClr val="dk2"/>
              </a:solidFill>
              <a:latin typeface="Lato"/>
              <a:ea typeface="Lato"/>
              <a:cs typeface="Lato"/>
              <a:sym typeface="Lato"/>
            </a:endParaRPr>
          </a:p>
          <a:p>
            <a:pPr marL="914400" marR="0" lvl="1" indent="-323850" algn="l" rtl="0">
              <a:lnSpc>
                <a:spcPct val="100000"/>
              </a:lnSpc>
              <a:spcBef>
                <a:spcPts val="0"/>
              </a:spcBef>
              <a:spcAft>
                <a:spcPts val="0"/>
              </a:spcAft>
              <a:buClr>
                <a:schemeClr val="accent5"/>
              </a:buClr>
              <a:buSzPts val="1500"/>
              <a:buFont typeface="Lato"/>
              <a:buChar char="○"/>
            </a:pPr>
            <a:r>
              <a:rPr lang="de-DE" sz="1200" b="0" i="0" u="none" strike="noStrike" cap="none">
                <a:solidFill>
                  <a:schemeClr val="dk2"/>
                </a:solidFill>
                <a:latin typeface="Lato"/>
                <a:ea typeface="Lato"/>
                <a:cs typeface="Lato"/>
                <a:sym typeface="Lato"/>
              </a:rPr>
              <a:t>Changes in working capital requirements – related to turnover</a:t>
            </a:r>
            <a:endParaRPr sz="1500" b="0" i="0" u="none" strike="noStrike" cap="none">
              <a:solidFill>
                <a:srgbClr val="000000"/>
              </a:solidFill>
              <a:latin typeface="Arial"/>
              <a:ea typeface="Arial"/>
              <a:cs typeface="Arial"/>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a:solidFill>
                  <a:schemeClr val="dk2"/>
                </a:solidFill>
                <a:latin typeface="Lato"/>
                <a:ea typeface="Lato"/>
                <a:cs typeface="Lato"/>
                <a:sym typeface="Lato"/>
              </a:rPr>
              <a:t>Anticipate any change in WCR to avoid potential cash shortage crisis</a:t>
            </a:r>
            <a:endParaRPr sz="1500" b="0" i="0" u="none" strike="noStrike" cap="none">
              <a:solidFill>
                <a:srgbClr val="000000"/>
              </a:solidFill>
              <a:latin typeface="Arial"/>
              <a:ea typeface="Arial"/>
              <a:cs typeface="Arial"/>
              <a:sym typeface="Arial"/>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a:solidFill>
                <a:schemeClr val="dk2"/>
              </a:solidFill>
              <a:latin typeface="Lato"/>
              <a:ea typeface="Lato"/>
              <a:cs typeface="Lato"/>
              <a:sym typeface="Lato"/>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a:solidFill>
                <a:schemeClr val="dk2"/>
              </a:solidFill>
              <a:latin typeface="Lato"/>
              <a:ea typeface="Lato"/>
              <a:cs typeface="Lato"/>
              <a:sym typeface="Lato"/>
            </a:endParaRPr>
          </a:p>
          <a:p>
            <a:pPr marL="914400" marR="0" lvl="1" indent="-323850" algn="l" rtl="0">
              <a:lnSpc>
                <a:spcPct val="100000"/>
              </a:lnSpc>
              <a:spcBef>
                <a:spcPts val="0"/>
              </a:spcBef>
              <a:spcAft>
                <a:spcPts val="0"/>
              </a:spcAft>
              <a:buClr>
                <a:schemeClr val="accent5"/>
              </a:buClr>
              <a:buSzPts val="1500"/>
              <a:buFont typeface="Lato"/>
              <a:buChar char="○"/>
            </a:pPr>
            <a:r>
              <a:rPr lang="de-DE" sz="1200" b="0" i="0" u="none" strike="noStrike" cap="none">
                <a:solidFill>
                  <a:schemeClr val="dk2"/>
                </a:solidFill>
                <a:latin typeface="Lato"/>
                <a:ea typeface="Lato"/>
                <a:cs typeface="Lato"/>
                <a:sym typeface="Lato"/>
              </a:rPr>
              <a:t>Ways to partially fund WCR (additionally to quasi equity funding) : </a:t>
            </a:r>
            <a:endParaRPr sz="1500" b="0" i="0" u="none" strike="noStrike" cap="none">
              <a:solidFill>
                <a:srgbClr val="000000"/>
              </a:solidFill>
              <a:latin typeface="Arial"/>
              <a:ea typeface="Arial"/>
              <a:cs typeface="Arial"/>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a:solidFill>
                  <a:schemeClr val="dk2"/>
                </a:solidFill>
                <a:latin typeface="Lato"/>
                <a:ea typeface="Lato"/>
                <a:cs typeface="Lato"/>
                <a:sym typeface="Lato"/>
              </a:rPr>
              <a:t>Overdraft facility</a:t>
            </a:r>
            <a:endParaRPr sz="1500" b="0" i="0" u="none" strike="noStrike" cap="none">
              <a:solidFill>
                <a:srgbClr val="000000"/>
              </a:solidFill>
              <a:latin typeface="Arial"/>
              <a:ea typeface="Arial"/>
              <a:cs typeface="Arial"/>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a:solidFill>
                  <a:schemeClr val="dk2"/>
                </a:solidFill>
                <a:latin typeface="Lato"/>
                <a:ea typeface="Lato"/>
                <a:cs typeface="Lato"/>
                <a:sym typeface="Lato"/>
              </a:rPr>
              <a:t>Short term credit.</a:t>
            </a:r>
            <a:endParaRPr sz="1200" b="0" i="0" u="none" strike="noStrike" cap="none">
              <a:solidFill>
                <a:schemeClr val="dk2"/>
              </a:solidFill>
              <a:latin typeface="Lato"/>
              <a:ea typeface="Lato"/>
              <a:cs typeface="Lato"/>
              <a:sym typeface="Lato"/>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a:solidFill>
                <a:schemeClr val="dk2"/>
              </a:solidFill>
              <a:latin typeface="Lato"/>
              <a:ea typeface="Lato"/>
              <a:cs typeface="Lato"/>
              <a:sym typeface="Lato"/>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a:solidFill>
                <a:schemeClr val="dk2"/>
              </a:solidFill>
              <a:latin typeface="Lato"/>
              <a:ea typeface="Lato"/>
              <a:cs typeface="Lato"/>
              <a:sym typeface="Lato"/>
            </a:endParaRPr>
          </a:p>
          <a:p>
            <a:pPr marL="914400" marR="0" lvl="1" indent="-323850" algn="l" rtl="0">
              <a:lnSpc>
                <a:spcPct val="100000"/>
              </a:lnSpc>
              <a:spcBef>
                <a:spcPts val="0"/>
              </a:spcBef>
              <a:spcAft>
                <a:spcPts val="0"/>
              </a:spcAft>
              <a:buClr>
                <a:schemeClr val="accent5"/>
              </a:buClr>
              <a:buSzPts val="1500"/>
              <a:buFont typeface="Lato"/>
              <a:buChar char="○"/>
            </a:pPr>
            <a:r>
              <a:rPr lang="de-DE" sz="1200" b="0" i="0" u="none" strike="noStrike" cap="none">
                <a:solidFill>
                  <a:schemeClr val="dk2"/>
                </a:solidFill>
                <a:latin typeface="Lato"/>
                <a:ea typeface="Lato"/>
                <a:cs typeface="Lato"/>
                <a:sym typeface="Lato"/>
              </a:rPr>
              <a:t>Be watchful of an over mobilization of these types of funding : </a:t>
            </a:r>
            <a:endParaRPr sz="1500" b="0" i="0" u="none" strike="noStrike" cap="none">
              <a:solidFill>
                <a:srgbClr val="000000"/>
              </a:solidFill>
              <a:latin typeface="Arial"/>
              <a:ea typeface="Arial"/>
              <a:cs typeface="Arial"/>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a:solidFill>
                  <a:schemeClr val="dk2"/>
                </a:solidFill>
                <a:latin typeface="Lato"/>
                <a:ea typeface="Lato"/>
                <a:cs typeface="Lato"/>
                <a:sym typeface="Lato"/>
              </a:rPr>
              <a:t>High financial charges,</a:t>
            </a:r>
            <a:endParaRPr sz="1200" b="0" i="0" u="none" strike="noStrike" cap="none">
              <a:solidFill>
                <a:schemeClr val="dk2"/>
              </a:solidFill>
              <a:latin typeface="Lato"/>
              <a:ea typeface="Lato"/>
              <a:cs typeface="Lato"/>
              <a:sym typeface="Lato"/>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a:solidFill>
                  <a:schemeClr val="dk2"/>
                </a:solidFill>
                <a:latin typeface="Lato"/>
                <a:ea typeface="Lato"/>
                <a:cs typeface="Lato"/>
                <a:sym typeface="Lato"/>
              </a:rPr>
              <a:t>Uncertain in the long run.</a:t>
            </a:r>
            <a:endParaRPr sz="1200" b="0" i="0" u="none" strike="noStrike" cap="none">
              <a:solidFill>
                <a:schemeClr val="dk2"/>
              </a:solidFill>
              <a:latin typeface="Lato"/>
              <a:ea typeface="Lato"/>
              <a:cs typeface="Lato"/>
              <a:sym typeface="Lato"/>
            </a:endParaRPr>
          </a:p>
        </p:txBody>
      </p:sp>
      <p:cxnSp>
        <p:nvCxnSpPr>
          <p:cNvPr id="1313" name="Google Shape;1313;p5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314" name="Google Shape;1314;p5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315" name="Google Shape;1315;p5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16" name="Google Shape;1316;p53"/>
          <p:cNvSpPr/>
          <p:nvPr/>
        </p:nvSpPr>
        <p:spPr>
          <a:xfrm>
            <a:off x="3419475" y="474828"/>
            <a:ext cx="5525391" cy="50411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de-DE" sz="2400" b="1" i="0" u="none" strike="noStrike" cap="none">
                <a:solidFill>
                  <a:schemeClr val="dk2"/>
                </a:solidFill>
                <a:latin typeface="Raleway"/>
                <a:ea typeface="Raleway"/>
                <a:cs typeface="Raleway"/>
                <a:sym typeface="Raleway"/>
              </a:rPr>
              <a:t>A few concluding comments</a:t>
            </a:r>
            <a:endParaRPr sz="2400" b="1" i="0" u="none" strike="noStrike" cap="none">
              <a:solidFill>
                <a:schemeClr val="dk2"/>
              </a:solidFill>
              <a:latin typeface="Raleway"/>
              <a:ea typeface="Raleway"/>
              <a:cs typeface="Raleway"/>
              <a:sym typeface="Raleway"/>
            </a:endParaRPr>
          </a:p>
        </p:txBody>
      </p:sp>
      <p:sp>
        <p:nvSpPr>
          <p:cNvPr id="1317" name="Google Shape;1317;p5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76</a:t>
            </a:fld>
            <a:endParaRPr/>
          </a:p>
        </p:txBody>
      </p:sp>
      <p:pic>
        <p:nvPicPr>
          <p:cNvPr id="1318" name="Google Shape;1318;p5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52"/>
          <p:cNvSpPr/>
          <p:nvPr/>
        </p:nvSpPr>
        <p:spPr>
          <a:xfrm>
            <a:off x="1871650" y="1166825"/>
            <a:ext cx="6850200" cy="28497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accent5"/>
              </a:buClr>
              <a:buSzPts val="2000"/>
              <a:buFont typeface="Lato"/>
              <a:buChar char="●"/>
            </a:pPr>
            <a:r>
              <a:rPr lang="de-DE" sz="1300" b="0" i="0" u="none" strike="noStrike" cap="none">
                <a:solidFill>
                  <a:schemeClr val="dk2"/>
                </a:solidFill>
                <a:latin typeface="Lato"/>
                <a:ea typeface="Lato"/>
                <a:cs typeface="Lato"/>
                <a:sym typeface="Lato"/>
              </a:rPr>
              <a:t>Points of attention when looking at an investment project :</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a:solidFill>
                  <a:schemeClr val="dk2"/>
                </a:solidFill>
                <a:latin typeface="Lato"/>
                <a:ea typeface="Lato"/>
                <a:cs typeface="Lato"/>
                <a:sym typeface="Lato"/>
              </a:rPr>
              <a:t>Check adequacy with strategic roadmap.</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a:solidFill>
                  <a:schemeClr val="dk2"/>
                </a:solidFill>
                <a:latin typeface="Lato"/>
                <a:ea typeface="Lato"/>
                <a:cs typeface="Lato"/>
                <a:sym typeface="Lato"/>
              </a:rPr>
              <a:t>Benchmark investment costs.</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a:solidFill>
                  <a:schemeClr val="dk2"/>
                </a:solidFill>
                <a:latin typeface="Lato"/>
                <a:ea typeface="Lato"/>
                <a:cs typeface="Lato"/>
                <a:sym typeface="Lato"/>
              </a:rPr>
              <a:t>Ensure consistency with financial structure of business (current debt, equity, …)</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a:solidFill>
                  <a:schemeClr val="dk2"/>
                </a:solidFill>
                <a:latin typeface="Lato"/>
                <a:ea typeface="Lato"/>
                <a:cs typeface="Lato"/>
                <a:sym typeface="Lato"/>
              </a:rPr>
              <a:t>Ensure consistency with current yearly operating cash flows /projections </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a:solidFill>
                  <a:schemeClr val="dk2"/>
                </a:solidFill>
                <a:latin typeface="Lato"/>
                <a:ea typeface="Lato"/>
                <a:cs typeface="Lato"/>
                <a:sym typeface="Lato"/>
              </a:rPr>
              <a:t>Avoid self funding</a:t>
            </a:r>
            <a:endParaRPr sz="1600" b="0" i="0" u="none" strike="noStrike" cap="none">
              <a:solidFill>
                <a:srgbClr val="000000"/>
              </a:solidFill>
              <a:latin typeface="Arial"/>
              <a:ea typeface="Arial"/>
              <a:cs typeface="Arial"/>
              <a:sym typeface="Arial"/>
            </a:endParaRPr>
          </a:p>
          <a:p>
            <a:pPr marL="1371600" marR="0" lvl="2" indent="-330200" algn="l" rtl="0">
              <a:lnSpc>
                <a:spcPct val="115000"/>
              </a:lnSpc>
              <a:spcBef>
                <a:spcPts val="1600"/>
              </a:spcBef>
              <a:spcAft>
                <a:spcPts val="0"/>
              </a:spcAft>
              <a:buClr>
                <a:schemeClr val="dk2"/>
              </a:buClr>
              <a:buSzPts val="1600"/>
              <a:buFont typeface="Lato"/>
              <a:buChar char="■"/>
            </a:pPr>
            <a:r>
              <a:rPr lang="de-DE" sz="1300" b="0" i="0" u="none" strike="noStrike" cap="none">
                <a:solidFill>
                  <a:schemeClr val="dk2"/>
                </a:solidFill>
                <a:latin typeface="Lato"/>
                <a:ea typeface="Lato"/>
                <a:cs typeface="Lato"/>
                <a:sym typeface="Lato"/>
              </a:rPr>
              <a:t>Unless plethoric cash position ☺…</a:t>
            </a:r>
            <a:endParaRPr sz="1600" b="0" i="0" u="none" strike="noStrike" cap="none">
              <a:solidFill>
                <a:srgbClr val="000000"/>
              </a:solidFill>
              <a:latin typeface="Arial"/>
              <a:ea typeface="Arial"/>
              <a:cs typeface="Arial"/>
              <a:sym typeface="Arial"/>
            </a:endParaRPr>
          </a:p>
        </p:txBody>
      </p:sp>
      <p:sp>
        <p:nvSpPr>
          <p:cNvPr id="1325" name="Google Shape;1325;p52"/>
          <p:cNvSpPr/>
          <p:nvPr/>
        </p:nvSpPr>
        <p:spPr>
          <a:xfrm>
            <a:off x="3419475" y="442913"/>
            <a:ext cx="5371329" cy="760151"/>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de-DE" sz="2400" b="1" i="0" u="none" strike="noStrike" cap="none">
                <a:solidFill>
                  <a:schemeClr val="dk2"/>
                </a:solidFill>
                <a:latin typeface="Raleway"/>
                <a:ea typeface="Raleway"/>
                <a:cs typeface="Raleway"/>
                <a:sym typeface="Raleway"/>
              </a:rPr>
              <a:t>A few concluding comments</a:t>
            </a:r>
            <a:endParaRPr sz="2400" b="1" i="0" u="none" strike="noStrike" cap="none">
              <a:solidFill>
                <a:schemeClr val="dk2"/>
              </a:solidFill>
              <a:latin typeface="Raleway"/>
              <a:ea typeface="Raleway"/>
              <a:cs typeface="Raleway"/>
              <a:sym typeface="Raleway"/>
            </a:endParaRPr>
          </a:p>
        </p:txBody>
      </p:sp>
      <p:cxnSp>
        <p:nvCxnSpPr>
          <p:cNvPr id="1326" name="Google Shape;1326;p5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327" name="Google Shape;1327;p52"/>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328" name="Google Shape;1328;p5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29" name="Google Shape;1329;p5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77</a:t>
            </a:fld>
            <a:endParaRPr/>
          </a:p>
        </p:txBody>
      </p:sp>
      <p:pic>
        <p:nvPicPr>
          <p:cNvPr id="1330" name="Google Shape;1330;p5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1331" name="Google Shape;1331;p52"/>
          <p:cNvSpPr txBox="1"/>
          <p:nvPr/>
        </p:nvSpPr>
        <p:spPr>
          <a:xfrm>
            <a:off x="2286000" y="2417862"/>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15"/>
          <p:cNvSpPr txBox="1">
            <a:spLocks noGrp="1"/>
          </p:cNvSpPr>
          <p:nvPr>
            <p:ph type="title"/>
          </p:nvPr>
        </p:nvSpPr>
        <p:spPr>
          <a:xfrm>
            <a:off x="298133" y="86249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de-DE"/>
              <a:t>Key take-away points</a:t>
            </a:r>
            <a:endParaRPr/>
          </a:p>
        </p:txBody>
      </p:sp>
      <p:sp>
        <p:nvSpPr>
          <p:cNvPr id="1337" name="Google Shape;1337;p15"/>
          <p:cNvSpPr txBox="1">
            <a:spLocks noGrp="1"/>
          </p:cNvSpPr>
          <p:nvPr>
            <p:ph type="body" idx="2"/>
          </p:nvPr>
        </p:nvSpPr>
        <p:spPr>
          <a:xfrm>
            <a:off x="4446270" y="61141"/>
            <a:ext cx="4697730" cy="488061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You need to understand your business structure and the capital flows as a result of this analysis.</a:t>
            </a:r>
            <a:endParaRPr sz="1600">
              <a:solidFill>
                <a:schemeClr val="dk2"/>
              </a:solidFill>
              <a:latin typeface="Calibri"/>
              <a:ea typeface="Calibri"/>
              <a:cs typeface="Calibri"/>
              <a:sym typeface="Calibri"/>
            </a:endParaRPr>
          </a:p>
          <a:p>
            <a:pPr marL="457200" lvl="0" indent="0" algn="just" rtl="0">
              <a:lnSpc>
                <a:spcPct val="115000"/>
              </a:lnSpc>
              <a:spcBef>
                <a:spcPts val="0"/>
              </a:spcBef>
              <a:spcAft>
                <a:spcPts val="0"/>
              </a:spcAft>
              <a:buNone/>
            </a:pPr>
            <a:endParaRPr sz="1600">
              <a:solidFill>
                <a:schemeClr val="dk2"/>
              </a:solidFill>
              <a:latin typeface="Calibri"/>
              <a:ea typeface="Calibri"/>
              <a:cs typeface="Calibri"/>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You need to understand the short term and long term needs of the business, on the basis of your business assessment and business plan.</a:t>
            </a:r>
            <a:endParaRPr sz="1600">
              <a:solidFill>
                <a:schemeClr val="dk2"/>
              </a:solidFill>
              <a:latin typeface="Calibri"/>
              <a:ea typeface="Calibri"/>
              <a:cs typeface="Calibri"/>
              <a:sym typeface="Calibri"/>
            </a:endParaRPr>
          </a:p>
          <a:p>
            <a:pPr marL="457200" lvl="0" indent="0" algn="just" rtl="0">
              <a:lnSpc>
                <a:spcPct val="115000"/>
              </a:lnSpc>
              <a:spcBef>
                <a:spcPts val="0"/>
              </a:spcBef>
              <a:spcAft>
                <a:spcPts val="0"/>
              </a:spcAft>
              <a:buNone/>
            </a:pPr>
            <a:endParaRPr sz="1600">
              <a:solidFill>
                <a:schemeClr val="dk2"/>
              </a:solidFill>
              <a:latin typeface="Calibri"/>
              <a:ea typeface="Calibri"/>
              <a:cs typeface="Calibri"/>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You need to understand the different sources of capital and the accessibility by your enterprise to these sources, with clear understanding of the risk, consequences and costs, and repayment obligations and timeframes. </a:t>
            </a:r>
            <a:endParaRPr sz="1600">
              <a:solidFill>
                <a:schemeClr val="dk2"/>
              </a:solidFill>
              <a:latin typeface="Calibri"/>
              <a:ea typeface="Calibri"/>
              <a:cs typeface="Calibri"/>
              <a:sym typeface="Calibri"/>
            </a:endParaRPr>
          </a:p>
          <a:p>
            <a:pPr marL="457200" lvl="0" indent="-228600" algn="just" rtl="0">
              <a:lnSpc>
                <a:spcPct val="115000"/>
              </a:lnSpc>
              <a:spcBef>
                <a:spcPts val="0"/>
              </a:spcBef>
              <a:spcAft>
                <a:spcPts val="0"/>
              </a:spcAft>
              <a:buSzPts val="1800"/>
              <a:buNone/>
            </a:pPr>
            <a:endParaRPr sz="1600">
              <a:latin typeface="Calibri"/>
              <a:ea typeface="Calibri"/>
              <a:cs typeface="Calibri"/>
              <a:sym typeface="Calibri"/>
            </a:endParaRPr>
          </a:p>
        </p:txBody>
      </p:sp>
      <p:sp>
        <p:nvSpPr>
          <p:cNvPr id="1338" name="Google Shape;1338;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78</a:t>
            </a:fld>
            <a:endParaRPr/>
          </a:p>
        </p:txBody>
      </p:sp>
      <p:pic>
        <p:nvPicPr>
          <p:cNvPr id="1339" name="Google Shape;1339;p15"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1340" name="Google Shape;1340;p1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341" name="Google Shape;1341;p15"/>
          <p:cNvPicPr preferRelativeResize="0"/>
          <p:nvPr/>
        </p:nvPicPr>
        <p:blipFill>
          <a:blip r:embed="rId5">
            <a:alphaModFix/>
          </a:blip>
          <a:stretch>
            <a:fillRect/>
          </a:stretch>
        </p:blipFill>
        <p:spPr>
          <a:xfrm>
            <a:off x="409475" y="2180701"/>
            <a:ext cx="3514816" cy="23389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g1892e141b05_0_0"/>
          <p:cNvSpPr txBox="1">
            <a:spLocks noGrp="1"/>
          </p:cNvSpPr>
          <p:nvPr>
            <p:ph type="title"/>
          </p:nvPr>
        </p:nvSpPr>
        <p:spPr>
          <a:xfrm>
            <a:off x="298133" y="86249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de-DE"/>
              <a:t>Reflexion/self assessment</a:t>
            </a:r>
            <a:endParaRPr/>
          </a:p>
        </p:txBody>
      </p:sp>
      <p:sp>
        <p:nvSpPr>
          <p:cNvPr id="1347" name="Google Shape;1347;g1892e141b05_0_0"/>
          <p:cNvSpPr txBox="1">
            <a:spLocks noGrp="1"/>
          </p:cNvSpPr>
          <p:nvPr>
            <p:ph type="body" idx="2"/>
          </p:nvPr>
        </p:nvSpPr>
        <p:spPr>
          <a:xfrm>
            <a:off x="4446270" y="61141"/>
            <a:ext cx="4697700" cy="488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How would you evaluate the current financial strategy of your enterprise? </a:t>
            </a:r>
            <a:endParaRPr/>
          </a:p>
          <a:p>
            <a:pPr marL="914400" lvl="1" indent="-342900" algn="just" rtl="0">
              <a:lnSpc>
                <a:spcPct val="115000"/>
              </a:lnSpc>
              <a:spcBef>
                <a:spcPts val="0"/>
              </a:spcBef>
              <a:spcAft>
                <a:spcPts val="0"/>
              </a:spcAft>
              <a:buClr>
                <a:schemeClr val="accent5"/>
              </a:buClr>
              <a:buSzPts val="1800"/>
              <a:buFont typeface="Lato"/>
              <a:buChar char="●"/>
            </a:pPr>
            <a:r>
              <a:rPr lang="de-DE" sz="1200">
                <a:solidFill>
                  <a:schemeClr val="dk2"/>
                </a:solidFill>
                <a:latin typeface="Calibri"/>
                <a:ea typeface="Calibri"/>
                <a:cs typeface="Calibri"/>
                <a:sym typeface="Calibri"/>
              </a:rPr>
              <a:t>Are the financial needs sufficiently covered? </a:t>
            </a:r>
            <a:endParaRPr/>
          </a:p>
          <a:p>
            <a:pPr marL="914400" lvl="1" indent="-342900" algn="just" rtl="0">
              <a:lnSpc>
                <a:spcPct val="115000"/>
              </a:lnSpc>
              <a:spcBef>
                <a:spcPts val="0"/>
              </a:spcBef>
              <a:spcAft>
                <a:spcPts val="0"/>
              </a:spcAft>
              <a:buClr>
                <a:schemeClr val="accent5"/>
              </a:buClr>
              <a:buSzPts val="1800"/>
              <a:buFont typeface="Lato"/>
              <a:buChar char="●"/>
            </a:pPr>
            <a:r>
              <a:rPr lang="de-DE" sz="1200">
                <a:solidFill>
                  <a:schemeClr val="dk2"/>
                </a:solidFill>
                <a:latin typeface="Calibri"/>
                <a:ea typeface="Calibri"/>
                <a:cs typeface="Calibri"/>
                <a:sym typeface="Calibri"/>
              </a:rPr>
              <a:t>Do you think you have the right pool of financing partners at the table for the project?</a:t>
            </a:r>
            <a:endParaRPr/>
          </a:p>
          <a:p>
            <a:pPr marL="0" lvl="0" indent="0" algn="just" rtl="0">
              <a:lnSpc>
                <a:spcPct val="115000"/>
              </a:lnSpc>
              <a:spcBef>
                <a:spcPts val="0"/>
              </a:spcBef>
              <a:spcAft>
                <a:spcPts val="0"/>
              </a:spcAft>
              <a:buSzPts val="1800"/>
              <a:buNone/>
            </a:pPr>
            <a:endParaRPr sz="1600" b="1">
              <a:solidFill>
                <a:schemeClr val="dk2"/>
              </a:solidFill>
              <a:latin typeface="Calibri"/>
              <a:ea typeface="Calibri"/>
              <a:cs typeface="Calibri"/>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How would you ensure you have a good appraisal of your financing needs, currently and in order to best support future development steps you are willing to take?</a:t>
            </a:r>
            <a:endParaRPr/>
          </a:p>
          <a:p>
            <a:pPr marL="0" lvl="0" indent="0" algn="just" rtl="0">
              <a:lnSpc>
                <a:spcPct val="115000"/>
              </a:lnSpc>
              <a:spcBef>
                <a:spcPts val="0"/>
              </a:spcBef>
              <a:spcAft>
                <a:spcPts val="0"/>
              </a:spcAft>
              <a:buSzPts val="1800"/>
              <a:buNone/>
            </a:pPr>
            <a:endParaRPr sz="1600" b="1">
              <a:solidFill>
                <a:schemeClr val="dk2"/>
              </a:solidFill>
              <a:latin typeface="Calibri"/>
              <a:ea typeface="Calibri"/>
              <a:cs typeface="Calibri"/>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What would be the first steps you would be willing to take in order to improve the financing of your social enterprise?</a:t>
            </a:r>
            <a:r>
              <a:rPr lang="de-DE" sz="1600" b="1">
                <a:solidFill>
                  <a:schemeClr val="dk2"/>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457200" lvl="0" indent="-228600" algn="just" rtl="0">
              <a:lnSpc>
                <a:spcPct val="115000"/>
              </a:lnSpc>
              <a:spcBef>
                <a:spcPts val="0"/>
              </a:spcBef>
              <a:spcAft>
                <a:spcPts val="0"/>
              </a:spcAft>
              <a:buSzPts val="1800"/>
              <a:buNone/>
            </a:pPr>
            <a:endParaRPr sz="1600">
              <a:latin typeface="Calibri"/>
              <a:ea typeface="Calibri"/>
              <a:cs typeface="Calibri"/>
              <a:sym typeface="Calibri"/>
            </a:endParaRPr>
          </a:p>
        </p:txBody>
      </p:sp>
      <p:sp>
        <p:nvSpPr>
          <p:cNvPr id="1348" name="Google Shape;1348;g1892e141b05_0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79</a:t>
            </a:fld>
            <a:endParaRPr/>
          </a:p>
        </p:txBody>
      </p:sp>
      <p:pic>
        <p:nvPicPr>
          <p:cNvPr id="1349" name="Google Shape;1349;g1892e141b05_0_0"/>
          <p:cNvPicPr preferRelativeResize="0"/>
          <p:nvPr/>
        </p:nvPicPr>
        <p:blipFill rotWithShape="1">
          <a:blip r:embed="rId3">
            <a:alphaModFix/>
          </a:blip>
          <a:srcRect/>
          <a:stretch/>
        </p:blipFill>
        <p:spPr>
          <a:xfrm>
            <a:off x="1108710" y="2180697"/>
            <a:ext cx="3074670" cy="2962804"/>
          </a:xfrm>
          <a:prstGeom prst="rect">
            <a:avLst/>
          </a:prstGeom>
          <a:noFill/>
          <a:ln>
            <a:noFill/>
          </a:ln>
        </p:spPr>
      </p:pic>
      <p:pic>
        <p:nvPicPr>
          <p:cNvPr id="1350" name="Google Shape;1350;g1892e141b05_0_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4" cy="393179"/>
          </a:xfrm>
          <a:prstGeom prst="rect">
            <a:avLst/>
          </a:prstGeom>
          <a:noFill/>
          <a:ln>
            <a:noFill/>
          </a:ln>
        </p:spPr>
      </p:pic>
      <p:pic>
        <p:nvPicPr>
          <p:cNvPr id="1351" name="Google Shape;1351;g1892e141b05_0_0"/>
          <p:cNvPicPr preferRelativeResize="0"/>
          <p:nvPr/>
        </p:nvPicPr>
        <p:blipFill rotWithShape="1">
          <a:blip r:embed="rId5">
            <a:alphaModFix/>
          </a:blip>
          <a:srcRect/>
          <a:stretch/>
        </p:blipFill>
        <p:spPr>
          <a:xfrm>
            <a:off x="0" y="0"/>
            <a:ext cx="718275" cy="67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p:nvPr/>
        </p:nvSpPr>
        <p:spPr>
          <a:xfrm>
            <a:off x="1863217" y="978651"/>
            <a:ext cx="5429123"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22D4A"/>
              </a:solidFill>
              <a:latin typeface="Arial"/>
              <a:ea typeface="Arial"/>
              <a:cs typeface="Arial"/>
              <a:sym typeface="Arial"/>
            </a:endParaRPr>
          </a:p>
        </p:txBody>
      </p:sp>
      <p:sp>
        <p:nvSpPr>
          <p:cNvPr id="147" name="Google Shape;147;p5"/>
          <p:cNvSpPr txBox="1"/>
          <p:nvPr/>
        </p:nvSpPr>
        <p:spPr>
          <a:xfrm>
            <a:off x="1863216" y="2080260"/>
            <a:ext cx="6858707" cy="2084582"/>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What do I need to finance in order for my enterprise to run smoothly and grow? </a:t>
            </a:r>
            <a:endParaRPr/>
          </a:p>
          <a:p>
            <a:pPr marL="457200" marR="0" lvl="0" indent="-114300" algn="l" rtl="0">
              <a:lnSpc>
                <a:spcPct val="100000"/>
              </a:lnSpc>
              <a:spcBef>
                <a:spcPts val="600"/>
              </a:spcBef>
              <a:spcAft>
                <a:spcPts val="0"/>
              </a:spcAft>
              <a:buClr>
                <a:schemeClr val="dk1"/>
              </a:buClr>
              <a:buSzPts val="1800"/>
              <a:buFont typeface="Noto Sans"/>
              <a:buNone/>
            </a:pPr>
            <a:endParaRPr sz="500" b="0" i="0" u="none" strike="noStrike" cap="none">
              <a:solidFill>
                <a:schemeClr val="dk2"/>
              </a:solidFill>
              <a:latin typeface="Lato"/>
              <a:ea typeface="Lato"/>
              <a:cs typeface="Lato"/>
              <a:sym typeface="Lato"/>
            </a:endParaRPr>
          </a:p>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How much do I need? </a:t>
            </a:r>
            <a:endParaRPr/>
          </a:p>
          <a:p>
            <a:pPr marL="457200" marR="0" lvl="0" indent="-114300" algn="l" rtl="0">
              <a:lnSpc>
                <a:spcPct val="100000"/>
              </a:lnSpc>
              <a:spcBef>
                <a:spcPts val="600"/>
              </a:spcBef>
              <a:spcAft>
                <a:spcPts val="0"/>
              </a:spcAft>
              <a:buClr>
                <a:schemeClr val="dk1"/>
              </a:buClr>
              <a:buSzPts val="1800"/>
              <a:buFont typeface="Noto Sans"/>
              <a:buNone/>
            </a:pPr>
            <a:endParaRPr sz="600" b="0" i="0" u="none" strike="noStrike" cap="none">
              <a:solidFill>
                <a:schemeClr val="dk2"/>
              </a:solidFill>
              <a:latin typeface="Lato"/>
              <a:ea typeface="Lato"/>
              <a:cs typeface="Lato"/>
              <a:sym typeface="Lato"/>
            </a:endParaRPr>
          </a:p>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a:solidFill>
                  <a:schemeClr val="dk2"/>
                </a:solidFill>
                <a:latin typeface="Lato"/>
                <a:ea typeface="Lato"/>
                <a:cs typeface="Lato"/>
                <a:sym typeface="Lato"/>
              </a:rPr>
              <a:t>What type of financial instruments are the most appropriate</a:t>
            </a:r>
            <a:endParaRPr/>
          </a:p>
          <a:p>
            <a:pPr marL="571500" marR="0" lvl="1" indent="-342900" algn="l" rtl="0">
              <a:lnSpc>
                <a:spcPct val="100000"/>
              </a:lnSpc>
              <a:spcBef>
                <a:spcPts val="600"/>
              </a:spcBef>
              <a:spcAft>
                <a:spcPts val="0"/>
              </a:spcAft>
              <a:buClr>
                <a:schemeClr val="dk1"/>
              </a:buClr>
              <a:buSzPts val="1800"/>
              <a:buFont typeface="Courier New"/>
              <a:buChar char="o"/>
            </a:pPr>
            <a:r>
              <a:rPr lang="de-DE" sz="1500" b="0" i="0" u="none" strike="noStrike" cap="none">
                <a:solidFill>
                  <a:schemeClr val="dk2"/>
                </a:solidFill>
                <a:latin typeface="Lato"/>
                <a:ea typeface="Lato"/>
                <a:cs typeface="Lato"/>
                <a:sym typeface="Lato"/>
              </a:rPr>
              <a:t>to its business and impact model</a:t>
            </a:r>
            <a:endParaRPr/>
          </a:p>
          <a:p>
            <a:pPr marL="571500" marR="0" lvl="1" indent="-342900" algn="l" rtl="0">
              <a:lnSpc>
                <a:spcPct val="100000"/>
              </a:lnSpc>
              <a:spcBef>
                <a:spcPts val="600"/>
              </a:spcBef>
              <a:spcAft>
                <a:spcPts val="0"/>
              </a:spcAft>
              <a:buClr>
                <a:schemeClr val="dk1"/>
              </a:buClr>
              <a:buSzPts val="1800"/>
              <a:buFont typeface="Courier New"/>
              <a:buChar char="o"/>
            </a:pPr>
            <a:r>
              <a:rPr lang="de-DE" sz="1500" b="0" i="0" u="none" strike="noStrike" cap="none">
                <a:solidFill>
                  <a:schemeClr val="dk2"/>
                </a:solidFill>
                <a:latin typeface="Lato"/>
                <a:ea typeface="Lato"/>
                <a:cs typeface="Lato"/>
                <a:sym typeface="Lato"/>
              </a:rPr>
              <a:t>to its stage of development</a:t>
            </a:r>
            <a:endParaRPr/>
          </a:p>
          <a:p>
            <a:pPr marL="571500" marR="0" lvl="1" indent="-342900" algn="l" rtl="0">
              <a:lnSpc>
                <a:spcPct val="100000"/>
              </a:lnSpc>
              <a:spcBef>
                <a:spcPts val="600"/>
              </a:spcBef>
              <a:spcAft>
                <a:spcPts val="0"/>
              </a:spcAft>
              <a:buClr>
                <a:schemeClr val="dk1"/>
              </a:buClr>
              <a:buSzPts val="1800"/>
              <a:buFont typeface="Courier New"/>
              <a:buChar char="o"/>
            </a:pPr>
            <a:r>
              <a:rPr lang="de-DE" sz="1500" b="0" i="0" u="none" strike="noStrike" cap="none">
                <a:solidFill>
                  <a:schemeClr val="dk2"/>
                </a:solidFill>
                <a:latin typeface="Lato"/>
                <a:ea typeface="Lato"/>
                <a:cs typeface="Lato"/>
                <a:sym typeface="Lato"/>
              </a:rPr>
              <a:t>to the enterprise’s needs? </a:t>
            </a:r>
            <a:endParaRPr/>
          </a:p>
          <a:p>
            <a:pPr marL="571500" marR="0" lvl="1" indent="-228600" algn="l" rtl="0">
              <a:lnSpc>
                <a:spcPct val="100000"/>
              </a:lnSpc>
              <a:spcBef>
                <a:spcPts val="600"/>
              </a:spcBef>
              <a:spcAft>
                <a:spcPts val="0"/>
              </a:spcAft>
              <a:buClr>
                <a:schemeClr val="dk1"/>
              </a:buClr>
              <a:buSzPts val="1800"/>
              <a:buFont typeface="Noto Sans Symbols"/>
              <a:buNone/>
            </a:pPr>
            <a:endParaRPr sz="600" b="0" i="0" u="none" strike="noStrike" cap="none">
              <a:solidFill>
                <a:schemeClr val="dk2"/>
              </a:solidFill>
              <a:latin typeface="Lato"/>
              <a:ea typeface="Lato"/>
              <a:cs typeface="Lato"/>
              <a:sym typeface="Lato"/>
            </a:endParaRPr>
          </a:p>
          <a:p>
            <a:pPr marL="571500" marR="0" lvl="1" indent="-342900" algn="l" rtl="0">
              <a:lnSpc>
                <a:spcPct val="100000"/>
              </a:lnSpc>
              <a:spcBef>
                <a:spcPts val="600"/>
              </a:spcBef>
              <a:spcAft>
                <a:spcPts val="0"/>
              </a:spcAft>
              <a:buClr>
                <a:schemeClr val="dk1"/>
              </a:buClr>
              <a:buSzPts val="1800"/>
              <a:buFont typeface="Noto Sans Symbols"/>
              <a:buChar char="−"/>
            </a:pPr>
            <a:r>
              <a:rPr lang="de-DE" sz="1500" b="0" i="0" u="none" strike="noStrike" cap="none">
                <a:solidFill>
                  <a:schemeClr val="dk2"/>
                </a:solidFill>
                <a:latin typeface="Lato"/>
                <a:ea typeface="Lato"/>
                <a:cs typeface="Lato"/>
                <a:sym typeface="Lato"/>
              </a:rPr>
              <a:t>…it all starts with getting a good understanding as to how money flows in and out of the enterprise, a.k.a cash flow cycles. </a:t>
            </a:r>
            <a:endParaRPr/>
          </a:p>
          <a:p>
            <a:pPr marL="457200" marR="0" lvl="0" indent="-114300" algn="l" rtl="0">
              <a:lnSpc>
                <a:spcPct val="100000"/>
              </a:lnSpc>
              <a:spcBef>
                <a:spcPts val="1200"/>
              </a:spcBef>
              <a:spcAft>
                <a:spcPts val="600"/>
              </a:spcAft>
              <a:buClr>
                <a:schemeClr val="dk1"/>
              </a:buClr>
              <a:buSzPts val="1800"/>
              <a:buFont typeface="Noto Sans"/>
              <a:buNone/>
            </a:pPr>
            <a:endParaRPr sz="1500" b="0" i="0" u="none" strike="noStrike" cap="none">
              <a:solidFill>
                <a:schemeClr val="dk2"/>
              </a:solidFill>
              <a:latin typeface="Lato"/>
              <a:ea typeface="Lato"/>
              <a:cs typeface="Lato"/>
              <a:sym typeface="Lato"/>
            </a:endParaRPr>
          </a:p>
        </p:txBody>
      </p:sp>
      <p:sp>
        <p:nvSpPr>
          <p:cNvPr id="148" name="Google Shape;148;p5"/>
          <p:cNvSpPr txBox="1"/>
          <p:nvPr/>
        </p:nvSpPr>
        <p:spPr>
          <a:xfrm>
            <a:off x="3419475" y="442913"/>
            <a:ext cx="5302449" cy="9747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a:solidFill>
                  <a:schemeClr val="dk2"/>
                </a:solidFill>
                <a:latin typeface="Raleway"/>
                <a:ea typeface="Raleway"/>
                <a:cs typeface="Raleway"/>
                <a:sym typeface="Raleway"/>
              </a:rPr>
              <a:t>Cash flow cycles as a starting point to financing the social enterprise</a:t>
            </a:r>
            <a:endParaRPr sz="1400" b="0" i="0" u="none" strike="noStrike" cap="none">
              <a:solidFill>
                <a:srgbClr val="000000"/>
              </a:solidFill>
              <a:latin typeface="Arial"/>
              <a:ea typeface="Arial"/>
              <a:cs typeface="Arial"/>
              <a:sym typeface="Arial"/>
            </a:endParaRPr>
          </a:p>
        </p:txBody>
      </p:sp>
      <p:cxnSp>
        <p:nvCxnSpPr>
          <p:cNvPr id="149" name="Google Shape;14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50" name="Google Shape;15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51" name="Google Shape;15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152" name="Google Shape;152;p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53" name="Google Shape;153;p5"/>
          <p:cNvSpPr txBox="1">
            <a:spLocks noGrp="1"/>
          </p:cNvSpPr>
          <p:nvPr>
            <p:ph type="sldNum" idx="12"/>
          </p:nvPr>
        </p:nvSpPr>
        <p:spPr>
          <a:xfrm>
            <a:off x="8747592" y="4903627"/>
            <a:ext cx="388789" cy="11541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de-DE"/>
              <a:t>8</a:t>
            </a:fld>
            <a:endParaRPr/>
          </a:p>
        </p:txBody>
      </p:sp>
      <p:pic>
        <p:nvPicPr>
          <p:cNvPr id="154" name="Google Shape;154;p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descr="Social enterprise: Entrepreneurship with a social impact "/>
          <p:cNvPicPr preferRelativeResize="0"/>
          <p:nvPr/>
        </p:nvPicPr>
        <p:blipFill rotWithShape="1">
          <a:blip r:embed="rId3">
            <a:alphaModFix/>
          </a:blip>
          <a:srcRect/>
          <a:stretch/>
        </p:blipFill>
        <p:spPr>
          <a:xfrm>
            <a:off x="3713190" y="2010581"/>
            <a:ext cx="1733425" cy="1727029"/>
          </a:xfrm>
          <a:prstGeom prst="rect">
            <a:avLst/>
          </a:prstGeom>
          <a:noFill/>
          <a:ln>
            <a:noFill/>
          </a:ln>
        </p:spPr>
      </p:pic>
      <p:grpSp>
        <p:nvGrpSpPr>
          <p:cNvPr id="161" name="Google Shape;161;p9"/>
          <p:cNvGrpSpPr/>
          <p:nvPr/>
        </p:nvGrpSpPr>
        <p:grpSpPr>
          <a:xfrm>
            <a:off x="1950054" y="1217956"/>
            <a:ext cx="7260054" cy="3569399"/>
            <a:chOff x="2172" y="1594"/>
            <a:chExt cx="4519" cy="1989"/>
          </a:xfrm>
        </p:grpSpPr>
        <p:sp>
          <p:nvSpPr>
            <p:cNvPr id="162" name="Google Shape;162;p9"/>
            <p:cNvSpPr/>
            <p:nvPr/>
          </p:nvSpPr>
          <p:spPr>
            <a:xfrm>
              <a:off x="2304" y="1609"/>
              <a:ext cx="938" cy="310"/>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Member/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Shareholder</a:t>
              </a: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3484" y="1594"/>
              <a:ext cx="697" cy="187"/>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Clients</a:t>
              </a:r>
              <a:endParaRPr sz="1400" b="0" i="0" u="none" strike="noStrike" cap="none">
                <a:solidFill>
                  <a:srgbClr val="000000"/>
                </a:solidFill>
                <a:latin typeface="Arial"/>
                <a:ea typeface="Arial"/>
                <a:cs typeface="Arial"/>
                <a:sym typeface="Arial"/>
              </a:endParaRPr>
            </a:p>
          </p:txBody>
        </p:sp>
        <p:sp>
          <p:nvSpPr>
            <p:cNvPr id="164" name="Google Shape;164;p9"/>
            <p:cNvSpPr/>
            <p:nvPr/>
          </p:nvSpPr>
          <p:spPr>
            <a:xfrm>
              <a:off x="4888" y="2222"/>
              <a:ext cx="789" cy="222"/>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Employees</a:t>
              </a:r>
              <a:endParaRPr sz="1400" b="0" i="0" u="none" strike="noStrike" cap="none">
                <a:solidFill>
                  <a:srgbClr val="000000"/>
                </a:solidFill>
                <a:latin typeface="Arial"/>
                <a:ea typeface="Arial"/>
                <a:cs typeface="Arial"/>
                <a:sym typeface="Arial"/>
              </a:endParaRPr>
            </a:p>
          </p:txBody>
        </p:sp>
        <p:sp>
          <p:nvSpPr>
            <p:cNvPr id="165" name="Google Shape;165;p9"/>
            <p:cNvSpPr/>
            <p:nvPr/>
          </p:nvSpPr>
          <p:spPr>
            <a:xfrm>
              <a:off x="4274" y="3291"/>
              <a:ext cx="707" cy="225"/>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State</a:t>
              </a:r>
              <a:endParaRPr sz="1400" b="0" i="0" u="none" strike="noStrike" cap="none">
                <a:solidFill>
                  <a:srgbClr val="000000"/>
                </a:solidFill>
                <a:latin typeface="Arial"/>
                <a:ea typeface="Arial"/>
                <a:cs typeface="Arial"/>
                <a:sym typeface="Arial"/>
              </a:endParaRPr>
            </a:p>
          </p:txBody>
        </p:sp>
        <p:sp>
          <p:nvSpPr>
            <p:cNvPr id="166" name="Google Shape;166;p9"/>
            <p:cNvSpPr/>
            <p:nvPr/>
          </p:nvSpPr>
          <p:spPr>
            <a:xfrm>
              <a:off x="3253" y="3312"/>
              <a:ext cx="783" cy="256"/>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Local State</a:t>
              </a:r>
              <a:endParaRPr sz="1400" b="0" i="0" u="none" strike="noStrike" cap="none">
                <a:solidFill>
                  <a:srgbClr val="000000"/>
                </a:solidFill>
                <a:latin typeface="Arial"/>
                <a:ea typeface="Arial"/>
                <a:cs typeface="Arial"/>
                <a:sym typeface="Arial"/>
              </a:endParaRPr>
            </a:p>
          </p:txBody>
        </p:sp>
        <p:sp>
          <p:nvSpPr>
            <p:cNvPr id="167" name="Google Shape;167;p9"/>
            <p:cNvSpPr/>
            <p:nvPr/>
          </p:nvSpPr>
          <p:spPr>
            <a:xfrm>
              <a:off x="4879" y="2761"/>
              <a:ext cx="781" cy="193"/>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Suppliers</a:t>
              </a:r>
              <a:endParaRPr sz="1400" b="0" i="0" u="none" strike="noStrike" cap="none">
                <a:solidFill>
                  <a:srgbClr val="000000"/>
                </a:solidFill>
                <a:latin typeface="Arial"/>
                <a:ea typeface="Arial"/>
                <a:cs typeface="Arial"/>
                <a:sym typeface="Arial"/>
              </a:endParaRPr>
            </a:p>
          </p:txBody>
        </p:sp>
        <p:sp>
          <p:nvSpPr>
            <p:cNvPr id="168" name="Google Shape;168;p9"/>
            <p:cNvSpPr/>
            <p:nvPr/>
          </p:nvSpPr>
          <p:spPr>
            <a:xfrm>
              <a:off x="2172" y="2968"/>
              <a:ext cx="739" cy="311"/>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Welfare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organizations</a:t>
              </a:r>
              <a:endParaRPr sz="1400" b="0" i="0" u="none" strike="noStrike" cap="none">
                <a:solidFill>
                  <a:srgbClr val="000000"/>
                </a:solidFill>
                <a:latin typeface="Arial"/>
                <a:ea typeface="Arial"/>
                <a:cs typeface="Arial"/>
                <a:sym typeface="Arial"/>
              </a:endParaRPr>
            </a:p>
          </p:txBody>
        </p:sp>
        <p:sp>
          <p:nvSpPr>
            <p:cNvPr id="169" name="Google Shape;169;p9"/>
            <p:cNvSpPr/>
            <p:nvPr/>
          </p:nvSpPr>
          <p:spPr>
            <a:xfrm>
              <a:off x="2172" y="2340"/>
              <a:ext cx="572" cy="218"/>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Bank</a:t>
              </a:r>
              <a:endParaRPr sz="1400" b="0" i="0" u="none" strike="noStrike" cap="none">
                <a:solidFill>
                  <a:srgbClr val="000000"/>
                </a:solidFill>
                <a:latin typeface="Arial"/>
                <a:ea typeface="Arial"/>
                <a:cs typeface="Arial"/>
                <a:sym typeface="Arial"/>
              </a:endParaRPr>
            </a:p>
          </p:txBody>
        </p:sp>
        <p:sp>
          <p:nvSpPr>
            <p:cNvPr id="170" name="Google Shape;170;p9"/>
            <p:cNvSpPr/>
            <p:nvPr/>
          </p:nvSpPr>
          <p:spPr>
            <a:xfrm rot="5400000">
              <a:off x="3657" y="1764"/>
              <a:ext cx="315" cy="290"/>
            </a:xfrm>
            <a:prstGeom prst="rightArrow">
              <a:avLst>
                <a:gd name="adj1" fmla="val 48455"/>
                <a:gd name="adj2" fmla="val 47083"/>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1" name="Google Shape;171;p9"/>
            <p:cNvSpPr/>
            <p:nvPr/>
          </p:nvSpPr>
          <p:spPr>
            <a:xfrm>
              <a:off x="5549" y="3364"/>
              <a:ext cx="318" cy="219"/>
            </a:xfrm>
            <a:prstGeom prst="rightArrow">
              <a:avLst>
                <a:gd name="adj1" fmla="val 50000"/>
                <a:gd name="adj2" fmla="val 7143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9"/>
            <p:cNvSpPr txBox="1"/>
            <p:nvPr/>
          </p:nvSpPr>
          <p:spPr>
            <a:xfrm>
              <a:off x="5867" y="3421"/>
              <a:ext cx="824" cy="1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chemeClr val="dk1"/>
                  </a:solidFill>
                  <a:latin typeface="Arial"/>
                  <a:ea typeface="Arial"/>
                  <a:cs typeface="Arial"/>
                  <a:sym typeface="Arial"/>
                </a:rPr>
                <a:t>Financial streams</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rot="1366838">
              <a:off x="4353" y="2601"/>
              <a:ext cx="506" cy="245"/>
            </a:xfrm>
            <a:prstGeom prst="rightArrow">
              <a:avLst>
                <a:gd name="adj1" fmla="val 50000"/>
                <a:gd name="adj2" fmla="val 36891"/>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4" name="Google Shape;174;p9"/>
            <p:cNvSpPr/>
            <p:nvPr/>
          </p:nvSpPr>
          <p:spPr>
            <a:xfrm rot="-7300417" flipH="1">
              <a:off x="4054" y="2905"/>
              <a:ext cx="508" cy="292"/>
            </a:xfrm>
            <a:prstGeom prst="leftRightArrow">
              <a:avLst>
                <a:gd name="adj1" fmla="val 50000"/>
                <a:gd name="adj2" fmla="val 55620"/>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5" name="Google Shape;175;p9"/>
            <p:cNvSpPr/>
            <p:nvPr/>
          </p:nvSpPr>
          <p:spPr>
            <a:xfrm rot="-5098090">
              <a:off x="3550" y="3003"/>
              <a:ext cx="385" cy="296"/>
            </a:xfrm>
            <a:prstGeom prst="leftRightArrow">
              <a:avLst>
                <a:gd name="adj1" fmla="val 50000"/>
                <a:gd name="adj2" fmla="val 28948"/>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9"/>
            <p:cNvSpPr/>
            <p:nvPr/>
          </p:nvSpPr>
          <p:spPr>
            <a:xfrm rot="8483794">
              <a:off x="2931" y="2785"/>
              <a:ext cx="466" cy="265"/>
            </a:xfrm>
            <a:prstGeom prst="rightArrow">
              <a:avLst>
                <a:gd name="adj1" fmla="val 50000"/>
                <a:gd name="adj2" fmla="val 51640"/>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9"/>
            <p:cNvSpPr txBox="1"/>
            <p:nvPr/>
          </p:nvSpPr>
          <p:spPr>
            <a:xfrm rot="-2781268">
              <a:off x="2965" y="2771"/>
              <a:ext cx="341" cy="14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8" name="Google Shape;178;p9"/>
            <p:cNvSpPr/>
            <p:nvPr/>
          </p:nvSpPr>
          <p:spPr>
            <a:xfrm rot="674015">
              <a:off x="2742" y="2356"/>
              <a:ext cx="580" cy="222"/>
            </a:xfrm>
            <a:prstGeom prst="leftRightArrow">
              <a:avLst>
                <a:gd name="adj1" fmla="val 59495"/>
                <a:gd name="adj2" fmla="val 5029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9" name="Google Shape;179;p9"/>
            <p:cNvSpPr/>
            <p:nvPr/>
          </p:nvSpPr>
          <p:spPr>
            <a:xfrm rot="-7960539">
              <a:off x="2936" y="1892"/>
              <a:ext cx="501" cy="279"/>
            </a:xfrm>
            <a:prstGeom prst="leftRightArrow">
              <a:avLst>
                <a:gd name="adj1" fmla="val 54365"/>
                <a:gd name="adj2" fmla="val 54053"/>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9"/>
            <p:cNvSpPr txBox="1"/>
            <p:nvPr/>
          </p:nvSpPr>
          <p:spPr>
            <a:xfrm rot="2839461">
              <a:off x="3007" y="1939"/>
              <a:ext cx="337" cy="1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181" name="Google Shape;181;p9"/>
          <p:cNvSpPr/>
          <p:nvPr/>
        </p:nvSpPr>
        <p:spPr>
          <a:xfrm>
            <a:off x="5366469" y="2388459"/>
            <a:ext cx="877927" cy="398395"/>
          </a:xfrm>
          <a:prstGeom prst="leftRightArrow">
            <a:avLst>
              <a:gd name="adj1" fmla="val 59495"/>
              <a:gd name="adj2" fmla="val 5029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82" name="Google Shape;182;p9"/>
          <p:cNvSpPr/>
          <p:nvPr/>
        </p:nvSpPr>
        <p:spPr>
          <a:xfrm>
            <a:off x="5848378" y="1344314"/>
            <a:ext cx="1119774" cy="517445"/>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Users/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beneficiaries</a:t>
            </a: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rot="-2346643">
            <a:off x="5107110" y="1787474"/>
            <a:ext cx="844730" cy="398395"/>
          </a:xfrm>
          <a:prstGeom prst="leftRightArrow">
            <a:avLst>
              <a:gd name="adj1" fmla="val 59495"/>
              <a:gd name="adj2" fmla="val 5029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84" name="Google Shape;184;p9"/>
          <p:cNvSpPr txBox="1"/>
          <p:nvPr/>
        </p:nvSpPr>
        <p:spPr>
          <a:xfrm>
            <a:off x="3419474" y="403740"/>
            <a:ext cx="5299327" cy="6485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a:solidFill>
                  <a:srgbClr val="000000"/>
                </a:solidFill>
                <a:latin typeface="Raleway"/>
                <a:ea typeface="Raleway"/>
                <a:cs typeface="Raleway"/>
                <a:sym typeface="Raleway"/>
              </a:rPr>
              <a:t>How social enterprise’s stakeholders (also) translate into financial streams </a:t>
            </a:r>
            <a:endParaRPr sz="2100" b="0" i="0" u="none" strike="noStrike" cap="none">
              <a:solidFill>
                <a:srgbClr val="000000"/>
              </a:solidFill>
              <a:latin typeface="Arial"/>
              <a:ea typeface="Arial"/>
              <a:cs typeface="Arial"/>
              <a:sym typeface="Arial"/>
            </a:endParaRPr>
          </a:p>
        </p:txBody>
      </p:sp>
      <p:pic>
        <p:nvPicPr>
          <p:cNvPr id="185" name="Google Shape;185;p9"/>
          <p:cNvPicPr preferRelativeResize="0"/>
          <p:nvPr/>
        </p:nvPicPr>
        <p:blipFill rotWithShape="1">
          <a:blip r:embed="rId4">
            <a:alphaModFix/>
          </a:blip>
          <a:srcRect/>
          <a:stretch/>
        </p:blipFill>
        <p:spPr>
          <a:xfrm>
            <a:off x="0" y="0"/>
            <a:ext cx="718275" cy="679625"/>
          </a:xfrm>
          <a:prstGeom prst="rect">
            <a:avLst/>
          </a:prstGeom>
          <a:noFill/>
          <a:ln>
            <a:noFill/>
          </a:ln>
        </p:spPr>
      </p:pic>
      <p:cxnSp>
        <p:nvCxnSpPr>
          <p:cNvPr id="186" name="Google Shape;186;p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87" name="Google Shape;187;p9"/>
          <p:cNvCxnSpPr/>
          <p:nvPr/>
        </p:nvCxnSpPr>
        <p:spPr>
          <a:xfrm>
            <a:off x="2477724" y="4836252"/>
            <a:ext cx="6244200" cy="0"/>
          </a:xfrm>
          <a:prstGeom prst="straightConnector1">
            <a:avLst/>
          </a:prstGeom>
          <a:noFill/>
          <a:ln w="19050" cap="flat" cmpd="sng">
            <a:solidFill>
              <a:schemeClr val="dk2"/>
            </a:solidFill>
            <a:prstDash val="solid"/>
            <a:round/>
            <a:headEnd type="none" w="sm" len="sm"/>
            <a:tailEnd type="none" w="sm" len="sm"/>
          </a:ln>
        </p:spPr>
      </p:cxnSp>
      <p:cxnSp>
        <p:nvCxnSpPr>
          <p:cNvPr id="188" name="Google Shape;188;p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9" name="Google Shape;189;p9"/>
          <p:cNvSpPr txBox="1"/>
          <p:nvPr/>
        </p:nvSpPr>
        <p:spPr>
          <a:xfrm>
            <a:off x="2477724" y="4860163"/>
            <a:ext cx="5131198"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Logo social enterprise : Shutterstock, copyright-free</a:t>
            </a:r>
            <a:endParaRPr sz="800" b="0" i="0" u="none" strike="noStrike" cap="none">
              <a:solidFill>
                <a:srgbClr val="000000"/>
              </a:solidFill>
              <a:latin typeface="Arial"/>
              <a:ea typeface="Arial"/>
              <a:cs typeface="Arial"/>
              <a:sym typeface="Arial"/>
            </a:endParaRPr>
          </a:p>
        </p:txBody>
      </p:sp>
      <p:sp>
        <p:nvSpPr>
          <p:cNvPr id="190" name="Google Shape;190;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t>9</a:t>
            </a:fld>
            <a:endParaRPr/>
          </a:p>
        </p:txBody>
      </p:sp>
      <p:pic>
        <p:nvPicPr>
          <p:cNvPr id="191" name="Google Shape;191;p9"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5030</Words>
  <Application>Microsoft Office PowerPoint</Application>
  <PresentationFormat>On-screen Show (16:9)</PresentationFormat>
  <Paragraphs>846</Paragraphs>
  <Slides>79</Slides>
  <Notes>79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Times New Roman</vt:lpstr>
      <vt:lpstr>Noto Sans Symbols</vt:lpstr>
      <vt:lpstr>Lato</vt:lpstr>
      <vt:lpstr>Open Sans</vt:lpstr>
      <vt:lpstr>Courier New</vt:lpstr>
      <vt:lpstr>Raleway</vt:lpstr>
      <vt:lpstr>Calibri</vt:lpstr>
      <vt:lpstr>Arial</vt:lpstr>
      <vt:lpstr>Noto Sans</vt:lpstr>
      <vt:lpstr>Swiss</vt:lpstr>
      <vt:lpstr>Module 3  Financing the Social entreprise</vt:lpstr>
      <vt:lpstr>Working units</vt:lpstr>
      <vt:lpstr>Methodology and learning outcomes - EQF</vt:lpstr>
      <vt:lpstr>Methodology - EQF </vt:lpstr>
      <vt:lpstr>Detailed index</vt:lpstr>
      <vt:lpstr>PowerPoint Presentation</vt:lpstr>
      <vt:lpstr>Overview of cash flow cycles </vt:lpstr>
      <vt:lpstr>PowerPoint Presentation</vt:lpstr>
      <vt:lpstr>PowerPoint Presentation</vt:lpstr>
      <vt:lpstr>The operating cash flow cycle</vt:lpstr>
      <vt:lpstr>The investing cash flow cycle</vt:lpstr>
      <vt:lpstr>Overview of finance needs</vt:lpstr>
      <vt:lpstr>A little warm up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Income statement : potential operating cash flows generated by your activity</vt:lpstr>
      <vt:lpstr>Balance sheet : what the enterprise owns, what it owes and what it is worth </vt:lpstr>
      <vt:lpstr>From Income statement and Balance sheet to cash flow statement  &amp; forecast</vt:lpstr>
      <vt:lpstr>PowerPoint Presentation</vt:lpstr>
      <vt:lpstr>Translating an investment in the financial statements</vt:lpstr>
      <vt:lpstr>PowerPoint Presentation</vt:lpstr>
      <vt:lpstr>What is in a cash flow statement</vt:lpstr>
      <vt:lpstr>Financing plan : cash flow forecast</vt:lpstr>
      <vt:lpstr>PowerPoint Presentation</vt:lpstr>
      <vt:lpstr>Sources of finance</vt:lpstr>
      <vt:lpstr>Sources of finance - disclaimer</vt:lpstr>
      <vt:lpstr>Financing of social enterprises </vt:lpstr>
      <vt:lpstr>Internal financing – Improving cashflows</vt:lpstr>
      <vt:lpstr>Internal sources of finance</vt:lpstr>
      <vt:lpstr>Internal sources of finance</vt:lpstr>
      <vt:lpstr>Internal sources of finance</vt:lpstr>
      <vt:lpstr>Internal sources of finance</vt:lpstr>
      <vt:lpstr>Internal sources of finance</vt:lpstr>
      <vt:lpstr>Internal sources of finance</vt:lpstr>
      <vt:lpstr>Internal sources of finance</vt:lpstr>
      <vt:lpstr>Internal sources of finance</vt:lpstr>
      <vt:lpstr>External financing – Income sources </vt:lpstr>
      <vt:lpstr>External sources of finance</vt:lpstr>
      <vt:lpstr>External sources of finance</vt:lpstr>
      <vt:lpstr>External sources of finance</vt:lpstr>
      <vt:lpstr>External sources of finance</vt:lpstr>
      <vt:lpstr>PowerPoint Presentation</vt:lpstr>
      <vt:lpstr>External sources of finance</vt:lpstr>
      <vt:lpstr>External sources of finance</vt:lpstr>
      <vt:lpstr>External sources of finance</vt:lpstr>
      <vt:lpstr>External sources of finance</vt:lpstr>
      <vt:lpstr>External sources of finance</vt:lpstr>
      <vt:lpstr>External sources of finance</vt:lpstr>
      <vt:lpstr>External sources of finance</vt:lpstr>
      <vt:lpstr>External sources of finance</vt:lpstr>
      <vt:lpstr>PowerPoint Presentation</vt:lpstr>
      <vt:lpstr>Sources of finance -  Capital markets disclaimer</vt:lpstr>
      <vt:lpstr>External sources of finance</vt:lpstr>
      <vt:lpstr>External sources of finance</vt:lpstr>
      <vt:lpstr>External sources of finance</vt:lpstr>
      <vt:lpstr>External sources of finance</vt:lpstr>
      <vt:lpstr>External financing – Financing instruments </vt:lpstr>
      <vt:lpstr>External sources of finance</vt:lpstr>
      <vt:lpstr>External sources of finance</vt:lpstr>
      <vt:lpstr>External sources of finance</vt:lpstr>
      <vt:lpstr>Hybrid Capital – Examples  </vt:lpstr>
      <vt:lpstr>External sources of finance</vt:lpstr>
      <vt:lpstr>External sources of finance</vt:lpstr>
      <vt:lpstr>Financing strategy and how it impacts your enterprise</vt:lpstr>
      <vt:lpstr>PowerPoint Presentation</vt:lpstr>
      <vt:lpstr>PowerPoint Presentation</vt:lpstr>
      <vt:lpstr>PowerPoint Presentation</vt:lpstr>
      <vt:lpstr>Financing strategy step by step</vt:lpstr>
      <vt:lpstr>A few remarks regarding financing strategy</vt:lpstr>
      <vt:lpstr>PowerPoint Presentation</vt:lpstr>
      <vt:lpstr>PowerPoint Presentation</vt:lpstr>
      <vt:lpstr>PowerPoint Presentation</vt:lpstr>
      <vt:lpstr>Key take-away points</vt:lpstr>
      <vt:lpstr>Reflexion/self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Financing the Social entreprise</dc:title>
  <dc:creator>Mary Messiou</dc:creator>
  <cp:lastModifiedBy>Mary Messou</cp:lastModifiedBy>
  <cp:revision>1</cp:revision>
  <dcterms:modified xsi:type="dcterms:W3CDTF">2023-04-21T15:39:04Z</dcterms:modified>
</cp:coreProperties>
</file>