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embeddedFontLst>
    <p:embeddedFont>
      <p:font typeface="Raleway"/>
      <p:regular r:id="rId76"/>
      <p:bold r:id="rId77"/>
      <p:italic r:id="rId78"/>
      <p:boldItalic r:id="rId79"/>
    </p:embeddedFont>
    <p:embeddedFont>
      <p:font typeface="Lato"/>
      <p:regular r:id="rId80"/>
      <p:bold r:id="rId81"/>
      <p:italic r:id="rId82"/>
      <p:boldItalic r:id="rId83"/>
    </p:embeddedFont>
    <p:embeddedFont>
      <p:font typeface="Open Sans"/>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479">
          <p15:clr>
            <a:srgbClr val="9AA0A6"/>
          </p15:clr>
        </p15:guide>
      </p15:sldGuideLst>
    </p:ext>
    <p:ext uri="http://customooxmlschemas.google.com/">
      <go:slidesCustomData xmlns:go="http://customooxmlschemas.google.com/" r:id="rId88" roundtripDataSignature="AMtx7mj98xCPD8IdZjlZLQZ8D2OGv51T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8C7054-F2BD-4640-AB1F-1EECC0DB74BE}">
  <a:tblStyle styleId="{1A8C7054-F2BD-4640-AB1F-1EECC0DB74B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47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OpenSans-regular.fntdata"/><Relationship Id="rId83" Type="http://schemas.openxmlformats.org/officeDocument/2006/relationships/font" Target="fonts/Lato-boldItalic.fntdata"/><Relationship Id="rId42" Type="http://schemas.openxmlformats.org/officeDocument/2006/relationships/slide" Target="slides/slide36.xml"/><Relationship Id="rId86" Type="http://schemas.openxmlformats.org/officeDocument/2006/relationships/font" Target="fonts/OpenSans-italic.fntdata"/><Relationship Id="rId41" Type="http://schemas.openxmlformats.org/officeDocument/2006/relationships/slide" Target="slides/slide35.xml"/><Relationship Id="rId85" Type="http://schemas.openxmlformats.org/officeDocument/2006/relationships/font" Target="fonts/OpenSans-bold.fntdata"/><Relationship Id="rId44" Type="http://schemas.openxmlformats.org/officeDocument/2006/relationships/slide" Target="slides/slide38.xml"/><Relationship Id="rId88" Type="http://customschemas.google.com/relationships/presentationmetadata" Target="metadata"/><Relationship Id="rId43" Type="http://schemas.openxmlformats.org/officeDocument/2006/relationships/slide" Target="slides/slide37.xml"/><Relationship Id="rId87" Type="http://schemas.openxmlformats.org/officeDocument/2006/relationships/font" Target="fonts/OpenSans-boldItalic.fnt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Lato-regular.fntdata"/><Relationship Id="rId82" Type="http://schemas.openxmlformats.org/officeDocument/2006/relationships/font" Target="fonts/Lato-italic.fntdata"/><Relationship Id="rId81"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Raleway-bold.fntdata"/><Relationship Id="rId32" Type="http://schemas.openxmlformats.org/officeDocument/2006/relationships/slide" Target="slides/slide26.xml"/><Relationship Id="rId76" Type="http://schemas.openxmlformats.org/officeDocument/2006/relationships/font" Target="fonts/Raleway-regular.fntdata"/><Relationship Id="rId35" Type="http://schemas.openxmlformats.org/officeDocument/2006/relationships/slide" Target="slides/slide29.xml"/><Relationship Id="rId79" Type="http://schemas.openxmlformats.org/officeDocument/2006/relationships/font" Target="fonts/Raleway-boldItalic.fntdata"/><Relationship Id="rId34" Type="http://schemas.openxmlformats.org/officeDocument/2006/relationships/slide" Target="slides/slide28.xml"/><Relationship Id="rId78" Type="http://schemas.openxmlformats.org/officeDocument/2006/relationships/font" Target="fonts/Raleway-italic.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4" name="Google Shape;1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6" name="Google Shape;22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7" name="Google Shape;24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1" name="Google Shape;27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9" name="Google Shape;28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7" name="Google Shape;30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5" name="Google Shape;32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9" name="Google Shape;35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7" name="Google Shape;37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3" name="Google Shape;413;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6" name="Google Shape;9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d0de89e1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2" name="Google Shape;422;g1d0de89e19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d0de89e19a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1" name="Google Shape;431;g1d0de89e19a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0" name="Google Shape;440;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0" name="Google Shape;450;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d0de89e19a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9" name="Google Shape;459;g1d0de89e19a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8" name="Google Shape;468;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45" name="Google Shape;645;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0634f5fe2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54" name="Google Shape;654;g20634f5fe2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3a879345c0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g23a879345c0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d0de89e19a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d0de89e19a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1" name="Google Shape;1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57"/>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57"/>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5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57"/>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57"/>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5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cxnSp>
        <p:nvCxnSpPr>
          <p:cNvPr id="62" name="Google Shape;62;g23a879345c0_0_26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3" name="Google Shape;63;g23a879345c0_0_26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4" name="Google Shape;64;g23a879345c0_0_26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5" name="Google Shape;65;g23a879345c0_0_26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66" name="Google Shape;66;g23a879345c0_0_26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7" name="Google Shape;67;g23a879345c0_0_2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 name="Shape 16"/>
        <p:cNvGrpSpPr/>
        <p:nvPr/>
      </p:nvGrpSpPr>
      <p:grpSpPr>
        <a:xfrm>
          <a:off x="0" y="0"/>
          <a:ext cx="0" cy="0"/>
          <a:chOff x="0" y="0"/>
          <a:chExt cx="0" cy="0"/>
        </a:xfrm>
      </p:grpSpPr>
      <p:cxnSp>
        <p:nvCxnSpPr>
          <p:cNvPr id="17" name="Google Shape;17;p5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8" name="Google Shape;18;p58"/>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 name="Google Shape;19;p58"/>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5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 name="Shape 21"/>
        <p:cNvGrpSpPr/>
        <p:nvPr/>
      </p:nvGrpSpPr>
      <p:grpSpPr>
        <a:xfrm>
          <a:off x="0" y="0"/>
          <a:ext cx="0" cy="0"/>
          <a:chOff x="0" y="0"/>
          <a:chExt cx="0" cy="0"/>
        </a:xfrm>
      </p:grpSpPr>
      <p:sp>
        <p:nvSpPr>
          <p:cNvPr id="22" name="Google Shape;22;p5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 name="Google Shape;23;p5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4" name="Google Shape;24;p59"/>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5" name="Google Shape;25;p59"/>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 name="Google Shape;26;p5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7" name="Google Shape;27;p5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 name="Shape 28"/>
        <p:cNvGrpSpPr/>
        <p:nvPr/>
      </p:nvGrpSpPr>
      <p:grpSpPr>
        <a:xfrm>
          <a:off x="0" y="0"/>
          <a:ext cx="0" cy="0"/>
          <a:chOff x="0" y="0"/>
          <a:chExt cx="0" cy="0"/>
        </a:xfrm>
      </p:grpSpPr>
      <p:cxnSp>
        <p:nvCxnSpPr>
          <p:cNvPr id="29" name="Google Shape;29;p6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30" name="Google Shape;30;p6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31" name="Google Shape;31;p65"/>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32" name="Google Shape;32;p65"/>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3" name="Google Shape;33;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cxnSp>
        <p:nvCxnSpPr>
          <p:cNvPr id="35" name="Google Shape;35;p6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6" name="Google Shape;36;p6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7" name="Google Shape;37;p6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8" name="Google Shape;38;p6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6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6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0"/>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4" name="Google Shape;44;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5" name="Shape 45"/>
        <p:cNvGrpSpPr/>
        <p:nvPr/>
      </p:nvGrpSpPr>
      <p:grpSpPr>
        <a:xfrm>
          <a:off x="0" y="0"/>
          <a:ext cx="0" cy="0"/>
          <a:chOff x="0" y="0"/>
          <a:chExt cx="0" cy="0"/>
        </a:xfrm>
      </p:grpSpPr>
      <p:cxnSp>
        <p:nvCxnSpPr>
          <p:cNvPr id="46" name="Google Shape;46;p62"/>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7" name="Google Shape;47;p62"/>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62"/>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9" name="Google Shape;49;p6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0" name="Shape 50"/>
        <p:cNvGrpSpPr/>
        <p:nvPr/>
      </p:nvGrpSpPr>
      <p:grpSpPr>
        <a:xfrm>
          <a:off x="0" y="0"/>
          <a:ext cx="0" cy="0"/>
          <a:chOff x="0" y="0"/>
          <a:chExt cx="0" cy="0"/>
        </a:xfrm>
      </p:grpSpPr>
      <p:cxnSp>
        <p:nvCxnSpPr>
          <p:cNvPr id="51" name="Google Shape;51;p63"/>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2" name="Google Shape;52;p63"/>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3" name="Google Shape;53;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cxnSp>
        <p:nvCxnSpPr>
          <p:cNvPr id="55" name="Google Shape;55;p6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6" name="Google Shape;56;p6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7" name="Google Shape;57;p64"/>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5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5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5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hyperlink" Target="https://www.toastale.com/" TargetMode="External"/><Relationship Id="rId9" Type="http://schemas.openxmlformats.org/officeDocument/2006/relationships/image" Target="../media/image3.jpg"/><Relationship Id="rId5" Type="http://schemas.openxmlformats.org/officeDocument/2006/relationships/hyperlink" Target="https://beam.org/" TargetMode="External"/><Relationship Id="rId6" Type="http://schemas.openxmlformats.org/officeDocument/2006/relationships/image" Target="../media/image13.jpg"/><Relationship Id="rId7" Type="http://schemas.openxmlformats.org/officeDocument/2006/relationships/image" Target="../media/image40.png"/><Relationship Id="rId8"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1.png"/><Relationship Id="rId5"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png"/><Relationship Id="rId5"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1.jpg"/><Relationship Id="rId4" Type="http://schemas.openxmlformats.org/officeDocument/2006/relationships/image" Target="../media/image1.png"/><Relationship Id="rId5"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jpg"/><Relationship Id="rId4" Type="http://schemas.openxmlformats.org/officeDocument/2006/relationships/image" Target="../media/image1.png"/><Relationship Id="rId5"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1.png"/><Relationship Id="rId5"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1.png"/><Relationship Id="rId5"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1.png"/><Relationship Id="rId5"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2.jpg"/><Relationship Id="rId4" Type="http://schemas.openxmlformats.org/officeDocument/2006/relationships/image" Target="../media/image1.png"/><Relationship Id="rId5"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image" Target="../media/image1.png"/><Relationship Id="rId5"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1.png"/><Relationship Id="rId5"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1.png"/><Relationship Id="rId5"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8.jpg"/><Relationship Id="rId4" Type="http://schemas.openxmlformats.org/officeDocument/2006/relationships/image" Target="../media/image1.png"/><Relationship Id="rId5"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9.png"/><Relationship Id="rId4" Type="http://schemas.openxmlformats.org/officeDocument/2006/relationships/image" Target="../media/image1.png"/><Relationship Id="rId5" Type="http://schemas.openxmlformats.org/officeDocument/2006/relationships/image" Target="../media/image3.jpg"/><Relationship Id="rId6"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3.png"/><Relationship Id="rId4" Type="http://schemas.openxmlformats.org/officeDocument/2006/relationships/image" Target="../media/image1.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jcsr.springeropen.com/articles/10.1186/s40991-016-0004-6#ref-CR5" TargetMode="External"/><Relationship Id="rId4" Type="http://schemas.openxmlformats.org/officeDocument/2006/relationships/hyperlink" Target="https://jcsr.springeropen.com/articles/10.1186/s40991-016-0004-6#ref-CR6" TargetMode="External"/><Relationship Id="rId5" Type="http://schemas.openxmlformats.org/officeDocument/2006/relationships/image" Target="../media/image1.png"/><Relationship Id="rId6"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43.png"/><Relationship Id="rId4" Type="http://schemas.openxmlformats.org/officeDocument/2006/relationships/image" Target="../media/image1.pn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png"/><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46.png"/><Relationship Id="rId4" Type="http://schemas.openxmlformats.org/officeDocument/2006/relationships/image" Target="../media/image1.png"/><Relationship Id="rId5" Type="http://schemas.openxmlformats.org/officeDocument/2006/relationships/image" Target="../media/image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1.png"/><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1.png"/><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1.png"/><Relationship Id="rId4" Type="http://schemas.openxmlformats.org/officeDocument/2006/relationships/image" Target="../media/image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1.png"/><Relationship Id="rId4" Type="http://schemas.openxmlformats.org/officeDocument/2006/relationships/image" Target="../media/image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37.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 Id="rId3" Type="http://schemas.openxmlformats.org/officeDocument/2006/relationships/image" Target="../media/image1.png"/><Relationship Id="rId4" Type="http://schemas.openxmlformats.org/officeDocument/2006/relationships/hyperlink" Target="https://www.beyond-capital.eu/" TargetMode="External"/><Relationship Id="rId5" Type="http://schemas.openxmlformats.org/officeDocument/2006/relationships/image" Target="../media/image3.jpg"/><Relationship Id="rId6"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
          <p:cNvSpPr txBox="1"/>
          <p:nvPr>
            <p:ph type="ctrTitle"/>
          </p:nvPr>
        </p:nvSpPr>
        <p:spPr>
          <a:xfrm>
            <a:off x="2371725" y="630225"/>
            <a:ext cx="6331500" cy="21432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800"/>
              <a:buNone/>
            </a:pPr>
            <a:r>
              <a:rPr lang="it" sz="3900">
                <a:solidFill>
                  <a:srgbClr val="122D4A"/>
                </a:solidFill>
                <a:latin typeface="Lato"/>
                <a:ea typeface="Lato"/>
                <a:cs typeface="Lato"/>
                <a:sym typeface="Lato"/>
              </a:rPr>
              <a:t>Módulo 4</a:t>
            </a:r>
            <a:endParaRPr sz="3900">
              <a:solidFill>
                <a:srgbClr val="122D4A"/>
              </a:solidFill>
              <a:latin typeface="Lato"/>
              <a:ea typeface="Lato"/>
              <a:cs typeface="Lato"/>
              <a:sym typeface="Lato"/>
            </a:endParaRPr>
          </a:p>
          <a:p>
            <a:pPr indent="0" lvl="0" marL="0" rtl="0" algn="l">
              <a:lnSpc>
                <a:spcPct val="70000"/>
              </a:lnSpc>
              <a:spcBef>
                <a:spcPts val="0"/>
              </a:spcBef>
              <a:spcAft>
                <a:spcPts val="0"/>
              </a:spcAft>
              <a:buSzPts val="4800"/>
              <a:buNone/>
            </a:pPr>
            <a:r>
              <a:t/>
            </a:r>
            <a:endParaRPr sz="3900">
              <a:solidFill>
                <a:srgbClr val="122D4A"/>
              </a:solidFill>
              <a:latin typeface="Lato"/>
              <a:ea typeface="Lato"/>
              <a:cs typeface="Lato"/>
              <a:sym typeface="Lato"/>
            </a:endParaRPr>
          </a:p>
          <a:p>
            <a:pPr indent="0" lvl="0" marL="0" rtl="0" algn="l">
              <a:lnSpc>
                <a:spcPct val="70000"/>
              </a:lnSpc>
              <a:spcBef>
                <a:spcPts val="0"/>
              </a:spcBef>
              <a:spcAft>
                <a:spcPts val="0"/>
              </a:spcAft>
              <a:buClr>
                <a:schemeClr val="dk2"/>
              </a:buClr>
              <a:buSzPts val="4800"/>
              <a:buFont typeface="Arial"/>
              <a:buNone/>
            </a:pPr>
            <a:r>
              <a:rPr lang="it" sz="3900">
                <a:solidFill>
                  <a:srgbClr val="122D4A"/>
                </a:solidFill>
                <a:latin typeface="Lato"/>
                <a:ea typeface="Lato"/>
                <a:cs typeface="Lato"/>
                <a:sym typeface="Lato"/>
              </a:rPr>
              <a:t>Espíritu empresarial social y ética empresarial</a:t>
            </a:r>
            <a:endParaRPr sz="4300">
              <a:solidFill>
                <a:schemeClr val="dk2"/>
              </a:solidFill>
              <a:latin typeface="Lato"/>
              <a:ea typeface="Lato"/>
              <a:cs typeface="Lato"/>
              <a:sym typeface="Lato"/>
            </a:endParaRPr>
          </a:p>
        </p:txBody>
      </p:sp>
      <p:sp>
        <p:nvSpPr>
          <p:cNvPr id="73" name="Google Shape;73;p1"/>
          <p:cNvSpPr txBox="1"/>
          <p:nvPr>
            <p:ph idx="1" type="subTitle"/>
          </p:nvPr>
        </p:nvSpPr>
        <p:spPr>
          <a:xfrm>
            <a:off x="2371717" y="3741050"/>
            <a:ext cx="6331500" cy="1241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1800"/>
              <a:buFont typeface="Arial"/>
              <a:buNone/>
            </a:pPr>
            <a:r>
              <a:rPr lang="it" sz="2300">
                <a:solidFill>
                  <a:schemeClr val="lt1"/>
                </a:solidFill>
                <a:latin typeface="Lato"/>
                <a:ea typeface="Lato"/>
                <a:cs typeface="Lato"/>
                <a:sym typeface="Lato"/>
              </a:rPr>
              <a:t>SYNTHESIS &amp; MSE INSTITUTE</a:t>
            </a:r>
            <a:endParaRPr sz="1300">
              <a:solidFill>
                <a:schemeClr val="lt1"/>
              </a:solidFill>
              <a:latin typeface="Lato"/>
              <a:ea typeface="Lato"/>
              <a:cs typeface="Lato"/>
              <a:sym typeface="Lato"/>
            </a:endParaRPr>
          </a:p>
        </p:txBody>
      </p:sp>
      <p:pic>
        <p:nvPicPr>
          <p:cNvPr id="74" name="Google Shape;74;p1"/>
          <p:cNvPicPr preferRelativeResize="0"/>
          <p:nvPr/>
        </p:nvPicPr>
        <p:blipFill rotWithShape="1">
          <a:blip r:embed="rId3">
            <a:alphaModFix/>
          </a:blip>
          <a:srcRect b="0" l="0" r="0" t="0"/>
          <a:stretch/>
        </p:blipFill>
        <p:spPr>
          <a:xfrm>
            <a:off x="61560" y="5650"/>
            <a:ext cx="1792650" cy="1696175"/>
          </a:xfrm>
          <a:prstGeom prst="rect">
            <a:avLst/>
          </a:prstGeom>
          <a:noFill/>
          <a:ln>
            <a:noFill/>
          </a:ln>
        </p:spPr>
      </p:pic>
      <p:pic>
        <p:nvPicPr>
          <p:cNvPr descr="Graphical user interface, application&#10;&#10;Description automatically generated with medium confidence" id="75" name="Google Shape;75;p1"/>
          <p:cNvPicPr preferRelativeResize="0"/>
          <p:nvPr/>
        </p:nvPicPr>
        <p:blipFill rotWithShape="1">
          <a:blip r:embed="rId4">
            <a:alphaModFix/>
          </a:blip>
          <a:srcRect b="0" l="0" r="0" t="0"/>
          <a:stretch/>
        </p:blipFill>
        <p:spPr>
          <a:xfrm>
            <a:off x="0" y="4515696"/>
            <a:ext cx="2226240" cy="4670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nvSpPr>
        <p:spPr>
          <a:xfrm>
            <a:off x="0" y="340184"/>
            <a:ext cx="9250680" cy="4929045"/>
          </a:xfrm>
          <a:prstGeom prst="rect">
            <a:avLst/>
          </a:prstGeom>
          <a:noFill/>
          <a:ln>
            <a:noFill/>
          </a:ln>
        </p:spPr>
        <p:txBody>
          <a:bodyPr anchorCtr="0" anchor="ctr" bIns="91425" lIns="91425" spcFirstLastPara="1" rIns="91425" wrap="square" tIns="91425">
            <a:noAutofit/>
          </a:bodyPr>
          <a:lstStyle/>
          <a:p>
            <a:pPr indent="0" lvl="0" marL="0" marR="50800" rtl="0" algn="ctr">
              <a:lnSpc>
                <a:spcPct val="115000"/>
              </a:lnSpc>
              <a:spcBef>
                <a:spcPts val="1200"/>
              </a:spcBef>
              <a:spcAft>
                <a:spcPts val="0"/>
              </a:spcAft>
              <a:buClr>
                <a:schemeClr val="lt1"/>
              </a:buClr>
              <a:buSzPts val="1800"/>
              <a:buFont typeface="Lato"/>
              <a:buNone/>
            </a:pPr>
            <a:r>
              <a:rPr b="1" i="0" lang="it" sz="1900" u="none" cap="none" strike="noStrike">
                <a:solidFill>
                  <a:schemeClr val="dk2"/>
                </a:solidFill>
                <a:latin typeface="Lato"/>
                <a:ea typeface="Lato"/>
                <a:cs typeface="Lato"/>
                <a:sym typeface="Lato"/>
              </a:rPr>
              <a:t>La ética empresarial </a:t>
            </a:r>
            <a:r>
              <a:rPr b="0" i="0" lang="it" sz="1900" u="none" cap="none" strike="noStrike">
                <a:solidFill>
                  <a:schemeClr val="dk2"/>
                </a:solidFill>
                <a:latin typeface="Lato"/>
                <a:ea typeface="Lato"/>
                <a:cs typeface="Lato"/>
                <a:sym typeface="Lato"/>
              </a:rPr>
              <a:t>es</a:t>
            </a:r>
            <a:endParaRPr/>
          </a:p>
          <a:p>
            <a:pPr indent="0" lvl="0" marL="0" marR="50800" rtl="0" algn="ctr">
              <a:lnSpc>
                <a:spcPct val="115000"/>
              </a:lnSpc>
              <a:spcBef>
                <a:spcPts val="1200"/>
              </a:spcBef>
              <a:spcAft>
                <a:spcPts val="0"/>
              </a:spcAft>
              <a:buClr>
                <a:schemeClr val="lt1"/>
              </a:buClr>
              <a:buSzPts val="1800"/>
              <a:buFont typeface="Lato"/>
              <a:buNone/>
            </a:pPr>
            <a:r>
              <a:rPr b="0" i="0" lang="it" sz="1900" u="none" cap="none" strike="noStrike">
                <a:solidFill>
                  <a:schemeClr val="dk2"/>
                </a:solidFill>
                <a:latin typeface="Lato"/>
                <a:ea typeface="Lato"/>
                <a:cs typeface="Lato"/>
                <a:sym typeface="Lato"/>
              </a:rPr>
              <a:t>"el estudio de las políticas y prácticas empresariales adecuadas en relación con temas potencialmente controvertidos que incluyen, entre otros, la gobernanza empresarial, el uso de información privilegiada, el soborno, la discriminación, la responsabilidad social de las empresas y las responsabilidades fiduciarias".</a:t>
            </a:r>
            <a:endParaRPr/>
          </a:p>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id="150" name="Google Shape;150;p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51" name="Google Shape;151;p9"/>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nvSpPr>
        <p:spPr>
          <a:xfrm>
            <a:off x="288758" y="1304850"/>
            <a:ext cx="8855242" cy="3671248"/>
          </a:xfrm>
          <a:prstGeom prst="rect">
            <a:avLst/>
          </a:prstGeom>
          <a:noFill/>
          <a:ln>
            <a:noFill/>
          </a:ln>
        </p:spPr>
        <p:txBody>
          <a:bodyPr anchorCtr="0" anchor="ctr" bIns="91425" lIns="91425" spcFirstLastPara="1" rIns="91425" wrap="square" tIns="91425">
            <a:noAutofit/>
          </a:bodyPr>
          <a:lstStyle/>
          <a:p>
            <a:pPr indent="0" lvl="0" marL="82550" marR="50800" rtl="0" algn="l">
              <a:lnSpc>
                <a:spcPct val="115000"/>
              </a:lnSpc>
              <a:spcBef>
                <a:spcPts val="1200"/>
              </a:spcBef>
              <a:spcAft>
                <a:spcPts val="0"/>
              </a:spcAft>
              <a:buClr>
                <a:schemeClr val="dk2"/>
              </a:buClr>
              <a:buSzPts val="2300"/>
              <a:buFont typeface="Lato"/>
              <a:buNone/>
            </a:pPr>
            <a:r>
              <a:rPr b="1" i="0" lang="it" sz="1600" u="none" cap="none" strike="noStrike">
                <a:solidFill>
                  <a:schemeClr val="dk2"/>
                </a:solidFill>
                <a:latin typeface="Lato"/>
                <a:ea typeface="Lato"/>
                <a:cs typeface="Lato"/>
                <a:sym typeface="Lato"/>
              </a:rPr>
              <a:t>Business Ethics:</a:t>
            </a:r>
            <a:endParaRPr b="0" i="0" sz="1400" u="none" cap="none" strike="noStrike">
              <a:solidFill>
                <a:srgbClr val="000000"/>
              </a:solidFill>
              <a:latin typeface="Arial"/>
              <a:ea typeface="Arial"/>
              <a:cs typeface="Arial"/>
              <a:sym typeface="Arial"/>
            </a:endParaRPr>
          </a:p>
          <a:p>
            <a:pPr indent="-285750" lvl="0" marL="368300" marR="50800" rtl="0" algn="l">
              <a:lnSpc>
                <a:spcPct val="100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suelen guiarse por la ley</a:t>
            </a:r>
            <a:endParaRPr/>
          </a:p>
          <a:p>
            <a:pPr indent="-285750" lvl="0" marL="368300" marR="50800" rtl="0" algn="l">
              <a:lnSpc>
                <a:spcPct val="100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guían a las empresas para obtener la aprobación pública</a:t>
            </a:r>
            <a:endParaRPr/>
          </a:p>
          <a:p>
            <a:pPr indent="-285750" lvl="0" marL="368300" marR="50800" rtl="0" algn="l">
              <a:lnSpc>
                <a:spcPct val="100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son una herramienta de supervivencia para las empresas y los emprendedores sociales </a:t>
            </a:r>
            <a:endParaRPr/>
          </a:p>
          <a:p>
            <a:pPr indent="-285750" lvl="0" marL="368300" marR="50800" rtl="0" algn="l">
              <a:lnSpc>
                <a:spcPct val="100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determinan los factores sociales, culturales, jurídicos y de otro tipo que conducen a restricciones económicas</a:t>
            </a:r>
            <a:endParaRPr/>
          </a:p>
          <a:p>
            <a:pPr indent="-285750" lvl="0" marL="368300" marR="50800" rtl="0" algn="l">
              <a:lnSpc>
                <a:spcPct val="100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salvaguardar los intereses de las partes implicadas en la red social empresarial</a:t>
            </a:r>
            <a:endParaRPr/>
          </a:p>
          <a:p>
            <a:pPr indent="-285750" lvl="0" marL="368300" marR="50800" rtl="0" algn="l">
              <a:lnSpc>
                <a:spcPct val="100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abogar por la centralidad de los valores morales y sociales</a:t>
            </a:r>
            <a:endParaRPr/>
          </a:p>
          <a:p>
            <a:pPr indent="-285750" lvl="0" marL="368300" marR="50800" rtl="0" algn="l">
              <a:lnSpc>
                <a:spcPct val="100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tener en cuenta la protección de los consumidores, el bienestar y las prácticas empresariales justas, entre otras cosas</a:t>
            </a:r>
            <a:endParaRPr/>
          </a:p>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id="157" name="Google Shape;157;p1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58" name="Google Shape;158;p10"/>
          <p:cNvPicPr preferRelativeResize="0"/>
          <p:nvPr/>
        </p:nvPicPr>
        <p:blipFill rotWithShape="1">
          <a:blip r:embed="rId4">
            <a:alphaModFix/>
          </a:blip>
          <a:srcRect b="-10808" l="0" r="0" t="10809"/>
          <a:stretch/>
        </p:blipFill>
        <p:spPr>
          <a:xfrm>
            <a:off x="50390" y="4764768"/>
            <a:ext cx="1805261" cy="3787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type="title"/>
          </p:nvPr>
        </p:nvSpPr>
        <p:spPr>
          <a:xfrm>
            <a:off x="93373" y="1912650"/>
            <a:ext cx="4260263" cy="1318200"/>
          </a:xfrm>
          <a:prstGeom prst="rect">
            <a:avLst/>
          </a:prstGeom>
          <a:noFill/>
          <a:ln>
            <a:noFill/>
          </a:ln>
        </p:spPr>
        <p:txBody>
          <a:bodyPr anchorCtr="0" anchor="ctr" bIns="91425" lIns="91425" spcFirstLastPara="1" rIns="91425" wrap="square" tIns="91425">
            <a:noAutofit/>
          </a:bodyPr>
          <a:lstStyle/>
          <a:p>
            <a:pPr indent="-412750" lvl="0" marL="457200" rtl="0" algn="ctr">
              <a:lnSpc>
                <a:spcPct val="100000"/>
              </a:lnSpc>
              <a:spcBef>
                <a:spcPts val="0"/>
              </a:spcBef>
              <a:spcAft>
                <a:spcPts val="0"/>
              </a:spcAft>
              <a:buSzPts val="2900"/>
              <a:buFont typeface="Lato"/>
              <a:buAutoNum type="arabicPeriod"/>
            </a:pPr>
            <a:r>
              <a:rPr lang="it" sz="2900">
                <a:latin typeface="Lato"/>
                <a:ea typeface="Lato"/>
                <a:cs typeface="Lato"/>
                <a:sym typeface="Lato"/>
              </a:rPr>
              <a:t>Empresa social </a:t>
            </a:r>
            <a:endParaRPr sz="2900">
              <a:latin typeface="Lato"/>
              <a:ea typeface="Lato"/>
              <a:cs typeface="Lato"/>
              <a:sym typeface="Lato"/>
            </a:endParaRPr>
          </a:p>
        </p:txBody>
      </p:sp>
      <p:sp>
        <p:nvSpPr>
          <p:cNvPr id="164" name="Google Shape;164;p1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165" name="Google Shape;165;p11"/>
          <p:cNvSpPr txBox="1"/>
          <p:nvPr/>
        </p:nvSpPr>
        <p:spPr>
          <a:xfrm>
            <a:off x="4790366" y="130477"/>
            <a:ext cx="3837000" cy="4359228"/>
          </a:xfrm>
          <a:prstGeom prst="rect">
            <a:avLst/>
          </a:prstGeom>
          <a:noFill/>
          <a:ln>
            <a:noFill/>
          </a:ln>
        </p:spPr>
        <p:txBody>
          <a:bodyPr anchorCtr="0" anchor="ctr" bIns="91425" lIns="91425" spcFirstLastPara="1" rIns="91425" wrap="square" tIns="91425">
            <a:noAutofit/>
          </a:bodyPr>
          <a:lstStyle/>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lt1"/>
              </a:solidFill>
              <a:latin typeface="Lato"/>
              <a:ea typeface="Lato"/>
              <a:cs typeface="Lato"/>
              <a:sym typeface="Lato"/>
            </a:endParaRPr>
          </a:p>
          <a:p>
            <a:pPr indent="0" lvl="0" marL="0" marR="50800" rtl="0" algn="just">
              <a:lnSpc>
                <a:spcPct val="115000"/>
              </a:lnSpc>
              <a:spcBef>
                <a:spcPts val="1200"/>
              </a:spcBef>
              <a:spcAft>
                <a:spcPts val="0"/>
              </a:spcAft>
              <a:buClr>
                <a:srgbClr val="000000"/>
              </a:buClr>
              <a:buSzPts val="1600"/>
              <a:buFont typeface="Arial"/>
              <a:buNone/>
            </a:pPr>
            <a:r>
              <a:rPr b="1" i="0" lang="it" sz="1600" u="none" cap="none" strike="noStrike">
                <a:solidFill>
                  <a:schemeClr val="dk2"/>
                </a:solidFill>
                <a:latin typeface="Lato"/>
                <a:ea typeface="Lato"/>
                <a:cs typeface="Lato"/>
                <a:sym typeface="Lato"/>
              </a:rPr>
              <a:t>1.1 empresa social en el contexto:</a:t>
            </a:r>
            <a:endParaRPr b="1" i="0" sz="1600" u="none" cap="none" strike="noStrike">
              <a:solidFill>
                <a:schemeClr val="dk2"/>
              </a:solidFill>
              <a:latin typeface="Lato"/>
              <a:ea typeface="Lato"/>
              <a:cs typeface="Lato"/>
              <a:sym typeface="Lato"/>
            </a:endParaRPr>
          </a:p>
          <a:p>
            <a:pPr indent="-374650" lvl="0" marL="457200" marR="50800" rtl="0" algn="just">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Las empresas o negocios sociales participan activamente en la creación de un impacto social positivo en sus comunidades globales inmediatas. </a:t>
            </a:r>
            <a:endParaRPr/>
          </a:p>
          <a:p>
            <a:pPr indent="-374650" lvl="0" marL="457200" marR="50800" rtl="0" algn="just">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Valoran la comunidad, el medio ambiente y otras prioridades sociales. </a:t>
            </a:r>
            <a:endParaRPr/>
          </a:p>
          <a:p>
            <a:pPr indent="-374650" lvl="0" marL="457200" marR="50800" rtl="0" algn="just">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En cuanto a la gestión, hacen honor a la transparencia y crean un entorno en el que todos salen beneficiados.</a:t>
            </a:r>
            <a:endParaRPr/>
          </a:p>
        </p:txBody>
      </p:sp>
      <p:pic>
        <p:nvPicPr>
          <p:cNvPr descr="Chat" id="166" name="Google Shape;166;p11"/>
          <p:cNvPicPr preferRelativeResize="0"/>
          <p:nvPr/>
        </p:nvPicPr>
        <p:blipFill rotWithShape="1">
          <a:blip r:embed="rId3">
            <a:alphaModFix/>
          </a:blip>
          <a:srcRect b="0" l="0" r="0" t="0"/>
          <a:stretch/>
        </p:blipFill>
        <p:spPr>
          <a:xfrm>
            <a:off x="713891" y="3212018"/>
            <a:ext cx="3118486" cy="1472386"/>
          </a:xfrm>
          <a:prstGeom prst="rect">
            <a:avLst/>
          </a:prstGeom>
          <a:noFill/>
          <a:ln>
            <a:noFill/>
          </a:ln>
        </p:spPr>
      </p:pic>
      <p:pic>
        <p:nvPicPr>
          <p:cNvPr id="167" name="Google Shape;167;p1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68" name="Google Shape;168;p1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93373" y="1912650"/>
            <a:ext cx="4260263"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None/>
            </a:pPr>
            <a:r>
              <a:rPr b="0" lang="it" sz="1900">
                <a:solidFill>
                  <a:schemeClr val="dk2"/>
                </a:solidFill>
                <a:latin typeface="Lato"/>
                <a:ea typeface="Lato"/>
                <a:cs typeface="Lato"/>
                <a:sym typeface="Lato"/>
              </a:rPr>
              <a:t>La Comisión Europea definiría una "empresa social" en función de las siguientes características:</a:t>
            </a:r>
            <a:endParaRPr b="0" sz="1900">
              <a:solidFill>
                <a:schemeClr val="dk2"/>
              </a:solidFill>
              <a:latin typeface="Lato"/>
              <a:ea typeface="Lato"/>
              <a:cs typeface="Lato"/>
              <a:sym typeface="Lato"/>
            </a:endParaRPr>
          </a:p>
        </p:txBody>
      </p:sp>
      <p:sp>
        <p:nvSpPr>
          <p:cNvPr id="174" name="Google Shape;174;p1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175" name="Google Shape;175;p12"/>
          <p:cNvSpPr txBox="1"/>
          <p:nvPr/>
        </p:nvSpPr>
        <p:spPr>
          <a:xfrm>
            <a:off x="4632960" y="-281004"/>
            <a:ext cx="4450080" cy="5049379"/>
          </a:xfrm>
          <a:prstGeom prst="rect">
            <a:avLst/>
          </a:prstGeom>
          <a:noFill/>
          <a:ln>
            <a:noFill/>
          </a:ln>
        </p:spPr>
        <p:txBody>
          <a:bodyPr anchorCtr="0" anchor="ctr" bIns="91425" lIns="91425" spcFirstLastPara="1" rIns="91425" wrap="square" tIns="91425">
            <a:noAutofit/>
          </a:bodyPr>
          <a:lstStyle/>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lt1"/>
              </a:solidFill>
              <a:latin typeface="Lato"/>
              <a:ea typeface="Lato"/>
              <a:cs typeface="Lato"/>
              <a:sym typeface="Lato"/>
            </a:endParaRPr>
          </a:p>
          <a:p>
            <a:pPr indent="-342900" lvl="0" marL="342900" marR="0" rtl="0" algn="just">
              <a:lnSpc>
                <a:spcPct val="115000"/>
              </a:lnSpc>
              <a:spcBef>
                <a:spcPts val="0"/>
              </a:spcBef>
              <a:spcAft>
                <a:spcPts val="0"/>
              </a:spcAft>
              <a:buClr>
                <a:schemeClr val="dk2"/>
              </a:buClr>
              <a:buSzPts val="1800"/>
              <a:buFont typeface="Noto Sans"/>
              <a:buChar char="∙"/>
            </a:pPr>
            <a:r>
              <a:rPr b="0" i="0" lang="it" sz="1600" u="none" cap="none" strike="noStrike">
                <a:solidFill>
                  <a:schemeClr val="dk2"/>
                </a:solidFill>
                <a:latin typeface="Lato"/>
                <a:ea typeface="Lato"/>
                <a:cs typeface="Lato"/>
                <a:sym typeface="Lato"/>
              </a:rPr>
              <a:t>El objetivo social o centrado en la sociedad es la meta principal de la empresa y suele seguir el camino de la innovación social.</a:t>
            </a:r>
            <a:endParaRPr/>
          </a:p>
          <a:p>
            <a:pPr indent="-228600" lvl="0" marL="342900" marR="0" rtl="0" algn="just">
              <a:lnSpc>
                <a:spcPct val="115000"/>
              </a:lnSpc>
              <a:spcBef>
                <a:spcPts val="0"/>
              </a:spcBef>
              <a:spcAft>
                <a:spcPts val="0"/>
              </a:spcAft>
              <a:buClr>
                <a:schemeClr val="dk2"/>
              </a:buClr>
              <a:buSzPts val="1800"/>
              <a:buFont typeface="Noto Sans"/>
              <a:buNone/>
            </a:pPr>
            <a:r>
              <a:t/>
            </a:r>
            <a:endParaRPr b="0" i="0" sz="1600" u="none" cap="none" strike="noStrike">
              <a:solidFill>
                <a:schemeClr val="dk2"/>
              </a:solidFill>
              <a:latin typeface="Lato"/>
              <a:ea typeface="Lato"/>
              <a:cs typeface="Lato"/>
              <a:sym typeface="Lato"/>
            </a:endParaRPr>
          </a:p>
          <a:p>
            <a:pPr indent="-342900" lvl="0" marL="342900" marR="0" rtl="0" algn="just">
              <a:lnSpc>
                <a:spcPct val="115000"/>
              </a:lnSpc>
              <a:spcBef>
                <a:spcPts val="0"/>
              </a:spcBef>
              <a:spcAft>
                <a:spcPts val="0"/>
              </a:spcAft>
              <a:buClr>
                <a:schemeClr val="dk2"/>
              </a:buClr>
              <a:buSzPts val="1800"/>
              <a:buFont typeface="Noto Sans"/>
              <a:buChar char="∙"/>
            </a:pPr>
            <a:r>
              <a:rPr b="0" i="0" lang="it" sz="1600" u="none" cap="none" strike="noStrike">
                <a:solidFill>
                  <a:schemeClr val="dk2"/>
                </a:solidFill>
                <a:latin typeface="Lato"/>
                <a:ea typeface="Lato"/>
                <a:cs typeface="Lato"/>
                <a:sym typeface="Lato"/>
              </a:rPr>
              <a:t>Los beneficios se reinvierten en la empresa para alcanzar este objetivo social.</a:t>
            </a:r>
            <a:endParaRPr/>
          </a:p>
          <a:p>
            <a:pPr indent="-228600" lvl="0" marL="342900" marR="0" rtl="0" algn="just">
              <a:lnSpc>
                <a:spcPct val="115000"/>
              </a:lnSpc>
              <a:spcBef>
                <a:spcPts val="0"/>
              </a:spcBef>
              <a:spcAft>
                <a:spcPts val="0"/>
              </a:spcAft>
              <a:buClr>
                <a:schemeClr val="dk2"/>
              </a:buClr>
              <a:buSzPts val="1800"/>
              <a:buFont typeface="Noto Sans"/>
              <a:buNone/>
            </a:pPr>
            <a:r>
              <a:t/>
            </a:r>
            <a:endParaRPr b="0" i="0" sz="1600" u="none" cap="none" strike="noStrike">
              <a:solidFill>
                <a:schemeClr val="dk2"/>
              </a:solidFill>
              <a:latin typeface="Lato"/>
              <a:ea typeface="Lato"/>
              <a:cs typeface="Lato"/>
              <a:sym typeface="Lato"/>
            </a:endParaRPr>
          </a:p>
          <a:p>
            <a:pPr indent="-342900" lvl="0" marL="342900" marR="0" rtl="0" algn="just">
              <a:lnSpc>
                <a:spcPct val="115000"/>
              </a:lnSpc>
              <a:spcBef>
                <a:spcPts val="0"/>
              </a:spcBef>
              <a:spcAft>
                <a:spcPts val="0"/>
              </a:spcAft>
              <a:buClr>
                <a:schemeClr val="dk2"/>
              </a:buClr>
              <a:buSzPts val="1800"/>
              <a:buFont typeface="Noto Sans"/>
              <a:buChar char="∙"/>
            </a:pPr>
            <a:r>
              <a:rPr b="0" i="0" lang="it" sz="1600" u="none" cap="none" strike="noStrike">
                <a:solidFill>
                  <a:schemeClr val="dk2"/>
                </a:solidFill>
                <a:latin typeface="Lato"/>
                <a:ea typeface="Lato"/>
                <a:cs typeface="Lato"/>
                <a:sym typeface="Lato"/>
              </a:rPr>
              <a:t>La dirección de la organización o el sistema de liderazgo ejemplifican la esencia del objetivo primario, por ejemplo, utilizando principios democráticos o participativos o llamando su atención sobre cuestiones de justicia social.</a:t>
            </a:r>
            <a:endParaRPr/>
          </a:p>
        </p:txBody>
      </p:sp>
      <p:pic>
        <p:nvPicPr>
          <p:cNvPr id="176" name="Google Shape;176;p1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77" name="Google Shape;177;p1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3"/>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sp>
        <p:nvSpPr>
          <p:cNvPr id="183" name="Google Shape;183;p13"/>
          <p:cNvSpPr txBox="1"/>
          <p:nvPr>
            <p:ph type="title"/>
          </p:nvPr>
        </p:nvSpPr>
        <p:spPr>
          <a:xfrm>
            <a:off x="2085946" y="536450"/>
            <a:ext cx="7058054"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12129F"/>
              </a:buClr>
              <a:buSzPts val="2400"/>
              <a:buNone/>
            </a:pPr>
            <a:r>
              <a:rPr b="0" lang="it" sz="1900">
                <a:latin typeface="Lato"/>
                <a:ea typeface="Lato"/>
                <a:cs typeface="Lato"/>
                <a:sym typeface="Lato"/>
              </a:rPr>
              <a:t>Aunque no existe una forma jurídica exclusiva para las empresas sociales, la mayoría trabaja en los cuatro sectores siguientes :</a:t>
            </a:r>
            <a:endParaRPr b="0" sz="1900">
              <a:solidFill>
                <a:schemeClr val="dk2"/>
              </a:solidFill>
              <a:latin typeface="Lato"/>
              <a:ea typeface="Lato"/>
              <a:cs typeface="Lato"/>
              <a:sym typeface="Lato"/>
            </a:endParaRPr>
          </a:p>
        </p:txBody>
      </p:sp>
      <p:pic>
        <p:nvPicPr>
          <p:cNvPr descr="Social Work Case Management Guide - Setp By Step" id="184" name="Google Shape;184;p13"/>
          <p:cNvPicPr preferRelativeResize="0"/>
          <p:nvPr/>
        </p:nvPicPr>
        <p:blipFill rotWithShape="1">
          <a:blip r:embed="rId4">
            <a:alphaModFix/>
          </a:blip>
          <a:srcRect b="0" l="0" r="0" t="0"/>
          <a:stretch/>
        </p:blipFill>
        <p:spPr>
          <a:xfrm>
            <a:off x="2997844" y="1623822"/>
            <a:ext cx="3148312" cy="2959249"/>
          </a:xfrm>
          <a:prstGeom prst="rect">
            <a:avLst/>
          </a:prstGeom>
          <a:noFill/>
          <a:ln>
            <a:noFill/>
          </a:ln>
        </p:spPr>
      </p:pic>
      <p:sp>
        <p:nvSpPr>
          <p:cNvPr id="185" name="Google Shape;185;p13"/>
          <p:cNvSpPr/>
          <p:nvPr/>
        </p:nvSpPr>
        <p:spPr>
          <a:xfrm>
            <a:off x="6146156" y="3507551"/>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 name="Google Shape;186;p13"/>
          <p:cNvSpPr/>
          <p:nvPr/>
        </p:nvSpPr>
        <p:spPr>
          <a:xfrm>
            <a:off x="6059253" y="2004708"/>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7" name="Google Shape;187;p13"/>
          <p:cNvSpPr/>
          <p:nvPr/>
        </p:nvSpPr>
        <p:spPr>
          <a:xfrm flipH="1">
            <a:off x="1973320" y="3459551"/>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 name="Google Shape;188;p13"/>
          <p:cNvSpPr/>
          <p:nvPr/>
        </p:nvSpPr>
        <p:spPr>
          <a:xfrm flipH="1">
            <a:off x="1973321" y="1945500"/>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3"/>
          <p:cNvSpPr/>
          <p:nvPr/>
        </p:nvSpPr>
        <p:spPr>
          <a:xfrm>
            <a:off x="-279585" y="3311428"/>
            <a:ext cx="3148312" cy="8617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Servicios </a:t>
            </a:r>
            <a:endParaRPr/>
          </a:p>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sociales</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a:off x="6411751" y="3359428"/>
            <a:ext cx="3148312" cy="8617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Alianza </a:t>
            </a:r>
            <a:endParaRPr/>
          </a:p>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de trabajo </a:t>
            </a:r>
            <a:endParaRPr/>
          </a:p>
        </p:txBody>
      </p:sp>
      <p:sp>
        <p:nvSpPr>
          <p:cNvPr id="191" name="Google Shape;191;p13"/>
          <p:cNvSpPr/>
          <p:nvPr/>
        </p:nvSpPr>
        <p:spPr>
          <a:xfrm>
            <a:off x="79662" y="1825808"/>
            <a:ext cx="193548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t" sz="1800" u="none" cap="none" strike="noStrike">
                <a:solidFill>
                  <a:schemeClr val="dk1"/>
                </a:solidFill>
                <a:latin typeface="Lato"/>
                <a:ea typeface="Lato"/>
                <a:cs typeface="Lato"/>
                <a:sym typeface="Lato"/>
              </a:rPr>
              <a:t>Desarrollo de zonas desfavorecidas</a:t>
            </a:r>
            <a:endParaRPr/>
          </a:p>
        </p:txBody>
      </p:sp>
      <p:sp>
        <p:nvSpPr>
          <p:cNvPr id="192" name="Google Shape;192;p13"/>
          <p:cNvSpPr/>
          <p:nvPr/>
        </p:nvSpPr>
        <p:spPr>
          <a:xfrm>
            <a:off x="6209001" y="2004708"/>
            <a:ext cx="3148312" cy="4770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Otro</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93" name="Google Shape;193;p13"/>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4"/>
          <p:cNvSpPr txBox="1"/>
          <p:nvPr>
            <p:ph type="title"/>
          </p:nvPr>
        </p:nvSpPr>
        <p:spPr>
          <a:xfrm>
            <a:off x="160949" y="1843946"/>
            <a:ext cx="4260263"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latin typeface="Lato"/>
                <a:ea typeface="Lato"/>
                <a:cs typeface="Lato"/>
                <a:sym typeface="Lato"/>
              </a:rPr>
              <a:t>1.2 El caso de Chipre</a:t>
            </a:r>
            <a:endParaRPr sz="4100">
              <a:latin typeface="Lato"/>
              <a:ea typeface="Lato"/>
              <a:cs typeface="Lato"/>
              <a:sym typeface="Lato"/>
            </a:endParaRPr>
          </a:p>
        </p:txBody>
      </p:sp>
      <p:sp>
        <p:nvSpPr>
          <p:cNvPr id="199" name="Google Shape;199;p1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200" name="Google Shape;200;p14"/>
          <p:cNvSpPr txBox="1"/>
          <p:nvPr/>
        </p:nvSpPr>
        <p:spPr>
          <a:xfrm>
            <a:off x="4572000" y="230084"/>
            <a:ext cx="4450080" cy="5049379"/>
          </a:xfrm>
          <a:prstGeom prst="rect">
            <a:avLst/>
          </a:prstGeom>
          <a:noFill/>
          <a:ln>
            <a:noFill/>
          </a:ln>
        </p:spPr>
        <p:txBody>
          <a:bodyPr anchorCtr="0" anchor="ctr" bIns="91425" lIns="91425" spcFirstLastPara="1" rIns="91425" wrap="square" tIns="91425">
            <a:noAutofit/>
          </a:bodyPr>
          <a:lstStyle/>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lt1"/>
              </a:solidFill>
              <a:latin typeface="Lato"/>
              <a:ea typeface="Lato"/>
              <a:cs typeface="Lato"/>
              <a:sym typeface="Lato"/>
            </a:endParaRPr>
          </a:p>
          <a:p>
            <a:pPr indent="-374650" lvl="0" marL="457200" marR="50800" rtl="0" algn="just">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2014 - sólo 7 empresas sociales en Chipre.</a:t>
            </a:r>
            <a:endParaRPr/>
          </a:p>
          <a:p>
            <a:pPr indent="-374650" lvl="0" marL="457200" marR="50800" rtl="0" algn="just">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Diciembre de 2020 - Ley de Empresas Sociales, que establece por primera vez un marco jurídico para las empresas sociales que trabajan en Chipre.</a:t>
            </a:r>
            <a:endParaRPr/>
          </a:p>
          <a:p>
            <a:pPr indent="-374650" lvl="0" marL="457200" marR="50800" rtl="0" algn="just">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Ahora hay más de 30, según un estudio reciente.</a:t>
            </a:r>
            <a:endParaRPr/>
          </a:p>
          <a:p>
            <a:pPr indent="-374650" lvl="0" marL="457200" marR="50800" rtl="0" algn="just">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Con la nueva ley: más credibilidad, autoridad legal y prestigio para las empresas sociales que solían trabajar bajo la etiqueta de "sociedades de responsabilidad limitada" o "organizaciones benéficas".</a:t>
            </a:r>
            <a:endParaRPr/>
          </a:p>
          <a:p>
            <a:pPr indent="-228600" lvl="0" marL="457200" marR="50800" rtl="0" algn="l">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Lato"/>
              <a:ea typeface="Lato"/>
              <a:cs typeface="Lato"/>
              <a:sym typeface="Lato"/>
            </a:endParaRPr>
          </a:p>
          <a:p>
            <a:pPr indent="-228600" lvl="0" marL="457200" marR="50800" rtl="0" algn="l">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Lato"/>
              <a:ea typeface="Lato"/>
              <a:cs typeface="Lato"/>
              <a:sym typeface="Lato"/>
            </a:endParaRPr>
          </a:p>
          <a:p>
            <a:pPr indent="-228600" lvl="0" marL="342900" marR="0" rtl="0" algn="l">
              <a:lnSpc>
                <a:spcPct val="115000"/>
              </a:lnSpc>
              <a:spcBef>
                <a:spcPts val="0"/>
              </a:spcBef>
              <a:spcAft>
                <a:spcPts val="0"/>
              </a:spcAft>
              <a:buClr>
                <a:schemeClr val="lt1"/>
              </a:buClr>
              <a:buSzPts val="1800"/>
              <a:buFont typeface="Noto Sans"/>
              <a:buNone/>
            </a:pPr>
            <a:r>
              <a:t/>
            </a:r>
            <a:endParaRPr b="0" i="0" sz="1600" u="none" cap="none" strike="noStrike">
              <a:solidFill>
                <a:schemeClr val="dk2"/>
              </a:solidFill>
              <a:latin typeface="Lato"/>
              <a:ea typeface="Lato"/>
              <a:cs typeface="Lato"/>
              <a:sym typeface="Lato"/>
            </a:endParaRPr>
          </a:p>
          <a:p>
            <a:pPr indent="-228600" lvl="0" marL="342900" marR="0" rtl="0" algn="l">
              <a:lnSpc>
                <a:spcPct val="115000"/>
              </a:lnSpc>
              <a:spcBef>
                <a:spcPts val="0"/>
              </a:spcBef>
              <a:spcAft>
                <a:spcPts val="0"/>
              </a:spcAft>
              <a:buClr>
                <a:schemeClr val="lt1"/>
              </a:buClr>
              <a:buSzPts val="1800"/>
              <a:buFont typeface="Noto Sans"/>
              <a:buNone/>
            </a:pPr>
            <a:r>
              <a:t/>
            </a:r>
            <a:endParaRPr b="0" i="0" sz="1600" u="none" cap="none" strike="noStrike">
              <a:solidFill>
                <a:schemeClr val="dk2"/>
              </a:solidFill>
              <a:latin typeface="Lato"/>
              <a:ea typeface="Lato"/>
              <a:cs typeface="Lato"/>
              <a:sym typeface="Lato"/>
            </a:endParaRPr>
          </a:p>
        </p:txBody>
      </p:sp>
      <p:pic>
        <p:nvPicPr>
          <p:cNvPr id="201" name="Google Shape;201;p1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02" name="Google Shape;202;p1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203" name="Google Shape;203;p14"/>
          <p:cNvPicPr preferRelativeResize="0"/>
          <p:nvPr/>
        </p:nvPicPr>
        <p:blipFill rotWithShape="1">
          <a:blip r:embed="rId5">
            <a:alphaModFix/>
          </a:blip>
          <a:srcRect b="0" l="0" r="0" t="0"/>
          <a:stretch/>
        </p:blipFill>
        <p:spPr>
          <a:xfrm>
            <a:off x="211600" y="2907521"/>
            <a:ext cx="4267199" cy="8312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209" name="Google Shape;209;p15"/>
          <p:cNvSpPr txBox="1"/>
          <p:nvPr/>
        </p:nvSpPr>
        <p:spPr>
          <a:xfrm>
            <a:off x="4657344" y="679625"/>
            <a:ext cx="4204500" cy="5049379"/>
          </a:xfrm>
          <a:prstGeom prst="rect">
            <a:avLst/>
          </a:prstGeom>
          <a:noFill/>
          <a:ln>
            <a:noFill/>
          </a:ln>
        </p:spPr>
        <p:txBody>
          <a:bodyPr anchorCtr="0" anchor="ctr" bIns="91425" lIns="91425" spcFirstLastPara="1" rIns="91425" wrap="square" tIns="91425">
            <a:noAutofit/>
          </a:bodyPr>
          <a:lstStyle/>
          <a:p>
            <a:pPr indent="0" lvl="0" marL="114300" marR="0" rtl="0" algn="just">
              <a:lnSpc>
                <a:spcPct val="115000"/>
              </a:lnSpc>
              <a:spcBef>
                <a:spcPts val="0"/>
              </a:spcBef>
              <a:spcAft>
                <a:spcPts val="0"/>
              </a:spcAft>
              <a:buClr>
                <a:schemeClr val="lt1"/>
              </a:buClr>
              <a:buSzPts val="1800"/>
              <a:buFont typeface="Lato"/>
              <a:buNone/>
            </a:pPr>
            <a:r>
              <a:t/>
            </a:r>
            <a:endParaRPr b="0" i="0" sz="1800" u="none" cap="none" strike="noStrike">
              <a:solidFill>
                <a:schemeClr val="dk2"/>
              </a:solidFill>
              <a:latin typeface="Lato"/>
              <a:ea typeface="Lato"/>
              <a:cs typeface="Lato"/>
              <a:sym typeface="Lato"/>
            </a:endParaRPr>
          </a:p>
          <a:p>
            <a:pPr indent="0" lvl="0" marL="114300" marR="0" rtl="0" algn="just">
              <a:lnSpc>
                <a:spcPct val="115000"/>
              </a:lnSpc>
              <a:spcBef>
                <a:spcPts val="0"/>
              </a:spcBef>
              <a:spcAft>
                <a:spcPts val="0"/>
              </a:spcAft>
              <a:buClr>
                <a:schemeClr val="lt1"/>
              </a:buClr>
              <a:buSzPts val="1800"/>
              <a:buFont typeface="Lato"/>
              <a:buNone/>
            </a:pPr>
            <a:r>
              <a:rPr b="0" i="0" lang="it" sz="1600" u="none" cap="none" strike="noStrike">
                <a:solidFill>
                  <a:schemeClr val="dk2"/>
                </a:solidFill>
                <a:latin typeface="Lato"/>
                <a:ea typeface="Lato"/>
                <a:cs typeface="Lato"/>
                <a:sym typeface="Lato"/>
              </a:rPr>
              <a:t>El marco legislativo para la creación de empresas sociales en Chipre es el siguiente:</a:t>
            </a:r>
            <a:endParaRPr/>
          </a:p>
          <a:p>
            <a:pPr indent="0" lvl="0" marL="114300" marR="0" rtl="0" algn="just">
              <a:lnSpc>
                <a:spcPct val="115000"/>
              </a:lnSpc>
              <a:spcBef>
                <a:spcPts val="0"/>
              </a:spcBef>
              <a:spcAft>
                <a:spcPts val="0"/>
              </a:spcAft>
              <a:buClr>
                <a:schemeClr val="lt1"/>
              </a:buClr>
              <a:buSzPts val="1800"/>
              <a:buFont typeface="Lato"/>
              <a:buNone/>
            </a:pPr>
            <a:r>
              <a:t/>
            </a:r>
            <a:endParaRPr b="0" i="0" sz="1600" u="none" cap="none" strike="noStrike">
              <a:solidFill>
                <a:schemeClr val="dk2"/>
              </a:solidFill>
              <a:latin typeface="Lato"/>
              <a:ea typeface="Lato"/>
              <a:cs typeface="Lato"/>
              <a:sym typeface="Lato"/>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empresas con una causa social</a:t>
            </a:r>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un porcentaje significativo de sus beneficios se reinvierte en su labor social </a:t>
            </a:r>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una parte de su personal pertenece a grupos vulnerables (jóvenes, mujeres, discapacitados, etc.)</a:t>
            </a:r>
            <a:endParaRPr/>
          </a:p>
          <a:p>
            <a:pPr indent="-228600" lvl="0" marL="457200" marR="50800" rtl="0" algn="just">
              <a:lnSpc>
                <a:spcPct val="115000"/>
              </a:lnSpc>
              <a:spcBef>
                <a:spcPts val="2200"/>
              </a:spcBef>
              <a:spcAft>
                <a:spcPts val="0"/>
              </a:spcAft>
              <a:buClr>
                <a:schemeClr val="lt1"/>
              </a:buClr>
              <a:buSzPts val="2300"/>
              <a:buFont typeface="Arial"/>
              <a:buNone/>
            </a:pPr>
            <a:r>
              <a:t/>
            </a:r>
            <a:endParaRPr b="0" i="0" sz="1600" u="none" cap="none" strike="noStrike">
              <a:solidFill>
                <a:schemeClr val="dk2"/>
              </a:solidFill>
              <a:latin typeface="Arial"/>
              <a:ea typeface="Arial"/>
              <a:cs typeface="Arial"/>
              <a:sym typeface="Arial"/>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Arial"/>
              <a:ea typeface="Arial"/>
              <a:cs typeface="Arial"/>
              <a:sym typeface="Arial"/>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Arial"/>
              <a:ea typeface="Arial"/>
              <a:cs typeface="Arial"/>
              <a:sym typeface="Arial"/>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600" u="none" cap="none" strike="noStrike">
              <a:solidFill>
                <a:schemeClr val="dk2"/>
              </a:solidFill>
              <a:latin typeface="Arial"/>
              <a:ea typeface="Arial"/>
              <a:cs typeface="Arial"/>
              <a:sym typeface="Arial"/>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600" u="none" cap="none" strike="noStrike">
              <a:solidFill>
                <a:schemeClr val="dk2"/>
              </a:solidFill>
              <a:latin typeface="Arial"/>
              <a:ea typeface="Arial"/>
              <a:cs typeface="Arial"/>
              <a:sym typeface="Arial"/>
            </a:endParaRPr>
          </a:p>
        </p:txBody>
      </p:sp>
      <p:pic>
        <p:nvPicPr>
          <p:cNvPr descr="Premium Vector | Stylized simple outline map of cyprus icon. blue sketch  map of cyprus vector illustration" id="210" name="Google Shape;210;p15"/>
          <p:cNvPicPr preferRelativeResize="0"/>
          <p:nvPr/>
        </p:nvPicPr>
        <p:blipFill rotWithShape="1">
          <a:blip r:embed="rId3">
            <a:alphaModFix/>
          </a:blip>
          <a:srcRect b="0" l="0" r="0" t="0"/>
          <a:stretch/>
        </p:blipFill>
        <p:spPr>
          <a:xfrm>
            <a:off x="941387" y="1035558"/>
            <a:ext cx="2571750" cy="2571750"/>
          </a:xfrm>
          <a:prstGeom prst="rect">
            <a:avLst/>
          </a:prstGeom>
          <a:noFill/>
          <a:ln>
            <a:noFill/>
          </a:ln>
        </p:spPr>
      </p:pic>
      <p:pic>
        <p:nvPicPr>
          <p:cNvPr id="211" name="Google Shape;211;p1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12" name="Google Shape;212;p15"/>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6"/>
          <p:cNvSpPr/>
          <p:nvPr/>
        </p:nvSpPr>
        <p:spPr>
          <a:xfrm>
            <a:off x="4925568" y="4218432"/>
            <a:ext cx="1475232" cy="72914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16"/>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sz="2900">
                <a:latin typeface="Lato"/>
                <a:ea typeface="Lato"/>
                <a:cs typeface="Lato"/>
                <a:sym typeface="Lato"/>
              </a:rPr>
              <a:t>1.3 Ejemplos de empresas sociales de éxito en la UE</a:t>
            </a:r>
            <a:endParaRPr sz="4100">
              <a:latin typeface="Lato"/>
              <a:ea typeface="Lato"/>
              <a:cs typeface="Lato"/>
              <a:sym typeface="Lato"/>
            </a:endParaRPr>
          </a:p>
        </p:txBody>
      </p:sp>
      <p:sp>
        <p:nvSpPr>
          <p:cNvPr id="219" name="Google Shape;219;p16"/>
          <p:cNvSpPr txBox="1"/>
          <p:nvPr/>
        </p:nvSpPr>
        <p:spPr>
          <a:xfrm>
            <a:off x="4572000" y="195925"/>
            <a:ext cx="4433688" cy="4292887"/>
          </a:xfrm>
          <a:prstGeom prst="rect">
            <a:avLst/>
          </a:prstGeom>
          <a:noFill/>
          <a:ln>
            <a:noFill/>
          </a:ln>
        </p:spPr>
        <p:txBody>
          <a:bodyPr anchorCtr="0" anchor="ctr" bIns="91425" lIns="91425" spcFirstLastPara="1" rIns="91425" wrap="square" tIns="91425">
            <a:noAutofit/>
          </a:bodyPr>
          <a:lstStyle/>
          <a:p>
            <a:pPr indent="-285750" lvl="0" marL="368300" marR="50800" rtl="0" algn="just">
              <a:lnSpc>
                <a:spcPct val="115000"/>
              </a:lnSpc>
              <a:spcBef>
                <a:spcPts val="1200"/>
              </a:spcBef>
              <a:spcAft>
                <a:spcPts val="0"/>
              </a:spcAft>
              <a:buClr>
                <a:schemeClr val="dk2"/>
              </a:buClr>
              <a:buSzPts val="2300"/>
              <a:buFont typeface="Arial"/>
              <a:buChar char="•"/>
            </a:pPr>
            <a:r>
              <a:rPr b="1" i="0" lang="it" sz="1400" u="none" cap="none" strike="noStrike">
                <a:solidFill>
                  <a:schemeClr val="dk2"/>
                </a:solidFill>
                <a:latin typeface="Lato"/>
                <a:ea typeface="Lato"/>
                <a:cs typeface="Lato"/>
                <a:sym typeface="Lato"/>
              </a:rPr>
              <a:t>MUD Jeans (</a:t>
            </a:r>
            <a:r>
              <a:rPr b="0" i="0" lang="it" sz="1400" u="none" cap="none" strike="noStrike">
                <a:solidFill>
                  <a:schemeClr val="dk2"/>
                </a:solidFill>
                <a:latin typeface="Lato"/>
                <a:ea typeface="Lato"/>
                <a:cs typeface="Lato"/>
                <a:sym typeface="Lato"/>
              </a:rPr>
              <a:t>https://mudjeans.eu): Marca con sede en Ámsterdam que transforma viejos vaqueros desgastados en nuevos pares.</a:t>
            </a:r>
            <a:endParaRPr/>
          </a:p>
          <a:p>
            <a:pPr indent="-139700" lvl="0" marL="368300" marR="50800" rtl="0" algn="just">
              <a:lnSpc>
                <a:spcPct val="115000"/>
              </a:lnSpc>
              <a:spcBef>
                <a:spcPts val="1200"/>
              </a:spcBef>
              <a:spcAft>
                <a:spcPts val="0"/>
              </a:spcAft>
              <a:buClr>
                <a:schemeClr val="dk2"/>
              </a:buClr>
              <a:buSzPts val="2300"/>
              <a:buFont typeface="Arial"/>
              <a:buNone/>
            </a:pPr>
            <a:r>
              <a:t/>
            </a:r>
            <a:endParaRPr b="1" i="0" sz="1400" u="none" cap="none" strike="noStrike">
              <a:solidFill>
                <a:schemeClr val="dk2"/>
              </a:solidFill>
              <a:latin typeface="Lato"/>
              <a:ea typeface="Lato"/>
              <a:cs typeface="Lato"/>
              <a:sym typeface="Lato"/>
            </a:endParaRPr>
          </a:p>
          <a:p>
            <a:pPr indent="-139700" lvl="0" marL="368300" marR="50800" rtl="0" algn="just">
              <a:lnSpc>
                <a:spcPct val="115000"/>
              </a:lnSpc>
              <a:spcBef>
                <a:spcPts val="1200"/>
              </a:spcBef>
              <a:spcAft>
                <a:spcPts val="0"/>
              </a:spcAft>
              <a:buClr>
                <a:schemeClr val="dk2"/>
              </a:buClr>
              <a:buSzPts val="2300"/>
              <a:buFont typeface="Arial"/>
              <a:buNone/>
            </a:pPr>
            <a:r>
              <a:t/>
            </a:r>
            <a:endParaRPr b="1" i="0" sz="1400" u="none" cap="none" strike="noStrike">
              <a:solidFill>
                <a:schemeClr val="dk2"/>
              </a:solidFill>
              <a:latin typeface="Lato"/>
              <a:ea typeface="Lato"/>
              <a:cs typeface="Lato"/>
              <a:sym typeface="Lato"/>
            </a:endParaRPr>
          </a:p>
          <a:p>
            <a:pPr indent="-139700" lvl="0" marL="368300" marR="50800" rtl="0" algn="just">
              <a:lnSpc>
                <a:spcPct val="115000"/>
              </a:lnSpc>
              <a:spcBef>
                <a:spcPts val="1200"/>
              </a:spcBef>
              <a:spcAft>
                <a:spcPts val="0"/>
              </a:spcAft>
              <a:buClr>
                <a:schemeClr val="dk2"/>
              </a:buClr>
              <a:buSzPts val="2300"/>
              <a:buFont typeface="Arial"/>
              <a:buNone/>
            </a:pPr>
            <a:r>
              <a:t/>
            </a:r>
            <a:endParaRPr b="1" i="0" sz="1400" u="none" cap="none" strike="noStrike">
              <a:solidFill>
                <a:schemeClr val="dk2"/>
              </a:solidFill>
              <a:latin typeface="Lato"/>
              <a:ea typeface="Lato"/>
              <a:cs typeface="Lato"/>
              <a:sym typeface="Lato"/>
            </a:endParaRPr>
          </a:p>
          <a:p>
            <a:pPr indent="-285750" lvl="0" marL="368300" marR="50800" rtl="0" algn="just">
              <a:lnSpc>
                <a:spcPct val="115000"/>
              </a:lnSpc>
              <a:spcBef>
                <a:spcPts val="1200"/>
              </a:spcBef>
              <a:spcAft>
                <a:spcPts val="0"/>
              </a:spcAft>
              <a:buClr>
                <a:schemeClr val="dk2"/>
              </a:buClr>
              <a:buSzPts val="2300"/>
              <a:buFont typeface="Arial"/>
              <a:buChar char="•"/>
            </a:pPr>
            <a:r>
              <a:rPr b="1" i="0" lang="it" sz="1400" u="none" cap="none" strike="noStrike">
                <a:solidFill>
                  <a:schemeClr val="dk2"/>
                </a:solidFill>
                <a:latin typeface="Lato"/>
                <a:ea typeface="Lato"/>
                <a:cs typeface="Lato"/>
                <a:sym typeface="Lato"/>
              </a:rPr>
              <a:t>Carbon Equity </a:t>
            </a:r>
            <a:r>
              <a:rPr b="0" i="0" lang="it" sz="1400" u="none" cap="none" strike="noStrike">
                <a:solidFill>
                  <a:schemeClr val="dk2"/>
                </a:solidFill>
                <a:latin typeface="Lato"/>
                <a:ea typeface="Lato"/>
                <a:cs typeface="Lato"/>
                <a:sym typeface="Lato"/>
              </a:rPr>
              <a:t>(https://carbonequity.com): Empresa que pone en contacto a inversores para que pongan su dinero "al servicio de la creación de las empresas más impactantes del mundo, agrupando el capital en fondos climáticos de primera clase".</a:t>
            </a:r>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400" u="none" cap="none" strike="noStrike">
              <a:solidFill>
                <a:schemeClr val="dk2"/>
              </a:solidFill>
              <a:latin typeface="Lato"/>
              <a:ea typeface="Lato"/>
              <a:cs typeface="Lato"/>
              <a:sym typeface="Lato"/>
            </a:endParaRPr>
          </a:p>
        </p:txBody>
      </p:sp>
      <p:pic>
        <p:nvPicPr>
          <p:cNvPr descr="A picture containing person, case, shoes, feet&#10;&#10;Description automatically generated" id="220" name="Google Shape;220;p16"/>
          <p:cNvPicPr preferRelativeResize="0"/>
          <p:nvPr/>
        </p:nvPicPr>
        <p:blipFill rotWithShape="1">
          <a:blip r:embed="rId3">
            <a:alphaModFix/>
          </a:blip>
          <a:srcRect b="0" l="0" r="0" t="0"/>
          <a:stretch/>
        </p:blipFill>
        <p:spPr>
          <a:xfrm>
            <a:off x="7058844" y="1318811"/>
            <a:ext cx="1819656" cy="102355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Carbon Equity's Agrifood Tech Feeder" id="221" name="Google Shape;221;p16"/>
          <p:cNvPicPr preferRelativeResize="0"/>
          <p:nvPr/>
        </p:nvPicPr>
        <p:blipFill rotWithShape="1">
          <a:blip r:embed="rId4">
            <a:alphaModFix/>
          </a:blip>
          <a:srcRect b="0" l="0" r="0" t="0"/>
          <a:stretch/>
        </p:blipFill>
        <p:spPr>
          <a:xfrm>
            <a:off x="7231056" y="3907183"/>
            <a:ext cx="1475232" cy="62249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22" name="Google Shape;222;p16"/>
          <p:cNvPicPr preferRelativeResize="0"/>
          <p:nvPr/>
        </p:nvPicPr>
        <p:blipFill rotWithShape="1">
          <a:blip r:embed="rId5">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23" name="Google Shape;223;p16"/>
          <p:cNvPicPr preferRelativeResize="0"/>
          <p:nvPr/>
        </p:nvPicPr>
        <p:blipFill rotWithShape="1">
          <a:blip r:embed="rId6">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7"/>
          <p:cNvPicPr preferRelativeResize="0"/>
          <p:nvPr/>
        </p:nvPicPr>
        <p:blipFill rotWithShape="1">
          <a:blip r:embed="rId3">
            <a:alphaModFix/>
          </a:blip>
          <a:srcRect b="0" l="0" r="0" t="0"/>
          <a:stretch/>
        </p:blipFill>
        <p:spPr>
          <a:xfrm>
            <a:off x="359137" y="2812963"/>
            <a:ext cx="2679192" cy="140657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29" name="Google Shape;229;p17"/>
          <p:cNvSpPr txBox="1"/>
          <p:nvPr/>
        </p:nvSpPr>
        <p:spPr>
          <a:xfrm>
            <a:off x="4555098" y="339812"/>
            <a:ext cx="4229765" cy="4292887"/>
          </a:xfrm>
          <a:prstGeom prst="rect">
            <a:avLst/>
          </a:prstGeom>
          <a:noFill/>
          <a:ln>
            <a:noFill/>
          </a:ln>
        </p:spPr>
        <p:txBody>
          <a:bodyPr anchorCtr="0" anchor="ctr" bIns="91425" lIns="91425" spcFirstLastPara="1" rIns="91425" wrap="square" tIns="91425">
            <a:noAutofit/>
          </a:bodyPr>
          <a:lstStyle/>
          <a:p>
            <a:pPr indent="-374650" lvl="0" marL="457200" marR="50800" rtl="0" algn="just">
              <a:lnSpc>
                <a:spcPct val="115000"/>
              </a:lnSpc>
              <a:spcBef>
                <a:spcPts val="1200"/>
              </a:spcBef>
              <a:spcAft>
                <a:spcPts val="0"/>
              </a:spcAft>
              <a:buClr>
                <a:schemeClr val="dk2"/>
              </a:buClr>
              <a:buSzPts val="2300"/>
              <a:buFont typeface="Arial"/>
              <a:buChar char="•"/>
            </a:pPr>
            <a:r>
              <a:rPr b="1" i="0" lang="it" sz="1600" u="none" cap="none" strike="noStrike">
                <a:solidFill>
                  <a:schemeClr val="dk2"/>
                </a:solidFill>
                <a:latin typeface="Lato"/>
                <a:ea typeface="Lato"/>
                <a:cs typeface="Lato"/>
                <a:sym typeface="Lato"/>
              </a:rPr>
              <a:t>Toast Ale (</a:t>
            </a:r>
            <a:r>
              <a:rPr b="1" i="0" lang="it" sz="1600" u="sng" cap="none" strike="noStrike">
                <a:solidFill>
                  <a:schemeClr val="dk2"/>
                </a:solidFill>
                <a:latin typeface="Lato"/>
                <a:ea typeface="Lato"/>
                <a:cs typeface="Lato"/>
                <a:sym typeface="Lato"/>
                <a:hlinkClick r:id="rId4">
                  <a:extLst>
                    <a:ext uri="{A12FA001-AC4F-418D-AE19-62706E023703}">
                      <ahyp:hlinkClr val="tx"/>
                    </a:ext>
                  </a:extLst>
                </a:hlinkClick>
              </a:rPr>
              <a:t>https://www.toastale.com</a:t>
            </a:r>
            <a:r>
              <a:rPr b="1" i="0" lang="it" sz="1600" u="none" cap="none" strike="noStrike">
                <a:solidFill>
                  <a:schemeClr val="dk2"/>
                </a:solidFill>
                <a:latin typeface="Lato"/>
                <a:ea typeface="Lato"/>
                <a:cs typeface="Lato"/>
                <a:sym typeface="Lato"/>
              </a:rPr>
              <a:t>): </a:t>
            </a:r>
            <a:r>
              <a:rPr b="0" i="0" lang="it" sz="1600" u="none" cap="none" strike="noStrike">
                <a:solidFill>
                  <a:schemeClr val="dk2"/>
                </a:solidFill>
                <a:latin typeface="Lato"/>
                <a:ea typeface="Lato"/>
                <a:cs typeface="Lato"/>
                <a:sym typeface="Lato"/>
              </a:rPr>
              <a:t> Cervecería londinense que elabora cerveza con restos de pan que en otros casos se habrían tirado.</a:t>
            </a:r>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Lato"/>
              <a:ea typeface="Lato"/>
              <a:cs typeface="Lato"/>
              <a:sym typeface="Lato"/>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Lato"/>
              <a:ea typeface="Lato"/>
              <a:cs typeface="Lato"/>
              <a:sym typeface="Lato"/>
            </a:endParaRPr>
          </a:p>
          <a:p>
            <a:pPr indent="-374650" lvl="0" marL="457200" marR="50800" rtl="0" algn="just">
              <a:lnSpc>
                <a:spcPct val="115000"/>
              </a:lnSpc>
              <a:spcBef>
                <a:spcPts val="1200"/>
              </a:spcBef>
              <a:spcAft>
                <a:spcPts val="0"/>
              </a:spcAft>
              <a:buClr>
                <a:schemeClr val="dk2"/>
              </a:buClr>
              <a:buSzPts val="2300"/>
              <a:buFont typeface="Arial"/>
              <a:buChar char="•"/>
            </a:pPr>
            <a:r>
              <a:rPr b="1" i="0" lang="it" sz="1600" u="none" cap="none" strike="noStrike">
                <a:solidFill>
                  <a:schemeClr val="dk2"/>
                </a:solidFill>
                <a:latin typeface="Lato"/>
                <a:ea typeface="Lato"/>
                <a:cs typeface="Lato"/>
                <a:sym typeface="Lato"/>
              </a:rPr>
              <a:t>Beam (</a:t>
            </a:r>
            <a:r>
              <a:rPr b="1" i="0" lang="it" sz="1600" u="sng" cap="none" strike="noStrike">
                <a:solidFill>
                  <a:schemeClr val="dk2"/>
                </a:solidFill>
                <a:latin typeface="Lato"/>
                <a:ea typeface="Lato"/>
                <a:cs typeface="Lato"/>
                <a:sym typeface="Lato"/>
                <a:hlinkClick r:id="rId5">
                  <a:extLst>
                    <a:ext uri="{A12FA001-AC4F-418D-AE19-62706E023703}">
                      <ahyp:hlinkClr val="tx"/>
                    </a:ext>
                  </a:extLst>
                </a:hlinkClick>
              </a:rPr>
              <a:t>https://beam.org</a:t>
            </a:r>
            <a:r>
              <a:rPr b="1" i="0" lang="it" sz="1600" u="none" cap="none" strike="noStrike">
                <a:solidFill>
                  <a:schemeClr val="dk2"/>
                </a:solidFill>
                <a:latin typeface="Lato"/>
                <a:ea typeface="Lato"/>
                <a:cs typeface="Lato"/>
                <a:sym typeface="Lato"/>
              </a:rPr>
              <a:t>):  </a:t>
            </a:r>
            <a:r>
              <a:rPr b="0" i="0" lang="it" sz="1600" u="none" cap="none" strike="noStrike">
                <a:solidFill>
                  <a:schemeClr val="dk2"/>
                </a:solidFill>
                <a:latin typeface="Lato"/>
                <a:ea typeface="Lato"/>
                <a:cs typeface="Lato"/>
                <a:sym typeface="Lato"/>
              </a:rPr>
              <a:t>Empresa británica cuyo objetivo es aliviar la situación de las personas sin hogar ofreciéndoles nuevas oportunidades profesionales. </a:t>
            </a:r>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400" u="none" cap="none" strike="noStrike">
              <a:solidFill>
                <a:schemeClr val="dk2"/>
              </a:solidFill>
              <a:latin typeface="Lato"/>
              <a:ea typeface="Lato"/>
              <a:cs typeface="Lato"/>
              <a:sym typeface="Lato"/>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400" u="none" cap="none" strike="noStrike">
              <a:solidFill>
                <a:schemeClr val="dk2"/>
              </a:solidFill>
              <a:latin typeface="Lato"/>
              <a:ea typeface="Lato"/>
              <a:cs typeface="Lato"/>
              <a:sym typeface="Lato"/>
            </a:endParaRPr>
          </a:p>
        </p:txBody>
      </p:sp>
      <p:pic>
        <p:nvPicPr>
          <p:cNvPr descr="A picture containing bottle, indoor, food, alcohol&#10;&#10;Description automatically generated" id="230" name="Google Shape;230;p17"/>
          <p:cNvPicPr preferRelativeResize="0"/>
          <p:nvPr/>
        </p:nvPicPr>
        <p:blipFill rotWithShape="1">
          <a:blip r:embed="rId6">
            <a:alphaModFix/>
          </a:blip>
          <a:srcRect b="0" l="0" r="0" t="0"/>
          <a:stretch/>
        </p:blipFill>
        <p:spPr>
          <a:xfrm>
            <a:off x="1285107" y="375125"/>
            <a:ext cx="2528507" cy="164625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About Beam" id="231" name="Google Shape;231;p17"/>
          <p:cNvPicPr preferRelativeResize="0"/>
          <p:nvPr/>
        </p:nvPicPr>
        <p:blipFill rotWithShape="1">
          <a:blip r:embed="rId7">
            <a:alphaModFix/>
          </a:blip>
          <a:srcRect b="0" l="0" r="0" t="0"/>
          <a:stretch/>
        </p:blipFill>
        <p:spPr>
          <a:xfrm>
            <a:off x="3038329" y="3247701"/>
            <a:ext cx="1411661" cy="559959"/>
          </a:xfrm>
          <a:prstGeom prst="rect">
            <a:avLst/>
          </a:prstGeom>
          <a:noFill/>
          <a:ln>
            <a:noFill/>
          </a:ln>
          <a:effectLst>
            <a:outerShdw blurRad="292100" rotWithShape="0" algn="tl" dir="2700000" dist="139700">
              <a:srgbClr val="333333">
                <a:alpha val="63921"/>
              </a:srgbClr>
            </a:outerShdw>
          </a:effectLst>
        </p:spPr>
      </p:pic>
      <p:pic>
        <p:nvPicPr>
          <p:cNvPr id="232" name="Google Shape;232;p17"/>
          <p:cNvPicPr preferRelativeResize="0"/>
          <p:nvPr/>
        </p:nvPicPr>
        <p:blipFill rotWithShape="1">
          <a:blip r:embed="rId8">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33" name="Google Shape;233;p17"/>
          <p:cNvPicPr preferRelativeResize="0"/>
          <p:nvPr/>
        </p:nvPicPr>
        <p:blipFill rotWithShape="1">
          <a:blip r:embed="rId9">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p:nvPr/>
        </p:nvSpPr>
        <p:spPr>
          <a:xfrm>
            <a:off x="4790366" y="4230624"/>
            <a:ext cx="1049602" cy="64617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p18"/>
          <p:cNvSpPr txBox="1"/>
          <p:nvPr>
            <p:ph type="title"/>
          </p:nvPr>
        </p:nvSpPr>
        <p:spPr>
          <a:xfrm>
            <a:off x="93373" y="1912650"/>
            <a:ext cx="4260263"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latin typeface="Lato"/>
                <a:ea typeface="Lato"/>
                <a:cs typeface="Lato"/>
                <a:sym typeface="Lato"/>
              </a:rPr>
              <a:t>2. Ética empresarial</a:t>
            </a:r>
            <a:endParaRPr sz="4100">
              <a:latin typeface="Lato"/>
              <a:ea typeface="Lato"/>
              <a:cs typeface="Lato"/>
              <a:sym typeface="Lato"/>
            </a:endParaRPr>
          </a:p>
        </p:txBody>
      </p:sp>
      <p:sp>
        <p:nvSpPr>
          <p:cNvPr id="240" name="Google Shape;240;p1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pic>
        <p:nvPicPr>
          <p:cNvPr descr="Top reasons why business ethics is important" id="241" name="Google Shape;241;p18"/>
          <p:cNvPicPr preferRelativeResize="0"/>
          <p:nvPr/>
        </p:nvPicPr>
        <p:blipFill rotWithShape="1">
          <a:blip r:embed="rId3">
            <a:alphaModFix/>
          </a:blip>
          <a:srcRect b="0" l="0" r="0" t="0"/>
          <a:stretch/>
        </p:blipFill>
        <p:spPr>
          <a:xfrm>
            <a:off x="432804" y="2816050"/>
            <a:ext cx="3581400" cy="1647825"/>
          </a:xfrm>
          <a:prstGeom prst="rect">
            <a:avLst/>
          </a:prstGeom>
          <a:noFill/>
          <a:ln>
            <a:noFill/>
          </a:ln>
        </p:spPr>
      </p:pic>
      <p:sp>
        <p:nvSpPr>
          <p:cNvPr id="242" name="Google Shape;242;p18"/>
          <p:cNvSpPr txBox="1"/>
          <p:nvPr/>
        </p:nvSpPr>
        <p:spPr>
          <a:xfrm>
            <a:off x="4600546" y="584928"/>
            <a:ext cx="4450080" cy="5049379"/>
          </a:xfrm>
          <a:prstGeom prst="rect">
            <a:avLst/>
          </a:prstGeom>
          <a:noFill/>
          <a:ln>
            <a:noFill/>
          </a:ln>
        </p:spPr>
        <p:txBody>
          <a:bodyPr anchorCtr="0" anchor="ctr" bIns="91425" lIns="91425" spcFirstLastPara="1" rIns="91425" wrap="square" tIns="91425">
            <a:noAutofit/>
          </a:bodyPr>
          <a:lstStyle/>
          <a:p>
            <a:pPr indent="0" lvl="0" marL="0" marR="50800" rtl="0" algn="l">
              <a:lnSpc>
                <a:spcPct val="115000"/>
              </a:lnSpc>
              <a:spcBef>
                <a:spcPts val="1200"/>
              </a:spcBef>
              <a:spcAft>
                <a:spcPts val="0"/>
              </a:spcAft>
              <a:buClr>
                <a:schemeClr val="dk2"/>
              </a:buClr>
              <a:buSzPts val="1800"/>
              <a:buFont typeface="Lato"/>
              <a:buNone/>
            </a:pPr>
            <a:r>
              <a:rPr b="1" i="0" lang="it" sz="1600" u="none" cap="none" strike="noStrike">
                <a:solidFill>
                  <a:schemeClr val="dk2"/>
                </a:solidFill>
                <a:latin typeface="Lato"/>
                <a:ea typeface="Lato"/>
                <a:cs typeface="Lato"/>
                <a:sym typeface="Lato"/>
              </a:rPr>
              <a:t>2.1 Factores que afectan a la ética empresarial:</a:t>
            </a:r>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La dirección y/o el propietario de la empresa </a:t>
            </a:r>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Los valores que desean proyectar a través de su empresa</a:t>
            </a:r>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La presión de otras partes interesadas, como el público en general, los grupos ecologistas y los activistas.</a:t>
            </a:r>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id="243" name="Google Shape;243;p1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44" name="Google Shape;244;p18"/>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A picture containing text, indoor&#10;&#10;Description automatically generated" id="80" name="Google Shape;80;p2"/>
          <p:cNvPicPr preferRelativeResize="0"/>
          <p:nvPr/>
        </p:nvPicPr>
        <p:blipFill rotWithShape="1">
          <a:blip r:embed="rId3">
            <a:alphaModFix/>
          </a:blip>
          <a:srcRect b="0" l="0" r="0" t="0"/>
          <a:stretch/>
        </p:blipFill>
        <p:spPr>
          <a:xfrm>
            <a:off x="948152" y="478457"/>
            <a:ext cx="7839614" cy="3919807"/>
          </a:xfrm>
          <a:prstGeom prst="rect">
            <a:avLst/>
          </a:prstGeom>
          <a:noFill/>
          <a:ln>
            <a:noFill/>
          </a:ln>
        </p:spPr>
      </p:pic>
      <p:pic>
        <p:nvPicPr>
          <p:cNvPr id="81" name="Google Shape;81;p2"/>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82" name="Google Shape;82;p2"/>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txBox="1"/>
          <p:nvPr/>
        </p:nvSpPr>
        <p:spPr>
          <a:xfrm>
            <a:off x="4693920" y="679625"/>
            <a:ext cx="4450080" cy="5049379"/>
          </a:xfrm>
          <a:prstGeom prst="rect">
            <a:avLst/>
          </a:prstGeom>
          <a:noFill/>
          <a:ln>
            <a:noFill/>
          </a:ln>
        </p:spPr>
        <p:txBody>
          <a:bodyPr anchorCtr="0" anchor="ctr" bIns="91425" lIns="91425" spcFirstLastPara="1" rIns="91425" wrap="square" tIns="91425">
            <a:noAutofit/>
          </a:bodyPr>
          <a:lstStyle/>
          <a:p>
            <a:pPr indent="0" lvl="0" marL="0" marR="50800" rtl="0" algn="just">
              <a:lnSpc>
                <a:spcPct val="115000"/>
              </a:lnSpc>
              <a:spcBef>
                <a:spcPts val="1200"/>
              </a:spcBef>
              <a:spcAft>
                <a:spcPts val="0"/>
              </a:spcAft>
              <a:buClr>
                <a:schemeClr val="dk2"/>
              </a:buClr>
              <a:buSzPts val="1800"/>
              <a:buFont typeface="Lato"/>
              <a:buNone/>
            </a:pPr>
            <a:r>
              <a:rPr b="0" i="0" lang="it" sz="1600" u="none" cap="none" strike="noStrike">
                <a:solidFill>
                  <a:schemeClr val="dk2"/>
                </a:solidFill>
                <a:latin typeface="Lato"/>
                <a:ea typeface="Lato"/>
                <a:cs typeface="Lato"/>
                <a:sym typeface="Lato"/>
              </a:rPr>
              <a:t>Síntomas de una falta de ética empresarial sólida: </a:t>
            </a:r>
            <a:endParaRPr/>
          </a:p>
          <a:p>
            <a:pPr indent="-285750" lvl="0" marL="285750" marR="0" rtl="0" algn="just">
              <a:lnSpc>
                <a:spcPct val="115000"/>
              </a:lnSpc>
              <a:spcBef>
                <a:spcPts val="100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Agotamiento constante de los empleados</a:t>
            </a:r>
            <a:endParaRPr/>
          </a:p>
          <a:p>
            <a:pPr indent="-285750" lvl="0" marL="285750" marR="0" rtl="0" algn="just">
              <a:lnSpc>
                <a:spcPct val="115000"/>
              </a:lnSpc>
              <a:spcBef>
                <a:spcPts val="100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Aceite de agitación emocional de los empleados</a:t>
            </a:r>
            <a:endParaRPr/>
          </a:p>
          <a:p>
            <a:pPr indent="-285750" lvl="0" marL="285750" marR="0" rtl="0" algn="just">
              <a:lnSpc>
                <a:spcPct val="115000"/>
              </a:lnSpc>
              <a:spcBef>
                <a:spcPts val="100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Alta rotación de personal o lucha por mantener el negocio abierto a largo plazo</a:t>
            </a:r>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descr="Top reasons why business ethics is important" id="250" name="Google Shape;250;p19"/>
          <p:cNvPicPr preferRelativeResize="0"/>
          <p:nvPr/>
        </p:nvPicPr>
        <p:blipFill rotWithShape="1">
          <a:blip r:embed="rId3">
            <a:alphaModFix/>
          </a:blip>
          <a:srcRect b="0" l="0" r="0" t="0"/>
          <a:stretch/>
        </p:blipFill>
        <p:spPr>
          <a:xfrm>
            <a:off x="432804" y="2816050"/>
            <a:ext cx="3581400" cy="1647825"/>
          </a:xfrm>
          <a:prstGeom prst="rect">
            <a:avLst/>
          </a:prstGeom>
          <a:noFill/>
          <a:ln>
            <a:noFill/>
          </a:ln>
        </p:spPr>
      </p:pic>
      <p:pic>
        <p:nvPicPr>
          <p:cNvPr id="251" name="Google Shape;251;p19"/>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52" name="Google Shape;252;p19"/>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20"/>
          <p:cNvSpPr txBox="1"/>
          <p:nvPr>
            <p:ph type="title"/>
          </p:nvPr>
        </p:nvSpPr>
        <p:spPr>
          <a:xfrm>
            <a:off x="-1068820" y="1622218"/>
            <a:ext cx="7213588" cy="639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solidFill>
                  <a:schemeClr val="dk1"/>
                </a:solidFill>
                <a:latin typeface="Lato"/>
                <a:ea typeface="Lato"/>
                <a:cs typeface="Lato"/>
                <a:sym typeface="Lato"/>
              </a:rPr>
              <a:t>2.2 Principios de </a:t>
            </a:r>
            <a:br>
              <a:rPr lang="it" sz="2900">
                <a:solidFill>
                  <a:schemeClr val="dk1"/>
                </a:solidFill>
                <a:latin typeface="Lato"/>
                <a:ea typeface="Lato"/>
                <a:cs typeface="Lato"/>
                <a:sym typeface="Lato"/>
              </a:rPr>
            </a:br>
            <a:r>
              <a:rPr lang="it" sz="2900">
                <a:solidFill>
                  <a:schemeClr val="dk1"/>
                </a:solidFill>
                <a:latin typeface="Lato"/>
                <a:ea typeface="Lato"/>
                <a:cs typeface="Lato"/>
                <a:sym typeface="Lato"/>
              </a:rPr>
              <a:t>ética empresarial</a:t>
            </a:r>
            <a:endParaRPr sz="4100">
              <a:solidFill>
                <a:schemeClr val="dk1"/>
              </a:solidFill>
              <a:latin typeface="Lato"/>
              <a:ea typeface="Lato"/>
              <a:cs typeface="Lato"/>
              <a:sym typeface="Lato"/>
            </a:endParaRPr>
          </a:p>
        </p:txBody>
      </p:sp>
      <p:pic>
        <p:nvPicPr>
          <p:cNvPr id="258" name="Google Shape;258;p20"/>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59" name="Google Shape;259;p20"/>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1"/>
          <p:cNvSpPr txBox="1"/>
          <p:nvPr>
            <p:ph type="title"/>
          </p:nvPr>
        </p:nvSpPr>
        <p:spPr>
          <a:xfrm>
            <a:off x="265500" y="521268"/>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latin typeface="Lato"/>
                <a:ea typeface="Lato"/>
                <a:cs typeface="Lato"/>
                <a:sym typeface="Lato"/>
              </a:rPr>
              <a:t>1) Rendición de cuentas</a:t>
            </a:r>
            <a:endParaRPr>
              <a:latin typeface="Lato"/>
              <a:ea typeface="Lato"/>
              <a:cs typeface="Lato"/>
              <a:sym typeface="Lato"/>
            </a:endParaRPr>
          </a:p>
        </p:txBody>
      </p:sp>
      <p:sp>
        <p:nvSpPr>
          <p:cNvPr id="265" name="Google Shape;265;p21"/>
          <p:cNvSpPr txBox="1"/>
          <p:nvPr>
            <p:ph idx="2" type="body"/>
          </p:nvPr>
        </p:nvSpPr>
        <p:spPr>
          <a:xfrm>
            <a:off x="689586" y="2571750"/>
            <a:ext cx="3197028" cy="97536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sz="1800">
              <a:latin typeface="Lato"/>
              <a:ea typeface="Lato"/>
              <a:cs typeface="Lato"/>
              <a:sym typeface="Lato"/>
            </a:endParaRPr>
          </a:p>
          <a:p>
            <a:pPr indent="0" lvl="0" marL="114300" rtl="0" algn="just">
              <a:lnSpc>
                <a:spcPct val="115000"/>
              </a:lnSpc>
              <a:spcBef>
                <a:spcPts val="0"/>
              </a:spcBef>
              <a:spcAft>
                <a:spcPts val="0"/>
              </a:spcAft>
              <a:buSzPts val="1800"/>
              <a:buNone/>
            </a:pPr>
            <a:r>
              <a:t/>
            </a:r>
            <a:endParaRPr>
              <a:solidFill>
                <a:srgbClr val="C7450A"/>
              </a:solidFill>
              <a:latin typeface="Lato"/>
              <a:ea typeface="Lato"/>
              <a:cs typeface="Lato"/>
              <a:sym typeface="Lato"/>
            </a:endParaRPr>
          </a:p>
          <a:p>
            <a:pPr indent="0" lvl="0" marL="114300" rtl="0" algn="ctr">
              <a:lnSpc>
                <a:spcPct val="115000"/>
              </a:lnSpc>
              <a:spcBef>
                <a:spcPts val="0"/>
              </a:spcBef>
              <a:spcAft>
                <a:spcPts val="0"/>
              </a:spcAft>
              <a:buSzPts val="1800"/>
              <a:buNone/>
            </a:pPr>
            <a:r>
              <a:rPr lang="it">
                <a:solidFill>
                  <a:srgbClr val="C7450A"/>
                </a:solidFill>
                <a:latin typeface="Lato"/>
                <a:ea typeface="Lato"/>
                <a:cs typeface="Lato"/>
                <a:sym typeface="Lato"/>
              </a:rPr>
              <a:t>Tanto el empleado como la organización son responsables de mantener unas prácticas laborales éticas.</a:t>
            </a:r>
            <a:endParaRPr/>
          </a:p>
          <a:p>
            <a:pPr indent="0" lvl="0" marL="114300" rtl="0" algn="l">
              <a:lnSpc>
                <a:spcPct val="115000"/>
              </a:lnSpc>
              <a:spcBef>
                <a:spcPts val="0"/>
              </a:spcBef>
              <a:spcAft>
                <a:spcPts val="0"/>
              </a:spcAft>
              <a:buSzPts val="1800"/>
              <a:buNone/>
            </a:pPr>
            <a:r>
              <a:t/>
            </a:r>
            <a:endParaRPr>
              <a:latin typeface="Lato"/>
              <a:ea typeface="Lato"/>
              <a:cs typeface="Lato"/>
              <a:sym typeface="Lato"/>
            </a:endParaRPr>
          </a:p>
          <a:p>
            <a:pPr indent="-228600" lvl="0" marL="457200" rtl="0" algn="l">
              <a:lnSpc>
                <a:spcPct val="115000"/>
              </a:lnSpc>
              <a:spcBef>
                <a:spcPts val="0"/>
              </a:spcBef>
              <a:spcAft>
                <a:spcPts val="0"/>
              </a:spcAft>
              <a:buClr>
                <a:schemeClr val="lt1"/>
              </a:buClr>
              <a:buSzPts val="1800"/>
              <a:buNone/>
            </a:pPr>
            <a:r>
              <a:t/>
            </a:r>
            <a:endParaRPr/>
          </a:p>
        </p:txBody>
      </p:sp>
      <p:pic>
        <p:nvPicPr>
          <p:cNvPr descr="Our Culture | Mirroring Our Community | AbsoluteCare" id="266" name="Google Shape;266;p21"/>
          <p:cNvPicPr preferRelativeResize="0"/>
          <p:nvPr/>
        </p:nvPicPr>
        <p:blipFill rotWithShape="1">
          <a:blip r:embed="rId3">
            <a:alphaModFix/>
          </a:blip>
          <a:srcRect b="0" l="0" r="0" t="0"/>
          <a:stretch/>
        </p:blipFill>
        <p:spPr>
          <a:xfrm>
            <a:off x="6268452" y="2116867"/>
            <a:ext cx="1619250" cy="1158729"/>
          </a:xfrm>
          <a:prstGeom prst="rect">
            <a:avLst/>
          </a:prstGeom>
          <a:noFill/>
          <a:ln>
            <a:noFill/>
          </a:ln>
        </p:spPr>
      </p:pic>
      <p:pic>
        <p:nvPicPr>
          <p:cNvPr id="267" name="Google Shape;267;p2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68" name="Google Shape;268;p2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2"/>
          <p:cNvSpPr txBox="1"/>
          <p:nvPr/>
        </p:nvSpPr>
        <p:spPr>
          <a:xfrm>
            <a:off x="4572000" y="582960"/>
            <a:ext cx="4605408"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2) Atención y respeto</a:t>
            </a:r>
            <a:endParaRPr b="1" i="0" sz="3600" u="none" cap="none" strike="noStrike">
              <a:solidFill>
                <a:schemeClr val="lt1"/>
              </a:solidFill>
              <a:latin typeface="Lato"/>
              <a:ea typeface="Lato"/>
              <a:cs typeface="Lato"/>
              <a:sym typeface="Lato"/>
            </a:endParaRPr>
          </a:p>
        </p:txBody>
      </p:sp>
      <p:sp>
        <p:nvSpPr>
          <p:cNvPr id="274" name="Google Shape;274;p22"/>
          <p:cNvSpPr txBox="1"/>
          <p:nvPr/>
        </p:nvSpPr>
        <p:spPr>
          <a:xfrm>
            <a:off x="5220812" y="2571750"/>
            <a:ext cx="3520852" cy="707136"/>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a:p>
            <a:pPr indent="0" lvl="0" marL="1143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Un entorno seguro garantiza que los empleados estén cómodos y trabajen en condiciones óptimas.</a:t>
            </a:r>
            <a:endParaRPr/>
          </a:p>
          <a:p>
            <a:pPr indent="-228600" lvl="0" marL="4572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p:txBody>
      </p:sp>
      <p:pic>
        <p:nvPicPr>
          <p:cNvPr descr="How to Create a Positive Work Environment | VisiPoint" id="275" name="Google Shape;275;p22"/>
          <p:cNvPicPr preferRelativeResize="0"/>
          <p:nvPr/>
        </p:nvPicPr>
        <p:blipFill rotWithShape="1">
          <a:blip r:embed="rId3">
            <a:alphaModFix/>
          </a:blip>
          <a:srcRect b="0" l="0" r="0" t="0"/>
          <a:stretch/>
        </p:blipFill>
        <p:spPr>
          <a:xfrm>
            <a:off x="-33407" y="2069432"/>
            <a:ext cx="4605408" cy="3074068"/>
          </a:xfrm>
          <a:prstGeom prst="rect">
            <a:avLst/>
          </a:prstGeom>
          <a:noFill/>
          <a:ln>
            <a:noFill/>
          </a:ln>
        </p:spPr>
      </p:pic>
      <p:pic>
        <p:nvPicPr>
          <p:cNvPr id="276" name="Google Shape;276;p22"/>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77" name="Google Shape;277;p22"/>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3"/>
          <p:cNvSpPr txBox="1"/>
          <p:nvPr>
            <p:ph type="title"/>
          </p:nvPr>
        </p:nvSpPr>
        <p:spPr>
          <a:xfrm>
            <a:off x="265500" y="36103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latin typeface="Lato"/>
                <a:ea typeface="Lato"/>
                <a:cs typeface="Lato"/>
                <a:sym typeface="Lato"/>
              </a:rPr>
              <a:t>3) Honestidad</a:t>
            </a:r>
            <a:endParaRPr>
              <a:latin typeface="Lato"/>
              <a:ea typeface="Lato"/>
              <a:cs typeface="Lato"/>
              <a:sym typeface="Lato"/>
            </a:endParaRPr>
          </a:p>
        </p:txBody>
      </p:sp>
      <p:sp>
        <p:nvSpPr>
          <p:cNvPr id="283" name="Google Shape;283;p23"/>
          <p:cNvSpPr txBox="1"/>
          <p:nvPr>
            <p:ph idx="2" type="body"/>
          </p:nvPr>
        </p:nvSpPr>
        <p:spPr>
          <a:xfrm>
            <a:off x="677484" y="2365527"/>
            <a:ext cx="3221232" cy="1098744"/>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La comunicación transparente entre empleados y directivos/propietarios de empresas es vital.</a:t>
            </a:r>
            <a:endParaRPr/>
          </a:p>
        </p:txBody>
      </p:sp>
      <p:pic>
        <p:nvPicPr>
          <p:cNvPr descr="Get complete process transparency with PRIME BPM" id="284" name="Google Shape;284;p23"/>
          <p:cNvPicPr preferRelativeResize="0"/>
          <p:nvPr/>
        </p:nvPicPr>
        <p:blipFill rotWithShape="1">
          <a:blip r:embed="rId3">
            <a:alphaModFix/>
          </a:blip>
          <a:srcRect b="0" l="0" r="0" t="0"/>
          <a:stretch/>
        </p:blipFill>
        <p:spPr>
          <a:xfrm>
            <a:off x="4833302" y="980573"/>
            <a:ext cx="4315821" cy="3182353"/>
          </a:xfrm>
          <a:prstGeom prst="rect">
            <a:avLst/>
          </a:prstGeom>
          <a:noFill/>
          <a:ln>
            <a:noFill/>
          </a:ln>
        </p:spPr>
      </p:pic>
      <p:pic>
        <p:nvPicPr>
          <p:cNvPr id="285" name="Google Shape;285;p23"/>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86" name="Google Shape;286;p23"/>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4"/>
          <p:cNvSpPr txBox="1"/>
          <p:nvPr/>
        </p:nvSpPr>
        <p:spPr>
          <a:xfrm>
            <a:off x="4833300" y="361030"/>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4) Evitar conflictos</a:t>
            </a:r>
            <a:endParaRPr b="1" i="0" sz="3600" u="none" cap="none" strike="noStrike">
              <a:solidFill>
                <a:schemeClr val="lt1"/>
              </a:solidFill>
              <a:latin typeface="Lato"/>
              <a:ea typeface="Lato"/>
              <a:cs typeface="Lato"/>
              <a:sym typeface="Lato"/>
            </a:endParaRPr>
          </a:p>
        </p:txBody>
      </p:sp>
      <p:sp>
        <p:nvSpPr>
          <p:cNvPr id="292" name="Google Shape;292;p24"/>
          <p:cNvSpPr txBox="1"/>
          <p:nvPr/>
        </p:nvSpPr>
        <p:spPr>
          <a:xfrm>
            <a:off x="4936530" y="2914899"/>
            <a:ext cx="3838740" cy="347172"/>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Un entorno de trabajo pacífico con un mínimo de conflictos garantiza una experiencia laboral positiva para los empleados y les anima a trabajar mejor.</a:t>
            </a:r>
            <a:endParaRPr/>
          </a:p>
          <a:p>
            <a:pPr indent="-228600" lvl="0" marL="4572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p:txBody>
      </p:sp>
      <p:pic>
        <p:nvPicPr>
          <p:cNvPr descr="7 Ways to Decrease Workplace Distractions &amp; Increase Productivity - Xenium  HR" id="293" name="Google Shape;293;p24"/>
          <p:cNvPicPr preferRelativeResize="0"/>
          <p:nvPr/>
        </p:nvPicPr>
        <p:blipFill rotWithShape="1">
          <a:blip r:embed="rId3">
            <a:alphaModFix/>
          </a:blip>
          <a:srcRect b="0" l="16855" r="39158" t="0"/>
          <a:stretch/>
        </p:blipFill>
        <p:spPr>
          <a:xfrm>
            <a:off x="0" y="0"/>
            <a:ext cx="4584032" cy="5143500"/>
          </a:xfrm>
          <a:prstGeom prst="rect">
            <a:avLst/>
          </a:prstGeom>
          <a:noFill/>
          <a:ln>
            <a:noFill/>
          </a:ln>
        </p:spPr>
      </p:pic>
      <p:pic>
        <p:nvPicPr>
          <p:cNvPr id="294" name="Google Shape;294;p24"/>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95" name="Google Shape;295;p24"/>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5"/>
          <p:cNvSpPr txBox="1"/>
          <p:nvPr>
            <p:ph type="title"/>
          </p:nvPr>
        </p:nvSpPr>
        <p:spPr>
          <a:xfrm>
            <a:off x="265500" y="47238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latin typeface="Lato"/>
                <a:ea typeface="Lato"/>
                <a:cs typeface="Lato"/>
                <a:sym typeface="Lato"/>
              </a:rPr>
              <a:t>5) Conformidad</a:t>
            </a:r>
            <a:endParaRPr>
              <a:latin typeface="Lato"/>
              <a:ea typeface="Lato"/>
              <a:cs typeface="Lato"/>
              <a:sym typeface="Lato"/>
            </a:endParaRPr>
          </a:p>
        </p:txBody>
      </p:sp>
      <p:sp>
        <p:nvSpPr>
          <p:cNvPr id="301" name="Google Shape;301;p25"/>
          <p:cNvSpPr txBox="1"/>
          <p:nvPr>
            <p:ph idx="2" type="body"/>
          </p:nvPr>
        </p:nvSpPr>
        <p:spPr>
          <a:xfrm>
            <a:off x="489780" y="2301699"/>
            <a:ext cx="3596640" cy="1444452"/>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Las organizaciones tienen que respetar las normas y reglamentos, sobre todo cuando avanzan hacia un enfoque del trabajo más basado en la ética empresarial. </a:t>
            </a:r>
            <a:endParaRPr/>
          </a:p>
        </p:txBody>
      </p:sp>
      <p:pic>
        <p:nvPicPr>
          <p:cNvPr descr="Compliance Communications | DeskAlerts" id="302" name="Google Shape;302;p25"/>
          <p:cNvPicPr preferRelativeResize="0"/>
          <p:nvPr/>
        </p:nvPicPr>
        <p:blipFill rotWithShape="1">
          <a:blip r:embed="rId3">
            <a:alphaModFix/>
          </a:blip>
          <a:srcRect b="0" l="0" r="0" t="0"/>
          <a:stretch/>
        </p:blipFill>
        <p:spPr>
          <a:xfrm>
            <a:off x="4696634" y="3305846"/>
            <a:ext cx="3360325" cy="2100203"/>
          </a:xfrm>
          <a:prstGeom prst="rect">
            <a:avLst/>
          </a:prstGeom>
          <a:noFill/>
          <a:ln>
            <a:noFill/>
          </a:ln>
        </p:spPr>
      </p:pic>
      <p:pic>
        <p:nvPicPr>
          <p:cNvPr id="303" name="Google Shape;303;p2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04" name="Google Shape;304;p25"/>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6"/>
          <p:cNvSpPr txBox="1"/>
          <p:nvPr/>
        </p:nvSpPr>
        <p:spPr>
          <a:xfrm>
            <a:off x="4784051" y="391049"/>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6) Lealtad </a:t>
            </a:r>
            <a:endParaRPr b="1" i="0" sz="3600" u="none" cap="none" strike="noStrike">
              <a:solidFill>
                <a:schemeClr val="lt1"/>
              </a:solidFill>
              <a:latin typeface="Lato"/>
              <a:ea typeface="Lato"/>
              <a:cs typeface="Lato"/>
              <a:sym typeface="Lato"/>
            </a:endParaRPr>
          </a:p>
        </p:txBody>
      </p:sp>
      <p:sp>
        <p:nvSpPr>
          <p:cNvPr id="310" name="Google Shape;310;p26"/>
          <p:cNvSpPr txBox="1"/>
          <p:nvPr/>
        </p:nvSpPr>
        <p:spPr>
          <a:xfrm>
            <a:off x="5017169" y="1709249"/>
            <a:ext cx="3928080" cy="2761422"/>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Se espera que los empleados muestren lealtad a su organización. Se espera que cualquier problema se trate internamente, garantizando que la imagen de la organización se mantiene en los niveles más altos. </a:t>
            </a:r>
            <a:endParaRPr/>
          </a:p>
          <a:p>
            <a:pPr indent="-228600" lvl="0" marL="457200" marR="0" rtl="0" algn="just">
              <a:lnSpc>
                <a:spcPct val="115000"/>
              </a:lnSpc>
              <a:spcBef>
                <a:spcPts val="0"/>
              </a:spcBef>
              <a:spcAft>
                <a:spcPts val="0"/>
              </a:spcAft>
              <a:buClr>
                <a:schemeClr val="lt1"/>
              </a:buClr>
              <a:buSzPts val="1800"/>
              <a:buFont typeface="Lato"/>
              <a:buNone/>
            </a:pPr>
            <a:r>
              <a:t/>
            </a:r>
            <a:endParaRPr b="0" i="0" sz="1800" u="none" cap="none" strike="noStrike">
              <a:solidFill>
                <a:srgbClr val="C7450A"/>
              </a:solidFill>
              <a:latin typeface="Lato"/>
              <a:ea typeface="Lato"/>
              <a:cs typeface="Lato"/>
              <a:sym typeface="Lato"/>
            </a:endParaRPr>
          </a:p>
        </p:txBody>
      </p:sp>
      <p:pic>
        <p:nvPicPr>
          <p:cNvPr descr="Customer Loyalty | Retail Loyalty Programs | Apparel Retail Loyalty -  Fibre2Fashion" id="311" name="Google Shape;311;p26"/>
          <p:cNvPicPr preferRelativeResize="0"/>
          <p:nvPr/>
        </p:nvPicPr>
        <p:blipFill rotWithShape="1">
          <a:blip r:embed="rId3">
            <a:alphaModFix/>
          </a:blip>
          <a:srcRect b="0" l="0" r="0" t="0"/>
          <a:stretch/>
        </p:blipFill>
        <p:spPr>
          <a:xfrm>
            <a:off x="718275" y="2026245"/>
            <a:ext cx="3177053" cy="1091009"/>
          </a:xfrm>
          <a:prstGeom prst="rect">
            <a:avLst/>
          </a:prstGeom>
          <a:noFill/>
          <a:ln>
            <a:noFill/>
          </a:ln>
        </p:spPr>
      </p:pic>
      <p:pic>
        <p:nvPicPr>
          <p:cNvPr id="312" name="Google Shape;312;p26"/>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13" name="Google Shape;313;p26"/>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7"/>
          <p:cNvSpPr txBox="1"/>
          <p:nvPr>
            <p:ph type="title"/>
          </p:nvPr>
        </p:nvSpPr>
        <p:spPr>
          <a:xfrm>
            <a:off x="-496651" y="610332"/>
            <a:ext cx="5577606"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sz="3200">
                <a:latin typeface="Lato"/>
                <a:ea typeface="Lato"/>
                <a:cs typeface="Lato"/>
                <a:sym typeface="Lato"/>
              </a:rPr>
              <a:t>7) Información pertinente</a:t>
            </a:r>
            <a:endParaRPr sz="3200">
              <a:latin typeface="Lato"/>
              <a:ea typeface="Lato"/>
              <a:cs typeface="Lato"/>
              <a:sym typeface="Lato"/>
            </a:endParaRPr>
          </a:p>
        </p:txBody>
      </p:sp>
      <p:sp>
        <p:nvSpPr>
          <p:cNvPr id="319" name="Google Shape;319;p27"/>
          <p:cNvSpPr txBox="1"/>
          <p:nvPr>
            <p:ph idx="2" type="body"/>
          </p:nvPr>
        </p:nvSpPr>
        <p:spPr>
          <a:xfrm>
            <a:off x="426832" y="2155898"/>
            <a:ext cx="3730640" cy="1825813"/>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Las organizaciones están obligadas a compartir informes sobre sus prácticas empresariales. Toda la información compartida debe ser veraz.</a:t>
            </a:r>
            <a:endParaRPr/>
          </a:p>
        </p:txBody>
      </p:sp>
      <p:pic>
        <p:nvPicPr>
          <p:cNvPr descr="Magnifying Glass" id="320" name="Google Shape;320;p27"/>
          <p:cNvPicPr preferRelativeResize="0"/>
          <p:nvPr/>
        </p:nvPicPr>
        <p:blipFill rotWithShape="1">
          <a:blip r:embed="rId3">
            <a:alphaModFix/>
          </a:blip>
          <a:srcRect b="0" l="0" r="0" t="0"/>
          <a:stretch/>
        </p:blipFill>
        <p:spPr>
          <a:xfrm>
            <a:off x="5342074" y="1210631"/>
            <a:ext cx="3007788" cy="2722238"/>
          </a:xfrm>
          <a:prstGeom prst="rect">
            <a:avLst/>
          </a:prstGeom>
          <a:noFill/>
          <a:ln>
            <a:noFill/>
          </a:ln>
        </p:spPr>
      </p:pic>
      <p:pic>
        <p:nvPicPr>
          <p:cNvPr id="321" name="Google Shape;321;p27"/>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22" name="Google Shape;322;p27"/>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nvSpPr>
        <p:spPr>
          <a:xfrm>
            <a:off x="4657456" y="610332"/>
            <a:ext cx="4011762"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8) Respetar la ley</a:t>
            </a:r>
            <a:endParaRPr b="1" i="0" sz="3600" u="none" cap="none" strike="noStrike">
              <a:solidFill>
                <a:schemeClr val="lt1"/>
              </a:solidFill>
              <a:latin typeface="Lato"/>
              <a:ea typeface="Lato"/>
              <a:cs typeface="Lato"/>
              <a:sym typeface="Lato"/>
            </a:endParaRPr>
          </a:p>
        </p:txBody>
      </p:sp>
      <p:sp>
        <p:nvSpPr>
          <p:cNvPr id="328" name="Google Shape;328;p28"/>
          <p:cNvSpPr txBox="1"/>
          <p:nvPr/>
        </p:nvSpPr>
        <p:spPr>
          <a:xfrm>
            <a:off x="4993033" y="1757296"/>
            <a:ext cx="3340608" cy="1961418"/>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Los directivos deben respetar la ley y tratar a todas las personas de forma justa en el lugar de trabajo.</a:t>
            </a:r>
            <a:endParaRPr/>
          </a:p>
        </p:txBody>
      </p:sp>
      <p:pic>
        <p:nvPicPr>
          <p:cNvPr id="329" name="Google Shape;329;p2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30" name="Google Shape;330;p28"/>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331" name="Google Shape;331;p28"/>
          <p:cNvPicPr preferRelativeResize="0"/>
          <p:nvPr/>
        </p:nvPicPr>
        <p:blipFill rotWithShape="1">
          <a:blip r:embed="rId5">
            <a:alphaModFix/>
          </a:blip>
          <a:srcRect b="0" l="0" r="0" t="0"/>
          <a:stretch/>
        </p:blipFill>
        <p:spPr>
          <a:xfrm>
            <a:off x="498376" y="1500871"/>
            <a:ext cx="3340625" cy="2474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3"/>
          <p:cNvGrpSpPr/>
          <p:nvPr/>
        </p:nvGrpSpPr>
        <p:grpSpPr>
          <a:xfrm>
            <a:off x="1689700" y="2713246"/>
            <a:ext cx="7257383" cy="2413519"/>
            <a:chOff x="1168854" y="2182368"/>
            <a:chExt cx="7975146" cy="2850838"/>
          </a:xfrm>
        </p:grpSpPr>
        <p:sp>
          <p:nvSpPr>
            <p:cNvPr id="88" name="Google Shape;88;p3"/>
            <p:cNvSpPr/>
            <p:nvPr/>
          </p:nvSpPr>
          <p:spPr>
            <a:xfrm>
              <a:off x="4693920" y="4254155"/>
              <a:ext cx="963168" cy="69342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nSoEd – Innovative teacher training social entrepreneurship" id="89" name="Google Shape;89;p3"/>
            <p:cNvPicPr preferRelativeResize="0"/>
            <p:nvPr/>
          </p:nvPicPr>
          <p:blipFill rotWithShape="1">
            <a:blip r:embed="rId3">
              <a:alphaModFix/>
            </a:blip>
            <a:srcRect b="0" l="0" r="0" t="0"/>
            <a:stretch/>
          </p:blipFill>
          <p:spPr>
            <a:xfrm>
              <a:off x="1168854" y="2182368"/>
              <a:ext cx="7975146" cy="2850838"/>
            </a:xfrm>
            <a:prstGeom prst="rect">
              <a:avLst/>
            </a:prstGeom>
            <a:noFill/>
            <a:ln>
              <a:noFill/>
            </a:ln>
          </p:spPr>
        </p:pic>
      </p:grpSp>
      <p:sp>
        <p:nvSpPr>
          <p:cNvPr id="90" name="Google Shape;90;p3"/>
          <p:cNvSpPr txBox="1"/>
          <p:nvPr>
            <p:ph type="title"/>
          </p:nvPr>
        </p:nvSpPr>
        <p:spPr>
          <a:xfrm>
            <a:off x="110980" y="864168"/>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900">
                <a:latin typeface="Lato"/>
                <a:ea typeface="Lato"/>
                <a:cs typeface="Lato"/>
                <a:sym typeface="Lato"/>
              </a:rPr>
              <a:t>Unidades de trabajo</a:t>
            </a:r>
            <a:endParaRPr sz="4100">
              <a:latin typeface="Lato"/>
              <a:ea typeface="Lato"/>
              <a:cs typeface="Lato"/>
              <a:sym typeface="Lato"/>
            </a:endParaRPr>
          </a:p>
        </p:txBody>
      </p:sp>
      <p:sp>
        <p:nvSpPr>
          <p:cNvPr id="91" name="Google Shape;91;p3"/>
          <p:cNvSpPr txBox="1"/>
          <p:nvPr>
            <p:ph idx="2" type="body"/>
          </p:nvPr>
        </p:nvSpPr>
        <p:spPr>
          <a:xfrm>
            <a:off x="4649500" y="1154500"/>
            <a:ext cx="4460700" cy="3171300"/>
          </a:xfrm>
          <a:prstGeom prst="rect">
            <a:avLst/>
          </a:prstGeom>
          <a:noFill/>
          <a:ln>
            <a:noFill/>
          </a:ln>
        </p:spPr>
        <p:txBody>
          <a:bodyPr anchorCtr="0" anchor="ctr" bIns="91425" lIns="91425" spcFirstLastPara="1" rIns="91425" wrap="square" tIns="91425">
            <a:noAutofit/>
          </a:bodyPr>
          <a:lstStyle/>
          <a:p>
            <a:pPr indent="0" lvl="0" marL="0" marR="50800" rtl="0" algn="just">
              <a:lnSpc>
                <a:spcPct val="115000"/>
              </a:lnSpc>
              <a:spcBef>
                <a:spcPts val="1200"/>
              </a:spcBef>
              <a:spcAft>
                <a:spcPts val="0"/>
              </a:spcAft>
              <a:buClr>
                <a:schemeClr val="dk2"/>
              </a:buClr>
              <a:buSzPts val="1800"/>
              <a:buNone/>
            </a:pPr>
            <a:r>
              <a:rPr lang="it" sz="1600">
                <a:solidFill>
                  <a:schemeClr val="dk2"/>
                </a:solidFill>
                <a:latin typeface="Lato"/>
                <a:ea typeface="Lato"/>
                <a:cs typeface="Lato"/>
                <a:sym typeface="Lato"/>
              </a:rPr>
              <a:t>Emprendimiento social y ética empresarial: </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La relación entre ambos conceptos. </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Empresas modernas y huella "moral".</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Emprendimiento social y beneficio para la sociedad a través de prácticas empresariales viables.</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La Responsabilidad Social Corporativa y las herramientas que pueden hacer que las empresas y organizaciones logren mayor visibilidad, sostenibilidad y crecimiento a largo plazo. </a:t>
            </a:r>
            <a:endParaRPr/>
          </a:p>
          <a:p>
            <a:pPr indent="-228600" lvl="0" marL="457200" marR="50800" rtl="0" algn="just">
              <a:lnSpc>
                <a:spcPct val="115000"/>
              </a:lnSpc>
              <a:spcBef>
                <a:spcPts val="1200"/>
              </a:spcBef>
              <a:spcAft>
                <a:spcPts val="0"/>
              </a:spcAft>
              <a:buClr>
                <a:schemeClr val="dk2"/>
              </a:buClr>
              <a:buSzPts val="2300"/>
              <a:buFont typeface="Arial"/>
              <a:buNone/>
            </a:pPr>
            <a:r>
              <a:t/>
            </a:r>
            <a:endParaRPr sz="1600">
              <a:solidFill>
                <a:schemeClr val="lt1"/>
              </a:solidFill>
              <a:latin typeface="Lato"/>
              <a:ea typeface="Lato"/>
              <a:cs typeface="Lato"/>
              <a:sym typeface="Lato"/>
            </a:endParaRPr>
          </a:p>
          <a:p>
            <a:pPr indent="0" lvl="0" marL="0" rtl="0" algn="just">
              <a:lnSpc>
                <a:spcPct val="115000"/>
              </a:lnSpc>
              <a:spcBef>
                <a:spcPts val="1200"/>
              </a:spcBef>
              <a:spcAft>
                <a:spcPts val="1600"/>
              </a:spcAft>
              <a:buSzPts val="1800"/>
              <a:buNone/>
            </a:pPr>
            <a:r>
              <a:t/>
            </a:r>
            <a:endParaRPr sz="1500">
              <a:solidFill>
                <a:schemeClr val="lt1"/>
              </a:solidFill>
              <a:latin typeface="Lato"/>
              <a:ea typeface="Lato"/>
              <a:cs typeface="Lato"/>
              <a:sym typeface="Lato"/>
            </a:endParaRPr>
          </a:p>
        </p:txBody>
      </p:sp>
      <p:pic>
        <p:nvPicPr>
          <p:cNvPr id="92" name="Google Shape;92;p3"/>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3" name="Google Shape;93;p3"/>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txBox="1"/>
          <p:nvPr>
            <p:ph type="title"/>
          </p:nvPr>
        </p:nvSpPr>
        <p:spPr>
          <a:xfrm>
            <a:off x="-542310" y="223362"/>
            <a:ext cx="5711718"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sz="3000">
                <a:latin typeface="Lato"/>
                <a:ea typeface="Lato"/>
                <a:cs typeface="Lato"/>
                <a:sym typeface="Lato"/>
              </a:rPr>
              <a:t>9) Cumplir los compromisos</a:t>
            </a:r>
            <a:endParaRPr sz="3000">
              <a:latin typeface="Lato"/>
              <a:ea typeface="Lato"/>
              <a:cs typeface="Lato"/>
              <a:sym typeface="Lato"/>
            </a:endParaRPr>
          </a:p>
        </p:txBody>
      </p:sp>
      <p:sp>
        <p:nvSpPr>
          <p:cNvPr id="337" name="Google Shape;337;p29"/>
          <p:cNvSpPr txBox="1"/>
          <p:nvPr>
            <p:ph idx="2" type="body"/>
          </p:nvPr>
        </p:nvSpPr>
        <p:spPr>
          <a:xfrm>
            <a:off x="0" y="1265029"/>
            <a:ext cx="4486544" cy="3695100"/>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Los acuerdos deben interpretarse de forma razonable y no de manera que sólo beneficien a una de las partes, lo cual es muy poco ético.</a:t>
            </a:r>
            <a:endParaRPr/>
          </a:p>
        </p:txBody>
      </p:sp>
      <p:pic>
        <p:nvPicPr>
          <p:cNvPr descr="4 Commitments Every Great Web Design Company Makes | by Webcliffe | Medium" id="338" name="Google Shape;338;p29"/>
          <p:cNvPicPr preferRelativeResize="0"/>
          <p:nvPr/>
        </p:nvPicPr>
        <p:blipFill rotWithShape="1">
          <a:blip r:embed="rId3">
            <a:alphaModFix/>
          </a:blip>
          <a:srcRect b="0" l="0" r="0" t="0"/>
          <a:stretch/>
        </p:blipFill>
        <p:spPr>
          <a:xfrm>
            <a:off x="5001305" y="926883"/>
            <a:ext cx="3814500" cy="2940000"/>
          </a:xfrm>
          <a:prstGeom prst="roundRect">
            <a:avLst>
              <a:gd fmla="val 8594" name="adj"/>
            </a:avLst>
          </a:prstGeom>
          <a:solidFill>
            <a:srgbClr val="ECECEC"/>
          </a:solidFill>
          <a:ln>
            <a:noFill/>
          </a:ln>
        </p:spPr>
      </p:pic>
      <p:pic>
        <p:nvPicPr>
          <p:cNvPr id="339" name="Google Shape;339;p29"/>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40" name="Google Shape;340;p29"/>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30"/>
          <p:cNvSpPr txBox="1"/>
          <p:nvPr>
            <p:ph type="title"/>
          </p:nvPr>
        </p:nvSpPr>
        <p:spPr>
          <a:xfrm>
            <a:off x="-975060" y="861821"/>
            <a:ext cx="6724069" cy="639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solidFill>
                  <a:schemeClr val="lt1"/>
                </a:solidFill>
                <a:latin typeface="Lato"/>
                <a:ea typeface="Lato"/>
                <a:cs typeface="Lato"/>
                <a:sym typeface="Lato"/>
              </a:rPr>
              <a:t>2.3 Diferentes tipos de ética empresarial</a:t>
            </a:r>
            <a:endParaRPr sz="4100">
              <a:solidFill>
                <a:schemeClr val="lt1"/>
              </a:solidFill>
              <a:latin typeface="Lato"/>
              <a:ea typeface="Lato"/>
              <a:cs typeface="Lato"/>
              <a:sym typeface="Lato"/>
            </a:endParaRPr>
          </a:p>
        </p:txBody>
      </p:sp>
      <p:pic>
        <p:nvPicPr>
          <p:cNvPr id="346" name="Google Shape;346;p30"/>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47" name="Google Shape;347;p30"/>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1"/>
          <p:cNvSpPr txBox="1"/>
          <p:nvPr>
            <p:ph idx="2" type="body"/>
          </p:nvPr>
        </p:nvSpPr>
        <p:spPr>
          <a:xfrm>
            <a:off x="4921721" y="1133274"/>
            <a:ext cx="4045200" cy="3679358"/>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a:solidFill>
                  <a:srgbClr val="F2F2F2"/>
                </a:solidFill>
              </a:rPr>
              <a:t>La responsabilidad de la organización de salvaguardar los intereses de sus empleados, sus clientes y sus accionistas. </a:t>
            </a:r>
            <a:endParaRPr/>
          </a:p>
        </p:txBody>
      </p:sp>
      <p:sp>
        <p:nvSpPr>
          <p:cNvPr id="353" name="Google Shape;353;p31"/>
          <p:cNvSpPr txBox="1"/>
          <p:nvPr/>
        </p:nvSpPr>
        <p:spPr>
          <a:xfrm>
            <a:off x="4921721" y="79799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br>
              <a:rPr b="1" i="0" lang="it" sz="3600" u="none" cap="none" strike="noStrike">
                <a:solidFill>
                  <a:schemeClr val="dk1"/>
                </a:solidFill>
                <a:latin typeface="Lato"/>
                <a:ea typeface="Lato"/>
                <a:cs typeface="Lato"/>
                <a:sym typeface="Lato"/>
              </a:rPr>
            </a:br>
            <a:r>
              <a:rPr b="1" i="0" lang="it" sz="3600" u="none" cap="none" strike="noStrike">
                <a:solidFill>
                  <a:srgbClr val="F2F2F2"/>
                </a:solidFill>
                <a:latin typeface="Lato"/>
                <a:ea typeface="Lato"/>
                <a:cs typeface="Lato"/>
                <a:sym typeface="Lato"/>
              </a:rPr>
              <a:t>1) Responsabilidad empresarial</a:t>
            </a:r>
            <a:endParaRPr b="1" i="0" sz="3600" u="none" cap="none" strike="noStrike">
              <a:solidFill>
                <a:srgbClr val="F2F2F2"/>
              </a:solidFill>
              <a:latin typeface="Lato"/>
              <a:ea typeface="Lato"/>
              <a:cs typeface="Lato"/>
              <a:sym typeface="Lato"/>
            </a:endParaRPr>
          </a:p>
        </p:txBody>
      </p:sp>
      <p:pic>
        <p:nvPicPr>
          <p:cNvPr descr="How Employee Happiness Impacts Organisational Performance (2) - Aruosa  Osemwegie" id="354" name="Google Shape;354;p31"/>
          <p:cNvPicPr preferRelativeResize="0"/>
          <p:nvPr/>
        </p:nvPicPr>
        <p:blipFill rotWithShape="1">
          <a:blip r:embed="rId3">
            <a:alphaModFix/>
          </a:blip>
          <a:srcRect b="0" l="0" r="0" t="0"/>
          <a:stretch/>
        </p:blipFill>
        <p:spPr>
          <a:xfrm>
            <a:off x="400199" y="1253791"/>
            <a:ext cx="3822081" cy="2635918"/>
          </a:xfrm>
          <a:prstGeom prst="rect">
            <a:avLst/>
          </a:prstGeom>
          <a:noFill/>
          <a:ln>
            <a:noFill/>
          </a:ln>
        </p:spPr>
      </p:pic>
      <p:pic>
        <p:nvPicPr>
          <p:cNvPr id="355" name="Google Shape;355;p3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56" name="Google Shape;356;p3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2"/>
          <p:cNvSpPr txBox="1"/>
          <p:nvPr/>
        </p:nvSpPr>
        <p:spPr>
          <a:xfrm>
            <a:off x="359137" y="67962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2) Responsabilidad social</a:t>
            </a:r>
            <a:endParaRPr b="1" i="0" sz="3600" u="none" cap="none" strike="noStrike">
              <a:solidFill>
                <a:schemeClr val="dk1"/>
              </a:solidFill>
              <a:latin typeface="Lato"/>
              <a:ea typeface="Lato"/>
              <a:cs typeface="Lato"/>
              <a:sym typeface="Lato"/>
            </a:endParaRPr>
          </a:p>
        </p:txBody>
      </p:sp>
      <p:sp>
        <p:nvSpPr>
          <p:cNvPr id="362" name="Google Shape;362;p32"/>
          <p:cNvSpPr txBox="1"/>
          <p:nvPr/>
        </p:nvSpPr>
        <p:spPr>
          <a:xfrm>
            <a:off x="233782" y="2210637"/>
            <a:ext cx="4295910" cy="1870077"/>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rgbClr val="C7450A"/>
                </a:solidFill>
                <a:latin typeface="Lato"/>
                <a:ea typeface="Lato"/>
                <a:cs typeface="Lato"/>
                <a:sym typeface="Lato"/>
              </a:rPr>
              <a:t>La responsabilidad de las empresas y organizaciones de abordar cuestiones que pueden no estar directamente relacionadas con ellas. Las cuestiones sociales, como la protección del medio ambiente, son un ejemplo.</a:t>
            </a:r>
            <a:endParaRPr/>
          </a:p>
        </p:txBody>
      </p:sp>
      <p:pic>
        <p:nvPicPr>
          <p:cNvPr descr="Educational Social Responsibility - Best Schools in Spain" id="363" name="Google Shape;363;p32"/>
          <p:cNvPicPr preferRelativeResize="0"/>
          <p:nvPr/>
        </p:nvPicPr>
        <p:blipFill rotWithShape="1">
          <a:blip r:embed="rId3">
            <a:alphaModFix/>
          </a:blip>
          <a:srcRect b="0" l="0" r="0" t="0"/>
          <a:stretch/>
        </p:blipFill>
        <p:spPr>
          <a:xfrm>
            <a:off x="4735242" y="2210637"/>
            <a:ext cx="4315384" cy="2869731"/>
          </a:xfrm>
          <a:prstGeom prst="rect">
            <a:avLst/>
          </a:prstGeom>
          <a:noFill/>
          <a:ln>
            <a:noFill/>
          </a:ln>
        </p:spPr>
      </p:pic>
      <p:pic>
        <p:nvPicPr>
          <p:cNvPr id="364" name="Google Shape;364;p32"/>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65" name="Google Shape;365;p32"/>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3"/>
          <p:cNvSpPr txBox="1"/>
          <p:nvPr>
            <p:ph idx="2" type="body"/>
          </p:nvPr>
        </p:nvSpPr>
        <p:spPr>
          <a:xfrm>
            <a:off x="4921721" y="1133274"/>
            <a:ext cx="4045200" cy="3679358"/>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a:solidFill>
                  <a:srgbClr val="F2F2F2"/>
                </a:solidFill>
              </a:rPr>
              <a:t>Se espera que las personas actúen de forma ética y responsable.</a:t>
            </a:r>
            <a:endParaRPr/>
          </a:p>
        </p:txBody>
      </p:sp>
      <p:sp>
        <p:nvSpPr>
          <p:cNvPr id="371" name="Google Shape;371;p33"/>
          <p:cNvSpPr txBox="1"/>
          <p:nvPr/>
        </p:nvSpPr>
        <p:spPr>
          <a:xfrm>
            <a:off x="4921721" y="79799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br>
              <a:rPr b="1" i="0" lang="it" sz="3600" u="none" cap="none" strike="noStrike">
                <a:solidFill>
                  <a:schemeClr val="dk1"/>
                </a:solidFill>
                <a:latin typeface="Lato"/>
                <a:ea typeface="Lato"/>
                <a:cs typeface="Lato"/>
                <a:sym typeface="Lato"/>
              </a:rPr>
            </a:br>
            <a:r>
              <a:rPr b="1" i="0" lang="it" sz="3600" u="none" cap="none" strike="noStrike">
                <a:solidFill>
                  <a:srgbClr val="F2F2F2"/>
                </a:solidFill>
                <a:latin typeface="Lato"/>
                <a:ea typeface="Lato"/>
                <a:cs typeface="Lato"/>
                <a:sym typeface="Lato"/>
              </a:rPr>
              <a:t>3) Responsabilidad personal</a:t>
            </a:r>
            <a:endParaRPr b="1" i="0" sz="3600" u="none" cap="none" strike="noStrike">
              <a:solidFill>
                <a:srgbClr val="F2F2F2"/>
              </a:solidFill>
              <a:latin typeface="Lato"/>
              <a:ea typeface="Lato"/>
              <a:cs typeface="Lato"/>
              <a:sym typeface="Lato"/>
            </a:endParaRPr>
          </a:p>
        </p:txBody>
      </p:sp>
      <p:pic>
        <p:nvPicPr>
          <p:cNvPr id="372" name="Google Shape;372;p3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73" name="Google Shape;373;p33"/>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374" name="Google Shape;374;p33"/>
          <p:cNvPicPr preferRelativeResize="0"/>
          <p:nvPr/>
        </p:nvPicPr>
        <p:blipFill rotWithShape="1">
          <a:blip r:embed="rId5">
            <a:alphaModFix/>
          </a:blip>
          <a:srcRect b="0" l="0" r="0" t="0"/>
          <a:stretch/>
        </p:blipFill>
        <p:spPr>
          <a:xfrm>
            <a:off x="1040444" y="1642962"/>
            <a:ext cx="2729780" cy="1857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4"/>
          <p:cNvSpPr txBox="1"/>
          <p:nvPr/>
        </p:nvSpPr>
        <p:spPr>
          <a:xfrm>
            <a:off x="359137" y="67962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4) Ética de la tecnología</a:t>
            </a:r>
            <a:endParaRPr b="1" i="0" sz="3600" u="none" cap="none" strike="noStrike">
              <a:solidFill>
                <a:schemeClr val="dk1"/>
              </a:solidFill>
              <a:latin typeface="Lato"/>
              <a:ea typeface="Lato"/>
              <a:cs typeface="Lato"/>
              <a:sym typeface="Lato"/>
            </a:endParaRPr>
          </a:p>
        </p:txBody>
      </p:sp>
      <p:sp>
        <p:nvSpPr>
          <p:cNvPr id="380" name="Google Shape;380;p34"/>
          <p:cNvSpPr txBox="1"/>
          <p:nvPr/>
        </p:nvSpPr>
        <p:spPr>
          <a:xfrm>
            <a:off x="233782" y="2210637"/>
            <a:ext cx="4295910" cy="1870077"/>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rgbClr val="C7450A"/>
                </a:solidFill>
                <a:latin typeface="Lato"/>
                <a:ea typeface="Lato"/>
                <a:cs typeface="Lato"/>
                <a:sym typeface="Lato"/>
              </a:rPr>
              <a:t>Con el rápido avance de la tecnología, es necesario proteger los datos de las personas..</a:t>
            </a:r>
            <a:endParaRPr b="0" i="0" sz="1800" u="none" cap="none" strike="noStrike">
              <a:solidFill>
                <a:srgbClr val="C7450A"/>
              </a:solidFill>
              <a:latin typeface="Lato"/>
              <a:ea typeface="Lato"/>
              <a:cs typeface="Lato"/>
              <a:sym typeface="Lato"/>
            </a:endParaRPr>
          </a:p>
        </p:txBody>
      </p:sp>
      <p:pic>
        <p:nvPicPr>
          <p:cNvPr descr="3 Key Preparations for GDPR during Brexit" id="381" name="Google Shape;381;p34"/>
          <p:cNvPicPr preferRelativeResize="0"/>
          <p:nvPr/>
        </p:nvPicPr>
        <p:blipFill rotWithShape="1">
          <a:blip r:embed="rId3">
            <a:alphaModFix/>
          </a:blip>
          <a:srcRect b="0" l="0" r="0" t="0"/>
          <a:stretch/>
        </p:blipFill>
        <p:spPr>
          <a:xfrm>
            <a:off x="5026178" y="1271581"/>
            <a:ext cx="3776108" cy="2600338"/>
          </a:xfrm>
          <a:prstGeom prst="rect">
            <a:avLst/>
          </a:prstGeom>
          <a:noFill/>
          <a:ln>
            <a:noFill/>
          </a:ln>
        </p:spPr>
      </p:pic>
      <p:pic>
        <p:nvPicPr>
          <p:cNvPr id="382" name="Google Shape;382;p34"/>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83" name="Google Shape;383;p34"/>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ph idx="2" type="body"/>
          </p:nvPr>
        </p:nvSpPr>
        <p:spPr>
          <a:xfrm>
            <a:off x="4921721" y="1133274"/>
            <a:ext cx="4045200" cy="3679358"/>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a:solidFill>
                  <a:srgbClr val="F2F2F2"/>
                </a:solidFill>
              </a:rPr>
              <a:t>Las decisiones no deben estar influidas por creencias personales. </a:t>
            </a:r>
            <a:endParaRPr/>
          </a:p>
        </p:txBody>
      </p:sp>
      <p:sp>
        <p:nvSpPr>
          <p:cNvPr id="389" name="Google Shape;389;p35"/>
          <p:cNvSpPr txBox="1"/>
          <p:nvPr/>
        </p:nvSpPr>
        <p:spPr>
          <a:xfrm>
            <a:off x="4921721" y="79799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br>
              <a:rPr b="1" i="0" lang="it" sz="3600" u="none" cap="none" strike="noStrike">
                <a:solidFill>
                  <a:schemeClr val="dk1"/>
                </a:solidFill>
                <a:latin typeface="Lato"/>
                <a:ea typeface="Lato"/>
                <a:cs typeface="Lato"/>
                <a:sym typeface="Lato"/>
              </a:rPr>
            </a:br>
            <a:r>
              <a:rPr b="1" i="0" lang="it" sz="3600" u="none" cap="none" strike="noStrike">
                <a:solidFill>
                  <a:srgbClr val="F2F2F2"/>
                </a:solidFill>
                <a:latin typeface="Lato"/>
                <a:ea typeface="Lato"/>
                <a:cs typeface="Lato"/>
                <a:sym typeface="Lato"/>
              </a:rPr>
              <a:t>5) Equidad</a:t>
            </a:r>
            <a:endParaRPr b="1" i="0" sz="3600" u="none" cap="none" strike="noStrike">
              <a:solidFill>
                <a:srgbClr val="F2F2F2"/>
              </a:solidFill>
              <a:latin typeface="Lato"/>
              <a:ea typeface="Lato"/>
              <a:cs typeface="Lato"/>
              <a:sym typeface="Lato"/>
            </a:endParaRPr>
          </a:p>
        </p:txBody>
      </p:sp>
      <p:pic>
        <p:nvPicPr>
          <p:cNvPr descr="Fairness Archives | Leading with Trust" id="390" name="Google Shape;390;p35"/>
          <p:cNvPicPr preferRelativeResize="0"/>
          <p:nvPr/>
        </p:nvPicPr>
        <p:blipFill rotWithShape="1">
          <a:blip r:embed="rId3">
            <a:alphaModFix/>
          </a:blip>
          <a:srcRect b="0" l="0" r="0" t="0"/>
          <a:stretch/>
        </p:blipFill>
        <p:spPr>
          <a:xfrm>
            <a:off x="1167717" y="1622899"/>
            <a:ext cx="2319413" cy="2312729"/>
          </a:xfrm>
          <a:prstGeom prst="rect">
            <a:avLst/>
          </a:prstGeom>
          <a:noFill/>
          <a:ln>
            <a:noFill/>
          </a:ln>
        </p:spPr>
      </p:pic>
      <p:pic>
        <p:nvPicPr>
          <p:cNvPr id="391" name="Google Shape;391;p3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92" name="Google Shape;392;p35"/>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6"/>
          <p:cNvSpPr txBox="1"/>
          <p:nvPr/>
        </p:nvSpPr>
        <p:spPr>
          <a:xfrm>
            <a:off x="359137" y="67962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6) Fiabilidad y transparencia</a:t>
            </a:r>
            <a:endParaRPr b="1" i="0" sz="3600" u="none" cap="none" strike="noStrike">
              <a:solidFill>
                <a:schemeClr val="dk1"/>
              </a:solidFill>
              <a:latin typeface="Lato"/>
              <a:ea typeface="Lato"/>
              <a:cs typeface="Lato"/>
              <a:sym typeface="Lato"/>
            </a:endParaRPr>
          </a:p>
        </p:txBody>
      </p:sp>
      <p:sp>
        <p:nvSpPr>
          <p:cNvPr id="398" name="Google Shape;398;p36"/>
          <p:cNvSpPr txBox="1"/>
          <p:nvPr/>
        </p:nvSpPr>
        <p:spPr>
          <a:xfrm>
            <a:off x="233782" y="2210637"/>
            <a:ext cx="4295910" cy="1870077"/>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rgbClr val="C7450A"/>
                </a:solidFill>
                <a:latin typeface="Lato"/>
                <a:ea typeface="Lato"/>
                <a:cs typeface="Lato"/>
                <a:sym typeface="Lato"/>
              </a:rPr>
              <a:t>La responsabilidad y la información ética deben emplearse a la hora de abordar cuestiones importantes.</a:t>
            </a:r>
            <a:endParaRPr/>
          </a:p>
        </p:txBody>
      </p:sp>
      <p:pic>
        <p:nvPicPr>
          <p:cNvPr descr="Business trust Images | Free Vectors, Stock Photos &amp; PSD" id="399" name="Google Shape;399;p36"/>
          <p:cNvPicPr preferRelativeResize="0"/>
          <p:nvPr/>
        </p:nvPicPr>
        <p:blipFill rotWithShape="1">
          <a:blip r:embed="rId3">
            <a:alphaModFix/>
          </a:blip>
          <a:srcRect b="0" l="0" r="0" t="0"/>
          <a:stretch/>
        </p:blipFill>
        <p:spPr>
          <a:xfrm>
            <a:off x="5219097" y="1338725"/>
            <a:ext cx="3691121" cy="2460241"/>
          </a:xfrm>
          <a:prstGeom prst="rect">
            <a:avLst/>
          </a:prstGeom>
          <a:noFill/>
          <a:ln>
            <a:noFill/>
          </a:ln>
        </p:spPr>
      </p:pic>
      <p:pic>
        <p:nvPicPr>
          <p:cNvPr id="400" name="Google Shape;400;p36"/>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01" name="Google Shape;401;p36"/>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pic>
        <p:nvPicPr>
          <p:cNvPr descr="Reversible Freestanding Chalkboard" id="406" name="Google Shape;406;p69"/>
          <p:cNvPicPr preferRelativeResize="0"/>
          <p:nvPr/>
        </p:nvPicPr>
        <p:blipFill rotWithShape="1">
          <a:blip r:embed="rId3">
            <a:alphaModFix/>
          </a:blip>
          <a:srcRect b="0" l="0" r="0" t="0"/>
          <a:stretch/>
        </p:blipFill>
        <p:spPr>
          <a:xfrm>
            <a:off x="2322096" y="210520"/>
            <a:ext cx="4028650" cy="4454523"/>
          </a:xfrm>
          <a:prstGeom prst="rect">
            <a:avLst/>
          </a:prstGeom>
          <a:noFill/>
          <a:ln>
            <a:noFill/>
          </a:ln>
        </p:spPr>
      </p:pic>
      <p:sp>
        <p:nvSpPr>
          <p:cNvPr id="407" name="Google Shape;407;p69"/>
          <p:cNvSpPr txBox="1"/>
          <p:nvPr>
            <p:ph type="title"/>
          </p:nvPr>
        </p:nvSpPr>
        <p:spPr>
          <a:xfrm rot="353121">
            <a:off x="2775981" y="1210388"/>
            <a:ext cx="2925808" cy="60901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solidFill>
                  <a:schemeClr val="lt1"/>
                </a:solidFill>
                <a:latin typeface="Lato"/>
                <a:ea typeface="Lato"/>
                <a:cs typeface="Lato"/>
                <a:sym typeface="Lato"/>
              </a:rPr>
              <a:t>2.4 TEORÍAS DE ÉTICA EMPRESARIAL</a:t>
            </a:r>
            <a:endParaRPr sz="4100">
              <a:solidFill>
                <a:schemeClr val="lt1"/>
              </a:solidFill>
              <a:latin typeface="Lato"/>
              <a:ea typeface="Lato"/>
              <a:cs typeface="Lato"/>
              <a:sym typeface="Lato"/>
            </a:endParaRPr>
          </a:p>
        </p:txBody>
      </p:sp>
      <p:pic>
        <p:nvPicPr>
          <p:cNvPr id="408" name="Google Shape;408;p69"/>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09" name="Google Shape;409;p69"/>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pic>
        <p:nvPicPr>
          <p:cNvPr descr="Businessman fingers on chin" id="410" name="Google Shape;410;p69"/>
          <p:cNvPicPr preferRelativeResize="0"/>
          <p:nvPr/>
        </p:nvPicPr>
        <p:blipFill rotWithShape="1">
          <a:blip r:embed="rId6">
            <a:alphaModFix/>
          </a:blip>
          <a:srcRect b="0" l="0" r="0" t="0"/>
          <a:stretch/>
        </p:blipFill>
        <p:spPr>
          <a:xfrm>
            <a:off x="6422798" y="841380"/>
            <a:ext cx="901558" cy="417642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0"/>
          <p:cNvSpPr txBox="1"/>
          <p:nvPr/>
        </p:nvSpPr>
        <p:spPr>
          <a:xfrm>
            <a:off x="108425" y="1764680"/>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Teoría deontológica</a:t>
            </a:r>
            <a:endParaRPr/>
          </a:p>
        </p:txBody>
      </p:sp>
      <p:sp>
        <p:nvSpPr>
          <p:cNvPr id="416" name="Google Shape;416;p70"/>
          <p:cNvSpPr txBox="1"/>
          <p:nvPr/>
        </p:nvSpPr>
        <p:spPr>
          <a:xfrm>
            <a:off x="4739665" y="1488742"/>
            <a:ext cx="4295910" cy="1870077"/>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La teoría deontológica se basa en la premisa de que el comportamiento ético se basa en un conjunto preestablecido de normas o principios en diferentes contextos.</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Aunque el resultado real de seguir estas reglas morales preestablecidas puede variar, según esta teoría, el resultado no debería determinar si la acción es ética o no. </a:t>
            </a:r>
            <a:endParaRPr/>
          </a:p>
        </p:txBody>
      </p:sp>
      <p:pic>
        <p:nvPicPr>
          <p:cNvPr id="417" name="Google Shape;417;p7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18" name="Google Shape;418;p70"/>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419" name="Google Shape;419;p70"/>
          <p:cNvSpPr/>
          <p:nvPr/>
        </p:nvSpPr>
        <p:spPr>
          <a:xfrm>
            <a:off x="8039250" y="3969000"/>
            <a:ext cx="830400" cy="364500"/>
          </a:xfrm>
          <a:prstGeom prst="stripedRightArrow">
            <a:avLst>
              <a:gd fmla="val 50000" name="adj1"/>
              <a:gd fmla="val 50000" name="adj2"/>
            </a:avLst>
          </a:prstGeom>
          <a:solidFill>
            <a:schemeClr val="accent1"/>
          </a:solidFill>
          <a:ln cap="flat" cmpd="sng" w="1905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6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9" name="Google Shape;99;p67"/>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graphicFrame>
        <p:nvGraphicFramePr>
          <p:cNvPr id="100" name="Google Shape;100;p67"/>
          <p:cNvGraphicFramePr/>
          <p:nvPr/>
        </p:nvGraphicFramePr>
        <p:xfrm>
          <a:off x="1735455" y="1865496"/>
          <a:ext cx="3000000" cy="3000000"/>
        </p:xfrm>
        <a:graphic>
          <a:graphicData uri="http://schemas.openxmlformats.org/drawingml/2006/table">
            <a:tbl>
              <a:tblPr>
                <a:noFill/>
                <a:tableStyleId>{1A8C7054-F2BD-4640-AB1F-1EECC0DB74BE}</a:tableStyleId>
              </a:tblPr>
              <a:tblGrid>
                <a:gridCol w="3052575"/>
                <a:gridCol w="3268850"/>
              </a:tblGrid>
              <a:tr h="445825">
                <a:tc>
                  <a:txBody>
                    <a:bodyPr/>
                    <a:lstStyle/>
                    <a:p>
                      <a:pPr indent="0" lvl="0" marL="0" marR="0" rtl="0" algn="l">
                        <a:lnSpc>
                          <a:spcPct val="100000"/>
                        </a:lnSpc>
                        <a:spcBef>
                          <a:spcPts val="0"/>
                        </a:spcBef>
                        <a:spcAft>
                          <a:spcPts val="0"/>
                        </a:spcAft>
                        <a:buClr>
                          <a:srgbClr val="000000"/>
                        </a:buClr>
                        <a:buSzPts val="1800"/>
                        <a:buFont typeface="Arial"/>
                        <a:buNone/>
                      </a:pPr>
                      <a:r>
                        <a:rPr b="1" i="0" lang="it" sz="1800" u="none" cap="none" strike="noStrike">
                          <a:solidFill>
                            <a:srgbClr val="F46524"/>
                          </a:solidFill>
                          <a:latin typeface="Lato"/>
                          <a:ea typeface="Lato"/>
                          <a:cs typeface="Lato"/>
                          <a:sym typeface="Lato"/>
                        </a:rPr>
                        <a:t>Objetivo:</a:t>
                      </a:r>
                      <a:endParaRPr sz="1200" u="none" cap="none" strike="noStrike"/>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it" sz="1800" u="none" cap="none" strike="noStrike">
                          <a:solidFill>
                            <a:srgbClr val="F46524"/>
                          </a:solidFill>
                          <a:latin typeface="Lato"/>
                          <a:ea typeface="Lato"/>
                          <a:cs typeface="Lato"/>
                          <a:sym typeface="Lato"/>
                        </a:rPr>
                        <a:t>Criterios de rendimiento:</a:t>
                      </a:r>
                      <a:endParaRPr sz="1200" u="none" cap="none" strike="noStrike"/>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97925">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solidFill>
                            <a:schemeClr val="dk2"/>
                          </a:solidFill>
                        </a:rPr>
                        <a:t>Proporcionar a los empresarios sociales los conocimientos y habilidades necesarios para identificar las características clave de la iniciativa </a:t>
                      </a:r>
                      <a:r>
                        <a:rPr b="1" lang="it" sz="1400" u="none" cap="none" strike="noStrike">
                          <a:solidFill>
                            <a:schemeClr val="dk2"/>
                          </a:solidFill>
                        </a:rPr>
                        <a:t>empresarial social, la ética empresarial y la responsabilidad social de las empresas.</a:t>
                      </a:r>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solidFill>
                            <a:schemeClr val="dk2"/>
                          </a:solidFill>
                        </a:rPr>
                        <a:t>La </a:t>
                      </a:r>
                      <a:r>
                        <a:rPr b="1" lang="it" sz="1400" u="none" cap="none" strike="noStrike">
                          <a:solidFill>
                            <a:schemeClr val="dk2"/>
                          </a:solidFill>
                        </a:rPr>
                        <a:t>capacidad</a:t>
                      </a:r>
                      <a:r>
                        <a:rPr lang="it" sz="1400" u="none" cap="none" strike="noStrike">
                          <a:solidFill>
                            <a:schemeClr val="dk2"/>
                          </a:solidFill>
                        </a:rPr>
                        <a:t> de comprender los tres conceptos, identificar las empresas que los han adoptado con éxito e incorporarlos a sus propias empresas sociales y prácticas empresariales cotidianas. </a:t>
                      </a:r>
                      <a:endParaRPr/>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1" name="Google Shape;101;p67"/>
          <p:cNvSpPr/>
          <p:nvPr/>
        </p:nvSpPr>
        <p:spPr>
          <a:xfrm>
            <a:off x="1518285" y="330708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7"/>
          <p:cNvSpPr txBox="1"/>
          <p:nvPr/>
        </p:nvSpPr>
        <p:spPr>
          <a:xfrm>
            <a:off x="2076451" y="1057541"/>
            <a:ext cx="5332094" cy="969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it" sz="1900" u="none" cap="none" strike="noStrike">
                <a:solidFill>
                  <a:srgbClr val="000000"/>
                </a:solidFill>
                <a:latin typeface="Raleway"/>
                <a:ea typeface="Raleway"/>
                <a:cs typeface="Raleway"/>
                <a:sym typeface="Raleway"/>
              </a:rPr>
              <a:t>Metodología y resultados del aprendizaje</a:t>
            </a:r>
            <a:endParaRPr/>
          </a:p>
          <a:p>
            <a:pPr indent="0" lvl="0" marL="0" marR="0" rtl="0" algn="l">
              <a:lnSpc>
                <a:spcPct val="100000"/>
              </a:lnSpc>
              <a:spcBef>
                <a:spcPts val="0"/>
              </a:spcBef>
              <a:spcAft>
                <a:spcPts val="0"/>
              </a:spcAft>
              <a:buClr>
                <a:srgbClr val="000000"/>
              </a:buClr>
              <a:buSzPts val="1900"/>
              <a:buFont typeface="Arial"/>
              <a:buNone/>
            </a:pPr>
            <a:br>
              <a:rPr b="0" i="0" lang="it"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d0de89e19a_0_0"/>
          <p:cNvSpPr txBox="1"/>
          <p:nvPr/>
        </p:nvSpPr>
        <p:spPr>
          <a:xfrm>
            <a:off x="108425" y="1764680"/>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Teoría deontológica</a:t>
            </a:r>
            <a:endParaRPr/>
          </a:p>
        </p:txBody>
      </p:sp>
      <p:sp>
        <p:nvSpPr>
          <p:cNvPr id="425" name="Google Shape;425;g1d0de89e19a_0_0"/>
          <p:cNvSpPr txBox="1"/>
          <p:nvPr/>
        </p:nvSpPr>
        <p:spPr>
          <a:xfrm>
            <a:off x="4739665" y="1488742"/>
            <a:ext cx="42960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Según este pensamiento, si haces una promesa, por ejemplo la de devolver un dinero que te han prestado, pero no tienes intención de devolverlo, entonces tu acto es éticamente incorrecto.</a:t>
            </a:r>
            <a:endParaRPr/>
          </a:p>
        </p:txBody>
      </p:sp>
      <p:pic>
        <p:nvPicPr>
          <p:cNvPr id="426" name="Google Shape;426;g1d0de89e19a_0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27" name="Google Shape;427;g1d0de89e19a_0_0"/>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428" name="Google Shape;428;g1d0de89e19a_0_0"/>
          <p:cNvPicPr preferRelativeResize="0"/>
          <p:nvPr/>
        </p:nvPicPr>
        <p:blipFill rotWithShape="1">
          <a:blip r:embed="rId5">
            <a:alphaModFix/>
          </a:blip>
          <a:srcRect b="0" l="0" r="0" t="0"/>
          <a:stretch/>
        </p:blipFill>
        <p:spPr>
          <a:xfrm>
            <a:off x="5985050" y="3417169"/>
            <a:ext cx="1805250" cy="9974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d0de89e19a_0_9"/>
          <p:cNvSpPr txBox="1"/>
          <p:nvPr/>
        </p:nvSpPr>
        <p:spPr>
          <a:xfrm>
            <a:off x="216709" y="1354134"/>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Utilitarismo</a:t>
            </a:r>
            <a:endParaRPr/>
          </a:p>
        </p:txBody>
      </p:sp>
      <p:sp>
        <p:nvSpPr>
          <p:cNvPr id="434" name="Google Shape;434;g1d0de89e19a_0_9"/>
          <p:cNvSpPr txBox="1"/>
          <p:nvPr/>
        </p:nvSpPr>
        <p:spPr>
          <a:xfrm>
            <a:off x="4739665" y="1488742"/>
            <a:ext cx="42960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La teoría utilitarista sigue diferenciando lo correcto de lo incorrecto al dar más importancia a los resultados.</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Esta teoría hace más hincapié en que las empresas tengan en cuenta qué acciones pueden beneficiar al mayor número de personas. </a:t>
            </a:r>
            <a:endParaRPr/>
          </a:p>
        </p:txBody>
      </p:sp>
      <p:pic>
        <p:nvPicPr>
          <p:cNvPr id="435" name="Google Shape;435;g1d0de89e19a_0_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36" name="Google Shape;436;g1d0de89e19a_0_9"/>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sp>
        <p:nvSpPr>
          <p:cNvPr id="437" name="Google Shape;437;g1d0de89e19a_0_9"/>
          <p:cNvSpPr/>
          <p:nvPr/>
        </p:nvSpPr>
        <p:spPr>
          <a:xfrm>
            <a:off x="8039250" y="3969000"/>
            <a:ext cx="830400" cy="364500"/>
          </a:xfrm>
          <a:prstGeom prst="stripedRightArrow">
            <a:avLst>
              <a:gd fmla="val 50000" name="adj1"/>
              <a:gd fmla="val 50000" name="adj2"/>
            </a:avLst>
          </a:prstGeom>
          <a:solidFill>
            <a:schemeClr val="accent1"/>
          </a:solidFill>
          <a:ln cap="flat" cmpd="sng" w="1905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1"/>
          <p:cNvSpPr txBox="1"/>
          <p:nvPr/>
        </p:nvSpPr>
        <p:spPr>
          <a:xfrm>
            <a:off x="216709" y="1354134"/>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Utilitarismo</a:t>
            </a:r>
            <a:endParaRPr/>
          </a:p>
        </p:txBody>
      </p:sp>
      <p:sp>
        <p:nvSpPr>
          <p:cNvPr id="443" name="Google Shape;443;p71"/>
          <p:cNvSpPr txBox="1"/>
          <p:nvPr/>
        </p:nvSpPr>
        <p:spPr>
          <a:xfrm>
            <a:off x="4759915" y="802242"/>
            <a:ext cx="42960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Un ejemplo es la práctica de escalonar el precio de un producto o servicio para diferentes grupos de clientes. </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p:txBody>
      </p:sp>
      <p:pic>
        <p:nvPicPr>
          <p:cNvPr id="444" name="Google Shape;444;p7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45" name="Google Shape;445;p71"/>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446" name="Google Shape;446;p71"/>
          <p:cNvPicPr preferRelativeResize="0"/>
          <p:nvPr/>
        </p:nvPicPr>
        <p:blipFill rotWithShape="1">
          <a:blip r:embed="rId5">
            <a:alphaModFix/>
          </a:blip>
          <a:srcRect b="0" l="0" r="0" t="0"/>
          <a:stretch/>
        </p:blipFill>
        <p:spPr>
          <a:xfrm>
            <a:off x="7431810" y="2463550"/>
            <a:ext cx="1623390" cy="2679951"/>
          </a:xfrm>
          <a:prstGeom prst="rect">
            <a:avLst/>
          </a:prstGeom>
          <a:noFill/>
          <a:ln>
            <a:noFill/>
          </a:ln>
        </p:spPr>
      </p:pic>
      <p:sp>
        <p:nvSpPr>
          <p:cNvPr id="447" name="Google Shape;447;p71"/>
          <p:cNvSpPr txBox="1"/>
          <p:nvPr/>
        </p:nvSpPr>
        <p:spPr>
          <a:xfrm>
            <a:off x="4821200" y="2186750"/>
            <a:ext cx="26106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Esto se observa en el sector aéreo, donde hay un sistema de precios diferente para los asientos de primera clase, clase business y clase turista en los aviones..</a:t>
            </a:r>
            <a:endParaRPr b="0" i="0" sz="1800" u="none" cap="none" strike="noStrike">
              <a:solidFill>
                <a:srgbClr val="000000"/>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72"/>
          <p:cNvSpPr txBox="1"/>
          <p:nvPr/>
        </p:nvSpPr>
        <p:spPr>
          <a:xfrm>
            <a:off x="66765" y="1488742"/>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Teoría de las normas</a:t>
            </a:r>
            <a:endParaRPr/>
          </a:p>
        </p:txBody>
      </p:sp>
      <p:sp>
        <p:nvSpPr>
          <p:cNvPr id="453" name="Google Shape;453;p72"/>
          <p:cNvSpPr txBox="1"/>
          <p:nvPr/>
        </p:nvSpPr>
        <p:spPr>
          <a:xfrm>
            <a:off x="4739665" y="1488742"/>
            <a:ext cx="4295910" cy="1870077"/>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La teoría de la norma sugiere que existen ciertas normas de comportamiento moral a las que debe adherirse todo el grupo. </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Por lo general, se esbozan conductas admisibles para un espectro de situaciones posibles. </a:t>
            </a:r>
            <a:endParaRPr/>
          </a:p>
        </p:txBody>
      </p:sp>
      <p:pic>
        <p:nvPicPr>
          <p:cNvPr id="454" name="Google Shape;454;p7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55" name="Google Shape;455;p7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456" name="Google Shape;456;p72"/>
          <p:cNvSpPr/>
          <p:nvPr/>
        </p:nvSpPr>
        <p:spPr>
          <a:xfrm>
            <a:off x="8039250" y="3969000"/>
            <a:ext cx="830400" cy="364500"/>
          </a:xfrm>
          <a:prstGeom prst="stripedRightArrow">
            <a:avLst>
              <a:gd fmla="val 50000" name="adj1"/>
              <a:gd fmla="val 50000" name="adj2"/>
            </a:avLst>
          </a:prstGeom>
          <a:solidFill>
            <a:schemeClr val="accent1"/>
          </a:solidFill>
          <a:ln cap="flat" cmpd="sng" w="1905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1d0de89e19a_0_17"/>
          <p:cNvSpPr txBox="1"/>
          <p:nvPr/>
        </p:nvSpPr>
        <p:spPr>
          <a:xfrm>
            <a:off x="216709" y="1488742"/>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Teoría de las normas</a:t>
            </a:r>
            <a:endParaRPr/>
          </a:p>
        </p:txBody>
      </p:sp>
      <p:sp>
        <p:nvSpPr>
          <p:cNvPr id="462" name="Google Shape;462;g1d0de89e19a_0_17"/>
          <p:cNvSpPr txBox="1"/>
          <p:nvPr/>
        </p:nvSpPr>
        <p:spPr>
          <a:xfrm>
            <a:off x="4730227" y="1535392"/>
            <a:ext cx="42960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Por ejemplo, un código de conducta corporativo o un manual del empleado que proporcione el marco sobre cómo se espera que los empleados de una organización se comporten y se conduzcan en diferentes situaciones. </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El incumplimiento de las directrices suele dar lugar a medidas disciplinarias. </a:t>
            </a:r>
            <a:endParaRPr/>
          </a:p>
        </p:txBody>
      </p:sp>
      <p:pic>
        <p:nvPicPr>
          <p:cNvPr id="463" name="Google Shape;463;g1d0de89e19a_0_1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64" name="Google Shape;464;g1d0de89e19a_0_17"/>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465" name="Google Shape;465;g1d0de89e19a_0_17"/>
          <p:cNvPicPr preferRelativeResize="0"/>
          <p:nvPr/>
        </p:nvPicPr>
        <p:blipFill rotWithShape="1">
          <a:blip r:embed="rId5">
            <a:alphaModFix/>
          </a:blip>
          <a:srcRect b="0" l="0" r="0" t="0"/>
          <a:stretch/>
        </p:blipFill>
        <p:spPr>
          <a:xfrm>
            <a:off x="5679100" y="2095875"/>
            <a:ext cx="2614125" cy="17515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3"/>
          <p:cNvSpPr txBox="1"/>
          <p:nvPr>
            <p:ph type="title"/>
          </p:nvPr>
        </p:nvSpPr>
        <p:spPr>
          <a:xfrm>
            <a:off x="4807822" y="201829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sz="3200">
                <a:solidFill>
                  <a:schemeClr val="lt1"/>
                </a:solidFill>
              </a:rPr>
              <a:t>2.5 Ventajas de la ética empresarial para las empresas sociales</a:t>
            </a:r>
            <a:endParaRPr sz="3200">
              <a:solidFill>
                <a:schemeClr val="lt1"/>
              </a:solidFill>
            </a:endParaRPr>
          </a:p>
        </p:txBody>
      </p:sp>
      <p:sp>
        <p:nvSpPr>
          <p:cNvPr id="471" name="Google Shape;471;p73"/>
          <p:cNvSpPr txBox="1"/>
          <p:nvPr>
            <p:ph idx="2" type="body"/>
          </p:nvPr>
        </p:nvSpPr>
        <p:spPr>
          <a:xfrm>
            <a:off x="96253" y="4020853"/>
            <a:ext cx="4601542" cy="1122647"/>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i="1" lang="it" sz="1400">
                <a:solidFill>
                  <a:srgbClr val="44546A"/>
                </a:solidFill>
                <a:latin typeface="Lato"/>
                <a:ea typeface="Lato"/>
                <a:cs typeface="Lato"/>
                <a:sym typeface="Lato"/>
              </a:rPr>
              <a:t>Figure 1 Business Ethics Diagram (https://www.thehumancapitalhub.com/articles/The-Advantages-Of-Ethical-Behaviour-In-Business)</a:t>
            </a:r>
            <a:endParaRPr sz="1400">
              <a:latin typeface="Lato"/>
              <a:ea typeface="Lato"/>
              <a:cs typeface="Lato"/>
              <a:sym typeface="Lato"/>
            </a:endParaRPr>
          </a:p>
          <a:p>
            <a:pPr indent="-228600" lvl="0" marL="457200" rtl="0" algn="l">
              <a:lnSpc>
                <a:spcPct val="115000"/>
              </a:lnSpc>
              <a:spcBef>
                <a:spcPts val="0"/>
              </a:spcBef>
              <a:spcAft>
                <a:spcPts val="0"/>
              </a:spcAft>
              <a:buClr>
                <a:schemeClr val="lt1"/>
              </a:buClr>
              <a:buSzPts val="1800"/>
              <a:buNone/>
            </a:pPr>
            <a:r>
              <a:t/>
            </a:r>
            <a:endParaRPr sz="1400">
              <a:latin typeface="Lato"/>
              <a:ea typeface="Lato"/>
              <a:cs typeface="Lato"/>
              <a:sym typeface="Lato"/>
            </a:endParaRPr>
          </a:p>
        </p:txBody>
      </p:sp>
      <p:pic>
        <p:nvPicPr>
          <p:cNvPr descr="The Advantages of Ethical Behaviour in Business" id="472" name="Google Shape;472;p73"/>
          <p:cNvPicPr preferRelativeResize="0"/>
          <p:nvPr/>
        </p:nvPicPr>
        <p:blipFill rotWithShape="1">
          <a:blip r:embed="rId3">
            <a:alphaModFix/>
          </a:blip>
          <a:srcRect b="0" l="0" r="0" t="0"/>
          <a:stretch/>
        </p:blipFill>
        <p:spPr>
          <a:xfrm>
            <a:off x="237237" y="778812"/>
            <a:ext cx="3991459" cy="297734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4"/>
          <p:cNvSpPr txBox="1"/>
          <p:nvPr>
            <p:ph idx="1" type="body"/>
          </p:nvPr>
        </p:nvSpPr>
        <p:spPr>
          <a:xfrm>
            <a:off x="676950" y="901625"/>
            <a:ext cx="7790100" cy="9336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1600"/>
              </a:spcBef>
              <a:spcAft>
                <a:spcPts val="0"/>
              </a:spcAft>
              <a:buSzPts val="1400"/>
              <a:buNone/>
            </a:pPr>
            <a:r>
              <a:rPr lang="it" sz="1800">
                <a:latin typeface="Lato"/>
                <a:ea typeface="Lato"/>
                <a:cs typeface="Lato"/>
                <a:sym typeface="Lato"/>
              </a:rPr>
              <a:t>El valor de la ética empresarial va más allá de la lealtad de los empleados y el frente de poder que presenta el equipo directivo.</a:t>
            </a:r>
            <a:endParaRPr/>
          </a:p>
          <a:p>
            <a:pPr indent="0" lvl="0" marL="457200" rtl="0" algn="just">
              <a:lnSpc>
                <a:spcPct val="115000"/>
              </a:lnSpc>
              <a:spcBef>
                <a:spcPts val="2800"/>
              </a:spcBef>
              <a:spcAft>
                <a:spcPts val="0"/>
              </a:spcAft>
              <a:buSzPts val="1400"/>
              <a:buNone/>
            </a:pPr>
            <a:r>
              <a:rPr lang="it" sz="1800">
                <a:latin typeface="Lato"/>
                <a:ea typeface="Lato"/>
                <a:cs typeface="Lato"/>
                <a:sym typeface="Lato"/>
              </a:rPr>
              <a:t>	</a:t>
            </a:r>
            <a:endParaRPr sz="1600"/>
          </a:p>
        </p:txBody>
      </p:sp>
      <p:pic>
        <p:nvPicPr>
          <p:cNvPr id="478" name="Google Shape;478;p7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79" name="Google Shape;479;p7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480" name="Google Shape;480;p74"/>
          <p:cNvSpPr/>
          <p:nvPr/>
        </p:nvSpPr>
        <p:spPr>
          <a:xfrm>
            <a:off x="66765" y="980990"/>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1" name="Google Shape;481;p74"/>
          <p:cNvSpPr/>
          <p:nvPr/>
        </p:nvSpPr>
        <p:spPr>
          <a:xfrm>
            <a:off x="531881" y="2169096"/>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2" name="Google Shape;482;p74"/>
          <p:cNvSpPr/>
          <p:nvPr/>
        </p:nvSpPr>
        <p:spPr>
          <a:xfrm>
            <a:off x="1016010" y="3583743"/>
            <a:ext cx="1099800" cy="565500"/>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3" name="Google Shape;483;p74"/>
          <p:cNvSpPr txBox="1"/>
          <p:nvPr/>
        </p:nvSpPr>
        <p:spPr>
          <a:xfrm>
            <a:off x="1298825" y="1864975"/>
            <a:ext cx="7337700" cy="1817903"/>
          </a:xfrm>
          <a:prstGeom prst="rect">
            <a:avLst/>
          </a:prstGeom>
          <a:noFill/>
          <a:ln>
            <a:noFill/>
          </a:ln>
        </p:spPr>
        <p:txBody>
          <a:bodyPr anchorCtr="0" anchor="t" bIns="91425" lIns="91425" spcFirstLastPara="1" rIns="91425" wrap="square" tIns="91425">
            <a:spAutoFit/>
          </a:bodyPr>
          <a:lstStyle/>
          <a:p>
            <a:pPr indent="0" lvl="0" marL="457200" marR="0" rtl="0" algn="just">
              <a:lnSpc>
                <a:spcPct val="115000"/>
              </a:lnSpc>
              <a:spcBef>
                <a:spcPts val="2800"/>
              </a:spcBef>
              <a:spcAft>
                <a:spcPts val="0"/>
              </a:spcAft>
              <a:buClr>
                <a:srgbClr val="000000"/>
              </a:buClr>
              <a:buSzPts val="1800"/>
              <a:buFont typeface="Arial"/>
              <a:buNone/>
            </a:pPr>
            <a:r>
              <a:rPr b="0" i="0" lang="it" sz="1800" u="none" cap="none" strike="noStrike">
                <a:solidFill>
                  <a:schemeClr val="dk2"/>
                </a:solidFill>
                <a:latin typeface="Lato"/>
                <a:ea typeface="Lato"/>
                <a:cs typeface="Lato"/>
                <a:sym typeface="Lato"/>
              </a:rPr>
              <a:t>Mantener una reputación respetable e inmaculada tanto en la comunidad local como a escala internacional es de suma importancia, tanto para el éxito a corto como a largo plazo. 	</a:t>
            </a:r>
            <a:endParaRPr b="0" i="0" sz="1400" u="none" cap="none" strike="noStrike">
              <a:solidFill>
                <a:srgbClr val="000000"/>
              </a:solidFill>
              <a:latin typeface="Lato"/>
              <a:ea typeface="Lato"/>
              <a:cs typeface="Lato"/>
              <a:sym typeface="Lato"/>
            </a:endParaRPr>
          </a:p>
        </p:txBody>
      </p:sp>
      <p:sp>
        <p:nvSpPr>
          <p:cNvPr id="484" name="Google Shape;484;p74"/>
          <p:cNvSpPr txBox="1"/>
          <p:nvPr/>
        </p:nvSpPr>
        <p:spPr>
          <a:xfrm>
            <a:off x="2161025" y="3309050"/>
            <a:ext cx="6653100" cy="1714798"/>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2800"/>
              </a:spcBef>
              <a:spcAft>
                <a:spcPts val="0"/>
              </a:spcAft>
              <a:buClr>
                <a:schemeClr val="dk2"/>
              </a:buClr>
              <a:buSzPts val="1100"/>
              <a:buFont typeface="Arial"/>
              <a:buNone/>
            </a:pPr>
            <a:r>
              <a:rPr b="0" i="0" lang="it" sz="1800" u="none" cap="none" strike="noStrike">
                <a:solidFill>
                  <a:schemeClr val="dk2"/>
                </a:solidFill>
                <a:latin typeface="Lato"/>
                <a:ea typeface="Lato"/>
                <a:cs typeface="Lato"/>
                <a:sym typeface="Lato"/>
              </a:rPr>
              <a:t>Si se percibe que una empresa funciona de forma poco ética, es menos probable que los inversores compren en ella, ni que la empresa cuente con el apoyo de una base de clientes leales.</a:t>
            </a:r>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chemeClr val="dk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5"/>
          <p:cNvSpPr txBox="1"/>
          <p:nvPr>
            <p:ph type="title"/>
          </p:nvPr>
        </p:nvSpPr>
        <p:spPr>
          <a:xfrm>
            <a:off x="1727958" y="527824"/>
            <a:ext cx="7819482"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1800">
                <a:latin typeface="Lato"/>
                <a:ea typeface="Lato"/>
                <a:cs typeface="Lato"/>
                <a:sym typeface="Lato"/>
              </a:rPr>
              <a:t>Prescribir un conjunto de meticulosas normas de ética empresarial para el funcionamiento de una empresa tiene la ventaja de:</a:t>
            </a:r>
            <a:endParaRPr>
              <a:latin typeface="Lato"/>
              <a:ea typeface="Lato"/>
              <a:cs typeface="Lato"/>
              <a:sym typeface="Lato"/>
            </a:endParaRPr>
          </a:p>
        </p:txBody>
      </p:sp>
      <p:sp>
        <p:nvSpPr>
          <p:cNvPr id="490" name="Google Shape;490;p75"/>
          <p:cNvSpPr txBox="1"/>
          <p:nvPr>
            <p:ph idx="1" type="body"/>
          </p:nvPr>
        </p:nvSpPr>
        <p:spPr>
          <a:xfrm>
            <a:off x="1872029" y="1047126"/>
            <a:ext cx="8362713" cy="2165685"/>
          </a:xfrm>
          <a:prstGeom prst="rect">
            <a:avLst/>
          </a:prstGeom>
          <a:noFill/>
          <a:ln>
            <a:noFill/>
          </a:ln>
        </p:spPr>
        <p:txBody>
          <a:bodyPr anchorCtr="0" anchor="t" bIns="91425" lIns="91425" spcFirstLastPara="1" rIns="91425" wrap="square" tIns="91425">
            <a:noAutofit/>
          </a:bodyPr>
          <a:lstStyle/>
          <a:p>
            <a:pPr indent="-285750" lvl="0" marL="742950" rtl="0" algn="just">
              <a:lnSpc>
                <a:spcPct val="100000"/>
              </a:lnSpc>
              <a:spcBef>
                <a:spcPts val="1600"/>
              </a:spcBef>
              <a:spcAft>
                <a:spcPts val="0"/>
              </a:spcAft>
              <a:buSzPts val="1400"/>
              <a:buChar char="●"/>
            </a:pPr>
            <a:r>
              <a:rPr lang="it" sz="1600">
                <a:solidFill>
                  <a:srgbClr val="000000"/>
                </a:solidFill>
                <a:latin typeface="Lato"/>
                <a:ea typeface="Lato"/>
                <a:cs typeface="Lato"/>
                <a:sym typeface="Lato"/>
              </a:rPr>
              <a:t>Atraer más inversores al negocio de la empresa</a:t>
            </a:r>
            <a:endParaRPr/>
          </a:p>
          <a:p>
            <a:pPr indent="-285750" lvl="0" marL="742950" rtl="0" algn="just">
              <a:lnSpc>
                <a:spcPct val="100000"/>
              </a:lnSpc>
              <a:spcBef>
                <a:spcPts val="1600"/>
              </a:spcBef>
              <a:spcAft>
                <a:spcPts val="0"/>
              </a:spcAft>
              <a:buSzPts val="1400"/>
              <a:buChar char="●"/>
            </a:pPr>
            <a:r>
              <a:rPr lang="it" sz="1600">
                <a:solidFill>
                  <a:srgbClr val="000000"/>
                </a:solidFill>
                <a:latin typeface="Lato"/>
                <a:ea typeface="Lato"/>
                <a:cs typeface="Lato"/>
                <a:sym typeface="Lato"/>
              </a:rPr>
              <a:t>Llevar la reputación de la empresa al siguiente nivel</a:t>
            </a:r>
            <a:endParaRPr/>
          </a:p>
          <a:p>
            <a:pPr indent="-285750" lvl="0" marL="742950" rtl="0" algn="just">
              <a:lnSpc>
                <a:spcPct val="100000"/>
              </a:lnSpc>
              <a:spcBef>
                <a:spcPts val="1600"/>
              </a:spcBef>
              <a:spcAft>
                <a:spcPts val="0"/>
              </a:spcAft>
              <a:buSzPts val="1400"/>
              <a:buChar char="●"/>
            </a:pPr>
            <a:r>
              <a:rPr lang="it" sz="1600">
                <a:solidFill>
                  <a:srgbClr val="000000"/>
                </a:solidFill>
                <a:latin typeface="Lato"/>
                <a:ea typeface="Lato"/>
                <a:cs typeface="Lato"/>
                <a:sym typeface="Lato"/>
              </a:rPr>
              <a:t>Fidelizar a los clientes</a:t>
            </a:r>
            <a:endParaRPr/>
          </a:p>
          <a:p>
            <a:pPr indent="-285750" lvl="0" marL="742950" rtl="0" algn="just">
              <a:lnSpc>
                <a:spcPct val="100000"/>
              </a:lnSpc>
              <a:spcBef>
                <a:spcPts val="1600"/>
              </a:spcBef>
              <a:spcAft>
                <a:spcPts val="0"/>
              </a:spcAft>
              <a:buSzPts val="1400"/>
              <a:buChar char="●"/>
            </a:pPr>
            <a:r>
              <a:rPr lang="it" sz="1600">
                <a:solidFill>
                  <a:srgbClr val="000000"/>
                </a:solidFill>
                <a:latin typeface="Lato"/>
                <a:ea typeface="Lato"/>
                <a:cs typeface="Lato"/>
                <a:sym typeface="Lato"/>
              </a:rPr>
              <a:t>Ventaja competitiva (base de clientes)</a:t>
            </a:r>
            <a:endParaRPr/>
          </a:p>
          <a:p>
            <a:pPr indent="-285750" lvl="0" marL="742950" rtl="0" algn="just">
              <a:lnSpc>
                <a:spcPct val="100000"/>
              </a:lnSpc>
              <a:spcBef>
                <a:spcPts val="1600"/>
              </a:spcBef>
              <a:spcAft>
                <a:spcPts val="0"/>
              </a:spcAft>
              <a:buSzPts val="1400"/>
              <a:buChar char="●"/>
            </a:pPr>
            <a:r>
              <a:rPr lang="it" sz="1600">
                <a:solidFill>
                  <a:srgbClr val="000000"/>
                </a:solidFill>
                <a:latin typeface="Lato"/>
                <a:ea typeface="Lato"/>
                <a:cs typeface="Lato"/>
                <a:sym typeface="Lato"/>
              </a:rPr>
              <a:t>Prevenir problemas legales</a:t>
            </a:r>
            <a:endParaRPr/>
          </a:p>
          <a:p>
            <a:pPr indent="-285750" lvl="0" marL="742950" rtl="0" algn="just">
              <a:lnSpc>
                <a:spcPct val="100000"/>
              </a:lnSpc>
              <a:spcBef>
                <a:spcPts val="1600"/>
              </a:spcBef>
              <a:spcAft>
                <a:spcPts val="0"/>
              </a:spcAft>
              <a:buSzPts val="1400"/>
              <a:buChar char="●"/>
            </a:pPr>
            <a:r>
              <a:rPr lang="it" sz="1600">
                <a:solidFill>
                  <a:srgbClr val="000000"/>
                </a:solidFill>
                <a:latin typeface="Lato"/>
                <a:ea typeface="Lato"/>
                <a:cs typeface="Lato"/>
                <a:sym typeface="Lato"/>
              </a:rPr>
              <a:t>Retener al mejor equipo de personal</a:t>
            </a:r>
            <a:endParaRPr/>
          </a:p>
        </p:txBody>
      </p:sp>
      <p:pic>
        <p:nvPicPr>
          <p:cNvPr id="491" name="Google Shape;491;p7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92" name="Google Shape;492;p75"/>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descr="Checklist" id="493" name="Google Shape;493;p75"/>
          <p:cNvPicPr preferRelativeResize="0"/>
          <p:nvPr/>
        </p:nvPicPr>
        <p:blipFill rotWithShape="1">
          <a:blip r:embed="rId5">
            <a:alphaModFix/>
          </a:blip>
          <a:srcRect b="0" l="0" r="0" t="0"/>
          <a:stretch/>
        </p:blipFill>
        <p:spPr>
          <a:xfrm>
            <a:off x="172729" y="1163224"/>
            <a:ext cx="2091598" cy="311838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7"/>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sz="2900">
                <a:latin typeface="Lato"/>
                <a:ea typeface="Lato"/>
                <a:cs typeface="Lato"/>
                <a:sym typeface="Lato"/>
              </a:rPr>
              <a:t>3. Responsabilidad social de las empresas</a:t>
            </a:r>
            <a:br>
              <a:rPr lang="it" sz="2900">
                <a:latin typeface="Lato"/>
                <a:ea typeface="Lato"/>
                <a:cs typeface="Lato"/>
                <a:sym typeface="Lato"/>
              </a:rPr>
            </a:br>
            <a:br>
              <a:rPr lang="it" sz="2900">
                <a:latin typeface="Lato"/>
                <a:ea typeface="Lato"/>
                <a:cs typeface="Lato"/>
                <a:sym typeface="Lato"/>
              </a:rPr>
            </a:br>
            <a:r>
              <a:rPr lang="it" sz="2900">
                <a:latin typeface="Lato"/>
                <a:ea typeface="Lato"/>
                <a:cs typeface="Lato"/>
                <a:sym typeface="Lato"/>
              </a:rPr>
              <a:t>3.1 Definición de la RSE</a:t>
            </a:r>
            <a:endParaRPr sz="2600">
              <a:latin typeface="Lato"/>
              <a:ea typeface="Lato"/>
              <a:cs typeface="Lato"/>
              <a:sym typeface="Lato"/>
            </a:endParaRPr>
          </a:p>
        </p:txBody>
      </p:sp>
      <p:sp>
        <p:nvSpPr>
          <p:cNvPr id="499" name="Google Shape;499;p37"/>
          <p:cNvSpPr txBox="1"/>
          <p:nvPr>
            <p:ph idx="2" type="body"/>
          </p:nvPr>
        </p:nvSpPr>
        <p:spPr>
          <a:xfrm>
            <a:off x="4710260" y="815847"/>
            <a:ext cx="4045200" cy="3700500"/>
          </a:xfrm>
          <a:prstGeom prst="rect">
            <a:avLst/>
          </a:prstGeom>
          <a:noFill/>
          <a:ln>
            <a:noFill/>
          </a:ln>
        </p:spPr>
        <p:txBody>
          <a:bodyPr anchorCtr="0" anchor="ctr" bIns="91425" lIns="91425" spcFirstLastPara="1" rIns="91425" wrap="square" tIns="91425">
            <a:noAutofit/>
          </a:bodyPr>
          <a:lstStyle/>
          <a:p>
            <a:pPr indent="0" lvl="0" marL="0" marR="50800" rtl="0" algn="just">
              <a:lnSpc>
                <a:spcPct val="115000"/>
              </a:lnSpc>
              <a:spcBef>
                <a:spcPts val="1200"/>
              </a:spcBef>
              <a:spcAft>
                <a:spcPts val="0"/>
              </a:spcAft>
              <a:buSzPts val="1800"/>
              <a:buNone/>
            </a:pPr>
            <a:r>
              <a:rPr lang="it" sz="1900">
                <a:solidFill>
                  <a:schemeClr val="dk2"/>
                </a:solidFill>
                <a:latin typeface="Lato"/>
                <a:ea typeface="Lato"/>
                <a:cs typeface="Lato"/>
                <a:sym typeface="Lato"/>
              </a:rPr>
              <a:t>Los temas clave son:</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Entender dónde encaja la RSE dentro de la empresa</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Crear una estructura que respete todos los aspectos de la RSE</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Aplicar la ética empresarial desde la perspectiva de la dirección</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Garantizar una buena ética empresarial por parte de los empleados</a:t>
            </a:r>
            <a:endParaRPr/>
          </a:p>
          <a:p>
            <a:pPr indent="-374650" lvl="0" marL="457200" marR="50800" rtl="0" algn="just">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¿Relación entre el espíritu empresarial social y la ética empresarial?</a:t>
            </a:r>
            <a:endParaRPr/>
          </a:p>
          <a:p>
            <a:pPr indent="0" lvl="0" marL="0" rtl="0" algn="l">
              <a:lnSpc>
                <a:spcPct val="115000"/>
              </a:lnSpc>
              <a:spcBef>
                <a:spcPts val="1200"/>
              </a:spcBef>
              <a:spcAft>
                <a:spcPts val="1600"/>
              </a:spcAft>
              <a:buSzPts val="1800"/>
              <a:buNone/>
            </a:pPr>
            <a:r>
              <a:t/>
            </a:r>
            <a:endParaRPr sz="1500"/>
          </a:p>
        </p:txBody>
      </p:sp>
      <p:pic>
        <p:nvPicPr>
          <p:cNvPr id="500" name="Google Shape;500;p3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01" name="Google Shape;501;p37"/>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8"/>
          <p:cNvSpPr txBox="1"/>
          <p:nvPr>
            <p:ph type="title"/>
          </p:nvPr>
        </p:nvSpPr>
        <p:spPr>
          <a:xfrm>
            <a:off x="-164096" y="2104305"/>
            <a:ext cx="2901696" cy="75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it" sz="2800">
                <a:solidFill>
                  <a:schemeClr val="dk1"/>
                </a:solidFill>
                <a:latin typeface="Lato"/>
                <a:ea typeface="Lato"/>
                <a:cs typeface="Lato"/>
                <a:sym typeface="Lato"/>
              </a:rPr>
              <a:t>Responsabilidad social de las empresas</a:t>
            </a:r>
            <a:endParaRPr sz="2800">
              <a:solidFill>
                <a:schemeClr val="dk1"/>
              </a:solidFill>
              <a:latin typeface="Lato"/>
              <a:ea typeface="Lato"/>
              <a:cs typeface="Lato"/>
              <a:sym typeface="Lato"/>
            </a:endParaRPr>
          </a:p>
        </p:txBody>
      </p:sp>
      <p:pic>
        <p:nvPicPr>
          <p:cNvPr id="507" name="Google Shape;507;p38"/>
          <p:cNvPicPr preferRelativeResize="0"/>
          <p:nvPr/>
        </p:nvPicPr>
        <p:blipFill rotWithShape="1">
          <a:blip r:embed="rId3">
            <a:alphaModFix/>
          </a:blip>
          <a:srcRect b="0" l="0" r="0" t="0"/>
          <a:stretch/>
        </p:blipFill>
        <p:spPr>
          <a:xfrm>
            <a:off x="2737600" y="63700"/>
            <a:ext cx="6338525" cy="5015500"/>
          </a:xfrm>
          <a:prstGeom prst="rect">
            <a:avLst/>
          </a:prstGeom>
          <a:noFill/>
          <a:ln>
            <a:noFill/>
          </a:ln>
        </p:spPr>
      </p:pic>
      <p:pic>
        <p:nvPicPr>
          <p:cNvPr id="508" name="Google Shape;508;p3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09" name="Google Shape;509;p38"/>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08" name="Google Shape;108;p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graphicFrame>
        <p:nvGraphicFramePr>
          <p:cNvPr id="109" name="Google Shape;109;p4"/>
          <p:cNvGraphicFramePr/>
          <p:nvPr/>
        </p:nvGraphicFramePr>
        <p:xfrm>
          <a:off x="730467" y="943934"/>
          <a:ext cx="3000000" cy="3000000"/>
        </p:xfrm>
        <a:graphic>
          <a:graphicData uri="http://schemas.openxmlformats.org/drawingml/2006/table">
            <a:tbl>
              <a:tblPr>
                <a:noFill/>
                <a:tableStyleId>{1A8C7054-F2BD-4640-AB1F-1EECC0DB74BE}</a:tableStyleId>
              </a:tblPr>
              <a:tblGrid>
                <a:gridCol w="2573125"/>
                <a:gridCol w="2573125"/>
                <a:gridCol w="2573125"/>
              </a:tblGrid>
              <a:tr h="438450">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Conocimientos:</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Habilidades:</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Competencias:</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08075">
                <a:tc>
                  <a:txBody>
                    <a:bodyPr/>
                    <a:lstStyle/>
                    <a:p>
                      <a:pPr indent="0" lvl="0" marL="139700" marR="0" rtl="0" algn="just">
                        <a:lnSpc>
                          <a:spcPct val="100000"/>
                        </a:lnSpc>
                        <a:spcBef>
                          <a:spcPts val="0"/>
                        </a:spcBef>
                        <a:spcAft>
                          <a:spcPts val="0"/>
                        </a:spcAft>
                        <a:buClr>
                          <a:srgbClr val="FFFFFF"/>
                        </a:buClr>
                        <a:buSzPts val="1400"/>
                        <a:buFont typeface="Arial"/>
                        <a:buNone/>
                      </a:pPr>
                      <a:r>
                        <a:rPr lang="it" sz="1100" u="none" cap="none" strike="noStrike">
                          <a:solidFill>
                            <a:schemeClr val="dk2"/>
                          </a:solidFill>
                        </a:rPr>
                        <a:t>- Conocer y comprender qué es el emprendimiento social, cómo puede definirse y cuáles son los marcos nacionales para el emprendimiento social en los países socios. Además, también se presentarán casos de éxito de Empresas Sociales / Negocios Sociales.</a:t>
                      </a:r>
                      <a:endParaRPr/>
                    </a:p>
                    <a:p>
                      <a:pPr indent="0" lvl="0" marL="13970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FFFFFF"/>
                        </a:buClr>
                        <a:buSzPts val="1400"/>
                        <a:buFont typeface="Arial"/>
                        <a:buNone/>
                      </a:pPr>
                      <a:r>
                        <a:rPr lang="it" sz="1100" u="none" cap="none" strike="noStrike">
                          <a:solidFill>
                            <a:schemeClr val="dk2"/>
                          </a:solidFill>
                        </a:rPr>
                        <a:t>- Conocer a qué se refiere el término Ética Empresarial, los principios incluidos bajo el término y su significado, una breve presentación de las teorías de Ética Empresarial.</a:t>
                      </a:r>
                      <a:endParaRPr/>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139700" marR="0" rtl="0" algn="just">
                        <a:lnSpc>
                          <a:spcPct val="100000"/>
                        </a:lnSpc>
                        <a:spcBef>
                          <a:spcPts val="0"/>
                        </a:spcBef>
                        <a:spcAft>
                          <a:spcPts val="0"/>
                        </a:spcAft>
                        <a:buClr>
                          <a:srgbClr val="000000"/>
                        </a:buClr>
                        <a:buSzPts val="1400"/>
                        <a:buFont typeface="Arial"/>
                        <a:buNone/>
                      </a:pPr>
                      <a:r>
                        <a:rPr b="0" i="0" lang="it" sz="1100" u="none" cap="none" strike="noStrike">
                          <a:solidFill>
                            <a:schemeClr val="dk2"/>
                          </a:solidFill>
                          <a:latin typeface="Arial"/>
                          <a:ea typeface="Arial"/>
                          <a:cs typeface="Arial"/>
                          <a:sym typeface="Arial"/>
                        </a:rPr>
                        <a:t>- Tener las habilidades necesarias para conocer las características de un empresario social y cómo esta estructura puede crearse y existir de manera sostenible dentro del marco para el Emprendimiento Social en los países socios.</a:t>
                      </a:r>
                      <a:endParaRPr/>
                    </a:p>
                    <a:p>
                      <a:pPr indent="0" lvl="0" marL="139700" marR="0" rtl="0" algn="just">
                        <a:lnSpc>
                          <a:spcPct val="100000"/>
                        </a:lnSpc>
                        <a:spcBef>
                          <a:spcPts val="0"/>
                        </a:spcBef>
                        <a:spcAft>
                          <a:spcPts val="0"/>
                        </a:spcAft>
                        <a:buClr>
                          <a:srgbClr val="000000"/>
                        </a:buClr>
                        <a:buSzPts val="1400"/>
                        <a:buFont typeface="Arial"/>
                        <a:buNone/>
                      </a:pPr>
                      <a:r>
                        <a:t/>
                      </a:r>
                      <a:endParaRPr b="0" i="0" sz="1100" u="none" cap="none" strike="noStrike">
                        <a:solidFill>
                          <a:schemeClr val="dk2"/>
                        </a:solidFill>
                        <a:latin typeface="Arial"/>
                        <a:ea typeface="Arial"/>
                        <a:cs typeface="Arial"/>
                        <a:sym typeface="Arial"/>
                      </a:endParaRPr>
                    </a:p>
                    <a:p>
                      <a:pPr indent="0" lvl="0" marL="139700" marR="0" rtl="0" algn="just">
                        <a:lnSpc>
                          <a:spcPct val="100000"/>
                        </a:lnSpc>
                        <a:spcBef>
                          <a:spcPts val="0"/>
                        </a:spcBef>
                        <a:spcAft>
                          <a:spcPts val="0"/>
                        </a:spcAft>
                        <a:buClr>
                          <a:srgbClr val="000000"/>
                        </a:buClr>
                        <a:buSzPts val="1400"/>
                        <a:buFont typeface="Arial"/>
                        <a:buNone/>
                      </a:pPr>
                      <a:r>
                        <a:rPr b="0" i="0" lang="it" sz="1100" u="none" cap="none" strike="noStrike">
                          <a:solidFill>
                            <a:schemeClr val="dk2"/>
                          </a:solidFill>
                          <a:latin typeface="Arial"/>
                          <a:ea typeface="Arial"/>
                          <a:cs typeface="Arial"/>
                          <a:sym typeface="Arial"/>
                        </a:rPr>
                        <a:t>- Tener las habilidades necesarias para crear una política estratégica de Ética Empresarial y presentar las mejores prácticas de Ética Empresarial como parte de un documento político.</a:t>
                      </a:r>
                      <a:endParaRPr/>
                    </a:p>
                    <a:p>
                      <a:pPr indent="0" lvl="0" marL="139700" marR="0" rtl="0" algn="just">
                        <a:lnSpc>
                          <a:spcPct val="100000"/>
                        </a:lnSpc>
                        <a:spcBef>
                          <a:spcPts val="0"/>
                        </a:spcBef>
                        <a:spcAft>
                          <a:spcPts val="0"/>
                        </a:spcAft>
                        <a:buClr>
                          <a:srgbClr val="000000"/>
                        </a:buClr>
                        <a:buSzPts val="1400"/>
                        <a:buFont typeface="Arial"/>
                        <a:buNone/>
                      </a:pPr>
                      <a:r>
                        <a:t/>
                      </a:r>
                      <a:endParaRPr b="0" i="0" sz="1100" u="none" cap="none" strike="noStrike">
                        <a:solidFill>
                          <a:schemeClr val="dk2"/>
                        </a:solidFill>
                        <a:latin typeface="Arial"/>
                        <a:ea typeface="Arial"/>
                        <a:cs typeface="Arial"/>
                        <a:sym typeface="Arial"/>
                      </a:endParaRPr>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139700" marR="0" rtl="0" algn="just">
                        <a:lnSpc>
                          <a:spcPct val="100000"/>
                        </a:lnSpc>
                        <a:spcBef>
                          <a:spcPts val="0"/>
                        </a:spcBef>
                        <a:spcAft>
                          <a:spcPts val="0"/>
                        </a:spcAft>
                        <a:buClr>
                          <a:srgbClr val="000000"/>
                        </a:buClr>
                        <a:buSzPts val="1400"/>
                        <a:buFont typeface="Arial"/>
                        <a:buNone/>
                      </a:pPr>
                      <a:r>
                        <a:rPr lang="it" sz="1100" u="none" cap="none" strike="noStrike">
                          <a:solidFill>
                            <a:schemeClr val="dk2"/>
                          </a:solidFill>
                        </a:rPr>
                        <a:t>- Tener la competencia para crear una entidad que se adhiera a los principios del espíritu empresarial social, y crear una entidad que sea sostenible a la vez que proporciona los diversos beneficios relacionados con los objetivos de la organización.</a:t>
                      </a:r>
                      <a:endParaRPr/>
                    </a:p>
                    <a:p>
                      <a:pPr indent="0" lvl="0" marL="139700" marR="0" rtl="0" algn="just">
                        <a:lnSpc>
                          <a:spcPct val="100000"/>
                        </a:lnSpc>
                        <a:spcBef>
                          <a:spcPts val="0"/>
                        </a:spcBef>
                        <a:spcAft>
                          <a:spcPts val="0"/>
                        </a:spcAft>
                        <a:buClr>
                          <a:srgbClr val="000000"/>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000000"/>
                        </a:buClr>
                        <a:buSzPts val="1400"/>
                        <a:buFont typeface="Arial"/>
                        <a:buNone/>
                      </a:pPr>
                      <a:r>
                        <a:rPr lang="it" sz="1100" u="none" cap="none" strike="noStrike">
                          <a:solidFill>
                            <a:schemeClr val="dk2"/>
                          </a:solidFill>
                        </a:rPr>
                        <a:t>- Tener competencia para crear una política de ética empresarial y aplicarla en la organización.</a:t>
                      </a:r>
                      <a:endParaRPr/>
                    </a:p>
                    <a:p>
                      <a:pPr indent="0" lvl="0" marL="139700" marR="0" rtl="0" algn="just">
                        <a:lnSpc>
                          <a:spcPct val="100000"/>
                        </a:lnSpc>
                        <a:spcBef>
                          <a:spcPts val="0"/>
                        </a:spcBef>
                        <a:spcAft>
                          <a:spcPts val="0"/>
                        </a:spcAft>
                        <a:buClr>
                          <a:srgbClr val="000000"/>
                        </a:buClr>
                        <a:buSzPts val="1400"/>
                        <a:buFont typeface="Arial"/>
                        <a:buNone/>
                      </a:pPr>
                      <a:r>
                        <a:t/>
                      </a:r>
                      <a:endParaRPr sz="1100" u="none" cap="none" strike="noStrike">
                        <a:solidFill>
                          <a:schemeClr val="dk2"/>
                        </a:solidFill>
                      </a:endParaRPr>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0" name="Google Shape;110;p4"/>
          <p:cNvSpPr/>
          <p:nvPr/>
        </p:nvSpPr>
        <p:spPr>
          <a:xfrm>
            <a:off x="1275762" y="136955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1972684" y="339812"/>
            <a:ext cx="5234940" cy="969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it" sz="1900" u="none" cap="none" strike="noStrike">
                <a:solidFill>
                  <a:srgbClr val="000000"/>
                </a:solidFill>
                <a:latin typeface="Raleway"/>
                <a:ea typeface="Raleway"/>
                <a:cs typeface="Raleway"/>
                <a:sym typeface="Raleway"/>
              </a:rPr>
              <a:t>Metodología - EQF</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br>
              <a:rPr b="0" i="0" lang="it"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9"/>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sz="2900">
                <a:latin typeface="Lato"/>
                <a:ea typeface="Lato"/>
                <a:cs typeface="Lato"/>
                <a:sym typeface="Lato"/>
              </a:rPr>
              <a:t>3.2  El marco cuatripartito de definición de la CSR</a:t>
            </a:r>
            <a:endParaRPr sz="4100">
              <a:latin typeface="Lato"/>
              <a:ea typeface="Lato"/>
              <a:cs typeface="Lato"/>
              <a:sym typeface="Lato"/>
            </a:endParaRPr>
          </a:p>
        </p:txBody>
      </p:sp>
      <p:sp>
        <p:nvSpPr>
          <p:cNvPr id="515" name="Google Shape;515;p39"/>
          <p:cNvSpPr txBox="1"/>
          <p:nvPr>
            <p:ph idx="2" type="body"/>
          </p:nvPr>
        </p:nvSpPr>
        <p:spPr>
          <a:xfrm>
            <a:off x="5407762" y="1113595"/>
            <a:ext cx="3132734" cy="3147509"/>
          </a:xfrm>
          <a:prstGeom prst="rect">
            <a:avLst/>
          </a:prstGeom>
          <a:noFill/>
          <a:ln>
            <a:noFill/>
          </a:ln>
        </p:spPr>
        <p:txBody>
          <a:bodyPr anchorCtr="0" anchor="ctr" bIns="91425" lIns="91425" spcFirstLastPara="1" rIns="91425" wrap="square" tIns="91425">
            <a:noAutofit/>
          </a:bodyPr>
          <a:lstStyle/>
          <a:p>
            <a:pPr indent="0" lvl="0" marL="0" marR="50800" rtl="0" algn="just">
              <a:lnSpc>
                <a:spcPct val="115000"/>
              </a:lnSpc>
              <a:spcBef>
                <a:spcPts val="1200"/>
              </a:spcBef>
              <a:spcAft>
                <a:spcPts val="0"/>
              </a:spcAft>
              <a:buSzPts val="1800"/>
              <a:buNone/>
            </a:pPr>
            <a:r>
              <a:rPr lang="it" sz="1600">
                <a:solidFill>
                  <a:schemeClr val="dk2"/>
                </a:solidFill>
                <a:latin typeface="Lato"/>
                <a:ea typeface="Lato"/>
                <a:cs typeface="Lato"/>
                <a:sym typeface="Lato"/>
              </a:rPr>
              <a:t>Corporate social responsibility abarca las expectativas económicas, jurídicas, éticas y discrecionales (filantrópicas) que la sociedad tiene de las organizaciones en un momento dado" (Carroll </a:t>
            </a:r>
            <a:r>
              <a:rPr lang="it" sz="1600" u="sng">
                <a:solidFill>
                  <a:srgbClr val="004B83"/>
                </a:solidFill>
                <a:latin typeface="Lato"/>
                <a:ea typeface="Lato"/>
                <a:cs typeface="Lato"/>
                <a:sym typeface="Lato"/>
                <a:hlinkClick r:id="rId3">
                  <a:extLst>
                    <a:ext uri="{A12FA001-AC4F-418D-AE19-62706E023703}">
                      <ahyp:hlinkClr val="tx"/>
                    </a:ext>
                  </a:extLst>
                </a:hlinkClick>
              </a:rPr>
              <a:t>1979</a:t>
            </a:r>
            <a:r>
              <a:rPr lang="it" sz="1600">
                <a:solidFill>
                  <a:schemeClr val="dk2"/>
                </a:solidFill>
                <a:latin typeface="Lato"/>
                <a:ea typeface="Lato"/>
                <a:cs typeface="Lato"/>
                <a:sym typeface="Lato"/>
              </a:rPr>
              <a:t>, </a:t>
            </a:r>
            <a:r>
              <a:rPr lang="it" sz="1600" u="sng">
                <a:solidFill>
                  <a:srgbClr val="004B83"/>
                </a:solidFill>
                <a:latin typeface="Lato"/>
                <a:ea typeface="Lato"/>
                <a:cs typeface="Lato"/>
                <a:sym typeface="Lato"/>
                <a:hlinkClick r:id="rId4">
                  <a:extLst>
                    <a:ext uri="{A12FA001-AC4F-418D-AE19-62706E023703}">
                      <ahyp:hlinkClr val="tx"/>
                    </a:ext>
                  </a:extLst>
                </a:hlinkClick>
              </a:rPr>
              <a:t>1991</a:t>
            </a:r>
            <a:r>
              <a:rPr lang="it" sz="1600">
                <a:solidFill>
                  <a:schemeClr val="dk2"/>
                </a:solidFill>
                <a:latin typeface="Lato"/>
                <a:ea typeface="Lato"/>
                <a:cs typeface="Lato"/>
                <a:sym typeface="Lato"/>
              </a:rPr>
              <a:t>). </a:t>
            </a:r>
            <a:endParaRPr sz="1600">
              <a:solidFill>
                <a:schemeClr val="dk2"/>
              </a:solidFill>
              <a:latin typeface="Lato"/>
              <a:ea typeface="Lato"/>
              <a:cs typeface="Lato"/>
              <a:sym typeface="Lato"/>
            </a:endParaRPr>
          </a:p>
          <a:p>
            <a:pPr indent="0" lvl="0" marL="0" rtl="0" algn="l">
              <a:lnSpc>
                <a:spcPct val="115000"/>
              </a:lnSpc>
              <a:spcBef>
                <a:spcPts val="1200"/>
              </a:spcBef>
              <a:spcAft>
                <a:spcPts val="1600"/>
              </a:spcAft>
              <a:buSzPts val="1800"/>
              <a:buNone/>
            </a:pPr>
            <a:r>
              <a:t/>
            </a:r>
            <a:endParaRPr sz="1500"/>
          </a:p>
        </p:txBody>
      </p:sp>
      <p:pic>
        <p:nvPicPr>
          <p:cNvPr id="516" name="Google Shape;516;p39"/>
          <p:cNvPicPr preferRelativeResize="0"/>
          <p:nvPr/>
        </p:nvPicPr>
        <p:blipFill rotWithShape="1">
          <a:blip r:embed="rId5">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17" name="Google Shape;517;p39"/>
          <p:cNvPicPr preferRelativeResize="0"/>
          <p:nvPr/>
        </p:nvPicPr>
        <p:blipFill rotWithShape="1">
          <a:blip r:embed="rId6">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0"/>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600"/>
              </a:spcAft>
              <a:buSzPts val="3600"/>
              <a:buNone/>
            </a:pPr>
            <a:r>
              <a:rPr lang="it" sz="2900">
                <a:latin typeface="Lato"/>
                <a:ea typeface="Lato"/>
                <a:cs typeface="Lato"/>
                <a:sym typeface="Lato"/>
              </a:rPr>
              <a:t>Responsabilidades económicas</a:t>
            </a:r>
            <a:endParaRPr sz="2900">
              <a:latin typeface="Lato"/>
              <a:ea typeface="Lato"/>
              <a:cs typeface="Lato"/>
              <a:sym typeface="Lato"/>
            </a:endParaRPr>
          </a:p>
        </p:txBody>
      </p:sp>
      <p:sp>
        <p:nvSpPr>
          <p:cNvPr id="523" name="Google Shape;523;p40"/>
          <p:cNvSpPr txBox="1"/>
          <p:nvPr>
            <p:ph idx="2" type="body"/>
          </p:nvPr>
        </p:nvSpPr>
        <p:spPr>
          <a:xfrm>
            <a:off x="4740740" y="1294383"/>
            <a:ext cx="4045200" cy="2994153"/>
          </a:xfrm>
          <a:prstGeom prst="rect">
            <a:avLst/>
          </a:prstGeom>
          <a:noFill/>
          <a:ln>
            <a:noFill/>
          </a:ln>
        </p:spPr>
        <p:txBody>
          <a:bodyPr anchorCtr="0" anchor="ctr" bIns="91425" lIns="91425" spcFirstLastPara="1" rIns="91425" wrap="square" tIns="91425">
            <a:noAutofit/>
          </a:bodyPr>
          <a:lstStyle/>
          <a:p>
            <a:pPr indent="-336550" lvl="0" marL="457200" marR="50800" rtl="0" algn="just">
              <a:lnSpc>
                <a:spcPct val="115000"/>
              </a:lnSpc>
              <a:spcBef>
                <a:spcPts val="1200"/>
              </a:spcBef>
              <a:spcAft>
                <a:spcPts val="0"/>
              </a:spcAft>
              <a:buClr>
                <a:schemeClr val="dk2"/>
              </a:buClr>
              <a:buSzPts val="1700"/>
              <a:buFont typeface="Times New Roman"/>
              <a:buChar char="●"/>
            </a:pPr>
            <a:r>
              <a:rPr lang="it" sz="1600">
                <a:solidFill>
                  <a:schemeClr val="dk2"/>
                </a:solidFill>
                <a:latin typeface="Lato"/>
                <a:ea typeface="Lato"/>
                <a:cs typeface="Lato"/>
                <a:sym typeface="Lato"/>
              </a:rPr>
              <a:t>Como condición o requisito fundamental de existencia, las empresas tienen una responsabilidad económica con la sociedad que permitió su creación y sostenimiento. </a:t>
            </a:r>
            <a:endParaRPr/>
          </a:p>
          <a:p>
            <a:pPr indent="-336550" lvl="0" marL="457200" marR="50800" rtl="0" algn="just">
              <a:lnSpc>
                <a:spcPct val="115000"/>
              </a:lnSpc>
              <a:spcBef>
                <a:spcPts val="1200"/>
              </a:spcBef>
              <a:spcAft>
                <a:spcPts val="0"/>
              </a:spcAft>
              <a:buClr>
                <a:schemeClr val="dk2"/>
              </a:buClr>
              <a:buSzPts val="1700"/>
              <a:buFont typeface="Times New Roman"/>
              <a:buChar char="●"/>
            </a:pPr>
            <a:r>
              <a:rPr lang="it" sz="1600">
                <a:solidFill>
                  <a:schemeClr val="dk2"/>
                </a:solidFill>
                <a:latin typeface="Lato"/>
                <a:ea typeface="Lato"/>
                <a:cs typeface="Lato"/>
                <a:sym typeface="Lato"/>
              </a:rPr>
              <a:t>La sociedad espera, de hecho exige, que las organizaciones empresariales sean capaces de mantenerse a sí mismas y la única forma de que esto sea posible es siendo rentables y capaces de incentivar a los propietarios o accionistas para que inviertan y dispongan de recursos suficientes para continuar en funcionamiento. </a:t>
            </a:r>
            <a:endParaRPr/>
          </a:p>
          <a:p>
            <a:pPr indent="0" lvl="0" marL="0" rtl="0" algn="l">
              <a:lnSpc>
                <a:spcPct val="115000"/>
              </a:lnSpc>
              <a:spcBef>
                <a:spcPts val="1200"/>
              </a:spcBef>
              <a:spcAft>
                <a:spcPts val="1600"/>
              </a:spcAft>
              <a:buSzPts val="1800"/>
              <a:buNone/>
            </a:pPr>
            <a:r>
              <a:t/>
            </a:r>
            <a:endParaRPr sz="1600"/>
          </a:p>
        </p:txBody>
      </p:sp>
      <p:pic>
        <p:nvPicPr>
          <p:cNvPr id="524" name="Google Shape;524;p4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25" name="Google Shape;525;p40"/>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1"/>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Responsabilidades jurídicas</a:t>
            </a:r>
            <a:endParaRPr sz="2900">
              <a:latin typeface="Lato"/>
              <a:ea typeface="Lato"/>
              <a:cs typeface="Lato"/>
              <a:sym typeface="Lato"/>
            </a:endParaRPr>
          </a:p>
        </p:txBody>
      </p:sp>
      <p:sp>
        <p:nvSpPr>
          <p:cNvPr id="531" name="Google Shape;531;p41"/>
          <p:cNvSpPr txBox="1"/>
          <p:nvPr>
            <p:ph idx="2" type="body"/>
          </p:nvPr>
        </p:nvSpPr>
        <p:spPr>
          <a:xfrm>
            <a:off x="4649300" y="849375"/>
            <a:ext cx="4375828" cy="3700500"/>
          </a:xfrm>
          <a:prstGeom prst="rect">
            <a:avLst/>
          </a:prstGeom>
          <a:noFill/>
          <a:ln>
            <a:noFill/>
          </a:ln>
        </p:spPr>
        <p:txBody>
          <a:bodyPr anchorCtr="0" anchor="ctr" bIns="91425" lIns="91425" spcFirstLastPara="1" rIns="91425" wrap="square" tIns="91425">
            <a:noAutofit/>
          </a:bodyPr>
          <a:lstStyle/>
          <a:p>
            <a:pPr indent="-330200" lvl="0" marL="457200" marR="50800" rtl="0" algn="just">
              <a:lnSpc>
                <a:spcPct val="115000"/>
              </a:lnSpc>
              <a:spcBef>
                <a:spcPts val="1200"/>
              </a:spcBef>
              <a:spcAft>
                <a:spcPts val="0"/>
              </a:spcAft>
              <a:buClr>
                <a:schemeClr val="dk2"/>
              </a:buClr>
              <a:buSzPts val="1600"/>
              <a:buFont typeface="Times New Roman"/>
              <a:buChar char="●"/>
            </a:pPr>
            <a:r>
              <a:rPr lang="it" sz="1600">
                <a:solidFill>
                  <a:schemeClr val="dk2"/>
                </a:solidFill>
                <a:latin typeface="Lato"/>
                <a:ea typeface="Lato"/>
                <a:cs typeface="Lato"/>
                <a:sym typeface="Lato"/>
              </a:rPr>
              <a:t>La sociedad ha establecido las reglas básicas mínimas bajo las que se espera que operen y funcionen las empresas. Estas normas básicas incluyen leyes y reglamentos y, de hecho, reflejan la visión que tiene la sociedad de la "ética codificada", en el sentido de que articulan nociones fundamentales de prácticas empresariales justas establecidas por los legisladores a nivel federal, estatal y local. </a:t>
            </a:r>
            <a:endParaRPr/>
          </a:p>
          <a:p>
            <a:pPr indent="-330200" lvl="0" marL="457200" marR="50800" rtl="0" algn="just">
              <a:lnSpc>
                <a:spcPct val="115000"/>
              </a:lnSpc>
              <a:spcBef>
                <a:spcPts val="1200"/>
              </a:spcBef>
              <a:spcAft>
                <a:spcPts val="0"/>
              </a:spcAft>
              <a:buClr>
                <a:schemeClr val="dk2"/>
              </a:buClr>
              <a:buSzPts val="1600"/>
              <a:buFont typeface="Times New Roman"/>
              <a:buChar char="●"/>
            </a:pPr>
            <a:r>
              <a:rPr lang="it" sz="1600">
                <a:solidFill>
                  <a:schemeClr val="dk2"/>
                </a:solidFill>
                <a:latin typeface="Lato"/>
                <a:ea typeface="Lato"/>
                <a:cs typeface="Lato"/>
                <a:sym typeface="Lato"/>
              </a:rPr>
              <a:t>Se espera y se exige a las empresas que cumplan estas leyes y reglamentos como condición para operar. </a:t>
            </a:r>
            <a:endParaRPr/>
          </a:p>
          <a:p>
            <a:pPr indent="0" lvl="0" marL="0" rtl="0" algn="just">
              <a:lnSpc>
                <a:spcPct val="115000"/>
              </a:lnSpc>
              <a:spcBef>
                <a:spcPts val="1200"/>
              </a:spcBef>
              <a:spcAft>
                <a:spcPts val="1600"/>
              </a:spcAft>
              <a:buSzPts val="1800"/>
              <a:buNone/>
            </a:pPr>
            <a:r>
              <a:t/>
            </a:r>
            <a:endParaRPr sz="1500"/>
          </a:p>
        </p:txBody>
      </p:sp>
      <p:pic>
        <p:nvPicPr>
          <p:cNvPr id="532" name="Google Shape;532;p4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33" name="Google Shape;533;p41"/>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2"/>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Responsabilidades jurídicas</a:t>
            </a:r>
            <a:endParaRPr sz="2900">
              <a:latin typeface="Lato"/>
              <a:ea typeface="Lato"/>
              <a:cs typeface="Lato"/>
              <a:sym typeface="Lato"/>
            </a:endParaRPr>
          </a:p>
        </p:txBody>
      </p:sp>
      <p:sp>
        <p:nvSpPr>
          <p:cNvPr id="539" name="Google Shape;539;p42"/>
          <p:cNvSpPr txBox="1"/>
          <p:nvPr>
            <p:ph idx="2" type="body"/>
          </p:nvPr>
        </p:nvSpPr>
        <p:spPr>
          <a:xfrm>
            <a:off x="4663440" y="940815"/>
            <a:ext cx="4306500" cy="3494025"/>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200"/>
              </a:spcBef>
              <a:spcAft>
                <a:spcPts val="0"/>
              </a:spcAft>
              <a:buSzPts val="1800"/>
              <a:buNone/>
            </a:pPr>
            <a:r>
              <a:rPr lang="it" sz="1600">
                <a:solidFill>
                  <a:schemeClr val="dk2"/>
                </a:solidFill>
                <a:latin typeface="Lato"/>
                <a:ea typeface="Lato"/>
                <a:cs typeface="Lato"/>
                <a:sym typeface="Lato"/>
              </a:rPr>
              <a:t>La sociedad espera de las empresas</a:t>
            </a:r>
            <a:endParaRPr/>
          </a:p>
          <a:p>
            <a:pPr indent="-330200" lvl="0" marL="457200" rtl="0" algn="just">
              <a:lnSpc>
                <a:spcPct val="115000"/>
              </a:lnSpc>
              <a:spcBef>
                <a:spcPts val="1800"/>
              </a:spcBef>
              <a:spcAft>
                <a:spcPts val="0"/>
              </a:spcAft>
              <a:buClr>
                <a:schemeClr val="dk2"/>
              </a:buClr>
              <a:buSzPts val="1600"/>
              <a:buFont typeface="Arial"/>
              <a:buChar char="●"/>
            </a:pPr>
            <a:r>
              <a:rPr lang="it" sz="1600">
                <a:solidFill>
                  <a:schemeClr val="dk2"/>
                </a:solidFill>
                <a:latin typeface="Lato"/>
                <a:ea typeface="Lato"/>
                <a:cs typeface="Lato"/>
                <a:sym typeface="Lato"/>
              </a:rPr>
              <a:t>Desempeñarse de manera coherente con las expectativas del gobierno y la ley</a:t>
            </a:r>
            <a:endParaRPr/>
          </a:p>
          <a:p>
            <a:pPr indent="-330200" lvl="0" marL="457200" rtl="0" algn="just">
              <a:lnSpc>
                <a:spcPct val="115000"/>
              </a:lnSpc>
              <a:spcBef>
                <a:spcPts val="1800"/>
              </a:spcBef>
              <a:spcAft>
                <a:spcPts val="0"/>
              </a:spcAft>
              <a:buClr>
                <a:schemeClr val="dk2"/>
              </a:buClr>
              <a:buSzPts val="1600"/>
              <a:buFont typeface="Arial"/>
              <a:buChar char="●"/>
            </a:pPr>
            <a:r>
              <a:rPr lang="it" sz="1600">
                <a:solidFill>
                  <a:schemeClr val="dk2"/>
                </a:solidFill>
                <a:latin typeface="Lato"/>
                <a:ea typeface="Lato"/>
                <a:cs typeface="Lato"/>
                <a:sym typeface="Lato"/>
              </a:rPr>
              <a:t>Cumplir las distintas normativas federales, estatales y locales.</a:t>
            </a:r>
            <a:endParaRPr/>
          </a:p>
          <a:p>
            <a:pPr indent="-330200" lvl="0" marL="457200" rtl="0" algn="just">
              <a:lnSpc>
                <a:spcPct val="115000"/>
              </a:lnSpc>
              <a:spcBef>
                <a:spcPts val="1800"/>
              </a:spcBef>
              <a:spcAft>
                <a:spcPts val="0"/>
              </a:spcAft>
              <a:buClr>
                <a:schemeClr val="dk2"/>
              </a:buClr>
              <a:buSzPts val="1600"/>
              <a:buFont typeface="Arial"/>
              <a:buChar char="●"/>
            </a:pPr>
            <a:r>
              <a:rPr lang="it" sz="1600">
                <a:solidFill>
                  <a:schemeClr val="dk2"/>
                </a:solidFill>
                <a:latin typeface="Lato"/>
                <a:ea typeface="Lato"/>
                <a:cs typeface="Lato"/>
                <a:sym typeface="Lato"/>
              </a:rPr>
              <a:t>Comportarse como ciudadanos corporativos respetuosos con la ley.</a:t>
            </a:r>
            <a:endParaRPr/>
          </a:p>
          <a:p>
            <a:pPr indent="-330200" lvl="0" marL="457200" rtl="0" algn="just">
              <a:lnSpc>
                <a:spcPct val="115000"/>
              </a:lnSpc>
              <a:spcBef>
                <a:spcPts val="1800"/>
              </a:spcBef>
              <a:spcAft>
                <a:spcPts val="0"/>
              </a:spcAft>
              <a:buClr>
                <a:schemeClr val="dk2"/>
              </a:buClr>
              <a:buSzPts val="1600"/>
              <a:buFont typeface="Arial"/>
              <a:buChar char="●"/>
            </a:pPr>
            <a:r>
              <a:rPr lang="it" sz="1600">
                <a:solidFill>
                  <a:schemeClr val="dk2"/>
                </a:solidFill>
                <a:latin typeface="Lato"/>
                <a:ea typeface="Lato"/>
                <a:cs typeface="Lato"/>
                <a:sym typeface="Lato"/>
              </a:rPr>
              <a:t>Cumplir todas sus obligaciones legales con las partes interesadas de la sociedad.</a:t>
            </a:r>
            <a:endParaRPr/>
          </a:p>
          <a:p>
            <a:pPr indent="-330200" lvl="0" marL="457200" rtl="0" algn="just">
              <a:lnSpc>
                <a:spcPct val="115000"/>
              </a:lnSpc>
              <a:spcBef>
                <a:spcPts val="1800"/>
              </a:spcBef>
              <a:spcAft>
                <a:spcPts val="0"/>
              </a:spcAft>
              <a:buClr>
                <a:schemeClr val="dk2"/>
              </a:buClr>
              <a:buSzPts val="1600"/>
              <a:buFont typeface="Arial"/>
              <a:buChar char="●"/>
            </a:pPr>
            <a:r>
              <a:rPr lang="it" sz="1600">
                <a:solidFill>
                  <a:schemeClr val="dk2"/>
                </a:solidFill>
                <a:latin typeface="Lato"/>
                <a:ea typeface="Lato"/>
                <a:cs typeface="Lato"/>
                <a:sym typeface="Lato"/>
              </a:rPr>
              <a:t>Proporcionar bienes y servicios que cumplan al menos los requisitos legales mínimos.</a:t>
            </a:r>
            <a:endParaRPr/>
          </a:p>
          <a:p>
            <a:pPr indent="0" lvl="0" marL="0" rtl="0" algn="l">
              <a:lnSpc>
                <a:spcPct val="115000"/>
              </a:lnSpc>
              <a:spcBef>
                <a:spcPts val="1200"/>
              </a:spcBef>
              <a:spcAft>
                <a:spcPts val="1600"/>
              </a:spcAft>
              <a:buSzPts val="1800"/>
              <a:buNone/>
            </a:pPr>
            <a:r>
              <a:t/>
            </a:r>
            <a:endParaRPr sz="1500"/>
          </a:p>
        </p:txBody>
      </p:sp>
      <p:pic>
        <p:nvPicPr>
          <p:cNvPr id="540" name="Google Shape;540;p4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41" name="Google Shape;541;p4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4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47" name="Google Shape;547;p43"/>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548" name="Google Shape;548;p43"/>
          <p:cNvPicPr preferRelativeResize="0"/>
          <p:nvPr/>
        </p:nvPicPr>
        <p:blipFill rotWithShape="1">
          <a:blip r:embed="rId5">
            <a:alphaModFix/>
          </a:blip>
          <a:srcRect b="0" l="0" r="0" t="0"/>
          <a:stretch/>
        </p:blipFill>
        <p:spPr>
          <a:xfrm>
            <a:off x="3105945" y="148681"/>
            <a:ext cx="3465876" cy="45163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2" name="Shape 552"/>
        <p:cNvGrpSpPr/>
        <p:nvPr/>
      </p:nvGrpSpPr>
      <p:grpSpPr>
        <a:xfrm>
          <a:off x="0" y="0"/>
          <a:ext cx="0" cy="0"/>
          <a:chOff x="0" y="0"/>
          <a:chExt cx="0" cy="0"/>
        </a:xfrm>
      </p:grpSpPr>
      <p:sp>
        <p:nvSpPr>
          <p:cNvPr id="553" name="Google Shape;553;p44"/>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Responsabilidades éticas</a:t>
            </a:r>
            <a:endParaRPr sz="2900">
              <a:latin typeface="Lato"/>
              <a:ea typeface="Lato"/>
              <a:cs typeface="Lato"/>
              <a:sym typeface="Lato"/>
            </a:endParaRPr>
          </a:p>
        </p:txBody>
      </p:sp>
      <p:sp>
        <p:nvSpPr>
          <p:cNvPr id="554" name="Google Shape;554;p44"/>
          <p:cNvSpPr txBox="1"/>
          <p:nvPr>
            <p:ph idx="2" type="body"/>
          </p:nvPr>
        </p:nvSpPr>
        <p:spPr>
          <a:xfrm>
            <a:off x="4649300" y="849375"/>
            <a:ext cx="3909484" cy="3700500"/>
          </a:xfrm>
          <a:prstGeom prst="rect">
            <a:avLst/>
          </a:prstGeom>
          <a:noFill/>
          <a:ln>
            <a:noFill/>
          </a:ln>
        </p:spPr>
        <p:txBody>
          <a:bodyPr anchorCtr="0" anchor="ctr" bIns="91425" lIns="91425" spcFirstLastPara="1" rIns="91425" wrap="square" tIns="91425">
            <a:noAutofit/>
          </a:bodyPr>
          <a:lstStyle/>
          <a:p>
            <a:pPr indent="-349250" lvl="0" marL="457200" rtl="0" algn="just">
              <a:lnSpc>
                <a:spcPct val="115000"/>
              </a:lnSpc>
              <a:spcBef>
                <a:spcPts val="0"/>
              </a:spcBef>
              <a:spcAft>
                <a:spcPts val="0"/>
              </a:spcAft>
              <a:buClr>
                <a:schemeClr val="dk2"/>
              </a:buClr>
              <a:buSzPts val="1900"/>
              <a:buFont typeface="Times New Roman"/>
              <a:buChar char="●"/>
            </a:pPr>
            <a:r>
              <a:rPr lang="it" sz="1600">
                <a:solidFill>
                  <a:schemeClr val="dk2"/>
                </a:solidFill>
                <a:latin typeface="Lato"/>
                <a:ea typeface="Lato"/>
                <a:cs typeface="Lato"/>
                <a:sym typeface="Lato"/>
              </a:rPr>
              <a:t>Además de lo que exigen las leyes y los reglamentos, la sociedad espera que las empresas actúen y dirijan sus asuntos de forma ética. </a:t>
            </a:r>
            <a:endParaRPr/>
          </a:p>
          <a:p>
            <a:pPr indent="-349250" lvl="0" marL="457200" rtl="0" algn="just">
              <a:lnSpc>
                <a:spcPct val="115000"/>
              </a:lnSpc>
              <a:spcBef>
                <a:spcPts val="0"/>
              </a:spcBef>
              <a:spcAft>
                <a:spcPts val="0"/>
              </a:spcAft>
              <a:buClr>
                <a:schemeClr val="dk2"/>
              </a:buClr>
              <a:buSzPts val="1900"/>
              <a:buFont typeface="Times New Roman"/>
              <a:buChar char="●"/>
            </a:pPr>
            <a:r>
              <a:rPr lang="it" sz="1600">
                <a:solidFill>
                  <a:schemeClr val="dk2"/>
                </a:solidFill>
                <a:latin typeface="Lato"/>
                <a:ea typeface="Lato"/>
                <a:cs typeface="Lato"/>
                <a:sym typeface="Lato"/>
              </a:rPr>
              <a:t>Asumir responsabilidades éticas implica que las organizaciones adoptarán aquellas actividades, normas, estándares y prácticas que, aunque no estén codificadas en la ley, se esperan de todos modos.</a:t>
            </a:r>
            <a:endParaRPr/>
          </a:p>
          <a:p>
            <a:pPr indent="0" lvl="0" marL="0" rtl="0" algn="just">
              <a:lnSpc>
                <a:spcPct val="115000"/>
              </a:lnSpc>
              <a:spcBef>
                <a:spcPts val="1200"/>
              </a:spcBef>
              <a:spcAft>
                <a:spcPts val="1600"/>
              </a:spcAft>
              <a:buSzPts val="1800"/>
              <a:buNone/>
            </a:pPr>
            <a:r>
              <a:t/>
            </a:r>
            <a:endParaRPr sz="1500"/>
          </a:p>
        </p:txBody>
      </p:sp>
      <p:pic>
        <p:nvPicPr>
          <p:cNvPr id="555" name="Google Shape;555;p4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56" name="Google Shape;556;p4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5"/>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Responsabilidades éticas</a:t>
            </a:r>
            <a:endParaRPr sz="2900">
              <a:latin typeface="Lato"/>
              <a:ea typeface="Lato"/>
              <a:cs typeface="Lato"/>
              <a:sym typeface="Lato"/>
            </a:endParaRPr>
          </a:p>
        </p:txBody>
      </p:sp>
      <p:sp>
        <p:nvSpPr>
          <p:cNvPr id="562" name="Google Shape;562;p45"/>
          <p:cNvSpPr txBox="1"/>
          <p:nvPr>
            <p:ph idx="2" type="body"/>
          </p:nvPr>
        </p:nvSpPr>
        <p:spPr>
          <a:xfrm>
            <a:off x="4466096" y="679625"/>
            <a:ext cx="4412404" cy="3585465"/>
          </a:xfrm>
          <a:prstGeom prst="rect">
            <a:avLst/>
          </a:prstGeom>
          <a:noFill/>
          <a:ln>
            <a:noFill/>
          </a:ln>
        </p:spPr>
        <p:txBody>
          <a:bodyPr anchorCtr="0" anchor="ctr" bIns="91425" lIns="91425" spcFirstLastPara="1" rIns="91425" wrap="square" tIns="91425">
            <a:noAutofit/>
          </a:bodyPr>
          <a:lstStyle/>
          <a:p>
            <a:pPr indent="-368300" lvl="0" marL="457200" rtl="0" algn="just">
              <a:lnSpc>
                <a:spcPct val="115000"/>
              </a:lnSpc>
              <a:spcBef>
                <a:spcPts val="0"/>
              </a:spcBef>
              <a:spcAft>
                <a:spcPts val="0"/>
              </a:spcAft>
              <a:buClr>
                <a:schemeClr val="dk2"/>
              </a:buClr>
              <a:buSzPts val="2200"/>
              <a:buFont typeface="Times New Roman"/>
              <a:buChar char="●"/>
            </a:pPr>
            <a:r>
              <a:rPr lang="it" sz="1600">
                <a:solidFill>
                  <a:schemeClr val="dk2"/>
                </a:solidFill>
                <a:latin typeface="Lato"/>
                <a:ea typeface="Lato"/>
                <a:cs typeface="Lato"/>
                <a:sym typeface="Lato"/>
              </a:rPr>
              <a:t>Parte de la expectativa ética es que las empresas respondan al "espíritu" de la ley, no sólo a su letra. </a:t>
            </a:r>
            <a:endParaRPr/>
          </a:p>
          <a:p>
            <a:pPr indent="-368300" lvl="0" marL="457200" rtl="0" algn="just">
              <a:lnSpc>
                <a:spcPct val="115000"/>
              </a:lnSpc>
              <a:spcBef>
                <a:spcPts val="0"/>
              </a:spcBef>
              <a:spcAft>
                <a:spcPts val="0"/>
              </a:spcAft>
              <a:buClr>
                <a:schemeClr val="dk2"/>
              </a:buClr>
              <a:buSzPts val="2200"/>
              <a:buFont typeface="Times New Roman"/>
              <a:buChar char="●"/>
            </a:pPr>
            <a:r>
              <a:rPr lang="it" sz="1600">
                <a:solidFill>
                  <a:schemeClr val="dk2"/>
                </a:solidFill>
                <a:latin typeface="Lato"/>
                <a:ea typeface="Lato"/>
                <a:cs typeface="Lato"/>
                <a:sym typeface="Lato"/>
              </a:rPr>
              <a:t>Otro aspecto de la expectativa ética es que las empresas conduzcan sus asuntos de manera justa y objetiva, incluso en aquellos casos en los que las leyes no proporcionan orientación ni dictan cursos de acción. </a:t>
            </a:r>
            <a:endParaRPr/>
          </a:p>
          <a:p>
            <a:pPr indent="-368300" lvl="0" marL="457200" rtl="0" algn="just">
              <a:lnSpc>
                <a:spcPct val="115000"/>
              </a:lnSpc>
              <a:spcBef>
                <a:spcPts val="0"/>
              </a:spcBef>
              <a:spcAft>
                <a:spcPts val="0"/>
              </a:spcAft>
              <a:buClr>
                <a:schemeClr val="dk2"/>
              </a:buClr>
              <a:buSzPts val="2200"/>
              <a:buFont typeface="Times New Roman"/>
              <a:buChar char="●"/>
            </a:pPr>
            <a:r>
              <a:rPr lang="it" sz="1600">
                <a:solidFill>
                  <a:schemeClr val="dk2"/>
                </a:solidFill>
                <a:latin typeface="Lato"/>
                <a:ea typeface="Lato"/>
                <a:cs typeface="Lato"/>
                <a:sym typeface="Lato"/>
              </a:rPr>
              <a:t>Así pues, las responsabilidades éticas abarcan aquellas actividades, normas, políticas y prácticas que la sociedad espera o prohíbe aunque no estén codificadas en la ley. </a:t>
            </a:r>
            <a:endParaRPr/>
          </a:p>
        </p:txBody>
      </p:sp>
      <p:pic>
        <p:nvPicPr>
          <p:cNvPr id="563" name="Google Shape;563;p4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64" name="Google Shape;564;p45"/>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6"/>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Responsabilidades éticas</a:t>
            </a:r>
            <a:endParaRPr sz="2900">
              <a:latin typeface="Lato"/>
              <a:ea typeface="Lato"/>
              <a:cs typeface="Lato"/>
              <a:sym typeface="Lato"/>
            </a:endParaRPr>
          </a:p>
        </p:txBody>
      </p:sp>
      <p:sp>
        <p:nvSpPr>
          <p:cNvPr id="570" name="Google Shape;570;p46"/>
          <p:cNvSpPr txBox="1"/>
          <p:nvPr>
            <p:ph idx="2" type="body"/>
          </p:nvPr>
        </p:nvSpPr>
        <p:spPr>
          <a:xfrm>
            <a:off x="4649300" y="849375"/>
            <a:ext cx="4045200" cy="3700500"/>
          </a:xfrm>
          <a:prstGeom prst="rect">
            <a:avLst/>
          </a:prstGeom>
          <a:noFill/>
          <a:ln>
            <a:noFill/>
          </a:ln>
        </p:spPr>
        <p:txBody>
          <a:bodyPr anchorCtr="0" anchor="ctr" bIns="91425" lIns="91425" spcFirstLastPara="1" rIns="91425" wrap="square" tIns="91425">
            <a:noAutofit/>
          </a:bodyPr>
          <a:lstStyle/>
          <a:p>
            <a:pPr indent="-368300" lvl="0" marL="457200" rtl="0" algn="just">
              <a:lnSpc>
                <a:spcPct val="115000"/>
              </a:lnSpc>
              <a:spcBef>
                <a:spcPts val="0"/>
              </a:spcBef>
              <a:spcAft>
                <a:spcPts val="0"/>
              </a:spcAft>
              <a:buClr>
                <a:schemeClr val="dk2"/>
              </a:buClr>
              <a:buSzPts val="2200"/>
              <a:buFont typeface="Arial"/>
              <a:buChar char="●"/>
            </a:pPr>
            <a:r>
              <a:rPr lang="it" sz="1600">
                <a:solidFill>
                  <a:schemeClr val="dk2"/>
                </a:solidFill>
                <a:latin typeface="Lato"/>
                <a:ea typeface="Lato"/>
                <a:cs typeface="Lato"/>
                <a:sym typeface="Lato"/>
              </a:rPr>
              <a:t>El objetivo de estas expectativas es que las empresas sean responsables y respondan a toda la gama de normas, estándares, valores, principios y expectativas que reflejan y honran lo que los consumidores, los empleados, los propietarios y la comunidad consideran coherente con respecto a la protección de los derechos morales de las partes interesadas. </a:t>
            </a:r>
            <a:endParaRPr/>
          </a:p>
          <a:p>
            <a:pPr indent="0" lvl="0" marL="0" rtl="0" algn="l">
              <a:lnSpc>
                <a:spcPct val="115000"/>
              </a:lnSpc>
              <a:spcBef>
                <a:spcPts val="1200"/>
              </a:spcBef>
              <a:spcAft>
                <a:spcPts val="1600"/>
              </a:spcAft>
              <a:buSzPts val="1800"/>
              <a:buNone/>
            </a:pPr>
            <a:r>
              <a:t/>
            </a:r>
            <a:endParaRPr sz="1500"/>
          </a:p>
        </p:txBody>
      </p:sp>
      <p:pic>
        <p:nvPicPr>
          <p:cNvPr id="571" name="Google Shape;571;p4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72" name="Google Shape;572;p46"/>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7"/>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Responsabilidades éticas</a:t>
            </a:r>
            <a:endParaRPr sz="2900">
              <a:latin typeface="Lato"/>
              <a:ea typeface="Lato"/>
              <a:cs typeface="Lato"/>
              <a:sym typeface="Lato"/>
            </a:endParaRPr>
          </a:p>
        </p:txBody>
      </p:sp>
      <p:sp>
        <p:nvSpPr>
          <p:cNvPr id="578" name="Google Shape;578;p47"/>
          <p:cNvSpPr txBox="1"/>
          <p:nvPr>
            <p:ph idx="2" type="body"/>
          </p:nvPr>
        </p:nvSpPr>
        <p:spPr>
          <a:xfrm>
            <a:off x="4833300" y="1068566"/>
            <a:ext cx="4045200" cy="37005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200"/>
              </a:spcBef>
              <a:spcAft>
                <a:spcPts val="0"/>
              </a:spcAft>
              <a:buSzPts val="1800"/>
              <a:buNone/>
            </a:pPr>
            <a:r>
              <a:rPr b="1" lang="it" sz="1300">
                <a:solidFill>
                  <a:schemeClr val="dk2"/>
                </a:solidFill>
                <a:latin typeface="Lato"/>
                <a:ea typeface="Lato"/>
                <a:cs typeface="Lato"/>
                <a:sym typeface="Lato"/>
              </a:rPr>
              <a:t>En el cumplimiento de estas responsabilidades éticas, entre las expectativas importantes de las empresas figuran las siguientes :</a:t>
            </a:r>
            <a:endParaRPr b="1" sz="1300">
              <a:solidFill>
                <a:schemeClr val="dk2"/>
              </a:solidFill>
              <a:latin typeface="Lato"/>
              <a:ea typeface="Lato"/>
              <a:cs typeface="Lato"/>
              <a:sym typeface="Lato"/>
            </a:endParaRPr>
          </a:p>
          <a:p>
            <a:pPr indent="-311150" lvl="0" marL="457200" rtl="0" algn="just">
              <a:lnSpc>
                <a:spcPct val="115000"/>
              </a:lnSpc>
              <a:spcBef>
                <a:spcPts val="1800"/>
              </a:spcBef>
              <a:spcAft>
                <a:spcPts val="0"/>
              </a:spcAft>
              <a:buClr>
                <a:schemeClr val="dk2"/>
              </a:buClr>
              <a:buSzPts val="1300"/>
              <a:buFont typeface="Arial"/>
              <a:buChar char="●"/>
            </a:pPr>
            <a:r>
              <a:rPr lang="it" sz="1300">
                <a:solidFill>
                  <a:schemeClr val="dk2"/>
                </a:solidFill>
                <a:latin typeface="Lato"/>
                <a:ea typeface="Lato"/>
                <a:cs typeface="Lato"/>
                <a:sym typeface="Lato"/>
              </a:rPr>
              <a:t>Actuar de forma coherente con las expectativas de las costumbres sociales y las normas éticas.</a:t>
            </a:r>
            <a:endParaRPr/>
          </a:p>
          <a:p>
            <a:pPr indent="-311150" lvl="0" marL="457200" rtl="0" algn="just">
              <a:lnSpc>
                <a:spcPct val="115000"/>
              </a:lnSpc>
              <a:spcBef>
                <a:spcPts val="1800"/>
              </a:spcBef>
              <a:spcAft>
                <a:spcPts val="0"/>
              </a:spcAft>
              <a:buClr>
                <a:schemeClr val="dk2"/>
              </a:buClr>
              <a:buSzPts val="1300"/>
              <a:buFont typeface="Arial"/>
              <a:buChar char="●"/>
            </a:pPr>
            <a:r>
              <a:rPr lang="it" sz="1300">
                <a:solidFill>
                  <a:schemeClr val="dk2"/>
                </a:solidFill>
                <a:latin typeface="Lato"/>
                <a:ea typeface="Lato"/>
                <a:cs typeface="Lato"/>
                <a:sym typeface="Lato"/>
              </a:rPr>
              <a:t>Reconocer y respetar las normas éticas/morales nuevas o en evolución adoptadas por la sociedad y evitar que las normas éticas se vean comprometidas para alcanzar los objetivos empresariales.</a:t>
            </a:r>
            <a:endParaRPr/>
          </a:p>
          <a:p>
            <a:pPr indent="-311150" lvl="0" marL="457200" rtl="0" algn="just">
              <a:lnSpc>
                <a:spcPct val="115000"/>
              </a:lnSpc>
              <a:spcBef>
                <a:spcPts val="1800"/>
              </a:spcBef>
              <a:spcAft>
                <a:spcPts val="0"/>
              </a:spcAft>
              <a:buClr>
                <a:schemeClr val="dk2"/>
              </a:buClr>
              <a:buSzPts val="1300"/>
              <a:buFont typeface="Arial"/>
              <a:buChar char="●"/>
            </a:pPr>
            <a:r>
              <a:rPr lang="it" sz="1300">
                <a:solidFill>
                  <a:schemeClr val="dk2"/>
                </a:solidFill>
                <a:latin typeface="Lato"/>
                <a:ea typeface="Lato"/>
                <a:cs typeface="Lato"/>
                <a:sym typeface="Lato"/>
              </a:rPr>
              <a:t>Ser buenos ciudadanos corporativos haciendo lo que se espera de ellos desde el punto de vista moral o ético.</a:t>
            </a:r>
            <a:endParaRPr/>
          </a:p>
          <a:p>
            <a:pPr indent="-311150" lvl="0" marL="457200" rtl="0" algn="just">
              <a:lnSpc>
                <a:spcPct val="115000"/>
              </a:lnSpc>
              <a:spcBef>
                <a:spcPts val="1800"/>
              </a:spcBef>
              <a:spcAft>
                <a:spcPts val="0"/>
              </a:spcAft>
              <a:buClr>
                <a:schemeClr val="dk2"/>
              </a:buClr>
              <a:buSzPts val="1300"/>
              <a:buFont typeface="Arial"/>
              <a:buChar char="●"/>
            </a:pPr>
            <a:r>
              <a:rPr lang="it" sz="1300">
                <a:solidFill>
                  <a:schemeClr val="dk2"/>
                </a:solidFill>
                <a:latin typeface="Lato"/>
                <a:ea typeface="Lato"/>
                <a:cs typeface="Lato"/>
                <a:sym typeface="Lato"/>
              </a:rPr>
              <a:t>Reconocer que la integridad empresarial y el comportamiento ético van más allá del mero cumplimiento de las leyes y reglamentos (Carroll 1991).</a:t>
            </a:r>
            <a:endParaRPr/>
          </a:p>
          <a:p>
            <a:pPr indent="-228600" lvl="0" marL="457200" rtl="0" algn="l">
              <a:lnSpc>
                <a:spcPct val="115000"/>
              </a:lnSpc>
              <a:spcBef>
                <a:spcPts val="0"/>
              </a:spcBef>
              <a:spcAft>
                <a:spcPts val="0"/>
              </a:spcAft>
              <a:buClr>
                <a:schemeClr val="dk2"/>
              </a:buClr>
              <a:buSzPts val="1100"/>
              <a:buFont typeface="Times New Roman"/>
              <a:buNone/>
            </a:pPr>
            <a:r>
              <a:t/>
            </a:r>
            <a:endParaRPr sz="1300">
              <a:solidFill>
                <a:schemeClr val="dk2"/>
              </a:solidFill>
              <a:latin typeface="Times New Roman"/>
              <a:ea typeface="Times New Roman"/>
              <a:cs typeface="Times New Roman"/>
              <a:sym typeface="Times New Roman"/>
            </a:endParaRPr>
          </a:p>
          <a:p>
            <a:pPr indent="0" lvl="0" marL="0" rtl="0" algn="l">
              <a:lnSpc>
                <a:spcPct val="115000"/>
              </a:lnSpc>
              <a:spcBef>
                <a:spcPts val="1200"/>
              </a:spcBef>
              <a:spcAft>
                <a:spcPts val="1600"/>
              </a:spcAft>
              <a:buSzPts val="1800"/>
              <a:buNone/>
            </a:pPr>
            <a:r>
              <a:t/>
            </a:r>
            <a:endParaRPr sz="1300"/>
          </a:p>
        </p:txBody>
      </p:sp>
      <p:pic>
        <p:nvPicPr>
          <p:cNvPr id="579" name="Google Shape;579;p4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80" name="Google Shape;580;p47"/>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48"/>
          <p:cNvPicPr preferRelativeResize="0"/>
          <p:nvPr/>
        </p:nvPicPr>
        <p:blipFill rotWithShape="1">
          <a:blip r:embed="rId3">
            <a:alphaModFix/>
          </a:blip>
          <a:srcRect b="0" l="0" r="0" t="0"/>
          <a:stretch/>
        </p:blipFill>
        <p:spPr>
          <a:xfrm>
            <a:off x="3192050" y="302425"/>
            <a:ext cx="3012300" cy="4518450"/>
          </a:xfrm>
          <a:prstGeom prst="rect">
            <a:avLst/>
          </a:prstGeom>
          <a:noFill/>
          <a:ln>
            <a:noFill/>
          </a:ln>
        </p:spPr>
      </p:pic>
      <p:pic>
        <p:nvPicPr>
          <p:cNvPr id="586" name="Google Shape;586;p4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87" name="Google Shape;587;p48"/>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6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17" name="Google Shape;117;p68"/>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graphicFrame>
        <p:nvGraphicFramePr>
          <p:cNvPr id="118" name="Google Shape;118;p68"/>
          <p:cNvGraphicFramePr/>
          <p:nvPr/>
        </p:nvGraphicFramePr>
        <p:xfrm>
          <a:off x="718275" y="943935"/>
          <a:ext cx="3000000" cy="3000000"/>
        </p:xfrm>
        <a:graphic>
          <a:graphicData uri="http://schemas.openxmlformats.org/drawingml/2006/table">
            <a:tbl>
              <a:tblPr>
                <a:noFill/>
                <a:tableStyleId>{1A8C7054-F2BD-4640-AB1F-1EECC0DB74BE}</a:tableStyleId>
              </a:tblPr>
              <a:tblGrid>
                <a:gridCol w="2573575"/>
                <a:gridCol w="2572675"/>
                <a:gridCol w="2573125"/>
              </a:tblGrid>
              <a:tr h="310050">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Conocimientos:</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Habilidades:</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Competencias:</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665850">
                <a:tc>
                  <a:txBody>
                    <a:bodyPr/>
                    <a:lstStyle/>
                    <a:p>
                      <a:pPr indent="-82550" lvl="0" marL="31115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FFFFFF"/>
                        </a:buClr>
                        <a:buSzPts val="1400"/>
                        <a:buFont typeface="Arial"/>
                        <a:buNone/>
                      </a:pPr>
                      <a:r>
                        <a:rPr lang="it" sz="1100" u="none" cap="none" strike="noStrike">
                          <a:solidFill>
                            <a:schemeClr val="dk2"/>
                          </a:solidFill>
                        </a:rPr>
                        <a:t>- Tener el conocimiento de lo que es la Responsabilidad Social Corporativa, cómo se utiliza, cómo se puede utilizar para beneficiar a todo tipo de empresas y organizaciones; así como a las Empresas Sociales / Negocios Sociales.</a:t>
                      </a:r>
                      <a:endParaRPr/>
                    </a:p>
                    <a:p>
                      <a:pPr indent="-82550" lvl="0" marL="31115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0" marR="0" rtl="0" algn="l">
                        <a:lnSpc>
                          <a:spcPct val="100000"/>
                        </a:lnSpc>
                        <a:spcBef>
                          <a:spcPts val="1200"/>
                        </a:spcBef>
                        <a:spcAft>
                          <a:spcPts val="0"/>
                        </a:spcAft>
                        <a:buClr>
                          <a:schemeClr val="dk2"/>
                        </a:buClr>
                        <a:buSzPts val="1100"/>
                        <a:buFont typeface="Arial"/>
                        <a:buNone/>
                      </a:pPr>
                      <a:r>
                        <a:rPr lang="it" sz="1100" u="none" cap="none" strike="noStrike">
                          <a:solidFill>
                            <a:schemeClr val="dk2"/>
                          </a:solidFill>
                          <a:latin typeface="Arial"/>
                          <a:ea typeface="Arial"/>
                          <a:cs typeface="Arial"/>
                          <a:sym typeface="Arial"/>
                        </a:rPr>
                        <a:t> </a:t>
                      </a:r>
                      <a:endParaRPr sz="14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139700" marR="0" rtl="0" algn="just">
                        <a:lnSpc>
                          <a:spcPct val="100000"/>
                        </a:lnSpc>
                        <a:spcBef>
                          <a:spcPts val="0"/>
                        </a:spcBef>
                        <a:spcAft>
                          <a:spcPts val="0"/>
                        </a:spcAft>
                        <a:buClr>
                          <a:srgbClr val="000000"/>
                        </a:buClr>
                        <a:buSzPts val="1400"/>
                        <a:buFont typeface="Arial"/>
                        <a:buNone/>
                      </a:pPr>
                      <a:r>
                        <a:t/>
                      </a:r>
                      <a:endParaRPr b="0" i="0" sz="1100" u="none" cap="none" strike="noStrike">
                        <a:solidFill>
                          <a:schemeClr val="dk2"/>
                        </a:solidFill>
                        <a:latin typeface="Arial"/>
                        <a:ea typeface="Arial"/>
                        <a:cs typeface="Arial"/>
                        <a:sym typeface="Arial"/>
                      </a:endParaRPr>
                    </a:p>
                    <a:p>
                      <a:pPr indent="0" lvl="0" marL="139700" marR="0" rtl="0" algn="just">
                        <a:lnSpc>
                          <a:spcPct val="100000"/>
                        </a:lnSpc>
                        <a:spcBef>
                          <a:spcPts val="0"/>
                        </a:spcBef>
                        <a:spcAft>
                          <a:spcPts val="0"/>
                        </a:spcAft>
                        <a:buClr>
                          <a:srgbClr val="000000"/>
                        </a:buClr>
                        <a:buSzPts val="1400"/>
                        <a:buFont typeface="Arial"/>
                        <a:buNone/>
                      </a:pPr>
                      <a:r>
                        <a:rPr b="0" i="0" lang="it" sz="1100" u="none" cap="none" strike="noStrike">
                          <a:solidFill>
                            <a:schemeClr val="dk2"/>
                          </a:solidFill>
                          <a:latin typeface="Arial"/>
                          <a:ea typeface="Arial"/>
                          <a:cs typeface="Arial"/>
                          <a:sym typeface="Arial"/>
                        </a:rPr>
                        <a:t>- Tener las habilidades necesarias para crear una estrategia de Responsabilidad Social Corporativa y diseñarla para que sea sostenible y relevante.</a:t>
                      </a:r>
                      <a:endParaRPr/>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28600" lvl="0" marL="457200" marR="0" rtl="0" algn="just">
                        <a:lnSpc>
                          <a:spcPct val="100000"/>
                        </a:lnSpc>
                        <a:spcBef>
                          <a:spcPts val="0"/>
                        </a:spcBef>
                        <a:spcAft>
                          <a:spcPts val="0"/>
                        </a:spcAft>
                        <a:buClr>
                          <a:srgbClr val="000000"/>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000000"/>
                        </a:buClr>
                        <a:buSzPts val="1400"/>
                        <a:buFont typeface="Arial"/>
                        <a:buNone/>
                      </a:pPr>
                      <a:r>
                        <a:rPr lang="it" sz="1100" u="none" cap="none" strike="noStrike">
                          <a:solidFill>
                            <a:schemeClr val="dk2"/>
                          </a:solidFill>
                        </a:rPr>
                        <a:t>- Tener la competencia para diseñar e implementar una estrategia de Responsabilidad Social Corporativa que se integre en el plan estratégico de la organización de forma sostenible y relevante para los grupos de interés de la organización.</a:t>
                      </a:r>
                      <a:endParaRPr/>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9" name="Google Shape;119;p68"/>
          <p:cNvSpPr/>
          <p:nvPr/>
        </p:nvSpPr>
        <p:spPr>
          <a:xfrm>
            <a:off x="1331512" y="1374775"/>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8"/>
          <p:cNvSpPr txBox="1"/>
          <p:nvPr/>
        </p:nvSpPr>
        <p:spPr>
          <a:xfrm>
            <a:off x="1954530" y="405279"/>
            <a:ext cx="5234940" cy="969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it" sz="1900" u="none" cap="none" strike="noStrike">
                <a:solidFill>
                  <a:srgbClr val="000000"/>
                </a:solidFill>
                <a:latin typeface="Raleway"/>
                <a:ea typeface="Raleway"/>
                <a:cs typeface="Raleway"/>
                <a:sym typeface="Raleway"/>
              </a:rPr>
              <a:t>Metodología - EQF</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br>
              <a:rPr b="0" i="0" lang="it"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9"/>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600"/>
              </a:spcAft>
              <a:buSzPts val="3600"/>
              <a:buNone/>
            </a:pPr>
            <a:r>
              <a:rPr lang="it" sz="2900">
                <a:latin typeface="Lato"/>
                <a:ea typeface="Lato"/>
                <a:cs typeface="Lato"/>
                <a:sym typeface="Lato"/>
              </a:rPr>
              <a:t>Responsabilidades filantrópicas</a:t>
            </a:r>
            <a:endParaRPr sz="2900">
              <a:latin typeface="Lato"/>
              <a:ea typeface="Lato"/>
              <a:cs typeface="Lato"/>
              <a:sym typeface="Lato"/>
            </a:endParaRPr>
          </a:p>
        </p:txBody>
      </p:sp>
      <p:sp>
        <p:nvSpPr>
          <p:cNvPr id="593" name="Google Shape;593;p49"/>
          <p:cNvSpPr txBox="1"/>
          <p:nvPr>
            <p:ph idx="2" type="body"/>
          </p:nvPr>
        </p:nvSpPr>
        <p:spPr>
          <a:xfrm>
            <a:off x="4649300" y="849375"/>
            <a:ext cx="4045200" cy="3700500"/>
          </a:xfrm>
          <a:prstGeom prst="rect">
            <a:avLst/>
          </a:prstGeom>
          <a:noFill/>
          <a:ln>
            <a:noFill/>
          </a:ln>
        </p:spPr>
        <p:txBody>
          <a:bodyPr anchorCtr="0" anchor="ctr" bIns="91425" lIns="91425" spcFirstLastPara="1" rIns="91425" wrap="square" tIns="91425">
            <a:noAutofit/>
          </a:bodyPr>
          <a:lstStyle/>
          <a:p>
            <a:pPr indent="-400050" lvl="0" marL="457200" rtl="0" algn="just">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La filantropía empresarial incluye todas las formas de donaciones de las empresas. </a:t>
            </a:r>
            <a:endParaRPr/>
          </a:p>
          <a:p>
            <a:pPr indent="-400050" lvl="0" marL="457200" rtl="0" algn="just">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La filantropía empresarial abarca las actividades voluntarias o discrecionales de las empresas. </a:t>
            </a:r>
            <a:endParaRPr/>
          </a:p>
          <a:p>
            <a:pPr indent="-400050" lvl="0" marL="457200" rtl="0" algn="just">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Puede que la filantropía o la donación empresarial no sea una responsabilidad en sentido literal, pero hoy en día las empresas suelen esperar de ella y forma parte de las expectativas cotidianas del público. </a:t>
            </a:r>
            <a:endParaRPr/>
          </a:p>
        </p:txBody>
      </p:sp>
      <p:pic>
        <p:nvPicPr>
          <p:cNvPr id="594" name="Google Shape;594;p4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95" name="Google Shape;595;p49"/>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0"/>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600"/>
              </a:spcAft>
              <a:buSzPts val="3600"/>
              <a:buNone/>
            </a:pPr>
            <a:r>
              <a:rPr lang="it" sz="2900">
                <a:latin typeface="Lato"/>
                <a:ea typeface="Lato"/>
                <a:cs typeface="Lato"/>
                <a:sym typeface="Lato"/>
              </a:rPr>
              <a:t>Responsabilidades filantrópicas</a:t>
            </a:r>
            <a:endParaRPr sz="2900">
              <a:latin typeface="Lato"/>
              <a:ea typeface="Lato"/>
              <a:cs typeface="Lato"/>
              <a:sym typeface="Lato"/>
            </a:endParaRPr>
          </a:p>
        </p:txBody>
      </p:sp>
      <p:sp>
        <p:nvSpPr>
          <p:cNvPr id="601" name="Google Shape;601;p50"/>
          <p:cNvSpPr txBox="1"/>
          <p:nvPr>
            <p:ph idx="2" type="body"/>
          </p:nvPr>
        </p:nvSpPr>
        <p:spPr>
          <a:xfrm>
            <a:off x="4649300" y="849375"/>
            <a:ext cx="4045200" cy="3700500"/>
          </a:xfrm>
          <a:prstGeom prst="rect">
            <a:avLst/>
          </a:prstGeom>
          <a:noFill/>
          <a:ln>
            <a:noFill/>
          </a:ln>
        </p:spPr>
        <p:txBody>
          <a:bodyPr anchorCtr="0" anchor="ctr" bIns="91425" lIns="91425" spcFirstLastPara="1" rIns="91425" wrap="square" tIns="91425">
            <a:noAutofit/>
          </a:bodyPr>
          <a:lstStyle/>
          <a:p>
            <a:pPr indent="-406400" lvl="0" marL="457200" rtl="0" algn="just">
              <a:lnSpc>
                <a:spcPct val="115000"/>
              </a:lnSpc>
              <a:spcBef>
                <a:spcPts val="0"/>
              </a:spcBef>
              <a:spcAft>
                <a:spcPts val="0"/>
              </a:spcAft>
              <a:buClr>
                <a:schemeClr val="dk2"/>
              </a:buClr>
              <a:buSzPts val="2800"/>
              <a:buFont typeface="Arial"/>
              <a:buChar char="•"/>
            </a:pPr>
            <a:r>
              <a:rPr lang="it" sz="1600">
                <a:solidFill>
                  <a:schemeClr val="dk2"/>
                </a:solidFill>
                <a:latin typeface="Lato"/>
                <a:ea typeface="Lato"/>
                <a:cs typeface="Lato"/>
                <a:sym typeface="Lato"/>
              </a:rPr>
              <a:t>La cantidad y naturaleza de estas actividades son voluntarias o discrecionales. </a:t>
            </a:r>
            <a:endParaRPr/>
          </a:p>
          <a:p>
            <a:pPr indent="-406400" lvl="0" marL="457200" rtl="0" algn="just">
              <a:lnSpc>
                <a:spcPct val="115000"/>
              </a:lnSpc>
              <a:spcBef>
                <a:spcPts val="0"/>
              </a:spcBef>
              <a:spcAft>
                <a:spcPts val="0"/>
              </a:spcAft>
              <a:buClr>
                <a:schemeClr val="dk2"/>
              </a:buClr>
              <a:buSzPts val="2800"/>
              <a:buFont typeface="Arial"/>
              <a:buChar char="•"/>
            </a:pPr>
            <a:r>
              <a:rPr lang="it" sz="1600">
                <a:solidFill>
                  <a:schemeClr val="dk2"/>
                </a:solidFill>
                <a:latin typeface="Lato"/>
                <a:ea typeface="Lato"/>
                <a:cs typeface="Lato"/>
                <a:sym typeface="Lato"/>
              </a:rPr>
              <a:t>Se guían por el deseo de las empresas de participar en actividades sociales que no son obligatorias, no las exige la ley y, en general, no se espera de las empresas en un sentido ético. </a:t>
            </a:r>
            <a:endParaRPr/>
          </a:p>
          <a:p>
            <a:pPr indent="-406400" lvl="0" marL="457200" rtl="0" algn="just">
              <a:lnSpc>
                <a:spcPct val="115000"/>
              </a:lnSpc>
              <a:spcBef>
                <a:spcPts val="0"/>
              </a:spcBef>
              <a:spcAft>
                <a:spcPts val="0"/>
              </a:spcAft>
              <a:buClr>
                <a:schemeClr val="dk2"/>
              </a:buClr>
              <a:buSzPts val="2800"/>
              <a:buFont typeface="Arial"/>
              <a:buChar char="•"/>
            </a:pPr>
            <a:r>
              <a:rPr lang="it" sz="1600">
                <a:solidFill>
                  <a:schemeClr val="dk2"/>
                </a:solidFill>
                <a:latin typeface="Lato"/>
                <a:ea typeface="Lato"/>
                <a:cs typeface="Lato"/>
                <a:sym typeface="Lato"/>
              </a:rPr>
              <a:t>La filantropía es uno de los elementos más importantes y visibles de la RSE.</a:t>
            </a:r>
            <a:endParaRPr/>
          </a:p>
          <a:p>
            <a:pPr indent="0" lvl="0" marL="0" rtl="0" algn="l">
              <a:lnSpc>
                <a:spcPct val="115000"/>
              </a:lnSpc>
              <a:spcBef>
                <a:spcPts val="1200"/>
              </a:spcBef>
              <a:spcAft>
                <a:spcPts val="1600"/>
              </a:spcAft>
              <a:buSzPts val="1800"/>
              <a:buNone/>
            </a:pPr>
            <a:r>
              <a:t/>
            </a:r>
            <a:endParaRPr sz="1500"/>
          </a:p>
        </p:txBody>
      </p:sp>
      <p:pic>
        <p:nvPicPr>
          <p:cNvPr id="602" name="Google Shape;602;p5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03" name="Google Shape;603;p50"/>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pic>
        <p:nvPicPr>
          <p:cNvPr id="608" name="Google Shape;608;p51"/>
          <p:cNvPicPr preferRelativeResize="0"/>
          <p:nvPr/>
        </p:nvPicPr>
        <p:blipFill rotWithShape="1">
          <a:blip r:embed="rId3">
            <a:alphaModFix/>
          </a:blip>
          <a:srcRect b="0" l="0" r="0" t="0"/>
          <a:stretch/>
        </p:blipFill>
        <p:spPr>
          <a:xfrm>
            <a:off x="970966" y="512064"/>
            <a:ext cx="7202068" cy="3944322"/>
          </a:xfrm>
          <a:prstGeom prst="rect">
            <a:avLst/>
          </a:prstGeom>
          <a:noFill/>
          <a:ln>
            <a:noFill/>
          </a:ln>
        </p:spPr>
      </p:pic>
      <p:pic>
        <p:nvPicPr>
          <p:cNvPr id="609" name="Google Shape;609;p5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10" name="Google Shape;610;p5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5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y empresas sociales</a:t>
            </a:r>
            <a:endParaRPr>
              <a:latin typeface="Lato"/>
              <a:ea typeface="Lato"/>
              <a:cs typeface="Lato"/>
              <a:sym typeface="Lato"/>
            </a:endParaRPr>
          </a:p>
        </p:txBody>
      </p:sp>
      <p:sp>
        <p:nvSpPr>
          <p:cNvPr id="616" name="Google Shape;616;p52"/>
          <p:cNvSpPr txBox="1"/>
          <p:nvPr>
            <p:ph idx="1" type="body"/>
          </p:nvPr>
        </p:nvSpPr>
        <p:spPr>
          <a:xfrm>
            <a:off x="2613700" y="1306449"/>
            <a:ext cx="5894700" cy="309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b="1" lang="it" sz="2100">
                <a:solidFill>
                  <a:schemeClr val="dk1"/>
                </a:solidFill>
                <a:latin typeface="Lato"/>
                <a:ea typeface="Lato"/>
                <a:cs typeface="Lato"/>
                <a:sym typeface="Lato"/>
              </a:rPr>
              <a:t>Las organizaciones empresariales sociales no están obligadas a adoptar toda la gama de iniciativas CSR </a:t>
            </a:r>
            <a:endParaRPr b="1" sz="2100">
              <a:solidFill>
                <a:schemeClr val="dk1"/>
              </a:solidFill>
              <a:latin typeface="Lato"/>
              <a:ea typeface="Lato"/>
              <a:cs typeface="Lato"/>
              <a:sym typeface="Lato"/>
            </a:endParaRPr>
          </a:p>
          <a:p>
            <a:pPr indent="-336550" lvl="0" marL="457200" rtl="0" algn="just">
              <a:lnSpc>
                <a:spcPct val="115000"/>
              </a:lnSpc>
              <a:spcBef>
                <a:spcPts val="1600"/>
              </a:spcBef>
              <a:spcAft>
                <a:spcPts val="0"/>
              </a:spcAft>
              <a:buSzPts val="1700"/>
              <a:buChar char="●"/>
            </a:pPr>
            <a:r>
              <a:rPr lang="it" sz="1700">
                <a:latin typeface="Lato"/>
                <a:ea typeface="Lato"/>
                <a:cs typeface="Lato"/>
                <a:sym typeface="Lato"/>
              </a:rPr>
              <a:t>Suelen ser organizaciones pequeñas</a:t>
            </a:r>
            <a:endParaRPr/>
          </a:p>
          <a:p>
            <a:pPr indent="-336550" lvl="0" marL="457200" rtl="0" algn="just">
              <a:lnSpc>
                <a:spcPct val="115000"/>
              </a:lnSpc>
              <a:spcBef>
                <a:spcPts val="1600"/>
              </a:spcBef>
              <a:spcAft>
                <a:spcPts val="0"/>
              </a:spcAft>
              <a:buSzPts val="1700"/>
              <a:buChar char="●"/>
            </a:pPr>
            <a:r>
              <a:rPr lang="it" sz="1700">
                <a:latin typeface="Lato"/>
                <a:ea typeface="Lato"/>
                <a:cs typeface="Lato"/>
                <a:sym typeface="Lato"/>
              </a:rPr>
              <a:t>No suelen tener ánimo de lucro</a:t>
            </a:r>
            <a:endParaRPr/>
          </a:p>
          <a:p>
            <a:pPr indent="-336550" lvl="0" marL="457200" rtl="0" algn="just">
              <a:lnSpc>
                <a:spcPct val="115000"/>
              </a:lnSpc>
              <a:spcBef>
                <a:spcPts val="1600"/>
              </a:spcBef>
              <a:spcAft>
                <a:spcPts val="0"/>
              </a:spcAft>
              <a:buSzPts val="1700"/>
              <a:buChar char="●"/>
            </a:pPr>
            <a:r>
              <a:rPr lang="it" sz="1700">
                <a:latin typeface="Lato"/>
                <a:ea typeface="Lato"/>
                <a:cs typeface="Lato"/>
                <a:sym typeface="Lato"/>
              </a:rPr>
              <a:t>Suelen tener recursos limitados</a:t>
            </a:r>
            <a:endParaRPr/>
          </a:p>
        </p:txBody>
      </p:sp>
      <p:pic>
        <p:nvPicPr>
          <p:cNvPr id="617" name="Google Shape;617;p5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18" name="Google Shape;618;p5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53"/>
          <p:cNvSpPr txBox="1"/>
          <p:nvPr>
            <p:ph type="title"/>
          </p:nvPr>
        </p:nvSpPr>
        <p:spPr>
          <a:xfrm>
            <a:off x="2410750" y="446875"/>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y empresas sociales</a:t>
            </a:r>
            <a:endParaRPr>
              <a:latin typeface="Lato"/>
              <a:ea typeface="Lato"/>
              <a:cs typeface="Lato"/>
              <a:sym typeface="Lato"/>
            </a:endParaRPr>
          </a:p>
        </p:txBody>
      </p:sp>
      <p:sp>
        <p:nvSpPr>
          <p:cNvPr id="624" name="Google Shape;624;p53"/>
          <p:cNvSpPr txBox="1"/>
          <p:nvPr>
            <p:ph idx="1" type="body"/>
          </p:nvPr>
        </p:nvSpPr>
        <p:spPr>
          <a:xfrm>
            <a:off x="2624200" y="884130"/>
            <a:ext cx="5894700" cy="313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b="1" lang="it" sz="2100">
                <a:solidFill>
                  <a:schemeClr val="dk1"/>
                </a:solidFill>
                <a:latin typeface="Lato"/>
                <a:ea typeface="Lato"/>
                <a:cs typeface="Lato"/>
                <a:sym typeface="Lato"/>
              </a:rPr>
              <a:t>Las organizaciones empresariales sociales PUEDEN adoptar normas de comportamiento ético</a:t>
            </a:r>
            <a:endParaRPr/>
          </a:p>
          <a:p>
            <a:pPr indent="-304800" lvl="0" marL="457200" rtl="0" algn="just">
              <a:lnSpc>
                <a:spcPct val="115000"/>
              </a:lnSpc>
              <a:spcBef>
                <a:spcPts val="1600"/>
              </a:spcBef>
              <a:spcAft>
                <a:spcPts val="0"/>
              </a:spcAft>
              <a:buSzPts val="1200"/>
              <a:buFont typeface="Arial"/>
              <a:buChar char="➔"/>
            </a:pPr>
            <a:r>
              <a:rPr b="1" lang="it" sz="1200">
                <a:latin typeface="Lato"/>
                <a:ea typeface="Lato"/>
                <a:cs typeface="Lato"/>
                <a:sym typeface="Lato"/>
              </a:rPr>
              <a:t>La dirección debe asegurarse de que la cultura predominante en su organización promueve el comportamiento ético.</a:t>
            </a:r>
            <a:endParaRPr/>
          </a:p>
          <a:p>
            <a:pPr indent="-304800" lvl="0" marL="457200" rtl="0" algn="just">
              <a:lnSpc>
                <a:spcPct val="115000"/>
              </a:lnSpc>
              <a:spcBef>
                <a:spcPts val="1600"/>
              </a:spcBef>
              <a:spcAft>
                <a:spcPts val="0"/>
              </a:spcAft>
              <a:buSzPts val="1200"/>
              <a:buFont typeface="Arial"/>
              <a:buChar char="➔"/>
            </a:pPr>
            <a:r>
              <a:rPr b="1" lang="it" sz="1200">
                <a:latin typeface="Lato"/>
                <a:ea typeface="Lato"/>
                <a:cs typeface="Lato"/>
                <a:sym typeface="Lato"/>
              </a:rPr>
              <a:t>La dirección debe dar ejemplo en la adopción de normas de comportamiento ético mediante</a:t>
            </a:r>
            <a:endParaRPr/>
          </a:p>
          <a:p>
            <a:pPr indent="-336550" lvl="1" marL="914400" marR="50800" rtl="0" algn="just">
              <a:lnSpc>
                <a:spcPct val="115000"/>
              </a:lnSpc>
              <a:spcBef>
                <a:spcPts val="0"/>
              </a:spcBef>
              <a:spcAft>
                <a:spcPts val="0"/>
              </a:spcAft>
              <a:buSzPts val="1700"/>
              <a:buChar char="○"/>
            </a:pPr>
            <a:r>
              <a:rPr lang="it" sz="1600">
                <a:latin typeface="Lato"/>
                <a:ea typeface="Lato"/>
                <a:cs typeface="Lato"/>
                <a:sym typeface="Lato"/>
              </a:rPr>
              <a:t>Procesos transparentes (éticos)</a:t>
            </a:r>
            <a:endParaRPr/>
          </a:p>
          <a:p>
            <a:pPr indent="-336550" lvl="1" marL="914400" marR="50800" rtl="0" algn="just">
              <a:lnSpc>
                <a:spcPct val="115000"/>
              </a:lnSpc>
              <a:spcBef>
                <a:spcPts val="0"/>
              </a:spcBef>
              <a:spcAft>
                <a:spcPts val="0"/>
              </a:spcAft>
              <a:buSzPts val="1700"/>
              <a:buChar char="○"/>
            </a:pPr>
            <a:r>
              <a:rPr lang="it" sz="1600">
                <a:latin typeface="Lato"/>
                <a:ea typeface="Lato"/>
                <a:cs typeface="Lato"/>
                <a:sym typeface="Lato"/>
              </a:rPr>
              <a:t>Salvaguardar los intereses del personal, los clientes y la sociedad en general.</a:t>
            </a:r>
            <a:endParaRPr/>
          </a:p>
          <a:p>
            <a:pPr indent="-336550" lvl="1" marL="914400" marR="50800" rtl="0" algn="just">
              <a:lnSpc>
                <a:spcPct val="115000"/>
              </a:lnSpc>
              <a:spcBef>
                <a:spcPts val="0"/>
              </a:spcBef>
              <a:spcAft>
                <a:spcPts val="0"/>
              </a:spcAft>
              <a:buSzPts val="1700"/>
              <a:buChar char="○"/>
            </a:pPr>
            <a:r>
              <a:rPr lang="it" sz="1600">
                <a:latin typeface="Lato"/>
                <a:ea typeface="Lato"/>
                <a:cs typeface="Lato"/>
                <a:sym typeface="Lato"/>
              </a:rPr>
              <a:t>Garantizar que el beneficio (a cualquier precio) no sea la motivación empresarial. </a:t>
            </a:r>
            <a:endParaRPr/>
          </a:p>
        </p:txBody>
      </p:sp>
      <p:pic>
        <p:nvPicPr>
          <p:cNvPr id="625" name="Google Shape;625;p5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26" name="Google Shape;626;p53"/>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y empresas sociales</a:t>
            </a:r>
            <a:endParaRPr>
              <a:latin typeface="Lato"/>
              <a:ea typeface="Lato"/>
              <a:cs typeface="Lato"/>
              <a:sym typeface="Lato"/>
            </a:endParaRPr>
          </a:p>
        </p:txBody>
      </p:sp>
      <p:sp>
        <p:nvSpPr>
          <p:cNvPr id="632" name="Google Shape;632;p54"/>
          <p:cNvSpPr txBox="1"/>
          <p:nvPr>
            <p:ph idx="1" type="body"/>
          </p:nvPr>
        </p:nvSpPr>
        <p:spPr>
          <a:xfrm>
            <a:off x="2197300" y="1071575"/>
            <a:ext cx="6321600" cy="3142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b="1" lang="it" sz="2100">
                <a:solidFill>
                  <a:schemeClr val="dk1"/>
                </a:solidFill>
              </a:rPr>
              <a:t>Las organizaciones empresariales sociales PUEDEN adoptar normas de comportamiento ético</a:t>
            </a:r>
            <a:endParaRPr/>
          </a:p>
          <a:p>
            <a:pPr indent="-349250" lvl="0" marL="457200" marR="50800" rtl="0" algn="just">
              <a:lnSpc>
                <a:spcPct val="115000"/>
              </a:lnSpc>
              <a:spcBef>
                <a:spcPts val="1600"/>
              </a:spcBef>
              <a:spcAft>
                <a:spcPts val="0"/>
              </a:spcAft>
              <a:buSzPts val="1900"/>
              <a:buChar char="●"/>
            </a:pPr>
            <a:r>
              <a:rPr b="1" lang="it">
                <a:latin typeface="Lato"/>
                <a:ea typeface="Lato"/>
                <a:cs typeface="Lato"/>
                <a:sym typeface="Lato"/>
              </a:rPr>
              <a:t>La dirección necesita:</a:t>
            </a:r>
            <a:endParaRPr/>
          </a:p>
          <a:p>
            <a:pPr indent="-349250" lvl="1" marL="914400" marR="50800" rtl="0" algn="just">
              <a:lnSpc>
                <a:spcPct val="115000"/>
              </a:lnSpc>
              <a:spcBef>
                <a:spcPts val="0"/>
              </a:spcBef>
              <a:spcAft>
                <a:spcPts val="0"/>
              </a:spcAft>
              <a:buSzPts val="1900"/>
              <a:buChar char="○"/>
            </a:pPr>
            <a:r>
              <a:rPr b="1" lang="it" sz="1400">
                <a:latin typeface="Lato"/>
                <a:ea typeface="Lato"/>
                <a:cs typeface="Lato"/>
                <a:sym typeface="Lato"/>
              </a:rPr>
              <a:t>supervisar las prácticas y el comportamiento de los empleados</a:t>
            </a:r>
            <a:endParaRPr/>
          </a:p>
          <a:p>
            <a:pPr indent="-349250" lvl="1" marL="914400" marR="50800" rtl="0" algn="just">
              <a:lnSpc>
                <a:spcPct val="115000"/>
              </a:lnSpc>
              <a:spcBef>
                <a:spcPts val="0"/>
              </a:spcBef>
              <a:spcAft>
                <a:spcPts val="0"/>
              </a:spcAft>
              <a:buSzPts val="1900"/>
              <a:buChar char="○"/>
            </a:pPr>
            <a:r>
              <a:rPr b="1" lang="it" sz="1400">
                <a:latin typeface="Lato"/>
                <a:ea typeface="Lato"/>
                <a:cs typeface="Lato"/>
                <a:sym typeface="Lato"/>
              </a:rPr>
              <a:t>comunicar y reforzar las normas culturales y éticas compartidas</a:t>
            </a:r>
            <a:endParaRPr/>
          </a:p>
          <a:p>
            <a:pPr indent="-349250" lvl="1" marL="914400" marR="50800" rtl="0" algn="just">
              <a:lnSpc>
                <a:spcPct val="115000"/>
              </a:lnSpc>
              <a:spcBef>
                <a:spcPts val="0"/>
              </a:spcBef>
              <a:spcAft>
                <a:spcPts val="0"/>
              </a:spcAft>
              <a:buSzPts val="1900"/>
              <a:buChar char="○"/>
            </a:pPr>
            <a:r>
              <a:rPr b="1" lang="it" sz="1400">
                <a:latin typeface="Lato"/>
                <a:ea typeface="Lato"/>
                <a:cs typeface="Lato"/>
                <a:sym typeface="Lato"/>
              </a:rPr>
              <a:t>garantizar que la cultura organizativa prevaleciente permita la denuncia de irregularidades en caso de comportamientos no conformes</a:t>
            </a:r>
            <a:endParaRPr/>
          </a:p>
          <a:p>
            <a:pPr indent="-349250" lvl="1" marL="914400" marR="50800" rtl="0" algn="just">
              <a:lnSpc>
                <a:spcPct val="115000"/>
              </a:lnSpc>
              <a:spcBef>
                <a:spcPts val="0"/>
              </a:spcBef>
              <a:spcAft>
                <a:spcPts val="0"/>
              </a:spcAft>
              <a:buSzPts val="1900"/>
              <a:buChar char="○"/>
            </a:pPr>
            <a:r>
              <a:rPr b="1" lang="it" sz="1400">
                <a:latin typeface="Lato"/>
                <a:ea typeface="Lato"/>
                <a:cs typeface="Lato"/>
                <a:sym typeface="Lato"/>
              </a:rPr>
              <a:t>reforzar constantemente la importancia de la ética en la organización</a:t>
            </a:r>
            <a:endParaRPr/>
          </a:p>
        </p:txBody>
      </p:sp>
      <p:pic>
        <p:nvPicPr>
          <p:cNvPr id="633" name="Google Shape;633;p5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34" name="Google Shape;634;p5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5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y empresas sociales</a:t>
            </a:r>
            <a:endParaRPr>
              <a:latin typeface="Lato"/>
              <a:ea typeface="Lato"/>
              <a:cs typeface="Lato"/>
              <a:sym typeface="Lato"/>
            </a:endParaRPr>
          </a:p>
        </p:txBody>
      </p:sp>
      <p:sp>
        <p:nvSpPr>
          <p:cNvPr id="640" name="Google Shape;640;p55"/>
          <p:cNvSpPr txBox="1"/>
          <p:nvPr>
            <p:ph idx="1" type="body"/>
          </p:nvPr>
        </p:nvSpPr>
        <p:spPr>
          <a:xfrm>
            <a:off x="2624200" y="1071575"/>
            <a:ext cx="5894700" cy="349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b="1" lang="it" sz="2100">
                <a:solidFill>
                  <a:schemeClr val="dk1"/>
                </a:solidFill>
                <a:latin typeface="Lato"/>
                <a:ea typeface="Lato"/>
                <a:cs typeface="Lato"/>
                <a:sym typeface="Lato"/>
              </a:rPr>
              <a:t>Emprendimiento social y ética empresarial</a:t>
            </a:r>
            <a:endParaRPr/>
          </a:p>
          <a:p>
            <a:pPr indent="-317500" lvl="0" marL="457200" marR="50800" rtl="0" algn="just">
              <a:lnSpc>
                <a:spcPct val="115000"/>
              </a:lnSpc>
              <a:spcBef>
                <a:spcPts val="1600"/>
              </a:spcBef>
              <a:spcAft>
                <a:spcPts val="0"/>
              </a:spcAft>
              <a:buSzPts val="1400"/>
              <a:buChar char="●"/>
            </a:pPr>
            <a:r>
              <a:rPr b="1" lang="it">
                <a:latin typeface="Lato"/>
                <a:ea typeface="Lato"/>
                <a:cs typeface="Lato"/>
                <a:sym typeface="Lato"/>
              </a:rPr>
              <a:t>Los empresarios sociales operan dentro de un ecosistema y, tanto si tienen ánimo de lucro como si persiguen otros objetivos sociales, la dirección puede (y debe) adoptar las siguientes medidas :</a:t>
            </a:r>
            <a:endParaRPr b="1">
              <a:latin typeface="Lato"/>
              <a:ea typeface="Lato"/>
              <a:cs typeface="Lato"/>
              <a:sym typeface="Lato"/>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Prácticas y comportamiento éticos</a:t>
            </a:r>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Comunicaciones internas y externas para reforzar las normas éticas de la organización</a:t>
            </a:r>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Comunicación clara y transparente en caso de comportamiento no conforme que no conlleve repercusiones</a:t>
            </a:r>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Refuerzo de la importancia de la ética en la organización en cada oportunidad.</a:t>
            </a:r>
            <a:endParaRPr/>
          </a:p>
        </p:txBody>
      </p:sp>
      <p:pic>
        <p:nvPicPr>
          <p:cNvPr id="641" name="Google Shape;641;p5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42" name="Google Shape;642;p55"/>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6"/>
          <p:cNvSpPr txBox="1"/>
          <p:nvPr>
            <p:ph type="title"/>
          </p:nvPr>
        </p:nvSpPr>
        <p:spPr>
          <a:xfrm>
            <a:off x="265500" y="1458100"/>
            <a:ext cx="4045200" cy="131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3000">
                <a:solidFill>
                  <a:schemeClr val="dk2"/>
                </a:solidFill>
                <a:latin typeface="Lato"/>
                <a:ea typeface="Lato"/>
                <a:cs typeface="Lato"/>
                <a:sym typeface="Lato"/>
              </a:rPr>
              <a:t>Puntos clave</a:t>
            </a:r>
            <a:endParaRPr sz="3000">
              <a:solidFill>
                <a:schemeClr val="dk2"/>
              </a:solidFill>
              <a:latin typeface="Lato"/>
              <a:ea typeface="Lato"/>
              <a:cs typeface="Lato"/>
              <a:sym typeface="Lato"/>
            </a:endParaRPr>
          </a:p>
        </p:txBody>
      </p:sp>
      <p:sp>
        <p:nvSpPr>
          <p:cNvPr id="648" name="Google Shape;648;p76"/>
          <p:cNvSpPr txBox="1"/>
          <p:nvPr>
            <p:ph idx="2" type="body"/>
          </p:nvPr>
        </p:nvSpPr>
        <p:spPr>
          <a:xfrm>
            <a:off x="4939500" y="724200"/>
            <a:ext cx="3837000" cy="36951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chemeClr val="dk2"/>
              </a:buClr>
              <a:buSzPts val="1800"/>
              <a:buChar char="●"/>
            </a:pPr>
            <a:r>
              <a:rPr lang="it" sz="1400">
                <a:solidFill>
                  <a:schemeClr val="dk2"/>
                </a:solidFill>
                <a:latin typeface="Arial"/>
                <a:ea typeface="Arial"/>
                <a:cs typeface="Arial"/>
                <a:sym typeface="Arial"/>
              </a:rPr>
              <a:t>Comprender los tres conceptos que definen a un empresario social, a saber, el objetivo clave, el tratamiento de los beneficios y la adopción de principios éticos o de RSE adecuados. </a:t>
            </a:r>
            <a:endParaRPr/>
          </a:p>
          <a:p>
            <a:pPr indent="-342900" lvl="0" marL="457200" rtl="0" algn="just">
              <a:lnSpc>
                <a:spcPct val="115000"/>
              </a:lnSpc>
              <a:spcBef>
                <a:spcPts val="0"/>
              </a:spcBef>
              <a:spcAft>
                <a:spcPts val="0"/>
              </a:spcAft>
              <a:buClr>
                <a:schemeClr val="dk2"/>
              </a:buClr>
              <a:buSzPts val="1800"/>
              <a:buChar char="●"/>
            </a:pPr>
            <a:r>
              <a:rPr lang="it" sz="1400">
                <a:solidFill>
                  <a:schemeClr val="dk2"/>
                </a:solidFill>
                <a:latin typeface="Arial"/>
                <a:ea typeface="Arial"/>
                <a:cs typeface="Arial"/>
                <a:sym typeface="Arial"/>
              </a:rPr>
              <a:t>Los retos a los que se enfrentan las organizaciones en el tratamiento de los beneficios y la relación con sus partes interesadas</a:t>
            </a:r>
            <a:endParaRPr/>
          </a:p>
          <a:p>
            <a:pPr indent="-342900" lvl="0" marL="457200" rtl="0" algn="just">
              <a:lnSpc>
                <a:spcPct val="115000"/>
              </a:lnSpc>
              <a:spcBef>
                <a:spcPts val="0"/>
              </a:spcBef>
              <a:spcAft>
                <a:spcPts val="0"/>
              </a:spcAft>
              <a:buClr>
                <a:schemeClr val="dk2"/>
              </a:buClr>
              <a:buSzPts val="1800"/>
              <a:buChar char="●"/>
            </a:pPr>
            <a:r>
              <a:rPr lang="it" sz="1400">
                <a:solidFill>
                  <a:schemeClr val="dk2"/>
                </a:solidFill>
                <a:latin typeface="Arial"/>
                <a:ea typeface="Arial"/>
                <a:cs typeface="Arial"/>
                <a:sym typeface="Arial"/>
              </a:rPr>
              <a:t>Los retos para adoptar una estrategia adecuada de RSE y la comprensión de los principios éticos de comportamiento que guían a la organización.</a:t>
            </a:r>
            <a:endParaRPr/>
          </a:p>
        </p:txBody>
      </p:sp>
      <p:pic>
        <p:nvPicPr>
          <p:cNvPr id="649" name="Google Shape;649;p7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50" name="Google Shape;650;p76"/>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651" name="Google Shape;651;p76"/>
          <p:cNvPicPr preferRelativeResize="0"/>
          <p:nvPr/>
        </p:nvPicPr>
        <p:blipFill rotWithShape="1">
          <a:blip r:embed="rId5">
            <a:alphaModFix/>
          </a:blip>
          <a:srcRect b="0" l="0" r="0" t="0"/>
          <a:stretch/>
        </p:blipFill>
        <p:spPr>
          <a:xfrm>
            <a:off x="457100" y="2221775"/>
            <a:ext cx="3671584" cy="2443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g20634f5fe2b_1_0"/>
          <p:cNvSpPr txBox="1"/>
          <p:nvPr>
            <p:ph type="title"/>
          </p:nvPr>
        </p:nvSpPr>
        <p:spPr>
          <a:xfrm>
            <a:off x="265500" y="1458100"/>
            <a:ext cx="4045200" cy="131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3000">
                <a:solidFill>
                  <a:schemeClr val="dk2"/>
                </a:solidFill>
                <a:latin typeface="Lato"/>
                <a:ea typeface="Lato"/>
                <a:cs typeface="Lato"/>
                <a:sym typeface="Lato"/>
              </a:rPr>
              <a:t>Reflexión/</a:t>
            </a:r>
            <a:endParaRPr sz="3000">
              <a:solidFill>
                <a:schemeClr val="dk2"/>
              </a:solidFill>
              <a:latin typeface="Lato"/>
              <a:ea typeface="Lato"/>
              <a:cs typeface="Lato"/>
              <a:sym typeface="Lato"/>
            </a:endParaRPr>
          </a:p>
          <a:p>
            <a:pPr indent="0" lvl="0" marL="0" rtl="0" algn="l">
              <a:lnSpc>
                <a:spcPct val="100000"/>
              </a:lnSpc>
              <a:spcBef>
                <a:spcPts val="0"/>
              </a:spcBef>
              <a:spcAft>
                <a:spcPts val="0"/>
              </a:spcAft>
              <a:buSzPts val="3000"/>
              <a:buNone/>
            </a:pPr>
            <a:r>
              <a:rPr lang="it" sz="3000">
                <a:solidFill>
                  <a:schemeClr val="dk2"/>
                </a:solidFill>
                <a:latin typeface="Lato"/>
                <a:ea typeface="Lato"/>
                <a:cs typeface="Lato"/>
                <a:sym typeface="Lato"/>
              </a:rPr>
              <a:t>Autoevaluación </a:t>
            </a:r>
            <a:endParaRPr sz="3000">
              <a:solidFill>
                <a:schemeClr val="dk2"/>
              </a:solidFill>
              <a:latin typeface="Lato"/>
              <a:ea typeface="Lato"/>
              <a:cs typeface="Lato"/>
              <a:sym typeface="Lato"/>
            </a:endParaRPr>
          </a:p>
        </p:txBody>
      </p:sp>
      <p:sp>
        <p:nvSpPr>
          <p:cNvPr id="657" name="Google Shape;657;g20634f5fe2b_1_0"/>
          <p:cNvSpPr txBox="1"/>
          <p:nvPr>
            <p:ph idx="2" type="body"/>
          </p:nvPr>
        </p:nvSpPr>
        <p:spPr>
          <a:xfrm>
            <a:off x="4939500" y="724200"/>
            <a:ext cx="3837000" cy="3695100"/>
          </a:xfrm>
          <a:prstGeom prst="rect">
            <a:avLst/>
          </a:prstGeom>
          <a:noFill/>
          <a:ln>
            <a:noFill/>
          </a:ln>
        </p:spPr>
        <p:txBody>
          <a:bodyPr anchorCtr="0" anchor="t" bIns="91425" lIns="91425" spcFirstLastPara="1" rIns="91425" wrap="square" tIns="91425">
            <a:noAutofit/>
          </a:bodyPr>
          <a:lstStyle/>
          <a:p>
            <a:pPr indent="0" lvl="0" marL="139700" rtl="0" algn="just">
              <a:lnSpc>
                <a:spcPct val="115000"/>
              </a:lnSpc>
              <a:spcBef>
                <a:spcPts val="0"/>
              </a:spcBef>
              <a:spcAft>
                <a:spcPts val="0"/>
              </a:spcAft>
              <a:buSzPts val="1400"/>
              <a:buNone/>
            </a:pPr>
            <a:r>
              <a:rPr b="1" lang="it" sz="1600">
                <a:solidFill>
                  <a:schemeClr val="dk2"/>
                </a:solidFill>
                <a:latin typeface="Lato"/>
                <a:ea typeface="Lato"/>
                <a:cs typeface="Lato"/>
                <a:sym typeface="Lato"/>
              </a:rPr>
              <a:t>1) ¿Cómo aplicaría la ética empresarial si fuera directivo?</a:t>
            </a:r>
            <a:endParaRPr/>
          </a:p>
          <a:p>
            <a:pPr indent="0" lvl="0" marL="139700" rtl="0" algn="just">
              <a:lnSpc>
                <a:spcPct val="115000"/>
              </a:lnSpc>
              <a:spcBef>
                <a:spcPts val="0"/>
              </a:spcBef>
              <a:spcAft>
                <a:spcPts val="0"/>
              </a:spcAft>
              <a:buSzPts val="1400"/>
              <a:buNone/>
            </a:pPr>
            <a:r>
              <a:t/>
            </a:r>
            <a:endParaRPr b="1" sz="1600">
              <a:solidFill>
                <a:schemeClr val="dk2"/>
              </a:solidFill>
              <a:latin typeface="Lato"/>
              <a:ea typeface="Lato"/>
              <a:cs typeface="Lato"/>
              <a:sym typeface="Lato"/>
            </a:endParaRPr>
          </a:p>
          <a:p>
            <a:pPr indent="0" lvl="0" marL="139700" rtl="0" algn="just">
              <a:lnSpc>
                <a:spcPct val="115000"/>
              </a:lnSpc>
              <a:spcBef>
                <a:spcPts val="0"/>
              </a:spcBef>
              <a:spcAft>
                <a:spcPts val="0"/>
              </a:spcAft>
              <a:buSzPts val="1400"/>
              <a:buNone/>
            </a:pPr>
            <a:r>
              <a:rPr b="1" lang="it" sz="1600">
                <a:solidFill>
                  <a:schemeClr val="dk2"/>
                </a:solidFill>
                <a:latin typeface="Lato"/>
                <a:ea typeface="Lato"/>
                <a:cs typeface="Lato"/>
                <a:sym typeface="Lato"/>
              </a:rPr>
              <a:t>2) ¿Cómo garantizaría una buena ética empresarial por parte de sus empleados?</a:t>
            </a:r>
            <a:endParaRPr/>
          </a:p>
          <a:p>
            <a:pPr indent="0" lvl="0" marL="139700" rtl="0" algn="just">
              <a:lnSpc>
                <a:spcPct val="115000"/>
              </a:lnSpc>
              <a:spcBef>
                <a:spcPts val="0"/>
              </a:spcBef>
              <a:spcAft>
                <a:spcPts val="0"/>
              </a:spcAft>
              <a:buSzPts val="1400"/>
              <a:buNone/>
            </a:pPr>
            <a:r>
              <a:t/>
            </a:r>
            <a:endParaRPr b="1" sz="1600">
              <a:solidFill>
                <a:schemeClr val="dk2"/>
              </a:solidFill>
              <a:latin typeface="Lato"/>
              <a:ea typeface="Lato"/>
              <a:cs typeface="Lato"/>
              <a:sym typeface="Lato"/>
            </a:endParaRPr>
          </a:p>
          <a:p>
            <a:pPr indent="0" lvl="0" marL="139700" rtl="0" algn="just">
              <a:lnSpc>
                <a:spcPct val="115000"/>
              </a:lnSpc>
              <a:spcBef>
                <a:spcPts val="0"/>
              </a:spcBef>
              <a:spcAft>
                <a:spcPts val="0"/>
              </a:spcAft>
              <a:buSzPts val="1400"/>
              <a:buNone/>
            </a:pPr>
            <a:r>
              <a:rPr b="1" lang="it" sz="1600">
                <a:solidFill>
                  <a:schemeClr val="dk2"/>
                </a:solidFill>
                <a:latin typeface="Lato"/>
                <a:ea typeface="Lato"/>
                <a:cs typeface="Lato"/>
                <a:sym typeface="Lato"/>
              </a:rPr>
              <a:t>3) ¿Qué relación guarda el espíritu empresarial social con la ética empresarial?</a:t>
            </a:r>
            <a:endParaRPr/>
          </a:p>
          <a:p>
            <a:pPr indent="-228600" lvl="0" marL="457200" rtl="0" algn="l">
              <a:lnSpc>
                <a:spcPct val="115000"/>
              </a:lnSpc>
              <a:spcBef>
                <a:spcPts val="0"/>
              </a:spcBef>
              <a:spcAft>
                <a:spcPts val="0"/>
              </a:spcAft>
              <a:buSzPts val="1400"/>
              <a:buNone/>
            </a:pPr>
            <a:r>
              <a:t/>
            </a:r>
            <a:endParaRPr sz="1600">
              <a:solidFill>
                <a:schemeClr val="dk2"/>
              </a:solidFill>
            </a:endParaRPr>
          </a:p>
        </p:txBody>
      </p:sp>
      <p:pic>
        <p:nvPicPr>
          <p:cNvPr id="658" name="Google Shape;658;g20634f5fe2b_1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59" name="Google Shape;659;g20634f5fe2b_1_0"/>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660" name="Google Shape;660;g20634f5fe2b_1_0"/>
          <p:cNvPicPr preferRelativeResize="0"/>
          <p:nvPr/>
        </p:nvPicPr>
        <p:blipFill rotWithShape="1">
          <a:blip r:embed="rId5">
            <a:alphaModFix/>
          </a:blip>
          <a:srcRect b="0" l="0" r="0" t="0"/>
          <a:stretch/>
        </p:blipFill>
        <p:spPr>
          <a:xfrm>
            <a:off x="1239630" y="2776300"/>
            <a:ext cx="1511449" cy="15114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g23a879345c0_0_9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66" name="Google Shape;666;g23a879345c0_0_97"/>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Gracias!</a:t>
            </a:r>
            <a:endParaRPr/>
          </a:p>
        </p:txBody>
      </p:sp>
      <p:sp>
        <p:nvSpPr>
          <p:cNvPr id="667" name="Google Shape;667;g23a879345c0_0_97"/>
          <p:cNvSpPr txBox="1"/>
          <p:nvPr/>
        </p:nvSpPr>
        <p:spPr>
          <a:xfrm>
            <a:off x="5504785" y="1685362"/>
            <a:ext cx="2607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668" name="Google Shape;668;g23a879345c0_0_97"/>
          <p:cNvSpPr txBox="1"/>
          <p:nvPr/>
        </p:nvSpPr>
        <p:spPr>
          <a:xfrm>
            <a:off x="5943496" y="2650125"/>
            <a:ext cx="2509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lang="it" sz="1600">
                <a:latin typeface="Open Sans"/>
                <a:ea typeface="Open Sans"/>
                <a:cs typeface="Open Sans"/>
                <a:sym typeface="Open Sans"/>
              </a:rPr>
              <a:t>¡Por favor, complete este breve cuestionario para ayudarnos a mejorar el módulo!</a:t>
            </a:r>
            <a:endParaRPr b="1" i="0" sz="1600" u="none" cap="none" strike="noStrike">
              <a:solidFill>
                <a:srgbClr val="000000"/>
              </a:solidFill>
              <a:latin typeface="Open Sans"/>
              <a:ea typeface="Open Sans"/>
              <a:cs typeface="Open Sans"/>
              <a:sym typeface="Open Sans"/>
            </a:endParaRPr>
          </a:p>
        </p:txBody>
      </p:sp>
      <p:grpSp>
        <p:nvGrpSpPr>
          <p:cNvPr id="669" name="Google Shape;669;g23a879345c0_0_97"/>
          <p:cNvGrpSpPr/>
          <p:nvPr/>
        </p:nvGrpSpPr>
        <p:grpSpPr>
          <a:xfrm>
            <a:off x="560655" y="403401"/>
            <a:ext cx="3660934" cy="4346958"/>
            <a:chOff x="560655" y="710397"/>
            <a:chExt cx="3660934" cy="5262024"/>
          </a:xfrm>
        </p:grpSpPr>
        <p:sp>
          <p:nvSpPr>
            <p:cNvPr id="670" name="Google Shape;670;g23a879345c0_0_97"/>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1" name="Google Shape;671;g23a879345c0_0_97"/>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2" name="Google Shape;672;g23a879345c0_0_97"/>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3" name="Google Shape;673;g23a879345c0_0_97"/>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4" name="Google Shape;674;g23a879345c0_0_97"/>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5" name="Google Shape;675;g23a879345c0_0_97"/>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6" name="Google Shape;676;g23a879345c0_0_97"/>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7" name="Google Shape;677;g23a879345c0_0_97"/>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8" name="Google Shape;678;g23a879345c0_0_97"/>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9" name="Google Shape;679;g23a879345c0_0_97"/>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0" name="Google Shape;680;g23a879345c0_0_97"/>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1" name="Google Shape;681;g23a879345c0_0_97"/>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2" name="Google Shape;682;g23a879345c0_0_97"/>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3" name="Google Shape;683;g23a879345c0_0_97"/>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4" name="Google Shape;684;g23a879345c0_0_97"/>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5" name="Google Shape;685;g23a879345c0_0_97"/>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6" name="Google Shape;686;g23a879345c0_0_97"/>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7" name="Google Shape;687;g23a879345c0_0_97"/>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8" name="Google Shape;688;g23a879345c0_0_97"/>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9" name="Google Shape;689;g23a879345c0_0_97"/>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0" name="Google Shape;690;g23a879345c0_0_97"/>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1" name="Google Shape;691;g23a879345c0_0_97"/>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2" name="Google Shape;692;g23a879345c0_0_97"/>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3" name="Google Shape;693;g23a879345c0_0_97"/>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4" name="Google Shape;694;g23a879345c0_0_97"/>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5" name="Google Shape;695;g23a879345c0_0_97"/>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6" name="Google Shape;696;g23a879345c0_0_97"/>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7" name="Google Shape;697;g23a879345c0_0_97"/>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8" name="Google Shape;698;g23a879345c0_0_97"/>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9" name="Google Shape;699;g23a879345c0_0_97"/>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0" name="Google Shape;700;g23a879345c0_0_97"/>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1" name="Google Shape;701;g23a879345c0_0_97"/>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2" name="Google Shape;702;g23a879345c0_0_97"/>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3" name="Google Shape;703;g23a879345c0_0_97"/>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4" name="Google Shape;704;g23a879345c0_0_97"/>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5" name="Google Shape;705;g23a879345c0_0_97"/>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6" name="Google Shape;706;g23a879345c0_0_97"/>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7" name="Google Shape;707;g23a879345c0_0_97"/>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8" name="Google Shape;708;g23a879345c0_0_97"/>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9" name="Google Shape;709;g23a879345c0_0_97"/>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0" name="Google Shape;710;g23a879345c0_0_97"/>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1" name="Google Shape;711;g23a879345c0_0_97"/>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2" name="Google Shape;712;g23a879345c0_0_97"/>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3" name="Google Shape;713;g23a879345c0_0_97"/>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4" name="Google Shape;714;g23a879345c0_0_97"/>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5" name="Google Shape;715;g23a879345c0_0_97"/>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6" name="Google Shape;716;g23a879345c0_0_97"/>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7" name="Google Shape;717;g23a879345c0_0_97"/>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8" name="Google Shape;718;g23a879345c0_0_97"/>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9" name="Google Shape;719;g23a879345c0_0_97"/>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0" name="Google Shape;720;g23a879345c0_0_97"/>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1" name="Google Shape;721;g23a879345c0_0_97"/>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2" name="Google Shape;722;g23a879345c0_0_97"/>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3" name="Google Shape;723;g23a879345c0_0_97"/>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4" name="Google Shape;724;g23a879345c0_0_97"/>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5" name="Google Shape;725;g23a879345c0_0_97"/>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6" name="Google Shape;726;g23a879345c0_0_97"/>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7" name="Google Shape;727;g23a879345c0_0_97"/>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8" name="Google Shape;728;g23a879345c0_0_97"/>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9" name="Google Shape;729;g23a879345c0_0_97"/>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0" name="Google Shape;730;g23a879345c0_0_97"/>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1" name="Google Shape;731;g23a879345c0_0_97"/>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2" name="Google Shape;732;g23a879345c0_0_97"/>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3" name="Google Shape;733;g23a879345c0_0_97"/>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4" name="Google Shape;734;g23a879345c0_0_97"/>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5" name="Google Shape;735;g23a879345c0_0_97"/>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6" name="Google Shape;736;g23a879345c0_0_97"/>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7" name="Google Shape;737;g23a879345c0_0_97"/>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8" name="Google Shape;738;g23a879345c0_0_97"/>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9" name="Google Shape;739;g23a879345c0_0_97"/>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40" name="Google Shape;740;g23a879345c0_0_97"/>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41" name="Google Shape;741;g23a879345c0_0_97"/>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742" name="Google Shape;742;g23a879345c0_0_97"/>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pic>
        <p:nvPicPr>
          <p:cNvPr id="743" name="Google Shape;743;g23a879345c0_0_97"/>
          <p:cNvPicPr preferRelativeResize="0"/>
          <p:nvPr/>
        </p:nvPicPr>
        <p:blipFill>
          <a:blip r:embed="rId6">
            <a:alphaModFix/>
          </a:blip>
          <a:stretch>
            <a:fillRect/>
          </a:stretch>
        </p:blipFill>
        <p:spPr>
          <a:xfrm>
            <a:off x="3317400" y="2241150"/>
            <a:ext cx="2363025" cy="236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d0de89e19a_0_38"/>
          <p:cNvSpPr txBox="1"/>
          <p:nvPr>
            <p:ph idx="1" type="body"/>
          </p:nvPr>
        </p:nvSpPr>
        <p:spPr>
          <a:xfrm>
            <a:off x="2400297" y="1602675"/>
            <a:ext cx="6266700" cy="30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400"/>
              <a:buNone/>
            </a:pPr>
            <a:r>
              <a:t/>
            </a:r>
            <a:endParaRPr b="1" sz="1100" u="sng">
              <a:solidFill>
                <a:schemeClr val="dk2"/>
              </a:solidFill>
              <a:latin typeface="Arial"/>
              <a:ea typeface="Arial"/>
              <a:cs typeface="Arial"/>
              <a:sym typeface="Arial"/>
            </a:endParaRPr>
          </a:p>
          <a:p>
            <a:pPr indent="0" lvl="0" marL="0" rtl="0" algn="l">
              <a:lnSpc>
                <a:spcPct val="115000"/>
              </a:lnSpc>
              <a:spcBef>
                <a:spcPts val="1200"/>
              </a:spcBef>
              <a:spcAft>
                <a:spcPts val="0"/>
              </a:spcAft>
              <a:buSzPts val="1400"/>
              <a:buNone/>
            </a:pPr>
            <a:r>
              <a:t/>
            </a:r>
            <a:endParaRPr b="1" sz="1100" u="sng">
              <a:solidFill>
                <a:schemeClr val="dk2"/>
              </a:solidFill>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1" lang="it" sz="1200" u="sng">
                <a:solidFill>
                  <a:schemeClr val="dk2"/>
                </a:solidFill>
              </a:rPr>
              <a:t>Espíritu empresarial social y ética empresarial </a:t>
            </a:r>
            <a:endParaRPr/>
          </a:p>
          <a:p>
            <a:pPr indent="0" lvl="0" marL="0" rtl="0" algn="l">
              <a:lnSpc>
                <a:spcPct val="115000"/>
              </a:lnSpc>
              <a:spcBef>
                <a:spcPts val="1200"/>
              </a:spcBef>
              <a:spcAft>
                <a:spcPts val="0"/>
              </a:spcAft>
              <a:buClr>
                <a:schemeClr val="dk2"/>
              </a:buClr>
              <a:buSzPts val="1100"/>
              <a:buFont typeface="Arial"/>
              <a:buNone/>
            </a:pPr>
            <a:r>
              <a:rPr b="1" lang="it" sz="1200">
                <a:solidFill>
                  <a:schemeClr val="dk1"/>
                </a:solidFill>
              </a:rPr>
              <a:t>1.   	INICIATIVA EMPRESARIAL SOCIAL</a:t>
            </a:r>
            <a:endParaRPr/>
          </a:p>
          <a:p>
            <a:pPr indent="0" lvl="0" marL="457200" rtl="0" algn="l">
              <a:lnSpc>
                <a:spcPct val="115000"/>
              </a:lnSpc>
              <a:spcBef>
                <a:spcPts val="0"/>
              </a:spcBef>
              <a:spcAft>
                <a:spcPts val="0"/>
              </a:spcAft>
              <a:buClr>
                <a:schemeClr val="dk2"/>
              </a:buClr>
              <a:buSzPts val="1100"/>
              <a:buFont typeface="Arial"/>
              <a:buNone/>
            </a:pPr>
            <a:r>
              <a:rPr lang="it" sz="1200">
                <a:solidFill>
                  <a:schemeClr val="dk2"/>
                </a:solidFill>
              </a:rPr>
              <a:t>1.1 El espíritu empresarial social en su contexto</a:t>
            </a:r>
            <a:endParaRPr/>
          </a:p>
          <a:p>
            <a:pPr indent="0" lvl="0" marL="457200" rtl="0" algn="l">
              <a:lnSpc>
                <a:spcPct val="115000"/>
              </a:lnSpc>
              <a:spcBef>
                <a:spcPts val="0"/>
              </a:spcBef>
              <a:spcAft>
                <a:spcPts val="0"/>
              </a:spcAft>
              <a:buClr>
                <a:schemeClr val="dk2"/>
              </a:buClr>
              <a:buSzPts val="1100"/>
              <a:buFont typeface="Arial"/>
              <a:buNone/>
            </a:pPr>
            <a:r>
              <a:rPr lang="it" sz="1200">
                <a:solidFill>
                  <a:schemeClr val="dk2"/>
                </a:solidFill>
              </a:rPr>
              <a:t>1.2 El caso de Chipre</a:t>
            </a:r>
            <a:endParaRPr/>
          </a:p>
          <a:p>
            <a:pPr indent="0" lvl="0" marL="457200" rtl="0" algn="l">
              <a:lnSpc>
                <a:spcPct val="115000"/>
              </a:lnSpc>
              <a:spcBef>
                <a:spcPts val="0"/>
              </a:spcBef>
              <a:spcAft>
                <a:spcPts val="0"/>
              </a:spcAft>
              <a:buClr>
                <a:schemeClr val="dk2"/>
              </a:buClr>
              <a:buSzPts val="1100"/>
              <a:buFont typeface="Arial"/>
              <a:buNone/>
            </a:pPr>
            <a:r>
              <a:rPr lang="it" sz="1200">
                <a:solidFill>
                  <a:schemeClr val="dk2"/>
                </a:solidFill>
              </a:rPr>
              <a:t>1.3 Ejemplos de empresas sociales de éxito en la UE</a:t>
            </a:r>
            <a:endParaRPr/>
          </a:p>
          <a:p>
            <a:pPr indent="0" lvl="0" marL="0" rtl="0" algn="l">
              <a:lnSpc>
                <a:spcPct val="115000"/>
              </a:lnSpc>
              <a:spcBef>
                <a:spcPts val="1200"/>
              </a:spcBef>
              <a:spcAft>
                <a:spcPts val="0"/>
              </a:spcAft>
              <a:buClr>
                <a:schemeClr val="dk2"/>
              </a:buClr>
              <a:buSzPts val="1100"/>
              <a:buFont typeface="Arial"/>
              <a:buNone/>
            </a:pPr>
            <a:r>
              <a:rPr b="1" lang="it" sz="1200">
                <a:solidFill>
                  <a:schemeClr val="dk1"/>
                </a:solidFill>
              </a:rPr>
              <a:t>2.   	ÉTICA EMPRESARIAL</a:t>
            </a:r>
            <a:endParaRPr/>
          </a:p>
          <a:p>
            <a:pPr indent="0" lvl="0" marL="457200" marR="0" rtl="0" algn="l">
              <a:lnSpc>
                <a:spcPct val="115000"/>
              </a:lnSpc>
              <a:spcBef>
                <a:spcPts val="0"/>
              </a:spcBef>
              <a:spcAft>
                <a:spcPts val="0"/>
              </a:spcAft>
              <a:buSzPts val="1400"/>
              <a:buNone/>
            </a:pPr>
            <a:r>
              <a:rPr lang="it" sz="1200">
                <a:solidFill>
                  <a:schemeClr val="dk2"/>
                </a:solidFill>
              </a:rPr>
              <a:t>2.1 Factores que afectan a la ética empresarial</a:t>
            </a:r>
            <a:endParaRPr/>
          </a:p>
          <a:p>
            <a:pPr indent="0" lvl="0" marL="457200" marR="0" rtl="0" algn="l">
              <a:lnSpc>
                <a:spcPct val="115000"/>
              </a:lnSpc>
              <a:spcBef>
                <a:spcPts val="0"/>
              </a:spcBef>
              <a:spcAft>
                <a:spcPts val="0"/>
              </a:spcAft>
              <a:buSzPts val="1400"/>
              <a:buNone/>
            </a:pPr>
            <a:r>
              <a:rPr lang="it" sz="1200">
                <a:solidFill>
                  <a:schemeClr val="dk2"/>
                </a:solidFill>
              </a:rPr>
              <a:t>2.2 Principios de ética empresarial</a:t>
            </a:r>
            <a:endParaRPr/>
          </a:p>
          <a:p>
            <a:pPr indent="0" lvl="0" marL="457200" marR="0" rtl="0" algn="l">
              <a:lnSpc>
                <a:spcPct val="115000"/>
              </a:lnSpc>
              <a:spcBef>
                <a:spcPts val="0"/>
              </a:spcBef>
              <a:spcAft>
                <a:spcPts val="0"/>
              </a:spcAft>
              <a:buSzPts val="1400"/>
              <a:buNone/>
            </a:pPr>
            <a:r>
              <a:rPr lang="it" sz="1200">
                <a:solidFill>
                  <a:schemeClr val="dk2"/>
                </a:solidFill>
              </a:rPr>
              <a:t>2.3 Diferentes tipos de ética empresarial</a:t>
            </a:r>
            <a:endParaRPr/>
          </a:p>
          <a:p>
            <a:pPr indent="0" lvl="0" marL="457200" marR="0" rtl="0" algn="l">
              <a:lnSpc>
                <a:spcPct val="115000"/>
              </a:lnSpc>
              <a:spcBef>
                <a:spcPts val="0"/>
              </a:spcBef>
              <a:spcAft>
                <a:spcPts val="0"/>
              </a:spcAft>
              <a:buSzPts val="1400"/>
              <a:buNone/>
            </a:pPr>
            <a:r>
              <a:rPr lang="it" sz="1200">
                <a:solidFill>
                  <a:schemeClr val="dk2"/>
                </a:solidFill>
              </a:rPr>
              <a:t>2.4 Teorías de la ética empresarial</a:t>
            </a:r>
            <a:endParaRPr/>
          </a:p>
          <a:p>
            <a:pPr indent="0" lvl="0" marL="457200" marR="0" rtl="0" algn="l">
              <a:lnSpc>
                <a:spcPct val="115000"/>
              </a:lnSpc>
              <a:spcBef>
                <a:spcPts val="0"/>
              </a:spcBef>
              <a:spcAft>
                <a:spcPts val="0"/>
              </a:spcAft>
              <a:buSzPts val="1400"/>
              <a:buNone/>
            </a:pPr>
            <a:r>
              <a:rPr lang="it" sz="1200">
                <a:solidFill>
                  <a:schemeClr val="dk2"/>
                </a:solidFill>
              </a:rPr>
              <a:t>2.5 Beneficios de la ética empresarial para las empresas sociales</a:t>
            </a:r>
            <a:endParaRPr/>
          </a:p>
          <a:p>
            <a:pPr indent="0" lvl="0" marL="0" rtl="0" algn="l">
              <a:lnSpc>
                <a:spcPct val="115000"/>
              </a:lnSpc>
              <a:spcBef>
                <a:spcPts val="1200"/>
              </a:spcBef>
              <a:spcAft>
                <a:spcPts val="0"/>
              </a:spcAft>
              <a:buClr>
                <a:schemeClr val="dk2"/>
              </a:buClr>
              <a:buSzPts val="1100"/>
              <a:buFont typeface="Arial"/>
              <a:buNone/>
            </a:pPr>
            <a:r>
              <a:rPr b="1" lang="it" sz="1200">
                <a:solidFill>
                  <a:schemeClr val="dk1"/>
                </a:solidFill>
              </a:rPr>
              <a:t>3.   	RESPONSABILIDAD SOCIAL DE LAS EMPRESAS</a:t>
            </a:r>
            <a:endParaRPr/>
          </a:p>
          <a:p>
            <a:pPr indent="0" lvl="0" marL="457200" marR="0" rtl="0" algn="l">
              <a:lnSpc>
                <a:spcPct val="115000"/>
              </a:lnSpc>
              <a:spcBef>
                <a:spcPts val="0"/>
              </a:spcBef>
              <a:spcAft>
                <a:spcPts val="0"/>
              </a:spcAft>
              <a:buSzPts val="1400"/>
              <a:buNone/>
            </a:pPr>
            <a:r>
              <a:rPr lang="it" sz="1200">
                <a:solidFill>
                  <a:schemeClr val="dk2"/>
                </a:solidFill>
              </a:rPr>
              <a:t>3.1 Definición de la responsabilidad social de las empresas</a:t>
            </a:r>
            <a:endParaRPr/>
          </a:p>
          <a:p>
            <a:pPr indent="0" lvl="0" marL="457200" marR="0" rtl="0" algn="l">
              <a:lnSpc>
                <a:spcPct val="115000"/>
              </a:lnSpc>
              <a:spcBef>
                <a:spcPts val="0"/>
              </a:spcBef>
              <a:spcAft>
                <a:spcPts val="0"/>
              </a:spcAft>
              <a:buSzPts val="1400"/>
              <a:buNone/>
            </a:pPr>
            <a:r>
              <a:rPr lang="it" sz="1200">
                <a:solidFill>
                  <a:schemeClr val="dk2"/>
                </a:solidFill>
              </a:rPr>
              <a:t>3.2 El marco cuatripartito de definición de la RSE </a:t>
            </a:r>
            <a:endParaRPr/>
          </a:p>
          <a:p>
            <a:pPr indent="0" lvl="0" marL="0" marR="50800" rtl="0" algn="just">
              <a:lnSpc>
                <a:spcPct val="115000"/>
              </a:lnSpc>
              <a:spcBef>
                <a:spcPts val="1200"/>
              </a:spcBef>
              <a:spcAft>
                <a:spcPts val="0"/>
              </a:spcAft>
              <a:buSzPts val="1400"/>
              <a:buNone/>
            </a:pPr>
            <a:r>
              <a:t/>
            </a:r>
            <a:endParaRPr sz="1600">
              <a:solidFill>
                <a:schemeClr val="dk2"/>
              </a:solidFill>
            </a:endParaRPr>
          </a:p>
          <a:p>
            <a:pPr indent="-228600" lvl="0" marL="457200" marR="50800" rtl="0" algn="just">
              <a:lnSpc>
                <a:spcPct val="115000"/>
              </a:lnSpc>
              <a:spcBef>
                <a:spcPts val="1200"/>
              </a:spcBef>
              <a:spcAft>
                <a:spcPts val="0"/>
              </a:spcAft>
              <a:buClr>
                <a:schemeClr val="dk2"/>
              </a:buClr>
              <a:buSzPts val="2300"/>
              <a:buFont typeface="Arial"/>
              <a:buNone/>
            </a:pPr>
            <a:r>
              <a:t/>
            </a:r>
            <a:endParaRPr sz="1600">
              <a:solidFill>
                <a:schemeClr val="lt1"/>
              </a:solidFill>
              <a:latin typeface="Lato"/>
              <a:ea typeface="Lato"/>
              <a:cs typeface="Lato"/>
              <a:sym typeface="Lato"/>
            </a:endParaRPr>
          </a:p>
          <a:p>
            <a:pPr indent="0" lvl="0" marL="0" rtl="0" algn="just">
              <a:lnSpc>
                <a:spcPct val="115000"/>
              </a:lnSpc>
              <a:spcBef>
                <a:spcPts val="1200"/>
              </a:spcBef>
              <a:spcAft>
                <a:spcPts val="1600"/>
              </a:spcAft>
              <a:buSzPts val="1800"/>
              <a:buNone/>
            </a:pPr>
            <a:r>
              <a:t/>
            </a:r>
            <a:endParaRPr sz="1500">
              <a:solidFill>
                <a:schemeClr val="lt1"/>
              </a:solidFill>
              <a:latin typeface="Lato"/>
              <a:ea typeface="Lato"/>
              <a:cs typeface="Lato"/>
              <a:sym typeface="Lato"/>
            </a:endParaRPr>
          </a:p>
        </p:txBody>
      </p:sp>
      <p:pic>
        <p:nvPicPr>
          <p:cNvPr id="126" name="Google Shape;126;g1d0de89e19a_0_3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27" name="Google Shape;127;g1d0de89e19a_0_38"/>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sp>
        <p:nvSpPr>
          <p:cNvPr id="128" name="Google Shape;128;g1d0de89e19a_0_38"/>
          <p:cNvSpPr txBox="1"/>
          <p:nvPr>
            <p:ph type="title"/>
          </p:nvPr>
        </p:nvSpPr>
        <p:spPr>
          <a:xfrm>
            <a:off x="66780" y="1745043"/>
            <a:ext cx="2030244"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900">
                <a:solidFill>
                  <a:schemeClr val="dk1"/>
                </a:solidFill>
                <a:latin typeface="Lato"/>
                <a:ea typeface="Lato"/>
                <a:cs typeface="Lato"/>
                <a:sym typeface="Lato"/>
              </a:rPr>
              <a:t>Índice</a:t>
            </a:r>
            <a:endParaRPr sz="41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7"/>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Social Entrepreneurship Has A Key Role To Play Enabling Our Business  Ecosystem's Recovery After COVID-19" id="134" name="Google Shape;134;p7"/>
          <p:cNvPicPr preferRelativeResize="0"/>
          <p:nvPr/>
        </p:nvPicPr>
        <p:blipFill rotWithShape="1">
          <a:blip r:embed="rId4">
            <a:alphaModFix/>
          </a:blip>
          <a:srcRect b="0" l="0" r="0" t="0"/>
          <a:stretch/>
        </p:blipFill>
        <p:spPr>
          <a:xfrm>
            <a:off x="1886025" y="415138"/>
            <a:ext cx="6611839" cy="4406987"/>
          </a:xfrm>
          <a:prstGeom prst="rect">
            <a:avLst/>
          </a:prstGeom>
          <a:noFill/>
          <a:ln>
            <a:noFill/>
          </a:ln>
        </p:spPr>
      </p:pic>
      <p:pic>
        <p:nvPicPr>
          <p:cNvPr descr="Graphical user interface, application&#10;&#10;Description automatically generated with medium confidence" id="135" name="Google Shape;135;p7"/>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nvSpPr>
        <p:spPr>
          <a:xfrm>
            <a:off x="2363006" y="584575"/>
            <a:ext cx="4450080" cy="5049379"/>
          </a:xfrm>
          <a:prstGeom prst="rect">
            <a:avLst/>
          </a:prstGeom>
          <a:noFill/>
          <a:ln>
            <a:noFill/>
          </a:ln>
        </p:spPr>
        <p:txBody>
          <a:bodyPr anchorCtr="0" anchor="ctr" bIns="91425" lIns="91425" spcFirstLastPara="1" rIns="91425" wrap="square" tIns="91425">
            <a:noAutofit/>
          </a:bodyPr>
          <a:lstStyle/>
          <a:p>
            <a:pPr indent="0" lvl="0" marL="0" marR="50800" rtl="0" algn="ctr">
              <a:lnSpc>
                <a:spcPct val="115000"/>
              </a:lnSpc>
              <a:spcBef>
                <a:spcPts val="1200"/>
              </a:spcBef>
              <a:spcAft>
                <a:spcPts val="0"/>
              </a:spcAft>
              <a:buNone/>
            </a:pPr>
            <a:r>
              <a:rPr b="1" i="0" lang="it" sz="1900" u="none" cap="none" strike="noStrike">
                <a:solidFill>
                  <a:schemeClr val="dk2"/>
                </a:solidFill>
                <a:latin typeface="Lato"/>
                <a:ea typeface="Lato"/>
                <a:cs typeface="Lato"/>
                <a:sym typeface="Lato"/>
              </a:rPr>
              <a:t>Empresa social </a:t>
            </a:r>
            <a:r>
              <a:rPr b="0" i="0" lang="it" sz="1900" u="none" cap="none" strike="noStrike">
                <a:solidFill>
                  <a:schemeClr val="dk2"/>
                </a:solidFill>
                <a:latin typeface="Lato"/>
                <a:ea typeface="Lato"/>
                <a:cs typeface="Lato"/>
                <a:sym typeface="Lato"/>
              </a:rPr>
              <a:t>es</a:t>
            </a:r>
            <a:endParaRPr/>
          </a:p>
          <a:p>
            <a:pPr indent="0" lvl="0" marL="0" marR="50800" rtl="0" algn="ctr">
              <a:lnSpc>
                <a:spcPct val="115000"/>
              </a:lnSpc>
              <a:spcBef>
                <a:spcPts val="1200"/>
              </a:spcBef>
              <a:spcAft>
                <a:spcPts val="0"/>
              </a:spcAft>
              <a:buNone/>
            </a:pPr>
            <a:r>
              <a:rPr b="0" i="0" lang="it" sz="1900" u="none" cap="none" strike="noStrike">
                <a:solidFill>
                  <a:schemeClr val="dk2"/>
                </a:solidFill>
                <a:latin typeface="Lato"/>
                <a:ea typeface="Lato"/>
                <a:cs typeface="Lato"/>
                <a:sym typeface="Lato"/>
              </a:rPr>
              <a:t>"el proceso de reconocer y aprovechar las oportunidades de crear valor social".</a:t>
            </a:r>
            <a:endParaRPr/>
          </a:p>
          <a:p>
            <a:pPr indent="0" lvl="0" marL="0" marR="50800" rtl="0" algn="l">
              <a:lnSpc>
                <a:spcPct val="115000"/>
              </a:lnSpc>
              <a:spcBef>
                <a:spcPts val="1200"/>
              </a:spcBef>
              <a:spcAft>
                <a:spcPts val="0"/>
              </a:spcAft>
              <a:buClr>
                <a:schemeClr val="lt1"/>
              </a:buClr>
              <a:buSzPts val="1800"/>
              <a:buFont typeface="Lato"/>
              <a:buNone/>
            </a:pPr>
            <a:r>
              <a:t/>
            </a:r>
            <a:endParaRPr b="0" i="0" sz="1900" u="none" cap="none" strike="noStrike">
              <a:solidFill>
                <a:schemeClr val="dk2"/>
              </a:solidFill>
              <a:latin typeface="Arial"/>
              <a:ea typeface="Arial"/>
              <a:cs typeface="Arial"/>
              <a:sym typeface="Arial"/>
            </a:endParaRPr>
          </a:p>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sp>
        <p:nvSpPr>
          <p:cNvPr id="141" name="Google Shape;141;p8"/>
          <p:cNvSpPr txBox="1"/>
          <p:nvPr/>
        </p:nvSpPr>
        <p:spPr>
          <a:xfrm>
            <a:off x="2712722" y="3109264"/>
            <a:ext cx="4450080" cy="236367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None/>
            </a:pPr>
            <a:r>
              <a:rPr b="0" i="0" lang="it" sz="1900" u="none" cap="none" strike="noStrike">
                <a:solidFill>
                  <a:schemeClr val="dk2"/>
                </a:solidFill>
                <a:latin typeface="Lato"/>
                <a:ea typeface="Lato"/>
                <a:cs typeface="Lato"/>
                <a:sym typeface="Lato"/>
              </a:rPr>
              <a:t>o el motor del cambio social a través de prácticas autónomas.</a:t>
            </a:r>
            <a:endParaRPr b="0" i="0" sz="1400" u="none" cap="none" strike="noStrike">
              <a:solidFill>
                <a:srgbClr val="000000"/>
              </a:solidFill>
              <a:latin typeface="Arial"/>
              <a:ea typeface="Arial"/>
              <a:cs typeface="Arial"/>
              <a:sym typeface="Arial"/>
            </a:endParaRPr>
          </a:p>
          <a:p>
            <a:pPr indent="-171450" lvl="0" marL="285750" marR="0" rtl="0" algn="l">
              <a:lnSpc>
                <a:spcPct val="115000"/>
              </a:lnSpc>
              <a:spcBef>
                <a:spcPts val="28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id="142" name="Google Shape;142;p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43" name="Google Shape;143;p8"/>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144" name="Google Shape;144;p8"/>
          <p:cNvSpPr txBox="1"/>
          <p:nvPr>
            <p:ph type="title"/>
          </p:nvPr>
        </p:nvSpPr>
        <p:spPr>
          <a:xfrm>
            <a:off x="949589" y="840645"/>
            <a:ext cx="7488665" cy="635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9600"/>
              <a:buFont typeface="Lato"/>
              <a:buNone/>
            </a:pPr>
            <a:r>
              <a:rPr lang="it" sz="2000"/>
              <a:t>¿Recuerda la definición de empresa social del módulo 1?</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Sophia Georgiou</dc:creator>
</cp:coreProperties>
</file>