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3" r:id="rId2"/>
  </p:sldMasterIdLst>
  <p:notesMasterIdLst>
    <p:notesMasterId r:id="rId8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6" r:id="rId82"/>
  </p:sldIdLst>
  <p:sldSz cx="9144000" cy="5143500" type="screen16x9"/>
  <p:notesSz cx="6858000" cy="9144000"/>
  <p:embeddedFontLst>
    <p:embeddedFont>
      <p:font typeface="Calibri" panose="020F0502020204030204" pitchFamily="34" charset="0"/>
      <p:regular r:id="rId84"/>
      <p:bold r:id="rId85"/>
      <p:italic r:id="rId86"/>
      <p:boldItalic r:id="rId87"/>
    </p:embeddedFont>
    <p:embeddedFont>
      <p:font typeface="Lato" panose="020F0502020204030203" pitchFamily="34" charset="0"/>
      <p:regular r:id="rId88"/>
      <p:bold r:id="rId89"/>
      <p:italic r:id="rId90"/>
      <p:boldItalic r:id="rId91"/>
    </p:embeddedFont>
    <p:embeddedFont>
      <p:font typeface="Noto Sans" panose="020B0502040504020204" pitchFamily="34" charset="0"/>
      <p:regular r:id="rId92"/>
      <p:bold r:id="rId93"/>
      <p:italic r:id="rId94"/>
      <p:boldItalic r:id="rId95"/>
    </p:embeddedFont>
    <p:embeddedFont>
      <p:font typeface="Open Sans" panose="020B0606030504020204" pitchFamily="34" charset="0"/>
      <p:regular r:id="rId96"/>
      <p:bold r:id="rId97"/>
      <p:italic r:id="rId98"/>
      <p:boldItalic r:id="rId99"/>
    </p:embeddedFont>
    <p:embeddedFont>
      <p:font typeface="Raleway" pitchFamily="2" charset="0"/>
      <p:regular r:id="rId100"/>
      <p:bold r:id="rId101"/>
      <p:italic r:id="rId102"/>
      <p:boldItalic r:id="rId10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41">
          <p15:clr>
            <a:srgbClr val="A4A3A4"/>
          </p15:clr>
        </p15:guide>
        <p15:guide id="2" pos="2472">
          <p15:clr>
            <a:srgbClr val="A4A3A4"/>
          </p15:clr>
        </p15:guide>
        <p15:guide id="3" orient="horz" pos="259">
          <p15:clr>
            <a:srgbClr val="A4A3A4"/>
          </p15:clr>
        </p15:guide>
        <p15:guide id="4" pos="1565">
          <p15:clr>
            <a:srgbClr val="A4A3A4"/>
          </p15:clr>
        </p15:guide>
        <p15:guide id="5" pos="5534">
          <p15:clr>
            <a:srgbClr val="A4A3A4"/>
          </p15:clr>
        </p15:guide>
        <p15:guide id="6" orient="horz" pos="2255">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4" roundtripDataSignature="AMtx7mgpaqTxxncijB8jdPJeiC54FCSM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4D20D8-39C4-4E43-AEA0-4C4598937AE4}">
  <a:tblStyle styleId="{1F4D20D8-39C4-4E43-AEA0-4C4598937AE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4A88E7D-48F9-4684-BECA-0744687C4C77}" styleName="Table_1">
    <a:wholeTbl>
      <a:tcTxStyle b="off" i="off">
        <a:font>
          <a:latin typeface="Arial"/>
          <a:ea typeface="Arial"/>
          <a:cs typeface="Arial"/>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chemeClr val="accent5"/>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5">
              <a:alpha val="40000"/>
            </a:schemeClr>
          </a:solidFill>
        </a:fill>
      </a:tcStyle>
    </a:band1H>
    <a:band2H>
      <a:tcTxStyle b="off" i="off"/>
      <a:tcStyle>
        <a:tcBdr/>
      </a:tcStyle>
    </a:band2H>
    <a:band1V>
      <a:tcTxStyle b="off" i="off"/>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fill>
          <a:solidFill>
            <a:schemeClr val="accent5">
              <a:alpha val="40000"/>
            </a:schemeClr>
          </a:solidFill>
        </a:fill>
      </a:tcStyle>
    </a:band1V>
    <a:band2V>
      <a:tcTxStyle b="off" i="off"/>
      <a:tcStyle>
        <a:tcBdr/>
      </a:tcStyle>
    </a:band2V>
    <a:la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441"/>
        <p:guide pos="2472"/>
        <p:guide orient="horz" pos="259"/>
        <p:guide pos="1565"/>
        <p:guide pos="5534"/>
        <p:guide orient="horz" pos="22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19.fntdata"/><Relationship Id="rId5" Type="http://schemas.openxmlformats.org/officeDocument/2006/relationships/slide" Target="slides/slide3.xml"/><Relationship Id="rId90" Type="http://schemas.openxmlformats.org/officeDocument/2006/relationships/font" Target="fonts/font7.fntdata"/><Relationship Id="rId95" Type="http://schemas.openxmlformats.org/officeDocument/2006/relationships/font" Target="fonts/font12.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font" Target="fonts/font2.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20.fntdata"/><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font" Target="fonts/font16.fntdata"/><Relationship Id="rId10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4.fntdata"/><Relationship Id="rId104" Type="http://customschemas.google.com/relationships/presentationmetadata" Target="meta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9.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4.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17.fntdata"/><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0.fntdata"/><Relationship Id="rId98" Type="http://schemas.openxmlformats.org/officeDocument/2006/relationships/font" Target="fonts/font15.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Arial"/>
                <a:buNone/>
              </a:pPr>
              <a:t>10</a:t>
            </a:fld>
            <a:endParaRPr sz="1200" b="0" i="0" u="none" strike="noStrike" cap="none">
              <a:solidFill>
                <a:schemeClr val="dk1"/>
              </a:solidFill>
              <a:latin typeface="Times New Roman"/>
              <a:ea typeface="Times New Roman"/>
              <a:cs typeface="Times New Roman"/>
              <a:sym typeface="Times New Roman"/>
            </a:endParaRPr>
          </a:p>
        </p:txBody>
      </p:sp>
      <p:sp>
        <p:nvSpPr>
          <p:cNvPr id="194" name="Google Shape;194;p10: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Arial"/>
                <a:buNone/>
              </a:pPr>
              <a:t>11</a:t>
            </a:fld>
            <a:endParaRPr sz="1200" b="0" i="0" u="none" strike="noStrike" cap="none">
              <a:solidFill>
                <a:schemeClr val="dk1"/>
              </a:solidFill>
              <a:latin typeface="Times New Roman"/>
              <a:ea typeface="Times New Roman"/>
              <a:cs typeface="Times New Roman"/>
              <a:sym typeface="Times New Roman"/>
            </a:endParaRPr>
          </a:p>
        </p:txBody>
      </p:sp>
      <p:sp>
        <p:nvSpPr>
          <p:cNvPr id="237" name="Google Shape;237;p11: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258" name="Google Shape;258;p13:notes"/>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VERSION DE TRAVAIL - ΠΡΟΣΩΡΙΝΉ ΈΚΔΟΣΗ </a:t>
            </a:r>
            <a:endParaRPr sz="1400" b="0" i="0" u="none" strike="noStrike" cap="none">
              <a:solidFill>
                <a:srgbClr val="000000"/>
              </a:solidFill>
              <a:latin typeface="Arial"/>
              <a:ea typeface="Arial"/>
              <a:cs typeface="Arial"/>
              <a:sym typeface="Arial"/>
            </a:endParaRPr>
          </a:p>
        </p:txBody>
      </p:sp>
      <p:sp>
        <p:nvSpPr>
          <p:cNvPr id="259" name="Google Shape;259;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281" name="Google Shape;281;p14:notes"/>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VERSION DE TRAVAIL - ΠΡΟΣΩΡΙΝΉ ΈΚΔΟΣΗ </a:t>
            </a:r>
            <a:endParaRPr sz="1400" b="0" i="0" u="none" strike="noStrike" cap="none">
              <a:solidFill>
                <a:srgbClr val="000000"/>
              </a:solidFill>
              <a:latin typeface="Arial"/>
              <a:ea typeface="Arial"/>
              <a:cs typeface="Arial"/>
              <a:sym typeface="Arial"/>
            </a:endParaRPr>
          </a:p>
        </p:txBody>
      </p:sp>
      <p:sp>
        <p:nvSpPr>
          <p:cNvPr id="282" name="Google Shape;282;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4" name="Google Shape;314;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1: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Arial"/>
                <a:buNone/>
              </a:pPr>
              <a:t>17</a:t>
            </a:fld>
            <a:endParaRPr sz="1200" b="0" i="0" u="none" strike="noStrike" cap="none">
              <a:solidFill>
                <a:schemeClr val="dk1"/>
              </a:solidFill>
              <a:latin typeface="Times New Roman"/>
              <a:ea typeface="Times New Roman"/>
              <a:cs typeface="Times New Roman"/>
              <a:sym typeface="Times New Roman"/>
            </a:endParaRPr>
          </a:p>
        </p:txBody>
      </p:sp>
      <p:sp>
        <p:nvSpPr>
          <p:cNvPr id="336" name="Google Shape;336;p31: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7" name="Google Shape;33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54" name="Google Shape;3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95250" algn="l" rtl="0">
              <a:lnSpc>
                <a:spcPct val="80000"/>
              </a:lnSpc>
              <a:spcBef>
                <a:spcPts val="0"/>
              </a:spcBef>
              <a:spcAft>
                <a:spcPts val="0"/>
              </a:spcAft>
              <a:buClr>
                <a:schemeClr val="dk2"/>
              </a:buClr>
              <a:buSzPts val="12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5: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Arial"/>
                <a:buNone/>
              </a:pPr>
              <a:t>22</a:t>
            </a:fld>
            <a:endParaRPr sz="1200" b="0" i="0" u="none" strike="noStrike" cap="none">
              <a:solidFill>
                <a:schemeClr val="dk1"/>
              </a:solidFill>
              <a:latin typeface="Times New Roman"/>
              <a:ea typeface="Times New Roman"/>
              <a:cs typeface="Times New Roman"/>
              <a:sym typeface="Times New Roman"/>
            </a:endParaRPr>
          </a:p>
        </p:txBody>
      </p:sp>
      <p:sp>
        <p:nvSpPr>
          <p:cNvPr id="398" name="Google Shape;398;p25: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9" name="Google Shape;39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pPr marL="0" marR="0" lvl="0" indent="0" algn="l" rtl="0">
                <a:lnSpc>
                  <a:spcPct val="100000"/>
                </a:lnSpc>
                <a:spcBef>
                  <a:spcPts val="0"/>
                </a:spcBef>
                <a:spcAft>
                  <a:spcPts val="0"/>
                </a:spcAft>
                <a:buClr>
                  <a:srgbClr val="000000"/>
                </a:buClr>
                <a:buSzPts val="1200"/>
                <a:buFont typeface="Arial"/>
                <a:buNone/>
              </a:pPr>
              <a:t>23</a:t>
            </a:fld>
            <a:endParaRPr sz="1200" b="0" i="0" u="none" strike="noStrike" cap="none">
              <a:solidFill>
                <a:schemeClr val="dk1"/>
              </a:solidFill>
              <a:latin typeface="Arial"/>
              <a:ea typeface="Arial"/>
              <a:cs typeface="Arial"/>
              <a:sym typeface="Arial"/>
            </a:endParaRPr>
          </a:p>
        </p:txBody>
      </p:sp>
      <p:sp>
        <p:nvSpPr>
          <p:cNvPr id="418" name="Google Shape;41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9" name="Google Shape;41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82550" algn="l" rtl="0">
              <a:lnSpc>
                <a:spcPct val="100000"/>
              </a:lnSpc>
              <a:spcBef>
                <a:spcPts val="0"/>
              </a:spcBef>
              <a:spcAft>
                <a:spcPts val="0"/>
              </a:spcAft>
              <a:buSzPts val="1400"/>
              <a:buFont typeface="Arial"/>
              <a:buNone/>
            </a:pPr>
            <a:endParaRPr>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a:latin typeface="Arial"/>
              <a:ea typeface="Arial"/>
              <a:cs typeface="Arial"/>
              <a:sym typeface="Arial"/>
            </a:endParaRPr>
          </a:p>
          <a:p>
            <a:pPr marL="171450" lvl="0" indent="-82550" algn="l" rtl="0">
              <a:lnSpc>
                <a:spcPct val="100000"/>
              </a:lnSpc>
              <a:spcBef>
                <a:spcPts val="0"/>
              </a:spcBef>
              <a:spcAft>
                <a:spcPts val="0"/>
              </a:spcAft>
              <a:buSzPts val="1400"/>
              <a:buFont typeface="Arial"/>
              <a:buNone/>
            </a:pPr>
            <a:endParaRPr>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62" name="Google Shape;46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8" name="Google Shape;468;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469" name="Google Shape;469;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09" name="Google Shape;509;p3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pPr marL="0" marR="0" lvl="0" indent="0" algn="l" rtl="0">
                <a:lnSpc>
                  <a:spcPct val="100000"/>
                </a:lnSpc>
                <a:spcBef>
                  <a:spcPts val="0"/>
                </a:spcBef>
                <a:spcAft>
                  <a:spcPts val="0"/>
                </a:spcAft>
                <a:buClr>
                  <a:srgbClr val="000000"/>
                </a:buClr>
                <a:buSzPts val="1200"/>
                <a:buFont typeface="Arial"/>
                <a:buNone/>
              </a:pPr>
              <a:t>27</a:t>
            </a:fld>
            <a:endParaRPr sz="1200" b="0" i="0" u="none" strike="noStrike" cap="none">
              <a:solidFill>
                <a:schemeClr val="dk1"/>
              </a:solidFill>
              <a:latin typeface="Arial"/>
              <a:ea typeface="Arial"/>
              <a:cs typeface="Arial"/>
              <a:sym typeface="Arial"/>
            </a:endParaRPr>
          </a:p>
        </p:txBody>
      </p:sp>
      <p:sp>
        <p:nvSpPr>
          <p:cNvPr id="543" name="Google Shape;54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4" name="Google Shape;54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3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pPr marL="0" marR="0" lvl="0" indent="0" algn="l" rtl="0">
                <a:lnSpc>
                  <a:spcPct val="100000"/>
                </a:lnSpc>
                <a:spcBef>
                  <a:spcPts val="0"/>
                </a:spcBef>
                <a:spcAft>
                  <a:spcPts val="0"/>
                </a:spcAft>
                <a:buClr>
                  <a:srgbClr val="000000"/>
                </a:buClr>
                <a:buSzPts val="1200"/>
                <a:buFont typeface="Arial"/>
                <a:buNone/>
              </a:pPr>
              <a:t>28</a:t>
            </a:fld>
            <a:endParaRPr sz="1200" b="0" i="0" u="none" strike="noStrike" cap="none">
              <a:solidFill>
                <a:schemeClr val="dk1"/>
              </a:solidFill>
              <a:latin typeface="Arial"/>
              <a:ea typeface="Arial"/>
              <a:cs typeface="Arial"/>
              <a:sym typeface="Arial"/>
            </a:endParaRPr>
          </a:p>
        </p:txBody>
      </p:sp>
      <p:sp>
        <p:nvSpPr>
          <p:cNvPr id="571" name="Google Shape;57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72" name="Google Shape;57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82550" algn="l" rtl="0">
              <a:lnSpc>
                <a:spcPct val="100000"/>
              </a:lnSpc>
              <a:spcBef>
                <a:spcPts val="0"/>
              </a:spcBef>
              <a:spcAft>
                <a:spcPts val="0"/>
              </a:spcAft>
              <a:buSzPts val="1400"/>
              <a:buFont typeface="Arial"/>
              <a:buNone/>
            </a:pP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8: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Arial"/>
                <a:buNone/>
              </a:pPr>
              <a:t>29</a:t>
            </a:fld>
            <a:endParaRPr sz="1200" b="0" i="0" u="none" strike="noStrike" cap="none">
              <a:solidFill>
                <a:schemeClr val="dk1"/>
              </a:solidFill>
              <a:latin typeface="Times New Roman"/>
              <a:ea typeface="Times New Roman"/>
              <a:cs typeface="Times New Roman"/>
              <a:sym typeface="Times New Roman"/>
            </a:endParaRPr>
          </a:p>
        </p:txBody>
      </p:sp>
      <p:sp>
        <p:nvSpPr>
          <p:cNvPr id="609" name="Google Shape;609;p38: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0" name="Google Shape;610;p38:notes"/>
          <p:cNvSpPr txBox="1">
            <a:spLocks noGrp="1"/>
          </p:cNvSpPr>
          <p:nvPr>
            <p:ph type="body" idx="1"/>
          </p:nvPr>
        </p:nvSpPr>
        <p:spPr>
          <a:xfrm>
            <a:off x="906463" y="4689475"/>
            <a:ext cx="4984750" cy="4443413"/>
          </a:xfrm>
          <a:prstGeom prst="rect">
            <a:avLst/>
          </a:prstGeom>
          <a:noFill/>
          <a:ln>
            <a:noFill/>
          </a:ln>
        </p:spPr>
        <p:txBody>
          <a:bodyPr spcFirstLastPara="1" wrap="square" lIns="92025" tIns="46000" rIns="92025" bIns="46000"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21" name="Google Shape;62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79: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165100" lvl="0" indent="-88900" algn="l" rtl="0">
              <a:lnSpc>
                <a:spcPct val="100000"/>
              </a:lnSpc>
              <a:spcBef>
                <a:spcPts val="0"/>
              </a:spcBef>
              <a:spcAft>
                <a:spcPts val="0"/>
              </a:spcAft>
              <a:buClr>
                <a:schemeClr val="dk1"/>
              </a:buClr>
              <a:buSzPts val="1200"/>
              <a:buFont typeface="Calibri"/>
              <a:buNone/>
            </a:pPr>
            <a:endParaRPr/>
          </a:p>
        </p:txBody>
      </p:sp>
      <p:sp>
        <p:nvSpPr>
          <p:cNvPr id="636" name="Google Shape;636;p79: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1" name="Google Shape;691;p80: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de-DE"/>
              <a:t> </a:t>
            </a:r>
            <a:endParaRPr/>
          </a:p>
        </p:txBody>
      </p:sp>
      <p:sp>
        <p:nvSpPr>
          <p:cNvPr id="692" name="Google Shape;692;p80: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6" name="Google Shape;716;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6" name="Google Shape;726;p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6" name="Google Shape;736;p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7" name="Google Shape;747;p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8" name="Google Shape;758;p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9" name="Google Shape;769;p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0" name="Google Shape;780;p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1" name="Google Shape;791;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88: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de-DE"/>
              <a:t> </a:t>
            </a:r>
            <a:endParaRPr/>
          </a:p>
        </p:txBody>
      </p:sp>
      <p:sp>
        <p:nvSpPr>
          <p:cNvPr id="803" name="Google Shape;803;p88: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9" name="Google Shape;829;p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0" name="Google Shape;840;p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1" name="Google Shape;851;p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2" name="Google Shape;862;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19bf313c0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3" name="Google Shape;873;g19bf313c08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8" name="Google Shape;908;p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9" name="Google Shape;919;p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0" name="Google Shape;930;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1" name="Google Shape;941;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1" name="Google Shape;951;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2" name="Google Shape;962;p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3" name="Google Shape;973;p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4" name="Google Shape;984;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9bf313c08d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5" name="Google Shape;995;g19bf313c08d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g14a9ba76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4" name="Google Shape;1024;g14a9ba76ca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3" name="Google Shape;1033;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4" name="Google Shape;104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5" name="Google Shape;1055;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6" name="Google Shape;1066;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7" name="Google Shape;1077;p97: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p:txBody>
      </p:sp>
      <p:sp>
        <p:nvSpPr>
          <p:cNvPr id="1078" name="Google Shape;1078;p97: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62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0" name="Google Shape;1100;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1" name="Google Shape;1111;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2" name="Google Shape;1122;p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3" name="Google Shape;1133;p101: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165100" lvl="0" indent="-88900" algn="l" rtl="0">
              <a:lnSpc>
                <a:spcPct val="100000"/>
              </a:lnSpc>
              <a:spcBef>
                <a:spcPts val="0"/>
              </a:spcBef>
              <a:spcAft>
                <a:spcPts val="0"/>
              </a:spcAft>
              <a:buClr>
                <a:schemeClr val="dk1"/>
              </a:buClr>
              <a:buSzPts val="1200"/>
              <a:buFont typeface="Noto Sans"/>
              <a:buNone/>
            </a:pPr>
            <a:endParaRPr/>
          </a:p>
        </p:txBody>
      </p:sp>
      <p:sp>
        <p:nvSpPr>
          <p:cNvPr id="1134" name="Google Shape;1134;p101:notes"/>
          <p:cNvSpPr txBox="1">
            <a:spLocks noGrp="1"/>
          </p:cNvSpPr>
          <p:nvPr>
            <p:ph type="sldNum" idx="12"/>
          </p:nvPr>
        </p:nvSpPr>
        <p:spPr>
          <a:xfrm>
            <a:off x="3884613" y="8685213"/>
            <a:ext cx="2971800" cy="4572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400"/>
                <a:buFont typeface="Arial"/>
                <a:buNone/>
              </a:pPr>
              <a:t>66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9" name="Google Shape;1149;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0" name="Google Shape;1160;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71" name="Google Shape;117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8" name="Google Shape;13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4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pPr marL="0" marR="0" lvl="0" indent="0" algn="l" rtl="0">
                <a:lnSpc>
                  <a:spcPct val="100000"/>
                </a:lnSpc>
                <a:spcBef>
                  <a:spcPts val="0"/>
                </a:spcBef>
                <a:spcAft>
                  <a:spcPts val="0"/>
                </a:spcAft>
                <a:buClr>
                  <a:srgbClr val="000000"/>
                </a:buClr>
                <a:buSzPts val="1200"/>
                <a:buFont typeface="Arial"/>
                <a:buNone/>
              </a:pPr>
              <a:t>70</a:t>
            </a:fld>
            <a:endParaRPr sz="1200" b="0" i="0" u="none" strike="noStrike" cap="none">
              <a:solidFill>
                <a:schemeClr val="dk1"/>
              </a:solidFill>
              <a:latin typeface="Arial"/>
              <a:ea typeface="Arial"/>
              <a:cs typeface="Arial"/>
              <a:sym typeface="Arial"/>
            </a:endParaRPr>
          </a:p>
        </p:txBody>
      </p:sp>
      <p:sp>
        <p:nvSpPr>
          <p:cNvPr id="1177" name="Google Shape;1177;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78" name="Google Shape;1178;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4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pPr marL="0" marR="0" lvl="0" indent="0" algn="l" rtl="0">
                <a:lnSpc>
                  <a:spcPct val="100000"/>
                </a:lnSpc>
                <a:spcBef>
                  <a:spcPts val="0"/>
                </a:spcBef>
                <a:spcAft>
                  <a:spcPts val="0"/>
                </a:spcAft>
                <a:buClr>
                  <a:srgbClr val="000000"/>
                </a:buClr>
                <a:buSzPts val="1200"/>
                <a:buFont typeface="Arial"/>
                <a:buNone/>
              </a:pPr>
              <a:t>71</a:t>
            </a:fld>
            <a:endParaRPr sz="1200" b="0" i="0" u="none" strike="noStrike" cap="none">
              <a:solidFill>
                <a:schemeClr val="dk1"/>
              </a:solidFill>
              <a:latin typeface="Arial"/>
              <a:ea typeface="Arial"/>
              <a:cs typeface="Arial"/>
              <a:sym typeface="Arial"/>
            </a:endParaRPr>
          </a:p>
        </p:txBody>
      </p:sp>
      <p:sp>
        <p:nvSpPr>
          <p:cNvPr id="1198" name="Google Shape;119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9" name="Google Shape;119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45: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Arial"/>
                <a:buNone/>
              </a:pPr>
              <a:t>72</a:t>
            </a:fld>
            <a:endParaRPr sz="1200" b="0" i="0" u="none" strike="noStrike" cap="none">
              <a:solidFill>
                <a:schemeClr val="dk1"/>
              </a:solidFill>
              <a:latin typeface="Times New Roman"/>
              <a:ea typeface="Times New Roman"/>
              <a:cs typeface="Times New Roman"/>
              <a:sym typeface="Times New Roman"/>
            </a:endParaRPr>
          </a:p>
        </p:txBody>
      </p:sp>
      <p:sp>
        <p:nvSpPr>
          <p:cNvPr id="1218" name="Google Shape;1218;p45: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9" name="Google Shape;121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82550" algn="l" rtl="0">
              <a:lnSpc>
                <a:spcPct val="100000"/>
              </a:lnSpc>
              <a:spcBef>
                <a:spcPts val="0"/>
              </a:spcBef>
              <a:spcAft>
                <a:spcPts val="0"/>
              </a:spcAft>
              <a:buSzPts val="1400"/>
              <a:buFont typeface="Noto Sans"/>
              <a:buNone/>
            </a:pPr>
            <a:endParaRPr>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2" name="Google Shape;127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Font typeface="Arial"/>
              <a:buNone/>
            </a:pPr>
            <a:endParaRPr/>
          </a:p>
        </p:txBody>
      </p:sp>
      <p:sp>
        <p:nvSpPr>
          <p:cNvPr id="1273" name="Google Shape;1273;p42:notes"/>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VERSION DE TRAVAIL - ΠΡΟΣΩΡΙΝΉ ΈΚΔΟΣΗ </a:t>
            </a:r>
            <a:endParaRPr sz="1400" b="0" i="0" u="none" strike="noStrike" cap="none">
              <a:solidFill>
                <a:srgbClr val="000000"/>
              </a:solidFill>
              <a:latin typeface="Arial"/>
              <a:ea typeface="Arial"/>
              <a:cs typeface="Arial"/>
              <a:sym typeface="Arial"/>
            </a:endParaRPr>
          </a:p>
        </p:txBody>
      </p:sp>
      <p:sp>
        <p:nvSpPr>
          <p:cNvPr id="1274" name="Google Shape;1274;p4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73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4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pPr marL="0" marR="0" lvl="0" indent="0" algn="l" rtl="0">
                <a:lnSpc>
                  <a:spcPct val="100000"/>
                </a:lnSpc>
                <a:spcBef>
                  <a:spcPts val="0"/>
                </a:spcBef>
                <a:spcAft>
                  <a:spcPts val="0"/>
                </a:spcAft>
                <a:buClr>
                  <a:srgbClr val="000000"/>
                </a:buClr>
                <a:buSzPts val="1200"/>
                <a:buFont typeface="Arial"/>
                <a:buNone/>
              </a:pPr>
              <a:t>74</a:t>
            </a:fld>
            <a:endParaRPr sz="1200" b="0" i="0" u="none" strike="noStrike" cap="none">
              <a:solidFill>
                <a:schemeClr val="dk1"/>
              </a:solidFill>
              <a:latin typeface="Arial"/>
              <a:ea typeface="Arial"/>
              <a:cs typeface="Arial"/>
              <a:sym typeface="Arial"/>
            </a:endParaRPr>
          </a:p>
        </p:txBody>
      </p:sp>
      <p:sp>
        <p:nvSpPr>
          <p:cNvPr id="1287" name="Google Shape;128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88" name="Google Shape;1288;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9" name="Google Shape;1299;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0" name="Google Shape;131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lvl="2" indent="-228600" algn="l" rtl="0">
              <a:lnSpc>
                <a:spcPct val="100000"/>
              </a:lnSpc>
              <a:spcBef>
                <a:spcPts val="320"/>
              </a:spcBef>
              <a:spcAft>
                <a:spcPts val="0"/>
              </a:spcAft>
              <a:buClr>
                <a:srgbClr val="E53138"/>
              </a:buClr>
              <a:buSzPts val="1400"/>
              <a:buFont typeface="Arial"/>
              <a:buNone/>
            </a:pPr>
            <a:endParaRPr sz="1600">
              <a:solidFill>
                <a:srgbClr val="404040"/>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1" name="Google Shape;1321;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latin typeface="Arial"/>
              <a:ea typeface="Arial"/>
              <a:cs typeface="Arial"/>
              <a:sym typeface="Arial"/>
            </a:endParaRPr>
          </a:p>
        </p:txBody>
      </p:sp>
      <p:sp>
        <p:nvSpPr>
          <p:cNvPr id="1322" name="Google Shape;1322;p5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de-DE" sz="1400" b="0" i="0" u="none" strike="noStrike" cap="none">
                <a:solidFill>
                  <a:schemeClr val="dk1"/>
                </a:solidFill>
                <a:latin typeface="Arial"/>
                <a:ea typeface="Arial"/>
                <a:cs typeface="Arial"/>
                <a:sym typeface="Arial"/>
              </a:rPr>
              <a:pPr marL="0" marR="0" lvl="0" indent="0" algn="l" rtl="0">
                <a:lnSpc>
                  <a:spcPct val="100000"/>
                </a:lnSpc>
                <a:spcBef>
                  <a:spcPts val="0"/>
                </a:spcBef>
                <a:spcAft>
                  <a:spcPts val="0"/>
                </a:spcAft>
                <a:buClr>
                  <a:srgbClr val="000000"/>
                </a:buClr>
                <a:buSzPts val="1400"/>
                <a:buFont typeface="Arial"/>
                <a:buNone/>
              </a:pPr>
              <a:t>77</a:t>
            </a:fld>
            <a:endParaRPr sz="14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4" name="Google Shape;13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1892e141b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4" name="Google Shape;1344;g1892e141b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23a1ce89e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g23a1ce89ed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p:nvPr/>
        </p:nvSpPr>
        <p:spPr>
          <a:xfrm>
            <a:off x="3852863" y="9380538"/>
            <a:ext cx="2944812" cy="493712"/>
          </a:xfrm>
          <a:prstGeom prst="rect">
            <a:avLst/>
          </a:prstGeom>
          <a:noFill/>
          <a:ln>
            <a:noFill/>
          </a:ln>
        </p:spPr>
        <p:txBody>
          <a:bodyPr spcFirstLastPara="1" wrap="square" lIns="92025" tIns="46000" rIns="92025" bIns="460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Times New Roman"/>
                <a:ea typeface="Times New Roman"/>
                <a:cs typeface="Times New Roman"/>
                <a:sym typeface="Times New Roman"/>
              </a:rPr>
              <a:pPr marL="0" marR="0" lvl="0" indent="0" algn="r" rtl="0">
                <a:lnSpc>
                  <a:spcPct val="100000"/>
                </a:lnSpc>
                <a:spcBef>
                  <a:spcPts val="0"/>
                </a:spcBef>
                <a:spcAft>
                  <a:spcPts val="0"/>
                </a:spcAft>
                <a:buClr>
                  <a:srgbClr val="000000"/>
                </a:buClr>
                <a:buSzPts val="1200"/>
                <a:buFont typeface="Arial"/>
                <a:buNone/>
              </a:pPr>
              <a:t>9</a:t>
            </a:fld>
            <a:endParaRPr sz="1200" b="0" i="0" u="none" strike="noStrike" cap="none">
              <a:solidFill>
                <a:schemeClr val="dk1"/>
              </a:solidFill>
              <a:latin typeface="Times New Roman"/>
              <a:ea typeface="Times New Roman"/>
              <a:cs typeface="Times New Roman"/>
              <a:sym typeface="Times New Roman"/>
            </a:endParaRPr>
          </a:p>
        </p:txBody>
      </p:sp>
      <p:sp>
        <p:nvSpPr>
          <p:cNvPr id="157" name="Google Shape;157;p9:notes"/>
          <p:cNvSpPr>
            <a:spLocks noGrp="1" noRot="1" noChangeAspect="1"/>
          </p:cNvSpPr>
          <p:nvPr>
            <p:ph type="sldImg" idx="2"/>
          </p:nvPr>
        </p:nvSpPr>
        <p:spPr>
          <a:xfrm>
            <a:off x="111125" y="741363"/>
            <a:ext cx="6578600" cy="37004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01600" algn="l" rtl="0">
              <a:lnSpc>
                <a:spcPct val="100000"/>
              </a:lnSpc>
              <a:spcBef>
                <a:spcPts val="0"/>
              </a:spcBef>
              <a:spcAft>
                <a:spcPts val="0"/>
              </a:spcAft>
              <a:buClr>
                <a:srgbClr val="000000"/>
              </a:buClr>
              <a:buSzPts val="1100"/>
              <a:buFont typeface="Arial"/>
              <a:buNone/>
            </a:pP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59"/>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59"/>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59"/>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59"/>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 name="Google Shape;14;p59"/>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5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0"/>
        <p:cNvGrpSpPr/>
        <p:nvPr/>
      </p:nvGrpSpPr>
      <p:grpSpPr>
        <a:xfrm>
          <a:off x="0" y="0"/>
          <a:ext cx="0" cy="0"/>
          <a:chOff x="0" y="0"/>
          <a:chExt cx="0" cy="0"/>
        </a:xfrm>
      </p:grpSpPr>
      <p:cxnSp>
        <p:nvCxnSpPr>
          <p:cNvPr id="61" name="Google Shape;61;p72"/>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62" name="Google Shape;62;p72"/>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63" name="Google Shape;63;p72"/>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64" name="Google Shape;64;p7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67" name="Google Shape;67;p7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cxnSp>
        <p:nvCxnSpPr>
          <p:cNvPr id="69" name="Google Shape;69;p7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70" name="Google Shape;70;p74"/>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1" name="Google Shape;71;p74"/>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72" name="Google Shape;72;p7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73"/>
        <p:cNvGrpSpPr/>
        <p:nvPr/>
      </p:nvGrpSpPr>
      <p:grpSpPr>
        <a:xfrm>
          <a:off x="0" y="0"/>
          <a:ext cx="0" cy="0"/>
          <a:chOff x="0" y="0"/>
          <a:chExt cx="0" cy="0"/>
        </a:xfrm>
      </p:grpSpPr>
      <p:cxnSp>
        <p:nvCxnSpPr>
          <p:cNvPr id="74" name="Google Shape;74;p75"/>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75" name="Google Shape;75;p75"/>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76" name="Google Shape;76;p7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7"/>
        <p:cNvGrpSpPr/>
        <p:nvPr/>
      </p:nvGrpSpPr>
      <p:grpSpPr>
        <a:xfrm>
          <a:off x="0" y="0"/>
          <a:ext cx="0" cy="0"/>
          <a:chOff x="0" y="0"/>
          <a:chExt cx="0" cy="0"/>
        </a:xfrm>
      </p:grpSpPr>
      <p:cxnSp>
        <p:nvCxnSpPr>
          <p:cNvPr id="78" name="Google Shape;78;p76"/>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79" name="Google Shape;79;p76"/>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80" name="Google Shape;80;p76"/>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81" name="Google Shape;81;p76"/>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82" name="Google Shape;82;p7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57"/>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57"/>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57"/>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57"/>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 name="Google Shape;14;p57"/>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5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extLst>
      <p:ext uri="{BB962C8B-B14F-4D97-AF65-F5344CB8AC3E}">
        <p14:creationId xmlns:p14="http://schemas.microsoft.com/office/powerpoint/2010/main" val="252224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
        <p:cNvGrpSpPr/>
        <p:nvPr/>
      </p:nvGrpSpPr>
      <p:grpSpPr>
        <a:xfrm>
          <a:off x="0" y="0"/>
          <a:ext cx="0" cy="0"/>
          <a:chOff x="0" y="0"/>
          <a:chExt cx="0" cy="0"/>
        </a:xfrm>
      </p:grpSpPr>
      <p:cxnSp>
        <p:nvCxnSpPr>
          <p:cNvPr id="17" name="Google Shape;17;p58"/>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8" name="Google Shape;18;p58"/>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9" name="Google Shape;19;p58"/>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0" name="Google Shape;20;p5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extLst>
      <p:ext uri="{BB962C8B-B14F-4D97-AF65-F5344CB8AC3E}">
        <p14:creationId xmlns:p14="http://schemas.microsoft.com/office/powerpoint/2010/main" val="1279701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
        <p:cNvGrpSpPr/>
        <p:nvPr/>
      </p:nvGrpSpPr>
      <p:grpSpPr>
        <a:xfrm>
          <a:off x="0" y="0"/>
          <a:ext cx="0" cy="0"/>
          <a:chOff x="0" y="0"/>
          <a:chExt cx="0" cy="0"/>
        </a:xfrm>
      </p:grpSpPr>
      <p:cxnSp>
        <p:nvCxnSpPr>
          <p:cNvPr id="22" name="Google Shape;22;p65"/>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23" name="Google Shape;23;p65"/>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24" name="Google Shape;24;p65"/>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25" name="Google Shape;25;p65"/>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26" name="Google Shape;26;p6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extLst>
      <p:ext uri="{BB962C8B-B14F-4D97-AF65-F5344CB8AC3E}">
        <p14:creationId xmlns:p14="http://schemas.microsoft.com/office/powerpoint/2010/main" val="1452316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
        <p:cNvGrpSpPr/>
        <p:nvPr/>
      </p:nvGrpSpPr>
      <p:grpSpPr>
        <a:xfrm>
          <a:off x="0" y="0"/>
          <a:ext cx="0" cy="0"/>
          <a:chOff x="0" y="0"/>
          <a:chExt cx="0" cy="0"/>
        </a:xfrm>
      </p:grpSpPr>
      <p:sp>
        <p:nvSpPr>
          <p:cNvPr id="28" name="Google Shape;28;p5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9" name="Google Shape;29;p5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0" name="Google Shape;30;p59"/>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31" name="Google Shape;31;p59"/>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 name="Google Shape;32;p5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33" name="Google Shape;33;p5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extLst>
      <p:ext uri="{BB962C8B-B14F-4D97-AF65-F5344CB8AC3E}">
        <p14:creationId xmlns:p14="http://schemas.microsoft.com/office/powerpoint/2010/main" val="316933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4"/>
        <p:cNvGrpSpPr/>
        <p:nvPr/>
      </p:nvGrpSpPr>
      <p:grpSpPr>
        <a:xfrm>
          <a:off x="0" y="0"/>
          <a:ext cx="0" cy="0"/>
          <a:chOff x="0" y="0"/>
          <a:chExt cx="0" cy="0"/>
        </a:xfrm>
      </p:grpSpPr>
      <p:sp>
        <p:nvSpPr>
          <p:cNvPr id="35" name="Google Shape;35;p60"/>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6" name="Google Shape;36;p6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extLst>
      <p:ext uri="{BB962C8B-B14F-4D97-AF65-F5344CB8AC3E}">
        <p14:creationId xmlns:p14="http://schemas.microsoft.com/office/powerpoint/2010/main" val="249796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
        <p:cNvGrpSpPr/>
        <p:nvPr/>
      </p:nvGrpSpPr>
      <p:grpSpPr>
        <a:xfrm>
          <a:off x="0" y="0"/>
          <a:ext cx="0" cy="0"/>
          <a:chOff x="0" y="0"/>
          <a:chExt cx="0" cy="0"/>
        </a:xfrm>
      </p:grpSpPr>
      <p:sp>
        <p:nvSpPr>
          <p:cNvPr id="17" name="Google Shape;17;p60"/>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 name="Google Shape;18;p6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60"/>
          <p:cNvSpPr txBox="1">
            <a:spLocks noGrp="1"/>
          </p:cNvSpPr>
          <p:nvPr>
            <p:ph type="title"/>
          </p:nvPr>
        </p:nvSpPr>
        <p:spPr>
          <a:xfrm>
            <a:off x="265500" y="1397350"/>
            <a:ext cx="4045200" cy="131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a:endParaRPr/>
          </a:p>
        </p:txBody>
      </p:sp>
      <p:sp>
        <p:nvSpPr>
          <p:cNvPr id="20" name="Google Shape;20;p60"/>
          <p:cNvSpPr txBox="1">
            <a:spLocks noGrp="1"/>
          </p:cNvSpPr>
          <p:nvPr>
            <p:ph type="subTitle" idx="1"/>
          </p:nvPr>
        </p:nvSpPr>
        <p:spPr>
          <a:xfrm>
            <a:off x="265500" y="2735371"/>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1" name="Google Shape;21;p6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1600"/>
              </a:spcBef>
              <a:spcAft>
                <a:spcPts val="0"/>
              </a:spcAft>
              <a:buClr>
                <a:schemeClr val="lt1"/>
              </a:buClr>
              <a:buSzPts val="1400"/>
              <a:buChar char="○"/>
              <a:defRPr>
                <a:solidFill>
                  <a:schemeClr val="lt1"/>
                </a:solidFill>
              </a:defRPr>
            </a:lvl2pPr>
            <a:lvl3pPr marL="1371600" lvl="2" indent="-317500" algn="l">
              <a:lnSpc>
                <a:spcPct val="115000"/>
              </a:lnSpc>
              <a:spcBef>
                <a:spcPts val="1600"/>
              </a:spcBef>
              <a:spcAft>
                <a:spcPts val="0"/>
              </a:spcAft>
              <a:buClr>
                <a:schemeClr val="lt1"/>
              </a:buClr>
              <a:buSzPts val="1400"/>
              <a:buChar char="■"/>
              <a:defRPr>
                <a:solidFill>
                  <a:schemeClr val="lt1"/>
                </a:solidFill>
              </a:defRPr>
            </a:lvl3pPr>
            <a:lvl4pPr marL="1828800" lvl="3" indent="-317500" algn="l">
              <a:lnSpc>
                <a:spcPct val="115000"/>
              </a:lnSpc>
              <a:spcBef>
                <a:spcPts val="1600"/>
              </a:spcBef>
              <a:spcAft>
                <a:spcPts val="0"/>
              </a:spcAft>
              <a:buClr>
                <a:schemeClr val="lt1"/>
              </a:buClr>
              <a:buSzPts val="1400"/>
              <a:buChar char="●"/>
              <a:defRPr>
                <a:solidFill>
                  <a:schemeClr val="lt1"/>
                </a:solidFill>
              </a:defRPr>
            </a:lvl4pPr>
            <a:lvl5pPr marL="2286000" lvl="4" indent="-317500" algn="l">
              <a:lnSpc>
                <a:spcPct val="115000"/>
              </a:lnSpc>
              <a:spcBef>
                <a:spcPts val="1600"/>
              </a:spcBef>
              <a:spcAft>
                <a:spcPts val="0"/>
              </a:spcAft>
              <a:buClr>
                <a:schemeClr val="lt1"/>
              </a:buClr>
              <a:buSzPts val="1400"/>
              <a:buChar char="○"/>
              <a:defRPr>
                <a:solidFill>
                  <a:schemeClr val="lt1"/>
                </a:solidFill>
              </a:defRPr>
            </a:lvl5pPr>
            <a:lvl6pPr marL="2743200" lvl="5" indent="-317500" algn="l">
              <a:lnSpc>
                <a:spcPct val="115000"/>
              </a:lnSpc>
              <a:spcBef>
                <a:spcPts val="1600"/>
              </a:spcBef>
              <a:spcAft>
                <a:spcPts val="0"/>
              </a:spcAft>
              <a:buClr>
                <a:schemeClr val="lt1"/>
              </a:buClr>
              <a:buSzPts val="1400"/>
              <a:buChar char="■"/>
              <a:defRPr>
                <a:solidFill>
                  <a:schemeClr val="lt1"/>
                </a:solidFill>
              </a:defRPr>
            </a:lvl6pPr>
            <a:lvl7pPr marL="3200400" lvl="6" indent="-317500" algn="l">
              <a:lnSpc>
                <a:spcPct val="115000"/>
              </a:lnSpc>
              <a:spcBef>
                <a:spcPts val="1600"/>
              </a:spcBef>
              <a:spcAft>
                <a:spcPts val="0"/>
              </a:spcAft>
              <a:buClr>
                <a:schemeClr val="lt1"/>
              </a:buClr>
              <a:buSzPts val="1400"/>
              <a:buChar char="●"/>
              <a:defRPr>
                <a:solidFill>
                  <a:schemeClr val="lt1"/>
                </a:solidFill>
              </a:defRPr>
            </a:lvl7pPr>
            <a:lvl8pPr marL="3657600" lvl="7" indent="-317500" algn="l">
              <a:lnSpc>
                <a:spcPct val="115000"/>
              </a:lnSpc>
              <a:spcBef>
                <a:spcPts val="1600"/>
              </a:spcBef>
              <a:spcAft>
                <a:spcPts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22" name="Google Shape;22;p6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
        <p:cNvGrpSpPr/>
        <p:nvPr/>
      </p:nvGrpSpPr>
      <p:grpSpPr>
        <a:xfrm>
          <a:off x="0" y="0"/>
          <a:ext cx="0" cy="0"/>
          <a:chOff x="0" y="0"/>
          <a:chExt cx="0" cy="0"/>
        </a:xfrm>
      </p:grpSpPr>
      <p:cxnSp>
        <p:nvCxnSpPr>
          <p:cNvPr id="38" name="Google Shape;38;p6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9" name="Google Shape;39;p6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40" name="Google Shape;40;p6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6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2" name="Google Shape;42;p61"/>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3" name="Google Shape;43;p61"/>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4" name="Google Shape;44;p6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extLst>
      <p:ext uri="{BB962C8B-B14F-4D97-AF65-F5344CB8AC3E}">
        <p14:creationId xmlns:p14="http://schemas.microsoft.com/office/powerpoint/2010/main" val="275532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45"/>
        <p:cNvGrpSpPr/>
        <p:nvPr/>
      </p:nvGrpSpPr>
      <p:grpSpPr>
        <a:xfrm>
          <a:off x="0" y="0"/>
          <a:ext cx="0" cy="0"/>
          <a:chOff x="0" y="0"/>
          <a:chExt cx="0" cy="0"/>
        </a:xfrm>
      </p:grpSpPr>
      <p:cxnSp>
        <p:nvCxnSpPr>
          <p:cNvPr id="46" name="Google Shape;46;p62"/>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47" name="Google Shape;47;p62"/>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62"/>
          <p:cNvSpPr txBox="1">
            <a:spLocks noGrp="1"/>
          </p:cNvSpPr>
          <p:nvPr>
            <p:ph type="title"/>
          </p:nvPr>
        </p:nvSpPr>
        <p:spPr>
          <a:xfrm>
            <a:off x="406425" y="1806825"/>
            <a:ext cx="8296800" cy="15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49" name="Google Shape;49;p6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extLst>
      <p:ext uri="{BB962C8B-B14F-4D97-AF65-F5344CB8AC3E}">
        <p14:creationId xmlns:p14="http://schemas.microsoft.com/office/powerpoint/2010/main" val="2240613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50"/>
        <p:cNvGrpSpPr/>
        <p:nvPr/>
      </p:nvGrpSpPr>
      <p:grpSpPr>
        <a:xfrm>
          <a:off x="0" y="0"/>
          <a:ext cx="0" cy="0"/>
          <a:chOff x="0" y="0"/>
          <a:chExt cx="0" cy="0"/>
        </a:xfrm>
      </p:grpSpPr>
      <p:cxnSp>
        <p:nvCxnSpPr>
          <p:cNvPr id="51" name="Google Shape;51;p63"/>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52" name="Google Shape;52;p63"/>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3" name="Google Shape;53;p6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extLst>
      <p:ext uri="{BB962C8B-B14F-4D97-AF65-F5344CB8AC3E}">
        <p14:creationId xmlns:p14="http://schemas.microsoft.com/office/powerpoint/2010/main" val="1682757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
        <p:cNvGrpSpPr/>
        <p:nvPr/>
      </p:nvGrpSpPr>
      <p:grpSpPr>
        <a:xfrm>
          <a:off x="0" y="0"/>
          <a:ext cx="0" cy="0"/>
          <a:chOff x="0" y="0"/>
          <a:chExt cx="0" cy="0"/>
        </a:xfrm>
      </p:grpSpPr>
      <p:cxnSp>
        <p:nvCxnSpPr>
          <p:cNvPr id="55" name="Google Shape;55;p64"/>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6" name="Google Shape;56;p6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7" name="Google Shape;57;p64"/>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8" name="Google Shape;58;p6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extLst>
      <p:ext uri="{BB962C8B-B14F-4D97-AF65-F5344CB8AC3E}">
        <p14:creationId xmlns:p14="http://schemas.microsoft.com/office/powerpoint/2010/main" val="1016672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6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extLst>
      <p:ext uri="{BB962C8B-B14F-4D97-AF65-F5344CB8AC3E}">
        <p14:creationId xmlns:p14="http://schemas.microsoft.com/office/powerpoint/2010/main" val="454154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cxnSp>
        <p:nvCxnSpPr>
          <p:cNvPr id="62" name="Google Shape;62;g23a1ce89eda_0_14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63" name="Google Shape;63;g23a1ce89eda_0_149"/>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64" name="Google Shape;64;g23a1ce89eda_0_14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65" name="Google Shape;65;g23a1ce89eda_0_14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3000"/>
              <a:buNone/>
              <a:defRPr/>
            </a:lvl1pPr>
            <a:lvl2pPr lvl="1" algn="l" rtl="0">
              <a:lnSpc>
                <a:spcPct val="100000"/>
              </a:lnSpc>
              <a:spcBef>
                <a:spcPts val="0"/>
              </a:spcBef>
              <a:spcAft>
                <a:spcPts val="0"/>
              </a:spcAft>
              <a:buSzPts val="3000"/>
              <a:buNone/>
              <a:defRPr/>
            </a:lvl2pPr>
            <a:lvl3pPr lvl="2" algn="l" rtl="0">
              <a:lnSpc>
                <a:spcPct val="100000"/>
              </a:lnSpc>
              <a:spcBef>
                <a:spcPts val="0"/>
              </a:spcBef>
              <a:spcAft>
                <a:spcPts val="0"/>
              </a:spcAft>
              <a:buSzPts val="3000"/>
              <a:buNone/>
              <a:defRPr/>
            </a:lvl3pPr>
            <a:lvl4pPr lvl="3" algn="l" rtl="0">
              <a:lnSpc>
                <a:spcPct val="100000"/>
              </a:lnSpc>
              <a:spcBef>
                <a:spcPts val="0"/>
              </a:spcBef>
              <a:spcAft>
                <a:spcPts val="0"/>
              </a:spcAft>
              <a:buSzPts val="3000"/>
              <a:buNone/>
              <a:defRPr/>
            </a:lvl4pPr>
            <a:lvl5pPr lvl="4" algn="l" rtl="0">
              <a:lnSpc>
                <a:spcPct val="100000"/>
              </a:lnSpc>
              <a:spcBef>
                <a:spcPts val="0"/>
              </a:spcBef>
              <a:spcAft>
                <a:spcPts val="0"/>
              </a:spcAft>
              <a:buSzPts val="3000"/>
              <a:buNone/>
              <a:defRPr/>
            </a:lvl5pPr>
            <a:lvl6pPr lvl="5" algn="l" rtl="0">
              <a:lnSpc>
                <a:spcPct val="100000"/>
              </a:lnSpc>
              <a:spcBef>
                <a:spcPts val="0"/>
              </a:spcBef>
              <a:spcAft>
                <a:spcPts val="0"/>
              </a:spcAft>
              <a:buSzPts val="3000"/>
              <a:buNone/>
              <a:defRPr/>
            </a:lvl6pPr>
            <a:lvl7pPr lvl="6" algn="l" rtl="0">
              <a:lnSpc>
                <a:spcPct val="100000"/>
              </a:lnSpc>
              <a:spcBef>
                <a:spcPts val="0"/>
              </a:spcBef>
              <a:spcAft>
                <a:spcPts val="0"/>
              </a:spcAft>
              <a:buSzPts val="3000"/>
              <a:buNone/>
              <a:defRPr/>
            </a:lvl7pPr>
            <a:lvl8pPr lvl="7" algn="l" rtl="0">
              <a:lnSpc>
                <a:spcPct val="100000"/>
              </a:lnSpc>
              <a:spcBef>
                <a:spcPts val="0"/>
              </a:spcBef>
              <a:spcAft>
                <a:spcPts val="0"/>
              </a:spcAft>
              <a:buSzPts val="3000"/>
              <a:buNone/>
              <a:defRPr/>
            </a:lvl8pPr>
            <a:lvl9pPr lvl="8" algn="l" rtl="0">
              <a:lnSpc>
                <a:spcPct val="100000"/>
              </a:lnSpc>
              <a:spcBef>
                <a:spcPts val="0"/>
              </a:spcBef>
              <a:spcAft>
                <a:spcPts val="0"/>
              </a:spcAft>
              <a:buSzPts val="3000"/>
              <a:buNone/>
              <a:defRPr/>
            </a:lvl9pPr>
          </a:lstStyle>
          <a:p>
            <a:endParaRPr/>
          </a:p>
        </p:txBody>
      </p:sp>
      <p:sp>
        <p:nvSpPr>
          <p:cNvPr id="66" name="Google Shape;66;g23a1ce89eda_0_149"/>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7" name="Google Shape;67;g23a1ce89eda_0_14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extLst>
      <p:ext uri="{BB962C8B-B14F-4D97-AF65-F5344CB8AC3E}">
        <p14:creationId xmlns:p14="http://schemas.microsoft.com/office/powerpoint/2010/main" val="304368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cxnSp>
        <p:nvCxnSpPr>
          <p:cNvPr id="24" name="Google Shape;24;p6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5" name="Google Shape;25;p6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6" name="Google Shape;26;p6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7" name="Google Shape;27;p6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8" name="Google Shape;28;p61"/>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9" name="Google Shape;29;p61"/>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0" name="Google Shape;30;p6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titel mit Text">
  <p:cSld name="Ttitel mit Text">
    <p:spTree>
      <p:nvGrpSpPr>
        <p:cNvPr id="1" name="Shape 31"/>
        <p:cNvGrpSpPr/>
        <p:nvPr/>
      </p:nvGrpSpPr>
      <p:grpSpPr>
        <a:xfrm>
          <a:off x="0" y="0"/>
          <a:ext cx="0" cy="0"/>
          <a:chOff x="0" y="0"/>
          <a:chExt cx="0" cy="0"/>
        </a:xfrm>
      </p:grpSpPr>
      <p:sp>
        <p:nvSpPr>
          <p:cNvPr id="32" name="Google Shape;32;p67"/>
          <p:cNvSpPr txBox="1">
            <a:spLocks noGrp="1"/>
          </p:cNvSpPr>
          <p:nvPr>
            <p:ph type="title"/>
          </p:nvPr>
        </p:nvSpPr>
        <p:spPr>
          <a:xfrm>
            <a:off x="666751" y="1038381"/>
            <a:ext cx="6681788" cy="2769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 name="Google Shape;33;p67"/>
          <p:cNvSpPr txBox="1">
            <a:spLocks noGrp="1"/>
          </p:cNvSpPr>
          <p:nvPr>
            <p:ph type="body" idx="1"/>
          </p:nvPr>
        </p:nvSpPr>
        <p:spPr>
          <a:xfrm>
            <a:off x="965200" y="1945481"/>
            <a:ext cx="6383338" cy="3015854"/>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4" name="Google Shape;34;p67"/>
          <p:cNvSpPr txBox="1">
            <a:spLocks noGrp="1"/>
          </p:cNvSpPr>
          <p:nvPr>
            <p:ph type="body" idx="2"/>
          </p:nvPr>
        </p:nvSpPr>
        <p:spPr>
          <a:xfrm>
            <a:off x="960289" y="1325014"/>
            <a:ext cx="6388250" cy="276999"/>
          </a:xfrm>
          <a:prstGeom prst="rect">
            <a:avLst/>
          </a:prstGeom>
          <a:noFill/>
          <a:ln>
            <a:noFill/>
          </a:ln>
        </p:spPr>
        <p:txBody>
          <a:bodyPr spcFirstLastPara="1" wrap="square" lIns="0" tIns="0" rIns="0" bIns="0" anchor="t" anchorCtr="0">
            <a:noAutofit/>
          </a:bodyPr>
          <a:lstStyle>
            <a:lvl1pPr marL="457200" lvl="0" indent="-342900" algn="l">
              <a:lnSpc>
                <a:spcPct val="115000"/>
              </a:lnSpc>
              <a:spcBef>
                <a:spcPts val="0"/>
              </a:spcBef>
              <a:spcAft>
                <a:spcPts val="0"/>
              </a:spcAft>
              <a:buSzPts val="1800"/>
              <a:buChar char="●"/>
              <a:defRPr sz="1800" b="0" i="0">
                <a:solidFill>
                  <a:schemeClr val="dk1"/>
                </a:solidFill>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 name="Google Shape;35;p6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6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Page droite">
  <p:cSld name="8_Page droite">
    <p:spTree>
      <p:nvGrpSpPr>
        <p:cNvPr id="1" name="Shape 38"/>
        <p:cNvGrpSpPr/>
        <p:nvPr/>
      </p:nvGrpSpPr>
      <p:grpSpPr>
        <a:xfrm>
          <a:off x="0" y="0"/>
          <a:ext cx="0" cy="0"/>
          <a:chOff x="0" y="0"/>
          <a:chExt cx="0" cy="0"/>
        </a:xfrm>
      </p:grpSpPr>
      <p:sp>
        <p:nvSpPr>
          <p:cNvPr id="39" name="Google Shape;39;g14a9ba76ca6_0_7"/>
          <p:cNvSpPr txBox="1">
            <a:spLocks noGrp="1"/>
          </p:cNvSpPr>
          <p:nvPr>
            <p:ph type="title"/>
          </p:nvPr>
        </p:nvSpPr>
        <p:spPr>
          <a:xfrm>
            <a:off x="462395" y="141908"/>
            <a:ext cx="7886700" cy="412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000"/>
              <a:buNone/>
              <a:defRPr sz="1687" b="0">
                <a:latin typeface="Arial"/>
                <a:ea typeface="Arial"/>
                <a:cs typeface="Arial"/>
                <a:sym typeface="Aria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0" name="Google Shape;40;g14a9ba76ca6_0_7"/>
          <p:cNvSpPr txBox="1">
            <a:spLocks noGrp="1"/>
          </p:cNvSpPr>
          <p:nvPr>
            <p:ph type="body" idx="1"/>
          </p:nvPr>
        </p:nvSpPr>
        <p:spPr>
          <a:xfrm>
            <a:off x="786609" y="1038490"/>
            <a:ext cx="7570800" cy="1463400"/>
          </a:xfrm>
          <a:prstGeom prst="rect">
            <a:avLst/>
          </a:prstGeom>
          <a:noFill/>
          <a:ln>
            <a:noFill/>
          </a:ln>
          <a:effectLst>
            <a:outerShdw dist="38100" dir="2700000" algn="tl" rotWithShape="0">
              <a:srgbClr val="000000">
                <a:alpha val="7058"/>
              </a:srgbClr>
            </a:outerShdw>
          </a:effectLst>
        </p:spPr>
        <p:txBody>
          <a:bodyPr spcFirstLastPara="1" wrap="square" lIns="91425" tIns="91425" rIns="91425" bIns="91425" anchor="ctr" anchorCtr="0">
            <a:noAutofit/>
          </a:bodyPr>
          <a:lstStyle>
            <a:lvl1pPr marL="457200" lvl="0" indent="-228600" algn="ctr">
              <a:lnSpc>
                <a:spcPct val="115000"/>
              </a:lnSpc>
              <a:spcBef>
                <a:spcPts val="0"/>
              </a:spcBef>
              <a:spcAft>
                <a:spcPts val="0"/>
              </a:spcAft>
              <a:buSzPts val="1800"/>
              <a:buFont typeface="Arial"/>
              <a:buNone/>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 name="Google Shape;41;g14a9ba76ca6_0_7"/>
          <p:cNvSpPr txBox="1">
            <a:spLocks noGrp="1"/>
          </p:cNvSpPr>
          <p:nvPr>
            <p:ph type="body" idx="2"/>
          </p:nvPr>
        </p:nvSpPr>
        <p:spPr>
          <a:xfrm>
            <a:off x="811215" y="2643187"/>
            <a:ext cx="7583400" cy="1709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sz="788"/>
            </a:lvl1pPr>
            <a:lvl2pPr marL="914400" lvl="1" indent="-228600" algn="l">
              <a:lnSpc>
                <a:spcPct val="115000"/>
              </a:lnSpc>
              <a:spcBef>
                <a:spcPts val="1600"/>
              </a:spcBef>
              <a:spcAft>
                <a:spcPts val="0"/>
              </a:spcAft>
              <a:buSzPts val="1400"/>
              <a:buNone/>
              <a:defRPr sz="675"/>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g14a9ba76ca6_0_7"/>
          <p:cNvSpPr txBox="1"/>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de-DE" sz="1000" b="0" i="0" u="none" strike="noStrike" cap="none">
                <a:solidFill>
                  <a:schemeClr val="dk2"/>
                </a:solidFill>
                <a:latin typeface="Lato"/>
                <a:ea typeface="Lato"/>
                <a:cs typeface="Lato"/>
                <a:sym typeface="Lato"/>
              </a:rPr>
              <a:pPr marL="0" marR="0" lvl="0" indent="0" algn="r" rtl="0">
                <a:lnSpc>
                  <a:spcPct val="100000"/>
                </a:lnSpc>
                <a:spcBef>
                  <a:spcPts val="0"/>
                </a:spcBef>
                <a:spcAft>
                  <a:spcPts val="0"/>
                </a:spcAft>
                <a:buClr>
                  <a:srgbClr val="000000"/>
                </a:buClr>
                <a:buSzPts val="1000"/>
                <a:buFont typeface="Arial"/>
                <a:buNone/>
              </a:pPr>
              <a:t>‹#›</a:t>
            </a:fld>
            <a:endParaRPr sz="1000" b="0" i="0" u="none" strike="noStrike" cap="none">
              <a:solidFill>
                <a:schemeClr val="dk2"/>
              </a:solidFill>
              <a:latin typeface="Lato"/>
              <a:ea typeface="Lato"/>
              <a:cs typeface="Lato"/>
              <a:sym typeface="Lato"/>
            </a:endParaRPr>
          </a:p>
        </p:txBody>
      </p:sp>
    </p:spTree>
  </p:cSld>
  <p:clrMapOvr>
    <a:masterClrMapping/>
  </p:clrMapOvr>
  <p:extLst>
    <p:ext uri="{DCECCB84-F9BA-43D5-87BE-67443E8EF086}">
      <p15:sldGuideLst xmlns:p15="http://schemas.microsoft.com/office/powerpoint/2012/main">
        <p15:guide id="1" pos="226">
          <p15:clr>
            <a:srgbClr val="FBAE40"/>
          </p15:clr>
        </p15:guide>
        <p15:guide id="2" pos="5640">
          <p15:clr>
            <a:srgbClr val="FBAE40"/>
          </p15:clr>
        </p15:guide>
        <p15:guide id="3" pos="5578">
          <p15:clr>
            <a:srgbClr val="FBAE40"/>
          </p15:clr>
        </p15:guide>
        <p15:guide id="4" pos="283">
          <p15:clr>
            <a:srgbClr val="FBAE40"/>
          </p15:clr>
        </p15:guide>
        <p15:guide id="5" pos="293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cxnSp>
        <p:nvCxnSpPr>
          <p:cNvPr id="44" name="Google Shape;44;p69"/>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45" name="Google Shape;45;p6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6" name="Google Shape;46;p69"/>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7" name="Google Shape;47;p6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Texte et contenu" type="txAndObj">
  <p:cSld name="TEXT_AND_OBJECT">
    <p:spTree>
      <p:nvGrpSpPr>
        <p:cNvPr id="1" name="Shape 48"/>
        <p:cNvGrpSpPr/>
        <p:nvPr/>
      </p:nvGrpSpPr>
      <p:grpSpPr>
        <a:xfrm>
          <a:off x="0" y="0"/>
          <a:ext cx="0" cy="0"/>
          <a:chOff x="0" y="0"/>
          <a:chExt cx="0" cy="0"/>
        </a:xfrm>
      </p:grpSpPr>
      <p:sp>
        <p:nvSpPr>
          <p:cNvPr id="49" name="Google Shape;49;p70"/>
          <p:cNvSpPr txBox="1">
            <a:spLocks noGrp="1"/>
          </p:cNvSpPr>
          <p:nvPr>
            <p:ph type="title"/>
          </p:nvPr>
        </p:nvSpPr>
        <p:spPr>
          <a:xfrm>
            <a:off x="457203" y="205981"/>
            <a:ext cx="8229600" cy="857251"/>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0" name="Google Shape;50;p70"/>
          <p:cNvSpPr txBox="1">
            <a:spLocks noGrp="1"/>
          </p:cNvSpPr>
          <p:nvPr>
            <p:ph type="body" idx="1"/>
          </p:nvPr>
        </p:nvSpPr>
        <p:spPr>
          <a:xfrm>
            <a:off x="1042991" y="1200152"/>
            <a:ext cx="3744911" cy="3394472"/>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1" name="Google Shape;51;p70"/>
          <p:cNvSpPr txBox="1">
            <a:spLocks noGrp="1"/>
          </p:cNvSpPr>
          <p:nvPr>
            <p:ph type="body" idx="2"/>
          </p:nvPr>
        </p:nvSpPr>
        <p:spPr>
          <a:xfrm>
            <a:off x="4940303" y="1200152"/>
            <a:ext cx="3746500" cy="3394472"/>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2" name="Google Shape;52;p70"/>
          <p:cNvSpPr txBox="1">
            <a:spLocks noGrp="1"/>
          </p:cNvSpPr>
          <p:nvPr>
            <p:ph type="ftr" idx="11"/>
          </p:nvPr>
        </p:nvSpPr>
        <p:spPr>
          <a:xfrm>
            <a:off x="3123514" y="4683849"/>
            <a:ext cx="2896975" cy="356996"/>
          </a:xfrm>
          <a:prstGeom prst="rect">
            <a:avLst/>
          </a:prstGeom>
          <a:noFill/>
          <a:ln>
            <a:noFill/>
          </a:ln>
        </p:spPr>
        <p:txBody>
          <a:bodyPr spcFirstLastPara="1" wrap="square" lIns="73625" tIns="36800" rIns="73625" bIns="368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70"/>
          <p:cNvSpPr txBox="1">
            <a:spLocks noGrp="1"/>
          </p:cNvSpPr>
          <p:nvPr>
            <p:ph type="sldNum" idx="12"/>
          </p:nvPr>
        </p:nvSpPr>
        <p:spPr>
          <a:xfrm>
            <a:off x="6552273" y="4683850"/>
            <a:ext cx="2134816" cy="171179"/>
          </a:xfrm>
          <a:prstGeom prst="rect">
            <a:avLst/>
          </a:prstGeom>
          <a:noFill/>
          <a:ln>
            <a:noFill/>
          </a:ln>
        </p:spPr>
        <p:txBody>
          <a:bodyPr spcFirstLastPara="1" wrap="square" lIns="73625" tIns="36800" rIns="73625" bIns="36800" anchor="t"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54"/>
        <p:cNvGrpSpPr/>
        <p:nvPr/>
      </p:nvGrpSpPr>
      <p:grpSpPr>
        <a:xfrm>
          <a:off x="0" y="0"/>
          <a:ext cx="0" cy="0"/>
          <a:chOff x="0" y="0"/>
          <a:chExt cx="0" cy="0"/>
        </a:xfrm>
      </p:grpSpPr>
      <p:sp>
        <p:nvSpPr>
          <p:cNvPr id="55" name="Google Shape;55;p7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6" name="Google Shape;56;p7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7" name="Google Shape;57;p7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7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Google Shape;59;p7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58"/>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58"/>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5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de-DE"/>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56"/>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5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it"/>
              <a:pPr marL="0" lvl="0" indent="0" algn="r" rtl="0">
                <a:spcBef>
                  <a:spcPts val="0"/>
                </a:spcBef>
                <a:spcAft>
                  <a:spcPts val="0"/>
                </a:spcAft>
                <a:buNone/>
              </a:pPr>
              <a:t>‹#›</a:t>
            </a:fld>
            <a:endParaRPr/>
          </a:p>
        </p:txBody>
      </p:sp>
    </p:spTree>
    <p:extLst>
      <p:ext uri="{BB962C8B-B14F-4D97-AF65-F5344CB8AC3E}">
        <p14:creationId xmlns:p14="http://schemas.microsoft.com/office/powerpoint/2010/main" val="1469336074"/>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2.jpe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1.png"/><Relationship Id="rId21" Type="http://schemas.openxmlformats.org/officeDocument/2006/relationships/image" Target="../media/image27.pn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png"/><Relationship Id="rId2" Type="http://schemas.openxmlformats.org/officeDocument/2006/relationships/notesSlide" Target="../notesSlides/notesSlide47.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2.jpeg"/><Relationship Id="rId15" Type="http://schemas.openxmlformats.org/officeDocument/2006/relationships/image" Target="../media/image21.png"/><Relationship Id="rId10" Type="http://schemas.openxmlformats.org/officeDocument/2006/relationships/image" Target="../media/image16.jpeg"/><Relationship Id="rId19"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15.jpeg"/><Relationship Id="rId1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jpeg"/><Relationship Id="rId3" Type="http://schemas.openxmlformats.org/officeDocument/2006/relationships/image" Target="../media/image1.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jpeg"/><Relationship Id="rId2" Type="http://schemas.openxmlformats.org/officeDocument/2006/relationships/notesSlide" Target="../notesSlides/notesSlide56.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jpeg"/><Relationship Id="rId9" Type="http://schemas.openxmlformats.org/officeDocument/2006/relationships/image" Target="../media/image32.jpeg"/><Relationship Id="rId1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6.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45.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9.png"/><Relationship Id="rId2" Type="http://schemas.openxmlformats.org/officeDocument/2006/relationships/notesSlide" Target="../notesSlides/notesSlide80.xml"/><Relationship Id="rId1" Type="http://schemas.openxmlformats.org/officeDocument/2006/relationships/slideLayout" Target="../slideLayouts/slideLayout25.xml"/><Relationship Id="rId6" Type="http://schemas.openxmlformats.org/officeDocument/2006/relationships/hyperlink" Target="https://www.synthesis-center.org/" TargetMode="External"/><Relationship Id="rId5" Type="http://schemas.openxmlformats.org/officeDocument/2006/relationships/image" Target="../media/image48.jpeg"/><Relationship Id="rId4" Type="http://schemas.openxmlformats.org/officeDocument/2006/relationships/hyperlink" Target="https://www.beyond-capital.e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
          <p:cNvSpPr txBox="1">
            <a:spLocks noGrp="1"/>
          </p:cNvSpPr>
          <p:nvPr>
            <p:ph type="ctrTitle"/>
          </p:nvPr>
        </p:nvSpPr>
        <p:spPr>
          <a:xfrm>
            <a:off x="2371725" y="630225"/>
            <a:ext cx="6331500" cy="2096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800"/>
              <a:buNone/>
            </a:pPr>
            <a:r>
              <a:rPr lang="de-DE" sz="3900" dirty="0" err="1">
                <a:solidFill>
                  <a:srgbClr val="122D4A"/>
                </a:solidFill>
                <a:latin typeface="Lato" panose="020F0502020204030203" pitchFamily="34" charset="0"/>
                <a:ea typeface="Lato" panose="020F0502020204030203" pitchFamily="34" charset="0"/>
                <a:cs typeface="Lato" panose="020F0502020204030203" pitchFamily="34" charset="0"/>
                <a:sym typeface="Lato"/>
              </a:rPr>
              <a:t>Ενότητ</a:t>
            </a:r>
            <a:r>
              <a:rPr lang="de-DE" sz="3900" dirty="0">
                <a:solidFill>
                  <a:srgbClr val="122D4A"/>
                </a:solidFill>
                <a:latin typeface="Lato" panose="020F0502020204030203" pitchFamily="34" charset="0"/>
                <a:ea typeface="Lato" panose="020F0502020204030203" pitchFamily="34" charset="0"/>
                <a:cs typeface="Lato" panose="020F0502020204030203" pitchFamily="34" charset="0"/>
                <a:sym typeface="Lato"/>
              </a:rPr>
              <a:t>α 3</a:t>
            </a:r>
            <a:br>
              <a:rPr lang="de-DE" sz="3900" dirty="0">
                <a:solidFill>
                  <a:srgbClr val="122D4A"/>
                </a:solidFill>
                <a:latin typeface="Lato" panose="020F0502020204030203" pitchFamily="34" charset="0"/>
                <a:ea typeface="Lato" panose="020F0502020204030203" pitchFamily="34" charset="0"/>
                <a:cs typeface="Lato" panose="020F0502020204030203" pitchFamily="34" charset="0"/>
                <a:sym typeface="Lato"/>
              </a:rPr>
            </a:br>
            <a:br>
              <a:rPr lang="de-DE" sz="2000" dirty="0">
                <a:solidFill>
                  <a:srgbClr val="122D4A"/>
                </a:solidFill>
                <a:latin typeface="Lato" panose="020F0502020204030203" pitchFamily="34" charset="0"/>
                <a:ea typeface="Lato" panose="020F0502020204030203" pitchFamily="34" charset="0"/>
                <a:cs typeface="Lato" panose="020F0502020204030203" pitchFamily="34" charset="0"/>
                <a:sym typeface="Lato"/>
              </a:rPr>
            </a:br>
            <a:r>
              <a:rPr lang="de-DE" sz="3900" dirty="0">
                <a:solidFill>
                  <a:srgbClr val="122D4A"/>
                </a:solidFill>
                <a:latin typeface="Lato" panose="020F0502020204030203" pitchFamily="34" charset="0"/>
                <a:ea typeface="Lato" panose="020F0502020204030203" pitchFamily="34" charset="0"/>
                <a:cs typeface="Lato" panose="020F0502020204030203" pitchFamily="34" charset="0"/>
                <a:sym typeface="Lato"/>
              </a:rPr>
              <a:t>Χρηματοδότηση της κοινωνικής επιχείρησης</a:t>
            </a:r>
            <a:endParaRPr sz="3900" dirty="0">
              <a:solidFill>
                <a:srgbClr val="122D4A"/>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88" name="Google Shape;88;p1"/>
          <p:cNvSpPr txBox="1">
            <a:spLocks noGrp="1"/>
          </p:cNvSpPr>
          <p:nvPr>
            <p:ph type="subTitle" idx="1"/>
          </p:nvPr>
        </p:nvSpPr>
        <p:spPr>
          <a:xfrm>
            <a:off x="2471492" y="3526675"/>
            <a:ext cx="6331500" cy="1241700"/>
          </a:xfrm>
          <a:prstGeom prst="rect">
            <a:avLst/>
          </a:prstGeom>
          <a:solidFill>
            <a:schemeClr val="dk1"/>
          </a:solid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800"/>
              <a:buNone/>
            </a:pPr>
            <a:r>
              <a:rPr lang="de-DE" sz="2300" b="0" i="0" u="none" strike="noStrike" dirty="0">
                <a:solidFill>
                  <a:srgbClr val="FFFFFF"/>
                </a:solidFill>
                <a:latin typeface="Lato" panose="020F0502020204030203" pitchFamily="34" charset="0"/>
                <a:ea typeface="Lato" panose="020F0502020204030203" pitchFamily="34" charset="0"/>
                <a:cs typeface="Lato" panose="020F0502020204030203" pitchFamily="34" charset="0"/>
                <a:sym typeface="Lato"/>
              </a:rPr>
              <a:t>ΙΝΣΤΙΤΟ</a:t>
            </a:r>
            <a:r>
              <a:rPr lang="el-GR" sz="2300" dirty="0">
                <a:solidFill>
                  <a:srgbClr val="FFFFFF"/>
                </a:solidFill>
                <a:latin typeface="Lato" panose="020F0502020204030203" pitchFamily="34" charset="0"/>
                <a:ea typeface="Lato" panose="020F0502020204030203" pitchFamily="34" charset="0"/>
                <a:cs typeface="Lato" panose="020F0502020204030203" pitchFamily="34" charset="0"/>
              </a:rPr>
              <a:t>Υ</a:t>
            </a:r>
            <a:r>
              <a:rPr lang="de-DE" sz="2300" b="0" i="0" u="none" strike="noStrike" dirty="0">
                <a:solidFill>
                  <a:srgbClr val="FFFFFF"/>
                </a:solidFill>
                <a:latin typeface="Lato" panose="020F0502020204030203" pitchFamily="34" charset="0"/>
                <a:ea typeface="Lato" panose="020F0502020204030203" pitchFamily="34" charset="0"/>
                <a:cs typeface="Lato" panose="020F0502020204030203" pitchFamily="34" charset="0"/>
                <a:sym typeface="Lato"/>
              </a:rPr>
              <a:t>ΤΟ MSE &amp; ECSF</a:t>
            </a:r>
            <a:endParaRPr sz="2300" dirty="0">
              <a:latin typeface="Lato" panose="020F0502020204030203" pitchFamily="34" charset="0"/>
              <a:ea typeface="Lato" panose="020F0502020204030203" pitchFamily="34" charset="0"/>
              <a:cs typeface="Lato" panose="020F0502020204030203" pitchFamily="34" charset="0"/>
            </a:endParaRPr>
          </a:p>
        </p:txBody>
      </p:sp>
      <p:pic>
        <p:nvPicPr>
          <p:cNvPr id="89" name="Google Shape;89;p1"/>
          <p:cNvPicPr preferRelativeResize="0"/>
          <p:nvPr/>
        </p:nvPicPr>
        <p:blipFill rotWithShape="1">
          <a:blip r:embed="rId3">
            <a:alphaModFix/>
          </a:blip>
          <a:srcRect/>
          <a:stretch/>
        </p:blipFill>
        <p:spPr>
          <a:xfrm>
            <a:off x="93375" y="158475"/>
            <a:ext cx="1792650" cy="1696175"/>
          </a:xfrm>
          <a:prstGeom prst="rect">
            <a:avLst/>
          </a:prstGeom>
          <a:noFill/>
          <a:ln>
            <a:noFill/>
          </a:ln>
        </p:spPr>
      </p:pic>
      <p:pic>
        <p:nvPicPr>
          <p:cNvPr id="90" name="Google Shape;90;p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p:nvPr/>
        </p:nvSpPr>
        <p:spPr>
          <a:xfrm>
            <a:off x="1763316" y="1952786"/>
            <a:ext cx="5524340" cy="1729166"/>
          </a:xfrm>
          <a:prstGeom prst="roundRect">
            <a:avLst>
              <a:gd name="adj" fmla="val 16667"/>
            </a:avLst>
          </a:prstGeom>
          <a:solidFill>
            <a:srgbClr val="D8D8D8"/>
          </a:solidFill>
          <a:ln w="25400" cap="flat" cmpd="sng">
            <a:solidFill>
              <a:srgbClr val="ECF7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198" name="Google Shape;198;p10"/>
          <p:cNvSpPr txBox="1">
            <a:spLocks noGrp="1"/>
          </p:cNvSpPr>
          <p:nvPr>
            <p:ph type="title" idx="4294967295"/>
          </p:nvPr>
        </p:nvSpPr>
        <p:spPr>
          <a:xfrm>
            <a:off x="2485287" y="447761"/>
            <a:ext cx="6244200" cy="485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3000"/>
              <a:buFont typeface="Arial"/>
              <a:buNone/>
            </a:pPr>
            <a:r>
              <a:rPr lang="de-DE" sz="2100" dirty="0">
                <a:solidFill>
                  <a:srgbClr val="000000"/>
                </a:solidFill>
                <a:latin typeface="Lato" panose="020F0502020204030203" pitchFamily="34" charset="0"/>
                <a:ea typeface="Lato" panose="020F0502020204030203" pitchFamily="34" charset="0"/>
                <a:cs typeface="Lato" panose="020F0502020204030203" pitchFamily="34" charset="0"/>
              </a:rPr>
              <a:t>Ο </a:t>
            </a:r>
            <a:r>
              <a:rPr lang="de-DE" sz="2100" dirty="0" err="1">
                <a:solidFill>
                  <a:srgbClr val="000000"/>
                </a:solidFill>
                <a:latin typeface="Lato" panose="020F0502020204030203" pitchFamily="34" charset="0"/>
                <a:ea typeface="Lato" panose="020F0502020204030203" pitchFamily="34" charset="0"/>
                <a:cs typeface="Lato" panose="020F0502020204030203" pitchFamily="34" charset="0"/>
              </a:rPr>
              <a:t>κύκλος</a:t>
            </a:r>
            <a:r>
              <a:rPr lang="de-DE" sz="210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de-DE" sz="2100" dirty="0" err="1">
                <a:solidFill>
                  <a:srgbClr val="000000"/>
                </a:solidFill>
                <a:latin typeface="Lato" panose="020F0502020204030203" pitchFamily="34" charset="0"/>
                <a:ea typeface="Lato" panose="020F0502020204030203" pitchFamily="34" charset="0"/>
                <a:cs typeface="Lato" panose="020F0502020204030203" pitchFamily="34" charset="0"/>
              </a:rPr>
              <a:t>λειτουργικών</a:t>
            </a:r>
            <a:r>
              <a:rPr lang="de-DE" sz="2100" dirty="0">
                <a:solidFill>
                  <a:srgbClr val="000000"/>
                </a:solidFill>
                <a:latin typeface="Lato" panose="020F0502020204030203" pitchFamily="34" charset="0"/>
                <a:ea typeface="Lato" panose="020F0502020204030203" pitchFamily="34" charset="0"/>
                <a:cs typeface="Lato" panose="020F0502020204030203" pitchFamily="34" charset="0"/>
              </a:rPr>
              <a:t> τα</a:t>
            </a:r>
            <a:r>
              <a:rPr lang="de-DE" sz="2100" dirty="0" err="1">
                <a:solidFill>
                  <a:srgbClr val="000000"/>
                </a:solidFill>
                <a:latin typeface="Lato" panose="020F0502020204030203" pitchFamily="34" charset="0"/>
                <a:ea typeface="Lato" panose="020F0502020204030203" pitchFamily="34" charset="0"/>
                <a:cs typeface="Lato" panose="020F0502020204030203" pitchFamily="34" charset="0"/>
              </a:rPr>
              <a:t>μει</a:t>
            </a:r>
            <a:r>
              <a:rPr lang="de-DE" sz="2100" dirty="0">
                <a:solidFill>
                  <a:srgbClr val="000000"/>
                </a:solidFill>
                <a:latin typeface="Lato" panose="020F0502020204030203" pitchFamily="34" charset="0"/>
                <a:ea typeface="Lato" panose="020F0502020204030203" pitchFamily="34" charset="0"/>
                <a:cs typeface="Lato" panose="020F0502020204030203" pitchFamily="34" charset="0"/>
              </a:rPr>
              <a:t>ακών ροών</a:t>
            </a:r>
            <a:endParaRPr sz="2100" dirty="0">
              <a:latin typeface="Lato" panose="020F0502020204030203" pitchFamily="34" charset="0"/>
              <a:ea typeface="Lato" panose="020F0502020204030203" pitchFamily="34" charset="0"/>
              <a:cs typeface="Lato" panose="020F0502020204030203" pitchFamily="34" charset="0"/>
            </a:endParaRPr>
          </a:p>
        </p:txBody>
      </p:sp>
      <p:sp>
        <p:nvSpPr>
          <p:cNvPr id="199" name="Google Shape;199;p10"/>
          <p:cNvSpPr/>
          <p:nvPr/>
        </p:nvSpPr>
        <p:spPr>
          <a:xfrm>
            <a:off x="1619795" y="1194196"/>
            <a:ext cx="6216899" cy="30517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BECD00"/>
              </a:buClr>
              <a:buSzPts val="1350"/>
              <a:buFont typeface="Arial"/>
              <a:buNone/>
            </a:pPr>
            <a:r>
              <a:rPr lang="de-DE" sz="1350" b="0" i="0" u="none" strike="noStrike" cap="none" dirty="0" err="1">
                <a:solidFill>
                  <a:schemeClr val="dk2"/>
                </a:solidFill>
                <a:latin typeface="Arial"/>
                <a:ea typeface="Arial"/>
                <a:cs typeface="Arial"/>
                <a:sym typeface="Arial"/>
              </a:rPr>
              <a:t>Δι</a:t>
            </a:r>
            <a:r>
              <a:rPr lang="de-DE" sz="1350" b="0" i="0" u="none" strike="noStrike" cap="none" dirty="0">
                <a:solidFill>
                  <a:schemeClr val="dk2"/>
                </a:solidFill>
                <a:latin typeface="Arial"/>
                <a:ea typeface="Arial"/>
                <a:cs typeface="Arial"/>
                <a:sym typeface="Arial"/>
              </a:rPr>
              <a:t>αφορά μεταξύ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BECD00"/>
              </a:buClr>
              <a:buSzPts val="1350"/>
              <a:buFont typeface="Arial"/>
              <a:buNone/>
            </a:pPr>
            <a:r>
              <a:rPr lang="de-DE" sz="1350" b="0" i="0" u="none" strike="noStrike" cap="none" dirty="0">
                <a:solidFill>
                  <a:schemeClr val="dk2"/>
                </a:solidFill>
                <a:latin typeface="Arial"/>
                <a:ea typeface="Arial"/>
                <a:cs typeface="Arial"/>
                <a:sym typeface="Arial"/>
              </a:rPr>
              <a:t>-&gt; </a:t>
            </a:r>
            <a:r>
              <a:rPr lang="de-DE" sz="1350" b="0" i="0" u="none" strike="noStrike" cap="none" dirty="0" err="1">
                <a:solidFill>
                  <a:schemeClr val="dk2"/>
                </a:solidFill>
                <a:latin typeface="Arial"/>
                <a:ea typeface="Arial"/>
                <a:cs typeface="Arial"/>
                <a:sym typeface="Arial"/>
              </a:rPr>
              <a:t>δρ</a:t>
            </a:r>
            <a:r>
              <a:rPr lang="de-DE" sz="1350" b="0" i="0" u="none" strike="noStrike" cap="none" dirty="0">
                <a:solidFill>
                  <a:schemeClr val="dk2"/>
                </a:solidFill>
                <a:latin typeface="Arial"/>
                <a:ea typeface="Arial"/>
                <a:cs typeface="Arial"/>
                <a:sym typeface="Arial"/>
              </a:rPr>
              <a:t>αστηριότητα</a:t>
            </a:r>
            <a:r>
              <a:rPr lang="el-GR" sz="1350" b="0" i="0" u="none" strike="noStrike" cap="none" dirty="0">
                <a:solidFill>
                  <a:schemeClr val="dk2"/>
                </a:solidFill>
                <a:latin typeface="Arial"/>
                <a:ea typeface="Arial"/>
                <a:cs typeface="Arial"/>
                <a:sym typeface="Arial"/>
              </a:rPr>
              <a:t>ς</a:t>
            </a:r>
            <a:r>
              <a:rPr lang="de-DE" sz="1350" b="0" i="0" u="none" strike="noStrike" cap="none" dirty="0">
                <a:solidFill>
                  <a:schemeClr val="dk2"/>
                </a:solidFill>
                <a:latin typeface="Arial"/>
                <a:ea typeface="Arial"/>
                <a:cs typeface="Arial"/>
                <a:sym typeface="Arial"/>
              </a:rPr>
              <a:t> της επιχείρησης και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BECD00"/>
              </a:buClr>
              <a:buSzPts val="1350"/>
              <a:buFont typeface="Arial"/>
              <a:buNone/>
            </a:pPr>
            <a:r>
              <a:rPr lang="de-DE" sz="1350" b="0" i="0" u="none" strike="noStrike" cap="none" dirty="0">
                <a:solidFill>
                  <a:schemeClr val="dk2"/>
                </a:solidFill>
                <a:latin typeface="Arial"/>
                <a:ea typeface="Arial"/>
                <a:cs typeface="Arial"/>
                <a:sym typeface="Arial"/>
              </a:rPr>
              <a:t>-&gt; </a:t>
            </a:r>
            <a:r>
              <a:rPr lang="de-DE" sz="1350" b="0" i="0" u="none" strike="noStrike" cap="none" dirty="0" err="1">
                <a:solidFill>
                  <a:schemeClr val="dk2"/>
                </a:solidFill>
                <a:latin typeface="Arial"/>
                <a:ea typeface="Arial"/>
                <a:cs typeface="Arial"/>
                <a:sym typeface="Arial"/>
              </a:rPr>
              <a:t>μετ</a:t>
            </a:r>
            <a:r>
              <a:rPr lang="de-DE" sz="1350" b="0" i="0" u="none" strike="noStrike" cap="none" dirty="0">
                <a:solidFill>
                  <a:schemeClr val="dk2"/>
                </a:solidFill>
                <a:latin typeface="Arial"/>
                <a:ea typeface="Arial"/>
                <a:cs typeface="Arial"/>
                <a:sym typeface="Arial"/>
              </a:rPr>
              <a:t>αγενέστερες εισροές/εκροές μετρητών</a:t>
            </a:r>
            <a:endParaRPr sz="1400" b="0" i="0" u="none" strike="noStrike" cap="none" dirty="0">
              <a:solidFill>
                <a:srgbClr val="000000"/>
              </a:solidFill>
              <a:latin typeface="Arial"/>
              <a:ea typeface="Arial"/>
              <a:cs typeface="Arial"/>
              <a:sym typeface="Arial"/>
            </a:endParaRPr>
          </a:p>
          <a:p>
            <a:pPr marL="1143000" marR="0" lvl="2" indent="-161925" algn="l" rtl="0">
              <a:lnSpc>
                <a:spcPct val="100000"/>
              </a:lnSpc>
              <a:spcBef>
                <a:spcPts val="210"/>
              </a:spcBef>
              <a:spcAft>
                <a:spcPts val="0"/>
              </a:spcAft>
              <a:buClr>
                <a:srgbClr val="E53138"/>
              </a:buClr>
              <a:buSzPts val="1050"/>
              <a:buFont typeface="Arial"/>
              <a:buNone/>
            </a:pPr>
            <a:endParaRPr sz="1050" b="0" i="0" u="none" strike="noStrike" cap="none" dirty="0">
              <a:solidFill>
                <a:schemeClr val="dk2"/>
              </a:solidFill>
              <a:latin typeface="Arial"/>
              <a:ea typeface="Arial"/>
              <a:cs typeface="Arial"/>
              <a:sym typeface="Arial"/>
            </a:endParaRPr>
          </a:p>
          <a:p>
            <a:pPr marL="1143000" marR="0" lvl="2" indent="-161925" algn="l" rtl="0">
              <a:lnSpc>
                <a:spcPct val="100000"/>
              </a:lnSpc>
              <a:spcBef>
                <a:spcPts val="210"/>
              </a:spcBef>
              <a:spcAft>
                <a:spcPts val="0"/>
              </a:spcAft>
              <a:buClr>
                <a:srgbClr val="E53138"/>
              </a:buClr>
              <a:buSzPts val="1050"/>
              <a:buFont typeface="Arial"/>
              <a:buNone/>
            </a:pPr>
            <a:endParaRPr sz="1050" b="0" i="0" u="none" strike="noStrike" cap="none" dirty="0">
              <a:solidFill>
                <a:srgbClr val="404040"/>
              </a:solidFill>
              <a:latin typeface="Arial"/>
              <a:ea typeface="Arial"/>
              <a:cs typeface="Arial"/>
              <a:sym typeface="Arial"/>
            </a:endParaRPr>
          </a:p>
        </p:txBody>
      </p:sp>
      <p:grpSp>
        <p:nvGrpSpPr>
          <p:cNvPr id="200" name="Google Shape;200;p10"/>
          <p:cNvGrpSpPr/>
          <p:nvPr/>
        </p:nvGrpSpPr>
        <p:grpSpPr>
          <a:xfrm>
            <a:off x="1763317" y="2081388"/>
            <a:ext cx="5907881" cy="2648807"/>
            <a:chOff x="339" y="1410"/>
            <a:chExt cx="5144" cy="2665"/>
          </a:xfrm>
        </p:grpSpPr>
        <p:sp>
          <p:nvSpPr>
            <p:cNvPr id="201" name="Google Shape;201;p10"/>
            <p:cNvSpPr/>
            <p:nvPr/>
          </p:nvSpPr>
          <p:spPr>
            <a:xfrm>
              <a:off x="339" y="3081"/>
              <a:ext cx="1019" cy="434"/>
            </a:xfrm>
            <a:prstGeom prst="rect">
              <a:avLst/>
            </a:prstGeom>
            <a:solidFill>
              <a:srgbClr val="FFC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02" name="Google Shape;202;p10"/>
            <p:cNvSpPr/>
            <p:nvPr/>
          </p:nvSpPr>
          <p:spPr>
            <a:xfrm>
              <a:off x="3524" y="3081"/>
              <a:ext cx="1072" cy="427"/>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03" name="Google Shape;203;p10"/>
            <p:cNvSpPr/>
            <p:nvPr/>
          </p:nvSpPr>
          <p:spPr>
            <a:xfrm>
              <a:off x="1851" y="3081"/>
              <a:ext cx="1645" cy="434"/>
            </a:xfrm>
            <a:prstGeom prst="rect">
              <a:avLst/>
            </a:prstGeom>
            <a:solidFill>
              <a:srgbClr val="FF7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04" name="Google Shape;204;p10"/>
            <p:cNvSpPr/>
            <p:nvPr/>
          </p:nvSpPr>
          <p:spPr>
            <a:xfrm>
              <a:off x="1100" y="3081"/>
              <a:ext cx="733" cy="434"/>
            </a:xfrm>
            <a:prstGeom prst="rect">
              <a:avLst/>
            </a:prstGeom>
            <a:solidFill>
              <a:srgbClr val="FF79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05" name="Google Shape;205;p10"/>
            <p:cNvSpPr/>
            <p:nvPr/>
          </p:nvSpPr>
          <p:spPr>
            <a:xfrm>
              <a:off x="420" y="1410"/>
              <a:ext cx="1361" cy="427"/>
            </a:xfrm>
            <a:prstGeom prst="rect">
              <a:avLst/>
            </a:pr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400" b="1" i="0" u="none" strike="noStrike" cap="none">
                  <a:solidFill>
                    <a:srgbClr val="7F7F7F"/>
                  </a:solidFill>
                  <a:latin typeface="Arial"/>
                  <a:ea typeface="Arial"/>
                  <a:cs typeface="Arial"/>
                  <a:sym typeface="Arial"/>
                </a:rPr>
                <a:t>Αγορά</a:t>
              </a:r>
              <a:endParaRPr sz="1400" b="0" i="0" u="none" strike="noStrike" cap="none">
                <a:solidFill>
                  <a:srgbClr val="000000"/>
                </a:solidFill>
                <a:latin typeface="Arial"/>
                <a:ea typeface="Arial"/>
                <a:cs typeface="Arial"/>
                <a:sym typeface="Arial"/>
              </a:endParaRPr>
            </a:p>
          </p:txBody>
        </p:sp>
        <p:sp>
          <p:nvSpPr>
            <p:cNvPr id="206" name="Google Shape;206;p10"/>
            <p:cNvSpPr/>
            <p:nvPr/>
          </p:nvSpPr>
          <p:spPr>
            <a:xfrm>
              <a:off x="1833" y="1686"/>
              <a:ext cx="1661" cy="1246"/>
            </a:xfrm>
            <a:prstGeom prst="flowChartMerge">
              <a:avLst/>
            </a:pr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0"/>
            <p:cNvSpPr/>
            <p:nvPr/>
          </p:nvSpPr>
          <p:spPr>
            <a:xfrm>
              <a:off x="1669" y="1452"/>
              <a:ext cx="1219" cy="344"/>
            </a:xfrm>
            <a:prstGeom prst="ellipse">
              <a:avLst/>
            </a:pr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200" b="1" i="0" u="none" strike="noStrike" cap="none">
                  <a:solidFill>
                    <a:srgbClr val="7F7F7F"/>
                  </a:solidFill>
                  <a:latin typeface="Arial"/>
                  <a:ea typeface="Arial"/>
                  <a:cs typeface="Arial"/>
                  <a:sym typeface="Arial"/>
                </a:rPr>
                <a:t>Απογραφή</a:t>
              </a:r>
              <a:endParaRPr sz="1200" b="0" i="0" u="none" strike="noStrike" cap="none">
                <a:solidFill>
                  <a:srgbClr val="000000"/>
                </a:solidFill>
                <a:latin typeface="Arial"/>
                <a:ea typeface="Arial"/>
                <a:cs typeface="Arial"/>
                <a:sym typeface="Arial"/>
              </a:endParaRPr>
            </a:p>
          </p:txBody>
        </p:sp>
        <p:sp>
          <p:nvSpPr>
            <p:cNvPr id="208" name="Google Shape;208;p10"/>
            <p:cNvSpPr/>
            <p:nvPr/>
          </p:nvSpPr>
          <p:spPr>
            <a:xfrm>
              <a:off x="2432" y="2401"/>
              <a:ext cx="1022" cy="515"/>
            </a:xfrm>
            <a:prstGeom prst="ellipse">
              <a:avLst/>
            </a:pr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dirty="0">
                  <a:solidFill>
                    <a:srgbClr val="7F7F7F"/>
                  </a:solidFill>
                  <a:latin typeface="Arial"/>
                  <a:ea typeface="Arial"/>
                  <a:cs typeface="Arial"/>
                  <a:sym typeface="Arial"/>
                </a:rPr>
                <a:t>Απ</a:t>
              </a:r>
              <a:r>
                <a:rPr lang="de-DE" sz="900" b="1" i="0" u="none" strike="noStrike" cap="none" dirty="0" err="1">
                  <a:solidFill>
                    <a:srgbClr val="7F7F7F"/>
                  </a:solidFill>
                  <a:latin typeface="Arial"/>
                  <a:ea typeface="Arial"/>
                  <a:cs typeface="Arial"/>
                  <a:sym typeface="Arial"/>
                </a:rPr>
                <a:t>ογρ</a:t>
              </a:r>
              <a:r>
                <a:rPr lang="de-DE" sz="900" b="1" i="0" u="none" strike="noStrike" cap="none" dirty="0">
                  <a:solidFill>
                    <a:srgbClr val="7F7F7F"/>
                  </a:solidFill>
                  <a:latin typeface="Arial"/>
                  <a:ea typeface="Arial"/>
                  <a:cs typeface="Arial"/>
                  <a:sym typeface="Arial"/>
                </a:rPr>
                <a:t>αφή </a:t>
              </a:r>
              <a:r>
                <a:rPr lang="de-DE" sz="825" b="1" i="0" u="none" strike="noStrike" cap="none" dirty="0">
                  <a:solidFill>
                    <a:srgbClr val="7F7F7F"/>
                  </a:solidFill>
                  <a:latin typeface="Arial"/>
                  <a:ea typeface="Arial"/>
                  <a:cs typeface="Arial"/>
                  <a:sym typeface="Arial"/>
                </a:rPr>
                <a:t>τελικών προϊόντων</a:t>
              </a:r>
              <a:endParaRPr sz="1400" b="0" i="0" u="none" strike="noStrike" cap="none" dirty="0">
                <a:solidFill>
                  <a:srgbClr val="000000"/>
                </a:solidFill>
                <a:latin typeface="Arial"/>
                <a:ea typeface="Arial"/>
                <a:cs typeface="Arial"/>
                <a:sym typeface="Arial"/>
              </a:endParaRPr>
            </a:p>
          </p:txBody>
        </p:sp>
        <p:sp>
          <p:nvSpPr>
            <p:cNvPr id="209" name="Google Shape;209;p10"/>
            <p:cNvSpPr/>
            <p:nvPr/>
          </p:nvSpPr>
          <p:spPr>
            <a:xfrm>
              <a:off x="3494" y="2477"/>
              <a:ext cx="1084" cy="427"/>
            </a:xfrm>
            <a:prstGeom prst="rect">
              <a:avLst/>
            </a:prstGeom>
            <a:solidFill>
              <a:schemeClr val="lt1"/>
            </a:solidFill>
            <a:ln>
              <a:noFill/>
            </a:ln>
            <a:effectLst>
              <a:outerShdw blurRad="107950" dist="12700" dir="5400000" algn="ctr">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50" b="1" i="0" u="none" strike="noStrike" cap="none">
                  <a:solidFill>
                    <a:srgbClr val="7F7F7F"/>
                  </a:solidFill>
                  <a:latin typeface="Arial"/>
                  <a:ea typeface="Arial"/>
                  <a:cs typeface="Arial"/>
                  <a:sym typeface="Arial"/>
                </a:rPr>
                <a:t>Πωλήσεις</a:t>
              </a:r>
              <a:endParaRPr sz="1400" b="0" i="0" u="none" strike="noStrike" cap="none">
                <a:solidFill>
                  <a:srgbClr val="000000"/>
                </a:solidFill>
                <a:latin typeface="Arial"/>
                <a:ea typeface="Arial"/>
                <a:cs typeface="Arial"/>
                <a:sym typeface="Arial"/>
              </a:endParaRPr>
            </a:p>
          </p:txBody>
        </p:sp>
        <p:sp>
          <p:nvSpPr>
            <p:cNvPr id="210" name="Google Shape;210;p10"/>
            <p:cNvSpPr/>
            <p:nvPr/>
          </p:nvSpPr>
          <p:spPr>
            <a:xfrm>
              <a:off x="4594" y="3081"/>
              <a:ext cx="889" cy="420"/>
            </a:xfrm>
            <a:prstGeom prst="homePlate">
              <a:avLst>
                <a:gd name="adj" fmla="val 48331"/>
              </a:avLst>
            </a:pr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11" name="Google Shape;211;p10"/>
            <p:cNvSpPr txBox="1"/>
            <p:nvPr/>
          </p:nvSpPr>
          <p:spPr>
            <a:xfrm>
              <a:off x="420" y="3169"/>
              <a:ext cx="1287" cy="302"/>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350"/>
                <a:buFont typeface="Arial"/>
                <a:buNone/>
              </a:pPr>
              <a:r>
                <a:rPr lang="de-DE" sz="1350" b="0" i="0" u="none" strike="noStrike" cap="none">
                  <a:solidFill>
                    <a:schemeClr val="lt1"/>
                  </a:solidFill>
                  <a:latin typeface="Arial"/>
                  <a:ea typeface="Arial"/>
                  <a:cs typeface="Arial"/>
                  <a:sym typeface="Arial"/>
                </a:rPr>
                <a:t>προμήθειες</a:t>
              </a:r>
              <a:endParaRPr sz="1400" b="0" i="0" u="none" strike="noStrike" cap="none">
                <a:solidFill>
                  <a:srgbClr val="000000"/>
                </a:solidFill>
                <a:latin typeface="Arial"/>
                <a:ea typeface="Arial"/>
                <a:cs typeface="Arial"/>
                <a:sym typeface="Arial"/>
              </a:endParaRPr>
            </a:p>
          </p:txBody>
        </p:sp>
        <p:sp>
          <p:nvSpPr>
            <p:cNvPr id="212" name="Google Shape;212;p10"/>
            <p:cNvSpPr txBox="1"/>
            <p:nvPr/>
          </p:nvSpPr>
          <p:spPr>
            <a:xfrm>
              <a:off x="1979" y="3163"/>
              <a:ext cx="1475" cy="302"/>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350"/>
                <a:buFont typeface="Arial"/>
                <a:buNone/>
              </a:pPr>
              <a:r>
                <a:rPr lang="de-DE" sz="1350" b="0" i="0" u="none" strike="noStrike" cap="none">
                  <a:solidFill>
                    <a:schemeClr val="lt1"/>
                  </a:solidFill>
                  <a:latin typeface="Arial"/>
                  <a:ea typeface="Arial"/>
                  <a:cs typeface="Arial"/>
                  <a:sym typeface="Arial"/>
                </a:rPr>
                <a:t>παραγωγή</a:t>
              </a:r>
              <a:endParaRPr sz="1400" b="0" i="0" u="none" strike="noStrike" cap="none">
                <a:solidFill>
                  <a:srgbClr val="000000"/>
                </a:solidFill>
                <a:latin typeface="Arial"/>
                <a:ea typeface="Arial"/>
                <a:cs typeface="Arial"/>
                <a:sym typeface="Arial"/>
              </a:endParaRPr>
            </a:p>
          </p:txBody>
        </p:sp>
        <p:sp>
          <p:nvSpPr>
            <p:cNvPr id="213" name="Google Shape;213;p10"/>
            <p:cNvSpPr txBox="1"/>
            <p:nvPr/>
          </p:nvSpPr>
          <p:spPr>
            <a:xfrm>
              <a:off x="3670" y="3163"/>
              <a:ext cx="1618" cy="302"/>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350"/>
                <a:buFont typeface="Arial"/>
                <a:buNone/>
              </a:pPr>
              <a:r>
                <a:rPr lang="de-DE" sz="1350" b="0" i="0" u="none" strike="noStrike" cap="none">
                  <a:solidFill>
                    <a:schemeClr val="lt1"/>
                  </a:solidFill>
                  <a:latin typeface="Arial"/>
                  <a:ea typeface="Arial"/>
                  <a:cs typeface="Arial"/>
                  <a:sym typeface="Arial"/>
                </a:rPr>
                <a:t>μάρκετινγκ</a:t>
              </a:r>
              <a:endParaRPr sz="1400" b="0" i="0" u="none" strike="noStrike" cap="none">
                <a:solidFill>
                  <a:srgbClr val="000000"/>
                </a:solidFill>
                <a:latin typeface="Arial"/>
                <a:ea typeface="Arial"/>
                <a:cs typeface="Arial"/>
                <a:sym typeface="Arial"/>
              </a:endParaRPr>
            </a:p>
          </p:txBody>
        </p:sp>
        <p:sp>
          <p:nvSpPr>
            <p:cNvPr id="214" name="Google Shape;214;p10"/>
            <p:cNvSpPr/>
            <p:nvPr/>
          </p:nvSpPr>
          <p:spPr>
            <a:xfrm>
              <a:off x="2432" y="3534"/>
              <a:ext cx="205" cy="540"/>
            </a:xfrm>
            <a:prstGeom prst="downArrow">
              <a:avLst>
                <a:gd name="adj1" fmla="val 50000"/>
                <a:gd name="adj2" fmla="val 61090"/>
              </a:avLst>
            </a:prstGeom>
            <a:solidFill>
              <a:srgbClr val="FF0000"/>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15" name="Google Shape;215;p10"/>
            <p:cNvSpPr/>
            <p:nvPr/>
          </p:nvSpPr>
          <p:spPr>
            <a:xfrm>
              <a:off x="4578" y="3514"/>
              <a:ext cx="194" cy="513"/>
            </a:xfrm>
            <a:prstGeom prst="upArrow">
              <a:avLst>
                <a:gd name="adj1" fmla="val 50000"/>
                <a:gd name="adj2" fmla="val 59957"/>
              </a:avLst>
            </a:prstGeom>
            <a:solidFill>
              <a:srgbClr val="2E8D15"/>
            </a:solidFill>
            <a:ln w="9525" cap="flat" cmpd="sng">
              <a:solidFill>
                <a:srgbClr val="BEC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16" name="Google Shape;216;p10"/>
            <p:cNvSpPr/>
            <p:nvPr/>
          </p:nvSpPr>
          <p:spPr>
            <a:xfrm rot="-5400000">
              <a:off x="1338" y="2569"/>
              <a:ext cx="168" cy="2076"/>
            </a:xfrm>
            <a:prstGeom prst="leftBrace">
              <a:avLst>
                <a:gd name="adj1" fmla="val 102976"/>
                <a:gd name="adj2" fmla="val 50000"/>
              </a:avLst>
            </a:prstGeom>
            <a:solidFill>
              <a:srgbClr val="00B050"/>
            </a:solidFill>
            <a:ln w="9525" cap="flat" cmpd="sng">
              <a:solidFill>
                <a:srgbClr val="BECD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17" name="Google Shape;217;p10"/>
            <p:cNvSpPr/>
            <p:nvPr/>
          </p:nvSpPr>
          <p:spPr>
            <a:xfrm rot="-5400000">
              <a:off x="3983" y="3087"/>
              <a:ext cx="168" cy="1074"/>
            </a:xfrm>
            <a:prstGeom prst="leftBrace">
              <a:avLst>
                <a:gd name="adj1" fmla="val 53274"/>
                <a:gd name="adj2" fmla="val 50000"/>
              </a:avLst>
            </a:prstGeom>
            <a:solidFill>
              <a:srgbClr val="FF0000"/>
            </a:solidFill>
            <a:ln w="9525" cap="flat" cmpd="sng">
              <a:solidFill>
                <a:srgbClr val="BECD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18" name="Google Shape;218;p10"/>
            <p:cNvSpPr txBox="1"/>
            <p:nvPr/>
          </p:nvSpPr>
          <p:spPr>
            <a:xfrm>
              <a:off x="871" y="3701"/>
              <a:ext cx="1500" cy="300"/>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FF0000"/>
                  </a:solidFill>
                  <a:latin typeface="Arial"/>
                  <a:ea typeface="Arial"/>
                  <a:cs typeface="Arial"/>
                  <a:sym typeface="Arial"/>
                </a:rPr>
                <a:t>Πληρωτέοι λογαριασμοί</a:t>
              </a:r>
              <a:endParaRPr sz="1400" b="0" i="0" u="none" strike="noStrike" cap="none">
                <a:solidFill>
                  <a:srgbClr val="000000"/>
                </a:solidFill>
                <a:latin typeface="Arial"/>
                <a:ea typeface="Arial"/>
                <a:cs typeface="Arial"/>
                <a:sym typeface="Arial"/>
              </a:endParaRPr>
            </a:p>
          </p:txBody>
        </p:sp>
        <p:sp>
          <p:nvSpPr>
            <p:cNvPr id="219" name="Google Shape;219;p10"/>
            <p:cNvSpPr txBox="1"/>
            <p:nvPr/>
          </p:nvSpPr>
          <p:spPr>
            <a:xfrm>
              <a:off x="2677" y="3668"/>
              <a:ext cx="2321" cy="279"/>
            </a:xfrm>
            <a:prstGeom prst="rect">
              <a:avLst/>
            </a:prstGeom>
            <a:noFill/>
            <a:ln>
              <a:noFill/>
            </a:ln>
          </p:spPr>
          <p:txBody>
            <a:bodyPr spcFirstLastPara="1" wrap="square" lIns="91425" tIns="45700" rIns="91425" bIns="45700" anchor="ctr" anchorCtr="1">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err="1">
                  <a:solidFill>
                    <a:srgbClr val="00B050"/>
                  </a:solidFill>
                  <a:latin typeface="Arial"/>
                  <a:ea typeface="Arial"/>
                  <a:cs typeface="Arial"/>
                  <a:sym typeface="Arial"/>
                </a:rPr>
                <a:t>Λογ</a:t>
              </a:r>
              <a:r>
                <a:rPr lang="de-DE" sz="1200" b="0" i="0" u="none" strike="noStrike" cap="none" dirty="0">
                  <a:solidFill>
                    <a:srgbClr val="00B050"/>
                  </a:solidFill>
                  <a:latin typeface="Arial"/>
                  <a:ea typeface="Arial"/>
                  <a:cs typeface="Arial"/>
                  <a:sym typeface="Arial"/>
                </a:rPr>
                <a:t>αριασμοί εισπρακτέοι</a:t>
              </a:r>
              <a:endParaRPr sz="1400" b="0" i="0" u="none" strike="noStrike" cap="none" dirty="0">
                <a:solidFill>
                  <a:srgbClr val="000000"/>
                </a:solidFill>
                <a:latin typeface="Arial"/>
                <a:ea typeface="Arial"/>
                <a:cs typeface="Arial"/>
                <a:sym typeface="Arial"/>
              </a:endParaRPr>
            </a:p>
          </p:txBody>
        </p:sp>
        <p:sp>
          <p:nvSpPr>
            <p:cNvPr id="220" name="Google Shape;220;p10"/>
            <p:cNvSpPr/>
            <p:nvPr/>
          </p:nvSpPr>
          <p:spPr>
            <a:xfrm>
              <a:off x="2725" y="3535"/>
              <a:ext cx="205" cy="540"/>
            </a:xfrm>
            <a:prstGeom prst="downArrow">
              <a:avLst>
                <a:gd name="adj1" fmla="val 50000"/>
                <a:gd name="adj2" fmla="val 61090"/>
              </a:avLst>
            </a:prstGeom>
            <a:solidFill>
              <a:srgbClr val="FF0000"/>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pic>
        <p:nvPicPr>
          <p:cNvPr id="221" name="Google Shape;221;p10"/>
          <p:cNvPicPr preferRelativeResize="0"/>
          <p:nvPr/>
        </p:nvPicPr>
        <p:blipFill rotWithShape="1">
          <a:blip r:embed="rId3">
            <a:alphaModFix/>
          </a:blip>
          <a:srcRect/>
          <a:stretch/>
        </p:blipFill>
        <p:spPr>
          <a:xfrm>
            <a:off x="0" y="0"/>
            <a:ext cx="718275" cy="679625"/>
          </a:xfrm>
          <a:prstGeom prst="rect">
            <a:avLst/>
          </a:prstGeom>
          <a:noFill/>
          <a:ln>
            <a:noFill/>
          </a:ln>
        </p:spPr>
      </p:pic>
      <p:cxnSp>
        <p:nvCxnSpPr>
          <p:cNvPr id="222" name="Google Shape;222;p10"/>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23" name="Google Shape;223;p10"/>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24" name="Google Shape;224;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25" name="Google Shape;225;p10"/>
          <p:cNvSpPr txBox="1"/>
          <p:nvPr/>
        </p:nvSpPr>
        <p:spPr>
          <a:xfrm>
            <a:off x="3868574" y="2610475"/>
            <a:ext cx="1238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7F7F7F"/>
                </a:solidFill>
                <a:latin typeface="Arial"/>
                <a:ea typeface="Arial"/>
                <a:cs typeface="Arial"/>
                <a:sym typeface="Arial"/>
              </a:rPr>
              <a:t>Παραγωγή</a:t>
            </a:r>
            <a:endParaRPr sz="1400" b="0" i="0" u="none" strike="noStrike" cap="none">
              <a:solidFill>
                <a:srgbClr val="000000"/>
              </a:solidFill>
              <a:latin typeface="Arial"/>
              <a:ea typeface="Arial"/>
              <a:cs typeface="Arial"/>
              <a:sym typeface="Arial"/>
            </a:endParaRPr>
          </a:p>
        </p:txBody>
      </p:sp>
      <p:sp>
        <p:nvSpPr>
          <p:cNvPr id="226" name="Google Shape;226;p10"/>
          <p:cNvSpPr/>
          <p:nvPr/>
        </p:nvSpPr>
        <p:spPr>
          <a:xfrm>
            <a:off x="7659825" y="2053558"/>
            <a:ext cx="236591" cy="452235"/>
          </a:xfrm>
          <a:prstGeom prst="downArrow">
            <a:avLst>
              <a:gd name="adj1" fmla="val 50000"/>
              <a:gd name="adj2" fmla="val 61090"/>
            </a:avLst>
          </a:prstGeom>
          <a:solidFill>
            <a:srgbClr val="FF0000"/>
          </a:solidFill>
          <a:ln w="9525"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27" name="Google Shape;227;p10"/>
          <p:cNvSpPr/>
          <p:nvPr/>
        </p:nvSpPr>
        <p:spPr>
          <a:xfrm>
            <a:off x="7659825" y="2566076"/>
            <a:ext cx="236591" cy="450248"/>
          </a:xfrm>
          <a:prstGeom prst="upArrow">
            <a:avLst>
              <a:gd name="adj1" fmla="val 50000"/>
              <a:gd name="adj2" fmla="val 59957"/>
            </a:avLst>
          </a:prstGeom>
          <a:solidFill>
            <a:srgbClr val="2E8D15"/>
          </a:solidFill>
          <a:ln w="9525" cap="flat" cmpd="sng">
            <a:solidFill>
              <a:srgbClr val="BEC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28" name="Google Shape;228;p10"/>
          <p:cNvSpPr/>
          <p:nvPr/>
        </p:nvSpPr>
        <p:spPr>
          <a:xfrm>
            <a:off x="6863738" y="4178566"/>
            <a:ext cx="236591" cy="510191"/>
          </a:xfrm>
          <a:prstGeom prst="upArrow">
            <a:avLst>
              <a:gd name="adj1" fmla="val 50000"/>
              <a:gd name="adj2" fmla="val 59957"/>
            </a:avLst>
          </a:prstGeom>
          <a:solidFill>
            <a:srgbClr val="2E8D15"/>
          </a:solidFill>
          <a:ln w="9525" cap="flat" cmpd="sng">
            <a:solidFill>
              <a:srgbClr val="BEC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29" name="Google Shape;229;p10"/>
          <p:cNvSpPr/>
          <p:nvPr/>
        </p:nvSpPr>
        <p:spPr>
          <a:xfrm>
            <a:off x="7103838" y="4175241"/>
            <a:ext cx="236591" cy="510191"/>
          </a:xfrm>
          <a:prstGeom prst="upArrow">
            <a:avLst>
              <a:gd name="adj1" fmla="val 50000"/>
              <a:gd name="adj2" fmla="val 59957"/>
            </a:avLst>
          </a:prstGeom>
          <a:solidFill>
            <a:srgbClr val="2E8D15"/>
          </a:solidFill>
          <a:ln w="9525" cap="flat" cmpd="sng">
            <a:solidFill>
              <a:srgbClr val="BEC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30" name="Google Shape;230;p10"/>
          <p:cNvSpPr txBox="1"/>
          <p:nvPr/>
        </p:nvSpPr>
        <p:spPr>
          <a:xfrm>
            <a:off x="7836694" y="2064919"/>
            <a:ext cx="113025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l-GR" sz="1200" b="0" i="0" u="none" strike="noStrike" cap="none" dirty="0">
                <a:solidFill>
                  <a:srgbClr val="000000"/>
                </a:solidFill>
                <a:latin typeface="Arial"/>
                <a:ea typeface="Arial"/>
                <a:cs typeface="Arial"/>
                <a:sym typeface="Arial"/>
              </a:rPr>
              <a:t>Εκταμίευση</a:t>
            </a:r>
            <a:endParaRPr sz="1400" b="0" i="0" u="none" strike="noStrike" cap="none" dirty="0">
              <a:solidFill>
                <a:srgbClr val="000000"/>
              </a:solidFill>
              <a:latin typeface="Arial"/>
              <a:ea typeface="Arial"/>
              <a:cs typeface="Arial"/>
              <a:sym typeface="Arial"/>
            </a:endParaRPr>
          </a:p>
        </p:txBody>
      </p:sp>
      <p:sp>
        <p:nvSpPr>
          <p:cNvPr id="231" name="Google Shape;231;p10"/>
          <p:cNvSpPr txBox="1"/>
          <p:nvPr/>
        </p:nvSpPr>
        <p:spPr>
          <a:xfrm>
            <a:off x="7896416" y="2616916"/>
            <a:ext cx="984808"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l-GR" sz="1200" b="0" i="0" u="none" strike="noStrike" cap="none" dirty="0">
                <a:solidFill>
                  <a:srgbClr val="000000"/>
                </a:solidFill>
                <a:latin typeface="Arial"/>
                <a:ea typeface="Arial"/>
                <a:cs typeface="Arial"/>
                <a:sym typeface="Arial"/>
              </a:rPr>
              <a:t>Με μετρητά</a:t>
            </a:r>
            <a:endParaRPr sz="1200" b="0" i="0" u="none" strike="noStrike" cap="none" dirty="0">
              <a:solidFill>
                <a:srgbClr val="000000"/>
              </a:solidFill>
              <a:latin typeface="Arial"/>
              <a:ea typeface="Arial"/>
              <a:cs typeface="Arial"/>
              <a:sym typeface="Arial"/>
            </a:endParaRPr>
          </a:p>
        </p:txBody>
      </p:sp>
      <p:sp>
        <p:nvSpPr>
          <p:cNvPr id="232" name="Google Shape;232;p10"/>
          <p:cNvSpPr/>
          <p:nvPr/>
        </p:nvSpPr>
        <p:spPr>
          <a:xfrm>
            <a:off x="7524205" y="1952786"/>
            <a:ext cx="1442748" cy="1189119"/>
          </a:xfrm>
          <a:prstGeom prst="rect">
            <a:avLst/>
          </a:prstGeom>
          <a:noFill/>
          <a:ln w="25400" cap="flat" cmpd="sng">
            <a:solidFill>
              <a:srgbClr val="FF6B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33" name="Google Shape;233;p1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10</a:t>
            </a:fld>
            <a:endParaRPr/>
          </a:p>
        </p:txBody>
      </p:sp>
      <p:pic>
        <p:nvPicPr>
          <p:cNvPr id="234" name="Google Shape;234;p10"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1"/>
          <p:cNvSpPr txBox="1">
            <a:spLocks noGrp="1"/>
          </p:cNvSpPr>
          <p:nvPr>
            <p:ph type="title" idx="4294967295"/>
          </p:nvPr>
        </p:nvSpPr>
        <p:spPr>
          <a:xfrm>
            <a:off x="2695074" y="444956"/>
            <a:ext cx="5021963" cy="49095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3000"/>
              <a:buFont typeface="Arial"/>
              <a:buNone/>
            </a:pPr>
            <a:r>
              <a:rPr lang="de-DE" sz="2100" dirty="0">
                <a:solidFill>
                  <a:srgbClr val="000000"/>
                </a:solidFill>
                <a:latin typeface="Lato" panose="020F0502020204030203" pitchFamily="34" charset="0"/>
                <a:ea typeface="Lato" panose="020F0502020204030203" pitchFamily="34" charset="0"/>
                <a:cs typeface="Lato" panose="020F0502020204030203" pitchFamily="34" charset="0"/>
              </a:rPr>
              <a:t>Ο επ</a:t>
            </a:r>
            <a:r>
              <a:rPr lang="de-DE" sz="2100" dirty="0" err="1">
                <a:solidFill>
                  <a:srgbClr val="000000"/>
                </a:solidFill>
                <a:latin typeface="Lato" panose="020F0502020204030203" pitchFamily="34" charset="0"/>
                <a:ea typeface="Lato" panose="020F0502020204030203" pitchFamily="34" charset="0"/>
                <a:cs typeface="Lato" panose="020F0502020204030203" pitchFamily="34" charset="0"/>
              </a:rPr>
              <a:t>ενδυτικός</a:t>
            </a:r>
            <a:r>
              <a:rPr lang="de-DE" sz="210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de-DE" sz="2100" dirty="0" err="1">
                <a:solidFill>
                  <a:srgbClr val="000000"/>
                </a:solidFill>
                <a:latin typeface="Lato" panose="020F0502020204030203" pitchFamily="34" charset="0"/>
                <a:ea typeface="Lato" panose="020F0502020204030203" pitchFamily="34" charset="0"/>
                <a:cs typeface="Lato" panose="020F0502020204030203" pitchFamily="34" charset="0"/>
              </a:rPr>
              <a:t>κύκλος</a:t>
            </a:r>
            <a:r>
              <a:rPr lang="de-DE" sz="2100" dirty="0">
                <a:solidFill>
                  <a:srgbClr val="000000"/>
                </a:solidFill>
                <a:latin typeface="Lato" panose="020F0502020204030203" pitchFamily="34" charset="0"/>
                <a:ea typeface="Lato" panose="020F0502020204030203" pitchFamily="34" charset="0"/>
                <a:cs typeface="Lato" panose="020F0502020204030203" pitchFamily="34" charset="0"/>
              </a:rPr>
              <a:t> τα</a:t>
            </a:r>
            <a:r>
              <a:rPr lang="de-DE" sz="2100" dirty="0" err="1">
                <a:solidFill>
                  <a:srgbClr val="000000"/>
                </a:solidFill>
                <a:latin typeface="Lato" panose="020F0502020204030203" pitchFamily="34" charset="0"/>
                <a:ea typeface="Lato" panose="020F0502020204030203" pitchFamily="34" charset="0"/>
                <a:cs typeface="Lato" panose="020F0502020204030203" pitchFamily="34" charset="0"/>
              </a:rPr>
              <a:t>μει</a:t>
            </a:r>
            <a:r>
              <a:rPr lang="de-DE" sz="2100" dirty="0">
                <a:solidFill>
                  <a:srgbClr val="000000"/>
                </a:solidFill>
                <a:latin typeface="Lato" panose="020F0502020204030203" pitchFamily="34" charset="0"/>
                <a:ea typeface="Lato" panose="020F0502020204030203" pitchFamily="34" charset="0"/>
                <a:cs typeface="Lato" panose="020F0502020204030203" pitchFamily="34" charset="0"/>
              </a:rPr>
              <a:t>ακών ροών</a:t>
            </a:r>
            <a:endParaRPr sz="2100" dirty="0">
              <a:latin typeface="Lato" panose="020F0502020204030203" pitchFamily="34" charset="0"/>
              <a:ea typeface="Lato" panose="020F0502020204030203" pitchFamily="34" charset="0"/>
              <a:cs typeface="Lato" panose="020F0502020204030203" pitchFamily="34" charset="0"/>
            </a:endParaRPr>
          </a:p>
        </p:txBody>
      </p:sp>
      <p:sp>
        <p:nvSpPr>
          <p:cNvPr id="241" name="Google Shape;241;p11"/>
          <p:cNvSpPr/>
          <p:nvPr/>
        </p:nvSpPr>
        <p:spPr>
          <a:xfrm>
            <a:off x="1215189" y="3268717"/>
            <a:ext cx="7557160" cy="144197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1650"/>
              <a:buFont typeface="Arial"/>
              <a:buChar char="•"/>
            </a:pPr>
            <a:r>
              <a:rPr lang="de-DE" sz="1650" b="0" i="0" u="none" strike="noStrike" cap="none" dirty="0">
                <a:solidFill>
                  <a:schemeClr val="dk2"/>
                </a:solidFill>
                <a:latin typeface="Arial"/>
                <a:ea typeface="Arial"/>
                <a:cs typeface="Arial"/>
                <a:sym typeface="Arial"/>
              </a:rPr>
              <a:t>Τα</a:t>
            </a:r>
            <a:r>
              <a:rPr lang="de-DE" sz="1650" b="0" i="0" u="none" strike="noStrike" cap="none" dirty="0" err="1">
                <a:solidFill>
                  <a:schemeClr val="dk2"/>
                </a:solidFill>
                <a:latin typeface="Arial"/>
                <a:ea typeface="Arial"/>
                <a:cs typeface="Arial"/>
                <a:sym typeface="Arial"/>
              </a:rPr>
              <a:t>μει</a:t>
            </a:r>
            <a:r>
              <a:rPr lang="de-DE" sz="1650" b="0" i="0" u="none" strike="noStrike" cap="none" dirty="0">
                <a:solidFill>
                  <a:schemeClr val="dk2"/>
                </a:solidFill>
                <a:latin typeface="Arial"/>
                <a:ea typeface="Arial"/>
                <a:cs typeface="Arial"/>
                <a:sym typeface="Arial"/>
              </a:rPr>
              <a:t>ακές ροές επενδύσεων έναντι λειτουργικών ταμειακών ροών</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270"/>
              </a:spcBef>
              <a:spcAft>
                <a:spcPts val="0"/>
              </a:spcAft>
              <a:buClr>
                <a:srgbClr val="000000"/>
              </a:buClr>
              <a:buSzPts val="1350"/>
              <a:buFont typeface="Noto Sans Symbols"/>
              <a:buChar char="⇒"/>
            </a:pPr>
            <a:r>
              <a:rPr lang="el-GR" sz="1350" b="0" i="0" u="none" strike="noStrike" cap="none" dirty="0">
                <a:solidFill>
                  <a:schemeClr val="dk1"/>
                </a:solidFill>
                <a:latin typeface="Arial"/>
                <a:ea typeface="Arial"/>
                <a:cs typeface="Arial"/>
                <a:sym typeface="Arial"/>
              </a:rPr>
              <a:t>Συνδεδεμένες </a:t>
            </a:r>
            <a:r>
              <a:rPr lang="de-DE" sz="1350" b="0" i="0" u="none" strike="noStrike" cap="none" dirty="0" err="1">
                <a:solidFill>
                  <a:schemeClr val="dk1"/>
                </a:solidFill>
                <a:latin typeface="Arial"/>
                <a:ea typeface="Arial"/>
                <a:cs typeface="Arial"/>
                <a:sym typeface="Arial"/>
              </a:rPr>
              <a:t>με</a:t>
            </a:r>
            <a:r>
              <a:rPr lang="de-DE" sz="1350" b="0" i="0" u="none" strike="noStrike" cap="none" dirty="0">
                <a:solidFill>
                  <a:schemeClr val="dk1"/>
                </a:solidFill>
                <a:latin typeface="Arial"/>
                <a:ea typeface="Arial"/>
                <a:cs typeface="Arial"/>
                <a:sym typeface="Arial"/>
              </a:rPr>
              <a:t> τον κύκλο λειτουργίας</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270"/>
              </a:spcBef>
              <a:spcAft>
                <a:spcPts val="0"/>
              </a:spcAft>
              <a:buClr>
                <a:srgbClr val="000000"/>
              </a:buClr>
              <a:buSzPts val="1350"/>
              <a:buFont typeface="Noto Sans Symbols"/>
              <a:buChar char="⇒"/>
            </a:pPr>
            <a:r>
              <a:rPr lang="el-GR" sz="1350" b="0" i="0" u="none" strike="noStrike" cap="none" dirty="0">
                <a:solidFill>
                  <a:schemeClr val="dk1"/>
                </a:solidFill>
                <a:latin typeface="Arial"/>
                <a:ea typeface="Arial"/>
                <a:cs typeface="Arial"/>
                <a:sym typeface="Arial"/>
              </a:rPr>
              <a:t>Καθημερινή επιχειρηματική δραστηριότητα</a:t>
            </a:r>
            <a:endParaRPr sz="1400" b="0" i="0" u="none" strike="noStrike" cap="none" dirty="0">
              <a:solidFill>
                <a:srgbClr val="000000"/>
              </a:solidFill>
              <a:latin typeface="Arial"/>
              <a:ea typeface="Arial"/>
              <a:cs typeface="Arial"/>
              <a:sym typeface="Arial"/>
            </a:endParaRPr>
          </a:p>
          <a:p>
            <a:pPr marL="742950" marR="0" lvl="1" indent="-200025" algn="l" rtl="0">
              <a:lnSpc>
                <a:spcPct val="100000"/>
              </a:lnSpc>
              <a:spcBef>
                <a:spcPts val="270"/>
              </a:spcBef>
              <a:spcAft>
                <a:spcPts val="0"/>
              </a:spcAft>
              <a:buClr>
                <a:srgbClr val="000000"/>
              </a:buClr>
              <a:buSzPts val="1350"/>
              <a:buFont typeface="Noto Sans Symbols"/>
              <a:buNone/>
            </a:pPr>
            <a:endParaRPr sz="1350" b="0" i="0" u="none" strike="noStrike" cap="none" dirty="0">
              <a:solidFill>
                <a:schemeClr val="dk1"/>
              </a:solidFill>
              <a:latin typeface="Arial"/>
              <a:ea typeface="Arial"/>
              <a:cs typeface="Arial"/>
              <a:sym typeface="Arial"/>
            </a:endParaRPr>
          </a:p>
          <a:p>
            <a:pPr marL="457200" marR="0" lvl="1" indent="0" algn="l" rtl="0">
              <a:lnSpc>
                <a:spcPct val="100000"/>
              </a:lnSpc>
              <a:spcBef>
                <a:spcPts val="270"/>
              </a:spcBef>
              <a:spcAft>
                <a:spcPts val="0"/>
              </a:spcAft>
              <a:buClr>
                <a:srgbClr val="000000"/>
              </a:buClr>
              <a:buSzPts val="1350"/>
              <a:buFont typeface="Arial"/>
              <a:buNone/>
            </a:pPr>
            <a:r>
              <a:rPr lang="de-DE" sz="1350" b="0" i="0" u="none" strike="noStrike" cap="none" dirty="0">
                <a:solidFill>
                  <a:schemeClr val="dk1"/>
                </a:solidFill>
                <a:latin typeface="Arial"/>
                <a:ea typeface="Arial"/>
                <a:cs typeface="Arial"/>
                <a:sym typeface="Arial"/>
              </a:rPr>
              <a:t>Η κατα</a:t>
            </a:r>
            <a:r>
              <a:rPr lang="de-DE" sz="1350" b="0" i="0" u="none" strike="noStrike" cap="none" dirty="0" err="1">
                <a:solidFill>
                  <a:schemeClr val="dk1"/>
                </a:solidFill>
                <a:latin typeface="Arial"/>
                <a:ea typeface="Arial"/>
                <a:cs typeface="Arial"/>
                <a:sym typeface="Arial"/>
              </a:rPr>
              <a:t>λληλότητ</a:t>
            </a:r>
            <a:r>
              <a:rPr lang="de-DE" sz="1350" b="0" i="0" u="none" strike="noStrike" cap="none" dirty="0">
                <a:solidFill>
                  <a:schemeClr val="dk1"/>
                </a:solidFill>
                <a:latin typeface="Arial"/>
                <a:ea typeface="Arial"/>
                <a:cs typeface="Arial"/>
                <a:sym typeface="Arial"/>
              </a:rPr>
              <a:t>α μιας επένδυσης μετρ</a:t>
            </a:r>
            <a:r>
              <a:rPr lang="el-GR" sz="1350" b="0" i="0" u="none" strike="noStrike" cap="none" dirty="0">
                <a:solidFill>
                  <a:schemeClr val="dk1"/>
                </a:solidFill>
                <a:latin typeface="Arial"/>
                <a:ea typeface="Arial"/>
                <a:cs typeface="Arial"/>
                <a:sym typeface="Arial"/>
              </a:rPr>
              <a:t>ιέ</a:t>
            </a:r>
            <a:r>
              <a:rPr lang="de-DE" sz="1350" b="0" i="0" u="none" strike="noStrike" cap="none" dirty="0">
                <a:solidFill>
                  <a:schemeClr val="dk1"/>
                </a:solidFill>
                <a:latin typeface="Arial"/>
                <a:ea typeface="Arial"/>
                <a:cs typeface="Arial"/>
                <a:sym typeface="Arial"/>
              </a:rPr>
              <a:t>ται συνήθως για αρκετούς λειτουργικούς κύκλους</a:t>
            </a:r>
            <a:endParaRPr sz="1400" b="0" i="0" u="none" strike="noStrike" cap="none" dirty="0">
              <a:solidFill>
                <a:srgbClr val="000000"/>
              </a:solidFill>
              <a:latin typeface="Arial"/>
              <a:ea typeface="Arial"/>
              <a:cs typeface="Arial"/>
              <a:sym typeface="Arial"/>
            </a:endParaRPr>
          </a:p>
          <a:p>
            <a:pPr marL="742950" marR="0" lvl="1" indent="-200025" algn="l" rtl="0">
              <a:lnSpc>
                <a:spcPct val="100000"/>
              </a:lnSpc>
              <a:spcBef>
                <a:spcPts val="270"/>
              </a:spcBef>
              <a:spcAft>
                <a:spcPts val="0"/>
              </a:spcAft>
              <a:buClr>
                <a:srgbClr val="000000"/>
              </a:buClr>
              <a:buSzPts val="1350"/>
              <a:buFont typeface="Arial"/>
              <a:buNone/>
            </a:pPr>
            <a:endParaRPr sz="1500" b="0" i="0" u="none" strike="noStrike" cap="none" dirty="0">
              <a:solidFill>
                <a:schemeClr val="dk1"/>
              </a:solidFill>
              <a:latin typeface="Arial"/>
              <a:ea typeface="Arial"/>
              <a:cs typeface="Arial"/>
              <a:sym typeface="Arial"/>
            </a:endParaRPr>
          </a:p>
        </p:txBody>
      </p:sp>
      <p:pic>
        <p:nvPicPr>
          <p:cNvPr id="242" name="Google Shape;242;p11"/>
          <p:cNvPicPr preferRelativeResize="0"/>
          <p:nvPr/>
        </p:nvPicPr>
        <p:blipFill rotWithShape="1">
          <a:blip r:embed="rId3">
            <a:alphaModFix/>
          </a:blip>
          <a:srcRect/>
          <a:stretch/>
        </p:blipFill>
        <p:spPr>
          <a:xfrm>
            <a:off x="0" y="0"/>
            <a:ext cx="718275" cy="679625"/>
          </a:xfrm>
          <a:prstGeom prst="rect">
            <a:avLst/>
          </a:prstGeom>
          <a:noFill/>
          <a:ln>
            <a:noFill/>
          </a:ln>
        </p:spPr>
      </p:pic>
      <p:cxnSp>
        <p:nvCxnSpPr>
          <p:cNvPr id="243" name="Google Shape;243;p1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44" name="Google Shape;244;p1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5" name="Google Shape;245;p1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graphicFrame>
        <p:nvGraphicFramePr>
          <p:cNvPr id="246" name="Google Shape;246;p11"/>
          <p:cNvGraphicFramePr/>
          <p:nvPr>
            <p:extLst>
              <p:ext uri="{D42A27DB-BD31-4B8C-83A1-F6EECF244321}">
                <p14:modId xmlns:p14="http://schemas.microsoft.com/office/powerpoint/2010/main" val="5302727"/>
              </p:ext>
            </p:extLst>
          </p:nvPr>
        </p:nvGraphicFramePr>
        <p:xfrm>
          <a:off x="806116" y="1044340"/>
          <a:ext cx="7966233" cy="2205422"/>
        </p:xfrm>
        <a:graphic>
          <a:graphicData uri="http://schemas.openxmlformats.org/drawingml/2006/table">
            <a:tbl>
              <a:tblPr>
                <a:noFill/>
                <a:tableStyleId>{1F4D20D8-39C4-4E43-AEA0-4C4598937AE4}</a:tableStyleId>
              </a:tblPr>
              <a:tblGrid>
                <a:gridCol w="3933788">
                  <a:extLst>
                    <a:ext uri="{9D8B030D-6E8A-4147-A177-3AD203B41FA5}">
                      <a16:colId xmlns:a16="http://schemas.microsoft.com/office/drawing/2014/main" val="20000"/>
                    </a:ext>
                  </a:extLst>
                </a:gridCol>
                <a:gridCol w="4032445">
                  <a:extLst>
                    <a:ext uri="{9D8B030D-6E8A-4147-A177-3AD203B41FA5}">
                      <a16:colId xmlns:a16="http://schemas.microsoft.com/office/drawing/2014/main" val="20001"/>
                    </a:ext>
                  </a:extLst>
                </a:gridCol>
              </a:tblGrid>
              <a:tr h="429825">
                <a:tc>
                  <a:txBody>
                    <a:bodyPr/>
                    <a:lstStyle/>
                    <a:p>
                      <a:pPr marL="0" marR="0" lvl="0" indent="0" algn="l" rtl="0">
                        <a:lnSpc>
                          <a:spcPct val="115000"/>
                        </a:lnSpc>
                        <a:spcBef>
                          <a:spcPts val="0"/>
                        </a:spcBef>
                        <a:spcAft>
                          <a:spcPts val="0"/>
                        </a:spcAft>
                        <a:buClr>
                          <a:srgbClr val="000000"/>
                        </a:buClr>
                        <a:buSzPts val="1100"/>
                        <a:buFont typeface="Arial"/>
                        <a:buNone/>
                      </a:pPr>
                      <a:r>
                        <a:rPr lang="de-DE" sz="2100" b="1" u="none" strike="noStrike" cap="none" dirty="0" err="1">
                          <a:solidFill>
                            <a:srgbClr val="F46524"/>
                          </a:solidFill>
                          <a:latin typeface="Lato"/>
                          <a:ea typeface="Lato"/>
                          <a:cs typeface="Lato"/>
                          <a:sym typeface="Lato"/>
                        </a:rPr>
                        <a:t>Έχει</a:t>
                      </a:r>
                      <a:r>
                        <a:rPr lang="de-DE" sz="2100" b="1" u="none" strike="noStrike" cap="none" dirty="0">
                          <a:solidFill>
                            <a:srgbClr val="F46524"/>
                          </a:solidFill>
                          <a:latin typeface="Lato"/>
                          <a:ea typeface="Lato"/>
                          <a:cs typeface="Lato"/>
                          <a:sym typeface="Lato"/>
                        </a:rPr>
                        <a:t> </a:t>
                      </a:r>
                      <a:r>
                        <a:rPr lang="de-DE" sz="2100" b="1" u="none" strike="noStrike" cap="none" dirty="0" err="1">
                          <a:solidFill>
                            <a:srgbClr val="F46524"/>
                          </a:solidFill>
                          <a:latin typeface="Lato"/>
                          <a:ea typeface="Lato"/>
                          <a:cs typeface="Lato"/>
                          <a:sym typeface="Lato"/>
                        </a:rPr>
                        <a:t>σκοπό</a:t>
                      </a:r>
                      <a:r>
                        <a:rPr lang="de-DE" sz="2100" b="1" u="none" strike="noStrike" cap="none" dirty="0">
                          <a:solidFill>
                            <a:srgbClr val="F46524"/>
                          </a:solidFill>
                          <a:latin typeface="Lato"/>
                          <a:ea typeface="Lato"/>
                          <a:cs typeface="Lato"/>
                          <a:sym typeface="Lato"/>
                        </a:rPr>
                        <a:t> </a:t>
                      </a:r>
                      <a:r>
                        <a:rPr lang="de-DE" sz="2100" b="1" u="none" strike="noStrike" cap="none" dirty="0" err="1">
                          <a:solidFill>
                            <a:srgbClr val="F46524"/>
                          </a:solidFill>
                          <a:latin typeface="Lato"/>
                          <a:ea typeface="Lato"/>
                          <a:cs typeface="Lato"/>
                          <a:sym typeface="Lato"/>
                        </a:rPr>
                        <a:t>να</a:t>
                      </a:r>
                      <a:r>
                        <a:rPr lang="de-DE" sz="2100" b="1" u="none" strike="noStrike" cap="none" dirty="0">
                          <a:solidFill>
                            <a:srgbClr val="F46524"/>
                          </a:solidFill>
                          <a:latin typeface="Lato"/>
                          <a:ea typeface="Lato"/>
                          <a:cs typeface="Lato"/>
                          <a:sym typeface="Lato"/>
                        </a:rPr>
                        <a:t> ...</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2100" b="1" u="none" strike="noStrike" cap="none">
                          <a:solidFill>
                            <a:srgbClr val="F46524"/>
                          </a:solidFill>
                          <a:latin typeface="Lato"/>
                          <a:ea typeface="Lato"/>
                          <a:cs typeface="Lato"/>
                          <a:sym typeface="Lato"/>
                        </a:rPr>
                        <a:t>Έχει αντίκτυπο...</a:t>
                      </a:r>
                      <a:endParaRPr sz="1400" u="none" strike="noStrike" cap="none"/>
                    </a:p>
                  </a:txBody>
                  <a:tcPr marL="91425" marR="91425" marT="91425" marB="91425"/>
                </a:tc>
                <a:extLst>
                  <a:ext uri="{0D108BD9-81ED-4DB2-BD59-A6C34878D82A}">
                    <a16:rowId xmlns:a16="http://schemas.microsoft.com/office/drawing/2014/main" val="10000"/>
                  </a:ext>
                </a:extLst>
              </a:tr>
              <a:tr h="1605350">
                <a:tc>
                  <a:txBody>
                    <a:bodyPr/>
                    <a:lstStyle/>
                    <a:p>
                      <a:pPr marL="539750" marR="0" lvl="1" indent="-290513" algn="l" rtl="0">
                        <a:lnSpc>
                          <a:spcPct val="100000"/>
                        </a:lnSpc>
                        <a:spcBef>
                          <a:spcPts val="0"/>
                        </a:spcBef>
                        <a:spcAft>
                          <a:spcPts val="0"/>
                        </a:spcAft>
                        <a:buClr>
                          <a:srgbClr val="000000"/>
                        </a:buClr>
                        <a:buSzPts val="1350"/>
                        <a:buFont typeface="Arial"/>
                        <a:buChar char="•"/>
                      </a:pPr>
                      <a:r>
                        <a:rPr lang="el-GR" sz="1350" b="0" i="0" u="none" strike="noStrike" cap="none" dirty="0">
                          <a:solidFill>
                            <a:schemeClr val="dk2"/>
                          </a:solidFill>
                          <a:latin typeface="Arial"/>
                          <a:ea typeface="Arial"/>
                          <a:cs typeface="Arial"/>
                          <a:sym typeface="Arial"/>
                        </a:rPr>
                        <a:t>Αναπτύξει</a:t>
                      </a:r>
                      <a:r>
                        <a:rPr lang="de-DE" sz="1350" b="0" i="0" u="none" strike="noStrike" cap="none" dirty="0">
                          <a:solidFill>
                            <a:schemeClr val="dk2"/>
                          </a:solidFill>
                          <a:latin typeface="Arial"/>
                          <a:ea typeface="Arial"/>
                          <a:cs typeface="Arial"/>
                          <a:sym typeface="Arial"/>
                        </a:rPr>
                        <a:t> </a:t>
                      </a:r>
                      <a:r>
                        <a:rPr lang="de-DE" sz="1350" b="0" i="0" u="none" strike="noStrike" cap="none" dirty="0" err="1">
                          <a:solidFill>
                            <a:schemeClr val="dk2"/>
                          </a:solidFill>
                          <a:latin typeface="Arial"/>
                          <a:ea typeface="Arial"/>
                          <a:cs typeface="Arial"/>
                          <a:sym typeface="Arial"/>
                        </a:rPr>
                        <a:t>μι</a:t>
                      </a:r>
                      <a:r>
                        <a:rPr lang="de-DE" sz="1350" b="0" i="0" u="none" strike="noStrike" cap="none" dirty="0">
                          <a:solidFill>
                            <a:schemeClr val="dk2"/>
                          </a:solidFill>
                          <a:latin typeface="Arial"/>
                          <a:ea typeface="Arial"/>
                          <a:cs typeface="Arial"/>
                          <a:sym typeface="Arial"/>
                        </a:rPr>
                        <a:t>α νέα δραστηριότητα</a:t>
                      </a:r>
                      <a:endParaRPr sz="1400" u="none" strike="noStrike" cap="none" dirty="0">
                        <a:solidFill>
                          <a:schemeClr val="dk2"/>
                        </a:solidFill>
                      </a:endParaRPr>
                    </a:p>
                    <a:p>
                      <a:pPr marL="539750" marR="0" lvl="1" indent="-290513" algn="l" rtl="0">
                        <a:lnSpc>
                          <a:spcPct val="100000"/>
                        </a:lnSpc>
                        <a:spcBef>
                          <a:spcPts val="270"/>
                        </a:spcBef>
                        <a:spcAft>
                          <a:spcPts val="0"/>
                        </a:spcAft>
                        <a:buClr>
                          <a:srgbClr val="000000"/>
                        </a:buClr>
                        <a:buSzPts val="1350"/>
                        <a:buFont typeface="Arial"/>
                        <a:buChar char="•"/>
                      </a:pPr>
                      <a:r>
                        <a:rPr lang="el-GR" sz="1350" b="0" i="0" u="none" strike="noStrike" cap="none" dirty="0">
                          <a:solidFill>
                            <a:schemeClr val="dk2"/>
                          </a:solidFill>
                          <a:latin typeface="Arial"/>
                          <a:ea typeface="Arial"/>
                          <a:cs typeface="Arial"/>
                          <a:sym typeface="Arial"/>
                        </a:rPr>
                        <a:t>Βελτιώσει/διατηρήσει </a:t>
                      </a:r>
                      <a:r>
                        <a:rPr lang="de-DE" sz="1350" b="0" i="0" u="none" strike="noStrike" cap="none" dirty="0" err="1">
                          <a:solidFill>
                            <a:schemeClr val="dk2"/>
                          </a:solidFill>
                          <a:latin typeface="Arial"/>
                          <a:ea typeface="Arial"/>
                          <a:cs typeface="Arial"/>
                          <a:sym typeface="Arial"/>
                        </a:rPr>
                        <a:t>τη</a:t>
                      </a:r>
                      <a:r>
                        <a:rPr lang="el-GR" sz="1350" b="0" i="0" u="none" strike="noStrike" cap="none" dirty="0">
                          <a:solidFill>
                            <a:schemeClr val="dk2"/>
                          </a:solidFill>
                          <a:latin typeface="Arial"/>
                          <a:ea typeface="Arial"/>
                          <a:cs typeface="Arial"/>
                          <a:sym typeface="Arial"/>
                        </a:rPr>
                        <a:t>ν</a:t>
                      </a:r>
                      <a:r>
                        <a:rPr lang="de-DE" sz="1350" b="0" i="0" u="none" strike="noStrike" cap="none" dirty="0">
                          <a:solidFill>
                            <a:schemeClr val="dk2"/>
                          </a:solidFill>
                          <a:latin typeface="Arial"/>
                          <a:ea typeface="Arial"/>
                          <a:cs typeface="Arial"/>
                          <a:sym typeface="Arial"/>
                        </a:rPr>
                        <a:t> απ</a:t>
                      </a:r>
                      <a:r>
                        <a:rPr lang="de-DE" sz="1350" b="0" i="0" u="none" strike="noStrike" cap="none" dirty="0" err="1">
                          <a:solidFill>
                            <a:schemeClr val="dk2"/>
                          </a:solidFill>
                          <a:latin typeface="Arial"/>
                          <a:ea typeface="Arial"/>
                          <a:cs typeface="Arial"/>
                          <a:sym typeface="Arial"/>
                        </a:rPr>
                        <a:t>οδοτικότητ</a:t>
                      </a:r>
                      <a:r>
                        <a:rPr lang="de-DE" sz="1350" b="0" i="0" u="none" strike="noStrike" cap="none" dirty="0">
                          <a:solidFill>
                            <a:schemeClr val="dk2"/>
                          </a:solidFill>
                          <a:latin typeface="Arial"/>
                          <a:ea typeface="Arial"/>
                          <a:cs typeface="Arial"/>
                          <a:sym typeface="Arial"/>
                        </a:rPr>
                        <a:t>α/ποιότητα ενός κύκλου παραγωγής</a:t>
                      </a:r>
                      <a:endParaRPr sz="1400" u="none" strike="noStrike" cap="none" dirty="0">
                        <a:solidFill>
                          <a:schemeClr val="dk2"/>
                        </a:solidFill>
                      </a:endParaRPr>
                    </a:p>
                    <a:p>
                      <a:pPr marL="539750" marR="0" lvl="1" indent="-290513" algn="l" rtl="0">
                        <a:lnSpc>
                          <a:spcPct val="100000"/>
                        </a:lnSpc>
                        <a:spcBef>
                          <a:spcPts val="270"/>
                        </a:spcBef>
                        <a:spcAft>
                          <a:spcPts val="0"/>
                        </a:spcAft>
                        <a:buClr>
                          <a:srgbClr val="000000"/>
                        </a:buClr>
                        <a:buSzPts val="1350"/>
                        <a:buFont typeface="Arial"/>
                        <a:buChar char="•"/>
                      </a:pPr>
                      <a:r>
                        <a:rPr lang="el-GR" sz="1350" b="0" i="0" u="none" strike="noStrike" cap="none" dirty="0">
                          <a:solidFill>
                            <a:schemeClr val="dk2"/>
                          </a:solidFill>
                          <a:latin typeface="Arial"/>
                          <a:ea typeface="Arial"/>
                          <a:cs typeface="Arial"/>
                          <a:sym typeface="Arial"/>
                        </a:rPr>
                        <a:t>Παρακολουθήσει</a:t>
                      </a:r>
                      <a:r>
                        <a:rPr lang="de-DE" sz="1350" b="0" i="0" u="none" strike="noStrike" cap="none" dirty="0">
                          <a:solidFill>
                            <a:schemeClr val="dk2"/>
                          </a:solidFill>
                          <a:latin typeface="Arial"/>
                          <a:ea typeface="Arial"/>
                          <a:cs typeface="Arial"/>
                          <a:sym typeface="Arial"/>
                        </a:rPr>
                        <a:t> </a:t>
                      </a:r>
                      <a:r>
                        <a:rPr lang="de-DE" sz="1350" b="0" i="0" u="none" strike="noStrike" cap="none" dirty="0" err="1">
                          <a:solidFill>
                            <a:schemeClr val="dk2"/>
                          </a:solidFill>
                          <a:latin typeface="Arial"/>
                          <a:ea typeface="Arial"/>
                          <a:cs typeface="Arial"/>
                          <a:sym typeface="Arial"/>
                        </a:rPr>
                        <a:t>την</a:t>
                      </a:r>
                      <a:r>
                        <a:rPr lang="de-DE" sz="1350" b="0" i="0" u="none" strike="noStrike" cap="none" dirty="0">
                          <a:solidFill>
                            <a:schemeClr val="dk2"/>
                          </a:solidFill>
                          <a:latin typeface="Arial"/>
                          <a:ea typeface="Arial"/>
                          <a:cs typeface="Arial"/>
                          <a:sym typeface="Arial"/>
                        </a:rPr>
                        <a:t> α</a:t>
                      </a:r>
                      <a:r>
                        <a:rPr lang="de-DE" sz="1350" b="0" i="0" u="none" strike="noStrike" cap="none" dirty="0" err="1">
                          <a:solidFill>
                            <a:schemeClr val="dk2"/>
                          </a:solidFill>
                          <a:latin typeface="Arial"/>
                          <a:ea typeface="Arial"/>
                          <a:cs typeface="Arial"/>
                          <a:sym typeface="Arial"/>
                        </a:rPr>
                        <a:t>γορά</a:t>
                      </a:r>
                      <a:endParaRPr sz="1400" u="none" strike="noStrike" cap="none" dirty="0"/>
                    </a:p>
                  </a:txBody>
                  <a:tcPr marL="91425" marR="91425" marT="91425" marB="91425"/>
                </a:tc>
                <a:tc>
                  <a:txBody>
                    <a:bodyPr/>
                    <a:lstStyle/>
                    <a:p>
                      <a:pPr marL="582613" marR="0" lvl="1" indent="-312738" algn="l" rtl="0">
                        <a:lnSpc>
                          <a:spcPct val="100000"/>
                        </a:lnSpc>
                        <a:spcBef>
                          <a:spcPts val="0"/>
                        </a:spcBef>
                        <a:spcAft>
                          <a:spcPts val="0"/>
                        </a:spcAft>
                        <a:buClr>
                          <a:srgbClr val="000000"/>
                        </a:buClr>
                        <a:buSzPts val="1350"/>
                        <a:buFont typeface="Arial"/>
                        <a:buChar char="•"/>
                      </a:pPr>
                      <a:r>
                        <a:rPr lang="el-GR" sz="1350" b="0" i="0" u="none" strike="noStrike" cap="none" dirty="0">
                          <a:solidFill>
                            <a:schemeClr val="dk2"/>
                          </a:solidFill>
                          <a:latin typeface="Arial"/>
                          <a:ea typeface="Arial"/>
                          <a:cs typeface="Arial"/>
                          <a:sym typeface="Arial"/>
                        </a:rPr>
                        <a:t>Στις δ</a:t>
                      </a:r>
                      <a:r>
                        <a:rPr lang="de-DE" sz="1350" b="0" i="0" u="none" strike="noStrike" cap="none" dirty="0" err="1">
                          <a:solidFill>
                            <a:schemeClr val="dk2"/>
                          </a:solidFill>
                          <a:latin typeface="Arial"/>
                          <a:ea typeface="Arial"/>
                          <a:cs typeface="Arial"/>
                          <a:sym typeface="Arial"/>
                        </a:rPr>
                        <a:t>ομές</a:t>
                      </a:r>
                      <a:r>
                        <a:rPr lang="de-DE" sz="1350" b="0" i="0" u="none" strike="noStrike" cap="none" dirty="0">
                          <a:solidFill>
                            <a:schemeClr val="dk2"/>
                          </a:solidFill>
                          <a:latin typeface="Arial"/>
                          <a:ea typeface="Arial"/>
                          <a:cs typeface="Arial"/>
                          <a:sym typeface="Arial"/>
                        </a:rPr>
                        <a:t> </a:t>
                      </a:r>
                      <a:r>
                        <a:rPr lang="de-DE" sz="1350" b="0" i="0" u="none" strike="noStrike" cap="none" dirty="0" err="1">
                          <a:solidFill>
                            <a:schemeClr val="dk2"/>
                          </a:solidFill>
                          <a:latin typeface="Arial"/>
                          <a:ea typeface="Arial"/>
                          <a:cs typeface="Arial"/>
                          <a:sym typeface="Arial"/>
                        </a:rPr>
                        <a:t>εσόδων</a:t>
                      </a:r>
                      <a:r>
                        <a:rPr lang="de-DE" sz="1350" b="0" i="0" u="none" strike="noStrike" cap="none" dirty="0">
                          <a:solidFill>
                            <a:schemeClr val="dk2"/>
                          </a:solidFill>
                          <a:latin typeface="Arial"/>
                          <a:ea typeface="Arial"/>
                          <a:cs typeface="Arial"/>
                          <a:sym typeface="Arial"/>
                        </a:rPr>
                        <a:t> και </a:t>
                      </a:r>
                      <a:r>
                        <a:rPr lang="de-DE" sz="1350" b="0" i="0" u="none" strike="noStrike" cap="none" dirty="0" err="1">
                          <a:solidFill>
                            <a:schemeClr val="dk2"/>
                          </a:solidFill>
                          <a:latin typeface="Arial"/>
                          <a:ea typeface="Arial"/>
                          <a:cs typeface="Arial"/>
                          <a:sym typeface="Arial"/>
                        </a:rPr>
                        <a:t>κόστους</a:t>
                      </a:r>
                      <a:r>
                        <a:rPr lang="de-DE" sz="1350" b="0" i="0" u="none" strike="noStrike" cap="none" dirty="0">
                          <a:solidFill>
                            <a:schemeClr val="dk2"/>
                          </a:solidFill>
                          <a:latin typeface="Arial"/>
                          <a:ea typeface="Arial"/>
                          <a:cs typeface="Arial"/>
                          <a:sym typeface="Arial"/>
                        </a:rPr>
                        <a:t> =&gt; </a:t>
                      </a:r>
                      <a:r>
                        <a:rPr lang="de-DE" sz="1350" b="0" i="0" u="none" strike="noStrike" cap="none" dirty="0" err="1">
                          <a:solidFill>
                            <a:schemeClr val="dk2"/>
                          </a:solidFill>
                          <a:latin typeface="Arial"/>
                          <a:ea typeface="Arial"/>
                          <a:cs typeface="Arial"/>
                          <a:sym typeface="Arial"/>
                        </a:rPr>
                        <a:t>κερδοφορί</a:t>
                      </a:r>
                      <a:r>
                        <a:rPr lang="de-DE" sz="1350" b="0" i="0" u="none" strike="noStrike" cap="none" dirty="0">
                          <a:solidFill>
                            <a:schemeClr val="dk2"/>
                          </a:solidFill>
                          <a:latin typeface="Arial"/>
                          <a:ea typeface="Arial"/>
                          <a:cs typeface="Arial"/>
                          <a:sym typeface="Arial"/>
                        </a:rPr>
                        <a:t>α</a:t>
                      </a:r>
                      <a:endParaRPr sz="1400" u="none" strike="noStrike" cap="none" dirty="0"/>
                    </a:p>
                    <a:p>
                      <a:pPr marL="582613" marR="0" lvl="1" indent="-312738" algn="l" rtl="0">
                        <a:lnSpc>
                          <a:spcPct val="100000"/>
                        </a:lnSpc>
                        <a:spcBef>
                          <a:spcPts val="270"/>
                        </a:spcBef>
                        <a:spcAft>
                          <a:spcPts val="0"/>
                        </a:spcAft>
                        <a:buClr>
                          <a:srgbClr val="000000"/>
                        </a:buClr>
                        <a:buSzPts val="1350"/>
                        <a:buFont typeface="Arial"/>
                        <a:buChar char="•"/>
                      </a:pPr>
                      <a:r>
                        <a:rPr lang="el-GR" sz="1350" b="0" i="0" u="none" strike="noStrike" cap="none" dirty="0">
                          <a:solidFill>
                            <a:schemeClr val="dk2"/>
                          </a:solidFill>
                          <a:latin typeface="Arial"/>
                          <a:ea typeface="Arial"/>
                          <a:cs typeface="Arial"/>
                          <a:sym typeface="Arial"/>
                        </a:rPr>
                        <a:t>Στον κ</a:t>
                      </a:r>
                      <a:r>
                        <a:rPr lang="de-DE" sz="1350" b="0" i="0" u="none" strike="noStrike" cap="none" dirty="0" err="1">
                          <a:solidFill>
                            <a:schemeClr val="dk2"/>
                          </a:solidFill>
                          <a:latin typeface="Arial"/>
                          <a:ea typeface="Arial"/>
                          <a:cs typeface="Arial"/>
                          <a:sym typeface="Arial"/>
                        </a:rPr>
                        <a:t>ύκλο</a:t>
                      </a:r>
                      <a:r>
                        <a:rPr lang="de-DE" sz="1350" b="0" i="0" u="none" strike="noStrike" cap="none" dirty="0">
                          <a:solidFill>
                            <a:schemeClr val="dk2"/>
                          </a:solidFill>
                          <a:latin typeface="Arial"/>
                          <a:ea typeface="Arial"/>
                          <a:cs typeface="Arial"/>
                          <a:sym typeface="Arial"/>
                        </a:rPr>
                        <a:t> </a:t>
                      </a:r>
                      <a:r>
                        <a:rPr lang="de-DE" sz="1350" b="0" i="0" u="none" strike="noStrike" cap="none" dirty="0" err="1">
                          <a:solidFill>
                            <a:schemeClr val="dk2"/>
                          </a:solidFill>
                          <a:latin typeface="Arial"/>
                          <a:ea typeface="Arial"/>
                          <a:cs typeface="Arial"/>
                          <a:sym typeface="Arial"/>
                        </a:rPr>
                        <a:t>λειτουργικών</a:t>
                      </a:r>
                      <a:r>
                        <a:rPr lang="de-DE" sz="1350" b="0" i="0" u="none" strike="noStrike" cap="none" dirty="0">
                          <a:solidFill>
                            <a:schemeClr val="dk2"/>
                          </a:solidFill>
                          <a:latin typeface="Arial"/>
                          <a:ea typeface="Arial"/>
                          <a:cs typeface="Arial"/>
                          <a:sym typeface="Arial"/>
                        </a:rPr>
                        <a:t> τα</a:t>
                      </a:r>
                      <a:r>
                        <a:rPr lang="de-DE" sz="1350" b="0" i="0" u="none" strike="noStrike" cap="none" dirty="0" err="1">
                          <a:solidFill>
                            <a:schemeClr val="dk2"/>
                          </a:solidFill>
                          <a:latin typeface="Arial"/>
                          <a:ea typeface="Arial"/>
                          <a:cs typeface="Arial"/>
                          <a:sym typeface="Arial"/>
                        </a:rPr>
                        <a:t>μει</a:t>
                      </a:r>
                      <a:r>
                        <a:rPr lang="de-DE" sz="1350" b="0" i="0" u="none" strike="noStrike" cap="none" dirty="0">
                          <a:solidFill>
                            <a:schemeClr val="dk2"/>
                          </a:solidFill>
                          <a:latin typeface="Arial"/>
                          <a:ea typeface="Arial"/>
                          <a:cs typeface="Arial"/>
                          <a:sym typeface="Arial"/>
                        </a:rPr>
                        <a:t>ακών ροών</a:t>
                      </a:r>
                      <a:endParaRPr sz="1400" u="none" strike="noStrike" cap="none" dirty="0"/>
                    </a:p>
                    <a:p>
                      <a:pPr marL="582613" marR="0" lvl="2" indent="-312738" algn="l" rtl="0">
                        <a:lnSpc>
                          <a:spcPct val="100000"/>
                        </a:lnSpc>
                        <a:spcBef>
                          <a:spcPts val="240"/>
                        </a:spcBef>
                        <a:spcAft>
                          <a:spcPts val="0"/>
                        </a:spcAft>
                        <a:buClr>
                          <a:srgbClr val="000000"/>
                        </a:buClr>
                        <a:buSzPts val="1200"/>
                        <a:buFont typeface="Arial"/>
                        <a:buChar char="•"/>
                      </a:pPr>
                      <a:r>
                        <a:rPr lang="el-GR" sz="1350" b="0" i="0" u="none" strike="noStrike" cap="none" dirty="0">
                          <a:solidFill>
                            <a:schemeClr val="dk2"/>
                          </a:solidFill>
                          <a:latin typeface="Arial"/>
                          <a:ea typeface="Arial"/>
                          <a:cs typeface="Arial"/>
                          <a:sym typeface="Arial"/>
                        </a:rPr>
                        <a:t>Στην ε</a:t>
                      </a:r>
                      <a:r>
                        <a:rPr lang="de-DE" sz="1350" b="0" i="0" u="none" strike="noStrike" cap="none" dirty="0" err="1">
                          <a:solidFill>
                            <a:schemeClr val="dk2"/>
                          </a:solidFill>
                          <a:latin typeface="Arial"/>
                          <a:ea typeface="Arial"/>
                          <a:cs typeface="Arial"/>
                          <a:sym typeface="Arial"/>
                        </a:rPr>
                        <a:t>πίδραση</a:t>
                      </a:r>
                      <a:r>
                        <a:rPr lang="de-DE" sz="1350" b="0" i="0" u="none" strike="noStrike" cap="none" dirty="0">
                          <a:solidFill>
                            <a:schemeClr val="dk2"/>
                          </a:solidFill>
                          <a:latin typeface="Arial"/>
                          <a:ea typeface="Arial"/>
                          <a:cs typeface="Arial"/>
                          <a:sym typeface="Arial"/>
                        </a:rPr>
                        <a:t> </a:t>
                      </a:r>
                      <a:r>
                        <a:rPr lang="de-DE" sz="1300" b="0" i="0" u="none" strike="noStrike" cap="none" dirty="0">
                          <a:solidFill>
                            <a:schemeClr val="dk2"/>
                          </a:solidFill>
                          <a:highlight>
                            <a:srgbClr val="00FFFF"/>
                          </a:highlight>
                          <a:latin typeface="Lato" panose="020F0502020204030203" pitchFamily="34" charset="0"/>
                          <a:ea typeface="Lato" panose="020F0502020204030203" pitchFamily="34" charset="0"/>
                          <a:cs typeface="Lato" panose="020F0502020204030203" pitchFamily="34" charset="0"/>
                          <a:sym typeface="Arial"/>
                        </a:rPr>
                        <a:t>☺ </a:t>
                      </a:r>
                      <a:r>
                        <a:rPr lang="de-DE" sz="1350" b="0" i="0" u="none" strike="noStrike" cap="none" dirty="0">
                          <a:solidFill>
                            <a:schemeClr val="dk2"/>
                          </a:solidFill>
                          <a:latin typeface="Arial"/>
                          <a:ea typeface="Arial"/>
                          <a:cs typeface="Arial"/>
                          <a:sym typeface="Arial"/>
                        </a:rPr>
                        <a:t>της κοινωνικής σας επιχείρησης με παράλληλη βελτίωση της ποιότητάς της (</a:t>
                      </a:r>
                      <a:r>
                        <a:rPr lang="de-DE" sz="1350" b="0" i="0" u="none" strike="noStrike" cap="none" dirty="0" err="1">
                          <a:solidFill>
                            <a:schemeClr val="dk2"/>
                          </a:solidFill>
                          <a:latin typeface="Arial"/>
                          <a:ea typeface="Arial"/>
                          <a:cs typeface="Arial"/>
                          <a:sym typeface="Arial"/>
                        </a:rPr>
                        <a:t>βάθοςή</a:t>
                      </a:r>
                      <a:r>
                        <a:rPr lang="de-DE" sz="1350" b="0" i="0" u="none" strike="noStrike" cap="none" dirty="0">
                          <a:solidFill>
                            <a:schemeClr val="dk2"/>
                          </a:solidFill>
                          <a:latin typeface="Arial"/>
                          <a:ea typeface="Arial"/>
                          <a:cs typeface="Arial"/>
                          <a:sym typeface="Arial"/>
                        </a:rPr>
                        <a:t> </a:t>
                      </a:r>
                      <a:r>
                        <a:rPr lang="de-DE" sz="1350" b="0" i="0" u="none" strike="noStrike" cap="none" dirty="0" err="1">
                          <a:solidFill>
                            <a:schemeClr val="dk2"/>
                          </a:solidFill>
                          <a:latin typeface="Arial"/>
                          <a:ea typeface="Arial"/>
                          <a:cs typeface="Arial"/>
                          <a:sym typeface="Arial"/>
                        </a:rPr>
                        <a:t>της</a:t>
                      </a:r>
                      <a:r>
                        <a:rPr lang="de-DE" sz="1350" b="0" i="0" u="none" strike="noStrike" cap="none" dirty="0">
                          <a:solidFill>
                            <a:schemeClr val="dk2"/>
                          </a:solidFill>
                          <a:latin typeface="Arial"/>
                          <a:ea typeface="Arial"/>
                          <a:cs typeface="Arial"/>
                          <a:sym typeface="Arial"/>
                        </a:rPr>
                        <a:t> ) </a:t>
                      </a:r>
                      <a:r>
                        <a:rPr lang="de-DE" sz="1350" b="0" i="0" u="none" strike="noStrike" cap="none" dirty="0" err="1">
                          <a:solidFill>
                            <a:schemeClr val="dk2"/>
                          </a:solidFill>
                          <a:latin typeface="Arial"/>
                          <a:ea typeface="Arial"/>
                          <a:cs typeface="Arial"/>
                          <a:sym typeface="Arial"/>
                        </a:rPr>
                        <a:t>αποτελεσματικότητάς</a:t>
                      </a:r>
                      <a:r>
                        <a:rPr lang="de-DE" sz="1350" b="0" i="0" u="none" strike="noStrike" cap="none" dirty="0">
                          <a:solidFill>
                            <a:schemeClr val="dk2"/>
                          </a:solidFill>
                          <a:latin typeface="Arial"/>
                          <a:ea typeface="Arial"/>
                          <a:cs typeface="Arial"/>
                          <a:sym typeface="Arial"/>
                        </a:rPr>
                        <a:t> της (εύρος)</a:t>
                      </a:r>
                      <a:endParaRPr sz="1350" b="0" i="0" u="none" strike="noStrike" cap="none" dirty="0">
                        <a:solidFill>
                          <a:schemeClr val="dk2"/>
                        </a:solidFill>
                        <a:latin typeface="Arial"/>
                        <a:ea typeface="Arial"/>
                        <a:cs typeface="Arial"/>
                        <a:sym typeface="Arial"/>
                      </a:endParaRPr>
                    </a:p>
                  </a:txBody>
                  <a:tcPr marL="91425" marR="91425" marT="91425" marB="91425"/>
                </a:tc>
                <a:extLst>
                  <a:ext uri="{0D108BD9-81ED-4DB2-BD59-A6C34878D82A}">
                    <a16:rowId xmlns:a16="http://schemas.microsoft.com/office/drawing/2014/main" val="10001"/>
                  </a:ext>
                </a:extLst>
              </a:tr>
            </a:tbl>
          </a:graphicData>
        </a:graphic>
      </p:graphicFrame>
      <p:sp>
        <p:nvSpPr>
          <p:cNvPr id="247" name="Google Shape;247;p1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11</a:t>
            </a:fld>
            <a:endParaRPr/>
          </a:p>
        </p:txBody>
      </p:sp>
      <p:pic>
        <p:nvPicPr>
          <p:cNvPr id="248" name="Google Shape;248;p1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2"/>
          <p:cNvSpPr txBox="1">
            <a:spLocks noGrp="1"/>
          </p:cNvSpPr>
          <p:nvPr>
            <p:ph type="ctrTitle"/>
          </p:nvPr>
        </p:nvSpPr>
        <p:spPr>
          <a:xfrm>
            <a:off x="757990" y="1723549"/>
            <a:ext cx="7786404" cy="170919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4800"/>
              <a:buNone/>
            </a:pPr>
            <a:r>
              <a:rPr lang="de-DE" dirty="0">
                <a:latin typeface="Lato" panose="020F0502020204030203" pitchFamily="34" charset="0"/>
                <a:ea typeface="Lato" panose="020F0502020204030203" pitchFamily="34" charset="0"/>
                <a:cs typeface="Lato" panose="020F0502020204030203" pitchFamily="34" charset="0"/>
              </a:rPr>
              <a:t>Επ</a:t>
            </a:r>
            <a:r>
              <a:rPr lang="de-DE" dirty="0" err="1">
                <a:latin typeface="Lato" panose="020F0502020204030203" pitchFamily="34" charset="0"/>
                <a:ea typeface="Lato" panose="020F0502020204030203" pitchFamily="34" charset="0"/>
                <a:cs typeface="Lato" panose="020F0502020204030203" pitchFamily="34" charset="0"/>
              </a:rPr>
              <a:t>ισκό</a:t>
            </a:r>
            <a:r>
              <a:rPr lang="de-DE" dirty="0">
                <a:latin typeface="Lato" panose="020F0502020204030203" pitchFamily="34" charset="0"/>
                <a:ea typeface="Lato" panose="020F0502020204030203" pitchFamily="34" charset="0"/>
                <a:cs typeface="Lato" panose="020F0502020204030203" pitchFamily="34" charset="0"/>
              </a:rPr>
              <a:t>πηση των χρηματοδοτικών αναγκών</a:t>
            </a:r>
            <a:endParaRPr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txBox="1">
            <a:spLocks noGrp="1"/>
          </p:cNvSpPr>
          <p:nvPr>
            <p:ph type="title"/>
          </p:nvPr>
        </p:nvSpPr>
        <p:spPr>
          <a:xfrm>
            <a:off x="3419475" y="460484"/>
            <a:ext cx="3872740" cy="43604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100" b="1" dirty="0" err="1">
                <a:latin typeface="Lato" panose="020F0502020204030203" pitchFamily="34" charset="0"/>
                <a:ea typeface="Lato" panose="020F0502020204030203" pitchFamily="34" charset="0"/>
                <a:cs typeface="Lato" panose="020F0502020204030203" pitchFamily="34" charset="0"/>
                <a:sym typeface="Raleway"/>
              </a:rPr>
              <a:t>Μι</a:t>
            </a:r>
            <a:r>
              <a:rPr lang="de-DE" sz="2100" b="1" dirty="0">
                <a:latin typeface="Lato" panose="020F0502020204030203" pitchFamily="34" charset="0"/>
                <a:ea typeface="Lato" panose="020F0502020204030203" pitchFamily="34" charset="0"/>
                <a:cs typeface="Lato" panose="020F0502020204030203" pitchFamily="34" charset="0"/>
                <a:sym typeface="Raleway"/>
              </a:rPr>
              <a:t>α μικρή προθέρμανση</a:t>
            </a:r>
            <a:endParaRPr sz="2100" dirty="0">
              <a:latin typeface="Lato" panose="020F0502020204030203" pitchFamily="34" charset="0"/>
              <a:ea typeface="Lato" panose="020F0502020204030203" pitchFamily="34" charset="0"/>
              <a:cs typeface="Lato" panose="020F0502020204030203" pitchFamily="34" charset="0"/>
            </a:endParaRPr>
          </a:p>
        </p:txBody>
      </p:sp>
      <p:sp>
        <p:nvSpPr>
          <p:cNvPr id="262" name="Google Shape;262;p13"/>
          <p:cNvSpPr txBox="1">
            <a:spLocks noGrp="1"/>
          </p:cNvSpPr>
          <p:nvPr>
            <p:ph type="body" idx="1"/>
          </p:nvPr>
        </p:nvSpPr>
        <p:spPr>
          <a:xfrm>
            <a:off x="1635269" y="869273"/>
            <a:ext cx="6244200" cy="721066"/>
          </a:xfrm>
          <a:prstGeom prst="rect">
            <a:avLst/>
          </a:prstGeom>
          <a:noFill/>
          <a:ln>
            <a:noFill/>
          </a:ln>
          <a:effectLst>
            <a:outerShdw dist="38100" dir="2700000" algn="tl" rotWithShape="0">
              <a:srgbClr val="000000">
                <a:alpha val="7058"/>
              </a:srgbClr>
            </a:outerShdw>
          </a:effectLst>
        </p:spPr>
        <p:txBody>
          <a:bodyPr spcFirstLastPara="1" wrap="square" lIns="91425" tIns="91425" rIns="91425" bIns="91425" anchor="ctr" anchorCtr="0">
            <a:normAutofit/>
          </a:bodyPr>
          <a:lstStyle/>
          <a:p>
            <a:pPr marL="0" lvl="0" indent="0" algn="ctr" rtl="0">
              <a:lnSpc>
                <a:spcPct val="115000"/>
              </a:lnSpc>
              <a:spcBef>
                <a:spcPts val="0"/>
              </a:spcBef>
              <a:spcAft>
                <a:spcPts val="0"/>
              </a:spcAft>
              <a:buSzPts val="1800"/>
              <a:buFont typeface="Arial"/>
              <a:buNone/>
            </a:pPr>
            <a:r>
              <a:rPr lang="de-DE" sz="1500" dirty="0" err="1"/>
              <a:t>Αντιστοιχίστε</a:t>
            </a:r>
            <a:r>
              <a:rPr lang="de-DE" sz="1500" dirty="0"/>
              <a:t> </a:t>
            </a:r>
            <a:r>
              <a:rPr lang="de-DE" sz="1500" dirty="0" err="1"/>
              <a:t>κάθε</a:t>
            </a:r>
            <a:r>
              <a:rPr lang="de-DE" sz="1500" dirty="0"/>
              <a:t> α</a:t>
            </a:r>
            <a:r>
              <a:rPr lang="de-DE" sz="1500" dirty="0" err="1"/>
              <a:t>νάγκη</a:t>
            </a:r>
            <a:r>
              <a:rPr lang="de-DE" sz="1500" dirty="0"/>
              <a:t> </a:t>
            </a:r>
            <a:r>
              <a:rPr lang="de-DE" sz="1500" dirty="0" err="1"/>
              <a:t>με</a:t>
            </a:r>
            <a:r>
              <a:rPr lang="de-DE" sz="1500" dirty="0"/>
              <a:t> </a:t>
            </a:r>
            <a:r>
              <a:rPr lang="de-DE" sz="1500" dirty="0" err="1"/>
              <a:t>το</a:t>
            </a:r>
            <a:r>
              <a:rPr lang="de-DE" sz="1500" dirty="0"/>
              <a:t> κα</a:t>
            </a:r>
            <a:r>
              <a:rPr lang="de-DE" sz="1500" dirty="0" err="1"/>
              <a:t>τάλληλο</a:t>
            </a:r>
            <a:r>
              <a:rPr lang="de-DE" sz="1500" dirty="0"/>
              <a:t> </a:t>
            </a:r>
            <a:r>
              <a:rPr lang="de-DE" sz="1500" dirty="0" err="1"/>
              <a:t>χρημ</a:t>
            </a:r>
            <a:r>
              <a:rPr lang="de-DE" sz="1500" dirty="0"/>
              <a:t>ατοδοτικό εργαλείο:</a:t>
            </a:r>
            <a:endParaRPr dirty="0"/>
          </a:p>
        </p:txBody>
      </p:sp>
      <p:sp>
        <p:nvSpPr>
          <p:cNvPr id="263" name="Google Shape;263;p13"/>
          <p:cNvSpPr txBox="1">
            <a:spLocks noGrp="1"/>
          </p:cNvSpPr>
          <p:nvPr>
            <p:ph type="body" idx="2"/>
          </p:nvPr>
        </p:nvSpPr>
        <p:spPr>
          <a:xfrm>
            <a:off x="3082797" y="1405655"/>
            <a:ext cx="3378161" cy="3156865"/>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de-DE" sz="1100" dirty="0"/>
              <a:t>1- </a:t>
            </a:r>
            <a:r>
              <a:rPr lang="de-DE" sz="1100" dirty="0" err="1"/>
              <a:t>Αγορά</a:t>
            </a:r>
            <a:r>
              <a:rPr lang="de-DE" sz="1100" dirty="0"/>
              <a:t> α</a:t>
            </a:r>
            <a:r>
              <a:rPr lang="de-DE" sz="1100" dirty="0" err="1"/>
              <a:t>υτοκινήτου</a:t>
            </a:r>
            <a:endParaRPr sz="1100" dirty="0"/>
          </a:p>
          <a:p>
            <a:pPr marL="0" lvl="0" indent="0" algn="ctr" rtl="0">
              <a:lnSpc>
                <a:spcPct val="115000"/>
              </a:lnSpc>
              <a:spcBef>
                <a:spcPts val="0"/>
              </a:spcBef>
              <a:spcAft>
                <a:spcPts val="0"/>
              </a:spcAft>
              <a:buSzPts val="1800"/>
              <a:buNone/>
            </a:pPr>
            <a:endParaRPr sz="1100" dirty="0"/>
          </a:p>
          <a:p>
            <a:pPr marL="0" lvl="0" indent="0" algn="ctr" rtl="0">
              <a:lnSpc>
                <a:spcPct val="115000"/>
              </a:lnSpc>
              <a:spcBef>
                <a:spcPts val="0"/>
              </a:spcBef>
              <a:spcAft>
                <a:spcPts val="0"/>
              </a:spcAft>
              <a:buSzPts val="1800"/>
              <a:buNone/>
            </a:pPr>
            <a:r>
              <a:rPr lang="de-DE" sz="1100" dirty="0"/>
              <a:t>2- </a:t>
            </a:r>
            <a:r>
              <a:rPr lang="de-DE" sz="1100" dirty="0" err="1"/>
              <a:t>Μισθός</a:t>
            </a:r>
            <a:r>
              <a:rPr lang="de-DE" sz="1100" dirty="0"/>
              <a:t> </a:t>
            </a:r>
            <a:r>
              <a:rPr lang="de-DE" sz="1100" dirty="0" err="1"/>
              <a:t>γι</a:t>
            </a:r>
            <a:r>
              <a:rPr lang="de-DE" sz="1100" dirty="0"/>
              <a:t>α νέο υπάλληλο</a:t>
            </a:r>
            <a:endParaRPr sz="1100" dirty="0"/>
          </a:p>
          <a:p>
            <a:pPr marL="0" lvl="0" indent="0" algn="ctr" rtl="0">
              <a:lnSpc>
                <a:spcPct val="115000"/>
              </a:lnSpc>
              <a:spcBef>
                <a:spcPts val="0"/>
              </a:spcBef>
              <a:spcAft>
                <a:spcPts val="0"/>
              </a:spcAft>
              <a:buSzPts val="1800"/>
              <a:buNone/>
            </a:pPr>
            <a:endParaRPr sz="1100" dirty="0"/>
          </a:p>
          <a:p>
            <a:pPr marL="0" lvl="0" indent="0" algn="ctr" rtl="0">
              <a:lnSpc>
                <a:spcPct val="115000"/>
              </a:lnSpc>
              <a:spcBef>
                <a:spcPts val="0"/>
              </a:spcBef>
              <a:spcAft>
                <a:spcPts val="0"/>
              </a:spcAft>
              <a:buSzPts val="1800"/>
              <a:buNone/>
            </a:pPr>
            <a:r>
              <a:rPr lang="de-DE" sz="1100" dirty="0"/>
              <a:t>3- </a:t>
            </a:r>
            <a:r>
              <a:rPr lang="de-DE" sz="1100" dirty="0" err="1"/>
              <a:t>Προκ</a:t>
            </a:r>
            <a:r>
              <a:rPr lang="de-DE" sz="1100" dirty="0"/>
              <a:t>αταβολή επί χορηγηθείσας αλλά μη εκκαθαρισμένης επιδότησης</a:t>
            </a:r>
            <a:endParaRPr sz="1100" dirty="0"/>
          </a:p>
          <a:p>
            <a:pPr marL="0" lvl="0" indent="0" algn="ctr" rtl="0">
              <a:lnSpc>
                <a:spcPct val="115000"/>
              </a:lnSpc>
              <a:spcBef>
                <a:spcPts val="0"/>
              </a:spcBef>
              <a:spcAft>
                <a:spcPts val="0"/>
              </a:spcAft>
              <a:buSzPts val="1800"/>
              <a:buNone/>
            </a:pPr>
            <a:endParaRPr sz="1100" dirty="0"/>
          </a:p>
          <a:p>
            <a:pPr marL="0" lvl="0" indent="0" algn="ctr" rtl="0">
              <a:lnSpc>
                <a:spcPct val="115000"/>
              </a:lnSpc>
              <a:spcBef>
                <a:spcPts val="0"/>
              </a:spcBef>
              <a:spcAft>
                <a:spcPts val="0"/>
              </a:spcAft>
              <a:buSzPts val="1800"/>
              <a:buNone/>
            </a:pPr>
            <a:r>
              <a:rPr lang="de-DE" sz="1100" dirty="0"/>
              <a:t>4- Επαναλαμβα</a:t>
            </a:r>
            <a:r>
              <a:rPr lang="de-DE" sz="1100" dirty="0" err="1"/>
              <a:t>νόμενη</a:t>
            </a:r>
            <a:r>
              <a:rPr lang="de-DE" sz="1100" dirty="0"/>
              <a:t> τα</a:t>
            </a:r>
            <a:r>
              <a:rPr lang="de-DE" sz="1100" dirty="0" err="1"/>
              <a:t>μει</a:t>
            </a:r>
            <a:r>
              <a:rPr lang="de-DE" sz="1100" dirty="0"/>
              <a:t>ακή αναντιστοιχία λόγω καθημερινής δραστηριότητας (λειτουργικό WCR)</a:t>
            </a:r>
            <a:endParaRPr sz="1100" dirty="0"/>
          </a:p>
          <a:p>
            <a:pPr marL="0" lvl="0" indent="0" algn="ctr" rtl="0">
              <a:lnSpc>
                <a:spcPct val="115000"/>
              </a:lnSpc>
              <a:spcBef>
                <a:spcPts val="0"/>
              </a:spcBef>
              <a:spcAft>
                <a:spcPts val="0"/>
              </a:spcAft>
              <a:buSzPts val="1800"/>
              <a:buNone/>
            </a:pPr>
            <a:endParaRPr sz="1100" dirty="0"/>
          </a:p>
          <a:p>
            <a:pPr marL="0" lvl="0" indent="0" algn="ctr" rtl="0">
              <a:lnSpc>
                <a:spcPct val="115000"/>
              </a:lnSpc>
              <a:spcBef>
                <a:spcPts val="0"/>
              </a:spcBef>
              <a:spcAft>
                <a:spcPts val="0"/>
              </a:spcAft>
              <a:buSzPts val="1800"/>
              <a:buNone/>
            </a:pPr>
            <a:r>
              <a:rPr lang="de-DE" sz="1100" dirty="0"/>
              <a:t>5 - </a:t>
            </a:r>
            <a:r>
              <a:rPr lang="de-DE" sz="1100" dirty="0" err="1"/>
              <a:t>Ζημίες</a:t>
            </a:r>
            <a:r>
              <a:rPr lang="de-DE" sz="1100" dirty="0"/>
              <a:t> </a:t>
            </a:r>
            <a:r>
              <a:rPr lang="de-DE" sz="1100" dirty="0" err="1"/>
              <a:t>σε</a:t>
            </a:r>
            <a:r>
              <a:rPr lang="de-DE" sz="1100" dirty="0"/>
              <a:t> </a:t>
            </a:r>
            <a:r>
              <a:rPr lang="de-DE" sz="1100" dirty="0" err="1"/>
              <a:t>σχέση</a:t>
            </a:r>
            <a:r>
              <a:rPr lang="de-DE" sz="1100" dirty="0"/>
              <a:t> </a:t>
            </a:r>
            <a:r>
              <a:rPr lang="de-DE" sz="1100" dirty="0" err="1"/>
              <a:t>με</a:t>
            </a:r>
            <a:r>
              <a:rPr lang="de-DE" sz="1100" dirty="0"/>
              <a:t> </a:t>
            </a:r>
            <a:r>
              <a:rPr lang="de-DE" sz="1100" dirty="0" err="1"/>
              <a:t>το</a:t>
            </a:r>
            <a:r>
              <a:rPr lang="de-DE" sz="1100" dirty="0"/>
              <a:t> π</a:t>
            </a:r>
            <a:r>
              <a:rPr lang="de-DE" sz="1100" dirty="0" err="1"/>
              <a:t>ροηγούμενο</a:t>
            </a:r>
            <a:r>
              <a:rPr lang="de-DE" sz="1100" dirty="0"/>
              <a:t> </a:t>
            </a:r>
            <a:r>
              <a:rPr lang="de-DE" sz="1100" dirty="0" err="1"/>
              <a:t>οικονομικό</a:t>
            </a:r>
            <a:r>
              <a:rPr lang="de-DE" sz="1100" dirty="0"/>
              <a:t> </a:t>
            </a:r>
            <a:r>
              <a:rPr lang="de-DE" sz="1100" dirty="0" err="1"/>
              <a:t>έτος</a:t>
            </a:r>
            <a:r>
              <a:rPr lang="de-DE" sz="1100" dirty="0"/>
              <a:t> ή </a:t>
            </a:r>
            <a:r>
              <a:rPr lang="de-DE" sz="1100" dirty="0" err="1"/>
              <a:t>στην</a:t>
            </a:r>
            <a:r>
              <a:rPr lang="de-DE" sz="1100" dirty="0"/>
              <a:t> α</a:t>
            </a:r>
            <a:r>
              <a:rPr lang="de-DE" sz="1100" dirty="0" err="1"/>
              <a:t>ρχή</a:t>
            </a:r>
            <a:r>
              <a:rPr lang="de-DE" sz="1100" dirty="0"/>
              <a:t>/π</a:t>
            </a:r>
            <a:r>
              <a:rPr lang="de-DE" sz="1100" dirty="0" err="1"/>
              <a:t>ρο</a:t>
            </a:r>
            <a:r>
              <a:rPr lang="de-DE" sz="1100" dirty="0"/>
              <a:t>βλεπόμενες ζημίες λόγω της αύξησης της κλίμακας</a:t>
            </a:r>
            <a:endParaRPr sz="1100" dirty="0"/>
          </a:p>
          <a:p>
            <a:pPr marL="0" lvl="0" indent="0" algn="ctr" rtl="0">
              <a:lnSpc>
                <a:spcPct val="115000"/>
              </a:lnSpc>
              <a:spcBef>
                <a:spcPts val="0"/>
              </a:spcBef>
              <a:spcAft>
                <a:spcPts val="0"/>
              </a:spcAft>
              <a:buSzPts val="1800"/>
              <a:buNone/>
            </a:pPr>
            <a:endParaRPr sz="1100" dirty="0"/>
          </a:p>
          <a:p>
            <a:pPr marL="0" lvl="0" indent="0" algn="ctr" rtl="0">
              <a:lnSpc>
                <a:spcPct val="115000"/>
              </a:lnSpc>
              <a:spcBef>
                <a:spcPts val="0"/>
              </a:spcBef>
              <a:spcAft>
                <a:spcPts val="0"/>
              </a:spcAft>
              <a:buSzPts val="1800"/>
              <a:buNone/>
            </a:pPr>
            <a:r>
              <a:rPr lang="de-DE" sz="1100" dirty="0"/>
              <a:t>6- </a:t>
            </a:r>
            <a:r>
              <a:rPr lang="de-DE" sz="1100" dirty="0" err="1"/>
              <a:t>Ενοικί</a:t>
            </a:r>
            <a:r>
              <a:rPr lang="de-DE" sz="1100" dirty="0"/>
              <a:t>αση</a:t>
            </a:r>
            <a:endParaRPr sz="1100" dirty="0"/>
          </a:p>
        </p:txBody>
      </p:sp>
      <p:sp>
        <p:nvSpPr>
          <p:cNvPr id="264" name="Google Shape;264;p13"/>
          <p:cNvSpPr txBox="1"/>
          <p:nvPr/>
        </p:nvSpPr>
        <p:spPr>
          <a:xfrm>
            <a:off x="421106" y="3597700"/>
            <a:ext cx="2470582" cy="306913"/>
          </a:xfrm>
          <a:prstGeom prst="rect">
            <a:avLst/>
          </a:prstGeom>
          <a:solidFill>
            <a:srgbClr val="FFE8CB"/>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dirty="0" err="1">
                <a:solidFill>
                  <a:schemeClr val="dk1"/>
                </a:solidFill>
                <a:latin typeface="Arial"/>
                <a:ea typeface="Arial"/>
                <a:cs typeface="Arial"/>
                <a:sym typeface="Arial"/>
              </a:rPr>
              <a:t>Κύκλος</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εργ</a:t>
            </a:r>
            <a:r>
              <a:rPr lang="de-DE" sz="1200" b="0" i="0" u="none" strike="noStrike" cap="none" dirty="0">
                <a:solidFill>
                  <a:schemeClr val="dk1"/>
                </a:solidFill>
                <a:latin typeface="Arial"/>
                <a:ea typeface="Arial"/>
                <a:cs typeface="Arial"/>
                <a:sym typeface="Arial"/>
              </a:rPr>
              <a:t>ασιών</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65" name="Google Shape;265;p13"/>
          <p:cNvSpPr txBox="1"/>
          <p:nvPr/>
        </p:nvSpPr>
        <p:spPr>
          <a:xfrm>
            <a:off x="421105" y="1697522"/>
            <a:ext cx="2470582" cy="360686"/>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dirty="0" err="1">
                <a:solidFill>
                  <a:schemeClr val="dk1"/>
                </a:solidFill>
                <a:latin typeface="Arial"/>
                <a:ea typeface="Arial"/>
                <a:cs typeface="Arial"/>
                <a:sym typeface="Arial"/>
              </a:rPr>
              <a:t>Μεσο</a:t>
            </a:r>
            <a:r>
              <a:rPr lang="de-DE" sz="1200" b="0" i="0" u="none" strike="noStrike" cap="none" dirty="0">
                <a:solidFill>
                  <a:schemeClr val="dk1"/>
                </a:solidFill>
                <a:latin typeface="Arial"/>
                <a:ea typeface="Arial"/>
                <a:cs typeface="Arial"/>
                <a:sym typeface="Arial"/>
              </a:rPr>
              <a:t>πρόθεσμο - Μακροπρόθεσμο δάνειο (&gt;1 έτος)</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66" name="Google Shape;266;p13"/>
          <p:cNvSpPr txBox="1"/>
          <p:nvPr/>
        </p:nvSpPr>
        <p:spPr>
          <a:xfrm>
            <a:off x="413113" y="2295198"/>
            <a:ext cx="2470582" cy="326062"/>
          </a:xfrm>
          <a:prstGeom prst="rect">
            <a:avLst/>
          </a:prstGeom>
          <a:solidFill>
            <a:srgbClr val="FFE8CB"/>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dirty="0" err="1">
                <a:solidFill>
                  <a:schemeClr val="dk1"/>
                </a:solidFill>
                <a:latin typeface="Arial"/>
                <a:ea typeface="Arial"/>
                <a:cs typeface="Arial"/>
                <a:sym typeface="Arial"/>
              </a:rPr>
              <a:t>Μετοχικό</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κεφάλ</a:t>
            </a:r>
            <a:r>
              <a:rPr lang="de-DE" sz="1200" b="0" i="0" u="none" strike="noStrike" cap="none" dirty="0">
                <a:solidFill>
                  <a:schemeClr val="dk1"/>
                </a:solidFill>
                <a:latin typeface="Arial"/>
                <a:ea typeface="Arial"/>
                <a:cs typeface="Arial"/>
                <a:sym typeface="Arial"/>
              </a:rPr>
              <a:t>αιο</a:t>
            </a:r>
            <a:endParaRPr sz="1400" b="0" i="0" u="none" strike="noStrike" cap="none" dirty="0">
              <a:solidFill>
                <a:srgbClr val="000000"/>
              </a:solidFill>
              <a:latin typeface="Arial"/>
              <a:ea typeface="Arial"/>
              <a:cs typeface="Arial"/>
              <a:sym typeface="Arial"/>
            </a:endParaRPr>
          </a:p>
        </p:txBody>
      </p:sp>
      <p:sp>
        <p:nvSpPr>
          <p:cNvPr id="267" name="Google Shape;267;p13"/>
          <p:cNvSpPr txBox="1"/>
          <p:nvPr/>
        </p:nvSpPr>
        <p:spPr>
          <a:xfrm>
            <a:off x="421105" y="2818268"/>
            <a:ext cx="2454598" cy="570435"/>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dirty="0">
                <a:solidFill>
                  <a:schemeClr val="dk1"/>
                </a:solidFill>
                <a:latin typeface="Arial"/>
                <a:ea typeface="Arial"/>
                <a:cs typeface="Arial"/>
                <a:sym typeface="Arial"/>
              </a:rPr>
              <a:t>Επ</a:t>
            </a:r>
            <a:r>
              <a:rPr lang="de-DE" sz="1200" b="0" i="0" u="none" strike="noStrike" cap="none" dirty="0" err="1">
                <a:solidFill>
                  <a:schemeClr val="dk1"/>
                </a:solidFill>
                <a:latin typeface="Arial"/>
                <a:ea typeface="Arial"/>
                <a:cs typeface="Arial"/>
                <a:sym typeface="Arial"/>
              </a:rPr>
              <a:t>ιχορήγηση</a:t>
            </a:r>
            <a:r>
              <a:rPr lang="de-DE" sz="1200" b="0" i="0" u="none" strike="noStrike" cap="none" dirty="0">
                <a:solidFill>
                  <a:schemeClr val="dk1"/>
                </a:solidFill>
                <a:latin typeface="Arial"/>
                <a:ea typeface="Arial"/>
                <a:cs typeface="Arial"/>
                <a:sym typeface="Arial"/>
              </a:rPr>
              <a:t>/επ</a:t>
            </a:r>
            <a:r>
              <a:rPr lang="de-DE" sz="1200" b="0" i="0" u="none" strike="noStrike" cap="none" dirty="0" err="1">
                <a:solidFill>
                  <a:schemeClr val="dk1"/>
                </a:solidFill>
                <a:latin typeface="Arial"/>
                <a:ea typeface="Arial"/>
                <a:cs typeface="Arial"/>
                <a:sym typeface="Arial"/>
              </a:rPr>
              <a:t>ιδότηση</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λειτουργί</a:t>
            </a:r>
            <a:r>
              <a:rPr lang="de-DE" sz="1200" b="0" i="0" u="none" strike="noStrike" cap="none" dirty="0">
                <a:solidFill>
                  <a:schemeClr val="dk1"/>
                </a:solidFill>
                <a:latin typeface="Arial"/>
                <a:ea typeface="Arial"/>
                <a:cs typeface="Arial"/>
                <a:sym typeface="Arial"/>
              </a:rPr>
              <a:t>ας</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68" name="Google Shape;268;p13"/>
          <p:cNvSpPr txBox="1"/>
          <p:nvPr/>
        </p:nvSpPr>
        <p:spPr>
          <a:xfrm>
            <a:off x="6645399" y="3364321"/>
            <a:ext cx="2077493" cy="360686"/>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dirty="0" err="1">
                <a:solidFill>
                  <a:schemeClr val="dk1"/>
                </a:solidFill>
                <a:latin typeface="Arial"/>
                <a:ea typeface="Arial"/>
                <a:cs typeface="Arial"/>
                <a:sym typeface="Arial"/>
              </a:rPr>
              <a:t>Μίσθωση</a:t>
            </a:r>
            <a:endParaRPr sz="1400" b="0" i="0" u="none" strike="noStrike" cap="none" dirty="0">
              <a:solidFill>
                <a:srgbClr val="000000"/>
              </a:solidFill>
              <a:latin typeface="Arial"/>
              <a:ea typeface="Arial"/>
              <a:cs typeface="Arial"/>
              <a:sym typeface="Arial"/>
            </a:endParaRPr>
          </a:p>
        </p:txBody>
      </p:sp>
      <p:sp>
        <p:nvSpPr>
          <p:cNvPr id="269" name="Google Shape;269;p13"/>
          <p:cNvSpPr txBox="1"/>
          <p:nvPr/>
        </p:nvSpPr>
        <p:spPr>
          <a:xfrm>
            <a:off x="6645400" y="1708954"/>
            <a:ext cx="2077495" cy="617594"/>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dirty="0" err="1">
                <a:solidFill>
                  <a:schemeClr val="dk1"/>
                </a:solidFill>
                <a:latin typeface="Arial"/>
                <a:ea typeface="Arial"/>
                <a:cs typeface="Arial"/>
                <a:sym typeface="Arial"/>
              </a:rPr>
              <a:t>Διευκόλυνση</a:t>
            </a:r>
            <a:r>
              <a:rPr lang="de-DE" sz="1200" b="0" i="0" u="none" strike="noStrike" cap="none" dirty="0">
                <a:solidFill>
                  <a:schemeClr val="dk1"/>
                </a:solidFill>
                <a:latin typeface="Arial"/>
                <a:ea typeface="Arial"/>
                <a:cs typeface="Arial"/>
                <a:sym typeface="Arial"/>
              </a:rPr>
              <a:t> υπ</a:t>
            </a:r>
            <a:r>
              <a:rPr lang="de-DE" sz="1200" b="0" i="0" u="none" strike="noStrike" cap="none" dirty="0" err="1">
                <a:solidFill>
                  <a:schemeClr val="dk1"/>
                </a:solidFill>
                <a:latin typeface="Arial"/>
                <a:ea typeface="Arial"/>
                <a:cs typeface="Arial"/>
                <a:sym typeface="Arial"/>
              </a:rPr>
              <a:t>ερ</a:t>
            </a:r>
            <a:r>
              <a:rPr lang="de-DE" sz="1200" b="0" i="0" u="none" strike="noStrike" cap="none" dirty="0">
                <a:solidFill>
                  <a:schemeClr val="dk1"/>
                </a:solidFill>
                <a:latin typeface="Arial"/>
                <a:ea typeface="Arial"/>
                <a:cs typeface="Arial"/>
                <a:sym typeface="Arial"/>
              </a:rPr>
              <a:t>ανάληψης ή άλλος βραχυπρόθεσμος δανεισμός (&lt;1 έτος)</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70" name="Google Shape;270;p13"/>
          <p:cNvSpPr txBox="1"/>
          <p:nvPr/>
        </p:nvSpPr>
        <p:spPr>
          <a:xfrm>
            <a:off x="6645401" y="2632595"/>
            <a:ext cx="2077494" cy="371346"/>
          </a:xfrm>
          <a:prstGeom prst="rect">
            <a:avLst/>
          </a:prstGeom>
          <a:solidFill>
            <a:srgbClr val="FFE8CB"/>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lnSpcReduction="10000"/>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dirty="0" err="1">
                <a:solidFill>
                  <a:schemeClr val="dk1"/>
                </a:solidFill>
                <a:latin typeface="Arial"/>
                <a:ea typeface="Arial"/>
                <a:cs typeface="Arial"/>
                <a:sym typeface="Arial"/>
              </a:rPr>
              <a:t>Εξ</a:t>
            </a:r>
            <a:r>
              <a:rPr lang="de-DE" sz="1200" b="0" i="0" u="none" strike="noStrike" cap="none" dirty="0">
                <a:solidFill>
                  <a:schemeClr val="dk1"/>
                </a:solidFill>
                <a:latin typeface="Arial"/>
                <a:ea typeface="Arial"/>
                <a:cs typeface="Arial"/>
                <a:sym typeface="Arial"/>
              </a:rPr>
              <a:t>αιρετική επιδότηση εξισορρόπησης</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pic>
        <p:nvPicPr>
          <p:cNvPr id="271" name="Google Shape;271;p13"/>
          <p:cNvPicPr preferRelativeResize="0"/>
          <p:nvPr/>
        </p:nvPicPr>
        <p:blipFill rotWithShape="1">
          <a:blip r:embed="rId3">
            <a:alphaModFix/>
          </a:blip>
          <a:srcRect/>
          <a:stretch/>
        </p:blipFill>
        <p:spPr>
          <a:xfrm>
            <a:off x="0" y="0"/>
            <a:ext cx="718275" cy="679625"/>
          </a:xfrm>
          <a:prstGeom prst="rect">
            <a:avLst/>
          </a:prstGeom>
          <a:noFill/>
          <a:ln>
            <a:noFill/>
          </a:ln>
        </p:spPr>
      </p:pic>
      <p:cxnSp>
        <p:nvCxnSpPr>
          <p:cNvPr id="272" name="Google Shape;272;p13"/>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73" name="Google Shape;273;p13"/>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74" name="Google Shape;274;p13"/>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pic>
        <p:nvPicPr>
          <p:cNvPr id="275" name="Google Shape;275;p1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
        <p:nvSpPr>
          <p:cNvPr id="276" name="Google Shape;276;p13"/>
          <p:cNvSpPr txBox="1"/>
          <p:nvPr/>
        </p:nvSpPr>
        <p:spPr>
          <a:xfrm>
            <a:off x="1046538" y="795130"/>
            <a:ext cx="13997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chemeClr val="dk1"/>
                </a:solidFill>
                <a:latin typeface="Arial"/>
                <a:ea typeface="Arial"/>
                <a:cs typeface="Arial"/>
                <a:sym typeface="Arial"/>
              </a:rPr>
              <a:t>Λίγη εξάσκηση </a:t>
            </a:r>
            <a:endParaRPr/>
          </a:p>
        </p:txBody>
      </p:sp>
      <p:pic>
        <p:nvPicPr>
          <p:cNvPr id="277" name="Google Shape;277;p13" descr="Bleistift"/>
          <p:cNvPicPr preferRelativeResize="0"/>
          <p:nvPr/>
        </p:nvPicPr>
        <p:blipFill rotWithShape="1">
          <a:blip r:embed="rId5">
            <a:alphaModFix/>
          </a:blip>
          <a:srcRect/>
          <a:stretch/>
        </p:blipFill>
        <p:spPr>
          <a:xfrm>
            <a:off x="513775" y="336565"/>
            <a:ext cx="914400" cy="91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4"/>
          <p:cNvSpPr txBox="1">
            <a:spLocks noGrp="1"/>
          </p:cNvSpPr>
          <p:nvPr>
            <p:ph type="body" idx="1"/>
          </p:nvPr>
        </p:nvSpPr>
        <p:spPr>
          <a:xfrm>
            <a:off x="1635269" y="869273"/>
            <a:ext cx="6570268" cy="721066"/>
          </a:xfrm>
          <a:prstGeom prst="rect">
            <a:avLst/>
          </a:prstGeom>
          <a:noFill/>
          <a:ln>
            <a:noFill/>
          </a:ln>
          <a:effectLst>
            <a:outerShdw dist="38100" dir="2700000" algn="tl" rotWithShape="0">
              <a:srgbClr val="000000">
                <a:alpha val="7058"/>
              </a:srgbClr>
            </a:outerShdw>
          </a:effectLst>
        </p:spPr>
        <p:txBody>
          <a:bodyPr spcFirstLastPara="1" wrap="square" lIns="91425" tIns="91425" rIns="91425" bIns="91425" anchor="ctr" anchorCtr="0">
            <a:normAutofit/>
          </a:bodyPr>
          <a:lstStyle/>
          <a:p>
            <a:pPr marL="0" lvl="0" indent="0" algn="ctr" rtl="0">
              <a:lnSpc>
                <a:spcPct val="115000"/>
              </a:lnSpc>
              <a:spcBef>
                <a:spcPts val="0"/>
              </a:spcBef>
              <a:spcAft>
                <a:spcPts val="0"/>
              </a:spcAft>
              <a:buSzPts val="1800"/>
              <a:buFont typeface="Arial"/>
              <a:buNone/>
            </a:pPr>
            <a:r>
              <a:rPr lang="de-DE" sz="1500" dirty="0" err="1"/>
              <a:t>Αντιστοιχίστε</a:t>
            </a:r>
            <a:r>
              <a:rPr lang="de-DE" sz="1500" dirty="0"/>
              <a:t> </a:t>
            </a:r>
            <a:r>
              <a:rPr lang="de-DE" sz="1500" dirty="0" err="1"/>
              <a:t>κάθε</a:t>
            </a:r>
            <a:r>
              <a:rPr lang="de-DE" sz="1500" dirty="0"/>
              <a:t> α</a:t>
            </a:r>
            <a:r>
              <a:rPr lang="de-DE" sz="1500" dirty="0" err="1"/>
              <a:t>νάγκη</a:t>
            </a:r>
            <a:r>
              <a:rPr lang="de-DE" sz="1500" dirty="0"/>
              <a:t> </a:t>
            </a:r>
            <a:r>
              <a:rPr lang="de-DE" sz="1500" dirty="0" err="1"/>
              <a:t>με</a:t>
            </a:r>
            <a:r>
              <a:rPr lang="de-DE" sz="1500" dirty="0"/>
              <a:t> </a:t>
            </a:r>
            <a:r>
              <a:rPr lang="de-DE" sz="1500" dirty="0" err="1"/>
              <a:t>το</a:t>
            </a:r>
            <a:r>
              <a:rPr lang="de-DE" sz="1500" dirty="0"/>
              <a:t> κα</a:t>
            </a:r>
            <a:r>
              <a:rPr lang="de-DE" sz="1500" dirty="0" err="1"/>
              <a:t>τάλληλο</a:t>
            </a:r>
            <a:r>
              <a:rPr lang="de-DE" sz="1500" dirty="0"/>
              <a:t> </a:t>
            </a:r>
            <a:r>
              <a:rPr lang="de-DE" sz="1500" dirty="0" err="1"/>
              <a:t>χρημ</a:t>
            </a:r>
            <a:r>
              <a:rPr lang="de-DE" sz="1500" dirty="0"/>
              <a:t>ατοδοτικό εργαλείο:</a:t>
            </a:r>
            <a:endParaRPr dirty="0"/>
          </a:p>
        </p:txBody>
      </p:sp>
      <p:sp>
        <p:nvSpPr>
          <p:cNvPr id="285" name="Google Shape;285;p14"/>
          <p:cNvSpPr txBox="1">
            <a:spLocks noGrp="1"/>
          </p:cNvSpPr>
          <p:nvPr>
            <p:ph type="body" idx="2"/>
          </p:nvPr>
        </p:nvSpPr>
        <p:spPr>
          <a:xfrm>
            <a:off x="2924045" y="1525972"/>
            <a:ext cx="3469892" cy="3156865"/>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800"/>
              <a:buNone/>
            </a:pPr>
            <a:r>
              <a:rPr lang="de-DE" sz="1100" dirty="0"/>
              <a:t>1- </a:t>
            </a:r>
            <a:r>
              <a:rPr lang="de-DE" sz="1100" dirty="0" err="1"/>
              <a:t>Αγορά</a:t>
            </a:r>
            <a:r>
              <a:rPr lang="de-DE" sz="1100" dirty="0"/>
              <a:t> α</a:t>
            </a:r>
            <a:r>
              <a:rPr lang="de-DE" sz="1100" dirty="0" err="1"/>
              <a:t>υτοκινήτου</a:t>
            </a:r>
            <a:endParaRPr sz="1100" dirty="0"/>
          </a:p>
          <a:p>
            <a:pPr marL="0" lvl="0" indent="0" algn="ctr" rtl="0">
              <a:lnSpc>
                <a:spcPct val="115000"/>
              </a:lnSpc>
              <a:spcBef>
                <a:spcPts val="0"/>
              </a:spcBef>
              <a:spcAft>
                <a:spcPts val="0"/>
              </a:spcAft>
              <a:buSzPts val="1800"/>
              <a:buNone/>
            </a:pPr>
            <a:endParaRPr sz="1100" dirty="0"/>
          </a:p>
          <a:p>
            <a:pPr marL="0" lvl="0" indent="0" algn="ctr" rtl="0">
              <a:lnSpc>
                <a:spcPct val="115000"/>
              </a:lnSpc>
              <a:spcBef>
                <a:spcPts val="0"/>
              </a:spcBef>
              <a:spcAft>
                <a:spcPts val="0"/>
              </a:spcAft>
              <a:buSzPts val="1800"/>
              <a:buNone/>
            </a:pPr>
            <a:r>
              <a:rPr lang="de-DE" sz="1100" dirty="0"/>
              <a:t>2- </a:t>
            </a:r>
            <a:r>
              <a:rPr lang="de-DE" sz="1100" dirty="0" err="1"/>
              <a:t>Μισθός</a:t>
            </a:r>
            <a:r>
              <a:rPr lang="de-DE" sz="1100" dirty="0"/>
              <a:t> </a:t>
            </a:r>
            <a:r>
              <a:rPr lang="de-DE" sz="1100" dirty="0" err="1"/>
              <a:t>γι</a:t>
            </a:r>
            <a:r>
              <a:rPr lang="de-DE" sz="1100" dirty="0"/>
              <a:t>α νέο υπάλληλο</a:t>
            </a:r>
            <a:endParaRPr sz="1100" dirty="0"/>
          </a:p>
          <a:p>
            <a:pPr marL="0" lvl="0" indent="0" algn="ctr" rtl="0">
              <a:lnSpc>
                <a:spcPct val="115000"/>
              </a:lnSpc>
              <a:spcBef>
                <a:spcPts val="0"/>
              </a:spcBef>
              <a:spcAft>
                <a:spcPts val="0"/>
              </a:spcAft>
              <a:buSzPts val="1800"/>
              <a:buNone/>
            </a:pPr>
            <a:endParaRPr sz="1100" dirty="0"/>
          </a:p>
          <a:p>
            <a:pPr marL="0" lvl="0" indent="0" algn="ctr" rtl="0">
              <a:lnSpc>
                <a:spcPct val="115000"/>
              </a:lnSpc>
              <a:spcBef>
                <a:spcPts val="0"/>
              </a:spcBef>
              <a:spcAft>
                <a:spcPts val="0"/>
              </a:spcAft>
              <a:buSzPts val="1800"/>
              <a:buNone/>
            </a:pPr>
            <a:r>
              <a:rPr lang="de-DE" sz="1100" dirty="0"/>
              <a:t>3- </a:t>
            </a:r>
            <a:r>
              <a:rPr lang="de-DE" sz="1100" dirty="0" err="1"/>
              <a:t>Προκ</a:t>
            </a:r>
            <a:r>
              <a:rPr lang="de-DE" sz="1100" dirty="0"/>
              <a:t>αταβολή επί χορηγηθείσας αλλά μη εκκαθαρισμένης επιδότησης</a:t>
            </a:r>
            <a:endParaRPr sz="1100" dirty="0"/>
          </a:p>
          <a:p>
            <a:pPr marL="0" lvl="0" indent="0" algn="ctr" rtl="0">
              <a:lnSpc>
                <a:spcPct val="115000"/>
              </a:lnSpc>
              <a:spcBef>
                <a:spcPts val="0"/>
              </a:spcBef>
              <a:spcAft>
                <a:spcPts val="0"/>
              </a:spcAft>
              <a:buSzPts val="1800"/>
              <a:buNone/>
            </a:pPr>
            <a:endParaRPr sz="1100" dirty="0"/>
          </a:p>
          <a:p>
            <a:pPr marL="0" lvl="0" indent="0" algn="ctr" rtl="0">
              <a:lnSpc>
                <a:spcPct val="115000"/>
              </a:lnSpc>
              <a:spcBef>
                <a:spcPts val="0"/>
              </a:spcBef>
              <a:spcAft>
                <a:spcPts val="0"/>
              </a:spcAft>
              <a:buSzPts val="1800"/>
              <a:buNone/>
            </a:pPr>
            <a:r>
              <a:rPr lang="de-DE" sz="1100" dirty="0"/>
              <a:t>4- Επαναλαμβα</a:t>
            </a:r>
            <a:r>
              <a:rPr lang="de-DE" sz="1100" dirty="0" err="1"/>
              <a:t>νόμενη</a:t>
            </a:r>
            <a:r>
              <a:rPr lang="de-DE" sz="1100" dirty="0"/>
              <a:t> τα</a:t>
            </a:r>
            <a:r>
              <a:rPr lang="de-DE" sz="1100" dirty="0" err="1"/>
              <a:t>μει</a:t>
            </a:r>
            <a:r>
              <a:rPr lang="de-DE" sz="1100" dirty="0"/>
              <a:t>ακή αναντιστοιχία λόγω καθημερινής δραστηριότητας (λειτουργικό WCR)</a:t>
            </a:r>
            <a:endParaRPr sz="1100" dirty="0"/>
          </a:p>
          <a:p>
            <a:pPr marL="0" lvl="0" indent="0" algn="ctr" rtl="0">
              <a:lnSpc>
                <a:spcPct val="115000"/>
              </a:lnSpc>
              <a:spcBef>
                <a:spcPts val="0"/>
              </a:spcBef>
              <a:spcAft>
                <a:spcPts val="0"/>
              </a:spcAft>
              <a:buSzPts val="1800"/>
              <a:buNone/>
            </a:pPr>
            <a:endParaRPr sz="1100" dirty="0"/>
          </a:p>
          <a:p>
            <a:pPr marL="0" lvl="0" indent="0" algn="ctr" rtl="0">
              <a:lnSpc>
                <a:spcPct val="115000"/>
              </a:lnSpc>
              <a:spcBef>
                <a:spcPts val="0"/>
              </a:spcBef>
              <a:spcAft>
                <a:spcPts val="0"/>
              </a:spcAft>
              <a:buSzPts val="1800"/>
              <a:buNone/>
            </a:pPr>
            <a:r>
              <a:rPr lang="de-DE" sz="1100" dirty="0"/>
              <a:t>5 - </a:t>
            </a:r>
            <a:r>
              <a:rPr lang="de-DE" sz="1100" dirty="0" err="1"/>
              <a:t>Ζημίες</a:t>
            </a:r>
            <a:r>
              <a:rPr lang="de-DE" sz="1100" dirty="0"/>
              <a:t> </a:t>
            </a:r>
            <a:r>
              <a:rPr lang="de-DE" sz="1100" dirty="0" err="1"/>
              <a:t>σε</a:t>
            </a:r>
            <a:r>
              <a:rPr lang="de-DE" sz="1100" dirty="0"/>
              <a:t> </a:t>
            </a:r>
            <a:r>
              <a:rPr lang="de-DE" sz="1100" dirty="0" err="1"/>
              <a:t>σχέση</a:t>
            </a:r>
            <a:r>
              <a:rPr lang="de-DE" sz="1100" dirty="0"/>
              <a:t> </a:t>
            </a:r>
            <a:r>
              <a:rPr lang="de-DE" sz="1100" dirty="0" err="1"/>
              <a:t>με</a:t>
            </a:r>
            <a:r>
              <a:rPr lang="de-DE" sz="1100" dirty="0"/>
              <a:t> </a:t>
            </a:r>
            <a:r>
              <a:rPr lang="de-DE" sz="1100" dirty="0" err="1"/>
              <a:t>το</a:t>
            </a:r>
            <a:r>
              <a:rPr lang="de-DE" sz="1100" dirty="0"/>
              <a:t> π</a:t>
            </a:r>
            <a:r>
              <a:rPr lang="de-DE" sz="1100" dirty="0" err="1"/>
              <a:t>ροηγούμενο</a:t>
            </a:r>
            <a:r>
              <a:rPr lang="de-DE" sz="1100" dirty="0"/>
              <a:t> </a:t>
            </a:r>
            <a:r>
              <a:rPr lang="de-DE" sz="1100" dirty="0" err="1"/>
              <a:t>οικονομικό</a:t>
            </a:r>
            <a:r>
              <a:rPr lang="de-DE" sz="1100" dirty="0"/>
              <a:t> </a:t>
            </a:r>
            <a:r>
              <a:rPr lang="de-DE" sz="1100" dirty="0" err="1"/>
              <a:t>έτος</a:t>
            </a:r>
            <a:r>
              <a:rPr lang="de-DE" sz="1100" dirty="0"/>
              <a:t> ή </a:t>
            </a:r>
            <a:r>
              <a:rPr lang="de-DE" sz="1100" dirty="0" err="1"/>
              <a:t>στην</a:t>
            </a:r>
            <a:r>
              <a:rPr lang="de-DE" sz="1100" dirty="0"/>
              <a:t> α</a:t>
            </a:r>
            <a:r>
              <a:rPr lang="de-DE" sz="1100" dirty="0" err="1"/>
              <a:t>ρχή</a:t>
            </a:r>
            <a:r>
              <a:rPr lang="de-DE" sz="1100" dirty="0"/>
              <a:t>/π</a:t>
            </a:r>
            <a:r>
              <a:rPr lang="de-DE" sz="1100" dirty="0" err="1"/>
              <a:t>ρο</a:t>
            </a:r>
            <a:r>
              <a:rPr lang="de-DE" sz="1100" dirty="0"/>
              <a:t>βλεπόμενες ζημίες λόγω της αύξησης της κλίμακας</a:t>
            </a:r>
            <a:endParaRPr sz="1100" dirty="0"/>
          </a:p>
          <a:p>
            <a:pPr marL="0" lvl="0" indent="0" algn="ctr" rtl="0">
              <a:lnSpc>
                <a:spcPct val="115000"/>
              </a:lnSpc>
              <a:spcBef>
                <a:spcPts val="0"/>
              </a:spcBef>
              <a:spcAft>
                <a:spcPts val="0"/>
              </a:spcAft>
              <a:buSzPts val="1800"/>
              <a:buNone/>
            </a:pPr>
            <a:endParaRPr sz="1100" dirty="0"/>
          </a:p>
          <a:p>
            <a:pPr marL="0" lvl="0" indent="0" algn="ctr" rtl="0">
              <a:lnSpc>
                <a:spcPct val="115000"/>
              </a:lnSpc>
              <a:spcBef>
                <a:spcPts val="0"/>
              </a:spcBef>
              <a:spcAft>
                <a:spcPts val="0"/>
              </a:spcAft>
              <a:buSzPts val="1800"/>
              <a:buNone/>
            </a:pPr>
            <a:r>
              <a:rPr lang="de-DE" sz="1100" dirty="0"/>
              <a:t>6- </a:t>
            </a:r>
            <a:r>
              <a:rPr lang="de-DE" sz="1100" dirty="0" err="1"/>
              <a:t>Ενοικί</a:t>
            </a:r>
            <a:r>
              <a:rPr lang="de-DE" sz="1100" dirty="0"/>
              <a:t>αση</a:t>
            </a:r>
            <a:endParaRPr sz="1100" dirty="0"/>
          </a:p>
        </p:txBody>
      </p:sp>
      <p:sp>
        <p:nvSpPr>
          <p:cNvPr id="286" name="Google Shape;286;p14"/>
          <p:cNvSpPr txBox="1"/>
          <p:nvPr/>
        </p:nvSpPr>
        <p:spPr>
          <a:xfrm>
            <a:off x="433192" y="3597701"/>
            <a:ext cx="2458496" cy="265846"/>
          </a:xfrm>
          <a:prstGeom prst="rect">
            <a:avLst/>
          </a:prstGeom>
          <a:solidFill>
            <a:srgbClr val="FFE8CB"/>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dirty="0" err="1">
                <a:solidFill>
                  <a:schemeClr val="dk1"/>
                </a:solidFill>
                <a:latin typeface="Arial"/>
                <a:ea typeface="Arial"/>
                <a:cs typeface="Arial"/>
                <a:sym typeface="Arial"/>
              </a:rPr>
              <a:t>Κύκλος</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εργ</a:t>
            </a:r>
            <a:r>
              <a:rPr lang="de-DE" sz="1200" b="0" i="0" u="none" strike="noStrike" cap="none" dirty="0">
                <a:solidFill>
                  <a:schemeClr val="dk1"/>
                </a:solidFill>
                <a:latin typeface="Arial"/>
                <a:ea typeface="Arial"/>
                <a:cs typeface="Arial"/>
                <a:sym typeface="Arial"/>
              </a:rPr>
              <a:t>ασιών</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87" name="Google Shape;287;p14"/>
          <p:cNvSpPr txBox="1"/>
          <p:nvPr/>
        </p:nvSpPr>
        <p:spPr>
          <a:xfrm>
            <a:off x="425198" y="1697522"/>
            <a:ext cx="2466489" cy="360686"/>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dirty="0" err="1">
                <a:solidFill>
                  <a:schemeClr val="dk1"/>
                </a:solidFill>
                <a:latin typeface="Arial"/>
                <a:ea typeface="Arial"/>
                <a:cs typeface="Arial"/>
                <a:sym typeface="Arial"/>
              </a:rPr>
              <a:t>Μεσο</a:t>
            </a:r>
            <a:r>
              <a:rPr lang="de-DE" sz="1200" b="0" i="0" u="none" strike="noStrike" cap="none" dirty="0">
                <a:solidFill>
                  <a:schemeClr val="dk1"/>
                </a:solidFill>
                <a:latin typeface="Arial"/>
                <a:ea typeface="Arial"/>
                <a:cs typeface="Arial"/>
                <a:sym typeface="Arial"/>
              </a:rPr>
              <a:t>πρόθεσμο - Μακροπρόθεσμο δάνειο (&gt;1 έτος)</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88" name="Google Shape;288;p14"/>
          <p:cNvSpPr txBox="1"/>
          <p:nvPr/>
        </p:nvSpPr>
        <p:spPr>
          <a:xfrm>
            <a:off x="425198" y="2295198"/>
            <a:ext cx="2458497" cy="326062"/>
          </a:xfrm>
          <a:prstGeom prst="rect">
            <a:avLst/>
          </a:prstGeom>
          <a:solidFill>
            <a:srgbClr val="FFE8CB"/>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dirty="0" err="1">
                <a:solidFill>
                  <a:schemeClr val="dk1"/>
                </a:solidFill>
                <a:latin typeface="Arial"/>
                <a:ea typeface="Arial"/>
                <a:cs typeface="Arial"/>
                <a:sym typeface="Arial"/>
              </a:rPr>
              <a:t>Μετοχικό</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κεφάλ</a:t>
            </a:r>
            <a:r>
              <a:rPr lang="de-DE" sz="1200" b="0" i="0" u="none" strike="noStrike" cap="none" dirty="0">
                <a:solidFill>
                  <a:schemeClr val="dk1"/>
                </a:solidFill>
                <a:latin typeface="Arial"/>
                <a:ea typeface="Arial"/>
                <a:cs typeface="Arial"/>
                <a:sym typeface="Arial"/>
              </a:rPr>
              <a:t>αιο</a:t>
            </a:r>
            <a:endParaRPr sz="1400" b="0" i="0" u="none" strike="noStrike" cap="none" dirty="0">
              <a:solidFill>
                <a:srgbClr val="000000"/>
              </a:solidFill>
              <a:latin typeface="Arial"/>
              <a:ea typeface="Arial"/>
              <a:cs typeface="Arial"/>
              <a:sym typeface="Arial"/>
            </a:endParaRPr>
          </a:p>
        </p:txBody>
      </p:sp>
      <p:sp>
        <p:nvSpPr>
          <p:cNvPr id="289" name="Google Shape;289;p14"/>
          <p:cNvSpPr txBox="1"/>
          <p:nvPr/>
        </p:nvSpPr>
        <p:spPr>
          <a:xfrm>
            <a:off x="417206" y="2818268"/>
            <a:ext cx="2458497" cy="570435"/>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dirty="0">
                <a:solidFill>
                  <a:schemeClr val="dk1"/>
                </a:solidFill>
                <a:latin typeface="Arial"/>
                <a:ea typeface="Arial"/>
                <a:cs typeface="Arial"/>
                <a:sym typeface="Arial"/>
              </a:rPr>
              <a:t>Επ</a:t>
            </a:r>
            <a:r>
              <a:rPr lang="de-DE" sz="1200" b="0" i="0" u="none" strike="noStrike" cap="none" dirty="0" err="1">
                <a:solidFill>
                  <a:schemeClr val="dk1"/>
                </a:solidFill>
                <a:latin typeface="Arial"/>
                <a:ea typeface="Arial"/>
                <a:cs typeface="Arial"/>
                <a:sym typeface="Arial"/>
              </a:rPr>
              <a:t>ιχορήγηση</a:t>
            </a:r>
            <a:r>
              <a:rPr lang="de-DE" sz="1200" b="0" i="0" u="none" strike="noStrike" cap="none" dirty="0">
                <a:solidFill>
                  <a:schemeClr val="dk1"/>
                </a:solidFill>
                <a:latin typeface="Arial"/>
                <a:ea typeface="Arial"/>
                <a:cs typeface="Arial"/>
                <a:sym typeface="Arial"/>
              </a:rPr>
              <a:t>/επ</a:t>
            </a:r>
            <a:r>
              <a:rPr lang="de-DE" sz="1200" b="0" i="0" u="none" strike="noStrike" cap="none" dirty="0" err="1">
                <a:solidFill>
                  <a:schemeClr val="dk1"/>
                </a:solidFill>
                <a:latin typeface="Arial"/>
                <a:ea typeface="Arial"/>
                <a:cs typeface="Arial"/>
                <a:sym typeface="Arial"/>
              </a:rPr>
              <a:t>ιδότηση</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λειτουργί</a:t>
            </a:r>
            <a:r>
              <a:rPr lang="de-DE" sz="1200" b="0" i="0" u="none" strike="noStrike" cap="none" dirty="0">
                <a:solidFill>
                  <a:schemeClr val="dk1"/>
                </a:solidFill>
                <a:latin typeface="Arial"/>
                <a:ea typeface="Arial"/>
                <a:cs typeface="Arial"/>
                <a:sym typeface="Arial"/>
              </a:rPr>
              <a:t>ας</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90" name="Google Shape;290;p14"/>
          <p:cNvSpPr txBox="1"/>
          <p:nvPr/>
        </p:nvSpPr>
        <p:spPr>
          <a:xfrm>
            <a:off x="6549147" y="3364321"/>
            <a:ext cx="2209841" cy="360686"/>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Μίσθωση</a:t>
            </a:r>
            <a:endParaRPr sz="1400" b="0" i="0" u="none" strike="noStrike" cap="none">
              <a:solidFill>
                <a:srgbClr val="000000"/>
              </a:solidFill>
              <a:latin typeface="Arial"/>
              <a:ea typeface="Arial"/>
              <a:cs typeface="Arial"/>
              <a:sym typeface="Arial"/>
            </a:endParaRPr>
          </a:p>
        </p:txBody>
      </p:sp>
      <p:sp>
        <p:nvSpPr>
          <p:cNvPr id="291" name="Google Shape;291;p14"/>
          <p:cNvSpPr txBox="1"/>
          <p:nvPr/>
        </p:nvSpPr>
        <p:spPr>
          <a:xfrm>
            <a:off x="6549149" y="1708954"/>
            <a:ext cx="2209842" cy="617594"/>
          </a:xfrm>
          <a:prstGeom prst="rect">
            <a:avLst/>
          </a:prstGeom>
          <a:solidFill>
            <a:srgbClr val="FFBA63"/>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dirty="0" err="1">
                <a:solidFill>
                  <a:schemeClr val="dk1"/>
                </a:solidFill>
                <a:latin typeface="Arial"/>
                <a:ea typeface="Arial"/>
                <a:cs typeface="Arial"/>
                <a:sym typeface="Arial"/>
              </a:rPr>
              <a:t>Διευκόλυνση</a:t>
            </a:r>
            <a:r>
              <a:rPr lang="de-DE" sz="1200" b="0" i="0" u="none" strike="noStrike" cap="none" dirty="0">
                <a:solidFill>
                  <a:schemeClr val="dk1"/>
                </a:solidFill>
                <a:latin typeface="Arial"/>
                <a:ea typeface="Arial"/>
                <a:cs typeface="Arial"/>
                <a:sym typeface="Arial"/>
              </a:rPr>
              <a:t> υπ</a:t>
            </a:r>
            <a:r>
              <a:rPr lang="de-DE" sz="1200" b="0" i="0" u="none" strike="noStrike" cap="none" dirty="0" err="1">
                <a:solidFill>
                  <a:schemeClr val="dk1"/>
                </a:solidFill>
                <a:latin typeface="Arial"/>
                <a:ea typeface="Arial"/>
                <a:cs typeface="Arial"/>
                <a:sym typeface="Arial"/>
              </a:rPr>
              <a:t>ερ</a:t>
            </a:r>
            <a:r>
              <a:rPr lang="de-DE" sz="1200" b="0" i="0" u="none" strike="noStrike" cap="none" dirty="0">
                <a:solidFill>
                  <a:schemeClr val="dk1"/>
                </a:solidFill>
                <a:latin typeface="Arial"/>
                <a:ea typeface="Arial"/>
                <a:cs typeface="Arial"/>
                <a:sym typeface="Arial"/>
              </a:rPr>
              <a:t>ανάληψης ή άλλος βραχυπρόθεσμος δανεισμός (&lt;1 έτος)</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sp>
        <p:nvSpPr>
          <p:cNvPr id="292" name="Google Shape;292;p14"/>
          <p:cNvSpPr txBox="1"/>
          <p:nvPr/>
        </p:nvSpPr>
        <p:spPr>
          <a:xfrm>
            <a:off x="6549149" y="2632595"/>
            <a:ext cx="2209842" cy="371346"/>
          </a:xfrm>
          <a:prstGeom prst="rect">
            <a:avLst/>
          </a:prstGeom>
          <a:solidFill>
            <a:srgbClr val="FFE8CB"/>
          </a:solidFill>
          <a:ln w="9525" cap="flat" cmpd="sng">
            <a:solidFill>
              <a:schemeClr val="dk1"/>
            </a:solidFill>
            <a:prstDash val="solid"/>
            <a:round/>
            <a:headEnd type="none" w="sm" len="sm"/>
            <a:tailEnd type="none" w="sm" len="sm"/>
          </a:ln>
        </p:spPr>
        <p:txBody>
          <a:bodyPr spcFirstLastPara="1" wrap="square" lIns="68575" tIns="34275" rIns="68575" bIns="34275" anchor="t" anchorCtr="0">
            <a:normAutofit lnSpcReduction="10000"/>
          </a:bodyPr>
          <a:lstStyle/>
          <a:p>
            <a:pPr marL="0" marR="0" lvl="0" indent="0" algn="ctr" rtl="0">
              <a:lnSpc>
                <a:spcPct val="90000"/>
              </a:lnSpc>
              <a:spcBef>
                <a:spcPts val="0"/>
              </a:spcBef>
              <a:spcAft>
                <a:spcPts val="0"/>
              </a:spcAft>
              <a:buClr>
                <a:srgbClr val="000000"/>
              </a:buClr>
              <a:buSzPts val="1200"/>
              <a:buFont typeface="Arial"/>
              <a:buNone/>
            </a:pPr>
            <a:r>
              <a:rPr lang="de-DE" sz="1200" b="0" i="0" u="none" strike="noStrike" cap="none" dirty="0" err="1">
                <a:solidFill>
                  <a:schemeClr val="dk1"/>
                </a:solidFill>
                <a:latin typeface="Arial"/>
                <a:ea typeface="Arial"/>
                <a:cs typeface="Arial"/>
                <a:sym typeface="Arial"/>
              </a:rPr>
              <a:t>Εξ</a:t>
            </a:r>
            <a:r>
              <a:rPr lang="de-DE" sz="1200" b="0" i="0" u="none" strike="noStrike" cap="none" dirty="0">
                <a:solidFill>
                  <a:schemeClr val="dk1"/>
                </a:solidFill>
                <a:latin typeface="Arial"/>
                <a:ea typeface="Arial"/>
                <a:cs typeface="Arial"/>
                <a:sym typeface="Arial"/>
              </a:rPr>
              <a:t>αιρετική επιδότηση εξισορρόπησης</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rgbClr val="000000"/>
              </a:buClr>
              <a:buSzPts val="1200"/>
              <a:buFont typeface="Arial"/>
              <a:buNone/>
            </a:pPr>
            <a:endParaRPr sz="1200" b="0" i="0" u="none" strike="noStrike" cap="none" dirty="0">
              <a:solidFill>
                <a:schemeClr val="dk1"/>
              </a:solidFill>
              <a:latin typeface="Arial"/>
              <a:ea typeface="Arial"/>
              <a:cs typeface="Arial"/>
              <a:sym typeface="Arial"/>
            </a:endParaRPr>
          </a:p>
        </p:txBody>
      </p:sp>
      <p:pic>
        <p:nvPicPr>
          <p:cNvPr id="293" name="Google Shape;293;p14"/>
          <p:cNvPicPr preferRelativeResize="0"/>
          <p:nvPr/>
        </p:nvPicPr>
        <p:blipFill rotWithShape="1">
          <a:blip r:embed="rId3">
            <a:alphaModFix/>
          </a:blip>
          <a:srcRect/>
          <a:stretch/>
        </p:blipFill>
        <p:spPr>
          <a:xfrm>
            <a:off x="0" y="0"/>
            <a:ext cx="718275" cy="679625"/>
          </a:xfrm>
          <a:prstGeom prst="rect">
            <a:avLst/>
          </a:prstGeom>
          <a:noFill/>
          <a:ln>
            <a:noFill/>
          </a:ln>
        </p:spPr>
      </p:pic>
      <p:cxnSp>
        <p:nvCxnSpPr>
          <p:cNvPr id="294" name="Google Shape;294;p1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95" name="Google Shape;295;p1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96" name="Google Shape;296;p1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97" name="Google Shape;297;p14"/>
          <p:cNvSpPr txBox="1"/>
          <p:nvPr/>
        </p:nvSpPr>
        <p:spPr>
          <a:xfrm>
            <a:off x="3419475" y="460484"/>
            <a:ext cx="3872740" cy="43604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Μι</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α μικρή προθέρμανση</a:t>
            </a:r>
            <a:endParaRPr sz="21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endParaRPr>
          </a:p>
        </p:txBody>
      </p:sp>
      <p:pic>
        <p:nvPicPr>
          <p:cNvPr id="298" name="Google Shape;298;p14"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
        <p:nvSpPr>
          <p:cNvPr id="299" name="Google Shape;299;p14"/>
          <p:cNvSpPr txBox="1"/>
          <p:nvPr/>
        </p:nvSpPr>
        <p:spPr>
          <a:xfrm>
            <a:off x="1046538" y="795130"/>
            <a:ext cx="13997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chemeClr val="dk1"/>
                </a:solidFill>
                <a:latin typeface="Arial"/>
                <a:ea typeface="Arial"/>
                <a:cs typeface="Arial"/>
                <a:sym typeface="Arial"/>
              </a:rPr>
              <a:t>Λίγη εξάσκηση </a:t>
            </a:r>
            <a:endParaRPr/>
          </a:p>
        </p:txBody>
      </p:sp>
      <p:pic>
        <p:nvPicPr>
          <p:cNvPr id="300" name="Google Shape;300;p14" descr="Bleistift"/>
          <p:cNvPicPr preferRelativeResize="0"/>
          <p:nvPr/>
        </p:nvPicPr>
        <p:blipFill rotWithShape="1">
          <a:blip r:embed="rId5">
            <a:alphaModFix/>
          </a:blip>
          <a:srcRect/>
          <a:stretch/>
        </p:blipFill>
        <p:spPr>
          <a:xfrm>
            <a:off x="513775" y="336565"/>
            <a:ext cx="914400" cy="914400"/>
          </a:xfrm>
          <a:prstGeom prst="rect">
            <a:avLst/>
          </a:prstGeom>
          <a:noFill/>
          <a:ln>
            <a:noFill/>
          </a:ln>
        </p:spPr>
      </p:pic>
      <p:cxnSp>
        <p:nvCxnSpPr>
          <p:cNvPr id="301" name="Google Shape;301;p14"/>
          <p:cNvCxnSpPr>
            <a:cxnSpLocks/>
          </p:cNvCxnSpPr>
          <p:nvPr/>
        </p:nvCxnSpPr>
        <p:spPr>
          <a:xfrm>
            <a:off x="2915538" y="1766086"/>
            <a:ext cx="906407" cy="1234650"/>
          </a:xfrm>
          <a:prstGeom prst="straightConnector1">
            <a:avLst/>
          </a:prstGeom>
          <a:noFill/>
          <a:ln w="9525" cap="flat" cmpd="sng">
            <a:solidFill>
              <a:schemeClr val="dk2"/>
            </a:solidFill>
            <a:prstDash val="solid"/>
            <a:round/>
            <a:headEnd type="none" w="med" len="med"/>
            <a:tailEnd type="none" w="med" len="med"/>
          </a:ln>
        </p:spPr>
      </p:cxnSp>
      <p:cxnSp>
        <p:nvCxnSpPr>
          <p:cNvPr id="303" name="Google Shape;303;p14"/>
          <p:cNvCxnSpPr>
            <a:cxnSpLocks/>
          </p:cNvCxnSpPr>
          <p:nvPr/>
        </p:nvCxnSpPr>
        <p:spPr>
          <a:xfrm flipH="1">
            <a:off x="2924045" y="1742022"/>
            <a:ext cx="1051445" cy="0"/>
          </a:xfrm>
          <a:prstGeom prst="straightConnector1">
            <a:avLst/>
          </a:prstGeom>
          <a:noFill/>
          <a:ln w="9525" cap="flat" cmpd="sng">
            <a:solidFill>
              <a:schemeClr val="dk1"/>
            </a:solidFill>
            <a:prstDash val="solid"/>
            <a:round/>
            <a:headEnd type="none" w="med" len="med"/>
            <a:tailEnd type="none" w="med" len="med"/>
          </a:ln>
        </p:spPr>
      </p:cxnSp>
      <p:cxnSp>
        <p:nvCxnSpPr>
          <p:cNvPr id="304" name="Google Shape;304;p14"/>
          <p:cNvCxnSpPr>
            <a:cxnSpLocks/>
            <a:endCxn id="290" idx="1"/>
          </p:cNvCxnSpPr>
          <p:nvPr/>
        </p:nvCxnSpPr>
        <p:spPr>
          <a:xfrm>
            <a:off x="5362688" y="1742022"/>
            <a:ext cx="1186459" cy="1802642"/>
          </a:xfrm>
          <a:prstGeom prst="straightConnector1">
            <a:avLst/>
          </a:prstGeom>
          <a:noFill/>
          <a:ln w="9525" cap="flat" cmpd="sng">
            <a:solidFill>
              <a:schemeClr val="dk1"/>
            </a:solidFill>
            <a:prstDash val="solid"/>
            <a:round/>
            <a:headEnd type="none" w="med" len="med"/>
            <a:tailEnd type="none" w="med" len="med"/>
          </a:ln>
        </p:spPr>
      </p:cxnSp>
      <p:cxnSp>
        <p:nvCxnSpPr>
          <p:cNvPr id="305" name="Google Shape;305;p14"/>
          <p:cNvCxnSpPr>
            <a:cxnSpLocks/>
            <a:endCxn id="291" idx="1"/>
          </p:cNvCxnSpPr>
          <p:nvPr/>
        </p:nvCxnSpPr>
        <p:spPr>
          <a:xfrm flipV="1">
            <a:off x="5754149" y="2017751"/>
            <a:ext cx="795000" cy="476100"/>
          </a:xfrm>
          <a:prstGeom prst="straightConnector1">
            <a:avLst/>
          </a:prstGeom>
          <a:noFill/>
          <a:ln w="9525" cap="flat" cmpd="sng">
            <a:solidFill>
              <a:srgbClr val="FF00FF"/>
            </a:solidFill>
            <a:prstDash val="solid"/>
            <a:round/>
            <a:headEnd type="none" w="med" len="med"/>
            <a:tailEnd type="none" w="med" len="med"/>
          </a:ln>
        </p:spPr>
      </p:cxnSp>
      <p:cxnSp>
        <p:nvCxnSpPr>
          <p:cNvPr id="306" name="Google Shape;306;p14"/>
          <p:cNvCxnSpPr>
            <a:cxnSpLocks/>
            <a:stCxn id="288" idx="3"/>
          </p:cNvCxnSpPr>
          <p:nvPr/>
        </p:nvCxnSpPr>
        <p:spPr>
          <a:xfrm>
            <a:off x="2883695" y="2458229"/>
            <a:ext cx="506111" cy="1405318"/>
          </a:xfrm>
          <a:prstGeom prst="straightConnector1">
            <a:avLst/>
          </a:prstGeom>
          <a:noFill/>
          <a:ln w="9525" cap="flat" cmpd="sng">
            <a:solidFill>
              <a:srgbClr val="0000FF"/>
            </a:solidFill>
            <a:prstDash val="dash"/>
            <a:round/>
            <a:headEnd type="none" w="med" len="med"/>
            <a:tailEnd type="none" w="med" len="med"/>
          </a:ln>
        </p:spPr>
      </p:cxnSp>
      <p:cxnSp>
        <p:nvCxnSpPr>
          <p:cNvPr id="307" name="Google Shape;307;p14"/>
          <p:cNvCxnSpPr>
            <a:cxnSpLocks/>
            <a:stCxn id="292" idx="1"/>
          </p:cNvCxnSpPr>
          <p:nvPr/>
        </p:nvCxnSpPr>
        <p:spPr>
          <a:xfrm flipH="1">
            <a:off x="5848303" y="2818268"/>
            <a:ext cx="700846" cy="963902"/>
          </a:xfrm>
          <a:prstGeom prst="straightConnector1">
            <a:avLst/>
          </a:prstGeom>
          <a:noFill/>
          <a:ln w="9525" cap="flat" cmpd="sng">
            <a:solidFill>
              <a:srgbClr val="0000FF"/>
            </a:solidFill>
            <a:prstDash val="dash"/>
            <a:round/>
            <a:headEnd type="none" w="med" len="med"/>
            <a:tailEnd type="none" w="med" len="med"/>
          </a:ln>
        </p:spPr>
      </p:cxnSp>
      <p:cxnSp>
        <p:nvCxnSpPr>
          <p:cNvPr id="308" name="Google Shape;308;p14"/>
          <p:cNvCxnSpPr>
            <a:cxnSpLocks/>
            <a:stCxn id="286" idx="3"/>
          </p:cNvCxnSpPr>
          <p:nvPr/>
        </p:nvCxnSpPr>
        <p:spPr>
          <a:xfrm flipV="1">
            <a:off x="2891688" y="2084554"/>
            <a:ext cx="845819" cy="1646070"/>
          </a:xfrm>
          <a:prstGeom prst="straightConnector1">
            <a:avLst/>
          </a:prstGeom>
          <a:noFill/>
          <a:ln w="9525" cap="flat" cmpd="sng">
            <a:solidFill>
              <a:srgbClr val="351C75"/>
            </a:solidFill>
            <a:prstDash val="dot"/>
            <a:round/>
            <a:headEnd type="none" w="med" len="med"/>
            <a:tailEnd type="none" w="med" len="med"/>
          </a:ln>
        </p:spPr>
      </p:cxnSp>
      <p:cxnSp>
        <p:nvCxnSpPr>
          <p:cNvPr id="309" name="Google Shape;309;p14"/>
          <p:cNvCxnSpPr>
            <a:cxnSpLocks/>
            <a:stCxn id="286" idx="3"/>
          </p:cNvCxnSpPr>
          <p:nvPr/>
        </p:nvCxnSpPr>
        <p:spPr>
          <a:xfrm>
            <a:off x="2891688" y="3730624"/>
            <a:ext cx="1319400" cy="829344"/>
          </a:xfrm>
          <a:prstGeom prst="straightConnector1">
            <a:avLst/>
          </a:prstGeom>
          <a:noFill/>
          <a:ln w="9525" cap="flat" cmpd="sng">
            <a:solidFill>
              <a:srgbClr val="351C75"/>
            </a:solidFill>
            <a:prstDash val="dot"/>
            <a:round/>
            <a:headEnd type="none" w="med" len="med"/>
            <a:tailEnd type="none" w="med" len="med"/>
          </a:ln>
        </p:spPr>
      </p:cxnSp>
      <p:cxnSp>
        <p:nvCxnSpPr>
          <p:cNvPr id="310" name="Google Shape;310;p14"/>
          <p:cNvCxnSpPr>
            <a:cxnSpLocks/>
          </p:cNvCxnSpPr>
          <p:nvPr/>
        </p:nvCxnSpPr>
        <p:spPr>
          <a:xfrm flipV="1">
            <a:off x="2912493" y="2115697"/>
            <a:ext cx="789495" cy="986962"/>
          </a:xfrm>
          <a:prstGeom prst="straightConnector1">
            <a:avLst/>
          </a:prstGeom>
          <a:noFill/>
          <a:ln w="38100" cap="flat" cmpd="sng">
            <a:solidFill>
              <a:srgbClr val="00B050"/>
            </a:solidFill>
            <a:prstDash val="dot"/>
            <a:round/>
            <a:headEnd type="none" w="med" len="med"/>
            <a:tailEnd type="none" w="med" len="med"/>
          </a:ln>
        </p:spPr>
      </p:cxnSp>
      <p:cxnSp>
        <p:nvCxnSpPr>
          <p:cNvPr id="311" name="Google Shape;311;p14"/>
          <p:cNvCxnSpPr>
            <a:cxnSpLocks/>
            <a:stCxn id="289" idx="3"/>
          </p:cNvCxnSpPr>
          <p:nvPr/>
        </p:nvCxnSpPr>
        <p:spPr>
          <a:xfrm>
            <a:off x="2875703" y="3103486"/>
            <a:ext cx="1648222" cy="1456482"/>
          </a:xfrm>
          <a:prstGeom prst="straightConnector1">
            <a:avLst/>
          </a:prstGeom>
          <a:noFill/>
          <a:ln w="38100" cap="flat" cmpd="sng">
            <a:solidFill>
              <a:srgbClr val="00B050"/>
            </a:solidFill>
            <a:prstDash val="dot"/>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77"/>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p>
            <a:pPr marL="457200" lvl="0" indent="-342900" algn="l" rtl="0">
              <a:lnSpc>
                <a:spcPct val="100000"/>
              </a:lnSpc>
              <a:spcBef>
                <a:spcPts val="0"/>
              </a:spcBef>
              <a:spcAft>
                <a:spcPts val="0"/>
              </a:spcAft>
              <a:buClr>
                <a:schemeClr val="lt1"/>
              </a:buClr>
              <a:buSzPts val="1800"/>
              <a:buNone/>
            </a:pPr>
            <a:r>
              <a:rPr lang="de-DE" dirty="0" err="1">
                <a:latin typeface="Lato" panose="020F0502020204030203" pitchFamily="34" charset="0"/>
                <a:ea typeface="Lato" panose="020F0502020204030203" pitchFamily="34" charset="0"/>
                <a:cs typeface="Lato" panose="020F0502020204030203" pitchFamily="34" charset="0"/>
              </a:rPr>
              <a:t>Βρ</a:t>
            </a:r>
            <a:r>
              <a:rPr lang="de-DE" dirty="0">
                <a:latin typeface="Lato" panose="020F0502020204030203" pitchFamily="34" charset="0"/>
                <a:ea typeface="Lato" panose="020F0502020204030203" pitchFamily="34" charset="0"/>
                <a:cs typeface="Lato" panose="020F0502020204030203" pitchFamily="34" charset="0"/>
              </a:rPr>
              <a:t>αχυπρόθεσμες χρηματοδοτικές ανάγκες</a:t>
            </a:r>
            <a:endParaRPr dirty="0">
              <a:latin typeface="Lato" panose="020F0502020204030203" pitchFamily="34" charset="0"/>
              <a:ea typeface="Lato" panose="020F0502020204030203" pitchFamily="34" charset="0"/>
              <a:cs typeface="Lato" panose="020F0502020204030203" pitchFamily="34" charset="0"/>
            </a:endParaRPr>
          </a:p>
        </p:txBody>
      </p:sp>
      <p:sp>
        <p:nvSpPr>
          <p:cNvPr id="317" name="Google Shape;317;p77"/>
          <p:cNvSpPr txBox="1"/>
          <p:nvPr/>
        </p:nvSpPr>
        <p:spPr>
          <a:xfrm>
            <a:off x="749508" y="1713548"/>
            <a:ext cx="8394492" cy="194405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4800"/>
              <a:buFont typeface="Raleway"/>
              <a:buNone/>
            </a:pPr>
            <a:r>
              <a:rPr lang="de-DE" sz="48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Επ</a:t>
            </a:r>
            <a:r>
              <a:rPr lang="de-DE" sz="4800" b="1" i="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Raleway"/>
              </a:rPr>
              <a:t>ισκό</a:t>
            </a:r>
            <a:r>
              <a:rPr lang="de-DE" sz="48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πηση των χρηματοδοτικών αναγκών</a:t>
            </a:r>
            <a:endParaRPr sz="48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6"/>
          <p:cNvSpPr txBox="1"/>
          <p:nvPr/>
        </p:nvSpPr>
        <p:spPr>
          <a:xfrm>
            <a:off x="1863217" y="978651"/>
            <a:ext cx="5429123" cy="2769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122D4A"/>
              </a:solidFill>
              <a:latin typeface="Arial"/>
              <a:ea typeface="Arial"/>
              <a:cs typeface="Arial"/>
              <a:sym typeface="Arial"/>
            </a:endParaRPr>
          </a:p>
        </p:txBody>
      </p:sp>
      <p:sp>
        <p:nvSpPr>
          <p:cNvPr id="323" name="Google Shape;323;p16"/>
          <p:cNvSpPr txBox="1"/>
          <p:nvPr/>
        </p:nvSpPr>
        <p:spPr>
          <a:xfrm>
            <a:off x="1643063" y="1662950"/>
            <a:ext cx="5773783" cy="668754"/>
          </a:xfrm>
          <a:prstGeom prst="rect">
            <a:avLst/>
          </a:prstGeom>
          <a:noFill/>
          <a:ln>
            <a:noFill/>
          </a:ln>
        </p:spPr>
        <p:txBody>
          <a:bodyPr spcFirstLastPara="1" wrap="square" lIns="0" tIns="0" rIns="0" bIns="0" anchor="t" anchorCtr="0">
            <a:noAutofit/>
          </a:bodyPr>
          <a:lstStyle/>
          <a:p>
            <a:pPr marL="257175" marR="0" lvl="0" indent="-19050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324" name="Google Shape;324;p16"/>
          <p:cNvSpPr txBox="1"/>
          <p:nvPr/>
        </p:nvSpPr>
        <p:spPr>
          <a:xfrm>
            <a:off x="2950447" y="403499"/>
            <a:ext cx="4466400" cy="44485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Θυμάστε</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a:t>
            </a: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το</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a:t>
            </a: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κεφάλ</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αιο κίνησης;</a:t>
            </a:r>
            <a:endParaRPr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endParaRPr>
          </a:p>
        </p:txBody>
      </p:sp>
      <p:cxnSp>
        <p:nvCxnSpPr>
          <p:cNvPr id="325" name="Google Shape;325;p16"/>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26" name="Google Shape;326;p16"/>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27" name="Google Shape;327;p16"/>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pic>
        <p:nvPicPr>
          <p:cNvPr id="328" name="Google Shape;328;p16"/>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329" name="Google Shape;329;p16"/>
          <p:cNvPicPr preferRelativeResize="0"/>
          <p:nvPr/>
        </p:nvPicPr>
        <p:blipFill rotWithShape="1">
          <a:blip r:embed="rId4">
            <a:alphaModFix/>
          </a:blip>
          <a:srcRect/>
          <a:stretch/>
        </p:blipFill>
        <p:spPr>
          <a:xfrm>
            <a:off x="0" y="1169201"/>
            <a:ext cx="4572000" cy="2072862"/>
          </a:xfrm>
          <a:prstGeom prst="rect">
            <a:avLst/>
          </a:prstGeom>
          <a:noFill/>
          <a:ln>
            <a:noFill/>
          </a:ln>
        </p:spPr>
      </p:pic>
      <p:sp>
        <p:nvSpPr>
          <p:cNvPr id="330" name="Google Shape;330;p16"/>
          <p:cNvSpPr txBox="1"/>
          <p:nvPr/>
        </p:nvSpPr>
        <p:spPr>
          <a:xfrm>
            <a:off x="4340750" y="1169200"/>
            <a:ext cx="4572000" cy="2136600"/>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0000"/>
              </a:lnSpc>
              <a:spcBef>
                <a:spcPts val="600"/>
              </a:spcBef>
              <a:spcAft>
                <a:spcPts val="0"/>
              </a:spcAft>
              <a:buClr>
                <a:schemeClr val="dk1"/>
              </a:buClr>
              <a:buSzPts val="1800"/>
              <a:buFont typeface="Noto Sans"/>
              <a:buChar char="−"/>
            </a:pPr>
            <a:r>
              <a:rPr lang="el-GR" sz="1500" b="0" i="0" u="none" strike="noStrike" cap="none" dirty="0">
                <a:solidFill>
                  <a:schemeClr val="dk2"/>
                </a:solidFill>
                <a:latin typeface="Lato"/>
                <a:ea typeface="Lato"/>
                <a:cs typeface="Lato"/>
                <a:sym typeface="Lato"/>
              </a:rPr>
              <a:t>Ανάγκη σε</a:t>
            </a:r>
            <a:r>
              <a:rPr lang="de-DE" sz="1500" b="0" i="0" u="none" strike="noStrike" cap="none" dirty="0">
                <a:solidFill>
                  <a:schemeClr val="dk2"/>
                </a:solidFill>
                <a:latin typeface="Lato"/>
                <a:ea typeface="Lato"/>
                <a:cs typeface="Lato"/>
                <a:sym typeface="Lato"/>
              </a:rPr>
              <a:t> </a:t>
            </a:r>
            <a:r>
              <a:rPr lang="de-DE" sz="1500" b="0" i="0" u="none" strike="noStrike" cap="none" dirty="0" err="1">
                <a:solidFill>
                  <a:schemeClr val="dk2"/>
                </a:solidFill>
                <a:latin typeface="Lato"/>
                <a:ea typeface="Lato"/>
                <a:cs typeface="Lato"/>
                <a:sym typeface="Lato"/>
              </a:rPr>
              <a:t>κεφ</a:t>
            </a:r>
            <a:r>
              <a:rPr lang="el-GR" sz="1500" dirty="0">
                <a:solidFill>
                  <a:schemeClr val="dk2"/>
                </a:solidFill>
                <a:latin typeface="Lato"/>
                <a:ea typeface="Lato"/>
                <a:cs typeface="Lato"/>
                <a:sym typeface="Lato"/>
              </a:rPr>
              <a:t>ά</a:t>
            </a:r>
            <a:r>
              <a:rPr lang="de-DE" sz="1500" b="0" i="0" u="none" strike="noStrike" cap="none" dirty="0">
                <a:solidFill>
                  <a:schemeClr val="dk2"/>
                </a:solidFill>
                <a:latin typeface="Lato"/>
                <a:ea typeface="Lato"/>
                <a:cs typeface="Lato"/>
                <a:sym typeface="Lato"/>
              </a:rPr>
              <a:t>λα</a:t>
            </a:r>
            <a:r>
              <a:rPr lang="el-GR" sz="1500" dirty="0">
                <a:solidFill>
                  <a:schemeClr val="dk2"/>
                </a:solidFill>
                <a:latin typeface="Lato"/>
                <a:ea typeface="Lato"/>
                <a:cs typeface="Lato"/>
                <a:sym typeface="Lato"/>
              </a:rPr>
              <a:t>ι</a:t>
            </a:r>
            <a:r>
              <a:rPr lang="de-DE" sz="1500" b="0" i="0" u="none" strike="noStrike" cap="none" dirty="0">
                <a:solidFill>
                  <a:schemeClr val="dk2"/>
                </a:solidFill>
                <a:latin typeface="Lato"/>
                <a:ea typeface="Lato"/>
                <a:cs typeface="Lato"/>
                <a:sym typeface="Lato"/>
              </a:rPr>
              <a:t>ο κίνησης : χρηματοοικονομικοί πόροι που απαιτούνται για την κάλυψη του λειτουργικού σας κύκλου</a:t>
            </a:r>
            <a:endParaRPr sz="14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1200"/>
              </a:spcBef>
              <a:spcAft>
                <a:spcPts val="600"/>
              </a:spcAft>
              <a:buClr>
                <a:schemeClr val="dk1"/>
              </a:buClr>
              <a:buSzPts val="1800"/>
              <a:buFont typeface="Noto Sans"/>
              <a:buChar char="−"/>
            </a:pPr>
            <a:r>
              <a:rPr lang="de-DE" sz="1500" b="0" i="0" u="none" strike="noStrike" cap="none" dirty="0">
                <a:solidFill>
                  <a:schemeClr val="dk2"/>
                </a:solidFill>
                <a:latin typeface="Lato"/>
                <a:ea typeface="Lato"/>
                <a:cs typeface="Lato"/>
                <a:sym typeface="Lato"/>
              </a:rPr>
              <a:t>Απ</a:t>
            </a:r>
            <a:r>
              <a:rPr lang="de-DE" sz="1500" b="0" i="0" u="none" strike="noStrike" cap="none" dirty="0" err="1">
                <a:solidFill>
                  <a:schemeClr val="dk2"/>
                </a:solidFill>
                <a:latin typeface="Lato"/>
                <a:ea typeface="Lato"/>
                <a:cs typeface="Lato"/>
                <a:sym typeface="Lato"/>
              </a:rPr>
              <a:t>οκλίσεις</a:t>
            </a:r>
            <a:r>
              <a:rPr lang="de-DE" sz="1500" b="0" i="0" u="none" strike="noStrike" cap="none" dirty="0">
                <a:solidFill>
                  <a:schemeClr val="dk2"/>
                </a:solidFill>
                <a:latin typeface="Lato"/>
                <a:ea typeface="Lato"/>
                <a:cs typeface="Lato"/>
                <a:sym typeface="Lato"/>
              </a:rPr>
              <a:t> </a:t>
            </a:r>
            <a:r>
              <a:rPr lang="de-DE" sz="1500" b="0" i="0" u="none" strike="noStrike" cap="none" dirty="0" err="1">
                <a:solidFill>
                  <a:schemeClr val="dk2"/>
                </a:solidFill>
                <a:latin typeface="Lato"/>
                <a:ea typeface="Lato"/>
                <a:cs typeface="Lato"/>
                <a:sym typeface="Lato"/>
              </a:rPr>
              <a:t>μετ</a:t>
            </a:r>
            <a:r>
              <a:rPr lang="de-DE" sz="1500" b="0" i="0" u="none" strike="noStrike" cap="none" dirty="0">
                <a:solidFill>
                  <a:schemeClr val="dk2"/>
                </a:solidFill>
                <a:latin typeface="Lato"/>
                <a:ea typeface="Lato"/>
                <a:cs typeface="Lato"/>
                <a:sym typeface="Lato"/>
              </a:rPr>
              <a:t>αξύ λειτουργιών και πραγματικών ταμειακών ροών</a:t>
            </a:r>
            <a:endParaRPr sz="1400" b="0" i="0" u="none" strike="noStrike" cap="none" dirty="0">
              <a:solidFill>
                <a:srgbClr val="000000"/>
              </a:solidFill>
              <a:latin typeface="Arial"/>
              <a:ea typeface="Arial"/>
              <a:cs typeface="Arial"/>
              <a:sym typeface="Arial"/>
            </a:endParaRPr>
          </a:p>
        </p:txBody>
      </p:sp>
      <p:sp>
        <p:nvSpPr>
          <p:cNvPr id="331" name="Google Shape;331;p16"/>
          <p:cNvSpPr txBox="1"/>
          <p:nvPr/>
        </p:nvSpPr>
        <p:spPr>
          <a:xfrm>
            <a:off x="237827" y="3721767"/>
            <a:ext cx="8704159"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dirty="0">
                <a:solidFill>
                  <a:srgbClr val="FF6B26"/>
                </a:solidFill>
                <a:latin typeface="Open Sans"/>
                <a:ea typeface="Open Sans"/>
                <a:cs typeface="Open Sans"/>
                <a:sym typeface="Open Sans"/>
              </a:rPr>
              <a:t>WCR = </a:t>
            </a:r>
            <a:r>
              <a:rPr lang="de-DE" sz="1600" b="1" i="0" u="none" strike="noStrike" cap="none" dirty="0" err="1">
                <a:solidFill>
                  <a:srgbClr val="FF6B26"/>
                </a:solidFill>
                <a:latin typeface="Open Sans"/>
                <a:ea typeface="Open Sans"/>
                <a:cs typeface="Open Sans"/>
                <a:sym typeface="Open Sans"/>
              </a:rPr>
              <a:t>Λογ</a:t>
            </a:r>
            <a:r>
              <a:rPr lang="de-DE" sz="1600" b="1" i="0" u="none" strike="noStrike" cap="none" dirty="0">
                <a:solidFill>
                  <a:srgbClr val="FF6B26"/>
                </a:solidFill>
                <a:latin typeface="Open Sans"/>
                <a:ea typeface="Open Sans"/>
                <a:cs typeface="Open Sans"/>
                <a:sym typeface="Open Sans"/>
              </a:rPr>
              <a:t>αριασμοί εισπρακτέοι + Αποθέματα – </a:t>
            </a:r>
            <a:r>
              <a:rPr lang="el-GR" sz="1600" b="1" i="0" u="none" strike="noStrike" cap="none" dirty="0">
                <a:solidFill>
                  <a:srgbClr val="FF6B26"/>
                </a:solidFill>
                <a:latin typeface="Open Sans"/>
                <a:ea typeface="Open Sans"/>
                <a:cs typeface="Open Sans"/>
                <a:sym typeface="Open Sans"/>
              </a:rPr>
              <a:t>Λογαριασμοί προς πληρωμή</a:t>
            </a:r>
          </a:p>
          <a:p>
            <a:pPr marL="0" marR="0" lvl="0" indent="0" algn="ctr" rtl="0">
              <a:lnSpc>
                <a:spcPct val="100000"/>
              </a:lnSpc>
              <a:spcBef>
                <a:spcPts val="0"/>
              </a:spcBef>
              <a:spcAft>
                <a:spcPts val="0"/>
              </a:spcAft>
              <a:buClr>
                <a:srgbClr val="000000"/>
              </a:buClr>
              <a:buSzPts val="1600"/>
              <a:buFont typeface="Arial"/>
              <a:buNone/>
            </a:pPr>
            <a:r>
              <a:rPr lang="de-DE" sz="1200" b="0" i="1" u="none" strike="noStrike" cap="none" dirty="0">
                <a:solidFill>
                  <a:schemeClr val="dk2"/>
                </a:solidFill>
                <a:latin typeface="Open Sans"/>
                <a:ea typeface="Open Sans"/>
                <a:cs typeface="Open Sans"/>
                <a:sym typeface="Open Sans"/>
              </a:rPr>
              <a:t>(έκτακτα και χρηματοοικονομικά στοιχεία στην άκρη)</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2" name="Google Shape;332;p16"/>
          <p:cNvSpPr txBox="1">
            <a:spLocks noGrp="1"/>
          </p:cNvSpPr>
          <p:nvPr>
            <p:ph type="sldNum" idx="12"/>
          </p:nvPr>
        </p:nvSpPr>
        <p:spPr>
          <a:xfrm>
            <a:off x="8747592" y="4903627"/>
            <a:ext cx="388789" cy="11541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de-DE"/>
              <a:pPr marL="0" lvl="0" indent="0" algn="l" rtl="0">
                <a:lnSpc>
                  <a:spcPct val="100000"/>
                </a:lnSpc>
                <a:spcBef>
                  <a:spcPts val="0"/>
                </a:spcBef>
                <a:spcAft>
                  <a:spcPts val="0"/>
                </a:spcAft>
                <a:buSzPts val="1000"/>
                <a:buNone/>
              </a:pPr>
              <a:t>16</a:t>
            </a:fld>
            <a:endParaRPr/>
          </a:p>
        </p:txBody>
      </p:sp>
      <p:pic>
        <p:nvPicPr>
          <p:cNvPr id="333" name="Google Shape;333;p16" descr="Graphical user interface, application&#10;&#10;Description automatically generated with medium confidence"/>
          <p:cNvPicPr preferRelativeResize="0"/>
          <p:nvPr/>
        </p:nvPicPr>
        <p:blipFill rotWithShape="1">
          <a:blip r:embed="rId5">
            <a:alphaModFix/>
          </a:blip>
          <a:srcRect/>
          <a:stretch/>
        </p:blipFill>
        <p:spPr>
          <a:xfrm>
            <a:off x="79013" y="4672056"/>
            <a:ext cx="1871663" cy="39317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1"/>
          <p:cNvSpPr txBox="1">
            <a:spLocks noGrp="1"/>
          </p:cNvSpPr>
          <p:nvPr>
            <p:ph type="body" idx="1"/>
          </p:nvPr>
        </p:nvSpPr>
        <p:spPr>
          <a:xfrm>
            <a:off x="79013" y="1280162"/>
            <a:ext cx="8967686" cy="2789282"/>
          </a:xfrm>
          <a:prstGeom prst="rect">
            <a:avLst/>
          </a:prstGeom>
          <a:noFill/>
          <a:ln>
            <a:noFill/>
          </a:ln>
        </p:spPr>
        <p:txBody>
          <a:bodyPr spcFirstLastPara="1" wrap="square" lIns="91425" tIns="91425" rIns="91425" bIns="91425" anchor="ctr" anchorCtr="0">
            <a:noAutofit/>
          </a:bodyPr>
          <a:lstStyle/>
          <a:p>
            <a:pPr marL="457200" lvl="0" indent="-114300" algn="l" rtl="0">
              <a:lnSpc>
                <a:spcPct val="100000"/>
              </a:lnSpc>
              <a:spcBef>
                <a:spcPts val="600"/>
              </a:spcBef>
              <a:spcAft>
                <a:spcPts val="0"/>
              </a:spcAft>
              <a:buClr>
                <a:schemeClr val="dk1"/>
              </a:buClr>
              <a:buSzPts val="1800"/>
              <a:buFont typeface="Noto Sans"/>
              <a:buNone/>
            </a:pPr>
            <a:endParaRPr sz="1500" dirty="0"/>
          </a:p>
          <a:p>
            <a:pPr marL="457200" lvl="0" indent="-228600" algn="l" rtl="0">
              <a:lnSpc>
                <a:spcPct val="100000"/>
              </a:lnSpc>
              <a:spcBef>
                <a:spcPts val="1200"/>
              </a:spcBef>
              <a:spcAft>
                <a:spcPts val="0"/>
              </a:spcAft>
              <a:buClr>
                <a:schemeClr val="dk1"/>
              </a:buClr>
              <a:buSzPts val="1800"/>
              <a:buFont typeface="Noto Sans"/>
              <a:buChar char="−"/>
            </a:pPr>
            <a:r>
              <a:rPr lang="de-DE" sz="1500" dirty="0"/>
              <a:t>Παλα</a:t>
            </a:r>
            <a:r>
              <a:rPr lang="de-DE" sz="1500" dirty="0" err="1"/>
              <a:t>ιότερη</a:t>
            </a:r>
            <a:r>
              <a:rPr lang="de-DE" sz="1500" dirty="0"/>
              <a:t> </a:t>
            </a:r>
            <a:r>
              <a:rPr lang="de-DE" sz="1500" dirty="0" err="1"/>
              <a:t>εκτίμηση</a:t>
            </a:r>
            <a:r>
              <a:rPr lang="de-DE" sz="1500" dirty="0"/>
              <a:t> και </a:t>
            </a:r>
            <a:r>
              <a:rPr lang="de-DE" sz="1500" dirty="0" err="1"/>
              <a:t>τάση</a:t>
            </a:r>
            <a:r>
              <a:rPr lang="de-DE" sz="1500" dirty="0"/>
              <a:t> </a:t>
            </a:r>
            <a:r>
              <a:rPr lang="de-DE" sz="1500" dirty="0" err="1"/>
              <a:t>του</a:t>
            </a:r>
            <a:r>
              <a:rPr lang="de-DE" sz="1500" dirty="0"/>
              <a:t> WCR (Working Capital </a:t>
            </a:r>
            <a:r>
              <a:rPr lang="de-DE" sz="1500" dirty="0" err="1"/>
              <a:t>Requirement</a:t>
            </a:r>
            <a:r>
              <a:rPr lang="de-DE" sz="1500" dirty="0"/>
              <a:t>)</a:t>
            </a:r>
            <a:endParaRPr dirty="0"/>
          </a:p>
          <a:p>
            <a:pPr marL="1371600" lvl="2" indent="-317500" algn="l" rtl="0">
              <a:lnSpc>
                <a:spcPct val="100000"/>
              </a:lnSpc>
              <a:spcBef>
                <a:spcPts val="600"/>
              </a:spcBef>
              <a:spcAft>
                <a:spcPts val="0"/>
              </a:spcAft>
              <a:buClr>
                <a:schemeClr val="dk1"/>
              </a:buClr>
              <a:buSzPts val="1400"/>
              <a:buFont typeface="Courier New"/>
              <a:buChar char="o"/>
            </a:pPr>
            <a:r>
              <a:rPr lang="de-DE" sz="1200" dirty="0"/>
              <a:t>β</a:t>
            </a:r>
            <a:r>
              <a:rPr lang="de-DE" sz="1200" dirty="0" err="1"/>
              <a:t>οηθά</a:t>
            </a:r>
            <a:r>
              <a:rPr lang="de-DE" sz="1200" dirty="0"/>
              <a:t> </a:t>
            </a:r>
            <a:r>
              <a:rPr lang="de-DE" sz="1200" dirty="0" err="1"/>
              <a:t>στην</a:t>
            </a:r>
            <a:r>
              <a:rPr lang="de-DE" sz="1200" dirty="0"/>
              <a:t> π</a:t>
            </a:r>
            <a:r>
              <a:rPr lang="de-DE" sz="1200" dirty="0" err="1"/>
              <a:t>ρό</a:t>
            </a:r>
            <a:r>
              <a:rPr lang="de-DE" sz="1200" dirty="0"/>
              <a:t>βλεψη μελλοντικών απαιτήσεων κεφαλαίου κίνησης (WCR)</a:t>
            </a:r>
            <a:endParaRPr dirty="0"/>
          </a:p>
          <a:p>
            <a:pPr marL="1371600" lvl="2" indent="-317500" algn="l" rtl="0">
              <a:lnSpc>
                <a:spcPct val="100000"/>
              </a:lnSpc>
              <a:spcBef>
                <a:spcPts val="600"/>
              </a:spcBef>
              <a:spcAft>
                <a:spcPts val="0"/>
              </a:spcAft>
              <a:buClr>
                <a:schemeClr val="dk1"/>
              </a:buClr>
              <a:buSzPts val="1400"/>
              <a:buFont typeface="Courier New"/>
              <a:buChar char="o"/>
            </a:pPr>
            <a:r>
              <a:rPr lang="de-DE" sz="1200" dirty="0" err="1"/>
              <a:t>συμ</a:t>
            </a:r>
            <a:r>
              <a:rPr lang="de-DE" sz="1200" dirty="0"/>
              <a:t>βάλλει στον εντοπισμό δυνατοτήτων βελτίωσης της διαχείρισης των μετρητών σας</a:t>
            </a:r>
            <a:endParaRPr dirty="0"/>
          </a:p>
          <a:p>
            <a:pPr marL="1828800" lvl="3" indent="-317500" algn="l" rtl="0">
              <a:lnSpc>
                <a:spcPct val="100000"/>
              </a:lnSpc>
              <a:spcBef>
                <a:spcPts val="0"/>
              </a:spcBef>
              <a:spcAft>
                <a:spcPts val="0"/>
              </a:spcAft>
              <a:buClr>
                <a:schemeClr val="dk1"/>
              </a:buClr>
              <a:buSzPts val="1400"/>
              <a:buFont typeface="Arial"/>
              <a:buChar char="•"/>
            </a:pPr>
            <a:r>
              <a:rPr lang="de-DE" sz="1100" dirty="0" err="1"/>
              <a:t>Δι</a:t>
            </a:r>
            <a:r>
              <a:rPr lang="de-DE" sz="1100" dirty="0"/>
              <a:t>αχείριση οφειλετών και πιστωτών (βλ. </a:t>
            </a:r>
            <a:r>
              <a:rPr lang="de-DE" sz="1100" dirty="0" err="1"/>
              <a:t>ενότητ</a:t>
            </a:r>
            <a:r>
              <a:rPr lang="de-DE" sz="1100" dirty="0"/>
              <a:t>α "πηγές χρηματοδότησης")</a:t>
            </a:r>
            <a:endParaRPr dirty="0"/>
          </a:p>
          <a:p>
            <a:pPr marL="457200" lvl="0" indent="-114300" algn="l" rtl="0">
              <a:lnSpc>
                <a:spcPct val="100000"/>
              </a:lnSpc>
              <a:spcBef>
                <a:spcPts val="0"/>
              </a:spcBef>
              <a:spcAft>
                <a:spcPts val="0"/>
              </a:spcAft>
              <a:buClr>
                <a:schemeClr val="dk1"/>
              </a:buClr>
              <a:buSzPts val="1800"/>
              <a:buFont typeface="Noto Sans"/>
              <a:buNone/>
            </a:pPr>
            <a:endParaRPr sz="400" dirty="0"/>
          </a:p>
          <a:p>
            <a:pPr marL="457200" lvl="0" indent="-228600" algn="l" rtl="0">
              <a:lnSpc>
                <a:spcPct val="100000"/>
              </a:lnSpc>
              <a:spcBef>
                <a:spcPts val="0"/>
              </a:spcBef>
              <a:spcAft>
                <a:spcPts val="0"/>
              </a:spcAft>
              <a:buClr>
                <a:schemeClr val="dk1"/>
              </a:buClr>
              <a:buSzPts val="1800"/>
              <a:buFont typeface="Noto Sans"/>
              <a:buChar char="−"/>
            </a:pPr>
            <a:r>
              <a:rPr lang="de-DE" sz="1500" dirty="0" err="1"/>
              <a:t>Με</a:t>
            </a:r>
            <a:r>
              <a:rPr lang="de-DE" sz="1500" dirty="0"/>
              <a:t> β</a:t>
            </a:r>
            <a:r>
              <a:rPr lang="de-DE" sz="1500" dirty="0" err="1"/>
              <a:t>άση</a:t>
            </a:r>
            <a:r>
              <a:rPr lang="de-DE" sz="1500" dirty="0"/>
              <a:t> </a:t>
            </a:r>
            <a:r>
              <a:rPr lang="de-DE" sz="1500" dirty="0" err="1"/>
              <a:t>τις</a:t>
            </a:r>
            <a:r>
              <a:rPr lang="de-DE" sz="1500" dirty="0"/>
              <a:t> π</a:t>
            </a:r>
            <a:r>
              <a:rPr lang="de-DE" sz="1500" dirty="0" err="1"/>
              <a:t>ροηγούμενες</a:t>
            </a:r>
            <a:r>
              <a:rPr lang="de-DE" sz="1500" dirty="0"/>
              <a:t> </a:t>
            </a:r>
            <a:r>
              <a:rPr lang="de-DE" sz="1500" dirty="0" err="1"/>
              <a:t>οικονομικές</a:t>
            </a:r>
            <a:r>
              <a:rPr lang="de-DE" sz="1500" dirty="0"/>
              <a:t> κατα</a:t>
            </a:r>
            <a:r>
              <a:rPr lang="de-DE" sz="1500" dirty="0" err="1"/>
              <a:t>στάσεις</a:t>
            </a:r>
            <a:r>
              <a:rPr lang="de-DE" sz="1500" dirty="0"/>
              <a:t> + π</a:t>
            </a:r>
            <a:r>
              <a:rPr lang="de-DE" sz="1500" dirty="0" err="1"/>
              <a:t>ρο</a:t>
            </a:r>
            <a:r>
              <a:rPr lang="de-DE" sz="1500" dirty="0"/>
              <a:t>βλέψεις σας :</a:t>
            </a:r>
            <a:endParaRPr dirty="0"/>
          </a:p>
          <a:p>
            <a:pPr marL="1371600" lvl="2" indent="-317500" algn="l" rtl="0">
              <a:lnSpc>
                <a:spcPct val="100000"/>
              </a:lnSpc>
              <a:spcBef>
                <a:spcPts val="600"/>
              </a:spcBef>
              <a:spcAft>
                <a:spcPts val="0"/>
              </a:spcAft>
              <a:buClr>
                <a:schemeClr val="dk1"/>
              </a:buClr>
              <a:buSzPts val="1400"/>
              <a:buFont typeface="Courier New"/>
              <a:buChar char="o"/>
            </a:pPr>
            <a:r>
              <a:rPr lang="de-DE" sz="1200" dirty="0" err="1"/>
              <a:t>Ημέρες</a:t>
            </a:r>
            <a:r>
              <a:rPr lang="de-DE" sz="1200" dirty="0"/>
              <a:t> </a:t>
            </a:r>
            <a:r>
              <a:rPr lang="de-DE" sz="1200" dirty="0" err="1"/>
              <a:t>εκκρεμών</a:t>
            </a:r>
            <a:r>
              <a:rPr lang="de-DE" sz="1200" dirty="0"/>
              <a:t> π</a:t>
            </a:r>
            <a:r>
              <a:rPr lang="de-DE" sz="1200" dirty="0" err="1"/>
              <a:t>ωλήσεων</a:t>
            </a:r>
            <a:r>
              <a:rPr lang="de-DE" sz="1200" dirty="0"/>
              <a:t> : </a:t>
            </a:r>
            <a:endParaRPr dirty="0"/>
          </a:p>
          <a:p>
            <a:pPr marL="1054100" lvl="2" indent="0" algn="l" rtl="0">
              <a:lnSpc>
                <a:spcPct val="100000"/>
              </a:lnSpc>
              <a:spcBef>
                <a:spcPts val="0"/>
              </a:spcBef>
              <a:spcAft>
                <a:spcPts val="0"/>
              </a:spcAft>
              <a:buClr>
                <a:schemeClr val="dk1"/>
              </a:buClr>
              <a:buSzPts val="1400"/>
              <a:buNone/>
            </a:pPr>
            <a:r>
              <a:rPr lang="de-DE" sz="1200" dirty="0" err="1"/>
              <a:t>Πελάτες</a:t>
            </a:r>
            <a:r>
              <a:rPr lang="de-DE" sz="1200" dirty="0"/>
              <a:t>  </a:t>
            </a:r>
            <a:r>
              <a:rPr lang="el-GR" sz="1200" dirty="0"/>
              <a:t>προς είσπραξη</a:t>
            </a:r>
            <a:r>
              <a:rPr lang="de-DE" sz="1200" dirty="0"/>
              <a:t>/ακαθάριστες πωλήσεις x 365</a:t>
            </a:r>
            <a:endParaRPr dirty="0"/>
          </a:p>
          <a:p>
            <a:pPr marL="1371600" lvl="2" indent="-317500" algn="l" rtl="0">
              <a:lnSpc>
                <a:spcPct val="100000"/>
              </a:lnSpc>
              <a:spcBef>
                <a:spcPts val="600"/>
              </a:spcBef>
              <a:spcAft>
                <a:spcPts val="0"/>
              </a:spcAft>
              <a:buClr>
                <a:schemeClr val="dk1"/>
              </a:buClr>
              <a:buSzPts val="1400"/>
              <a:buFont typeface="Courier New"/>
              <a:buChar char="o"/>
            </a:pPr>
            <a:r>
              <a:rPr lang="de-DE" sz="1200" dirty="0" err="1"/>
              <a:t>Ημέρες</a:t>
            </a:r>
            <a:r>
              <a:rPr lang="de-DE" sz="1200" dirty="0"/>
              <a:t> </a:t>
            </a:r>
            <a:r>
              <a:rPr lang="de-DE" sz="1200" dirty="0" err="1"/>
              <a:t>Προμ</a:t>
            </a:r>
            <a:r>
              <a:rPr lang="el-GR" sz="1200" dirty="0"/>
              <a:t>η</a:t>
            </a:r>
            <a:r>
              <a:rPr lang="de-DE" sz="1200" dirty="0" err="1"/>
              <a:t>θε</a:t>
            </a:r>
            <a:r>
              <a:rPr lang="el-GR" sz="1200" dirty="0"/>
              <a:t>ιών</a:t>
            </a:r>
            <a:r>
              <a:rPr lang="de-DE" sz="1200" dirty="0"/>
              <a:t> </a:t>
            </a:r>
            <a:r>
              <a:rPr lang="de-DE" sz="1200" dirty="0" err="1"/>
              <a:t>σε</a:t>
            </a:r>
            <a:r>
              <a:rPr lang="de-DE" sz="1200" dirty="0"/>
              <a:t> </a:t>
            </a:r>
            <a:r>
              <a:rPr lang="de-DE" sz="1200" dirty="0" err="1"/>
              <a:t>εκκρεμότητ</a:t>
            </a:r>
            <a:r>
              <a:rPr lang="de-DE" sz="1200" dirty="0"/>
              <a:t>α (συμπεριλαμβανομένων των απλήρωτων μισθών και φόρων) : </a:t>
            </a:r>
            <a:endParaRPr dirty="0"/>
          </a:p>
          <a:p>
            <a:pPr marL="1054100" lvl="2" indent="0" algn="l" rtl="0">
              <a:lnSpc>
                <a:spcPct val="100000"/>
              </a:lnSpc>
              <a:spcBef>
                <a:spcPts val="0"/>
              </a:spcBef>
              <a:spcAft>
                <a:spcPts val="0"/>
              </a:spcAft>
              <a:buClr>
                <a:schemeClr val="dk1"/>
              </a:buClr>
              <a:buSzPts val="1400"/>
              <a:buNone/>
            </a:pPr>
            <a:r>
              <a:rPr lang="de-DE" sz="1200" dirty="0" err="1"/>
              <a:t>Προμηθευτές</a:t>
            </a:r>
            <a:r>
              <a:rPr lang="de-DE" sz="1200" dirty="0"/>
              <a:t> </a:t>
            </a:r>
            <a:r>
              <a:rPr lang="el-GR" sz="1200" dirty="0"/>
              <a:t>προς είσπραξη</a:t>
            </a:r>
            <a:r>
              <a:rPr lang="de-DE" sz="1200" dirty="0"/>
              <a:t>/ Ακαθάριστες αγορές x 365</a:t>
            </a:r>
            <a:endParaRPr dirty="0"/>
          </a:p>
          <a:p>
            <a:pPr marL="1371600" lvl="2" indent="-317500" algn="l" rtl="0">
              <a:lnSpc>
                <a:spcPct val="100000"/>
              </a:lnSpc>
              <a:spcBef>
                <a:spcPts val="600"/>
              </a:spcBef>
              <a:spcAft>
                <a:spcPts val="0"/>
              </a:spcAft>
              <a:buClr>
                <a:schemeClr val="dk1"/>
              </a:buClr>
              <a:buSzPts val="1400"/>
              <a:buFont typeface="Courier New"/>
              <a:buChar char="o"/>
            </a:pPr>
            <a:r>
              <a:rPr lang="de-DE" sz="1200" dirty="0"/>
              <a:t>WCR/ακα</a:t>
            </a:r>
            <a:r>
              <a:rPr lang="de-DE" sz="1200" dirty="0" err="1"/>
              <a:t>θάριστες</a:t>
            </a:r>
            <a:r>
              <a:rPr lang="de-DE" sz="1200" dirty="0"/>
              <a:t> π</a:t>
            </a:r>
            <a:r>
              <a:rPr lang="de-DE" sz="1200" dirty="0" err="1"/>
              <a:t>ωλήσεις</a:t>
            </a:r>
            <a:r>
              <a:rPr lang="de-DE" sz="1200" dirty="0"/>
              <a:t> x 365 (π</a:t>
            </a:r>
            <a:r>
              <a:rPr lang="de-DE" sz="1200" dirty="0" err="1"/>
              <a:t>ερισσότερο</a:t>
            </a:r>
            <a:r>
              <a:rPr lang="de-DE" sz="1200" dirty="0"/>
              <a:t> </a:t>
            </a:r>
            <a:r>
              <a:rPr lang="el-GR" sz="1200" dirty="0"/>
              <a:t>ένας πρακτικός κανόνας</a:t>
            </a:r>
            <a:r>
              <a:rPr lang="de-DE" sz="1200" dirty="0"/>
              <a:t>)</a:t>
            </a:r>
            <a:endParaRPr dirty="0"/>
          </a:p>
          <a:p>
            <a:pPr marL="1371600" lvl="2" indent="-228600" algn="l" rtl="0">
              <a:lnSpc>
                <a:spcPct val="100000"/>
              </a:lnSpc>
              <a:spcBef>
                <a:spcPts val="0"/>
              </a:spcBef>
              <a:spcAft>
                <a:spcPts val="0"/>
              </a:spcAft>
              <a:buClr>
                <a:schemeClr val="dk1"/>
              </a:buClr>
              <a:buSzPts val="1400"/>
              <a:buFont typeface="Noto Sans"/>
              <a:buNone/>
            </a:pPr>
            <a:endParaRPr sz="400" dirty="0"/>
          </a:p>
          <a:p>
            <a:pPr marL="457200" lvl="0" indent="-228600" algn="l" rtl="0">
              <a:lnSpc>
                <a:spcPct val="100000"/>
              </a:lnSpc>
              <a:spcBef>
                <a:spcPts val="0"/>
              </a:spcBef>
              <a:spcAft>
                <a:spcPts val="0"/>
              </a:spcAft>
              <a:buClr>
                <a:schemeClr val="dk1"/>
              </a:buClr>
              <a:buSzPts val="1800"/>
              <a:buFont typeface="Noto Sans"/>
              <a:buChar char="−"/>
            </a:pPr>
            <a:r>
              <a:rPr lang="de-DE" sz="1500" dirty="0"/>
              <a:t>Β</a:t>
            </a:r>
            <a:r>
              <a:rPr lang="el-GR" sz="1500" dirty="0" err="1"/>
              <a:t>άσει</a:t>
            </a:r>
            <a:r>
              <a:rPr lang="de-DE" sz="1500" dirty="0"/>
              <a:t> </a:t>
            </a:r>
            <a:r>
              <a:rPr lang="de-DE" sz="1500" dirty="0" err="1"/>
              <a:t>μόνο</a:t>
            </a:r>
            <a:r>
              <a:rPr lang="de-DE" sz="1500" dirty="0"/>
              <a:t> </a:t>
            </a:r>
            <a:r>
              <a:rPr lang="el-GR" sz="1500" dirty="0"/>
              <a:t>των</a:t>
            </a:r>
            <a:r>
              <a:rPr lang="de-DE" sz="1500" dirty="0"/>
              <a:t> π</a:t>
            </a:r>
            <a:r>
              <a:rPr lang="de-DE" sz="1500" dirty="0" err="1"/>
              <a:t>ρο</a:t>
            </a:r>
            <a:r>
              <a:rPr lang="de-DE" sz="1500" dirty="0"/>
              <a:t>βλέψε</a:t>
            </a:r>
            <a:r>
              <a:rPr lang="el-GR" sz="1500" dirty="0"/>
              <a:t>ων</a:t>
            </a:r>
            <a:r>
              <a:rPr lang="de-DE" sz="1500" dirty="0"/>
              <a:t> :</a:t>
            </a:r>
            <a:endParaRPr dirty="0"/>
          </a:p>
          <a:p>
            <a:pPr marL="1371600" lvl="2" indent="-317500" algn="l" rtl="0">
              <a:lnSpc>
                <a:spcPct val="100000"/>
              </a:lnSpc>
              <a:spcBef>
                <a:spcPts val="600"/>
              </a:spcBef>
              <a:spcAft>
                <a:spcPts val="0"/>
              </a:spcAft>
              <a:buClr>
                <a:schemeClr val="dk1"/>
              </a:buClr>
              <a:buSzPts val="1400"/>
              <a:buFont typeface="Noto Sans"/>
              <a:buChar char="−"/>
            </a:pPr>
            <a:r>
              <a:rPr lang="de-DE" sz="1200" dirty="0" err="1"/>
              <a:t>μέσος</a:t>
            </a:r>
            <a:r>
              <a:rPr lang="de-DE" sz="1200" dirty="0"/>
              <a:t> </a:t>
            </a:r>
            <a:r>
              <a:rPr lang="de-DE" sz="1200" dirty="0" err="1"/>
              <a:t>δείκτης</a:t>
            </a:r>
            <a:r>
              <a:rPr lang="de-DE" sz="1200" dirty="0"/>
              <a:t> DSO/DPO (</a:t>
            </a:r>
            <a:r>
              <a:rPr lang="de-DE" sz="1200" dirty="0" err="1"/>
              <a:t>σημείο</a:t>
            </a:r>
            <a:r>
              <a:rPr lang="de-DE" sz="1200" dirty="0"/>
              <a:t> ανα</a:t>
            </a:r>
            <a:r>
              <a:rPr lang="de-DE" sz="1200" dirty="0" err="1"/>
              <a:t>φοράς</a:t>
            </a:r>
            <a:r>
              <a:rPr lang="de-DE" sz="1200" dirty="0"/>
              <a:t> </a:t>
            </a:r>
            <a:r>
              <a:rPr lang="de-DE" sz="1200" dirty="0" err="1"/>
              <a:t>γι</a:t>
            </a:r>
            <a:r>
              <a:rPr lang="de-DE" sz="1200" dirty="0"/>
              <a:t>α τον τομέα, κανονιστικοί περιορισμοί, όροι διαπραγμάτευσης) που εφαρμόζεται στην πρόβλεψη της κατάστασης λογαριασμού αποτελεσμάτων χρήσης</a:t>
            </a:r>
            <a:endParaRPr dirty="0"/>
          </a:p>
          <a:p>
            <a:pPr marL="1371600" lvl="2" indent="-317500" algn="l" rtl="0">
              <a:lnSpc>
                <a:spcPct val="100000"/>
              </a:lnSpc>
              <a:spcBef>
                <a:spcPts val="600"/>
              </a:spcBef>
              <a:spcAft>
                <a:spcPts val="0"/>
              </a:spcAft>
              <a:buClr>
                <a:schemeClr val="dk1"/>
              </a:buClr>
              <a:buSzPts val="1400"/>
              <a:buFont typeface="Noto Sans"/>
              <a:buChar char="−"/>
            </a:pPr>
            <a:r>
              <a:rPr lang="de-DE" sz="1200" dirty="0" err="1"/>
              <a:t>λειτουργικές</a:t>
            </a:r>
            <a:r>
              <a:rPr lang="de-DE" sz="1200" dirty="0"/>
              <a:t> π</a:t>
            </a:r>
            <a:r>
              <a:rPr lang="de-DE" sz="1200" dirty="0" err="1"/>
              <a:t>ρο</a:t>
            </a:r>
            <a:r>
              <a:rPr lang="de-DE" sz="1200" dirty="0"/>
              <a:t>βλέψεις ταμειακών ροών (απεικόνιση του WCR καθ' όλη τη διάρκεια του έτους)</a:t>
            </a:r>
            <a:endParaRPr dirty="0"/>
          </a:p>
          <a:p>
            <a:pPr marL="457200" lvl="0" indent="-228600" algn="l" rtl="0">
              <a:lnSpc>
                <a:spcPct val="100000"/>
              </a:lnSpc>
              <a:spcBef>
                <a:spcPts val="600"/>
              </a:spcBef>
              <a:spcAft>
                <a:spcPts val="0"/>
              </a:spcAft>
              <a:buSzPts val="1800"/>
              <a:buNone/>
            </a:pPr>
            <a:endParaRPr dirty="0"/>
          </a:p>
        </p:txBody>
      </p:sp>
      <p:sp>
        <p:nvSpPr>
          <p:cNvPr id="340" name="Google Shape;340;p31"/>
          <p:cNvSpPr txBox="1"/>
          <p:nvPr/>
        </p:nvSpPr>
        <p:spPr>
          <a:xfrm>
            <a:off x="3419475" y="443829"/>
            <a:ext cx="5724525" cy="51251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111"/>
              <a:buFont typeface="Raleway"/>
              <a:buNone/>
            </a:pP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Ανάγκη</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a:t>
            </a: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σε</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a:t>
            </a: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κεφάλ</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αιο κίνησης: μια εκτίμηση</a:t>
            </a:r>
            <a:endParaRPr sz="21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341" name="Google Shape;341;p3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42" name="Google Shape;342;p3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343" name="Google Shape;343;p3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44" name="Google Shape;344;p3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17</a:t>
            </a:fld>
            <a:endParaRPr/>
          </a:p>
        </p:txBody>
      </p:sp>
      <p:pic>
        <p:nvPicPr>
          <p:cNvPr id="345" name="Google Shape;345;p3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7"/>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p>
            <a:pPr marL="457200" lvl="0" indent="-342900" algn="l" rtl="0">
              <a:lnSpc>
                <a:spcPct val="100000"/>
              </a:lnSpc>
              <a:spcBef>
                <a:spcPts val="0"/>
              </a:spcBef>
              <a:spcAft>
                <a:spcPts val="0"/>
              </a:spcAft>
              <a:buClr>
                <a:schemeClr val="lt1"/>
              </a:buClr>
              <a:buSzPts val="1800"/>
              <a:buNone/>
            </a:pPr>
            <a:r>
              <a:rPr lang="de-DE" dirty="0"/>
              <a:t>Μα</a:t>
            </a:r>
            <a:r>
              <a:rPr lang="de-DE" dirty="0" err="1"/>
              <a:t>κρο</a:t>
            </a:r>
            <a:r>
              <a:rPr lang="de-DE" dirty="0"/>
              <a:t>πρόθεσμες χρηματοδοτικές ανάγκες</a:t>
            </a:r>
            <a:endParaRPr dirty="0"/>
          </a:p>
        </p:txBody>
      </p:sp>
      <p:sp>
        <p:nvSpPr>
          <p:cNvPr id="351" name="Google Shape;351;p17"/>
          <p:cNvSpPr txBox="1"/>
          <p:nvPr/>
        </p:nvSpPr>
        <p:spPr>
          <a:xfrm>
            <a:off x="524655" y="1713548"/>
            <a:ext cx="8197111" cy="176417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4800"/>
              <a:buFont typeface="Raleway"/>
              <a:buNone/>
            </a:pPr>
            <a:r>
              <a:rPr lang="de-DE" sz="48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Επ</a:t>
            </a:r>
            <a:r>
              <a:rPr lang="de-DE" sz="4800" b="1" i="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Raleway"/>
              </a:rPr>
              <a:t>ισκό</a:t>
            </a:r>
            <a:r>
              <a:rPr lang="de-DE" sz="48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πηση των χρηματοδοτικών αναγκών</a:t>
            </a:r>
            <a:endParaRPr sz="48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8"/>
          <p:cNvSpPr txBox="1"/>
          <p:nvPr/>
        </p:nvSpPr>
        <p:spPr>
          <a:xfrm>
            <a:off x="1863217" y="978651"/>
            <a:ext cx="5429123" cy="2769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122D4A"/>
              </a:solidFill>
              <a:latin typeface="Arial"/>
              <a:ea typeface="Arial"/>
              <a:cs typeface="Arial"/>
              <a:sym typeface="Arial"/>
            </a:endParaRPr>
          </a:p>
        </p:txBody>
      </p:sp>
      <p:sp>
        <p:nvSpPr>
          <p:cNvPr id="357" name="Google Shape;357;p18"/>
          <p:cNvSpPr txBox="1"/>
          <p:nvPr/>
        </p:nvSpPr>
        <p:spPr>
          <a:xfrm>
            <a:off x="1863216" y="1166813"/>
            <a:ext cx="6858707" cy="2998029"/>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0000"/>
              </a:lnSpc>
              <a:spcBef>
                <a:spcPts val="600"/>
              </a:spcBef>
              <a:spcAft>
                <a:spcPts val="0"/>
              </a:spcAft>
              <a:buClr>
                <a:schemeClr val="dk1"/>
              </a:buClr>
              <a:buSzPts val="1800"/>
              <a:buFont typeface="Noto Sans"/>
              <a:buChar char="−"/>
            </a:pPr>
            <a:r>
              <a:rPr lang="el-GR"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Υλικά</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περιουσιακά στοιχεία : εγκαταστάσεις, μηχανήματα</a:t>
            </a:r>
            <a:endParaRPr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457200" marR="0" lvl="0" indent="-114300" algn="l" rtl="0">
              <a:lnSpc>
                <a:spcPct val="100000"/>
              </a:lnSpc>
              <a:spcBef>
                <a:spcPts val="1200"/>
              </a:spcBef>
              <a:spcAft>
                <a:spcPts val="0"/>
              </a:spcAft>
              <a:buClr>
                <a:schemeClr val="dk1"/>
              </a:buClr>
              <a:buSzPts val="1800"/>
              <a:buFont typeface="Noto Sans"/>
              <a:buNone/>
            </a:pPr>
            <a:endParaRPr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a:p>
            <a:pPr marL="457200" marR="0" lvl="0" indent="-228600" algn="l" rtl="0">
              <a:lnSpc>
                <a:spcPct val="100000"/>
              </a:lnSpc>
              <a:spcBef>
                <a:spcPts val="1200"/>
              </a:spcBef>
              <a:spcAft>
                <a:spcPts val="0"/>
              </a:spcAft>
              <a:buClr>
                <a:schemeClr val="dk1"/>
              </a:buClr>
              <a:buSzPts val="1800"/>
              <a:buFont typeface="Noto Sans"/>
              <a:buChar char="−"/>
            </a:pP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Άυλ</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 περιουσιακά στοιχεία : Ε&amp;Α, ανάπτυξη νέων επιχειρηματικών ευκαιριών (χρηματοδότηση λειτουργικών ζημιών -&gt; αύξηση της υπεραξίας της επιχείρησης)</a:t>
            </a:r>
            <a:endParaRPr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a:p>
            <a:pPr marL="457200" marR="0" lvl="0" indent="-114300" algn="l" rtl="0">
              <a:lnSpc>
                <a:spcPct val="100000"/>
              </a:lnSpc>
              <a:spcBef>
                <a:spcPts val="1200"/>
              </a:spcBef>
              <a:spcAft>
                <a:spcPts val="0"/>
              </a:spcAft>
              <a:buClr>
                <a:schemeClr val="dk1"/>
              </a:buClr>
              <a:buSzPts val="1800"/>
              <a:buFont typeface="Noto Sans"/>
              <a:buNone/>
            </a:pPr>
            <a:endParaRPr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a:p>
            <a:pPr marL="457200" marR="0" lvl="0" indent="-228600" algn="l" rtl="0">
              <a:lnSpc>
                <a:spcPct val="100000"/>
              </a:lnSpc>
              <a:spcBef>
                <a:spcPts val="1200"/>
              </a:spcBef>
              <a:spcAft>
                <a:spcPts val="0"/>
              </a:spcAft>
              <a:buClr>
                <a:schemeClr val="dk1"/>
              </a:buClr>
              <a:buSzPts val="1800"/>
              <a:buFont typeface="Noto Sans"/>
              <a:buChar char="−"/>
            </a:pP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Χρημ</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ατοοικονομικά περιουσιακά στοιχεία : ιδιοκτησία θυγατρικών, άλλες χρηματοοικονομικές επενδύσεις</a:t>
            </a:r>
            <a:endParaRPr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457200" marR="0" lvl="0" indent="-114300" algn="l" rtl="0">
              <a:lnSpc>
                <a:spcPct val="100000"/>
              </a:lnSpc>
              <a:spcBef>
                <a:spcPts val="1200"/>
              </a:spcBef>
              <a:spcAft>
                <a:spcPts val="600"/>
              </a:spcAft>
              <a:buClr>
                <a:schemeClr val="dk1"/>
              </a:buClr>
              <a:buSzPts val="1800"/>
              <a:buFont typeface="Noto Sans"/>
              <a:buNone/>
            </a:pPr>
            <a:endParaRPr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358" name="Google Shape;358;p18"/>
          <p:cNvSpPr txBox="1"/>
          <p:nvPr/>
        </p:nvSpPr>
        <p:spPr>
          <a:xfrm>
            <a:off x="3095897" y="442913"/>
            <a:ext cx="5626027" cy="97473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Επ</a:t>
            </a: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ενδύσεις</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 α</a:t>
            </a: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ύξηση</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a:t>
            </a: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των</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π</a:t>
            </a: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εριουσι</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ακών στοιχείων της επιχείρησης</a:t>
            </a:r>
            <a:endParaRPr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359" name="Google Shape;359;p18"/>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60" name="Google Shape;360;p18"/>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61" name="Google Shape;361;p18"/>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pic>
        <p:nvPicPr>
          <p:cNvPr id="362" name="Google Shape;362;p1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63" name="Google Shape;363;p18"/>
          <p:cNvSpPr txBox="1">
            <a:spLocks noGrp="1"/>
          </p:cNvSpPr>
          <p:nvPr>
            <p:ph type="sldNum" idx="12"/>
          </p:nvPr>
        </p:nvSpPr>
        <p:spPr>
          <a:xfrm>
            <a:off x="8747592" y="4903627"/>
            <a:ext cx="388789" cy="11541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de-DE"/>
              <a:pPr marL="0" lvl="0" indent="0" algn="l" rtl="0">
                <a:lnSpc>
                  <a:spcPct val="100000"/>
                </a:lnSpc>
                <a:spcBef>
                  <a:spcPts val="0"/>
                </a:spcBef>
                <a:spcAft>
                  <a:spcPts val="0"/>
                </a:spcAft>
                <a:buSzPts val="1000"/>
                <a:buNone/>
              </a:pPr>
              <a:t>19</a:t>
            </a:fld>
            <a:endParaRPr/>
          </a:p>
        </p:txBody>
      </p:sp>
      <p:pic>
        <p:nvPicPr>
          <p:cNvPr id="364" name="Google Shape;364;p18"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79013" y="1912650"/>
            <a:ext cx="4231687" cy="1318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de-DE" dirty="0" err="1">
                <a:latin typeface="Lato" panose="020F0502020204030203" pitchFamily="34" charset="0"/>
                <a:ea typeface="Lato" panose="020F0502020204030203" pitchFamily="34" charset="0"/>
                <a:cs typeface="Lato" panose="020F0502020204030203" pitchFamily="34" charset="0"/>
              </a:rPr>
              <a:t>Μονάδες</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εργ</a:t>
            </a:r>
            <a:r>
              <a:rPr lang="de-DE" dirty="0">
                <a:latin typeface="Lato" panose="020F0502020204030203" pitchFamily="34" charset="0"/>
                <a:ea typeface="Lato" panose="020F0502020204030203" pitchFamily="34" charset="0"/>
                <a:cs typeface="Lato" panose="020F0502020204030203" pitchFamily="34" charset="0"/>
              </a:rPr>
              <a:t>ασίας</a:t>
            </a:r>
            <a:endParaRPr dirty="0">
              <a:latin typeface="Lato" panose="020F0502020204030203" pitchFamily="34" charset="0"/>
              <a:ea typeface="Lato" panose="020F0502020204030203" pitchFamily="34" charset="0"/>
              <a:cs typeface="Lato" panose="020F0502020204030203" pitchFamily="34" charset="0"/>
            </a:endParaRPr>
          </a:p>
        </p:txBody>
      </p:sp>
      <p:sp>
        <p:nvSpPr>
          <p:cNvPr id="96" name="Google Shape;96;p2"/>
          <p:cNvSpPr txBox="1">
            <a:spLocks noGrp="1"/>
          </p:cNvSpPr>
          <p:nvPr>
            <p:ph type="body" idx="2"/>
          </p:nvPr>
        </p:nvSpPr>
        <p:spPr>
          <a:xfrm>
            <a:off x="4548695" y="829049"/>
            <a:ext cx="4595306" cy="3154227"/>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SzPts val="1800"/>
              <a:buNone/>
            </a:pPr>
            <a:r>
              <a:rPr lang="de-DE" sz="3000" b="1" dirty="0" err="1">
                <a:latin typeface="Lato" panose="020F0502020204030203" pitchFamily="34" charset="0"/>
                <a:ea typeface="Lato" panose="020F0502020204030203" pitchFamily="34" charset="0"/>
                <a:cs typeface="Lato" panose="020F0502020204030203" pitchFamily="34" charset="0"/>
              </a:rPr>
              <a:t>Σχέδιο</a:t>
            </a:r>
            <a:r>
              <a:rPr lang="de-DE" sz="3000" b="1" dirty="0">
                <a:latin typeface="Lato" panose="020F0502020204030203" pitchFamily="34" charset="0"/>
                <a:ea typeface="Lato" panose="020F0502020204030203" pitchFamily="34" charset="0"/>
                <a:cs typeface="Lato" panose="020F0502020204030203" pitchFamily="34" charset="0"/>
              </a:rPr>
              <a:t> </a:t>
            </a:r>
            <a:r>
              <a:rPr lang="de-DE" sz="3000" b="1" dirty="0" err="1">
                <a:latin typeface="Lato" panose="020F0502020204030203" pitchFamily="34" charset="0"/>
                <a:ea typeface="Lato" panose="020F0502020204030203" pitchFamily="34" charset="0"/>
                <a:cs typeface="Lato" panose="020F0502020204030203" pitchFamily="34" charset="0"/>
              </a:rPr>
              <a:t>της</a:t>
            </a:r>
            <a:r>
              <a:rPr lang="de-DE" sz="3000" b="1" dirty="0">
                <a:latin typeface="Lato" panose="020F0502020204030203" pitchFamily="34" charset="0"/>
                <a:ea typeface="Lato" panose="020F0502020204030203" pitchFamily="34" charset="0"/>
                <a:cs typeface="Lato" panose="020F0502020204030203" pitchFamily="34" charset="0"/>
              </a:rPr>
              <a:t> </a:t>
            </a:r>
            <a:r>
              <a:rPr lang="de-DE" sz="3000" b="1" dirty="0" err="1">
                <a:latin typeface="Lato" panose="020F0502020204030203" pitchFamily="34" charset="0"/>
                <a:ea typeface="Lato" panose="020F0502020204030203" pitchFamily="34" charset="0"/>
                <a:cs typeface="Lato" panose="020F0502020204030203" pitchFamily="34" charset="0"/>
              </a:rPr>
              <a:t>ενότητ</a:t>
            </a:r>
            <a:r>
              <a:rPr lang="de-DE" sz="3000" b="1" dirty="0">
                <a:latin typeface="Lato" panose="020F0502020204030203" pitchFamily="34" charset="0"/>
                <a:ea typeface="Lato" panose="020F0502020204030203" pitchFamily="34" charset="0"/>
                <a:cs typeface="Lato" panose="020F0502020204030203" pitchFamily="34" charset="0"/>
              </a:rPr>
              <a:t>ας</a:t>
            </a:r>
            <a:endParaRPr sz="3000" b="1" dirty="0">
              <a:latin typeface="Lato" panose="020F0502020204030203" pitchFamily="34" charset="0"/>
              <a:ea typeface="Lato" panose="020F0502020204030203" pitchFamily="34" charset="0"/>
              <a:cs typeface="Lato" panose="020F0502020204030203" pitchFamily="34" charset="0"/>
            </a:endParaRPr>
          </a:p>
          <a:p>
            <a:pPr marL="342900" lvl="0" indent="-342900" algn="l" rtl="0">
              <a:lnSpc>
                <a:spcPct val="115000"/>
              </a:lnSpc>
              <a:spcBef>
                <a:spcPts val="0"/>
              </a:spcBef>
              <a:spcAft>
                <a:spcPts val="0"/>
              </a:spcAft>
              <a:buSzPts val="1800"/>
              <a:buFont typeface="Arial"/>
              <a:buAutoNum type="arabicPeriod"/>
            </a:pPr>
            <a:r>
              <a:rPr lang="de-DE" sz="1600" dirty="0">
                <a:latin typeface="Lato" panose="020F0502020204030203" pitchFamily="34" charset="0"/>
                <a:ea typeface="Lato" panose="020F0502020204030203" pitchFamily="34" charset="0"/>
                <a:cs typeface="Lato" panose="020F0502020204030203" pitchFamily="34" charset="0"/>
              </a:rPr>
              <a:t>Επ</a:t>
            </a:r>
            <a:r>
              <a:rPr lang="de-DE" sz="1600" dirty="0" err="1">
                <a:latin typeface="Lato" panose="020F0502020204030203" pitchFamily="34" charset="0"/>
                <a:ea typeface="Lato" panose="020F0502020204030203" pitchFamily="34" charset="0"/>
                <a:cs typeface="Lato" panose="020F0502020204030203" pitchFamily="34" charset="0"/>
              </a:rPr>
              <a:t>ισκό</a:t>
            </a:r>
            <a:r>
              <a:rPr lang="de-DE" sz="1600" dirty="0">
                <a:latin typeface="Lato" panose="020F0502020204030203" pitchFamily="34" charset="0"/>
                <a:ea typeface="Lato" panose="020F0502020204030203" pitchFamily="34" charset="0"/>
                <a:cs typeface="Lato" panose="020F0502020204030203" pitchFamily="34" charset="0"/>
              </a:rPr>
              <a:t>πηση των κύκλων ταμειακών ροών</a:t>
            </a:r>
            <a:endParaRPr sz="1600" dirty="0">
              <a:latin typeface="Lato" panose="020F0502020204030203" pitchFamily="34" charset="0"/>
              <a:ea typeface="Lato" panose="020F0502020204030203" pitchFamily="34" charset="0"/>
              <a:cs typeface="Lato" panose="020F0502020204030203" pitchFamily="34" charset="0"/>
            </a:endParaRPr>
          </a:p>
          <a:p>
            <a:pPr marL="342900" lvl="0" indent="-342900" algn="l" rtl="0">
              <a:lnSpc>
                <a:spcPct val="115000"/>
              </a:lnSpc>
              <a:spcBef>
                <a:spcPts val="0"/>
              </a:spcBef>
              <a:spcAft>
                <a:spcPts val="0"/>
              </a:spcAft>
              <a:buSzPts val="1800"/>
              <a:buFont typeface="Arial"/>
              <a:buAutoNum type="arabicPeriod"/>
            </a:pPr>
            <a:r>
              <a:rPr lang="de-DE" sz="1600" dirty="0">
                <a:latin typeface="Lato" panose="020F0502020204030203" pitchFamily="34" charset="0"/>
                <a:ea typeface="Lato" panose="020F0502020204030203" pitchFamily="34" charset="0"/>
                <a:cs typeface="Lato" panose="020F0502020204030203" pitchFamily="34" charset="0"/>
              </a:rPr>
              <a:t>Επ</a:t>
            </a:r>
            <a:r>
              <a:rPr lang="de-DE" sz="1600" dirty="0" err="1">
                <a:latin typeface="Lato" panose="020F0502020204030203" pitchFamily="34" charset="0"/>
                <a:ea typeface="Lato" panose="020F0502020204030203" pitchFamily="34" charset="0"/>
                <a:cs typeface="Lato" panose="020F0502020204030203" pitchFamily="34" charset="0"/>
              </a:rPr>
              <a:t>ισκό</a:t>
            </a:r>
            <a:r>
              <a:rPr lang="de-DE" sz="1600" dirty="0">
                <a:latin typeface="Lato" panose="020F0502020204030203" pitchFamily="34" charset="0"/>
                <a:ea typeface="Lato" panose="020F0502020204030203" pitchFamily="34" charset="0"/>
                <a:cs typeface="Lato" panose="020F0502020204030203" pitchFamily="34" charset="0"/>
              </a:rPr>
              <a:t>πηση των χρηματοδοτικών αναγκών</a:t>
            </a:r>
            <a:endParaRPr sz="1600" dirty="0">
              <a:latin typeface="Lato" panose="020F0502020204030203" pitchFamily="34" charset="0"/>
              <a:ea typeface="Lato" panose="020F0502020204030203" pitchFamily="34" charset="0"/>
              <a:cs typeface="Lato" panose="020F0502020204030203" pitchFamily="34" charset="0"/>
            </a:endParaRPr>
          </a:p>
          <a:p>
            <a:pPr marL="342900" lvl="0" indent="-342900" algn="l" rtl="0">
              <a:lnSpc>
                <a:spcPct val="115000"/>
              </a:lnSpc>
              <a:spcBef>
                <a:spcPts val="0"/>
              </a:spcBef>
              <a:spcAft>
                <a:spcPts val="0"/>
              </a:spcAft>
              <a:buSzPts val="1800"/>
              <a:buFont typeface="Arial"/>
              <a:buAutoNum type="arabicPeriod"/>
            </a:pPr>
            <a:r>
              <a:rPr lang="de-DE" sz="1600" dirty="0">
                <a:latin typeface="Lato" panose="020F0502020204030203" pitchFamily="34" charset="0"/>
                <a:ea typeface="Lato" panose="020F0502020204030203" pitchFamily="34" charset="0"/>
                <a:cs typeface="Lato" panose="020F0502020204030203" pitchFamily="34" charset="0"/>
              </a:rPr>
              <a:t>Βα</a:t>
            </a:r>
            <a:r>
              <a:rPr lang="de-DE" sz="1600" dirty="0" err="1">
                <a:latin typeface="Lato" panose="020F0502020204030203" pitchFamily="34" charset="0"/>
                <a:ea typeface="Lato" panose="020F0502020204030203" pitchFamily="34" charset="0"/>
                <a:cs typeface="Lato" panose="020F0502020204030203" pitchFamily="34" charset="0"/>
              </a:rPr>
              <a:t>σικά</a:t>
            </a:r>
            <a:r>
              <a:rPr lang="de-DE" sz="1600" dirty="0">
                <a:latin typeface="Lato" panose="020F0502020204030203" pitchFamily="34" charset="0"/>
                <a:ea typeface="Lato" panose="020F0502020204030203" pitchFamily="34" charset="0"/>
                <a:cs typeface="Lato" panose="020F0502020204030203" pitchFamily="34" charset="0"/>
              </a:rPr>
              <a:t> </a:t>
            </a:r>
            <a:r>
              <a:rPr lang="de-DE" sz="1600" dirty="0" err="1">
                <a:latin typeface="Lato" panose="020F0502020204030203" pitchFamily="34" charset="0"/>
                <a:ea typeface="Lato" panose="020F0502020204030203" pitchFamily="34" charset="0"/>
                <a:cs typeface="Lato" panose="020F0502020204030203" pitchFamily="34" charset="0"/>
              </a:rPr>
              <a:t>εργ</a:t>
            </a:r>
            <a:r>
              <a:rPr lang="de-DE" sz="1600" dirty="0">
                <a:latin typeface="Lato" panose="020F0502020204030203" pitchFamily="34" charset="0"/>
                <a:ea typeface="Lato" panose="020F0502020204030203" pitchFamily="34" charset="0"/>
                <a:cs typeface="Lato" panose="020F0502020204030203" pitchFamily="34" charset="0"/>
              </a:rPr>
              <a:t>αλεία για την υποστήριξη της αξιολόγησης των χρηματοδοτικών αναγκών </a:t>
            </a:r>
            <a:endParaRPr dirty="0">
              <a:latin typeface="Lato" panose="020F0502020204030203" pitchFamily="34" charset="0"/>
              <a:ea typeface="Lato" panose="020F0502020204030203" pitchFamily="34" charset="0"/>
              <a:cs typeface="Lato" panose="020F0502020204030203" pitchFamily="34" charset="0"/>
            </a:endParaRPr>
          </a:p>
          <a:p>
            <a:pPr marL="342900" lvl="0" indent="-342900" algn="l" rtl="0">
              <a:lnSpc>
                <a:spcPct val="115000"/>
              </a:lnSpc>
              <a:spcBef>
                <a:spcPts val="0"/>
              </a:spcBef>
              <a:spcAft>
                <a:spcPts val="0"/>
              </a:spcAft>
              <a:buSzPts val="1800"/>
              <a:buFont typeface="Arial"/>
              <a:buAutoNum type="arabicPeriod"/>
            </a:pPr>
            <a:r>
              <a:rPr lang="de-DE" sz="1600" dirty="0" err="1">
                <a:latin typeface="Lato" panose="020F0502020204030203" pitchFamily="34" charset="0"/>
                <a:ea typeface="Lato" panose="020F0502020204030203" pitchFamily="34" charset="0"/>
                <a:cs typeface="Lato" panose="020F0502020204030203" pitchFamily="34" charset="0"/>
              </a:rPr>
              <a:t>Πηγές</a:t>
            </a:r>
            <a:r>
              <a:rPr lang="de-DE" sz="1600" dirty="0">
                <a:latin typeface="Lato" panose="020F0502020204030203" pitchFamily="34" charset="0"/>
                <a:ea typeface="Lato" panose="020F0502020204030203" pitchFamily="34" charset="0"/>
                <a:cs typeface="Lato" panose="020F0502020204030203" pitchFamily="34" charset="0"/>
              </a:rPr>
              <a:t> </a:t>
            </a:r>
            <a:r>
              <a:rPr lang="de-DE" sz="1600" dirty="0" err="1">
                <a:latin typeface="Lato" panose="020F0502020204030203" pitchFamily="34" charset="0"/>
                <a:ea typeface="Lato" panose="020F0502020204030203" pitchFamily="34" charset="0"/>
                <a:cs typeface="Lato" panose="020F0502020204030203" pitchFamily="34" charset="0"/>
              </a:rPr>
              <a:t>χρημ</a:t>
            </a:r>
            <a:r>
              <a:rPr lang="de-DE" sz="1600" dirty="0">
                <a:latin typeface="Lato" panose="020F0502020204030203" pitchFamily="34" charset="0"/>
                <a:ea typeface="Lato" panose="020F0502020204030203" pitchFamily="34" charset="0"/>
                <a:cs typeface="Lato" panose="020F0502020204030203" pitchFamily="34" charset="0"/>
              </a:rPr>
              <a:t>ατοδότησης</a:t>
            </a:r>
            <a:endParaRPr sz="1600" dirty="0">
              <a:latin typeface="Lato" panose="020F0502020204030203" pitchFamily="34" charset="0"/>
              <a:ea typeface="Lato" panose="020F0502020204030203" pitchFamily="34" charset="0"/>
              <a:cs typeface="Lato" panose="020F0502020204030203" pitchFamily="34" charset="0"/>
            </a:endParaRPr>
          </a:p>
          <a:p>
            <a:pPr marL="342900" lvl="0" indent="-342900" algn="l" rtl="0">
              <a:lnSpc>
                <a:spcPct val="115000"/>
              </a:lnSpc>
              <a:spcBef>
                <a:spcPts val="0"/>
              </a:spcBef>
              <a:spcAft>
                <a:spcPts val="0"/>
              </a:spcAft>
              <a:buSzPts val="1800"/>
              <a:buFont typeface="Arial"/>
              <a:buAutoNum type="arabicPeriod"/>
            </a:pPr>
            <a:r>
              <a:rPr lang="de-DE" sz="1600" dirty="0" err="1">
                <a:latin typeface="Lato" panose="020F0502020204030203" pitchFamily="34" charset="0"/>
                <a:ea typeface="Lato" panose="020F0502020204030203" pitchFamily="34" charset="0"/>
                <a:cs typeface="Lato" panose="020F0502020204030203" pitchFamily="34" charset="0"/>
              </a:rPr>
              <a:t>Στρ</a:t>
            </a:r>
            <a:r>
              <a:rPr lang="de-DE" sz="1600" dirty="0">
                <a:latin typeface="Lato" panose="020F0502020204030203" pitchFamily="34" charset="0"/>
                <a:ea typeface="Lato" panose="020F0502020204030203" pitchFamily="34" charset="0"/>
                <a:cs typeface="Lato" panose="020F0502020204030203" pitchFamily="34" charset="0"/>
              </a:rPr>
              <a:t>ατηγική χρηματοδότησης και πώς επηρεάζει την επιχείρησή σας</a:t>
            </a:r>
            <a:endParaRPr sz="1600"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15000"/>
              </a:lnSpc>
              <a:spcBef>
                <a:spcPts val="1600"/>
              </a:spcBef>
              <a:spcAft>
                <a:spcPts val="1600"/>
              </a:spcAft>
              <a:buSzPts val="1800"/>
              <a:buNone/>
            </a:pPr>
            <a:endParaRPr sz="1500" dirty="0">
              <a:latin typeface="Lato" panose="020F0502020204030203" pitchFamily="34" charset="0"/>
              <a:ea typeface="Lato" panose="020F0502020204030203" pitchFamily="34" charset="0"/>
              <a:cs typeface="Lato" panose="020F0502020204030203" pitchFamily="34" charset="0"/>
            </a:endParaRPr>
          </a:p>
        </p:txBody>
      </p:sp>
      <p:pic>
        <p:nvPicPr>
          <p:cNvPr id="97" name="Google Shape;97;p2"/>
          <p:cNvPicPr preferRelativeResize="0"/>
          <p:nvPr/>
        </p:nvPicPr>
        <p:blipFill rotWithShape="1">
          <a:blip r:embed="rId3">
            <a:alphaModFix/>
          </a:blip>
          <a:srcRect/>
          <a:stretch/>
        </p:blipFill>
        <p:spPr>
          <a:xfrm>
            <a:off x="0" y="0"/>
            <a:ext cx="718275" cy="679625"/>
          </a:xfrm>
          <a:prstGeom prst="rect">
            <a:avLst/>
          </a:prstGeom>
          <a:noFill/>
          <a:ln>
            <a:noFill/>
          </a:ln>
        </p:spPr>
      </p:pic>
      <p:pic>
        <p:nvPicPr>
          <p:cNvPr id="98" name="Google Shape;98;p2"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
        <p:nvSpPr>
          <p:cNvPr id="99" name="Google Shape;99;p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0"/>
          <p:cNvSpPr txBox="1">
            <a:spLocks noGrp="1"/>
          </p:cNvSpPr>
          <p:nvPr>
            <p:ph type="subTitle" idx="1"/>
          </p:nvPr>
        </p:nvSpPr>
        <p:spPr>
          <a:xfrm>
            <a:off x="2390267" y="3425124"/>
            <a:ext cx="6331500" cy="1055025"/>
          </a:xfrm>
          <a:prstGeom prst="rect">
            <a:avLst/>
          </a:prstGeom>
          <a:noFill/>
          <a:ln>
            <a:noFill/>
          </a:ln>
        </p:spPr>
        <p:txBody>
          <a:bodyPr spcFirstLastPara="1" wrap="square" lIns="91425" tIns="91425" rIns="91425" bIns="91425" anchor="b" anchorCtr="0">
            <a:noAutofit/>
          </a:bodyPr>
          <a:lstStyle/>
          <a:p>
            <a:pPr marL="457200" lvl="0" indent="-342900" algn="l" rtl="0">
              <a:lnSpc>
                <a:spcPct val="100000"/>
              </a:lnSpc>
              <a:spcBef>
                <a:spcPts val="0"/>
              </a:spcBef>
              <a:spcAft>
                <a:spcPts val="0"/>
              </a:spcAft>
              <a:buClr>
                <a:schemeClr val="lt1"/>
              </a:buClr>
              <a:buSzPts val="1800"/>
              <a:buNone/>
            </a:pPr>
            <a:r>
              <a:rPr lang="de-DE" dirty="0"/>
              <a:t>I- </a:t>
            </a:r>
            <a:r>
              <a:rPr lang="de-DE" dirty="0" err="1"/>
              <a:t>Χρημ</a:t>
            </a:r>
            <a:r>
              <a:rPr lang="de-DE" dirty="0"/>
              <a:t>ατοοικονομικές καταστάσεις: πώς αλληλεπιδρούν και ενσωματώνονται μεταξύ τους</a:t>
            </a:r>
            <a:endParaRPr dirty="0"/>
          </a:p>
        </p:txBody>
      </p:sp>
      <p:sp>
        <p:nvSpPr>
          <p:cNvPr id="370" name="Google Shape;370;p20"/>
          <p:cNvSpPr txBox="1"/>
          <p:nvPr/>
        </p:nvSpPr>
        <p:spPr>
          <a:xfrm>
            <a:off x="169816" y="1961824"/>
            <a:ext cx="8974184" cy="121985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4800"/>
              <a:buFont typeface="Raleway"/>
              <a:buNone/>
            </a:pPr>
            <a:r>
              <a:rPr lang="de-DE" sz="34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Βα</a:t>
            </a:r>
            <a:r>
              <a:rPr lang="de-DE" sz="3400" b="1" i="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Raleway"/>
              </a:rPr>
              <a:t>σικά</a:t>
            </a:r>
            <a:r>
              <a:rPr lang="de-DE" sz="34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 </a:t>
            </a:r>
            <a:r>
              <a:rPr lang="de-DE" sz="3400" b="1" i="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Raleway"/>
              </a:rPr>
              <a:t>εργ</a:t>
            </a:r>
            <a:r>
              <a:rPr lang="de-DE" sz="34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αλεία υποστήριξη</a:t>
            </a:r>
            <a:r>
              <a:rPr lang="el-GR" sz="34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ς</a:t>
            </a:r>
            <a:r>
              <a:rPr lang="de-DE" sz="34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 της αξιολόγησης των χρηματοδοτικών αναγκών</a:t>
            </a:r>
            <a:endParaRPr sz="34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1"/>
          <p:cNvSpPr txBox="1">
            <a:spLocks noGrp="1"/>
          </p:cNvSpPr>
          <p:nvPr>
            <p:ph type="title"/>
          </p:nvPr>
        </p:nvSpPr>
        <p:spPr>
          <a:xfrm>
            <a:off x="1679916" y="407279"/>
            <a:ext cx="7464083" cy="74743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de-DE" sz="2100" dirty="0">
                <a:latin typeface="Lato" panose="020F0502020204030203" pitchFamily="34" charset="0"/>
                <a:ea typeface="Lato" panose="020F0502020204030203" pitchFamily="34" charset="0"/>
                <a:cs typeface="Lato" panose="020F0502020204030203" pitchFamily="34" charset="0"/>
              </a:rPr>
              <a:t>Κα</a:t>
            </a:r>
            <a:r>
              <a:rPr lang="de-DE" sz="2100" dirty="0" err="1">
                <a:latin typeface="Lato" panose="020F0502020204030203" pitchFamily="34" charset="0"/>
                <a:ea typeface="Lato" panose="020F0502020204030203" pitchFamily="34" charset="0"/>
                <a:cs typeface="Lato" panose="020F0502020204030203" pitchFamily="34" charset="0"/>
              </a:rPr>
              <a:t>τάστ</a:t>
            </a:r>
            <a:r>
              <a:rPr lang="de-DE" sz="2100" dirty="0">
                <a:latin typeface="Lato" panose="020F0502020204030203" pitchFamily="34" charset="0"/>
                <a:ea typeface="Lato" panose="020F0502020204030203" pitchFamily="34" charset="0"/>
                <a:cs typeface="Lato" panose="020F0502020204030203" pitchFamily="34" charset="0"/>
              </a:rPr>
              <a:t>αση </a:t>
            </a:r>
            <a:r>
              <a:rPr lang="el-GR" sz="2100" dirty="0">
                <a:latin typeface="Lato" panose="020F0502020204030203" pitchFamily="34" charset="0"/>
                <a:ea typeface="Lato" panose="020F0502020204030203" pitchFamily="34" charset="0"/>
                <a:cs typeface="Lato" panose="020F0502020204030203" pitchFamily="34" charset="0"/>
              </a:rPr>
              <a:t>εσόδων/κερδών</a:t>
            </a:r>
            <a:r>
              <a:rPr lang="de-DE" sz="2100" dirty="0">
                <a:latin typeface="Lato" panose="020F0502020204030203" pitchFamily="34" charset="0"/>
                <a:ea typeface="Lato" panose="020F0502020204030203" pitchFamily="34" charset="0"/>
                <a:cs typeface="Lato" panose="020F0502020204030203" pitchFamily="34" charset="0"/>
              </a:rPr>
              <a:t>: πιθανές λειτουργικές ταμειακές ροές που παράγονται από τη δραστηριότητά σας</a:t>
            </a:r>
            <a:endParaRPr dirty="0">
              <a:latin typeface="Lato" panose="020F0502020204030203" pitchFamily="34" charset="0"/>
              <a:ea typeface="Lato" panose="020F0502020204030203" pitchFamily="34" charset="0"/>
              <a:cs typeface="Lato" panose="020F0502020204030203" pitchFamily="34" charset="0"/>
            </a:endParaRPr>
          </a:p>
        </p:txBody>
      </p:sp>
      <p:pic>
        <p:nvPicPr>
          <p:cNvPr id="376" name="Google Shape;376;p2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377" name="Google Shape;377;p21"/>
          <p:cNvSpPr txBox="1"/>
          <p:nvPr/>
        </p:nvSpPr>
        <p:spPr>
          <a:xfrm>
            <a:off x="93374" y="1227473"/>
            <a:ext cx="4635379" cy="3552734"/>
          </a:xfrm>
          <a:prstGeom prst="rect">
            <a:avLst/>
          </a:prstGeom>
          <a:noFill/>
          <a:ln>
            <a:noFill/>
          </a:ln>
        </p:spPr>
        <p:txBody>
          <a:bodyPr spcFirstLastPara="1" wrap="square" lIns="91425" tIns="91425" rIns="91425" bIns="91425" anchor="t" anchorCtr="0">
            <a:noAutofit/>
          </a:bodyPr>
          <a:lstStyle/>
          <a:p>
            <a:pPr marL="457200" marR="0" lvl="0" indent="-342900" algn="l" rtl="0">
              <a:lnSpc>
                <a:spcPct val="80000"/>
              </a:lnSpc>
              <a:spcBef>
                <a:spcPts val="0"/>
              </a:spcBef>
              <a:spcAft>
                <a:spcPts val="0"/>
              </a:spcAft>
              <a:buClr>
                <a:schemeClr val="dk1"/>
              </a:buClr>
              <a:buSzPts val="1800"/>
              <a:buFont typeface="Noto Sans"/>
              <a:buChar char="−"/>
            </a:pPr>
            <a:r>
              <a:rPr lang="de-DE" sz="1400" b="0" i="0" u="none" strike="noStrike" cap="none" dirty="0">
                <a:solidFill>
                  <a:srgbClr val="000000"/>
                </a:solidFill>
                <a:latin typeface="+mn-lt"/>
                <a:ea typeface="Lato" panose="020F0502020204030203" pitchFamily="34" charset="0"/>
                <a:cs typeface="Lato" panose="020F0502020204030203" pitchFamily="34" charset="0"/>
                <a:sym typeface="Arial"/>
              </a:rPr>
              <a:t>Κα</a:t>
            </a:r>
            <a:r>
              <a:rPr lang="de-DE" sz="1400" b="0" i="0" u="none" strike="noStrike" cap="none" dirty="0" err="1">
                <a:solidFill>
                  <a:srgbClr val="000000"/>
                </a:solidFill>
                <a:latin typeface="+mn-lt"/>
                <a:ea typeface="Lato" panose="020F0502020204030203" pitchFamily="34" charset="0"/>
                <a:cs typeface="Lato" panose="020F0502020204030203" pitchFamily="34" charset="0"/>
                <a:sym typeface="Arial"/>
              </a:rPr>
              <a:t>τάστ</a:t>
            </a:r>
            <a:r>
              <a:rPr lang="de-DE" sz="1400" b="0" i="0" u="none" strike="noStrike" cap="none" dirty="0">
                <a:solidFill>
                  <a:srgbClr val="000000"/>
                </a:solidFill>
                <a:latin typeface="+mn-lt"/>
                <a:ea typeface="Lato" panose="020F0502020204030203" pitchFamily="34" charset="0"/>
                <a:cs typeface="Lato" panose="020F0502020204030203" pitchFamily="34" charset="0"/>
                <a:sym typeface="Arial"/>
              </a:rPr>
              <a:t>αση </a:t>
            </a:r>
            <a:r>
              <a:rPr lang="el-GR" sz="1400" b="0" i="0" u="none" strike="noStrike" cap="none" dirty="0">
                <a:solidFill>
                  <a:srgbClr val="000000"/>
                </a:solidFill>
                <a:latin typeface="+mn-lt"/>
                <a:ea typeface="Lato" panose="020F0502020204030203" pitchFamily="34" charset="0"/>
                <a:cs typeface="Lato" panose="020F0502020204030203" pitchFamily="34" charset="0"/>
                <a:sym typeface="Arial"/>
              </a:rPr>
              <a:t>εσόδων/κερδών</a:t>
            </a:r>
            <a:r>
              <a:rPr lang="de-DE" sz="1400" b="0" i="0" u="none" strike="noStrike" cap="none" dirty="0">
                <a:solidFill>
                  <a:srgbClr val="000000"/>
                </a:solidFill>
                <a:latin typeface="+mn-lt"/>
                <a:ea typeface="Lato" panose="020F0502020204030203" pitchFamily="34" charset="0"/>
                <a:cs typeface="Lato" panose="020F0502020204030203" pitchFamily="34" charset="0"/>
                <a:sym typeface="Arial"/>
              </a:rPr>
              <a:t> = πλούτος που δημιουργείται ή καταστρέφεται από την επιχείρηση</a:t>
            </a:r>
            <a:endParaRPr sz="1400" b="0" i="0" u="none" strike="noStrike" cap="none" dirty="0">
              <a:solidFill>
                <a:srgbClr val="000000"/>
              </a:solidFill>
              <a:latin typeface="+mn-lt"/>
              <a:ea typeface="Lato" panose="020F0502020204030203" pitchFamily="34" charset="0"/>
              <a:cs typeface="Lato" panose="020F0502020204030203" pitchFamily="34" charset="0"/>
              <a:sym typeface="Arial"/>
            </a:endParaRPr>
          </a:p>
          <a:p>
            <a:pPr marL="457200" marR="0" lvl="0" indent="-228600" algn="l" rtl="0">
              <a:lnSpc>
                <a:spcPct val="80000"/>
              </a:lnSpc>
              <a:spcBef>
                <a:spcPts val="0"/>
              </a:spcBef>
              <a:spcAft>
                <a:spcPts val="0"/>
              </a:spcAft>
              <a:buClr>
                <a:schemeClr val="dk1"/>
              </a:buClr>
              <a:buSzPts val="1800"/>
              <a:buFont typeface="Noto Sans"/>
              <a:buNone/>
            </a:pPr>
            <a:endParaRPr sz="1350" b="0" i="0" u="none" strike="noStrike" cap="none" dirty="0">
              <a:solidFill>
                <a:schemeClr val="dk2"/>
              </a:solidFill>
              <a:latin typeface="+mn-lt"/>
              <a:ea typeface="Lato" panose="020F0502020204030203" pitchFamily="34" charset="0"/>
              <a:cs typeface="Lato" panose="020F0502020204030203" pitchFamily="34" charset="0"/>
              <a:sym typeface="Arial"/>
            </a:endParaRPr>
          </a:p>
          <a:p>
            <a:pPr marL="457200" marR="0" lvl="0" indent="-342900" algn="l" rtl="0">
              <a:lnSpc>
                <a:spcPct val="80000"/>
              </a:lnSpc>
              <a:spcBef>
                <a:spcPts val="0"/>
              </a:spcBef>
              <a:spcAft>
                <a:spcPts val="0"/>
              </a:spcAft>
              <a:buClr>
                <a:schemeClr val="dk1"/>
              </a:buClr>
              <a:buSzPts val="1800"/>
              <a:buFont typeface="Noto Sans"/>
              <a:buChar char="−"/>
            </a:pPr>
            <a:r>
              <a:rPr lang="de-DE" b="0" i="0" u="none" strike="noStrike" cap="none" dirty="0">
                <a:solidFill>
                  <a:schemeClr val="dk2"/>
                </a:solidFill>
                <a:latin typeface="+mn-lt"/>
                <a:ea typeface="Lato" panose="020F0502020204030203" pitchFamily="34" charset="0"/>
                <a:cs typeface="Lato" panose="020F0502020204030203" pitchFamily="34" charset="0"/>
                <a:sym typeface="Arial"/>
              </a:rPr>
              <a:t>Παρα</a:t>
            </a:r>
            <a:r>
              <a:rPr lang="de-DE" b="0" i="0" u="none" strike="noStrike" cap="none" dirty="0" err="1">
                <a:solidFill>
                  <a:schemeClr val="dk2"/>
                </a:solidFill>
                <a:latin typeface="+mn-lt"/>
                <a:ea typeface="Lato" panose="020F0502020204030203" pitchFamily="34" charset="0"/>
                <a:cs typeface="Lato" panose="020F0502020204030203" pitchFamily="34" charset="0"/>
                <a:sym typeface="Arial"/>
              </a:rPr>
              <a:t>γόμενος</a:t>
            </a:r>
            <a:r>
              <a:rPr lang="de-DE" b="0" i="0" u="none" strike="noStrike" cap="none" dirty="0">
                <a:solidFill>
                  <a:schemeClr val="dk2"/>
                </a:solidFill>
                <a:latin typeface="+mn-lt"/>
                <a:ea typeface="Lato" panose="020F0502020204030203" pitchFamily="34" charset="0"/>
                <a:cs typeface="Lato" panose="020F0502020204030203" pitchFamily="34" charset="0"/>
                <a:sym typeface="Arial"/>
              </a:rPr>
              <a:t> π</a:t>
            </a:r>
            <a:r>
              <a:rPr lang="de-DE" b="0" i="0" u="none" strike="noStrike" cap="none" dirty="0" err="1">
                <a:solidFill>
                  <a:schemeClr val="dk2"/>
                </a:solidFill>
                <a:latin typeface="+mn-lt"/>
                <a:ea typeface="Lato" panose="020F0502020204030203" pitchFamily="34" charset="0"/>
                <a:cs typeface="Lato" panose="020F0502020204030203" pitchFamily="34" charset="0"/>
                <a:sym typeface="Arial"/>
              </a:rPr>
              <a:t>λούτος</a:t>
            </a:r>
            <a:r>
              <a:rPr lang="de-DE" b="0" i="0" u="none" strike="noStrike" cap="none" dirty="0">
                <a:solidFill>
                  <a:schemeClr val="dk2"/>
                </a:solidFill>
                <a:latin typeface="+mn-lt"/>
                <a:ea typeface="Lato" panose="020F0502020204030203" pitchFamily="34" charset="0"/>
                <a:cs typeface="Lato" panose="020F0502020204030203" pitchFamily="34" charset="0"/>
                <a:sym typeface="Arial"/>
              </a:rPr>
              <a:t> ≠ παρα</a:t>
            </a:r>
            <a:r>
              <a:rPr lang="de-DE" b="0" i="0" u="none" strike="noStrike" cap="none" dirty="0" err="1">
                <a:solidFill>
                  <a:schemeClr val="dk2"/>
                </a:solidFill>
                <a:latin typeface="+mn-lt"/>
                <a:ea typeface="Lato" panose="020F0502020204030203" pitchFamily="34" charset="0"/>
                <a:cs typeface="Lato" panose="020F0502020204030203" pitchFamily="34" charset="0"/>
                <a:sym typeface="Arial"/>
              </a:rPr>
              <a:t>γόμεν</a:t>
            </a:r>
            <a:r>
              <a:rPr lang="de-DE" b="0" i="0" u="none" strike="noStrike" cap="none" dirty="0">
                <a:solidFill>
                  <a:schemeClr val="dk2"/>
                </a:solidFill>
                <a:latin typeface="+mn-lt"/>
                <a:ea typeface="Lato" panose="020F0502020204030203" pitchFamily="34" charset="0"/>
                <a:cs typeface="Lato" panose="020F0502020204030203" pitchFamily="34" charset="0"/>
                <a:sym typeface="Arial"/>
              </a:rPr>
              <a:t>α μετρητά</a:t>
            </a:r>
            <a:endParaRPr b="0" i="0" u="none" strike="noStrike" cap="none" dirty="0">
              <a:solidFill>
                <a:srgbClr val="000000"/>
              </a:solidFill>
              <a:latin typeface="+mn-lt"/>
              <a:ea typeface="Lato" panose="020F0502020204030203" pitchFamily="34" charset="0"/>
              <a:cs typeface="Lato" panose="020F0502020204030203" pitchFamily="34" charset="0"/>
              <a:sym typeface="Arial"/>
            </a:endParaRPr>
          </a:p>
          <a:p>
            <a:pPr marL="457200" marR="0" lvl="0" indent="-228600" algn="l" rtl="0">
              <a:lnSpc>
                <a:spcPct val="80000"/>
              </a:lnSpc>
              <a:spcBef>
                <a:spcPts val="0"/>
              </a:spcBef>
              <a:spcAft>
                <a:spcPts val="0"/>
              </a:spcAft>
              <a:buClr>
                <a:schemeClr val="dk1"/>
              </a:buClr>
              <a:buSzPts val="1800"/>
              <a:buFont typeface="Noto Sans"/>
              <a:buNone/>
            </a:pPr>
            <a:endParaRPr sz="1350" b="0" i="0" u="none" strike="noStrike" cap="none" dirty="0">
              <a:solidFill>
                <a:schemeClr val="dk2"/>
              </a:solidFill>
              <a:latin typeface="+mn-lt"/>
              <a:ea typeface="Lato" panose="020F0502020204030203" pitchFamily="34" charset="0"/>
              <a:cs typeface="Lato" panose="020F0502020204030203" pitchFamily="34" charset="0"/>
              <a:sym typeface="Arial"/>
            </a:endParaRPr>
          </a:p>
        </p:txBody>
      </p:sp>
      <p:grpSp>
        <p:nvGrpSpPr>
          <p:cNvPr id="378" name="Google Shape;378;p21"/>
          <p:cNvGrpSpPr/>
          <p:nvPr/>
        </p:nvGrpSpPr>
        <p:grpSpPr>
          <a:xfrm>
            <a:off x="290456" y="2230387"/>
            <a:ext cx="5156597" cy="2156829"/>
            <a:chOff x="725" y="1901"/>
            <a:chExt cx="4331" cy="1419"/>
          </a:xfrm>
        </p:grpSpPr>
        <p:sp>
          <p:nvSpPr>
            <p:cNvPr id="379" name="Google Shape;379;p21"/>
            <p:cNvSpPr txBox="1"/>
            <p:nvPr/>
          </p:nvSpPr>
          <p:spPr>
            <a:xfrm>
              <a:off x="2054" y="2437"/>
              <a:ext cx="805" cy="1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Αποτέλεσμα</a:t>
              </a:r>
              <a:endParaRPr sz="1400" b="0" i="0" u="none" strike="noStrike" cap="none">
                <a:solidFill>
                  <a:srgbClr val="000000"/>
                </a:solidFill>
                <a:latin typeface="Arial"/>
                <a:ea typeface="Arial"/>
                <a:cs typeface="Arial"/>
                <a:sym typeface="Arial"/>
              </a:endParaRPr>
            </a:p>
          </p:txBody>
        </p:sp>
        <p:sp>
          <p:nvSpPr>
            <p:cNvPr id="380" name="Google Shape;380;p21"/>
            <p:cNvSpPr/>
            <p:nvPr/>
          </p:nvSpPr>
          <p:spPr>
            <a:xfrm>
              <a:off x="1826" y="1901"/>
              <a:ext cx="1070" cy="1109"/>
            </a:xfrm>
            <a:prstGeom prst="rect">
              <a:avLst/>
            </a:prstGeom>
            <a:solidFill>
              <a:srgbClr val="FFE8CB"/>
            </a:solidFill>
            <a:ln w="9525" cap="flat" cmpd="sng">
              <a:solidFill>
                <a:srgbClr val="B1B1B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1"/>
            <p:cNvSpPr/>
            <p:nvPr/>
          </p:nvSpPr>
          <p:spPr>
            <a:xfrm>
              <a:off x="3049" y="1901"/>
              <a:ext cx="1069" cy="1384"/>
            </a:xfrm>
            <a:prstGeom prst="rect">
              <a:avLst/>
            </a:prstGeom>
            <a:solidFill>
              <a:schemeClr val="accent5"/>
            </a:solidFill>
            <a:ln w="9525" cap="flat" cmpd="sng">
              <a:solidFill>
                <a:srgbClr val="B1B1B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1"/>
            <p:cNvSpPr txBox="1"/>
            <p:nvPr/>
          </p:nvSpPr>
          <p:spPr>
            <a:xfrm>
              <a:off x="1892" y="1941"/>
              <a:ext cx="1070" cy="1201"/>
            </a:xfrm>
            <a:prstGeom prst="rect">
              <a:avLst/>
            </a:prstGeom>
            <a:noFill/>
            <a:ln>
              <a:noFill/>
            </a:ln>
          </p:spPr>
          <p:txBody>
            <a:bodyPr spcFirstLastPara="1" wrap="square" lIns="91425" tIns="45700" rIns="91425" bIns="45700" anchor="t" anchorCtr="0">
              <a:noAutofit/>
            </a:bodyPr>
            <a:lstStyle/>
            <a:p>
              <a:pPr marL="0" marR="0" lvl="0" indent="-52387" algn="l" rtl="0">
                <a:lnSpc>
                  <a:spcPct val="100000"/>
                </a:lnSpc>
                <a:spcBef>
                  <a:spcPts val="0"/>
                </a:spcBef>
                <a:spcAft>
                  <a:spcPts val="0"/>
                </a:spcAft>
                <a:buClr>
                  <a:srgbClr val="000000"/>
                </a:buClr>
                <a:buSzPts val="825"/>
                <a:buFont typeface="Arial"/>
                <a:buChar char="-"/>
              </a:pPr>
              <a:r>
                <a:rPr lang="de-DE" sz="825" b="0" i="0" u="none" strike="noStrike" cap="none" dirty="0">
                  <a:solidFill>
                    <a:schemeClr val="dk1"/>
                  </a:solidFill>
                  <a:highlight>
                    <a:srgbClr val="FFFF00"/>
                  </a:highlight>
                  <a:latin typeface="+mn-lt"/>
                  <a:ea typeface="Arial"/>
                  <a:cs typeface="Arial"/>
                  <a:sym typeface="Arial"/>
                </a:rPr>
                <a:t> COGS</a:t>
              </a:r>
              <a:br>
                <a:rPr lang="de-DE" sz="825" b="0" i="0" u="none" strike="noStrike" cap="none" dirty="0">
                  <a:solidFill>
                    <a:schemeClr val="dk1"/>
                  </a:solidFill>
                  <a:latin typeface="+mn-lt"/>
                  <a:ea typeface="Arial"/>
                  <a:cs typeface="Arial"/>
                  <a:sym typeface="Arial"/>
                </a:rPr>
              </a:br>
              <a:r>
                <a:rPr lang="de-DE" sz="825" b="0" i="0" u="none" strike="noStrike" cap="none" dirty="0">
                  <a:solidFill>
                    <a:schemeClr val="dk1"/>
                  </a:solidFill>
                  <a:highlight>
                    <a:srgbClr val="FFFF00"/>
                  </a:highlight>
                  <a:latin typeface="+mn-lt"/>
                  <a:ea typeface="Arial"/>
                  <a:cs typeface="Arial"/>
                  <a:sym typeface="Arial"/>
                </a:rPr>
                <a:t>- Κα</a:t>
              </a:r>
              <a:r>
                <a:rPr lang="de-DE" sz="825" b="0" i="0" u="none" strike="noStrike" cap="none" dirty="0" err="1">
                  <a:solidFill>
                    <a:schemeClr val="dk1"/>
                  </a:solidFill>
                  <a:highlight>
                    <a:srgbClr val="FFFF00"/>
                  </a:highlight>
                  <a:latin typeface="+mn-lt"/>
                  <a:ea typeface="Arial"/>
                  <a:cs typeface="Arial"/>
                  <a:sym typeface="Arial"/>
                </a:rPr>
                <a:t>ύσιμ</a:t>
              </a:r>
              <a:r>
                <a:rPr lang="de-DE" sz="825" b="0" i="0" u="none" strike="noStrike" cap="none" dirty="0">
                  <a:solidFill>
                    <a:schemeClr val="dk1"/>
                  </a:solidFill>
                  <a:highlight>
                    <a:srgbClr val="FFFF00"/>
                  </a:highlight>
                  <a:latin typeface="+mn-lt"/>
                  <a:ea typeface="Arial"/>
                  <a:cs typeface="Arial"/>
                  <a:sym typeface="Arial"/>
                </a:rPr>
                <a:t>α &amp; Ενέργεια</a:t>
              </a:r>
              <a:endParaRPr sz="1400" b="0" i="0" u="none" strike="noStrike" cap="none" dirty="0">
                <a:solidFill>
                  <a:srgbClr val="000000"/>
                </a:solidFill>
                <a:highlight>
                  <a:srgbClr val="FFFF00"/>
                </a:highlight>
                <a:latin typeface="+mn-lt"/>
                <a:ea typeface="Arial"/>
                <a:cs typeface="Arial"/>
                <a:sym typeface="Arial"/>
              </a:endParaRPr>
            </a:p>
            <a:p>
              <a:pPr marL="0" marR="0" lvl="0" indent="-52387" algn="l" rtl="0">
                <a:lnSpc>
                  <a:spcPct val="100000"/>
                </a:lnSpc>
                <a:spcBef>
                  <a:spcPts val="45"/>
                </a:spcBef>
                <a:spcAft>
                  <a:spcPts val="0"/>
                </a:spcAft>
                <a:buClr>
                  <a:srgbClr val="000000"/>
                </a:buClr>
                <a:buSzPts val="825"/>
                <a:buFont typeface="Arial"/>
                <a:buChar char="-"/>
              </a:pPr>
              <a:r>
                <a:rPr lang="de-DE" sz="825" b="0" i="0" u="none" strike="noStrike" cap="none" dirty="0">
                  <a:solidFill>
                    <a:schemeClr val="dk1"/>
                  </a:solidFill>
                  <a:highlight>
                    <a:srgbClr val="FFFF00"/>
                  </a:highlight>
                  <a:latin typeface="+mn-lt"/>
                  <a:ea typeface="Arial"/>
                  <a:cs typeface="Arial"/>
                  <a:sym typeface="Arial"/>
                </a:rPr>
                <a:t> </a:t>
              </a:r>
              <a:r>
                <a:rPr lang="de-DE" sz="825" b="0" i="0" u="none" strike="noStrike" cap="none" dirty="0" err="1">
                  <a:solidFill>
                    <a:schemeClr val="dk1"/>
                  </a:solidFill>
                  <a:highlight>
                    <a:srgbClr val="FFFF00"/>
                  </a:highlight>
                  <a:latin typeface="+mn-lt"/>
                  <a:ea typeface="Arial"/>
                  <a:cs typeface="Arial"/>
                  <a:sym typeface="Arial"/>
                </a:rPr>
                <a:t>Γενικά</a:t>
              </a:r>
              <a:r>
                <a:rPr lang="de-DE" sz="825" b="0" i="0" u="none" strike="noStrike" cap="none" dirty="0">
                  <a:solidFill>
                    <a:schemeClr val="dk1"/>
                  </a:solidFill>
                  <a:highlight>
                    <a:srgbClr val="FFFF00"/>
                  </a:highlight>
                  <a:latin typeface="+mn-lt"/>
                  <a:ea typeface="Arial"/>
                  <a:cs typeface="Arial"/>
                  <a:sym typeface="Arial"/>
                </a:rPr>
                <a:t> </a:t>
              </a:r>
              <a:r>
                <a:rPr lang="de-DE" sz="825" b="0" i="0" u="none" strike="noStrike" cap="none" dirty="0" err="1">
                  <a:solidFill>
                    <a:schemeClr val="dk1"/>
                  </a:solidFill>
                  <a:highlight>
                    <a:srgbClr val="FFFF00"/>
                  </a:highlight>
                  <a:latin typeface="+mn-lt"/>
                  <a:ea typeface="Arial"/>
                  <a:cs typeface="Arial"/>
                  <a:sym typeface="Arial"/>
                </a:rPr>
                <a:t>έξοδ</a:t>
              </a:r>
              <a:r>
                <a:rPr lang="de-DE" sz="825" b="0" i="0" u="none" strike="noStrike" cap="none" dirty="0">
                  <a:solidFill>
                    <a:schemeClr val="dk1"/>
                  </a:solidFill>
                  <a:highlight>
                    <a:srgbClr val="FFFF00"/>
                  </a:highlight>
                  <a:latin typeface="+mn-lt"/>
                  <a:ea typeface="Arial"/>
                  <a:cs typeface="Arial"/>
                  <a:sym typeface="Arial"/>
                </a:rPr>
                <a:t>α</a:t>
              </a:r>
              <a:endParaRPr sz="1400" b="0" i="0" u="none" strike="noStrike" cap="none" dirty="0">
                <a:solidFill>
                  <a:srgbClr val="000000"/>
                </a:solidFill>
                <a:highlight>
                  <a:srgbClr val="FFFF00"/>
                </a:highlight>
                <a:latin typeface="+mn-lt"/>
                <a:ea typeface="Arial"/>
                <a:cs typeface="Arial"/>
                <a:sym typeface="Arial"/>
              </a:endParaRPr>
            </a:p>
            <a:p>
              <a:pPr marL="0" marR="0" lvl="0" indent="-52387" algn="l" rtl="0">
                <a:lnSpc>
                  <a:spcPct val="100000"/>
                </a:lnSpc>
                <a:spcBef>
                  <a:spcPts val="45"/>
                </a:spcBef>
                <a:spcAft>
                  <a:spcPts val="0"/>
                </a:spcAft>
                <a:buClr>
                  <a:srgbClr val="000000"/>
                </a:buClr>
                <a:buSzPts val="825"/>
                <a:buFont typeface="Arial"/>
                <a:buChar char="-"/>
              </a:pPr>
              <a:r>
                <a:rPr lang="de-DE" sz="825" b="0" i="0" u="none" strike="noStrike" cap="none" dirty="0">
                  <a:solidFill>
                    <a:schemeClr val="dk1"/>
                  </a:solidFill>
                  <a:highlight>
                    <a:srgbClr val="FFFF00"/>
                  </a:highlight>
                  <a:latin typeface="+mn-lt"/>
                  <a:ea typeface="Arial"/>
                  <a:cs typeface="Arial"/>
                  <a:sym typeface="Arial"/>
                </a:rPr>
                <a:t> </a:t>
              </a:r>
              <a:r>
                <a:rPr lang="de-DE" sz="825" b="0" i="0" u="none" strike="noStrike" cap="none" dirty="0" err="1">
                  <a:solidFill>
                    <a:schemeClr val="dk1"/>
                  </a:solidFill>
                  <a:highlight>
                    <a:srgbClr val="FFFF00"/>
                  </a:highlight>
                  <a:latin typeface="+mn-lt"/>
                  <a:ea typeface="Arial"/>
                  <a:cs typeface="Arial"/>
                  <a:sym typeface="Arial"/>
                </a:rPr>
                <a:t>Μισθολογικό</a:t>
              </a:r>
              <a:r>
                <a:rPr lang="de-DE" sz="825" b="0" i="0" u="none" strike="noStrike" cap="none" dirty="0">
                  <a:solidFill>
                    <a:schemeClr val="dk1"/>
                  </a:solidFill>
                  <a:highlight>
                    <a:srgbClr val="FFFF00"/>
                  </a:highlight>
                  <a:latin typeface="+mn-lt"/>
                  <a:ea typeface="Arial"/>
                  <a:cs typeface="Arial"/>
                  <a:sym typeface="Arial"/>
                </a:rPr>
                <a:t> </a:t>
              </a:r>
              <a:r>
                <a:rPr lang="de-DE" sz="825" b="0" i="0" u="none" strike="noStrike" cap="none" dirty="0" err="1">
                  <a:solidFill>
                    <a:schemeClr val="dk1"/>
                  </a:solidFill>
                  <a:highlight>
                    <a:srgbClr val="FFFF00"/>
                  </a:highlight>
                  <a:latin typeface="+mn-lt"/>
                  <a:ea typeface="Arial"/>
                  <a:cs typeface="Arial"/>
                  <a:sym typeface="Arial"/>
                </a:rPr>
                <a:t>κόστος</a:t>
              </a:r>
              <a:r>
                <a:rPr lang="de-DE" sz="825" b="0" i="0" u="none" strike="noStrike" cap="none" dirty="0">
                  <a:solidFill>
                    <a:schemeClr val="dk1"/>
                  </a:solidFill>
                  <a:highlight>
                    <a:srgbClr val="FFFF00"/>
                  </a:highlight>
                  <a:latin typeface="+mn-lt"/>
                  <a:ea typeface="Arial"/>
                  <a:cs typeface="Arial"/>
                  <a:sym typeface="Arial"/>
                </a:rPr>
                <a:t> </a:t>
              </a:r>
              <a:r>
                <a:rPr lang="de-DE" sz="825" b="0" i="0" u="none" strike="noStrike" cap="none" dirty="0" err="1">
                  <a:solidFill>
                    <a:schemeClr val="dk1"/>
                  </a:solidFill>
                  <a:highlight>
                    <a:srgbClr val="FFFF00"/>
                  </a:highlight>
                  <a:latin typeface="+mn-lt"/>
                  <a:ea typeface="Arial"/>
                  <a:cs typeface="Arial"/>
                  <a:sym typeface="Arial"/>
                </a:rPr>
                <a:t>εργ</a:t>
              </a:r>
              <a:r>
                <a:rPr lang="de-DE" sz="825" b="0" i="0" u="none" strike="noStrike" cap="none" dirty="0">
                  <a:solidFill>
                    <a:schemeClr val="dk1"/>
                  </a:solidFill>
                  <a:highlight>
                    <a:srgbClr val="FFFF00"/>
                  </a:highlight>
                  <a:latin typeface="+mn-lt"/>
                  <a:ea typeface="Arial"/>
                  <a:cs typeface="Arial"/>
                  <a:sym typeface="Arial"/>
                </a:rPr>
                <a:t>αζομένων</a:t>
              </a:r>
              <a:br>
                <a:rPr lang="de-DE" sz="825" b="0" i="0" u="none" strike="noStrike" cap="none" dirty="0">
                  <a:solidFill>
                    <a:schemeClr val="dk1"/>
                  </a:solidFill>
                  <a:latin typeface="+mn-lt"/>
                  <a:ea typeface="Arial"/>
                  <a:cs typeface="Arial"/>
                  <a:sym typeface="Arial"/>
                </a:rPr>
              </a:br>
              <a:r>
                <a:rPr lang="de-DE" sz="825" b="0" i="0" u="none" strike="noStrike" cap="none" dirty="0">
                  <a:solidFill>
                    <a:schemeClr val="dk1"/>
                  </a:solidFill>
                  <a:highlight>
                    <a:srgbClr val="FED211"/>
                  </a:highlight>
                  <a:latin typeface="+mn-lt"/>
                  <a:ea typeface="Arial"/>
                  <a:cs typeface="Arial"/>
                  <a:sym typeface="Arial"/>
                </a:rPr>
                <a:t>- Κόστος χρηματοδότησης χρέους</a:t>
              </a:r>
              <a:endParaRPr sz="1400" b="0" i="0" u="none" strike="noStrike" cap="none" dirty="0">
                <a:solidFill>
                  <a:srgbClr val="000000"/>
                </a:solidFill>
                <a:latin typeface="+mn-lt"/>
                <a:ea typeface="Arial"/>
                <a:cs typeface="Arial"/>
                <a:sym typeface="Arial"/>
              </a:endParaRPr>
            </a:p>
            <a:p>
              <a:pPr marL="0" marR="0" lvl="0" indent="-52387" algn="l" rtl="0">
                <a:lnSpc>
                  <a:spcPct val="100000"/>
                </a:lnSpc>
                <a:spcBef>
                  <a:spcPts val="45"/>
                </a:spcBef>
                <a:spcAft>
                  <a:spcPts val="0"/>
                </a:spcAft>
                <a:buClr>
                  <a:srgbClr val="000000"/>
                </a:buClr>
                <a:buSzPts val="825"/>
                <a:buFont typeface="Arial"/>
                <a:buChar char="-"/>
              </a:pPr>
              <a:r>
                <a:rPr lang="de-DE" sz="825" b="0" i="0" u="none" strike="noStrike" cap="none" dirty="0" err="1">
                  <a:solidFill>
                    <a:schemeClr val="dk1"/>
                  </a:solidFill>
                  <a:latin typeface="+mn-lt"/>
                  <a:ea typeface="Arial"/>
                  <a:cs typeface="Arial"/>
                  <a:sym typeface="Arial"/>
                </a:rPr>
                <a:t>Φόροι</a:t>
              </a:r>
              <a:endParaRPr sz="1400" b="0" i="0" u="none" strike="noStrike" cap="none" dirty="0">
                <a:solidFill>
                  <a:srgbClr val="000000"/>
                </a:solidFill>
                <a:latin typeface="+mn-lt"/>
                <a:ea typeface="Arial"/>
                <a:cs typeface="Arial"/>
                <a:sym typeface="Arial"/>
              </a:endParaRPr>
            </a:p>
            <a:p>
              <a:pPr marL="0" marR="0" lvl="0" indent="-52387" algn="l" rtl="0">
                <a:lnSpc>
                  <a:spcPct val="100000"/>
                </a:lnSpc>
                <a:spcBef>
                  <a:spcPts val="45"/>
                </a:spcBef>
                <a:spcAft>
                  <a:spcPts val="0"/>
                </a:spcAft>
                <a:buClr>
                  <a:srgbClr val="000000"/>
                </a:buClr>
                <a:buSzPts val="825"/>
                <a:buFont typeface="Arial"/>
                <a:buChar char="-"/>
              </a:pPr>
              <a:r>
                <a:rPr lang="de-DE" sz="825" b="0" i="0" u="none" strike="noStrike" cap="none" dirty="0">
                  <a:solidFill>
                    <a:schemeClr val="dk1"/>
                  </a:solidFill>
                  <a:highlight>
                    <a:srgbClr val="A3D869"/>
                  </a:highlight>
                  <a:latin typeface="+mn-lt"/>
                  <a:ea typeface="Arial"/>
                  <a:cs typeface="Arial"/>
                  <a:sym typeface="Arial"/>
                </a:rPr>
                <a:t> D&amp;A</a:t>
              </a:r>
              <a:endParaRPr sz="1400" b="0" i="0" u="none" strike="noStrike" cap="none" dirty="0">
                <a:solidFill>
                  <a:srgbClr val="000000"/>
                </a:solidFill>
                <a:latin typeface="+mn-lt"/>
                <a:ea typeface="Arial"/>
                <a:cs typeface="Arial"/>
                <a:sym typeface="Arial"/>
              </a:endParaRPr>
            </a:p>
            <a:p>
              <a:pPr marL="0" marR="0" lvl="0" indent="0" algn="l" rtl="0">
                <a:lnSpc>
                  <a:spcPct val="100000"/>
                </a:lnSpc>
                <a:spcBef>
                  <a:spcPts val="45"/>
                </a:spcBef>
                <a:spcAft>
                  <a:spcPts val="0"/>
                </a:spcAft>
                <a:buClr>
                  <a:srgbClr val="000000"/>
                </a:buClr>
                <a:buSzPts val="825"/>
                <a:buFont typeface="Arial"/>
                <a:buNone/>
              </a:pPr>
              <a:endParaRPr sz="825" b="0" i="0" u="none" strike="noStrike" cap="none" dirty="0">
                <a:solidFill>
                  <a:schemeClr val="dk1"/>
                </a:solidFill>
                <a:latin typeface="Arial"/>
                <a:ea typeface="Arial"/>
                <a:cs typeface="Arial"/>
                <a:sym typeface="Arial"/>
              </a:endParaRPr>
            </a:p>
          </p:txBody>
        </p:sp>
        <p:sp>
          <p:nvSpPr>
            <p:cNvPr id="383" name="Google Shape;383;p21"/>
            <p:cNvSpPr txBox="1"/>
            <p:nvPr/>
          </p:nvSpPr>
          <p:spPr>
            <a:xfrm>
              <a:off x="3025" y="2179"/>
              <a:ext cx="1147" cy="780"/>
            </a:xfrm>
            <a:prstGeom prst="rect">
              <a:avLst/>
            </a:prstGeom>
            <a:noFill/>
            <a:ln>
              <a:noFill/>
            </a:ln>
          </p:spPr>
          <p:txBody>
            <a:bodyPr spcFirstLastPara="1" wrap="square" lIns="91425" tIns="45700" rIns="91425" bIns="45700" anchor="t" anchorCtr="0">
              <a:spAutoFit/>
            </a:bodyPr>
            <a:lstStyle/>
            <a:p>
              <a:pPr marL="0" marR="0" lvl="0" indent="-52387" algn="l" rtl="0">
                <a:lnSpc>
                  <a:spcPct val="100000"/>
                </a:lnSpc>
                <a:spcBef>
                  <a:spcPts val="0"/>
                </a:spcBef>
                <a:spcAft>
                  <a:spcPts val="0"/>
                </a:spcAft>
                <a:buClr>
                  <a:srgbClr val="000000"/>
                </a:buClr>
                <a:buSzPts val="825"/>
                <a:buFont typeface="Arial"/>
                <a:buChar char="-"/>
              </a:pPr>
              <a:r>
                <a:rPr lang="de-DE" sz="825" b="0" i="0" u="none" strike="noStrike" cap="none" dirty="0" err="1">
                  <a:solidFill>
                    <a:schemeClr val="dk1"/>
                  </a:solidFill>
                  <a:highlight>
                    <a:srgbClr val="FFFF00"/>
                  </a:highlight>
                  <a:latin typeface="Arial"/>
                  <a:ea typeface="Arial"/>
                  <a:cs typeface="Arial"/>
                  <a:sym typeface="Arial"/>
                </a:rPr>
                <a:t>Έσοδ</a:t>
              </a:r>
              <a:r>
                <a:rPr lang="de-DE" sz="825" b="0" i="0" u="none" strike="noStrike" cap="none" dirty="0">
                  <a:solidFill>
                    <a:schemeClr val="dk1"/>
                  </a:solidFill>
                  <a:highlight>
                    <a:srgbClr val="FFFF00"/>
                  </a:highlight>
                  <a:latin typeface="Arial"/>
                  <a:ea typeface="Arial"/>
                  <a:cs typeface="Arial"/>
                  <a:sym typeface="Arial"/>
                </a:rPr>
                <a:t>α</a:t>
              </a:r>
              <a:endParaRPr sz="1400" b="0" i="0" u="none" strike="noStrike" cap="none" dirty="0">
                <a:solidFill>
                  <a:srgbClr val="000000"/>
                </a:solidFill>
                <a:latin typeface="Arial"/>
                <a:ea typeface="Arial"/>
                <a:cs typeface="Arial"/>
                <a:sym typeface="Arial"/>
              </a:endParaRPr>
            </a:p>
            <a:p>
              <a:pPr marL="0" marR="0" lvl="0" indent="-52387" algn="l" rtl="0">
                <a:lnSpc>
                  <a:spcPct val="100000"/>
                </a:lnSpc>
                <a:spcBef>
                  <a:spcPts val="413"/>
                </a:spcBef>
                <a:spcAft>
                  <a:spcPts val="0"/>
                </a:spcAft>
                <a:buClr>
                  <a:srgbClr val="000000"/>
                </a:buClr>
                <a:buSzPts val="825"/>
                <a:buFont typeface="Arial"/>
                <a:buChar char="-"/>
              </a:pPr>
              <a:r>
                <a:rPr lang="de-DE" sz="825" b="0" i="0" u="none" strike="noStrike" cap="none" dirty="0">
                  <a:solidFill>
                    <a:schemeClr val="dk1"/>
                  </a:solidFill>
                  <a:highlight>
                    <a:srgbClr val="FFFF00"/>
                  </a:highlight>
                  <a:latin typeface="Arial"/>
                  <a:ea typeface="Arial"/>
                  <a:cs typeface="Arial"/>
                  <a:sym typeface="Arial"/>
                </a:rPr>
                <a:t>Επ</a:t>
              </a:r>
              <a:r>
                <a:rPr lang="de-DE" sz="825" b="0" i="0" u="none" strike="noStrike" cap="none" dirty="0" err="1">
                  <a:solidFill>
                    <a:schemeClr val="dk1"/>
                  </a:solidFill>
                  <a:highlight>
                    <a:srgbClr val="FFFF00"/>
                  </a:highlight>
                  <a:latin typeface="Arial"/>
                  <a:ea typeface="Arial"/>
                  <a:cs typeface="Arial"/>
                  <a:sym typeface="Arial"/>
                </a:rPr>
                <a:t>ιχορηγήσεις</a:t>
              </a:r>
              <a:endParaRPr sz="1400" b="0" i="0" u="none" strike="noStrike" cap="none" dirty="0">
                <a:solidFill>
                  <a:srgbClr val="000000"/>
                </a:solidFill>
                <a:latin typeface="Arial"/>
                <a:ea typeface="Arial"/>
                <a:cs typeface="Arial"/>
                <a:sym typeface="Arial"/>
              </a:endParaRPr>
            </a:p>
            <a:p>
              <a:pPr marL="0" marR="0" lvl="0" indent="-52387" algn="l" rtl="0">
                <a:lnSpc>
                  <a:spcPct val="100000"/>
                </a:lnSpc>
                <a:spcBef>
                  <a:spcPts val="413"/>
                </a:spcBef>
                <a:spcAft>
                  <a:spcPts val="0"/>
                </a:spcAft>
                <a:buClr>
                  <a:srgbClr val="000000"/>
                </a:buClr>
                <a:buSzPts val="825"/>
                <a:buFont typeface="Arial"/>
                <a:buChar char="-"/>
              </a:pPr>
              <a:r>
                <a:rPr lang="de-DE" sz="825" b="0" i="0" u="none" strike="noStrike" cap="none" dirty="0" err="1">
                  <a:solidFill>
                    <a:schemeClr val="dk1"/>
                  </a:solidFill>
                  <a:highlight>
                    <a:srgbClr val="A3D869"/>
                  </a:highlight>
                  <a:latin typeface="Arial"/>
                  <a:ea typeface="Arial"/>
                  <a:cs typeface="Arial"/>
                  <a:sym typeface="Arial"/>
                </a:rPr>
                <a:t>Αν</a:t>
              </a:r>
              <a:r>
                <a:rPr lang="de-DE" sz="825" b="0" i="0" u="none" strike="noStrike" cap="none" dirty="0">
                  <a:solidFill>
                    <a:schemeClr val="dk1"/>
                  </a:solidFill>
                  <a:highlight>
                    <a:srgbClr val="A3D869"/>
                  </a:highlight>
                  <a:latin typeface="Arial"/>
                  <a:ea typeface="Arial"/>
                  <a:cs typeface="Arial"/>
                  <a:sym typeface="Arial"/>
                </a:rPr>
                <a:t>αστροφή πρόβλεψης ή απόσβεσης</a:t>
              </a:r>
              <a:endParaRPr sz="1400" b="0" i="0" u="none" strike="noStrike" cap="none" dirty="0">
                <a:solidFill>
                  <a:srgbClr val="000000"/>
                </a:solidFill>
                <a:latin typeface="Arial"/>
                <a:ea typeface="Arial"/>
                <a:cs typeface="Arial"/>
                <a:sym typeface="Arial"/>
              </a:endParaRPr>
            </a:p>
            <a:p>
              <a:pPr marL="0" marR="0" lvl="0" indent="-52387" algn="l" rtl="0">
                <a:lnSpc>
                  <a:spcPct val="100000"/>
                </a:lnSpc>
                <a:spcBef>
                  <a:spcPts val="413"/>
                </a:spcBef>
                <a:spcAft>
                  <a:spcPts val="0"/>
                </a:spcAft>
                <a:buClr>
                  <a:srgbClr val="000000"/>
                </a:buClr>
                <a:buSzPts val="825"/>
                <a:buFont typeface="Arial"/>
                <a:buChar char="-"/>
              </a:pPr>
              <a:r>
                <a:rPr lang="de-DE" sz="825" b="0" i="0" u="none" strike="noStrike" cap="none" dirty="0" err="1">
                  <a:solidFill>
                    <a:schemeClr val="dk1"/>
                  </a:solidFill>
                  <a:highlight>
                    <a:srgbClr val="FED211"/>
                  </a:highlight>
                  <a:latin typeface="Arial"/>
                  <a:ea typeface="Arial"/>
                  <a:cs typeface="Arial"/>
                  <a:sym typeface="Arial"/>
                </a:rPr>
                <a:t>Χρημ</a:t>
              </a:r>
              <a:r>
                <a:rPr lang="de-DE" sz="825" b="0" i="0" u="none" strike="noStrike" cap="none" dirty="0">
                  <a:solidFill>
                    <a:schemeClr val="dk1"/>
                  </a:solidFill>
                  <a:highlight>
                    <a:srgbClr val="FED211"/>
                  </a:highlight>
                  <a:latin typeface="Arial"/>
                  <a:ea typeface="Arial"/>
                  <a:cs typeface="Arial"/>
                  <a:sym typeface="Arial"/>
                </a:rPr>
                <a:t>ατοοικονομικά έσοδα</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413"/>
                </a:spcBef>
                <a:spcAft>
                  <a:spcPts val="0"/>
                </a:spcAft>
                <a:buClr>
                  <a:srgbClr val="000000"/>
                </a:buClr>
                <a:buSzPts val="825"/>
                <a:buFont typeface="Arial"/>
                <a:buNone/>
              </a:pPr>
              <a:endParaRPr sz="825" b="0" i="0" u="none" strike="noStrike" cap="none" dirty="0">
                <a:solidFill>
                  <a:schemeClr val="dk1"/>
                </a:solidFill>
                <a:latin typeface="Arial"/>
                <a:ea typeface="Arial"/>
                <a:cs typeface="Arial"/>
                <a:sym typeface="Arial"/>
              </a:endParaRPr>
            </a:p>
          </p:txBody>
        </p:sp>
        <p:cxnSp>
          <p:nvCxnSpPr>
            <p:cNvPr id="384" name="Google Shape;384;p21"/>
            <p:cNvCxnSpPr/>
            <p:nvPr/>
          </p:nvCxnSpPr>
          <p:spPr>
            <a:xfrm>
              <a:off x="1320" y="2163"/>
              <a:ext cx="644" cy="3"/>
            </a:xfrm>
            <a:prstGeom prst="straightConnector1">
              <a:avLst/>
            </a:prstGeom>
            <a:noFill/>
            <a:ln w="9525" cap="flat" cmpd="sng">
              <a:solidFill>
                <a:schemeClr val="dk1"/>
              </a:solidFill>
              <a:prstDash val="solid"/>
              <a:round/>
              <a:headEnd type="none" w="sm" len="sm"/>
              <a:tailEnd type="triangle" w="med" len="med"/>
            </a:ln>
          </p:spPr>
        </p:cxnSp>
        <p:sp>
          <p:nvSpPr>
            <p:cNvPr id="385" name="Google Shape;385;p21"/>
            <p:cNvSpPr txBox="1"/>
            <p:nvPr/>
          </p:nvSpPr>
          <p:spPr>
            <a:xfrm>
              <a:off x="4155" y="2021"/>
              <a:ext cx="901" cy="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100" b="1" i="0" u="none" strike="noStrike" cap="none" dirty="0">
                  <a:solidFill>
                    <a:schemeClr val="dk1"/>
                  </a:solidFill>
                  <a:latin typeface="Arial"/>
                  <a:ea typeface="Arial"/>
                  <a:cs typeface="Arial"/>
                  <a:sym typeface="Arial"/>
                </a:rPr>
                <a:t>Παρα</a:t>
              </a:r>
              <a:r>
                <a:rPr lang="de-DE" sz="1100" b="1" i="0" u="none" strike="noStrike" cap="none" dirty="0" err="1">
                  <a:solidFill>
                    <a:schemeClr val="dk1"/>
                  </a:solidFill>
                  <a:latin typeface="Arial"/>
                  <a:ea typeface="Arial"/>
                  <a:cs typeface="Arial"/>
                  <a:sym typeface="Arial"/>
                </a:rPr>
                <a:t>γόμενο</a:t>
              </a:r>
              <a:r>
                <a:rPr lang="de-DE" sz="1100" b="1" i="0" u="none" strike="noStrike" cap="none" dirty="0">
                  <a:solidFill>
                    <a:schemeClr val="dk1"/>
                  </a:solidFill>
                  <a:latin typeface="Arial"/>
                  <a:ea typeface="Arial"/>
                  <a:cs typeface="Arial"/>
                  <a:sym typeface="Arial"/>
                </a:rPr>
                <a:t> </a:t>
              </a:r>
              <a:r>
                <a:rPr lang="de-DE" sz="1100" b="1" i="0" u="none" strike="noStrike" cap="none" dirty="0" err="1">
                  <a:solidFill>
                    <a:schemeClr val="dk1"/>
                  </a:solidFill>
                  <a:latin typeface="Arial"/>
                  <a:ea typeface="Arial"/>
                  <a:cs typeface="Arial"/>
                  <a:sym typeface="Arial"/>
                </a:rPr>
                <a:t>εισόδημ</a:t>
              </a:r>
              <a:r>
                <a:rPr lang="de-DE" sz="1100" b="1" i="0" u="none" strike="noStrike" cap="none" dirty="0">
                  <a:solidFill>
                    <a:schemeClr val="dk1"/>
                  </a:solidFill>
                  <a:latin typeface="Arial"/>
                  <a:ea typeface="Arial"/>
                  <a:cs typeface="Arial"/>
                  <a:sym typeface="Arial"/>
                </a:rPr>
                <a:t>α </a:t>
              </a:r>
              <a:endParaRPr sz="1200" b="0" i="0" u="none" strike="noStrike" cap="none" dirty="0">
                <a:solidFill>
                  <a:srgbClr val="000000"/>
                </a:solidFill>
                <a:latin typeface="Arial"/>
                <a:ea typeface="Arial"/>
                <a:cs typeface="Arial"/>
                <a:sym typeface="Arial"/>
              </a:endParaRPr>
            </a:p>
          </p:txBody>
        </p:sp>
        <p:sp>
          <p:nvSpPr>
            <p:cNvPr id="386" name="Google Shape;386;p21"/>
            <p:cNvSpPr txBox="1"/>
            <p:nvPr/>
          </p:nvSpPr>
          <p:spPr>
            <a:xfrm>
              <a:off x="725" y="1901"/>
              <a:ext cx="1070" cy="5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100" b="1" i="0" u="none" strike="noStrike" cap="none" dirty="0">
                  <a:solidFill>
                    <a:schemeClr val="dk1"/>
                  </a:solidFill>
                  <a:ea typeface="Lato" panose="020F0502020204030203" pitchFamily="34" charset="0"/>
                  <a:sym typeface="Arial"/>
                </a:rPr>
                <a:t>Δαπ</a:t>
              </a:r>
              <a:r>
                <a:rPr lang="de-DE" sz="1100" b="1" i="0" u="none" strike="noStrike" cap="none" dirty="0" err="1">
                  <a:solidFill>
                    <a:schemeClr val="dk1"/>
                  </a:solidFill>
                  <a:ea typeface="Lato" panose="020F0502020204030203" pitchFamily="34" charset="0"/>
                  <a:sym typeface="Arial"/>
                </a:rPr>
                <a:t>άνες</a:t>
              </a:r>
              <a:r>
                <a:rPr lang="de-DE" sz="1100" b="1" i="0" u="none" strike="noStrike" cap="none" dirty="0">
                  <a:solidFill>
                    <a:schemeClr val="dk1"/>
                  </a:solidFill>
                  <a:ea typeface="Lato" panose="020F0502020204030203" pitchFamily="34" charset="0"/>
                  <a:sym typeface="Arial"/>
                </a:rPr>
                <a:t> π</a:t>
              </a:r>
              <a:r>
                <a:rPr lang="de-DE" sz="1100" b="1" i="0" u="none" strike="noStrike" cap="none" dirty="0" err="1">
                  <a:solidFill>
                    <a:schemeClr val="dk1"/>
                  </a:solidFill>
                  <a:ea typeface="Lato" panose="020F0502020204030203" pitchFamily="34" charset="0"/>
                  <a:sym typeface="Arial"/>
                </a:rPr>
                <a:t>ου</a:t>
              </a:r>
              <a:r>
                <a:rPr lang="de-DE" sz="1100" b="1" i="0" u="none" strike="noStrike" cap="none" dirty="0">
                  <a:solidFill>
                    <a:schemeClr val="dk1"/>
                  </a:solidFill>
                  <a:ea typeface="Lato" panose="020F0502020204030203" pitchFamily="34" charset="0"/>
                  <a:sym typeface="Arial"/>
                </a:rPr>
                <a:t> π</a:t>
              </a:r>
              <a:r>
                <a:rPr lang="de-DE" sz="1100" b="1" i="0" u="none" strike="noStrike" cap="none" dirty="0" err="1">
                  <a:solidFill>
                    <a:schemeClr val="dk1"/>
                  </a:solidFill>
                  <a:ea typeface="Lato" panose="020F0502020204030203" pitchFamily="34" charset="0"/>
                  <a:sym typeface="Arial"/>
                </a:rPr>
                <a:t>ροκύ</a:t>
              </a:r>
              <a:r>
                <a:rPr lang="de-DE" sz="1100" b="1" i="0" u="none" strike="noStrike" cap="none" dirty="0">
                  <a:solidFill>
                    <a:schemeClr val="dk1"/>
                  </a:solidFill>
                  <a:ea typeface="Lato" panose="020F0502020204030203" pitchFamily="34" charset="0"/>
                  <a:sym typeface="Arial"/>
                </a:rPr>
                <a:t>πτουν από τις δραστηριότητες</a:t>
              </a:r>
              <a:endParaRPr sz="1200" b="0" i="0" u="none" strike="noStrike" cap="none" dirty="0">
                <a:solidFill>
                  <a:srgbClr val="000000"/>
                </a:solidFill>
                <a:ea typeface="Lato" panose="020F0502020204030203" pitchFamily="34" charset="0"/>
                <a:sym typeface="Arial"/>
              </a:endParaRPr>
            </a:p>
          </p:txBody>
        </p:sp>
        <p:sp>
          <p:nvSpPr>
            <p:cNvPr id="387" name="Google Shape;387;p21"/>
            <p:cNvSpPr/>
            <p:nvPr/>
          </p:nvSpPr>
          <p:spPr>
            <a:xfrm>
              <a:off x="1837" y="3066"/>
              <a:ext cx="1070" cy="222"/>
            </a:xfrm>
            <a:prstGeom prst="rect">
              <a:avLst/>
            </a:prstGeom>
            <a:solidFill>
              <a:srgbClr val="FFBA6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388" name="Google Shape;388;p21"/>
            <p:cNvCxnSpPr/>
            <p:nvPr/>
          </p:nvCxnSpPr>
          <p:spPr>
            <a:xfrm>
              <a:off x="3617" y="2148"/>
              <a:ext cx="600" cy="0"/>
            </a:xfrm>
            <a:prstGeom prst="straightConnector1">
              <a:avLst/>
            </a:prstGeom>
            <a:noFill/>
            <a:ln w="9525" cap="flat" cmpd="sng">
              <a:solidFill>
                <a:schemeClr val="dk1"/>
              </a:solidFill>
              <a:prstDash val="solid"/>
              <a:round/>
              <a:headEnd type="none" w="sm" len="sm"/>
              <a:tailEnd type="triangle" w="med" len="med"/>
            </a:ln>
          </p:spPr>
        </p:cxnSp>
        <p:cxnSp>
          <p:nvCxnSpPr>
            <p:cNvPr id="389" name="Google Shape;389;p21"/>
            <p:cNvCxnSpPr/>
            <p:nvPr/>
          </p:nvCxnSpPr>
          <p:spPr>
            <a:xfrm rot="10800000" flipH="1">
              <a:off x="1423" y="3141"/>
              <a:ext cx="389" cy="7"/>
            </a:xfrm>
            <a:prstGeom prst="straightConnector1">
              <a:avLst/>
            </a:prstGeom>
            <a:noFill/>
            <a:ln w="9525" cap="flat" cmpd="sng">
              <a:solidFill>
                <a:schemeClr val="dk1"/>
              </a:solidFill>
              <a:prstDash val="solid"/>
              <a:round/>
              <a:headEnd type="none" w="sm" len="sm"/>
              <a:tailEnd type="triangle" w="med" len="med"/>
            </a:ln>
          </p:spPr>
        </p:cxnSp>
        <p:sp>
          <p:nvSpPr>
            <p:cNvPr id="390" name="Google Shape;390;p21"/>
            <p:cNvSpPr txBox="1"/>
            <p:nvPr/>
          </p:nvSpPr>
          <p:spPr>
            <a:xfrm>
              <a:off x="765" y="2864"/>
              <a:ext cx="924" cy="4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100" b="1" i="0" u="none" strike="noStrike" cap="none" dirty="0">
                  <a:solidFill>
                    <a:schemeClr val="dk1"/>
                  </a:solidFill>
                  <a:latin typeface="Arial"/>
                  <a:ea typeface="Arial"/>
                  <a:cs typeface="Arial"/>
                  <a:sym typeface="Arial"/>
                </a:rPr>
                <a:t>Παρα</a:t>
              </a:r>
              <a:r>
                <a:rPr lang="de-DE" sz="1100" b="1" i="0" u="none" strike="noStrike" cap="none" dirty="0" err="1">
                  <a:solidFill>
                    <a:schemeClr val="dk1"/>
                  </a:solidFill>
                  <a:latin typeface="Arial"/>
                  <a:ea typeface="Arial"/>
                  <a:cs typeface="Arial"/>
                  <a:sym typeface="Arial"/>
                </a:rPr>
                <a:t>γόμενος</a:t>
              </a:r>
              <a:r>
                <a:rPr lang="de-DE" sz="1100" b="1" i="0" u="none" strike="noStrike" cap="none" dirty="0">
                  <a:solidFill>
                    <a:schemeClr val="dk1"/>
                  </a:solidFill>
                  <a:latin typeface="Arial"/>
                  <a:ea typeface="Arial"/>
                  <a:cs typeface="Arial"/>
                  <a:sym typeface="Arial"/>
                </a:rPr>
                <a:t> π</a:t>
              </a:r>
              <a:r>
                <a:rPr lang="de-DE" sz="1100" b="1" i="0" u="none" strike="noStrike" cap="none" dirty="0" err="1">
                  <a:solidFill>
                    <a:schemeClr val="dk1"/>
                  </a:solidFill>
                  <a:latin typeface="Arial"/>
                  <a:ea typeface="Arial"/>
                  <a:cs typeface="Arial"/>
                  <a:sym typeface="Arial"/>
                </a:rPr>
                <a:t>λούτος</a:t>
              </a:r>
              <a:r>
                <a:rPr lang="de-DE" sz="1100" b="1" i="0" u="none" strike="noStrike" cap="none" dirty="0">
                  <a:solidFill>
                    <a:schemeClr val="dk1"/>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200"/>
                <a:buFont typeface="Arial"/>
                <a:buNone/>
              </a:pPr>
              <a:r>
                <a:rPr lang="de-DE" sz="1100" b="1" i="0" u="none" strike="noStrike" cap="none" dirty="0">
                  <a:solidFill>
                    <a:schemeClr val="dk1"/>
                  </a:solidFill>
                  <a:latin typeface="Arial"/>
                  <a:ea typeface="Arial"/>
                  <a:cs typeface="Arial"/>
                  <a:sym typeface="Arial"/>
                </a:rPr>
                <a:t>(+ ή -)</a:t>
              </a:r>
              <a:endParaRPr sz="1200" b="0" i="0" u="none" strike="noStrike" cap="none" dirty="0">
                <a:solidFill>
                  <a:srgbClr val="000000"/>
                </a:solidFill>
                <a:latin typeface="Arial"/>
                <a:ea typeface="Arial"/>
                <a:cs typeface="Arial"/>
                <a:sym typeface="Arial"/>
              </a:endParaRPr>
            </a:p>
          </p:txBody>
        </p:sp>
        <p:sp>
          <p:nvSpPr>
            <p:cNvPr id="391" name="Google Shape;391;p21"/>
            <p:cNvSpPr txBox="1"/>
            <p:nvPr/>
          </p:nvSpPr>
          <p:spPr>
            <a:xfrm>
              <a:off x="1826" y="3079"/>
              <a:ext cx="1209" cy="1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100" b="0" i="0" u="none" strike="noStrike" cap="none" dirty="0">
                  <a:solidFill>
                    <a:schemeClr val="dk1"/>
                  </a:solidFill>
                  <a:latin typeface="Arial"/>
                  <a:ea typeface="Arial"/>
                  <a:cs typeface="Arial"/>
                  <a:sym typeface="Arial"/>
                </a:rPr>
                <a:t>Καθα</a:t>
              </a:r>
              <a:r>
                <a:rPr lang="de-DE" sz="1100" b="0" i="0" u="none" strike="noStrike" cap="none" dirty="0" err="1">
                  <a:solidFill>
                    <a:schemeClr val="dk1"/>
                  </a:solidFill>
                  <a:latin typeface="Arial"/>
                  <a:ea typeface="Arial"/>
                  <a:cs typeface="Arial"/>
                  <a:sym typeface="Arial"/>
                </a:rPr>
                <a:t>ρό</a:t>
              </a:r>
              <a:r>
                <a:rPr lang="de-DE" sz="1100" b="0" i="0" u="none" strike="noStrike" cap="none" dirty="0">
                  <a:solidFill>
                    <a:schemeClr val="dk1"/>
                  </a:solidFill>
                  <a:latin typeface="Arial"/>
                  <a:ea typeface="Arial"/>
                  <a:cs typeface="Arial"/>
                  <a:sym typeface="Arial"/>
                </a:rPr>
                <a:t> </a:t>
              </a:r>
              <a:r>
                <a:rPr lang="de-DE" sz="1100" b="0" i="0" u="none" strike="noStrike" cap="none" dirty="0" err="1">
                  <a:solidFill>
                    <a:schemeClr val="dk1"/>
                  </a:solidFill>
                  <a:latin typeface="Arial"/>
                  <a:ea typeface="Arial"/>
                  <a:cs typeface="Arial"/>
                  <a:sym typeface="Arial"/>
                </a:rPr>
                <a:t>εισόδημ</a:t>
              </a:r>
              <a:r>
                <a:rPr lang="de-DE" sz="1100" b="0" i="0" u="none" strike="noStrike" cap="none" dirty="0">
                  <a:solidFill>
                    <a:schemeClr val="dk1"/>
                  </a:solidFill>
                  <a:latin typeface="Arial"/>
                  <a:ea typeface="Arial"/>
                  <a:cs typeface="Arial"/>
                  <a:sym typeface="Arial"/>
                </a:rPr>
                <a:t>α</a:t>
              </a:r>
              <a:endParaRPr sz="1100" b="0" i="0" u="none" strike="noStrike" cap="none" dirty="0">
                <a:solidFill>
                  <a:srgbClr val="000000"/>
                </a:solidFill>
                <a:latin typeface="Arial"/>
                <a:ea typeface="Arial"/>
                <a:cs typeface="Arial"/>
                <a:sym typeface="Arial"/>
              </a:endParaRPr>
            </a:p>
          </p:txBody>
        </p:sp>
      </p:grpSp>
      <p:sp>
        <p:nvSpPr>
          <p:cNvPr id="392" name="Google Shape;392;p21"/>
          <p:cNvSpPr txBox="1">
            <a:spLocks noGrp="1"/>
          </p:cNvSpPr>
          <p:nvPr>
            <p:ph type="body" idx="1"/>
          </p:nvPr>
        </p:nvSpPr>
        <p:spPr>
          <a:xfrm>
            <a:off x="4492172" y="1227473"/>
            <a:ext cx="4558453" cy="2801489"/>
          </a:xfrm>
          <a:prstGeom prst="rect">
            <a:avLst/>
          </a:prstGeom>
          <a:noFill/>
          <a:ln>
            <a:noFill/>
          </a:ln>
        </p:spPr>
        <p:txBody>
          <a:bodyPr spcFirstLastPara="1" wrap="square" lIns="91425" tIns="91425" rIns="91425" bIns="91425" anchor="t" anchorCtr="0">
            <a:noAutofit/>
          </a:bodyPr>
          <a:lstStyle/>
          <a:p>
            <a:pPr marL="457200" lvl="0" indent="-342900" algn="l" rtl="0">
              <a:lnSpc>
                <a:spcPct val="80000"/>
              </a:lnSpc>
              <a:spcBef>
                <a:spcPts val="0"/>
              </a:spcBef>
              <a:spcAft>
                <a:spcPts val="0"/>
              </a:spcAft>
              <a:buClr>
                <a:schemeClr val="dk1"/>
              </a:buClr>
              <a:buSzPts val="1800"/>
              <a:buFont typeface="Noto Sans"/>
              <a:buChar char="−"/>
            </a:pPr>
            <a:r>
              <a:rPr lang="de-DE" dirty="0">
                <a:solidFill>
                  <a:srgbClr val="000000"/>
                </a:solidFill>
                <a:latin typeface="Arial"/>
                <a:ea typeface="Arial"/>
                <a:cs typeface="Arial"/>
                <a:sym typeface="Arial"/>
              </a:rPr>
              <a:t>Τα</a:t>
            </a:r>
            <a:r>
              <a:rPr lang="de-DE" dirty="0" err="1">
                <a:solidFill>
                  <a:srgbClr val="000000"/>
                </a:solidFill>
                <a:latin typeface="Arial"/>
                <a:ea typeface="Arial"/>
                <a:cs typeface="Arial"/>
                <a:sym typeface="Arial"/>
              </a:rPr>
              <a:t>μει</a:t>
            </a:r>
            <a:r>
              <a:rPr lang="de-DE" dirty="0">
                <a:solidFill>
                  <a:srgbClr val="000000"/>
                </a:solidFill>
                <a:latin typeface="Arial"/>
                <a:ea typeface="Arial"/>
                <a:cs typeface="Arial"/>
                <a:sym typeface="Arial"/>
              </a:rPr>
              <a:t>ακές ροές </a:t>
            </a:r>
            <a:r>
              <a:rPr lang="de-DE" b="1" dirty="0">
                <a:solidFill>
                  <a:srgbClr val="000000"/>
                </a:solidFill>
                <a:latin typeface="Arial"/>
                <a:ea typeface="Arial"/>
                <a:cs typeface="Arial"/>
                <a:sym typeface="Arial"/>
              </a:rPr>
              <a:t>που δυνητικά παράγονται </a:t>
            </a:r>
            <a:r>
              <a:rPr lang="de-DE" dirty="0">
                <a:solidFill>
                  <a:srgbClr val="000000"/>
                </a:solidFill>
                <a:latin typeface="Arial"/>
                <a:ea typeface="Arial"/>
                <a:cs typeface="Arial"/>
                <a:sym typeface="Arial"/>
              </a:rPr>
              <a:t>από τη δραστηριότητα = EBITDA (</a:t>
            </a:r>
            <a:r>
              <a:rPr lang="de-DE" sz="1100" i="1" dirty="0">
                <a:solidFill>
                  <a:srgbClr val="000000"/>
                </a:solidFill>
                <a:latin typeface="Arial"/>
                <a:ea typeface="Arial"/>
                <a:cs typeface="Arial"/>
                <a:sym typeface="Arial"/>
              </a:rPr>
              <a:t>κέρδη προ φόρων, τόκων και αποσβέσεων</a:t>
            </a:r>
            <a:r>
              <a:rPr lang="de-DE" dirty="0">
                <a:solidFill>
                  <a:srgbClr val="000000"/>
                </a:solidFill>
                <a:latin typeface="Arial"/>
                <a:ea typeface="Arial"/>
                <a:cs typeface="Arial"/>
                <a:sym typeface="Arial"/>
              </a:rPr>
              <a:t>)</a:t>
            </a:r>
            <a:endParaRPr dirty="0"/>
          </a:p>
          <a:p>
            <a:pPr marL="457200" lvl="0" indent="-228600" algn="l" rtl="0">
              <a:lnSpc>
                <a:spcPct val="115000"/>
              </a:lnSpc>
              <a:spcBef>
                <a:spcPts val="0"/>
              </a:spcBef>
              <a:spcAft>
                <a:spcPts val="0"/>
              </a:spcAft>
              <a:buSzPts val="1800"/>
              <a:buFont typeface="Noto Sans Symbols"/>
              <a:buNone/>
            </a:pPr>
            <a:endParaRPr sz="1050" dirty="0">
              <a:latin typeface="Arial"/>
              <a:ea typeface="Arial"/>
              <a:cs typeface="Arial"/>
              <a:sym typeface="Arial"/>
            </a:endParaRPr>
          </a:p>
          <a:p>
            <a:pPr marL="457200" lvl="0" indent="-228600" algn="l" rtl="0">
              <a:lnSpc>
                <a:spcPct val="80000"/>
              </a:lnSpc>
              <a:spcBef>
                <a:spcPts val="0"/>
              </a:spcBef>
              <a:spcAft>
                <a:spcPts val="0"/>
              </a:spcAft>
              <a:buClr>
                <a:schemeClr val="dk1"/>
              </a:buClr>
              <a:buSzPts val="1800"/>
              <a:buFont typeface="Noto Sans"/>
              <a:buNone/>
            </a:pPr>
            <a:endParaRPr dirty="0">
              <a:solidFill>
                <a:srgbClr val="000000"/>
              </a:solidFill>
              <a:latin typeface="Arial"/>
              <a:ea typeface="Arial"/>
              <a:cs typeface="Arial"/>
              <a:sym typeface="Arial"/>
            </a:endParaRPr>
          </a:p>
          <a:p>
            <a:pPr marL="457200" lvl="0" indent="-228600" algn="l" rtl="0">
              <a:lnSpc>
                <a:spcPct val="80000"/>
              </a:lnSpc>
              <a:spcBef>
                <a:spcPts val="0"/>
              </a:spcBef>
              <a:spcAft>
                <a:spcPts val="0"/>
              </a:spcAft>
              <a:buClr>
                <a:schemeClr val="dk1"/>
              </a:buClr>
              <a:buSzPts val="1800"/>
              <a:buFont typeface="Noto Sans"/>
              <a:buNone/>
            </a:pPr>
            <a:endParaRPr dirty="0">
              <a:solidFill>
                <a:srgbClr val="000000"/>
              </a:solidFill>
              <a:latin typeface="Arial"/>
              <a:ea typeface="Arial"/>
              <a:cs typeface="Arial"/>
              <a:sym typeface="Arial"/>
            </a:endParaRPr>
          </a:p>
          <a:p>
            <a:pPr marL="457200" lvl="0" indent="-228600" algn="l" rtl="0">
              <a:lnSpc>
                <a:spcPct val="80000"/>
              </a:lnSpc>
              <a:spcBef>
                <a:spcPts val="0"/>
              </a:spcBef>
              <a:spcAft>
                <a:spcPts val="0"/>
              </a:spcAft>
              <a:buClr>
                <a:schemeClr val="dk1"/>
              </a:buClr>
              <a:buSzPts val="1800"/>
              <a:buFont typeface="Noto Sans"/>
              <a:buNone/>
            </a:pPr>
            <a:endParaRPr dirty="0">
              <a:solidFill>
                <a:srgbClr val="000000"/>
              </a:solidFill>
              <a:latin typeface="Arial"/>
              <a:ea typeface="Arial"/>
              <a:cs typeface="Arial"/>
              <a:sym typeface="Arial"/>
            </a:endParaRPr>
          </a:p>
          <a:p>
            <a:pPr marL="457200" lvl="0" indent="-228600" algn="l" rtl="0">
              <a:lnSpc>
                <a:spcPct val="80000"/>
              </a:lnSpc>
              <a:spcBef>
                <a:spcPts val="0"/>
              </a:spcBef>
              <a:spcAft>
                <a:spcPts val="0"/>
              </a:spcAft>
              <a:buClr>
                <a:schemeClr val="dk1"/>
              </a:buClr>
              <a:buSzPts val="1800"/>
              <a:buFont typeface="Noto Sans"/>
              <a:buNone/>
            </a:pPr>
            <a:endParaRPr dirty="0">
              <a:solidFill>
                <a:srgbClr val="000000"/>
              </a:solidFill>
              <a:latin typeface="Arial"/>
              <a:ea typeface="Arial"/>
              <a:cs typeface="Arial"/>
              <a:sym typeface="Arial"/>
            </a:endParaRPr>
          </a:p>
          <a:p>
            <a:pPr marL="457200" lvl="0" indent="-228600" algn="l" rtl="0">
              <a:lnSpc>
                <a:spcPct val="80000"/>
              </a:lnSpc>
              <a:spcBef>
                <a:spcPts val="0"/>
              </a:spcBef>
              <a:spcAft>
                <a:spcPts val="0"/>
              </a:spcAft>
              <a:buClr>
                <a:schemeClr val="dk1"/>
              </a:buClr>
              <a:buSzPts val="1800"/>
              <a:buFont typeface="Noto Sans"/>
              <a:buNone/>
            </a:pPr>
            <a:endParaRPr dirty="0">
              <a:solidFill>
                <a:srgbClr val="000000"/>
              </a:solidFill>
              <a:latin typeface="Arial"/>
              <a:ea typeface="Arial"/>
              <a:cs typeface="Arial"/>
              <a:sym typeface="Arial"/>
            </a:endParaRPr>
          </a:p>
          <a:p>
            <a:pPr marL="457200" lvl="0" indent="-342900" algn="l" rtl="0">
              <a:lnSpc>
                <a:spcPct val="80000"/>
              </a:lnSpc>
              <a:spcBef>
                <a:spcPts val="0"/>
              </a:spcBef>
              <a:spcAft>
                <a:spcPts val="0"/>
              </a:spcAft>
              <a:buClr>
                <a:schemeClr val="dk1"/>
              </a:buClr>
              <a:buSzPts val="1800"/>
              <a:buFont typeface="Noto Sans"/>
              <a:buChar char="−"/>
            </a:pPr>
            <a:r>
              <a:rPr lang="de-DE" dirty="0" err="1">
                <a:solidFill>
                  <a:srgbClr val="000000"/>
                </a:solidFill>
                <a:latin typeface="Arial"/>
                <a:ea typeface="Arial"/>
                <a:cs typeface="Arial"/>
                <a:sym typeface="Arial"/>
              </a:rPr>
              <a:t>Το</a:t>
            </a:r>
            <a:r>
              <a:rPr lang="de-DE" dirty="0">
                <a:solidFill>
                  <a:srgbClr val="000000"/>
                </a:solidFill>
                <a:latin typeface="Arial"/>
                <a:ea typeface="Arial"/>
                <a:cs typeface="Arial"/>
                <a:sym typeface="Arial"/>
              </a:rPr>
              <a:t> EBITDA </a:t>
            </a:r>
            <a:r>
              <a:rPr lang="de-DE" dirty="0" err="1">
                <a:solidFill>
                  <a:srgbClr val="000000"/>
                </a:solidFill>
                <a:latin typeface="Arial"/>
                <a:ea typeface="Arial"/>
                <a:cs typeface="Arial"/>
                <a:sym typeface="Arial"/>
              </a:rPr>
              <a:t>δεν</a:t>
            </a:r>
            <a:r>
              <a:rPr lang="de-DE" dirty="0">
                <a:solidFill>
                  <a:srgbClr val="000000"/>
                </a:solidFill>
                <a:latin typeface="Arial"/>
                <a:ea typeface="Arial"/>
                <a:cs typeface="Arial"/>
                <a:sym typeface="Arial"/>
              </a:rPr>
              <a:t> α</a:t>
            </a:r>
            <a:r>
              <a:rPr lang="de-DE" dirty="0" err="1">
                <a:solidFill>
                  <a:srgbClr val="000000"/>
                </a:solidFill>
                <a:latin typeface="Arial"/>
                <a:ea typeface="Arial"/>
                <a:cs typeface="Arial"/>
                <a:sym typeface="Arial"/>
              </a:rPr>
              <a:t>ντικ</a:t>
            </a:r>
            <a:r>
              <a:rPr lang="de-DE" dirty="0">
                <a:solidFill>
                  <a:srgbClr val="000000"/>
                </a:solidFill>
                <a:latin typeface="Arial"/>
                <a:ea typeface="Arial"/>
                <a:cs typeface="Arial"/>
                <a:sym typeface="Arial"/>
              </a:rPr>
              <a:t>ατοπτρίζει τις αποκλίσεις που δημιουργούνται από τους κύκλους παραγωγής/marketing (γνωστός και ως WCR </a:t>
            </a:r>
            <a:r>
              <a:rPr lang="de-DE" dirty="0">
                <a:solidFill>
                  <a:srgbClr val="000000"/>
                </a:solidFill>
                <a:highlight>
                  <a:srgbClr val="00FFFF"/>
                </a:highlight>
                <a:latin typeface="Arial"/>
                <a:ea typeface="Arial"/>
                <a:cs typeface="Arial"/>
                <a:sym typeface="Arial"/>
              </a:rPr>
              <a:t>☺</a:t>
            </a:r>
            <a:r>
              <a:rPr lang="de-DE" dirty="0">
                <a:solidFill>
                  <a:srgbClr val="000000"/>
                </a:solidFill>
                <a:latin typeface="Arial"/>
                <a:ea typeface="Arial"/>
                <a:cs typeface="Arial"/>
                <a:sym typeface="Arial"/>
              </a:rPr>
              <a:t>)</a:t>
            </a:r>
            <a:endParaRPr dirty="0">
              <a:solidFill>
                <a:srgbClr val="000000"/>
              </a:solidFill>
              <a:latin typeface="Arial"/>
              <a:ea typeface="Arial"/>
              <a:cs typeface="Arial"/>
              <a:sym typeface="Arial"/>
            </a:endParaRPr>
          </a:p>
          <a:p>
            <a:pPr marL="457200" lvl="0" indent="-228600" algn="l" rtl="0">
              <a:lnSpc>
                <a:spcPct val="80000"/>
              </a:lnSpc>
              <a:spcBef>
                <a:spcPts val="0"/>
              </a:spcBef>
              <a:spcAft>
                <a:spcPts val="0"/>
              </a:spcAft>
              <a:buClr>
                <a:schemeClr val="dk1"/>
              </a:buClr>
              <a:buSzPts val="1800"/>
              <a:buFont typeface="Noto Sans"/>
              <a:buNone/>
            </a:pPr>
            <a:endParaRPr dirty="0">
              <a:solidFill>
                <a:srgbClr val="000000"/>
              </a:solidFill>
              <a:latin typeface="Arial"/>
              <a:ea typeface="Arial"/>
              <a:cs typeface="Arial"/>
              <a:sym typeface="Arial"/>
            </a:endParaRPr>
          </a:p>
          <a:p>
            <a:pPr marL="457200" lvl="0" indent="-342900" algn="l" rtl="0">
              <a:lnSpc>
                <a:spcPct val="80000"/>
              </a:lnSpc>
              <a:spcBef>
                <a:spcPts val="0"/>
              </a:spcBef>
              <a:spcAft>
                <a:spcPts val="0"/>
              </a:spcAft>
              <a:buClr>
                <a:schemeClr val="dk1"/>
              </a:buClr>
              <a:buSzPts val="1800"/>
              <a:buFont typeface="Noto Sans"/>
              <a:buChar char="−"/>
            </a:pPr>
            <a:r>
              <a:rPr lang="de-DE" dirty="0">
                <a:solidFill>
                  <a:srgbClr val="000000"/>
                </a:solidFill>
                <a:latin typeface="Arial"/>
                <a:ea typeface="Arial"/>
                <a:cs typeface="Arial"/>
                <a:sym typeface="Arial"/>
              </a:rPr>
              <a:t>EBITDA n - </a:t>
            </a:r>
            <a:r>
              <a:rPr lang="de-DE" b="1" dirty="0" err="1">
                <a:solidFill>
                  <a:srgbClr val="000000"/>
                </a:solidFill>
                <a:latin typeface="Arial"/>
                <a:ea typeface="Arial"/>
                <a:cs typeface="Arial"/>
                <a:sym typeface="Arial"/>
              </a:rPr>
              <a:t>Μετ</a:t>
            </a:r>
            <a:r>
              <a:rPr lang="de-DE" b="1" dirty="0">
                <a:solidFill>
                  <a:srgbClr val="000000"/>
                </a:solidFill>
                <a:latin typeface="Arial"/>
                <a:ea typeface="Arial"/>
                <a:cs typeface="Arial"/>
                <a:sym typeface="Arial"/>
              </a:rPr>
              <a:t>αβολή του WCR (n -(n-1)) </a:t>
            </a:r>
            <a:r>
              <a:rPr lang="de-DE" dirty="0">
                <a:solidFill>
                  <a:srgbClr val="000000"/>
                </a:solidFill>
                <a:latin typeface="Arial"/>
                <a:ea typeface="Arial"/>
                <a:cs typeface="Arial"/>
                <a:sym typeface="Arial"/>
              </a:rPr>
              <a:t>= Λειτουργικές ταμειακές ροές n</a:t>
            </a:r>
            <a:endParaRPr dirty="0"/>
          </a:p>
          <a:p>
            <a:pPr marL="457200" lvl="0" indent="-228600" algn="l" rtl="0">
              <a:lnSpc>
                <a:spcPct val="80000"/>
              </a:lnSpc>
              <a:spcBef>
                <a:spcPts val="0"/>
              </a:spcBef>
              <a:spcAft>
                <a:spcPts val="0"/>
              </a:spcAft>
              <a:buClr>
                <a:schemeClr val="dk1"/>
              </a:buClr>
              <a:buSzPts val="1800"/>
              <a:buFont typeface="Noto Sans"/>
              <a:buNone/>
            </a:pPr>
            <a:endParaRPr dirty="0">
              <a:solidFill>
                <a:srgbClr val="000000"/>
              </a:solidFill>
              <a:latin typeface="Arial"/>
              <a:ea typeface="Arial"/>
              <a:cs typeface="Arial"/>
              <a:sym typeface="Arial"/>
            </a:endParaRPr>
          </a:p>
          <a:p>
            <a:pPr marL="914400" lvl="1" indent="-228600" algn="l" rtl="0">
              <a:lnSpc>
                <a:spcPct val="100000"/>
              </a:lnSpc>
              <a:spcBef>
                <a:spcPts val="0"/>
              </a:spcBef>
              <a:spcAft>
                <a:spcPts val="0"/>
              </a:spcAft>
              <a:buClr>
                <a:srgbClr val="000000"/>
              </a:buClr>
              <a:buSzPts val="1200"/>
              <a:buFont typeface="Arial"/>
              <a:buNone/>
            </a:pPr>
            <a:endParaRPr sz="1400" dirty="0">
              <a:solidFill>
                <a:srgbClr val="000000"/>
              </a:solidFill>
              <a:latin typeface="Arial"/>
              <a:ea typeface="Arial"/>
              <a:cs typeface="Arial"/>
              <a:sym typeface="Arial"/>
            </a:endParaRPr>
          </a:p>
        </p:txBody>
      </p:sp>
      <p:graphicFrame>
        <p:nvGraphicFramePr>
          <p:cNvPr id="393" name="Google Shape;393;p21"/>
          <p:cNvGraphicFramePr/>
          <p:nvPr>
            <p:extLst>
              <p:ext uri="{D42A27DB-BD31-4B8C-83A1-F6EECF244321}">
                <p14:modId xmlns:p14="http://schemas.microsoft.com/office/powerpoint/2010/main" val="1979182802"/>
              </p:ext>
            </p:extLst>
          </p:nvPr>
        </p:nvGraphicFramePr>
        <p:xfrm>
          <a:off x="5429195" y="1974016"/>
          <a:ext cx="3085425" cy="821845"/>
        </p:xfrm>
        <a:graphic>
          <a:graphicData uri="http://schemas.openxmlformats.org/drawingml/2006/table">
            <a:tbl>
              <a:tblPr bandRow="1">
                <a:gradFill>
                  <a:gsLst>
                    <a:gs pos="0">
                      <a:srgbClr val="FFB576"/>
                    </a:gs>
                    <a:gs pos="35000">
                      <a:srgbClr val="FFCA9F"/>
                    </a:gs>
                    <a:gs pos="100000">
                      <a:srgbClr val="FFE9D7"/>
                    </a:gs>
                  </a:gsLst>
                  <a:lin ang="16200000" scaled="0"/>
                </a:gradFill>
                <a:tableStyleId>{34A88E7D-48F9-4684-BECA-0744687C4C77}</a:tableStyleId>
              </a:tblPr>
              <a:tblGrid>
                <a:gridCol w="3085425">
                  <a:extLst>
                    <a:ext uri="{9D8B030D-6E8A-4147-A177-3AD203B41FA5}">
                      <a16:colId xmlns:a16="http://schemas.microsoft.com/office/drawing/2014/main" val="20000"/>
                    </a:ext>
                  </a:extLst>
                </a:gridCol>
              </a:tblGrid>
              <a:tr h="250325">
                <a:tc>
                  <a:txBody>
                    <a:bodyPr/>
                    <a:lstStyle/>
                    <a:p>
                      <a:pPr marL="0" marR="0" lvl="1" indent="0" algn="l" rtl="0">
                        <a:lnSpc>
                          <a:spcPct val="100000"/>
                        </a:lnSpc>
                        <a:spcBef>
                          <a:spcPts val="0"/>
                        </a:spcBef>
                        <a:spcAft>
                          <a:spcPts val="0"/>
                        </a:spcAft>
                        <a:buClr>
                          <a:srgbClr val="000000"/>
                        </a:buClr>
                        <a:buSzPts val="1800"/>
                        <a:buFont typeface="Arial"/>
                        <a:buNone/>
                      </a:pPr>
                      <a:r>
                        <a:rPr lang="de-DE" sz="1100" u="none" strike="noStrike" cap="none">
                          <a:latin typeface="Arial"/>
                          <a:ea typeface="Arial"/>
                          <a:cs typeface="Arial"/>
                          <a:sym typeface="Arial"/>
                        </a:rPr>
                        <a:t>Καθαρό εισόδημα</a:t>
                      </a:r>
                      <a:endParaRPr sz="1100" b="1" i="0" u="none" strike="noStrike" cap="none">
                        <a:solidFill>
                          <a:schemeClr val="lt1"/>
                        </a:solidFill>
                        <a:latin typeface="Arial"/>
                        <a:ea typeface="Arial"/>
                        <a:cs typeface="Arial"/>
                        <a:sym typeface="Arial"/>
                      </a:endParaRPr>
                    </a:p>
                  </a:txBody>
                  <a:tcPr marL="68575" marR="68575" marT="34300" marB="34300"/>
                </a:tc>
                <a:extLst>
                  <a:ext uri="{0D108BD9-81ED-4DB2-BD59-A6C34878D82A}">
                    <a16:rowId xmlns:a16="http://schemas.microsoft.com/office/drawing/2014/main" val="10000"/>
                  </a:ext>
                </a:extLst>
              </a:tr>
              <a:tr h="246375">
                <a:tc>
                  <a:txBody>
                    <a:bodyPr/>
                    <a:lstStyle/>
                    <a:p>
                      <a:pPr marL="0" marR="0" lvl="0" indent="0" algn="l" rtl="0">
                        <a:lnSpc>
                          <a:spcPct val="100000"/>
                        </a:lnSpc>
                        <a:spcBef>
                          <a:spcPts val="0"/>
                        </a:spcBef>
                        <a:spcAft>
                          <a:spcPts val="0"/>
                        </a:spcAft>
                        <a:buClr>
                          <a:srgbClr val="000000"/>
                        </a:buClr>
                        <a:buSzPts val="1600"/>
                        <a:buFont typeface="Arial"/>
                        <a:buNone/>
                      </a:pPr>
                      <a:r>
                        <a:rPr lang="de-DE" sz="1100" u="none" strike="noStrike" cap="none" dirty="0">
                          <a:latin typeface="Arial"/>
                          <a:ea typeface="Arial"/>
                          <a:cs typeface="Arial"/>
                          <a:sym typeface="Arial"/>
                        </a:rPr>
                        <a:t>+/- </a:t>
                      </a:r>
                      <a:r>
                        <a:rPr lang="de-DE" sz="1100" u="none" strike="noStrike" cap="none" dirty="0" err="1">
                          <a:latin typeface="Arial"/>
                          <a:ea typeface="Arial"/>
                          <a:cs typeface="Arial"/>
                          <a:sym typeface="Arial"/>
                        </a:rPr>
                        <a:t>μη</a:t>
                      </a:r>
                      <a:r>
                        <a:rPr lang="de-DE" sz="1100" u="none" strike="noStrike" cap="none" dirty="0">
                          <a:latin typeface="Arial"/>
                          <a:ea typeface="Arial"/>
                          <a:cs typeface="Arial"/>
                          <a:sym typeface="Arial"/>
                        </a:rPr>
                        <a:t> τα</a:t>
                      </a:r>
                      <a:r>
                        <a:rPr lang="de-DE" sz="1100" u="none" strike="noStrike" cap="none" dirty="0" err="1">
                          <a:latin typeface="Arial"/>
                          <a:ea typeface="Arial"/>
                          <a:cs typeface="Arial"/>
                          <a:sym typeface="Arial"/>
                        </a:rPr>
                        <a:t>μει</a:t>
                      </a:r>
                      <a:r>
                        <a:rPr lang="de-DE" sz="1100" u="none" strike="noStrike" cap="none" dirty="0">
                          <a:latin typeface="Arial"/>
                          <a:ea typeface="Arial"/>
                          <a:cs typeface="Arial"/>
                          <a:sym typeface="Arial"/>
                        </a:rPr>
                        <a:t>ακά και μη λειτουργικά έξοδα [D&amp;A (</a:t>
                      </a:r>
                      <a:r>
                        <a:rPr lang="el-GR" sz="1100" u="none" strike="noStrike" cap="none" dirty="0">
                          <a:latin typeface="Arial"/>
                          <a:ea typeface="Arial"/>
                          <a:cs typeface="Arial"/>
                          <a:sym typeface="Arial"/>
                        </a:rPr>
                        <a:t>έξοδα αποσβέσεων)</a:t>
                      </a:r>
                      <a:r>
                        <a:rPr lang="de-DE" sz="1100" u="none" strike="noStrike" cap="none" dirty="0">
                          <a:latin typeface="Arial"/>
                          <a:ea typeface="Arial"/>
                          <a:cs typeface="Arial"/>
                          <a:sym typeface="Arial"/>
                        </a:rPr>
                        <a:t>, μη επαναλαμβα</a:t>
                      </a:r>
                      <a:r>
                        <a:rPr lang="de-DE" sz="1100" u="none" strike="noStrike" cap="none" dirty="0" err="1">
                          <a:latin typeface="Arial"/>
                          <a:ea typeface="Arial"/>
                          <a:cs typeface="Arial"/>
                          <a:sym typeface="Arial"/>
                        </a:rPr>
                        <a:t>νόμεν</a:t>
                      </a:r>
                      <a:r>
                        <a:rPr lang="de-DE" sz="1100" u="none" strike="noStrike" cap="none" dirty="0">
                          <a:latin typeface="Arial"/>
                          <a:ea typeface="Arial"/>
                          <a:cs typeface="Arial"/>
                          <a:sym typeface="Arial"/>
                        </a:rPr>
                        <a:t>α στοιχεία</a:t>
                      </a:r>
                      <a:r>
                        <a:rPr lang="el-GR" sz="1100" u="none" strike="noStrike" cap="none" dirty="0">
                          <a:latin typeface="Arial"/>
                          <a:ea typeface="Arial"/>
                          <a:cs typeface="Arial"/>
                          <a:sym typeface="Arial"/>
                        </a:rPr>
                        <a:t>]</a:t>
                      </a:r>
                      <a:endParaRPr sz="1100" b="1" i="0" u="none" strike="noStrike" cap="none" dirty="0">
                        <a:solidFill>
                          <a:srgbClr val="000000"/>
                        </a:solidFill>
                        <a:latin typeface="Arial"/>
                        <a:ea typeface="Arial"/>
                        <a:cs typeface="Arial"/>
                        <a:sym typeface="Arial"/>
                      </a:endParaRPr>
                    </a:p>
                  </a:txBody>
                  <a:tcPr marL="68575" marR="68575" marT="34300" marB="34300"/>
                </a:tc>
                <a:extLst>
                  <a:ext uri="{0D108BD9-81ED-4DB2-BD59-A6C34878D82A}">
                    <a16:rowId xmlns:a16="http://schemas.microsoft.com/office/drawing/2014/main" val="10001"/>
                  </a:ext>
                </a:extLst>
              </a:tr>
            </a:tbl>
          </a:graphicData>
        </a:graphic>
      </p:graphicFrame>
      <p:sp>
        <p:nvSpPr>
          <p:cNvPr id="394" name="Google Shape;394;p2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21</a:t>
            </a:fld>
            <a:endParaRPr/>
          </a:p>
        </p:txBody>
      </p:sp>
      <p:pic>
        <p:nvPicPr>
          <p:cNvPr id="395" name="Google Shape;395;p2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5"/>
          <p:cNvSpPr txBox="1">
            <a:spLocks noGrp="1"/>
          </p:cNvSpPr>
          <p:nvPr>
            <p:ph type="title" idx="4294967295"/>
          </p:nvPr>
        </p:nvSpPr>
        <p:spPr>
          <a:xfrm>
            <a:off x="1580606" y="444480"/>
            <a:ext cx="7460339" cy="63800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100" dirty="0" err="1">
                <a:latin typeface="Lato" panose="020F0502020204030203" pitchFamily="34" charset="0"/>
                <a:ea typeface="Lato" panose="020F0502020204030203" pitchFamily="34" charset="0"/>
                <a:cs typeface="Lato" panose="020F0502020204030203" pitchFamily="34" charset="0"/>
              </a:rPr>
              <a:t>Ισολογισμός</a:t>
            </a:r>
            <a:r>
              <a:rPr lang="de-DE" sz="2100" dirty="0">
                <a:latin typeface="Lato" panose="020F0502020204030203" pitchFamily="34" charset="0"/>
                <a:ea typeface="Lato" panose="020F0502020204030203" pitchFamily="34" charset="0"/>
                <a:cs typeface="Lato" panose="020F0502020204030203" pitchFamily="34" charset="0"/>
              </a:rPr>
              <a:t> : </a:t>
            </a:r>
            <a:r>
              <a:rPr lang="de-DE" sz="2100" dirty="0" err="1">
                <a:latin typeface="Lato" panose="020F0502020204030203" pitchFamily="34" charset="0"/>
                <a:ea typeface="Lato" panose="020F0502020204030203" pitchFamily="34" charset="0"/>
                <a:cs typeface="Lato" panose="020F0502020204030203" pitchFamily="34" charset="0"/>
              </a:rPr>
              <a:t>τι</a:t>
            </a:r>
            <a:r>
              <a:rPr lang="de-DE" sz="2100" dirty="0">
                <a:latin typeface="Lato" panose="020F0502020204030203" pitchFamily="34" charset="0"/>
                <a:ea typeface="Lato" panose="020F0502020204030203" pitchFamily="34" charset="0"/>
                <a:cs typeface="Lato" panose="020F0502020204030203" pitchFamily="34" charset="0"/>
              </a:rPr>
              <a:t> κα</a:t>
            </a:r>
            <a:r>
              <a:rPr lang="de-DE" sz="2100" dirty="0" err="1">
                <a:latin typeface="Lato" panose="020F0502020204030203" pitchFamily="34" charset="0"/>
                <a:ea typeface="Lato" panose="020F0502020204030203" pitchFamily="34" charset="0"/>
                <a:cs typeface="Lato" panose="020F0502020204030203" pitchFamily="34" charset="0"/>
              </a:rPr>
              <a:t>τέχει</a:t>
            </a:r>
            <a:r>
              <a:rPr lang="de-DE" sz="2100" dirty="0">
                <a:latin typeface="Lato" panose="020F0502020204030203" pitchFamily="34" charset="0"/>
                <a:ea typeface="Lato" panose="020F0502020204030203" pitchFamily="34" charset="0"/>
                <a:cs typeface="Lato" panose="020F0502020204030203" pitchFamily="34" charset="0"/>
              </a:rPr>
              <a:t> η επ</a:t>
            </a:r>
            <a:r>
              <a:rPr lang="de-DE" sz="2100" dirty="0" err="1">
                <a:latin typeface="Lato" panose="020F0502020204030203" pitchFamily="34" charset="0"/>
                <a:ea typeface="Lato" panose="020F0502020204030203" pitchFamily="34" charset="0"/>
                <a:cs typeface="Lato" panose="020F0502020204030203" pitchFamily="34" charset="0"/>
              </a:rPr>
              <a:t>ιχείρηση</a:t>
            </a:r>
            <a:r>
              <a:rPr lang="de-DE" sz="2100" dirty="0">
                <a:latin typeface="Lato" panose="020F0502020204030203" pitchFamily="34" charset="0"/>
                <a:ea typeface="Lato" panose="020F0502020204030203" pitchFamily="34" charset="0"/>
                <a:cs typeface="Lato" panose="020F0502020204030203" pitchFamily="34" charset="0"/>
              </a:rPr>
              <a:t>, </a:t>
            </a:r>
            <a:r>
              <a:rPr lang="de-DE" sz="2100" dirty="0" err="1">
                <a:latin typeface="Lato" panose="020F0502020204030203" pitchFamily="34" charset="0"/>
                <a:ea typeface="Lato" panose="020F0502020204030203" pitchFamily="34" charset="0"/>
                <a:cs typeface="Lato" panose="020F0502020204030203" pitchFamily="34" charset="0"/>
              </a:rPr>
              <a:t>τι</a:t>
            </a:r>
            <a:r>
              <a:rPr lang="de-DE" sz="2100" dirty="0">
                <a:latin typeface="Lato" panose="020F0502020204030203" pitchFamily="34" charset="0"/>
                <a:ea typeface="Lato" panose="020F0502020204030203" pitchFamily="34" charset="0"/>
                <a:cs typeface="Lato" panose="020F0502020204030203" pitchFamily="34" charset="0"/>
              </a:rPr>
              <a:t> </a:t>
            </a:r>
            <a:r>
              <a:rPr lang="de-DE" sz="2100" dirty="0" err="1">
                <a:latin typeface="Lato" panose="020F0502020204030203" pitchFamily="34" charset="0"/>
                <a:ea typeface="Lato" panose="020F0502020204030203" pitchFamily="34" charset="0"/>
                <a:cs typeface="Lato" panose="020F0502020204030203" pitchFamily="34" charset="0"/>
              </a:rPr>
              <a:t>οφείλει</a:t>
            </a:r>
            <a:r>
              <a:rPr lang="de-DE" sz="2100" dirty="0">
                <a:latin typeface="Lato" panose="020F0502020204030203" pitchFamily="34" charset="0"/>
                <a:ea typeface="Lato" panose="020F0502020204030203" pitchFamily="34" charset="0"/>
                <a:cs typeface="Lato" panose="020F0502020204030203" pitchFamily="34" charset="0"/>
              </a:rPr>
              <a:t> και </a:t>
            </a:r>
            <a:r>
              <a:rPr lang="de-DE" sz="2100" dirty="0" err="1">
                <a:latin typeface="Lato" panose="020F0502020204030203" pitchFamily="34" charset="0"/>
                <a:ea typeface="Lato" panose="020F0502020204030203" pitchFamily="34" charset="0"/>
                <a:cs typeface="Lato" panose="020F0502020204030203" pitchFamily="34" charset="0"/>
              </a:rPr>
              <a:t>τι</a:t>
            </a:r>
            <a:r>
              <a:rPr lang="de-DE" sz="2100" dirty="0">
                <a:latin typeface="Lato" panose="020F0502020204030203" pitchFamily="34" charset="0"/>
                <a:ea typeface="Lato" panose="020F0502020204030203" pitchFamily="34" charset="0"/>
                <a:cs typeface="Lato" panose="020F0502020204030203" pitchFamily="34" charset="0"/>
              </a:rPr>
              <a:t> α</a:t>
            </a:r>
            <a:r>
              <a:rPr lang="de-DE" sz="2100" dirty="0" err="1">
                <a:latin typeface="Lato" panose="020F0502020204030203" pitchFamily="34" charset="0"/>
                <a:ea typeface="Lato" panose="020F0502020204030203" pitchFamily="34" charset="0"/>
                <a:cs typeface="Lato" panose="020F0502020204030203" pitchFamily="34" charset="0"/>
              </a:rPr>
              <a:t>ξίζει</a:t>
            </a:r>
            <a:r>
              <a:rPr lang="de-DE" sz="2100" dirty="0">
                <a:latin typeface="Lato" panose="020F0502020204030203" pitchFamily="34" charset="0"/>
                <a:ea typeface="Lato" panose="020F0502020204030203" pitchFamily="34" charset="0"/>
                <a:cs typeface="Lato" panose="020F0502020204030203" pitchFamily="34" charset="0"/>
              </a:rPr>
              <a:t> </a:t>
            </a:r>
            <a:endParaRPr dirty="0">
              <a:latin typeface="Lato" panose="020F0502020204030203" pitchFamily="34" charset="0"/>
              <a:ea typeface="Lato" panose="020F0502020204030203" pitchFamily="34" charset="0"/>
              <a:cs typeface="Lato" panose="020F0502020204030203" pitchFamily="34" charset="0"/>
            </a:endParaRPr>
          </a:p>
        </p:txBody>
      </p:sp>
      <p:sp>
        <p:nvSpPr>
          <p:cNvPr id="402" name="Google Shape;402;p25"/>
          <p:cNvSpPr txBox="1">
            <a:spLocks noGrp="1"/>
          </p:cNvSpPr>
          <p:nvPr>
            <p:ph type="body" idx="4294967295"/>
          </p:nvPr>
        </p:nvSpPr>
        <p:spPr>
          <a:xfrm>
            <a:off x="471150" y="1111325"/>
            <a:ext cx="8346279" cy="3852900"/>
          </a:xfrm>
          <a:prstGeom prst="rect">
            <a:avLst/>
          </a:prstGeom>
          <a:noFill/>
          <a:ln>
            <a:noFill/>
          </a:ln>
        </p:spPr>
        <p:txBody>
          <a:bodyPr spcFirstLastPara="1" wrap="square" lIns="91425" tIns="91425" rIns="91425" bIns="91425" anchor="t" anchorCtr="0">
            <a:noAutofit/>
          </a:bodyPr>
          <a:lstStyle/>
          <a:p>
            <a:pPr marL="406400" indent="-285750">
              <a:lnSpc>
                <a:spcPct val="80000"/>
              </a:lnSpc>
              <a:spcAft>
                <a:spcPts val="600"/>
              </a:spcAft>
              <a:buSzPts val="1250"/>
            </a:pPr>
            <a:r>
              <a:rPr lang="de-DE" sz="1300" dirty="0">
                <a:latin typeface="+mn-lt"/>
                <a:ea typeface="Arial"/>
                <a:cs typeface="Arial"/>
                <a:sym typeface="Arial"/>
              </a:rPr>
              <a:t>Παρα</a:t>
            </a:r>
            <a:r>
              <a:rPr lang="de-DE" sz="1300" dirty="0" err="1">
                <a:latin typeface="+mn-lt"/>
                <a:ea typeface="Arial"/>
                <a:cs typeface="Arial"/>
                <a:sym typeface="Arial"/>
              </a:rPr>
              <a:t>κολουθεί</a:t>
            </a:r>
            <a:r>
              <a:rPr lang="de-DE" sz="1300" dirty="0">
                <a:latin typeface="+mn-lt"/>
                <a:ea typeface="Arial"/>
                <a:cs typeface="Arial"/>
                <a:sym typeface="Arial"/>
              </a:rPr>
              <a:t> </a:t>
            </a:r>
            <a:r>
              <a:rPr lang="de-DE" sz="1300" dirty="0" err="1">
                <a:latin typeface="+mn-lt"/>
                <a:ea typeface="Arial"/>
                <a:cs typeface="Arial"/>
                <a:sym typeface="Arial"/>
              </a:rPr>
              <a:t>όλες</a:t>
            </a:r>
            <a:r>
              <a:rPr lang="de-DE" sz="1300" dirty="0">
                <a:latin typeface="+mn-lt"/>
                <a:ea typeface="Arial"/>
                <a:cs typeface="Arial"/>
                <a:sym typeface="Arial"/>
              </a:rPr>
              <a:t> </a:t>
            </a:r>
            <a:r>
              <a:rPr lang="de-DE" sz="1300" dirty="0" err="1">
                <a:latin typeface="+mn-lt"/>
                <a:ea typeface="Arial"/>
                <a:cs typeface="Arial"/>
                <a:sym typeface="Arial"/>
              </a:rPr>
              <a:t>τις</a:t>
            </a:r>
            <a:r>
              <a:rPr lang="de-DE" sz="1300" dirty="0">
                <a:latin typeface="+mn-lt"/>
                <a:ea typeface="Arial"/>
                <a:cs typeface="Arial"/>
                <a:sym typeface="Arial"/>
              </a:rPr>
              <a:t> </a:t>
            </a:r>
            <a:r>
              <a:rPr lang="de-DE" sz="1300" dirty="0" err="1">
                <a:latin typeface="+mn-lt"/>
                <a:ea typeface="Arial"/>
                <a:cs typeface="Arial"/>
                <a:sym typeface="Arial"/>
              </a:rPr>
              <a:t>ροές</a:t>
            </a:r>
            <a:r>
              <a:rPr lang="de-DE" sz="1300" dirty="0">
                <a:latin typeface="+mn-lt"/>
                <a:ea typeface="Arial"/>
                <a:cs typeface="Arial"/>
                <a:sym typeface="Arial"/>
              </a:rPr>
              <a:t> π</a:t>
            </a:r>
            <a:r>
              <a:rPr lang="de-DE" sz="1300" dirty="0" err="1">
                <a:latin typeface="+mn-lt"/>
                <a:ea typeface="Arial"/>
                <a:cs typeface="Arial"/>
                <a:sym typeface="Arial"/>
              </a:rPr>
              <a:t>ου</a:t>
            </a:r>
            <a:r>
              <a:rPr lang="de-DE" sz="1300" dirty="0">
                <a:latin typeface="+mn-lt"/>
                <a:ea typeface="Arial"/>
                <a:cs typeface="Arial"/>
                <a:sym typeface="Arial"/>
              </a:rPr>
              <a:t> </a:t>
            </a:r>
            <a:r>
              <a:rPr lang="de-DE" sz="1300" dirty="0" err="1">
                <a:latin typeface="+mn-lt"/>
                <a:ea typeface="Arial"/>
                <a:cs typeface="Arial"/>
                <a:sym typeface="Arial"/>
              </a:rPr>
              <a:t>δεν</a:t>
            </a:r>
            <a:r>
              <a:rPr lang="de-DE" sz="1300" dirty="0">
                <a:latin typeface="+mn-lt"/>
                <a:ea typeface="Arial"/>
                <a:cs typeface="Arial"/>
                <a:sym typeface="Arial"/>
              </a:rPr>
              <a:t> </a:t>
            </a:r>
            <a:r>
              <a:rPr lang="de-DE" sz="1300" dirty="0" err="1">
                <a:latin typeface="+mn-lt"/>
                <a:ea typeface="Arial"/>
                <a:cs typeface="Arial"/>
                <a:sym typeface="Arial"/>
              </a:rPr>
              <a:t>εμφ</a:t>
            </a:r>
            <a:r>
              <a:rPr lang="de-DE" sz="1300" dirty="0">
                <a:latin typeface="+mn-lt"/>
                <a:ea typeface="Arial"/>
                <a:cs typeface="Arial"/>
                <a:sym typeface="Arial"/>
              </a:rPr>
              <a:t>ανίζονται άμεσα στην κατάσταση </a:t>
            </a:r>
            <a:r>
              <a:rPr lang="el-GR" sz="1300" dirty="0">
                <a:latin typeface="+mn-lt"/>
                <a:ea typeface="Arial"/>
                <a:cs typeface="Arial"/>
                <a:sym typeface="Arial"/>
              </a:rPr>
              <a:t>εσόδων/κερδών</a:t>
            </a:r>
            <a:r>
              <a:rPr lang="de-DE" sz="1300" dirty="0">
                <a:latin typeface="+mn-lt"/>
                <a:ea typeface="Arial"/>
                <a:cs typeface="Arial"/>
                <a:sym typeface="Arial"/>
              </a:rPr>
              <a:t>.</a:t>
            </a:r>
            <a:endParaRPr sz="1300" dirty="0">
              <a:latin typeface="+mn-lt"/>
            </a:endParaRPr>
          </a:p>
          <a:p>
            <a:pPr marL="406400" indent="-285750">
              <a:lnSpc>
                <a:spcPct val="80000"/>
              </a:lnSpc>
              <a:spcAft>
                <a:spcPts val="600"/>
              </a:spcAft>
              <a:buSzPts val="1250"/>
            </a:pPr>
            <a:r>
              <a:rPr lang="de-DE" sz="1300" dirty="0" err="1">
                <a:latin typeface="+mn-lt"/>
                <a:ea typeface="Arial"/>
                <a:cs typeface="Arial"/>
                <a:sym typeface="Arial"/>
              </a:rPr>
              <a:t>Δίνει</a:t>
            </a:r>
            <a:r>
              <a:rPr lang="de-DE" sz="1300" dirty="0">
                <a:latin typeface="+mn-lt"/>
                <a:ea typeface="Arial"/>
                <a:cs typeface="Arial"/>
                <a:sym typeface="Arial"/>
              </a:rPr>
              <a:t> </a:t>
            </a:r>
            <a:r>
              <a:rPr lang="de-DE" sz="1300" dirty="0" err="1">
                <a:latin typeface="+mn-lt"/>
                <a:ea typeface="Arial"/>
                <a:cs typeface="Arial"/>
                <a:sym typeface="Arial"/>
              </a:rPr>
              <a:t>τη</a:t>
            </a:r>
            <a:r>
              <a:rPr lang="de-DE" sz="1300" dirty="0">
                <a:latin typeface="+mn-lt"/>
                <a:ea typeface="Arial"/>
                <a:cs typeface="Arial"/>
                <a:sym typeface="Arial"/>
              </a:rPr>
              <a:t> </a:t>
            </a:r>
            <a:r>
              <a:rPr lang="de-DE" sz="1300" dirty="0" err="1">
                <a:latin typeface="+mn-lt"/>
                <a:ea typeface="Arial"/>
                <a:cs typeface="Arial"/>
                <a:sym typeface="Arial"/>
              </a:rPr>
              <a:t>δυν</a:t>
            </a:r>
            <a:r>
              <a:rPr lang="de-DE" sz="1300" dirty="0">
                <a:latin typeface="+mn-lt"/>
                <a:ea typeface="Arial"/>
                <a:cs typeface="Arial"/>
                <a:sym typeface="Arial"/>
              </a:rPr>
              <a:t>ατότητα να δούμε τις αποκλίσεις στις ταμειακές ροές του λειτουργικού κύκλου</a:t>
            </a:r>
            <a:endParaRPr sz="1300" dirty="0">
              <a:latin typeface="+mn-lt"/>
            </a:endParaRPr>
          </a:p>
          <a:p>
            <a:pPr marL="457200" lvl="0" indent="-257175" algn="l" rtl="0">
              <a:lnSpc>
                <a:spcPct val="80000"/>
              </a:lnSpc>
              <a:spcBef>
                <a:spcPts val="0"/>
              </a:spcBef>
              <a:spcAft>
                <a:spcPts val="0"/>
              </a:spcAft>
              <a:buSzPts val="1350"/>
              <a:buNone/>
            </a:pPr>
            <a:endParaRPr sz="1300" dirty="0"/>
          </a:p>
        </p:txBody>
      </p:sp>
      <p:sp>
        <p:nvSpPr>
          <p:cNvPr id="403" name="Google Shape;403;p25"/>
          <p:cNvSpPr txBox="1"/>
          <p:nvPr/>
        </p:nvSpPr>
        <p:spPr>
          <a:xfrm>
            <a:off x="2842725" y="4388625"/>
            <a:ext cx="4987544" cy="20949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200" b="0" i="0" u="none" strike="noStrike" cap="none" dirty="0" err="1">
                <a:solidFill>
                  <a:schemeClr val="dk1"/>
                </a:solidFill>
                <a:latin typeface="Arial"/>
                <a:ea typeface="Arial"/>
                <a:cs typeface="Arial"/>
                <a:sym typeface="Arial"/>
              </a:rPr>
              <a:t>Ενεργητικό</a:t>
            </a:r>
            <a:r>
              <a:rPr lang="de-DE" sz="1200" b="0" i="0" u="none" strike="noStrike" cap="none" dirty="0">
                <a:solidFill>
                  <a:schemeClr val="dk1"/>
                </a:solidFill>
                <a:latin typeface="Arial"/>
                <a:ea typeface="Arial"/>
                <a:cs typeface="Arial"/>
                <a:sym typeface="Arial"/>
              </a:rPr>
              <a:t> = </a:t>
            </a:r>
            <a:r>
              <a:rPr lang="el-GR" sz="1200" dirty="0">
                <a:solidFill>
                  <a:schemeClr val="dk1"/>
                </a:solidFill>
              </a:rPr>
              <a:t>Υποχρεώσεις</a:t>
            </a:r>
            <a:r>
              <a:rPr lang="de-DE" sz="1200" b="0" i="0" u="none" strike="noStrike" cap="none" dirty="0">
                <a:solidFill>
                  <a:schemeClr val="dk1"/>
                </a:solidFill>
                <a:latin typeface="Arial"/>
                <a:ea typeface="Arial"/>
                <a:cs typeface="Arial"/>
                <a:sym typeface="Arial"/>
              </a:rPr>
              <a:t> &amp; </a:t>
            </a:r>
            <a:r>
              <a:rPr lang="de-DE" sz="1200" b="0" i="0" u="none" strike="noStrike" cap="none" dirty="0" err="1">
                <a:solidFill>
                  <a:schemeClr val="dk1"/>
                </a:solidFill>
                <a:latin typeface="Arial"/>
                <a:ea typeface="Arial"/>
                <a:cs typeface="Arial"/>
                <a:sym typeface="Arial"/>
              </a:rPr>
              <a:t>ίδι</a:t>
            </a:r>
            <a:r>
              <a:rPr lang="de-DE" sz="1200" b="0" i="0" u="none" strike="noStrike" cap="none" dirty="0">
                <a:solidFill>
                  <a:schemeClr val="dk1"/>
                </a:solidFill>
                <a:latin typeface="Arial"/>
                <a:ea typeface="Arial"/>
                <a:cs typeface="Arial"/>
                <a:sym typeface="Arial"/>
              </a:rPr>
              <a:t>α κεφάλαια</a:t>
            </a:r>
            <a:endParaRPr sz="1200" b="0" i="0" u="none" strike="noStrike" cap="none" dirty="0">
              <a:solidFill>
                <a:srgbClr val="000000"/>
              </a:solidFill>
              <a:latin typeface="Arial"/>
              <a:ea typeface="Arial"/>
              <a:cs typeface="Arial"/>
              <a:sym typeface="Arial"/>
            </a:endParaRPr>
          </a:p>
        </p:txBody>
      </p:sp>
      <p:sp>
        <p:nvSpPr>
          <p:cNvPr id="404" name="Google Shape;404;p25"/>
          <p:cNvSpPr txBox="1"/>
          <p:nvPr/>
        </p:nvSpPr>
        <p:spPr>
          <a:xfrm>
            <a:off x="195943" y="3135200"/>
            <a:ext cx="2204476" cy="831000"/>
          </a:xfrm>
          <a:prstGeom prst="rect">
            <a:avLst/>
          </a:prstGeom>
          <a:solidFill>
            <a:schemeClr val="lt1">
              <a:alpha val="0"/>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err="1">
                <a:solidFill>
                  <a:schemeClr val="dk1"/>
                </a:solidFill>
                <a:latin typeface="Arial"/>
                <a:ea typeface="Arial"/>
                <a:cs typeface="Arial"/>
                <a:sym typeface="Arial"/>
              </a:rPr>
              <a:t>Το</a:t>
            </a:r>
            <a:r>
              <a:rPr lang="de-DE" sz="1200" b="0" i="0" u="none" strike="noStrike" cap="none" dirty="0">
                <a:solidFill>
                  <a:schemeClr val="dk1"/>
                </a:solidFill>
                <a:latin typeface="Arial"/>
                <a:ea typeface="Arial"/>
                <a:cs typeface="Arial"/>
                <a:sym typeface="Arial"/>
              </a:rPr>
              <a:t> κ</a:t>
            </a:r>
            <a:r>
              <a:rPr lang="el-GR" sz="1200" b="0" i="0" u="none" strike="noStrike" cap="none" dirty="0" err="1">
                <a:solidFill>
                  <a:schemeClr val="dk1"/>
                </a:solidFill>
                <a:latin typeface="Arial"/>
                <a:ea typeface="Arial"/>
                <a:cs typeface="Arial"/>
                <a:sym typeface="Arial"/>
              </a:rPr>
              <a:t>άτω</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μέρος</a:t>
            </a:r>
            <a:r>
              <a:rPr lang="de-DE" sz="1200" b="0" i="0" u="none" strike="noStrike" cap="none" dirty="0">
                <a:solidFill>
                  <a:schemeClr val="dk1"/>
                </a:solidFill>
                <a:latin typeface="Arial"/>
                <a:ea typeface="Arial"/>
                <a:cs typeface="Arial"/>
                <a:sym typeface="Arial"/>
              </a:rPr>
              <a:t> α</a:t>
            </a:r>
            <a:r>
              <a:rPr lang="de-DE" sz="1200" b="0" i="0" u="none" strike="noStrike" cap="none" dirty="0" err="1">
                <a:solidFill>
                  <a:schemeClr val="dk1"/>
                </a:solidFill>
                <a:latin typeface="Arial"/>
                <a:ea typeface="Arial"/>
                <a:cs typeface="Arial"/>
                <a:sym typeface="Arial"/>
              </a:rPr>
              <a:t>ντικ</a:t>
            </a:r>
            <a:r>
              <a:rPr lang="de-DE" sz="1200" b="0" i="0" u="none" strike="noStrike" cap="none" dirty="0">
                <a:solidFill>
                  <a:schemeClr val="dk1"/>
                </a:solidFill>
                <a:latin typeface="Arial"/>
                <a:ea typeface="Arial"/>
                <a:cs typeface="Arial"/>
                <a:sym typeface="Arial"/>
              </a:rPr>
              <a:t>ατοπτρίζει την επενδυτική και χρηματοδοτική στρατηγική της επιχείρησης</a:t>
            </a:r>
            <a:endParaRPr sz="1400" b="0" i="0" u="none" strike="noStrike" cap="none" dirty="0">
              <a:solidFill>
                <a:srgbClr val="000000"/>
              </a:solidFill>
              <a:latin typeface="Arial"/>
              <a:ea typeface="Arial"/>
              <a:cs typeface="Arial"/>
              <a:sym typeface="Arial"/>
            </a:endParaRPr>
          </a:p>
        </p:txBody>
      </p:sp>
      <p:sp>
        <p:nvSpPr>
          <p:cNvPr id="405" name="Google Shape;405;p25"/>
          <p:cNvSpPr txBox="1"/>
          <p:nvPr/>
        </p:nvSpPr>
        <p:spPr>
          <a:xfrm>
            <a:off x="183764" y="1852075"/>
            <a:ext cx="2204476" cy="646500"/>
          </a:xfrm>
          <a:prstGeom prst="rect">
            <a:avLst/>
          </a:prstGeom>
          <a:solidFill>
            <a:schemeClr val="lt1">
              <a:alpha val="0"/>
            </a:schemeClr>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dirty="0" err="1">
                <a:solidFill>
                  <a:schemeClr val="dk1"/>
                </a:solidFill>
                <a:latin typeface="Arial"/>
                <a:ea typeface="Arial"/>
                <a:cs typeface="Arial"/>
                <a:sym typeface="Arial"/>
              </a:rPr>
              <a:t>Το</a:t>
            </a:r>
            <a:r>
              <a:rPr lang="de-DE" sz="1200" b="0" i="0" u="none" strike="noStrike" cap="none" dirty="0">
                <a:solidFill>
                  <a:schemeClr val="dk1"/>
                </a:solidFill>
                <a:latin typeface="Arial"/>
                <a:ea typeface="Arial"/>
                <a:cs typeface="Arial"/>
                <a:sym typeface="Arial"/>
              </a:rPr>
              <a:t> </a:t>
            </a:r>
            <a:r>
              <a:rPr lang="el-GR" sz="1200" b="0" i="0" u="none" strike="noStrike" cap="none" dirty="0">
                <a:solidFill>
                  <a:schemeClr val="dk1"/>
                </a:solidFill>
                <a:latin typeface="Arial"/>
                <a:ea typeface="Arial"/>
                <a:cs typeface="Arial"/>
                <a:sym typeface="Arial"/>
              </a:rPr>
              <a:t>επάνω</a:t>
            </a:r>
            <a:r>
              <a:rPr lang="de-DE" sz="1200" b="0" i="0" u="none" strike="noStrike" cap="none" dirty="0">
                <a:solidFill>
                  <a:schemeClr val="dk1"/>
                </a:solidFill>
                <a:latin typeface="Arial"/>
                <a:ea typeface="Arial"/>
                <a:cs typeface="Arial"/>
                <a:sym typeface="Arial"/>
              </a:rPr>
              <a:t> </a:t>
            </a:r>
            <a:r>
              <a:rPr lang="de-DE" sz="1200" b="0" i="0" u="none" strike="noStrike" cap="none" dirty="0" err="1">
                <a:solidFill>
                  <a:schemeClr val="dk1"/>
                </a:solidFill>
                <a:latin typeface="Arial"/>
                <a:ea typeface="Arial"/>
                <a:cs typeface="Arial"/>
                <a:sym typeface="Arial"/>
              </a:rPr>
              <a:t>μέρος</a:t>
            </a:r>
            <a:r>
              <a:rPr lang="de-DE" sz="1200" b="0" i="0" u="none" strike="noStrike" cap="none" dirty="0">
                <a:solidFill>
                  <a:schemeClr val="dk1"/>
                </a:solidFill>
                <a:latin typeface="Arial"/>
                <a:ea typeface="Arial"/>
                <a:cs typeface="Arial"/>
                <a:sym typeface="Arial"/>
              </a:rPr>
              <a:t> α</a:t>
            </a:r>
            <a:r>
              <a:rPr lang="de-DE" sz="1200" b="0" i="0" u="none" strike="noStrike" cap="none" dirty="0" err="1">
                <a:solidFill>
                  <a:schemeClr val="dk1"/>
                </a:solidFill>
                <a:latin typeface="Arial"/>
                <a:ea typeface="Arial"/>
                <a:cs typeface="Arial"/>
                <a:sym typeface="Arial"/>
              </a:rPr>
              <a:t>ντικ</a:t>
            </a:r>
            <a:r>
              <a:rPr lang="de-DE" sz="1200" b="0" i="0" u="none" strike="noStrike" cap="none" dirty="0">
                <a:solidFill>
                  <a:schemeClr val="dk1"/>
                </a:solidFill>
                <a:latin typeface="Arial"/>
                <a:ea typeface="Arial"/>
                <a:cs typeface="Arial"/>
                <a:sym typeface="Arial"/>
              </a:rPr>
              <a:t>ατοπτρίζει τον κύκλο λειτουργίας της επιχείρησης</a:t>
            </a:r>
            <a:endParaRPr sz="1400" b="0" i="0" u="none" strike="noStrike" cap="none" dirty="0">
              <a:solidFill>
                <a:srgbClr val="000000"/>
              </a:solidFill>
              <a:latin typeface="Arial"/>
              <a:ea typeface="Arial"/>
              <a:cs typeface="Arial"/>
              <a:sym typeface="Arial"/>
            </a:endParaRPr>
          </a:p>
        </p:txBody>
      </p:sp>
      <p:sp>
        <p:nvSpPr>
          <p:cNvPr id="406" name="Google Shape;406;p25"/>
          <p:cNvSpPr/>
          <p:nvPr/>
        </p:nvSpPr>
        <p:spPr>
          <a:xfrm>
            <a:off x="2477724" y="1709401"/>
            <a:ext cx="2665701" cy="1302300"/>
          </a:xfrm>
          <a:prstGeom prst="roundRect">
            <a:avLst>
              <a:gd name="adj" fmla="val 16667"/>
            </a:avLst>
          </a:prstGeom>
          <a:solidFill>
            <a:srgbClr val="57C5FF"/>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100" b="0" i="0" u="none" strike="noStrike" cap="none" dirty="0" err="1">
                <a:solidFill>
                  <a:schemeClr val="lt1"/>
                </a:solidFill>
                <a:latin typeface="Arial"/>
                <a:ea typeface="Arial"/>
                <a:cs typeface="Arial"/>
                <a:sym typeface="Arial"/>
              </a:rPr>
              <a:t>Κυκλοφορούν</a:t>
            </a:r>
            <a:r>
              <a:rPr lang="de-DE" sz="1100" b="0" i="0" u="none" strike="noStrike" cap="none" dirty="0">
                <a:solidFill>
                  <a:schemeClr val="lt1"/>
                </a:solidFill>
                <a:latin typeface="Arial"/>
                <a:ea typeface="Arial"/>
                <a:cs typeface="Arial"/>
                <a:sym typeface="Arial"/>
              </a:rPr>
              <a:t> </a:t>
            </a:r>
            <a:r>
              <a:rPr lang="de-DE" sz="1100" b="0" i="0" u="none" strike="noStrike" cap="none" dirty="0" err="1">
                <a:solidFill>
                  <a:schemeClr val="lt1"/>
                </a:solidFill>
                <a:latin typeface="Arial"/>
                <a:ea typeface="Arial"/>
                <a:cs typeface="Arial"/>
                <a:sym typeface="Arial"/>
              </a:rPr>
              <a:t>ενεργητικό</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de-DE" sz="1100" b="0" i="0" u="none" strike="noStrike" cap="none" dirty="0">
                <a:solidFill>
                  <a:schemeClr val="lt1"/>
                </a:solidFill>
                <a:latin typeface="Arial"/>
                <a:ea typeface="Arial"/>
                <a:cs typeface="Arial"/>
                <a:sym typeface="Arial"/>
              </a:rPr>
              <a:t>(απ</a:t>
            </a:r>
            <a:r>
              <a:rPr lang="de-DE" sz="1100" b="0" i="0" u="none" strike="noStrike" cap="none" dirty="0" err="1">
                <a:solidFill>
                  <a:schemeClr val="lt1"/>
                </a:solidFill>
                <a:latin typeface="Arial"/>
                <a:ea typeface="Arial"/>
                <a:cs typeface="Arial"/>
                <a:sym typeface="Arial"/>
              </a:rPr>
              <a:t>οθέμ</a:t>
            </a:r>
            <a:r>
              <a:rPr lang="de-DE" sz="1100" b="0" i="0" u="none" strike="noStrike" cap="none" dirty="0">
                <a:solidFill>
                  <a:schemeClr val="lt1"/>
                </a:solidFill>
                <a:latin typeface="Arial"/>
                <a:ea typeface="Arial"/>
                <a:cs typeface="Arial"/>
                <a:sym typeface="Arial"/>
              </a:rPr>
              <a:t>ατα, εισπρακτέοι λογαριασμοί (πελάτες, χρηματοδότες...)- μετρητά)</a:t>
            </a:r>
            <a:endParaRPr sz="1100" b="0" i="0" u="none" strike="noStrike" cap="none" dirty="0">
              <a:solidFill>
                <a:srgbClr val="000000"/>
              </a:solidFill>
              <a:latin typeface="Arial"/>
              <a:ea typeface="Arial"/>
              <a:cs typeface="Arial"/>
              <a:sym typeface="Arial"/>
            </a:endParaRPr>
          </a:p>
        </p:txBody>
      </p:sp>
      <p:sp>
        <p:nvSpPr>
          <p:cNvPr id="407" name="Google Shape;407;p25"/>
          <p:cNvSpPr/>
          <p:nvPr/>
        </p:nvSpPr>
        <p:spPr>
          <a:xfrm>
            <a:off x="2477724" y="3028607"/>
            <a:ext cx="2644154" cy="1302300"/>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100" b="0" i="0" u="none" strike="noStrike" cap="none" dirty="0" err="1">
                <a:solidFill>
                  <a:schemeClr val="lt1"/>
                </a:solidFill>
                <a:latin typeface="Arial"/>
                <a:ea typeface="Arial"/>
                <a:cs typeface="Arial"/>
                <a:sym typeface="Arial"/>
              </a:rPr>
              <a:t>Μη</a:t>
            </a:r>
            <a:r>
              <a:rPr lang="de-DE" sz="1100" b="0" i="0" u="none" strike="noStrike" cap="none" dirty="0">
                <a:solidFill>
                  <a:schemeClr val="lt1"/>
                </a:solidFill>
                <a:latin typeface="Arial"/>
                <a:ea typeface="Arial"/>
                <a:cs typeface="Arial"/>
                <a:sym typeface="Arial"/>
              </a:rPr>
              <a:t> </a:t>
            </a:r>
            <a:r>
              <a:rPr lang="de-DE" sz="1100" b="0" i="0" u="none" strike="noStrike" cap="none" dirty="0" err="1">
                <a:solidFill>
                  <a:schemeClr val="lt1"/>
                </a:solidFill>
                <a:latin typeface="Arial"/>
                <a:ea typeface="Arial"/>
                <a:cs typeface="Arial"/>
                <a:sym typeface="Arial"/>
              </a:rPr>
              <a:t>κυκλοφορούντ</a:t>
            </a:r>
            <a:r>
              <a:rPr lang="de-DE" sz="1100" b="0" i="0" u="none" strike="noStrike" cap="none" dirty="0">
                <a:solidFill>
                  <a:schemeClr val="lt1"/>
                </a:solidFill>
                <a:latin typeface="Arial"/>
                <a:ea typeface="Arial"/>
                <a:cs typeface="Arial"/>
                <a:sym typeface="Arial"/>
              </a:rPr>
              <a:t>α περιουσιακά στοιχεία</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de-DE" sz="1100" b="0" i="0" u="none" strike="noStrike" cap="none" dirty="0">
                <a:solidFill>
                  <a:schemeClr val="lt1"/>
                </a:solidFill>
                <a:latin typeface="Arial"/>
                <a:ea typeface="Arial"/>
                <a:cs typeface="Arial"/>
                <a:sym typeface="Arial"/>
              </a:rPr>
              <a:t>(</a:t>
            </a:r>
            <a:r>
              <a:rPr lang="de-DE" sz="1100" b="0" i="0" u="none" strike="noStrike" cap="none" dirty="0" err="1">
                <a:solidFill>
                  <a:schemeClr val="lt1"/>
                </a:solidFill>
                <a:latin typeface="Arial"/>
                <a:ea typeface="Arial"/>
                <a:cs typeface="Arial"/>
                <a:sym typeface="Arial"/>
              </a:rPr>
              <a:t>ιδιοκτησί</a:t>
            </a:r>
            <a:r>
              <a:rPr lang="de-DE" sz="1100" b="0" i="0" u="none" strike="noStrike" cap="none" dirty="0">
                <a:solidFill>
                  <a:schemeClr val="lt1"/>
                </a:solidFill>
                <a:latin typeface="Arial"/>
                <a:ea typeface="Arial"/>
                <a:cs typeface="Arial"/>
                <a:sym typeface="Arial"/>
              </a:rPr>
              <a:t>α, τεχνολογία, ...)</a:t>
            </a:r>
            <a:endParaRPr sz="1100" b="0" i="0" u="none" strike="noStrike" cap="none" dirty="0">
              <a:solidFill>
                <a:srgbClr val="000000"/>
              </a:solidFill>
              <a:latin typeface="Arial"/>
              <a:ea typeface="Arial"/>
              <a:cs typeface="Arial"/>
              <a:sym typeface="Arial"/>
            </a:endParaRPr>
          </a:p>
        </p:txBody>
      </p:sp>
      <p:sp>
        <p:nvSpPr>
          <p:cNvPr id="408" name="Google Shape;408;p25"/>
          <p:cNvSpPr/>
          <p:nvPr/>
        </p:nvSpPr>
        <p:spPr>
          <a:xfrm>
            <a:off x="5182373" y="1737573"/>
            <a:ext cx="2657901" cy="770400"/>
          </a:xfrm>
          <a:prstGeom prst="roundRect">
            <a:avLst>
              <a:gd name="adj" fmla="val 16667"/>
            </a:avLst>
          </a:prstGeom>
          <a:solidFill>
            <a:srgbClr val="FED21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100" b="0" i="0" u="none" strike="noStrike" cap="none" dirty="0" err="1">
                <a:solidFill>
                  <a:schemeClr val="lt1"/>
                </a:solidFill>
                <a:latin typeface="Arial"/>
                <a:ea typeface="Arial"/>
                <a:cs typeface="Arial"/>
                <a:sym typeface="Arial"/>
              </a:rPr>
              <a:t>Βρ</a:t>
            </a:r>
            <a:r>
              <a:rPr lang="de-DE" sz="1100" b="0" i="0" u="none" strike="noStrike" cap="none" dirty="0">
                <a:solidFill>
                  <a:schemeClr val="lt1"/>
                </a:solidFill>
                <a:latin typeface="Arial"/>
                <a:ea typeface="Arial"/>
                <a:cs typeface="Arial"/>
                <a:sym typeface="Arial"/>
              </a:rPr>
              <a:t>αχυπρόθεσμες υποχρεώσεις</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de-DE" sz="1100" b="0" i="0" u="none" strike="noStrike" cap="none" dirty="0">
                <a:solidFill>
                  <a:schemeClr val="lt1"/>
                </a:solidFill>
                <a:latin typeface="Arial"/>
                <a:ea typeface="Arial"/>
                <a:cs typeface="Arial"/>
                <a:sym typeface="Arial"/>
              </a:rPr>
              <a:t>(π</a:t>
            </a:r>
            <a:r>
              <a:rPr lang="de-DE" sz="1100" b="0" i="0" u="none" strike="noStrike" cap="none" dirty="0" err="1">
                <a:solidFill>
                  <a:schemeClr val="lt1"/>
                </a:solidFill>
                <a:latin typeface="Arial"/>
                <a:ea typeface="Arial"/>
                <a:cs typeface="Arial"/>
                <a:sym typeface="Arial"/>
              </a:rPr>
              <a:t>ληρωτέοι</a:t>
            </a:r>
            <a:r>
              <a:rPr lang="de-DE" sz="1100" b="0" i="0" u="none" strike="noStrike" cap="none" dirty="0">
                <a:solidFill>
                  <a:schemeClr val="lt1"/>
                </a:solidFill>
                <a:latin typeface="Arial"/>
                <a:ea typeface="Arial"/>
                <a:cs typeface="Arial"/>
                <a:sym typeface="Arial"/>
              </a:rPr>
              <a:t> </a:t>
            </a:r>
            <a:r>
              <a:rPr lang="de-DE" sz="1100" b="0" i="0" u="none" strike="noStrike" cap="none" dirty="0" err="1">
                <a:solidFill>
                  <a:schemeClr val="lt1"/>
                </a:solidFill>
                <a:latin typeface="Arial"/>
                <a:ea typeface="Arial"/>
                <a:cs typeface="Arial"/>
                <a:sym typeface="Arial"/>
              </a:rPr>
              <a:t>λογ</a:t>
            </a:r>
            <a:r>
              <a:rPr lang="de-DE" sz="1100" b="0" i="0" u="none" strike="noStrike" cap="none" dirty="0">
                <a:solidFill>
                  <a:schemeClr val="lt1"/>
                </a:solidFill>
                <a:latin typeface="Arial"/>
                <a:ea typeface="Arial"/>
                <a:cs typeface="Arial"/>
                <a:sym typeface="Arial"/>
              </a:rPr>
              <a:t>αριασμοί -προμηθευτές, εργαζόμενοι, πρόνοια...- βραχυπρόθεσμο χρέος...)</a:t>
            </a:r>
            <a:endParaRPr sz="1100" b="0" i="0" u="none" strike="noStrike" cap="none" dirty="0">
              <a:solidFill>
                <a:srgbClr val="000000"/>
              </a:solidFill>
              <a:latin typeface="Arial"/>
              <a:ea typeface="Arial"/>
              <a:cs typeface="Arial"/>
              <a:sym typeface="Arial"/>
            </a:endParaRPr>
          </a:p>
        </p:txBody>
      </p:sp>
      <p:sp>
        <p:nvSpPr>
          <p:cNvPr id="409" name="Google Shape;409;p25"/>
          <p:cNvSpPr/>
          <p:nvPr/>
        </p:nvSpPr>
        <p:spPr>
          <a:xfrm>
            <a:off x="5189338" y="2530668"/>
            <a:ext cx="2650935" cy="770400"/>
          </a:xfrm>
          <a:prstGeom prst="roundRect">
            <a:avLst>
              <a:gd name="adj" fmla="val 16667"/>
            </a:avLst>
          </a:prstGeom>
          <a:solidFill>
            <a:srgbClr val="FF7900"/>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100" b="0" i="0" u="none" strike="noStrike" cap="none" dirty="0" err="1">
                <a:solidFill>
                  <a:schemeClr val="lt1"/>
                </a:solidFill>
                <a:latin typeface="Arial"/>
                <a:ea typeface="Arial"/>
                <a:cs typeface="Arial"/>
                <a:sym typeface="Arial"/>
              </a:rPr>
              <a:t>Μη</a:t>
            </a:r>
            <a:r>
              <a:rPr lang="de-DE" sz="1100" b="0" i="0" u="none" strike="noStrike" cap="none" dirty="0">
                <a:solidFill>
                  <a:schemeClr val="lt1"/>
                </a:solidFill>
                <a:latin typeface="Arial"/>
                <a:ea typeface="Arial"/>
                <a:cs typeface="Arial"/>
                <a:sym typeface="Arial"/>
              </a:rPr>
              <a:t> βρα</a:t>
            </a:r>
            <a:r>
              <a:rPr lang="de-DE" sz="1100" b="0" i="0" u="none" strike="noStrike" cap="none" dirty="0" err="1">
                <a:solidFill>
                  <a:schemeClr val="lt1"/>
                </a:solidFill>
                <a:latin typeface="Arial"/>
                <a:ea typeface="Arial"/>
                <a:cs typeface="Arial"/>
                <a:sym typeface="Arial"/>
              </a:rPr>
              <a:t>χυ</a:t>
            </a:r>
            <a:r>
              <a:rPr lang="de-DE" sz="1100" b="0" i="0" u="none" strike="noStrike" cap="none" dirty="0">
                <a:solidFill>
                  <a:schemeClr val="lt1"/>
                </a:solidFill>
                <a:latin typeface="Arial"/>
                <a:ea typeface="Arial"/>
                <a:cs typeface="Arial"/>
                <a:sym typeface="Arial"/>
              </a:rPr>
              <a:t>πρόθεσμες υποχρεώσεις</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de-DE" sz="1100" b="0" i="0" u="none" strike="noStrike" cap="none" dirty="0">
                <a:solidFill>
                  <a:schemeClr val="lt1"/>
                </a:solidFill>
                <a:latin typeface="Arial"/>
                <a:ea typeface="Arial"/>
                <a:cs typeface="Arial"/>
                <a:sym typeface="Arial"/>
              </a:rPr>
              <a:t>(</a:t>
            </a:r>
            <a:r>
              <a:rPr lang="de-DE" sz="1100" b="0" i="0" u="none" strike="noStrike" cap="none" dirty="0" err="1">
                <a:solidFill>
                  <a:schemeClr val="lt1"/>
                </a:solidFill>
                <a:latin typeface="Arial"/>
                <a:ea typeface="Arial"/>
                <a:cs typeface="Arial"/>
                <a:sym typeface="Arial"/>
              </a:rPr>
              <a:t>μεσ</a:t>
            </a:r>
            <a:r>
              <a:rPr lang="de-DE" sz="1100" b="0" i="0" u="none" strike="noStrike" cap="none" dirty="0">
                <a:solidFill>
                  <a:schemeClr val="lt1"/>
                </a:solidFill>
                <a:latin typeface="Arial"/>
                <a:ea typeface="Arial"/>
                <a:cs typeface="Arial"/>
                <a:sym typeface="Arial"/>
              </a:rPr>
              <a:t>αίο/μικρό χρέος)</a:t>
            </a:r>
            <a:endParaRPr sz="1100" b="0" i="0" u="none" strike="noStrike" cap="none" dirty="0">
              <a:solidFill>
                <a:srgbClr val="000000"/>
              </a:solidFill>
              <a:latin typeface="Arial"/>
              <a:ea typeface="Arial"/>
              <a:cs typeface="Arial"/>
              <a:sym typeface="Arial"/>
            </a:endParaRPr>
          </a:p>
        </p:txBody>
      </p:sp>
      <p:sp>
        <p:nvSpPr>
          <p:cNvPr id="410" name="Google Shape;410;p25"/>
          <p:cNvSpPr/>
          <p:nvPr/>
        </p:nvSpPr>
        <p:spPr>
          <a:xfrm>
            <a:off x="5179334" y="3339067"/>
            <a:ext cx="2650935" cy="949500"/>
          </a:xfrm>
          <a:prstGeom prst="roundRect">
            <a:avLst>
              <a:gd name="adj" fmla="val 16667"/>
            </a:avLst>
          </a:prstGeom>
          <a:solidFill>
            <a:srgbClr val="92D050"/>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100" b="0" i="0" u="none" strike="noStrike" cap="none" dirty="0" err="1">
                <a:solidFill>
                  <a:schemeClr val="lt1"/>
                </a:solidFill>
                <a:latin typeface="Arial"/>
                <a:ea typeface="Arial"/>
                <a:cs typeface="Arial"/>
                <a:sym typeface="Arial"/>
              </a:rPr>
              <a:t>Μετοχικό</a:t>
            </a:r>
            <a:r>
              <a:rPr lang="de-DE" sz="1100" b="0" i="0" u="none" strike="noStrike" cap="none" dirty="0">
                <a:solidFill>
                  <a:schemeClr val="lt1"/>
                </a:solidFill>
                <a:latin typeface="Arial"/>
                <a:ea typeface="Arial"/>
                <a:cs typeface="Arial"/>
                <a:sym typeface="Arial"/>
              </a:rPr>
              <a:t> </a:t>
            </a:r>
            <a:r>
              <a:rPr lang="de-DE" sz="1100" b="0" i="0" u="none" strike="noStrike" cap="none" dirty="0" err="1">
                <a:solidFill>
                  <a:schemeClr val="lt1"/>
                </a:solidFill>
                <a:latin typeface="Arial"/>
                <a:ea typeface="Arial"/>
                <a:cs typeface="Arial"/>
                <a:sym typeface="Arial"/>
              </a:rPr>
              <a:t>κεφάλ</a:t>
            </a:r>
            <a:r>
              <a:rPr lang="de-DE" sz="1100" b="0" i="0" u="none" strike="noStrike" cap="none" dirty="0">
                <a:solidFill>
                  <a:schemeClr val="lt1"/>
                </a:solidFill>
                <a:latin typeface="Arial"/>
                <a:ea typeface="Arial"/>
                <a:cs typeface="Arial"/>
                <a:sym typeface="Arial"/>
              </a:rPr>
              <a:t>αιο</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de-DE" sz="1100" b="0" i="0" u="none" strike="noStrike" cap="none" dirty="0">
                <a:solidFill>
                  <a:schemeClr val="lt1"/>
                </a:solidFill>
                <a:latin typeface="Arial"/>
                <a:ea typeface="Arial"/>
                <a:cs typeface="Arial"/>
                <a:sym typeface="Arial"/>
              </a:rPr>
              <a:t>(</a:t>
            </a:r>
            <a:r>
              <a:rPr lang="de-DE" sz="1100" b="0" i="0" u="none" strike="noStrike" cap="none" dirty="0" err="1">
                <a:solidFill>
                  <a:schemeClr val="lt1"/>
                </a:solidFill>
                <a:latin typeface="Arial"/>
                <a:ea typeface="Arial"/>
                <a:cs typeface="Arial"/>
                <a:sym typeface="Arial"/>
              </a:rPr>
              <a:t>ίδι</a:t>
            </a:r>
            <a:r>
              <a:rPr lang="de-DE" sz="1100" b="0" i="0" u="none" strike="noStrike" cap="none" dirty="0">
                <a:solidFill>
                  <a:schemeClr val="lt1"/>
                </a:solidFill>
                <a:latin typeface="Arial"/>
                <a:ea typeface="Arial"/>
                <a:cs typeface="Arial"/>
                <a:sym typeface="Arial"/>
              </a:rPr>
              <a:t>α κεφάλαια, κέρδη εις νέον, καθαρά κέρδη)</a:t>
            </a:r>
            <a:endParaRPr sz="1100" b="0" i="0" u="none" strike="noStrike" cap="none" dirty="0">
              <a:solidFill>
                <a:srgbClr val="000000"/>
              </a:solidFill>
              <a:latin typeface="Arial"/>
              <a:ea typeface="Arial"/>
              <a:cs typeface="Arial"/>
              <a:sym typeface="Arial"/>
            </a:endParaRPr>
          </a:p>
        </p:txBody>
      </p:sp>
      <p:cxnSp>
        <p:nvCxnSpPr>
          <p:cNvPr id="411" name="Google Shape;411;p2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412" name="Google Shape;412;p25"/>
          <p:cNvCxnSpPr/>
          <p:nvPr/>
        </p:nvCxnSpPr>
        <p:spPr>
          <a:xfrm>
            <a:off x="2477724" y="4688750"/>
            <a:ext cx="6244200" cy="0"/>
          </a:xfrm>
          <a:prstGeom prst="straightConnector1">
            <a:avLst/>
          </a:prstGeom>
          <a:noFill/>
          <a:ln w="19050" cap="flat" cmpd="sng">
            <a:solidFill>
              <a:schemeClr val="dk2"/>
            </a:solidFill>
            <a:prstDash val="solid"/>
            <a:round/>
            <a:headEnd type="none" w="sm" len="sm"/>
            <a:tailEnd type="none" w="sm" len="sm"/>
          </a:ln>
        </p:spPr>
      </p:cxnSp>
      <p:pic>
        <p:nvPicPr>
          <p:cNvPr id="413" name="Google Shape;413;p2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414" name="Google Shape;414;p2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22</a:t>
            </a:fld>
            <a:endParaRPr/>
          </a:p>
        </p:txBody>
      </p:sp>
      <p:pic>
        <p:nvPicPr>
          <p:cNvPr id="415" name="Google Shape;415;p2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3"/>
          <p:cNvSpPr txBox="1">
            <a:spLocks noGrp="1"/>
          </p:cNvSpPr>
          <p:nvPr>
            <p:ph type="title"/>
          </p:nvPr>
        </p:nvSpPr>
        <p:spPr>
          <a:xfrm>
            <a:off x="836023" y="450186"/>
            <a:ext cx="8294479" cy="6435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100" dirty="0">
                <a:latin typeface="Lato" panose="020F0502020204030203" pitchFamily="34" charset="0"/>
                <a:ea typeface="Lato" panose="020F0502020204030203" pitchFamily="34" charset="0"/>
                <a:cs typeface="Lato" panose="020F0502020204030203" pitchFamily="34" charset="0"/>
              </a:rPr>
              <a:t>Από </a:t>
            </a:r>
            <a:r>
              <a:rPr lang="de-DE" sz="2100" dirty="0" err="1">
                <a:latin typeface="Lato" panose="020F0502020204030203" pitchFamily="34" charset="0"/>
                <a:ea typeface="Lato" panose="020F0502020204030203" pitchFamily="34" charset="0"/>
                <a:cs typeface="Lato" panose="020F0502020204030203" pitchFamily="34" charset="0"/>
              </a:rPr>
              <a:t>την</a:t>
            </a:r>
            <a:r>
              <a:rPr lang="de-DE" sz="2100" dirty="0">
                <a:latin typeface="Lato" panose="020F0502020204030203" pitchFamily="34" charset="0"/>
                <a:ea typeface="Lato" panose="020F0502020204030203" pitchFamily="34" charset="0"/>
                <a:cs typeface="Lato" panose="020F0502020204030203" pitchFamily="34" charset="0"/>
              </a:rPr>
              <a:t> κα</a:t>
            </a:r>
            <a:r>
              <a:rPr lang="de-DE" sz="2100" dirty="0" err="1">
                <a:latin typeface="Lato" panose="020F0502020204030203" pitchFamily="34" charset="0"/>
                <a:ea typeface="Lato" panose="020F0502020204030203" pitchFamily="34" charset="0"/>
                <a:cs typeface="Lato" panose="020F0502020204030203" pitchFamily="34" charset="0"/>
              </a:rPr>
              <a:t>τάστ</a:t>
            </a:r>
            <a:r>
              <a:rPr lang="de-DE" sz="2100" dirty="0">
                <a:latin typeface="Lato" panose="020F0502020204030203" pitchFamily="34" charset="0"/>
                <a:ea typeface="Lato" panose="020F0502020204030203" pitchFamily="34" charset="0"/>
                <a:cs typeface="Lato" panose="020F0502020204030203" pitchFamily="34" charset="0"/>
              </a:rPr>
              <a:t>αση </a:t>
            </a:r>
            <a:r>
              <a:rPr lang="el-GR" sz="2100" dirty="0">
                <a:latin typeface="Lato" panose="020F0502020204030203" pitchFamily="34" charset="0"/>
                <a:ea typeface="Lato" panose="020F0502020204030203" pitchFamily="34" charset="0"/>
                <a:cs typeface="Lato" panose="020F0502020204030203" pitchFamily="34" charset="0"/>
              </a:rPr>
              <a:t>λογαριασμού εσόδων/κερδών</a:t>
            </a:r>
            <a:r>
              <a:rPr lang="de-DE" sz="2100" dirty="0">
                <a:latin typeface="Lato" panose="020F0502020204030203" pitchFamily="34" charset="0"/>
                <a:ea typeface="Lato" panose="020F0502020204030203" pitchFamily="34" charset="0"/>
                <a:cs typeface="Lato" panose="020F0502020204030203" pitchFamily="34" charset="0"/>
              </a:rPr>
              <a:t> και τον ισολογισμό στην κατάσταση ταμειακών ροών και την πρόβλεψη</a:t>
            </a:r>
            <a:endParaRPr dirty="0">
              <a:latin typeface="Lato" panose="020F0502020204030203" pitchFamily="34" charset="0"/>
              <a:ea typeface="Lato" panose="020F0502020204030203" pitchFamily="34" charset="0"/>
              <a:cs typeface="Lato" panose="020F0502020204030203" pitchFamily="34" charset="0"/>
            </a:endParaRPr>
          </a:p>
        </p:txBody>
      </p:sp>
      <p:sp>
        <p:nvSpPr>
          <p:cNvPr id="422" name="Google Shape;422;p33"/>
          <p:cNvSpPr/>
          <p:nvPr/>
        </p:nvSpPr>
        <p:spPr>
          <a:xfrm>
            <a:off x="1197830" y="2969059"/>
            <a:ext cx="993292" cy="879587"/>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Περιουσιακά στοιχεία</a:t>
            </a:r>
            <a:endParaRPr sz="1400" b="0" i="0" u="none" strike="noStrike" cap="none">
              <a:solidFill>
                <a:srgbClr val="000000"/>
              </a:solidFill>
              <a:latin typeface="Arial"/>
              <a:ea typeface="Arial"/>
              <a:cs typeface="Arial"/>
              <a:sym typeface="Arial"/>
            </a:endParaRPr>
          </a:p>
        </p:txBody>
      </p:sp>
      <p:sp>
        <p:nvSpPr>
          <p:cNvPr id="423" name="Google Shape;423;p33"/>
          <p:cNvSpPr/>
          <p:nvPr/>
        </p:nvSpPr>
        <p:spPr>
          <a:xfrm>
            <a:off x="2279172" y="1580103"/>
            <a:ext cx="874359" cy="593658"/>
          </a:xfrm>
          <a:prstGeom prst="roundRect">
            <a:avLst>
              <a:gd name="adj" fmla="val 16667"/>
            </a:avLst>
          </a:prstGeom>
          <a:solidFill>
            <a:schemeClr val="accent2"/>
          </a:solidFill>
          <a:ln w="25400" cap="flat" cmpd="sng">
            <a:solidFill>
              <a:srgbClr val="1C91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Έξοδα</a:t>
            </a:r>
            <a:endParaRPr sz="1400" b="0" i="0" u="none" strike="noStrike" cap="none">
              <a:solidFill>
                <a:srgbClr val="000000"/>
              </a:solidFill>
              <a:latin typeface="Arial"/>
              <a:ea typeface="Arial"/>
              <a:cs typeface="Arial"/>
              <a:sym typeface="Arial"/>
            </a:endParaRPr>
          </a:p>
        </p:txBody>
      </p:sp>
      <p:sp>
        <p:nvSpPr>
          <p:cNvPr id="424" name="Google Shape;424;p33"/>
          <p:cNvSpPr/>
          <p:nvPr/>
        </p:nvSpPr>
        <p:spPr>
          <a:xfrm>
            <a:off x="2194473" y="3469230"/>
            <a:ext cx="993292" cy="349730"/>
          </a:xfrm>
          <a:prstGeom prst="roundRect">
            <a:avLst>
              <a:gd name="adj" fmla="val 16667"/>
            </a:avLst>
          </a:prstGeom>
          <a:solidFill>
            <a:schemeClr val="accent3"/>
          </a:solidFill>
          <a:ln w="25400" cap="flat" cmpd="sng">
            <a:solidFill>
              <a:srgbClr val="006F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dirty="0" err="1">
                <a:solidFill>
                  <a:schemeClr val="lt1"/>
                </a:solidFill>
                <a:latin typeface="Arial"/>
                <a:ea typeface="Arial"/>
                <a:cs typeface="Arial"/>
                <a:sym typeface="Arial"/>
              </a:rPr>
              <a:t>Μετοχικό</a:t>
            </a:r>
            <a:r>
              <a:rPr lang="de-DE" sz="1000" b="0" i="0" u="none" strike="noStrike" cap="none" dirty="0">
                <a:solidFill>
                  <a:schemeClr val="lt1"/>
                </a:solidFill>
                <a:latin typeface="Arial"/>
                <a:ea typeface="Arial"/>
                <a:cs typeface="Arial"/>
                <a:sym typeface="Arial"/>
              </a:rPr>
              <a:t> </a:t>
            </a:r>
            <a:r>
              <a:rPr lang="de-DE" sz="1000" b="0" i="0" u="none" strike="noStrike" cap="none" dirty="0" err="1">
                <a:solidFill>
                  <a:schemeClr val="lt1"/>
                </a:solidFill>
                <a:latin typeface="Arial"/>
                <a:ea typeface="Arial"/>
                <a:cs typeface="Arial"/>
                <a:sym typeface="Arial"/>
              </a:rPr>
              <a:t>κεφάλ</a:t>
            </a:r>
            <a:r>
              <a:rPr lang="de-DE" sz="1000" b="0" i="0" u="none" strike="noStrike" cap="none" dirty="0">
                <a:solidFill>
                  <a:schemeClr val="lt1"/>
                </a:solidFill>
                <a:latin typeface="Arial"/>
                <a:ea typeface="Arial"/>
                <a:cs typeface="Arial"/>
                <a:sym typeface="Arial"/>
              </a:rPr>
              <a:t>αιο</a:t>
            </a:r>
            <a:endParaRPr sz="1400" b="0" i="0" u="none" strike="noStrike" cap="none" dirty="0">
              <a:solidFill>
                <a:srgbClr val="000000"/>
              </a:solidFill>
              <a:latin typeface="Arial"/>
              <a:ea typeface="Arial"/>
              <a:cs typeface="Arial"/>
              <a:sym typeface="Arial"/>
            </a:endParaRPr>
          </a:p>
        </p:txBody>
      </p:sp>
      <p:sp>
        <p:nvSpPr>
          <p:cNvPr id="425" name="Google Shape;425;p33"/>
          <p:cNvSpPr/>
          <p:nvPr/>
        </p:nvSpPr>
        <p:spPr>
          <a:xfrm>
            <a:off x="2191851" y="2988135"/>
            <a:ext cx="1008977" cy="447763"/>
          </a:xfrm>
          <a:prstGeom prst="roundRect">
            <a:avLst>
              <a:gd name="adj" fmla="val 16667"/>
            </a:avLst>
          </a:prstGeom>
          <a:solidFill>
            <a:schemeClr val="accent4"/>
          </a:solidFill>
          <a:ln w="25400" cap="flat" cmpd="sng">
            <a:solidFill>
              <a:srgbClr val="3B87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Υποχρεώσεις</a:t>
            </a:r>
            <a:endParaRPr sz="1400" b="0" i="0" u="none" strike="noStrike" cap="none">
              <a:solidFill>
                <a:srgbClr val="000000"/>
              </a:solidFill>
              <a:latin typeface="Arial"/>
              <a:ea typeface="Arial"/>
              <a:cs typeface="Arial"/>
              <a:sym typeface="Arial"/>
            </a:endParaRPr>
          </a:p>
        </p:txBody>
      </p:sp>
      <p:sp>
        <p:nvSpPr>
          <p:cNvPr id="426" name="Google Shape;426;p33"/>
          <p:cNvSpPr/>
          <p:nvPr/>
        </p:nvSpPr>
        <p:spPr>
          <a:xfrm>
            <a:off x="1197831" y="1580103"/>
            <a:ext cx="1093672" cy="968087"/>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Έσοδα</a:t>
            </a:r>
            <a:endParaRPr sz="1400" b="0" i="0" u="none" strike="noStrike" cap="none">
              <a:solidFill>
                <a:srgbClr val="000000"/>
              </a:solidFill>
              <a:latin typeface="Arial"/>
              <a:ea typeface="Arial"/>
              <a:cs typeface="Arial"/>
              <a:sym typeface="Arial"/>
            </a:endParaRPr>
          </a:p>
        </p:txBody>
      </p:sp>
      <p:sp>
        <p:nvSpPr>
          <p:cNvPr id="427" name="Google Shape;427;p33"/>
          <p:cNvSpPr/>
          <p:nvPr/>
        </p:nvSpPr>
        <p:spPr>
          <a:xfrm>
            <a:off x="2283292" y="2173761"/>
            <a:ext cx="846756" cy="374429"/>
          </a:xfrm>
          <a:prstGeom prst="roundRect">
            <a:avLst>
              <a:gd name="adj" fmla="val 16667"/>
            </a:avLst>
          </a:prstGeom>
          <a:solidFill>
            <a:schemeClr val="accent3"/>
          </a:solidFill>
          <a:ln w="25400" cap="flat" cmpd="sng">
            <a:solidFill>
              <a:srgbClr val="006F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Κέρδη (ή ζημίες)</a:t>
            </a:r>
            <a:endParaRPr sz="1400" b="0" i="0" u="none" strike="noStrike" cap="none">
              <a:solidFill>
                <a:srgbClr val="000000"/>
              </a:solidFill>
              <a:latin typeface="Arial"/>
              <a:ea typeface="Arial"/>
              <a:cs typeface="Arial"/>
              <a:sym typeface="Arial"/>
            </a:endParaRPr>
          </a:p>
        </p:txBody>
      </p:sp>
      <p:grpSp>
        <p:nvGrpSpPr>
          <p:cNvPr id="428" name="Google Shape;428;p33"/>
          <p:cNvGrpSpPr/>
          <p:nvPr/>
        </p:nvGrpSpPr>
        <p:grpSpPr>
          <a:xfrm>
            <a:off x="5233821" y="1620177"/>
            <a:ext cx="2441359" cy="2044080"/>
            <a:chOff x="174382" y="61235"/>
            <a:chExt cx="2441359" cy="2044080"/>
          </a:xfrm>
        </p:grpSpPr>
        <p:sp>
          <p:nvSpPr>
            <p:cNvPr id="429" name="Google Shape;429;p33"/>
            <p:cNvSpPr/>
            <p:nvPr/>
          </p:nvSpPr>
          <p:spPr>
            <a:xfrm>
              <a:off x="174382" y="61235"/>
              <a:ext cx="2441359" cy="50184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3"/>
            <p:cNvSpPr txBox="1"/>
            <p:nvPr/>
          </p:nvSpPr>
          <p:spPr>
            <a:xfrm>
              <a:off x="198880" y="85733"/>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dirty="0">
                  <a:solidFill>
                    <a:schemeClr val="lt1"/>
                  </a:solidFill>
                  <a:latin typeface="Arial"/>
                  <a:ea typeface="Arial"/>
                  <a:cs typeface="Arial"/>
                  <a:sym typeface="Arial"/>
                </a:rPr>
                <a:t>Τα</a:t>
              </a:r>
              <a:r>
                <a:rPr lang="de-DE" sz="1050" b="0" i="0" u="none" strike="noStrike" cap="none" dirty="0" err="1">
                  <a:solidFill>
                    <a:schemeClr val="lt1"/>
                  </a:solidFill>
                  <a:latin typeface="Arial"/>
                  <a:ea typeface="Arial"/>
                  <a:cs typeface="Arial"/>
                  <a:sym typeface="Arial"/>
                </a:rPr>
                <a:t>μει</a:t>
              </a:r>
              <a:r>
                <a:rPr lang="de-DE" sz="1050" b="0" i="0" u="none" strike="noStrike" cap="none" dirty="0">
                  <a:solidFill>
                    <a:schemeClr val="lt1"/>
                  </a:solidFill>
                  <a:latin typeface="Arial"/>
                  <a:ea typeface="Arial"/>
                  <a:cs typeface="Arial"/>
                  <a:sym typeface="Arial"/>
                </a:rPr>
                <a:t>ακές ροές από λειτουργικές δραστηριότητες</a:t>
              </a:r>
              <a:endParaRPr dirty="0"/>
            </a:p>
          </p:txBody>
        </p:sp>
        <p:sp>
          <p:nvSpPr>
            <p:cNvPr id="431" name="Google Shape;431;p33"/>
            <p:cNvSpPr/>
            <p:nvPr/>
          </p:nvSpPr>
          <p:spPr>
            <a:xfrm>
              <a:off x="174382" y="832355"/>
              <a:ext cx="2441359" cy="50184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33"/>
            <p:cNvSpPr txBox="1"/>
            <p:nvPr/>
          </p:nvSpPr>
          <p:spPr>
            <a:xfrm>
              <a:off x="198880" y="856853"/>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Ταμειακές ροές από επενδυτικές δραστηριότητες</a:t>
              </a:r>
              <a:endParaRPr/>
            </a:p>
          </p:txBody>
        </p:sp>
        <p:sp>
          <p:nvSpPr>
            <p:cNvPr id="433" name="Google Shape;433;p33"/>
            <p:cNvSpPr/>
            <p:nvPr/>
          </p:nvSpPr>
          <p:spPr>
            <a:xfrm>
              <a:off x="174382" y="1603475"/>
              <a:ext cx="2441359" cy="50184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33"/>
            <p:cNvSpPr txBox="1"/>
            <p:nvPr/>
          </p:nvSpPr>
          <p:spPr>
            <a:xfrm>
              <a:off x="198880" y="1627973"/>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Ταμειακές ροές από χρηματοδοτικές δραστηριότητες</a:t>
              </a:r>
              <a:endParaRPr/>
            </a:p>
          </p:txBody>
        </p:sp>
      </p:grpSp>
      <p:cxnSp>
        <p:nvCxnSpPr>
          <p:cNvPr id="435" name="Google Shape;435;p33"/>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436" name="Google Shape;436;p33"/>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437" name="Google Shape;437;p3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438" name="Google Shape;438;p33"/>
          <p:cNvSpPr txBox="1">
            <a:spLocks noGrp="1"/>
          </p:cNvSpPr>
          <p:nvPr>
            <p:ph type="sldNum" idx="12"/>
          </p:nvPr>
        </p:nvSpPr>
        <p:spPr>
          <a:xfrm>
            <a:off x="8693126" y="4761894"/>
            <a:ext cx="349001" cy="265701"/>
          </a:xfrm>
          <a:prstGeom prst="rect">
            <a:avLst/>
          </a:prstGeom>
          <a:noFill/>
          <a:ln>
            <a:noFill/>
          </a:ln>
        </p:spPr>
        <p:txBody>
          <a:bodyPr spcFirstLastPara="1" wrap="square" lIns="73625" tIns="36800" rIns="73625" bIns="36800" anchor="t"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23</a:t>
            </a:fld>
            <a:endParaRPr/>
          </a:p>
        </p:txBody>
      </p:sp>
      <p:pic>
        <p:nvPicPr>
          <p:cNvPr id="439" name="Google Shape;439;p3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cxnSp>
        <p:nvCxnSpPr>
          <p:cNvPr id="440" name="Google Shape;440;p33"/>
          <p:cNvCxnSpPr>
            <a:cxnSpLocks/>
            <a:stCxn id="422" idx="0"/>
            <a:endCxn id="431" idx="1"/>
          </p:cNvCxnSpPr>
          <p:nvPr/>
        </p:nvCxnSpPr>
        <p:spPr>
          <a:xfrm rot="5400000" flipH="1" flipV="1">
            <a:off x="3300727" y="1035966"/>
            <a:ext cx="326842" cy="3539345"/>
          </a:xfrm>
          <a:prstGeom prst="curvedConnector2">
            <a:avLst/>
          </a:prstGeom>
          <a:noFill/>
          <a:ln w="31750" cap="flat" cmpd="sng">
            <a:solidFill>
              <a:srgbClr val="00549A"/>
            </a:solidFill>
            <a:prstDash val="solid"/>
            <a:round/>
            <a:headEnd type="none" w="sm" len="sm"/>
            <a:tailEnd type="triangle" w="med" len="med"/>
          </a:ln>
        </p:spPr>
      </p:cxnSp>
      <p:cxnSp>
        <p:nvCxnSpPr>
          <p:cNvPr id="441" name="Google Shape;441;p33"/>
          <p:cNvCxnSpPr>
            <a:endCxn id="429" idx="2"/>
          </p:cNvCxnSpPr>
          <p:nvPr/>
        </p:nvCxnSpPr>
        <p:spPr>
          <a:xfrm>
            <a:off x="3185101" y="2069517"/>
            <a:ext cx="3269400" cy="52500"/>
          </a:xfrm>
          <a:prstGeom prst="curvedConnector4">
            <a:avLst>
              <a:gd name="adj1" fmla="val 4413"/>
              <a:gd name="adj2" fmla="val 535429"/>
            </a:avLst>
          </a:prstGeom>
          <a:noFill/>
          <a:ln w="31750" cap="flat" cmpd="sng">
            <a:solidFill>
              <a:srgbClr val="1D958D"/>
            </a:solidFill>
            <a:prstDash val="dash"/>
            <a:round/>
            <a:headEnd type="none" w="sm" len="sm"/>
            <a:tailEnd type="triangle" w="med" len="med"/>
          </a:ln>
        </p:spPr>
      </p:cxnSp>
      <p:sp>
        <p:nvSpPr>
          <p:cNvPr id="442" name="Google Shape;442;p33"/>
          <p:cNvSpPr/>
          <p:nvPr/>
        </p:nvSpPr>
        <p:spPr>
          <a:xfrm>
            <a:off x="2976117" y="1948929"/>
            <a:ext cx="45719" cy="1206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33"/>
          <p:cNvSpPr txBox="1"/>
          <p:nvPr/>
        </p:nvSpPr>
        <p:spPr>
          <a:xfrm>
            <a:off x="113363" y="1580103"/>
            <a:ext cx="1181835" cy="646290"/>
          </a:xfrm>
          <a:prstGeom prst="rect">
            <a:avLst/>
          </a:prstGeom>
          <a:solidFill>
            <a:schemeClr val="lt1">
              <a:alpha val="0"/>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dirty="0">
                <a:solidFill>
                  <a:schemeClr val="dk1"/>
                </a:solidFill>
                <a:latin typeface="Arial"/>
                <a:ea typeface="Arial"/>
                <a:cs typeface="Arial"/>
                <a:sym typeface="Arial"/>
              </a:rPr>
              <a:t>Κα</a:t>
            </a:r>
            <a:r>
              <a:rPr lang="de-DE" sz="1200" b="1" i="0" u="none" strike="noStrike" cap="none" dirty="0" err="1">
                <a:solidFill>
                  <a:schemeClr val="dk1"/>
                </a:solidFill>
                <a:latin typeface="Arial"/>
                <a:ea typeface="Arial"/>
                <a:cs typeface="Arial"/>
                <a:sym typeface="Arial"/>
              </a:rPr>
              <a:t>τάστ</a:t>
            </a:r>
            <a:r>
              <a:rPr lang="de-DE" sz="1200" b="1" i="0" u="none" strike="noStrike" cap="none" dirty="0">
                <a:solidFill>
                  <a:schemeClr val="dk1"/>
                </a:solidFill>
                <a:latin typeface="Arial"/>
                <a:ea typeface="Arial"/>
                <a:cs typeface="Arial"/>
                <a:sym typeface="Arial"/>
              </a:rPr>
              <a:t>αση λογαριασμού </a:t>
            </a:r>
            <a:r>
              <a:rPr lang="el-GR" sz="1200" b="1" i="0" u="none" strike="noStrike" cap="none" dirty="0">
                <a:solidFill>
                  <a:schemeClr val="dk1"/>
                </a:solidFill>
                <a:latin typeface="Arial"/>
                <a:ea typeface="Arial"/>
                <a:cs typeface="Arial"/>
                <a:sym typeface="Arial"/>
              </a:rPr>
              <a:t>εσόδων</a:t>
            </a:r>
            <a:endParaRPr sz="1400" b="1" i="0" u="none" strike="noStrike" cap="none" dirty="0">
              <a:solidFill>
                <a:srgbClr val="000000"/>
              </a:solidFill>
              <a:latin typeface="Arial"/>
              <a:ea typeface="Arial"/>
              <a:cs typeface="Arial"/>
              <a:sym typeface="Arial"/>
            </a:endParaRPr>
          </a:p>
        </p:txBody>
      </p:sp>
      <p:sp>
        <p:nvSpPr>
          <p:cNvPr id="444" name="Google Shape;444;p33"/>
          <p:cNvSpPr txBox="1"/>
          <p:nvPr/>
        </p:nvSpPr>
        <p:spPr>
          <a:xfrm>
            <a:off x="145978" y="3013827"/>
            <a:ext cx="1136157" cy="276959"/>
          </a:xfrm>
          <a:prstGeom prst="rect">
            <a:avLst/>
          </a:prstGeom>
          <a:solidFill>
            <a:schemeClr val="lt1">
              <a:alpha val="0"/>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dirty="0" err="1">
                <a:solidFill>
                  <a:schemeClr val="dk1"/>
                </a:solidFill>
                <a:latin typeface="Arial"/>
                <a:ea typeface="Arial"/>
                <a:cs typeface="Arial"/>
                <a:sym typeface="Arial"/>
              </a:rPr>
              <a:t>Ισολογισμός</a:t>
            </a:r>
            <a:endParaRPr sz="1400" b="1" i="0" u="none" strike="noStrike" cap="none" dirty="0">
              <a:solidFill>
                <a:srgbClr val="000000"/>
              </a:solidFill>
              <a:latin typeface="Arial"/>
              <a:ea typeface="Arial"/>
              <a:cs typeface="Arial"/>
              <a:sym typeface="Arial"/>
            </a:endParaRPr>
          </a:p>
        </p:txBody>
      </p:sp>
      <p:cxnSp>
        <p:nvCxnSpPr>
          <p:cNvPr id="445" name="Google Shape;445;p33"/>
          <p:cNvCxnSpPr>
            <a:cxnSpLocks/>
          </p:cNvCxnSpPr>
          <p:nvPr/>
        </p:nvCxnSpPr>
        <p:spPr>
          <a:xfrm rot="10800000" flipH="1">
            <a:off x="2289875" y="1620177"/>
            <a:ext cx="4138500" cy="261000"/>
          </a:xfrm>
          <a:prstGeom prst="curvedConnector4">
            <a:avLst>
              <a:gd name="adj1" fmla="val -1758"/>
              <a:gd name="adj2" fmla="val 187586"/>
            </a:avLst>
          </a:prstGeom>
          <a:noFill/>
          <a:ln w="31750" cap="flat" cmpd="sng">
            <a:solidFill>
              <a:srgbClr val="00549A"/>
            </a:solidFill>
            <a:prstDash val="dash"/>
            <a:round/>
            <a:headEnd type="none" w="sm" len="sm"/>
            <a:tailEnd type="triangle" w="med" len="med"/>
          </a:ln>
        </p:spPr>
      </p:cxnSp>
      <p:cxnSp>
        <p:nvCxnSpPr>
          <p:cNvPr id="446" name="Google Shape;446;p33"/>
          <p:cNvCxnSpPr>
            <a:cxnSpLocks/>
            <a:stCxn id="425" idx="3"/>
            <a:endCxn id="434" idx="1"/>
          </p:cNvCxnSpPr>
          <p:nvPr/>
        </p:nvCxnSpPr>
        <p:spPr>
          <a:xfrm>
            <a:off x="3200828" y="3212017"/>
            <a:ext cx="2057491" cy="201320"/>
          </a:xfrm>
          <a:prstGeom prst="curvedConnector3">
            <a:avLst>
              <a:gd name="adj1" fmla="val 50000"/>
            </a:avLst>
          </a:prstGeom>
          <a:noFill/>
          <a:ln w="31750" cap="flat" cmpd="sng">
            <a:solidFill>
              <a:srgbClr val="1D958D"/>
            </a:solidFill>
            <a:prstDash val="solid"/>
            <a:round/>
            <a:headEnd type="none" w="sm" len="sm"/>
            <a:tailEnd type="triangle" w="med" len="med"/>
          </a:ln>
        </p:spPr>
      </p:cxnSp>
      <p:cxnSp>
        <p:nvCxnSpPr>
          <p:cNvPr id="447" name="Google Shape;447;p33"/>
          <p:cNvCxnSpPr>
            <a:cxnSpLocks/>
            <a:stCxn id="424" idx="3"/>
            <a:endCxn id="433" idx="1"/>
          </p:cNvCxnSpPr>
          <p:nvPr/>
        </p:nvCxnSpPr>
        <p:spPr>
          <a:xfrm flipV="1">
            <a:off x="3187765" y="3413337"/>
            <a:ext cx="2046056" cy="230758"/>
          </a:xfrm>
          <a:prstGeom prst="curvedConnector3">
            <a:avLst>
              <a:gd name="adj1" fmla="val 50000"/>
            </a:avLst>
          </a:prstGeom>
          <a:noFill/>
          <a:ln w="31750" cap="flat" cmpd="sng">
            <a:solidFill>
              <a:srgbClr val="1D958D"/>
            </a:solidFill>
            <a:prstDash val="solid"/>
            <a:round/>
            <a:headEnd type="none" w="sm" len="sm"/>
            <a:tailEnd type="triangle" w="med" len="med"/>
          </a:ln>
        </p:spPr>
      </p:cxnSp>
      <p:pic>
        <p:nvPicPr>
          <p:cNvPr id="448" name="Google Shape;448;p33" descr="Stoppuhr"/>
          <p:cNvPicPr preferRelativeResize="0"/>
          <p:nvPr/>
        </p:nvPicPr>
        <p:blipFill rotWithShape="1">
          <a:blip r:embed="rId5">
            <a:alphaModFix/>
          </a:blip>
          <a:srcRect/>
          <a:stretch/>
        </p:blipFill>
        <p:spPr>
          <a:xfrm>
            <a:off x="4826299" y="2865790"/>
            <a:ext cx="346226" cy="346226"/>
          </a:xfrm>
          <a:prstGeom prst="rect">
            <a:avLst/>
          </a:prstGeom>
          <a:noFill/>
          <a:ln>
            <a:noFill/>
          </a:ln>
        </p:spPr>
      </p:pic>
      <p:pic>
        <p:nvPicPr>
          <p:cNvPr id="449" name="Google Shape;449;p33" descr="Zahnräder"/>
          <p:cNvPicPr preferRelativeResize="0"/>
          <p:nvPr/>
        </p:nvPicPr>
        <p:blipFill rotWithShape="1">
          <a:blip r:embed="rId6">
            <a:alphaModFix/>
          </a:blip>
          <a:srcRect/>
          <a:stretch/>
        </p:blipFill>
        <p:spPr>
          <a:xfrm>
            <a:off x="4593877" y="1689837"/>
            <a:ext cx="523221" cy="523221"/>
          </a:xfrm>
          <a:prstGeom prst="rect">
            <a:avLst/>
          </a:prstGeom>
          <a:noFill/>
          <a:ln>
            <a:noFill/>
          </a:ln>
        </p:spPr>
      </p:pic>
      <p:sp>
        <p:nvSpPr>
          <p:cNvPr id="450" name="Google Shape;450;p33"/>
          <p:cNvSpPr txBox="1"/>
          <p:nvPr/>
        </p:nvSpPr>
        <p:spPr>
          <a:xfrm>
            <a:off x="3067514" y="1613038"/>
            <a:ext cx="2049584" cy="492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300" b="0" i="0" u="none" strike="noStrike" cap="none" dirty="0">
                <a:solidFill>
                  <a:srgbClr val="000000"/>
                </a:solidFill>
                <a:latin typeface="Arial"/>
                <a:ea typeface="Arial"/>
                <a:cs typeface="Arial"/>
                <a:sym typeface="Arial"/>
              </a:rPr>
              <a:t>+ </a:t>
            </a:r>
            <a:r>
              <a:rPr lang="de-DE" sz="1300" b="0" i="0" u="none" strike="noStrike" cap="none" dirty="0" err="1">
                <a:solidFill>
                  <a:srgbClr val="000000"/>
                </a:solidFill>
                <a:latin typeface="Arial"/>
                <a:ea typeface="Arial"/>
                <a:cs typeface="Arial"/>
                <a:sym typeface="Arial"/>
              </a:rPr>
              <a:t>κύκλος</a:t>
            </a:r>
            <a:r>
              <a:rPr lang="de-DE" sz="1300" b="0" i="0" u="none" strike="noStrike" cap="none" dirty="0">
                <a:solidFill>
                  <a:srgbClr val="000000"/>
                </a:solidFill>
                <a:latin typeface="Arial"/>
                <a:ea typeface="Arial"/>
                <a:cs typeface="Arial"/>
                <a:sym typeface="Arial"/>
              </a:rPr>
              <a:t> </a:t>
            </a:r>
            <a:r>
              <a:rPr lang="de-DE" sz="1300" b="0" i="0" u="none" strike="noStrike" cap="none" dirty="0" err="1">
                <a:solidFill>
                  <a:srgbClr val="000000"/>
                </a:solidFill>
                <a:latin typeface="Arial"/>
                <a:ea typeface="Arial"/>
                <a:cs typeface="Arial"/>
                <a:sym typeface="Arial"/>
              </a:rPr>
              <a:t>λειτουργικών</a:t>
            </a:r>
            <a:r>
              <a:rPr lang="de-DE" sz="1300" b="0" i="0" u="none" strike="noStrike" cap="none" dirty="0">
                <a:solidFill>
                  <a:srgbClr val="000000"/>
                </a:solidFill>
                <a:latin typeface="Arial"/>
                <a:ea typeface="Arial"/>
                <a:cs typeface="Arial"/>
                <a:sym typeface="Arial"/>
              </a:rPr>
              <a:t> τα</a:t>
            </a:r>
            <a:r>
              <a:rPr lang="de-DE" sz="1300" b="0" i="0" u="none" strike="noStrike" cap="none" dirty="0" err="1">
                <a:solidFill>
                  <a:srgbClr val="000000"/>
                </a:solidFill>
                <a:latin typeface="Arial"/>
                <a:ea typeface="Arial"/>
                <a:cs typeface="Arial"/>
                <a:sym typeface="Arial"/>
              </a:rPr>
              <a:t>μει</a:t>
            </a:r>
            <a:r>
              <a:rPr lang="de-DE" sz="1300" b="0" i="0" u="none" strike="noStrike" cap="none" dirty="0">
                <a:solidFill>
                  <a:srgbClr val="000000"/>
                </a:solidFill>
                <a:latin typeface="Arial"/>
                <a:ea typeface="Arial"/>
                <a:cs typeface="Arial"/>
                <a:sym typeface="Arial"/>
              </a:rPr>
              <a:t>ακών ροών</a:t>
            </a:r>
            <a:endParaRPr sz="1300" dirty="0"/>
          </a:p>
        </p:txBody>
      </p:sp>
      <p:sp>
        <p:nvSpPr>
          <p:cNvPr id="451" name="Google Shape;451;p33"/>
          <p:cNvSpPr txBox="1"/>
          <p:nvPr/>
        </p:nvSpPr>
        <p:spPr>
          <a:xfrm>
            <a:off x="4974530" y="1620177"/>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dirty="0">
                <a:solidFill>
                  <a:srgbClr val="000000"/>
                </a:solidFill>
                <a:latin typeface="Arial"/>
                <a:ea typeface="Arial"/>
                <a:cs typeface="Arial"/>
                <a:sym typeface="Arial"/>
              </a:rPr>
              <a:t>=</a:t>
            </a:r>
            <a:endParaRPr dirty="0"/>
          </a:p>
        </p:txBody>
      </p:sp>
      <p:sp>
        <p:nvSpPr>
          <p:cNvPr id="452" name="Google Shape;452;p33"/>
          <p:cNvSpPr/>
          <p:nvPr/>
        </p:nvSpPr>
        <p:spPr>
          <a:xfrm>
            <a:off x="5233821" y="3983570"/>
            <a:ext cx="2441359" cy="437117"/>
          </a:xfrm>
          <a:prstGeom prst="roundRect">
            <a:avLst>
              <a:gd name="adj" fmla="val 16667"/>
            </a:avLst>
          </a:prstGeom>
          <a:solidFill>
            <a:srgbClr val="FFD197"/>
          </a:solid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None/>
            </a:pPr>
            <a:r>
              <a:rPr lang="de-DE" sz="1050" b="0" i="0" u="none" strike="noStrike" cap="none">
                <a:solidFill>
                  <a:srgbClr val="575757"/>
                </a:solidFill>
                <a:latin typeface="Arial"/>
                <a:ea typeface="Arial"/>
                <a:cs typeface="Arial"/>
                <a:sym typeface="Arial"/>
              </a:rPr>
              <a:t>Καθαρή κίνηση μετρητών</a:t>
            </a:r>
            <a:endParaRPr sz="1050" b="0" i="0" u="none" strike="noStrike" cap="none">
              <a:solidFill>
                <a:srgbClr val="575757"/>
              </a:solidFill>
              <a:latin typeface="Arial"/>
              <a:ea typeface="Arial"/>
              <a:cs typeface="Arial"/>
              <a:sym typeface="Arial"/>
            </a:endParaRPr>
          </a:p>
        </p:txBody>
      </p:sp>
      <p:cxnSp>
        <p:nvCxnSpPr>
          <p:cNvPr id="453" name="Google Shape;453;p33"/>
          <p:cNvCxnSpPr>
            <a:stCxn id="430" idx="3"/>
            <a:endCxn id="432" idx="3"/>
          </p:cNvCxnSpPr>
          <p:nvPr/>
        </p:nvCxnSpPr>
        <p:spPr>
          <a:xfrm>
            <a:off x="7650682" y="1871097"/>
            <a:ext cx="600" cy="771000"/>
          </a:xfrm>
          <a:prstGeom prst="curvedConnector3">
            <a:avLst>
              <a:gd name="adj1" fmla="val 38100000"/>
            </a:avLst>
          </a:prstGeom>
          <a:noFill/>
          <a:ln w="9525" cap="flat" cmpd="sng">
            <a:solidFill>
              <a:srgbClr val="00549A"/>
            </a:solidFill>
            <a:prstDash val="solid"/>
            <a:round/>
            <a:headEnd type="none" w="sm" len="sm"/>
            <a:tailEnd type="triangle" w="med" len="med"/>
          </a:ln>
        </p:spPr>
      </p:cxnSp>
      <p:cxnSp>
        <p:nvCxnSpPr>
          <p:cNvPr id="454" name="Google Shape;454;p33"/>
          <p:cNvCxnSpPr>
            <a:stCxn id="432" idx="3"/>
            <a:endCxn id="434" idx="3"/>
          </p:cNvCxnSpPr>
          <p:nvPr/>
        </p:nvCxnSpPr>
        <p:spPr>
          <a:xfrm>
            <a:off x="7650682" y="2642217"/>
            <a:ext cx="600" cy="771000"/>
          </a:xfrm>
          <a:prstGeom prst="curvedConnector3">
            <a:avLst>
              <a:gd name="adj1" fmla="val 38100000"/>
            </a:avLst>
          </a:prstGeom>
          <a:noFill/>
          <a:ln w="9525" cap="flat" cmpd="sng">
            <a:solidFill>
              <a:srgbClr val="00549A"/>
            </a:solidFill>
            <a:prstDash val="solid"/>
            <a:round/>
            <a:headEnd type="none" w="sm" len="sm"/>
            <a:tailEnd type="triangle" w="med" len="med"/>
          </a:ln>
        </p:spPr>
      </p:cxnSp>
      <p:cxnSp>
        <p:nvCxnSpPr>
          <p:cNvPr id="455" name="Google Shape;455;p33"/>
          <p:cNvCxnSpPr>
            <a:stCxn id="434" idx="3"/>
            <a:endCxn id="452" idx="3"/>
          </p:cNvCxnSpPr>
          <p:nvPr/>
        </p:nvCxnSpPr>
        <p:spPr>
          <a:xfrm>
            <a:off x="7650682" y="3413337"/>
            <a:ext cx="24600" cy="788700"/>
          </a:xfrm>
          <a:prstGeom prst="curvedConnector3">
            <a:avLst>
              <a:gd name="adj1" fmla="val 1028853"/>
            </a:avLst>
          </a:prstGeom>
          <a:noFill/>
          <a:ln w="9525" cap="flat" cmpd="sng">
            <a:solidFill>
              <a:srgbClr val="00549A"/>
            </a:solidFill>
            <a:prstDash val="solid"/>
            <a:round/>
            <a:headEnd type="none" w="sm" len="sm"/>
            <a:tailEnd type="triangle" w="med" len="med"/>
          </a:ln>
        </p:spPr>
      </p:cxnSp>
      <p:sp>
        <p:nvSpPr>
          <p:cNvPr id="456" name="Google Shape;456;p33"/>
          <p:cNvSpPr txBox="1"/>
          <p:nvPr/>
        </p:nvSpPr>
        <p:spPr>
          <a:xfrm>
            <a:off x="8002890" y="2106839"/>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t>
            </a:r>
            <a:endParaRPr/>
          </a:p>
        </p:txBody>
      </p:sp>
      <p:sp>
        <p:nvSpPr>
          <p:cNvPr id="457" name="Google Shape;457;p33"/>
          <p:cNvSpPr txBox="1"/>
          <p:nvPr/>
        </p:nvSpPr>
        <p:spPr>
          <a:xfrm>
            <a:off x="8002890" y="2808680"/>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t>
            </a:r>
            <a:endParaRPr/>
          </a:p>
        </p:txBody>
      </p:sp>
      <p:sp>
        <p:nvSpPr>
          <p:cNvPr id="458" name="Google Shape;458;p33"/>
          <p:cNvSpPr txBox="1"/>
          <p:nvPr/>
        </p:nvSpPr>
        <p:spPr>
          <a:xfrm>
            <a:off x="8002890" y="3702691"/>
            <a:ext cx="28886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t>
            </a:r>
            <a:endParaRPr/>
          </a:p>
        </p:txBody>
      </p:sp>
      <p:sp>
        <p:nvSpPr>
          <p:cNvPr id="459" name="Google Shape;459;p33"/>
          <p:cNvSpPr txBox="1"/>
          <p:nvPr/>
        </p:nvSpPr>
        <p:spPr>
          <a:xfrm>
            <a:off x="3181929" y="2700577"/>
            <a:ext cx="2164937" cy="492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300" b="0" i="0" u="none" strike="noStrike" cap="none" dirty="0">
                <a:solidFill>
                  <a:srgbClr val="000000"/>
                </a:solidFill>
                <a:latin typeface="Arial"/>
                <a:ea typeface="Arial"/>
                <a:cs typeface="Arial"/>
                <a:sym typeface="Arial"/>
              </a:rPr>
              <a:t>+ επ</a:t>
            </a:r>
            <a:r>
              <a:rPr lang="de-DE" sz="1300" b="0" i="0" u="none" strike="noStrike" cap="none" dirty="0" err="1">
                <a:solidFill>
                  <a:srgbClr val="000000"/>
                </a:solidFill>
                <a:latin typeface="Arial"/>
                <a:ea typeface="Arial"/>
                <a:cs typeface="Arial"/>
                <a:sym typeface="Arial"/>
              </a:rPr>
              <a:t>ενδυτικός</a:t>
            </a:r>
            <a:r>
              <a:rPr lang="de-DE" sz="1300" b="0" i="0" u="none" strike="noStrike" cap="none" dirty="0">
                <a:solidFill>
                  <a:srgbClr val="000000"/>
                </a:solidFill>
                <a:latin typeface="Arial"/>
                <a:ea typeface="Arial"/>
                <a:cs typeface="Arial"/>
                <a:sym typeface="Arial"/>
              </a:rPr>
              <a:t> </a:t>
            </a:r>
            <a:r>
              <a:rPr lang="de-DE" sz="1300" b="0" i="0" u="none" strike="noStrike" cap="none" dirty="0" err="1">
                <a:solidFill>
                  <a:srgbClr val="000000"/>
                </a:solidFill>
                <a:latin typeface="Arial"/>
                <a:ea typeface="Arial"/>
                <a:cs typeface="Arial"/>
                <a:sym typeface="Arial"/>
              </a:rPr>
              <a:t>κύκλος</a:t>
            </a:r>
            <a:r>
              <a:rPr lang="de-DE" sz="1300" b="0" i="0" u="none" strike="noStrike" cap="none" dirty="0">
                <a:solidFill>
                  <a:srgbClr val="000000"/>
                </a:solidFill>
                <a:latin typeface="Arial"/>
                <a:ea typeface="Arial"/>
                <a:cs typeface="Arial"/>
                <a:sym typeface="Arial"/>
              </a:rPr>
              <a:t> τα</a:t>
            </a:r>
            <a:r>
              <a:rPr lang="de-DE" sz="1300" b="0" i="0" u="none" strike="noStrike" cap="none" dirty="0" err="1">
                <a:solidFill>
                  <a:srgbClr val="000000"/>
                </a:solidFill>
                <a:latin typeface="Arial"/>
                <a:ea typeface="Arial"/>
                <a:cs typeface="Arial"/>
                <a:sym typeface="Arial"/>
              </a:rPr>
              <a:t>μει</a:t>
            </a:r>
            <a:r>
              <a:rPr lang="de-DE" sz="1300" b="0" i="0" u="none" strike="noStrike" cap="none" dirty="0">
                <a:solidFill>
                  <a:srgbClr val="000000"/>
                </a:solidFill>
                <a:latin typeface="Arial"/>
                <a:ea typeface="Arial"/>
                <a:cs typeface="Arial"/>
                <a:sym typeface="Arial"/>
              </a:rPr>
              <a:t>ακών ροών</a:t>
            </a:r>
            <a:endParaRPr sz="13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2"/>
          <p:cNvSpPr txBox="1">
            <a:spLocks noGrp="1"/>
          </p:cNvSpPr>
          <p:nvPr>
            <p:ph type="subTitle" idx="1"/>
          </p:nvPr>
        </p:nvSpPr>
        <p:spPr>
          <a:xfrm>
            <a:off x="2390267" y="3704094"/>
            <a:ext cx="6350777" cy="776055"/>
          </a:xfrm>
          <a:prstGeom prst="rect">
            <a:avLst/>
          </a:prstGeom>
          <a:noFill/>
          <a:ln>
            <a:noFill/>
          </a:ln>
        </p:spPr>
        <p:txBody>
          <a:bodyPr spcFirstLastPara="1" wrap="square" lIns="91425" tIns="91425" rIns="91425" bIns="91425" anchor="b" anchorCtr="0">
            <a:noAutofit/>
          </a:bodyPr>
          <a:lstStyle/>
          <a:p>
            <a:pPr marL="36000" lvl="0" indent="-36000" algn="just" rtl="0">
              <a:lnSpc>
                <a:spcPct val="100000"/>
              </a:lnSpc>
              <a:spcBef>
                <a:spcPts val="0"/>
              </a:spcBef>
              <a:spcAft>
                <a:spcPts val="0"/>
              </a:spcAft>
              <a:buSzPts val="1800"/>
              <a:buNone/>
            </a:pPr>
            <a:r>
              <a:rPr lang="de-DE"/>
              <a:t>II- Η σημασία των προβλέψεων και των προβολών ταμειακών ροών για την αξιολόγηση των εργασιών, των επενδύσεων και των απαιτούμενων πόρων, των χρονοδιαγραμμάτων</a:t>
            </a:r>
            <a:endParaRPr/>
          </a:p>
        </p:txBody>
      </p:sp>
      <p:sp>
        <p:nvSpPr>
          <p:cNvPr id="465" name="Google Shape;465;p32"/>
          <p:cNvSpPr txBox="1"/>
          <p:nvPr/>
        </p:nvSpPr>
        <p:spPr>
          <a:xfrm>
            <a:off x="143691" y="1653978"/>
            <a:ext cx="8987246" cy="11025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4800"/>
              <a:buFont typeface="Raleway"/>
              <a:buNone/>
            </a:pPr>
            <a:r>
              <a:rPr lang="de-DE" sz="34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Βα</a:t>
            </a:r>
            <a:r>
              <a:rPr lang="de-DE" sz="3400" b="1" i="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Raleway"/>
              </a:rPr>
              <a:t>σικά</a:t>
            </a:r>
            <a:r>
              <a:rPr lang="de-DE" sz="34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 </a:t>
            </a:r>
            <a:r>
              <a:rPr lang="de-DE" sz="3400" b="1" i="0" u="none" strike="noStrike" cap="none" dirty="0" err="1">
                <a:solidFill>
                  <a:schemeClr val="lt1"/>
                </a:solidFill>
                <a:latin typeface="Lato" panose="020F0502020204030203" pitchFamily="34" charset="0"/>
                <a:ea typeface="Lato" panose="020F0502020204030203" pitchFamily="34" charset="0"/>
                <a:cs typeface="Lato" panose="020F0502020204030203" pitchFamily="34" charset="0"/>
                <a:sym typeface="Raleway"/>
              </a:rPr>
              <a:t>εργ</a:t>
            </a:r>
            <a:r>
              <a:rPr lang="de-DE" sz="34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αλεία υποστήριξη</a:t>
            </a:r>
            <a:r>
              <a:rPr lang="el-GR" sz="34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ς</a:t>
            </a:r>
            <a:r>
              <a:rPr lang="de-DE" sz="34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rPr>
              <a:t> της αξιολόγησης των χρηματοδοτικών αναγκών</a:t>
            </a:r>
            <a:endParaRPr sz="3400" b="1" i="0" u="none" strike="noStrike" cap="none" dirty="0">
              <a:solidFill>
                <a:schemeClr val="lt1"/>
              </a:solidFill>
              <a:latin typeface="Lato" panose="020F0502020204030203" pitchFamily="34" charset="0"/>
              <a:ea typeface="Lato" panose="020F0502020204030203" pitchFamily="34" charset="0"/>
              <a:cs typeface="Lato" panose="020F0502020204030203" pitchFamily="34" charset="0"/>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5"/>
          <p:cNvSpPr txBox="1">
            <a:spLocks noGrp="1"/>
          </p:cNvSpPr>
          <p:nvPr>
            <p:ph type="title"/>
          </p:nvPr>
        </p:nvSpPr>
        <p:spPr>
          <a:xfrm>
            <a:off x="2979043" y="436808"/>
            <a:ext cx="5903586" cy="85725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100" dirty="0" err="1">
                <a:latin typeface="Lato" panose="020F0502020204030203" pitchFamily="34" charset="0"/>
                <a:ea typeface="Lato" panose="020F0502020204030203" pitchFamily="34" charset="0"/>
                <a:cs typeface="Lato" panose="020F0502020204030203" pitchFamily="34" charset="0"/>
              </a:rPr>
              <a:t>Μετ</a:t>
            </a:r>
            <a:r>
              <a:rPr lang="de-DE" sz="2100" dirty="0">
                <a:latin typeface="Lato" panose="020F0502020204030203" pitchFamily="34" charset="0"/>
                <a:ea typeface="Lato" panose="020F0502020204030203" pitchFamily="34" charset="0"/>
                <a:cs typeface="Lato" panose="020F0502020204030203" pitchFamily="34" charset="0"/>
              </a:rPr>
              <a:t>ατροπή μιας επένδυσης στις οικονομικές καταστάσεις</a:t>
            </a:r>
            <a:endParaRPr dirty="0">
              <a:latin typeface="Lato" panose="020F0502020204030203" pitchFamily="34" charset="0"/>
              <a:ea typeface="Lato" panose="020F0502020204030203" pitchFamily="34" charset="0"/>
              <a:cs typeface="Lato" panose="020F0502020204030203" pitchFamily="34" charset="0"/>
            </a:endParaRPr>
          </a:p>
        </p:txBody>
      </p:sp>
      <p:sp>
        <p:nvSpPr>
          <p:cNvPr id="472" name="Google Shape;472;p35"/>
          <p:cNvSpPr txBox="1">
            <a:spLocks noGrp="1"/>
          </p:cNvSpPr>
          <p:nvPr>
            <p:ph type="body" idx="1"/>
          </p:nvPr>
        </p:nvSpPr>
        <p:spPr>
          <a:xfrm>
            <a:off x="157109" y="1315216"/>
            <a:ext cx="3675682" cy="323999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l-GR" dirty="0"/>
              <a:t>Κ</a:t>
            </a:r>
            <a:r>
              <a:rPr lang="de-DE" dirty="0"/>
              <a:t>ατα</a:t>
            </a:r>
            <a:r>
              <a:rPr lang="de-DE" dirty="0" err="1"/>
              <a:t>σκευ</a:t>
            </a:r>
            <a:r>
              <a:rPr lang="de-DE" dirty="0"/>
              <a:t>αστική επιχείρηση αποκτά νέα οχήματα</a:t>
            </a:r>
            <a:endParaRPr dirty="0"/>
          </a:p>
        </p:txBody>
      </p:sp>
      <p:sp>
        <p:nvSpPr>
          <p:cNvPr id="473" name="Google Shape;473;p35"/>
          <p:cNvSpPr txBox="1"/>
          <p:nvPr/>
        </p:nvSpPr>
        <p:spPr>
          <a:xfrm>
            <a:off x="157110" y="2290648"/>
            <a:ext cx="2528851" cy="7157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13"/>
              <a:buFont typeface="Arial"/>
              <a:buNone/>
            </a:pPr>
            <a:r>
              <a:rPr lang="de-DE" sz="1013" b="0" i="0" u="none" strike="noStrike" cap="none" dirty="0">
                <a:solidFill>
                  <a:srgbClr val="000000"/>
                </a:solidFill>
                <a:latin typeface="Arial"/>
                <a:ea typeface="Arial"/>
                <a:cs typeface="Arial"/>
                <a:sym typeface="Arial"/>
              </a:rPr>
              <a:t>15.000 €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de-DE" sz="1013" b="0" i="0" u="none" strike="noStrike" cap="none" dirty="0">
                <a:solidFill>
                  <a:srgbClr val="000000"/>
                </a:solidFill>
                <a:latin typeface="Arial"/>
                <a:ea typeface="Arial"/>
                <a:cs typeface="Arial"/>
                <a:sym typeface="Arial"/>
              </a:rPr>
              <a:t>5 </a:t>
            </a:r>
            <a:r>
              <a:rPr lang="de-DE" sz="1013" b="0" i="0" u="none" strike="noStrike" cap="none" dirty="0" err="1">
                <a:solidFill>
                  <a:srgbClr val="000000"/>
                </a:solidFill>
                <a:latin typeface="Arial"/>
                <a:ea typeface="Arial"/>
                <a:cs typeface="Arial"/>
                <a:sym typeface="Arial"/>
              </a:rPr>
              <a:t>έτη</a:t>
            </a:r>
            <a:r>
              <a:rPr lang="de-DE" sz="1013" b="0" i="0" u="none" strike="noStrike" cap="none" dirty="0">
                <a:solidFill>
                  <a:srgbClr val="000000"/>
                </a:solidFill>
                <a:latin typeface="Arial"/>
                <a:ea typeface="Arial"/>
                <a:cs typeface="Arial"/>
                <a:sym typeface="Arial"/>
              </a:rPr>
              <a:t> - </a:t>
            </a:r>
            <a:r>
              <a:rPr lang="de-DE" sz="1013" b="0" i="0" u="none" strike="noStrike" cap="none" dirty="0" err="1">
                <a:solidFill>
                  <a:srgbClr val="000000"/>
                </a:solidFill>
                <a:latin typeface="Arial"/>
                <a:ea typeface="Arial"/>
                <a:cs typeface="Arial"/>
                <a:sym typeface="Arial"/>
              </a:rPr>
              <a:t>γρ</a:t>
            </a:r>
            <a:r>
              <a:rPr lang="de-DE" sz="1013" b="0" i="0" u="none" strike="noStrike" cap="none" dirty="0">
                <a:solidFill>
                  <a:srgbClr val="000000"/>
                </a:solidFill>
                <a:latin typeface="Arial"/>
                <a:ea typeface="Arial"/>
                <a:cs typeface="Arial"/>
                <a:sym typeface="Arial"/>
              </a:rPr>
              <a:t>αμμική απόσβεση</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de-DE" sz="1013" b="0" i="0" u="none" strike="noStrike" cap="none" dirty="0">
                <a:solidFill>
                  <a:srgbClr val="000000"/>
                </a:solidFill>
                <a:latin typeface="Arial"/>
                <a:ea typeface="Arial"/>
                <a:cs typeface="Arial"/>
                <a:sym typeface="Arial"/>
              </a:rPr>
              <a:t>Απ</a:t>
            </a:r>
            <a:r>
              <a:rPr lang="de-DE" sz="1013" b="0" i="0" u="none" strike="noStrike" cap="none" dirty="0" err="1">
                <a:solidFill>
                  <a:srgbClr val="000000"/>
                </a:solidFill>
                <a:latin typeface="Arial"/>
                <a:ea typeface="Arial"/>
                <a:cs typeface="Arial"/>
                <a:sym typeface="Arial"/>
              </a:rPr>
              <a:t>όκτηση</a:t>
            </a:r>
            <a:r>
              <a:rPr lang="de-DE" sz="1013" b="0" i="0" u="none" strike="noStrike" cap="none" dirty="0">
                <a:solidFill>
                  <a:srgbClr val="000000"/>
                </a:solidFill>
                <a:latin typeface="Arial"/>
                <a:ea typeface="Arial"/>
                <a:cs typeface="Arial"/>
                <a:sym typeface="Arial"/>
              </a:rPr>
              <a:t> </a:t>
            </a:r>
            <a:r>
              <a:rPr lang="de-DE" sz="1013" b="0" i="0" u="none" strike="noStrike" cap="none" dirty="0" err="1">
                <a:solidFill>
                  <a:srgbClr val="000000"/>
                </a:solidFill>
                <a:latin typeface="Arial"/>
                <a:ea typeface="Arial"/>
                <a:cs typeface="Arial"/>
                <a:sym typeface="Arial"/>
              </a:rPr>
              <a:t>στην</a:t>
            </a:r>
            <a:r>
              <a:rPr lang="de-DE" sz="1013" b="0" i="0" u="none" strike="noStrike" cap="none" dirty="0">
                <a:solidFill>
                  <a:srgbClr val="000000"/>
                </a:solidFill>
                <a:latin typeface="Arial"/>
                <a:ea typeface="Arial"/>
                <a:cs typeface="Arial"/>
                <a:sym typeface="Arial"/>
              </a:rPr>
              <a:t> α</a:t>
            </a:r>
            <a:r>
              <a:rPr lang="de-DE" sz="1013" b="0" i="0" u="none" strike="noStrike" cap="none" dirty="0" err="1">
                <a:solidFill>
                  <a:srgbClr val="000000"/>
                </a:solidFill>
                <a:latin typeface="Arial"/>
                <a:ea typeface="Arial"/>
                <a:cs typeface="Arial"/>
                <a:sym typeface="Arial"/>
              </a:rPr>
              <a:t>ρχή</a:t>
            </a:r>
            <a:r>
              <a:rPr lang="de-DE" sz="1013" b="0" i="0" u="none" strike="noStrike" cap="none" dirty="0">
                <a:solidFill>
                  <a:srgbClr val="000000"/>
                </a:solidFill>
                <a:latin typeface="Arial"/>
                <a:ea typeface="Arial"/>
                <a:cs typeface="Arial"/>
                <a:sym typeface="Arial"/>
              </a:rPr>
              <a:t> </a:t>
            </a:r>
            <a:r>
              <a:rPr lang="de-DE" sz="1013" b="0" i="0" u="none" strike="noStrike" cap="none" dirty="0" err="1">
                <a:solidFill>
                  <a:srgbClr val="000000"/>
                </a:solidFill>
                <a:latin typeface="Arial"/>
                <a:ea typeface="Arial"/>
                <a:cs typeface="Arial"/>
                <a:sym typeface="Arial"/>
              </a:rPr>
              <a:t>του</a:t>
            </a:r>
            <a:r>
              <a:rPr lang="de-DE" sz="1013" b="0" i="0" u="none" strike="noStrike" cap="none" dirty="0">
                <a:solidFill>
                  <a:srgbClr val="000000"/>
                </a:solidFill>
                <a:latin typeface="Arial"/>
                <a:ea typeface="Arial"/>
                <a:cs typeface="Arial"/>
                <a:sym typeface="Arial"/>
              </a:rPr>
              <a:t> </a:t>
            </a:r>
            <a:r>
              <a:rPr lang="el-GR" sz="1013" b="0" i="0" u="none" strike="noStrike" cap="none" dirty="0">
                <a:solidFill>
                  <a:srgbClr val="000000"/>
                </a:solidFill>
                <a:latin typeface="Arial"/>
                <a:ea typeface="Arial"/>
                <a:cs typeface="Arial"/>
                <a:sym typeface="Arial"/>
              </a:rPr>
              <a:t>πρώτου έτους</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de-DE" sz="1013" b="0" i="0" u="none" strike="noStrike" cap="none" dirty="0">
                <a:solidFill>
                  <a:srgbClr val="000000"/>
                </a:solidFill>
                <a:latin typeface="Arial"/>
                <a:ea typeface="Arial"/>
                <a:cs typeface="Arial"/>
                <a:sym typeface="Arial"/>
              </a:rPr>
              <a:t>0 α</a:t>
            </a:r>
            <a:r>
              <a:rPr lang="de-DE" sz="1013" b="0" i="0" u="none" strike="noStrike" cap="none" dirty="0" err="1">
                <a:solidFill>
                  <a:srgbClr val="000000"/>
                </a:solidFill>
                <a:latin typeface="Arial"/>
                <a:ea typeface="Arial"/>
                <a:cs typeface="Arial"/>
                <a:sym typeface="Arial"/>
              </a:rPr>
              <a:t>ξί</a:t>
            </a:r>
            <a:r>
              <a:rPr lang="de-DE" sz="1013" b="0" i="0" u="none" strike="noStrike" cap="none" dirty="0">
                <a:solidFill>
                  <a:srgbClr val="000000"/>
                </a:solidFill>
                <a:latin typeface="Arial"/>
                <a:ea typeface="Arial"/>
                <a:cs typeface="Arial"/>
                <a:sym typeface="Arial"/>
              </a:rPr>
              <a:t>α διάσωσης </a:t>
            </a:r>
            <a:endParaRPr sz="1400" b="0" i="0" u="none" strike="noStrike" cap="none" dirty="0">
              <a:solidFill>
                <a:srgbClr val="000000"/>
              </a:solidFill>
              <a:latin typeface="Arial"/>
              <a:ea typeface="Arial"/>
              <a:cs typeface="Arial"/>
              <a:sym typeface="Arial"/>
            </a:endParaRPr>
          </a:p>
        </p:txBody>
      </p:sp>
      <p:cxnSp>
        <p:nvCxnSpPr>
          <p:cNvPr id="474" name="Google Shape;474;p3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475" name="Google Shape;475;p3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476" name="Google Shape;476;p3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477" name="Google Shape;477;p35"/>
          <p:cNvSpPr txBox="1">
            <a:spLocks noGrp="1"/>
          </p:cNvSpPr>
          <p:nvPr>
            <p:ph type="sldNum" idx="12"/>
          </p:nvPr>
        </p:nvSpPr>
        <p:spPr>
          <a:xfrm>
            <a:off x="8721892" y="4792914"/>
            <a:ext cx="308898" cy="309321"/>
          </a:xfrm>
          <a:prstGeom prst="rect">
            <a:avLst/>
          </a:prstGeom>
          <a:noFill/>
          <a:ln>
            <a:noFill/>
          </a:ln>
        </p:spPr>
        <p:txBody>
          <a:bodyPr spcFirstLastPara="1" wrap="square" lIns="73625" tIns="36800" rIns="73625" bIns="36800" anchor="t"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25</a:t>
            </a:fld>
            <a:endParaRPr/>
          </a:p>
        </p:txBody>
      </p:sp>
      <p:pic>
        <p:nvPicPr>
          <p:cNvPr id="478" name="Google Shape;478;p3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pic>
        <p:nvPicPr>
          <p:cNvPr id="479" name="Google Shape;479;p35" descr="Kipper"/>
          <p:cNvPicPr preferRelativeResize="0"/>
          <p:nvPr/>
        </p:nvPicPr>
        <p:blipFill rotWithShape="1">
          <a:blip r:embed="rId5">
            <a:alphaModFix/>
          </a:blip>
          <a:srcRect/>
          <a:stretch/>
        </p:blipFill>
        <p:spPr>
          <a:xfrm>
            <a:off x="2624247" y="2191347"/>
            <a:ext cx="914400" cy="914400"/>
          </a:xfrm>
          <a:prstGeom prst="rect">
            <a:avLst/>
          </a:prstGeom>
          <a:noFill/>
          <a:ln>
            <a:noFill/>
          </a:ln>
        </p:spPr>
      </p:pic>
      <p:sp>
        <p:nvSpPr>
          <p:cNvPr id="480" name="Google Shape;480;p35"/>
          <p:cNvSpPr/>
          <p:nvPr/>
        </p:nvSpPr>
        <p:spPr>
          <a:xfrm>
            <a:off x="6457011" y="1580564"/>
            <a:ext cx="2366522" cy="50184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5"/>
          <p:cNvSpPr txBox="1"/>
          <p:nvPr/>
        </p:nvSpPr>
        <p:spPr>
          <a:xfrm>
            <a:off x="6457010" y="1570455"/>
            <a:ext cx="234202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dirty="0">
                <a:solidFill>
                  <a:schemeClr val="lt1"/>
                </a:solidFill>
                <a:latin typeface="Arial"/>
                <a:ea typeface="Arial"/>
                <a:cs typeface="Arial"/>
                <a:sym typeface="Arial"/>
              </a:rPr>
              <a:t>Τα</a:t>
            </a:r>
            <a:r>
              <a:rPr lang="de-DE" sz="1050" b="0" i="0" u="none" strike="noStrike" cap="none" dirty="0" err="1">
                <a:solidFill>
                  <a:schemeClr val="lt1"/>
                </a:solidFill>
                <a:latin typeface="Arial"/>
                <a:ea typeface="Arial"/>
                <a:cs typeface="Arial"/>
                <a:sym typeface="Arial"/>
              </a:rPr>
              <a:t>μει</a:t>
            </a:r>
            <a:r>
              <a:rPr lang="de-DE" sz="1050" b="0" i="0" u="none" strike="noStrike" cap="none" dirty="0">
                <a:solidFill>
                  <a:schemeClr val="lt1"/>
                </a:solidFill>
                <a:latin typeface="Arial"/>
                <a:ea typeface="Arial"/>
                <a:cs typeface="Arial"/>
                <a:sym typeface="Arial"/>
              </a:rPr>
              <a:t>ακές ροές από λειτουργικές δραστηριότητες</a:t>
            </a:r>
            <a:endParaRPr dirty="0"/>
          </a:p>
        </p:txBody>
      </p:sp>
      <p:sp>
        <p:nvSpPr>
          <p:cNvPr id="482" name="Google Shape;482;p35"/>
          <p:cNvSpPr/>
          <p:nvPr/>
        </p:nvSpPr>
        <p:spPr>
          <a:xfrm>
            <a:off x="6457010" y="2191347"/>
            <a:ext cx="2366522" cy="50184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5"/>
          <p:cNvSpPr txBox="1"/>
          <p:nvPr/>
        </p:nvSpPr>
        <p:spPr>
          <a:xfrm>
            <a:off x="6457010" y="2215845"/>
            <a:ext cx="234202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dirty="0">
                <a:solidFill>
                  <a:schemeClr val="lt1"/>
                </a:solidFill>
                <a:latin typeface="Arial"/>
                <a:ea typeface="Arial"/>
                <a:cs typeface="Arial"/>
                <a:sym typeface="Arial"/>
              </a:rPr>
              <a:t>Τα</a:t>
            </a:r>
            <a:r>
              <a:rPr lang="de-DE" sz="1050" b="0" i="0" u="none" strike="noStrike" cap="none" dirty="0" err="1">
                <a:solidFill>
                  <a:schemeClr val="lt1"/>
                </a:solidFill>
                <a:latin typeface="Arial"/>
                <a:ea typeface="Arial"/>
                <a:cs typeface="Arial"/>
                <a:sym typeface="Arial"/>
              </a:rPr>
              <a:t>μει</a:t>
            </a:r>
            <a:r>
              <a:rPr lang="de-DE" sz="1050" b="0" i="0" u="none" strike="noStrike" cap="none" dirty="0">
                <a:solidFill>
                  <a:schemeClr val="lt1"/>
                </a:solidFill>
                <a:latin typeface="Arial"/>
                <a:ea typeface="Arial"/>
                <a:cs typeface="Arial"/>
                <a:sym typeface="Arial"/>
              </a:rPr>
              <a:t>ακές ροές από επενδυτικές δραστηριότητες</a:t>
            </a:r>
            <a:endParaRPr dirty="0"/>
          </a:p>
        </p:txBody>
      </p:sp>
      <p:sp>
        <p:nvSpPr>
          <p:cNvPr id="484" name="Google Shape;484;p35"/>
          <p:cNvSpPr/>
          <p:nvPr/>
        </p:nvSpPr>
        <p:spPr>
          <a:xfrm>
            <a:off x="6457010" y="2791017"/>
            <a:ext cx="2366522" cy="50184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5"/>
          <p:cNvSpPr txBox="1"/>
          <p:nvPr/>
        </p:nvSpPr>
        <p:spPr>
          <a:xfrm>
            <a:off x="6457011" y="2815515"/>
            <a:ext cx="2342022"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dirty="0">
                <a:solidFill>
                  <a:schemeClr val="lt1"/>
                </a:solidFill>
                <a:latin typeface="Arial"/>
                <a:ea typeface="Arial"/>
                <a:cs typeface="Arial"/>
                <a:sym typeface="Arial"/>
              </a:rPr>
              <a:t>Τα</a:t>
            </a:r>
            <a:r>
              <a:rPr lang="de-DE" sz="1050" b="0" i="0" u="none" strike="noStrike" cap="none" dirty="0" err="1">
                <a:solidFill>
                  <a:schemeClr val="lt1"/>
                </a:solidFill>
                <a:latin typeface="Arial"/>
                <a:ea typeface="Arial"/>
                <a:cs typeface="Arial"/>
                <a:sym typeface="Arial"/>
              </a:rPr>
              <a:t>μει</a:t>
            </a:r>
            <a:r>
              <a:rPr lang="de-DE" sz="1050" b="0" i="0" u="none" strike="noStrike" cap="none" dirty="0">
                <a:solidFill>
                  <a:schemeClr val="lt1"/>
                </a:solidFill>
                <a:latin typeface="Arial"/>
                <a:ea typeface="Arial"/>
                <a:cs typeface="Arial"/>
                <a:sym typeface="Arial"/>
              </a:rPr>
              <a:t>ακές ροές από χρηματοδοτικές δραστηριότητες</a:t>
            </a:r>
            <a:endParaRPr dirty="0"/>
          </a:p>
        </p:txBody>
      </p:sp>
      <p:sp>
        <p:nvSpPr>
          <p:cNvPr id="486" name="Google Shape;486;p35"/>
          <p:cNvSpPr/>
          <p:nvPr/>
        </p:nvSpPr>
        <p:spPr>
          <a:xfrm>
            <a:off x="6457010" y="3415672"/>
            <a:ext cx="2391020" cy="437117"/>
          </a:xfrm>
          <a:prstGeom prst="roundRect">
            <a:avLst>
              <a:gd name="adj" fmla="val 16667"/>
            </a:avLst>
          </a:prstGeom>
          <a:solidFill>
            <a:srgbClr val="FFD197"/>
          </a:solid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None/>
            </a:pPr>
            <a:r>
              <a:rPr lang="de-DE" sz="1050" b="0" i="0" u="none" strike="noStrike" cap="none" dirty="0">
                <a:solidFill>
                  <a:srgbClr val="575757"/>
                </a:solidFill>
                <a:latin typeface="Arial"/>
                <a:ea typeface="Arial"/>
                <a:cs typeface="Arial"/>
                <a:sym typeface="Arial"/>
              </a:rPr>
              <a:t>Καθα</a:t>
            </a:r>
            <a:r>
              <a:rPr lang="de-DE" sz="1050" b="0" i="0" u="none" strike="noStrike" cap="none" dirty="0" err="1">
                <a:solidFill>
                  <a:srgbClr val="575757"/>
                </a:solidFill>
                <a:latin typeface="Arial"/>
                <a:ea typeface="Arial"/>
                <a:cs typeface="Arial"/>
                <a:sym typeface="Arial"/>
              </a:rPr>
              <a:t>ρή</a:t>
            </a:r>
            <a:r>
              <a:rPr lang="de-DE" sz="1050" b="0" i="0" u="none" strike="noStrike" cap="none" dirty="0">
                <a:solidFill>
                  <a:srgbClr val="575757"/>
                </a:solidFill>
                <a:latin typeface="Arial"/>
                <a:ea typeface="Arial"/>
                <a:cs typeface="Arial"/>
                <a:sym typeface="Arial"/>
              </a:rPr>
              <a:t> </a:t>
            </a:r>
            <a:r>
              <a:rPr lang="de-DE" sz="1050" b="0" i="0" u="none" strike="noStrike" cap="none" dirty="0" err="1">
                <a:solidFill>
                  <a:srgbClr val="575757"/>
                </a:solidFill>
                <a:latin typeface="Arial"/>
                <a:ea typeface="Arial"/>
                <a:cs typeface="Arial"/>
                <a:sym typeface="Arial"/>
              </a:rPr>
              <a:t>κίνηση</a:t>
            </a:r>
            <a:r>
              <a:rPr lang="de-DE" sz="1050" b="0" i="0" u="none" strike="noStrike" cap="none" dirty="0">
                <a:solidFill>
                  <a:srgbClr val="575757"/>
                </a:solidFill>
                <a:latin typeface="Arial"/>
                <a:ea typeface="Arial"/>
                <a:cs typeface="Arial"/>
                <a:sym typeface="Arial"/>
              </a:rPr>
              <a:t> </a:t>
            </a:r>
            <a:r>
              <a:rPr lang="de-DE" sz="1050" b="0" i="0" u="none" strike="noStrike" cap="none" dirty="0" err="1">
                <a:solidFill>
                  <a:srgbClr val="575757"/>
                </a:solidFill>
                <a:latin typeface="Arial"/>
                <a:ea typeface="Arial"/>
                <a:cs typeface="Arial"/>
                <a:sym typeface="Arial"/>
              </a:rPr>
              <a:t>μετρητών</a:t>
            </a:r>
            <a:endParaRPr sz="1050" b="0" i="0" u="none" strike="noStrike" cap="none" dirty="0">
              <a:solidFill>
                <a:srgbClr val="575757"/>
              </a:solidFill>
              <a:latin typeface="Arial"/>
              <a:ea typeface="Arial"/>
              <a:cs typeface="Arial"/>
              <a:sym typeface="Arial"/>
            </a:endParaRPr>
          </a:p>
        </p:txBody>
      </p:sp>
      <p:sp>
        <p:nvSpPr>
          <p:cNvPr id="487" name="Google Shape;487;p35"/>
          <p:cNvSpPr/>
          <p:nvPr/>
        </p:nvSpPr>
        <p:spPr>
          <a:xfrm>
            <a:off x="4152739" y="2961772"/>
            <a:ext cx="1005692" cy="879587"/>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Περιουσιακά στοιχεία</a:t>
            </a:r>
            <a:endParaRPr sz="1400" b="0" i="0" u="none" strike="noStrike" cap="none">
              <a:solidFill>
                <a:srgbClr val="000000"/>
              </a:solidFill>
              <a:latin typeface="Arial"/>
              <a:ea typeface="Arial"/>
              <a:cs typeface="Arial"/>
              <a:sym typeface="Arial"/>
            </a:endParaRPr>
          </a:p>
        </p:txBody>
      </p:sp>
      <p:sp>
        <p:nvSpPr>
          <p:cNvPr id="488" name="Google Shape;488;p35"/>
          <p:cNvSpPr/>
          <p:nvPr/>
        </p:nvSpPr>
        <p:spPr>
          <a:xfrm>
            <a:off x="5154310" y="1572816"/>
            <a:ext cx="874359" cy="593658"/>
          </a:xfrm>
          <a:prstGeom prst="roundRect">
            <a:avLst>
              <a:gd name="adj" fmla="val 16667"/>
            </a:avLst>
          </a:prstGeom>
          <a:solidFill>
            <a:schemeClr val="accent2"/>
          </a:solidFill>
          <a:ln w="25400" cap="flat" cmpd="sng">
            <a:solidFill>
              <a:srgbClr val="1C91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Έξοδα</a:t>
            </a:r>
            <a:endParaRPr sz="1400" b="0" i="0" u="none" strike="noStrike" cap="none">
              <a:solidFill>
                <a:srgbClr val="000000"/>
              </a:solidFill>
              <a:latin typeface="Arial"/>
              <a:ea typeface="Arial"/>
              <a:cs typeface="Arial"/>
              <a:sym typeface="Arial"/>
            </a:endParaRPr>
          </a:p>
        </p:txBody>
      </p:sp>
      <p:sp>
        <p:nvSpPr>
          <p:cNvPr id="489" name="Google Shape;489;p35"/>
          <p:cNvSpPr/>
          <p:nvPr/>
        </p:nvSpPr>
        <p:spPr>
          <a:xfrm>
            <a:off x="5174114" y="3461943"/>
            <a:ext cx="1035875" cy="349730"/>
          </a:xfrm>
          <a:prstGeom prst="roundRect">
            <a:avLst>
              <a:gd name="adj" fmla="val 16667"/>
            </a:avLst>
          </a:prstGeom>
          <a:solidFill>
            <a:schemeClr val="accent3"/>
          </a:solidFill>
          <a:ln w="25400" cap="flat" cmpd="sng">
            <a:solidFill>
              <a:srgbClr val="006F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Μετοχικό κεφάλαιο</a:t>
            </a:r>
            <a:endParaRPr sz="1400" b="0" i="0" u="none" strike="noStrike" cap="none">
              <a:solidFill>
                <a:srgbClr val="000000"/>
              </a:solidFill>
              <a:latin typeface="Arial"/>
              <a:ea typeface="Arial"/>
              <a:cs typeface="Arial"/>
              <a:sym typeface="Arial"/>
            </a:endParaRPr>
          </a:p>
        </p:txBody>
      </p:sp>
      <p:sp>
        <p:nvSpPr>
          <p:cNvPr id="490" name="Google Shape;490;p35"/>
          <p:cNvSpPr/>
          <p:nvPr/>
        </p:nvSpPr>
        <p:spPr>
          <a:xfrm>
            <a:off x="5174115" y="2980848"/>
            <a:ext cx="1035876" cy="447763"/>
          </a:xfrm>
          <a:prstGeom prst="roundRect">
            <a:avLst>
              <a:gd name="adj" fmla="val 16667"/>
            </a:avLst>
          </a:prstGeom>
          <a:solidFill>
            <a:schemeClr val="accent4"/>
          </a:solidFill>
          <a:ln w="25400" cap="flat" cmpd="sng">
            <a:solidFill>
              <a:srgbClr val="3B87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dirty="0">
                <a:solidFill>
                  <a:schemeClr val="lt1"/>
                </a:solidFill>
                <a:latin typeface="Arial"/>
                <a:ea typeface="Arial"/>
                <a:cs typeface="Arial"/>
                <a:sym typeface="Arial"/>
              </a:rPr>
              <a:t>Υπ</a:t>
            </a:r>
            <a:r>
              <a:rPr lang="de-DE" sz="1000" b="0" i="0" u="none" strike="noStrike" cap="none" dirty="0" err="1">
                <a:solidFill>
                  <a:schemeClr val="lt1"/>
                </a:solidFill>
                <a:latin typeface="Arial"/>
                <a:ea typeface="Arial"/>
                <a:cs typeface="Arial"/>
                <a:sym typeface="Arial"/>
              </a:rPr>
              <a:t>οχρεώσεις</a:t>
            </a:r>
            <a:endParaRPr sz="1400" b="0" i="0" u="none" strike="noStrike" cap="none" dirty="0">
              <a:solidFill>
                <a:srgbClr val="000000"/>
              </a:solidFill>
              <a:latin typeface="Arial"/>
              <a:ea typeface="Arial"/>
              <a:cs typeface="Arial"/>
              <a:sym typeface="Arial"/>
            </a:endParaRPr>
          </a:p>
        </p:txBody>
      </p:sp>
      <p:sp>
        <p:nvSpPr>
          <p:cNvPr id="491" name="Google Shape;491;p35"/>
          <p:cNvSpPr/>
          <p:nvPr/>
        </p:nvSpPr>
        <p:spPr>
          <a:xfrm>
            <a:off x="4178885" y="1572816"/>
            <a:ext cx="960641" cy="972227"/>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Έσοδα</a:t>
            </a:r>
            <a:endParaRPr sz="1400" b="0" i="0" u="none" strike="noStrike" cap="none">
              <a:solidFill>
                <a:srgbClr val="000000"/>
              </a:solidFill>
              <a:latin typeface="Arial"/>
              <a:ea typeface="Arial"/>
              <a:cs typeface="Arial"/>
              <a:sym typeface="Arial"/>
            </a:endParaRPr>
          </a:p>
        </p:txBody>
      </p:sp>
      <p:sp>
        <p:nvSpPr>
          <p:cNvPr id="492" name="Google Shape;492;p35"/>
          <p:cNvSpPr/>
          <p:nvPr/>
        </p:nvSpPr>
        <p:spPr>
          <a:xfrm>
            <a:off x="5158429" y="2166474"/>
            <a:ext cx="878329" cy="344669"/>
          </a:xfrm>
          <a:prstGeom prst="roundRect">
            <a:avLst>
              <a:gd name="adj" fmla="val 16667"/>
            </a:avLst>
          </a:prstGeom>
          <a:solidFill>
            <a:schemeClr val="accent3"/>
          </a:solidFill>
          <a:ln w="25400" cap="flat" cmpd="sng">
            <a:solidFill>
              <a:srgbClr val="006F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de-DE" sz="1000" b="0" i="0" u="none" strike="noStrike" cap="none">
                <a:solidFill>
                  <a:schemeClr val="lt1"/>
                </a:solidFill>
                <a:latin typeface="Arial"/>
                <a:ea typeface="Arial"/>
                <a:cs typeface="Arial"/>
                <a:sym typeface="Arial"/>
              </a:rPr>
              <a:t>Κέρδη (ή ζημίες)</a:t>
            </a:r>
            <a:endParaRPr sz="1400" b="0" i="0" u="none" strike="noStrike" cap="none">
              <a:solidFill>
                <a:srgbClr val="000000"/>
              </a:solidFill>
              <a:latin typeface="Arial"/>
              <a:ea typeface="Arial"/>
              <a:cs typeface="Arial"/>
              <a:sym typeface="Arial"/>
            </a:endParaRPr>
          </a:p>
        </p:txBody>
      </p:sp>
      <p:sp>
        <p:nvSpPr>
          <p:cNvPr id="493" name="Google Shape;493;p35"/>
          <p:cNvSpPr/>
          <p:nvPr/>
        </p:nvSpPr>
        <p:spPr>
          <a:xfrm>
            <a:off x="6021074" y="1941642"/>
            <a:ext cx="45719" cy="1206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94" name="Google Shape;494;p35"/>
          <p:cNvCxnSpPr>
            <a:stCxn id="495" idx="7"/>
            <a:endCxn id="496" idx="7"/>
          </p:cNvCxnSpPr>
          <p:nvPr/>
        </p:nvCxnSpPr>
        <p:spPr>
          <a:xfrm rot="-5400000">
            <a:off x="3793921" y="1222262"/>
            <a:ext cx="985500" cy="1675800"/>
          </a:xfrm>
          <a:prstGeom prst="curvedConnector3">
            <a:avLst>
              <a:gd name="adj1" fmla="val 127988"/>
            </a:avLst>
          </a:prstGeom>
          <a:noFill/>
          <a:ln w="25400" cap="flat" cmpd="sng">
            <a:solidFill>
              <a:srgbClr val="00549A"/>
            </a:solidFill>
            <a:prstDash val="dashDot"/>
            <a:round/>
            <a:headEnd type="none" w="sm" len="sm"/>
            <a:tailEnd type="triangle" w="med" len="med"/>
          </a:ln>
        </p:spPr>
      </p:cxnSp>
      <p:sp>
        <p:nvSpPr>
          <p:cNvPr id="496" name="Google Shape;496;p35"/>
          <p:cNvSpPr/>
          <p:nvPr/>
        </p:nvSpPr>
        <p:spPr>
          <a:xfrm>
            <a:off x="4880610" y="1520190"/>
            <a:ext cx="285750" cy="322407"/>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97" name="Google Shape;497;p35"/>
          <p:cNvCxnSpPr>
            <a:stCxn id="495" idx="5"/>
            <a:endCxn id="498" idx="3"/>
          </p:cNvCxnSpPr>
          <p:nvPr/>
        </p:nvCxnSpPr>
        <p:spPr>
          <a:xfrm rot="-5400000" flipH="1">
            <a:off x="3756721" y="2641972"/>
            <a:ext cx="998100" cy="1614000"/>
          </a:xfrm>
          <a:prstGeom prst="curvedConnector3">
            <a:avLst>
              <a:gd name="adj1" fmla="val 124726"/>
            </a:avLst>
          </a:prstGeom>
          <a:noFill/>
          <a:ln w="25400" cap="flat" cmpd="sng">
            <a:solidFill>
              <a:srgbClr val="00549A"/>
            </a:solidFill>
            <a:prstDash val="dashDot"/>
            <a:round/>
            <a:headEnd type="none" w="sm" len="sm"/>
            <a:tailEnd type="triangle" w="med" len="med"/>
          </a:ln>
        </p:spPr>
      </p:cxnSp>
      <p:sp>
        <p:nvSpPr>
          <p:cNvPr id="498" name="Google Shape;498;p35"/>
          <p:cNvSpPr/>
          <p:nvPr/>
        </p:nvSpPr>
        <p:spPr>
          <a:xfrm>
            <a:off x="5023485" y="3841359"/>
            <a:ext cx="268605" cy="124851"/>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99" name="Google Shape;499;p35"/>
          <p:cNvCxnSpPr>
            <a:stCxn id="495" idx="6"/>
          </p:cNvCxnSpPr>
          <p:nvPr/>
        </p:nvCxnSpPr>
        <p:spPr>
          <a:xfrm>
            <a:off x="3512500" y="2751417"/>
            <a:ext cx="2467200" cy="33900"/>
          </a:xfrm>
          <a:prstGeom prst="curvedConnector3">
            <a:avLst>
              <a:gd name="adj1" fmla="val 49998"/>
            </a:avLst>
          </a:prstGeom>
          <a:noFill/>
          <a:ln w="25400" cap="flat" cmpd="sng">
            <a:solidFill>
              <a:srgbClr val="00549A"/>
            </a:solidFill>
            <a:prstDash val="dashDot"/>
            <a:round/>
            <a:headEnd type="none" w="sm" len="sm"/>
            <a:tailEnd type="triangle" w="med" len="med"/>
          </a:ln>
        </p:spPr>
      </p:cxnSp>
      <p:sp>
        <p:nvSpPr>
          <p:cNvPr id="500" name="Google Shape;500;p35"/>
          <p:cNvSpPr/>
          <p:nvPr/>
        </p:nvSpPr>
        <p:spPr>
          <a:xfrm>
            <a:off x="6325795" y="1114831"/>
            <a:ext cx="2636415" cy="3591861"/>
          </a:xfrm>
          <a:prstGeom prst="ellipse">
            <a:avLst/>
          </a:prstGeom>
          <a:noFill/>
          <a:ln w="12700" cap="flat" cmpd="sng">
            <a:solidFill>
              <a:srgbClr val="398E7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5" name="Google Shape;495;p35"/>
          <p:cNvSpPr/>
          <p:nvPr/>
        </p:nvSpPr>
        <p:spPr>
          <a:xfrm>
            <a:off x="3077329" y="2470689"/>
            <a:ext cx="435171" cy="561456"/>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01" name="Google Shape;501;p35" descr="Fragezeichen"/>
          <p:cNvPicPr preferRelativeResize="0"/>
          <p:nvPr/>
        </p:nvPicPr>
        <p:blipFill rotWithShape="1">
          <a:blip r:embed="rId6">
            <a:alphaModFix/>
          </a:blip>
          <a:srcRect/>
          <a:stretch/>
        </p:blipFill>
        <p:spPr>
          <a:xfrm>
            <a:off x="3452705" y="2226212"/>
            <a:ext cx="914400" cy="914400"/>
          </a:xfrm>
          <a:prstGeom prst="rect">
            <a:avLst/>
          </a:prstGeom>
          <a:noFill/>
          <a:ln>
            <a:noFill/>
          </a:ln>
        </p:spPr>
      </p:pic>
      <p:sp>
        <p:nvSpPr>
          <p:cNvPr id="502" name="Google Shape;502;p35"/>
          <p:cNvSpPr txBox="1"/>
          <p:nvPr/>
        </p:nvSpPr>
        <p:spPr>
          <a:xfrm>
            <a:off x="1046538" y="795130"/>
            <a:ext cx="13997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chemeClr val="dk1"/>
                </a:solidFill>
                <a:latin typeface="Arial"/>
                <a:ea typeface="Arial"/>
                <a:cs typeface="Arial"/>
                <a:sym typeface="Arial"/>
              </a:rPr>
              <a:t>Λίγη εξάσκηση </a:t>
            </a:r>
            <a:endParaRPr/>
          </a:p>
        </p:txBody>
      </p:sp>
      <p:pic>
        <p:nvPicPr>
          <p:cNvPr id="503" name="Google Shape;503;p35" descr="Bleistift"/>
          <p:cNvPicPr preferRelativeResize="0"/>
          <p:nvPr/>
        </p:nvPicPr>
        <p:blipFill rotWithShape="1">
          <a:blip r:embed="rId7">
            <a:alphaModFix/>
          </a:blip>
          <a:srcRect/>
          <a:stretch/>
        </p:blipFill>
        <p:spPr>
          <a:xfrm>
            <a:off x="513775" y="336565"/>
            <a:ext cx="914400" cy="914400"/>
          </a:xfrm>
          <a:prstGeom prst="rect">
            <a:avLst/>
          </a:prstGeom>
          <a:noFill/>
          <a:ln>
            <a:noFill/>
          </a:ln>
        </p:spPr>
      </p:pic>
      <p:sp>
        <p:nvSpPr>
          <p:cNvPr id="504" name="Google Shape;504;p35"/>
          <p:cNvSpPr/>
          <p:nvPr/>
        </p:nvSpPr>
        <p:spPr>
          <a:xfrm>
            <a:off x="3930015" y="1386504"/>
            <a:ext cx="2293620" cy="1240061"/>
          </a:xfrm>
          <a:prstGeom prst="ellipse">
            <a:avLst/>
          </a:prstGeom>
          <a:noFill/>
          <a:ln w="12700" cap="flat" cmpd="sng">
            <a:solidFill>
              <a:srgbClr val="398E7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5" name="Google Shape;505;p35"/>
          <p:cNvSpPr/>
          <p:nvPr/>
        </p:nvSpPr>
        <p:spPr>
          <a:xfrm>
            <a:off x="3930015" y="2829769"/>
            <a:ext cx="2380996" cy="1158538"/>
          </a:xfrm>
          <a:prstGeom prst="ellipse">
            <a:avLst/>
          </a:prstGeom>
          <a:noFill/>
          <a:ln w="12700" cap="flat" cmpd="sng">
            <a:solidFill>
              <a:srgbClr val="398E7C"/>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6"/>
          <p:cNvSpPr txBox="1">
            <a:spLocks noGrp="1"/>
          </p:cNvSpPr>
          <p:nvPr>
            <p:ph type="body" idx="1"/>
          </p:nvPr>
        </p:nvSpPr>
        <p:spPr>
          <a:xfrm>
            <a:off x="513775" y="1388580"/>
            <a:ext cx="3744911" cy="3239999"/>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de-DE" dirty="0"/>
              <a:t>Kατα</a:t>
            </a:r>
            <a:r>
              <a:rPr lang="de-DE" dirty="0" err="1"/>
              <a:t>σκευ</a:t>
            </a:r>
            <a:r>
              <a:rPr lang="de-DE" dirty="0"/>
              <a:t>αστική επιχείρηση αποκτά νέα οχήματα</a:t>
            </a:r>
            <a:endParaRPr dirty="0"/>
          </a:p>
        </p:txBody>
      </p:sp>
      <p:sp>
        <p:nvSpPr>
          <p:cNvPr id="512" name="Google Shape;512;p36"/>
          <p:cNvSpPr txBox="1"/>
          <p:nvPr/>
        </p:nvSpPr>
        <p:spPr>
          <a:xfrm>
            <a:off x="306376" y="2243710"/>
            <a:ext cx="2555570" cy="7157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13"/>
              <a:buFont typeface="Arial"/>
              <a:buNone/>
            </a:pPr>
            <a:r>
              <a:rPr lang="de-DE" sz="1013" b="0" i="0" u="none" strike="noStrike" cap="none" dirty="0">
                <a:solidFill>
                  <a:srgbClr val="000000"/>
                </a:solidFill>
                <a:latin typeface="Arial"/>
                <a:ea typeface="Arial"/>
                <a:cs typeface="Arial"/>
                <a:sym typeface="Arial"/>
              </a:rPr>
              <a:t>15.000 €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de-DE" sz="1013" b="0" i="0" u="none" strike="noStrike" cap="none" dirty="0">
                <a:solidFill>
                  <a:srgbClr val="000000"/>
                </a:solidFill>
                <a:latin typeface="Arial"/>
                <a:ea typeface="Arial"/>
                <a:cs typeface="Arial"/>
                <a:sym typeface="Arial"/>
              </a:rPr>
              <a:t>5 </a:t>
            </a:r>
            <a:r>
              <a:rPr lang="de-DE" sz="1013" b="0" i="0" u="none" strike="noStrike" cap="none" dirty="0" err="1">
                <a:solidFill>
                  <a:srgbClr val="000000"/>
                </a:solidFill>
                <a:latin typeface="Arial"/>
                <a:ea typeface="Arial"/>
                <a:cs typeface="Arial"/>
                <a:sym typeface="Arial"/>
              </a:rPr>
              <a:t>έτη</a:t>
            </a:r>
            <a:r>
              <a:rPr lang="de-DE" sz="1013" b="0" i="0" u="none" strike="noStrike" cap="none" dirty="0">
                <a:solidFill>
                  <a:srgbClr val="000000"/>
                </a:solidFill>
                <a:latin typeface="Arial"/>
                <a:ea typeface="Arial"/>
                <a:cs typeface="Arial"/>
                <a:sym typeface="Arial"/>
              </a:rPr>
              <a:t> - </a:t>
            </a:r>
            <a:r>
              <a:rPr lang="de-DE" sz="1013" b="0" i="0" u="none" strike="noStrike" cap="none" dirty="0" err="1">
                <a:solidFill>
                  <a:srgbClr val="000000"/>
                </a:solidFill>
                <a:latin typeface="Arial"/>
                <a:ea typeface="Arial"/>
                <a:cs typeface="Arial"/>
                <a:sym typeface="Arial"/>
              </a:rPr>
              <a:t>γρ</a:t>
            </a:r>
            <a:r>
              <a:rPr lang="de-DE" sz="1013" b="0" i="0" u="none" strike="noStrike" cap="none" dirty="0">
                <a:solidFill>
                  <a:srgbClr val="000000"/>
                </a:solidFill>
                <a:latin typeface="Arial"/>
                <a:ea typeface="Arial"/>
                <a:cs typeface="Arial"/>
                <a:sym typeface="Arial"/>
              </a:rPr>
              <a:t>αμμική απόσβεση</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de-DE" sz="1013" b="0" i="0" u="none" strike="noStrike" cap="none" dirty="0">
                <a:solidFill>
                  <a:srgbClr val="000000"/>
                </a:solidFill>
                <a:latin typeface="Arial"/>
                <a:ea typeface="Arial"/>
                <a:cs typeface="Arial"/>
                <a:sym typeface="Arial"/>
              </a:rPr>
              <a:t>Απ</a:t>
            </a:r>
            <a:r>
              <a:rPr lang="de-DE" sz="1013" b="0" i="0" u="none" strike="noStrike" cap="none" dirty="0" err="1">
                <a:solidFill>
                  <a:srgbClr val="000000"/>
                </a:solidFill>
                <a:latin typeface="Arial"/>
                <a:ea typeface="Arial"/>
                <a:cs typeface="Arial"/>
                <a:sym typeface="Arial"/>
              </a:rPr>
              <a:t>όκτηση</a:t>
            </a:r>
            <a:r>
              <a:rPr lang="de-DE" sz="1013" b="0" i="0" u="none" strike="noStrike" cap="none" dirty="0">
                <a:solidFill>
                  <a:srgbClr val="000000"/>
                </a:solidFill>
                <a:latin typeface="Arial"/>
                <a:ea typeface="Arial"/>
                <a:cs typeface="Arial"/>
                <a:sym typeface="Arial"/>
              </a:rPr>
              <a:t> </a:t>
            </a:r>
            <a:r>
              <a:rPr lang="de-DE" sz="1013" b="0" i="0" u="none" strike="noStrike" cap="none" dirty="0" err="1">
                <a:solidFill>
                  <a:srgbClr val="000000"/>
                </a:solidFill>
                <a:latin typeface="Arial"/>
                <a:ea typeface="Arial"/>
                <a:cs typeface="Arial"/>
                <a:sym typeface="Arial"/>
              </a:rPr>
              <a:t>στην</a:t>
            </a:r>
            <a:r>
              <a:rPr lang="de-DE" sz="1013" b="0" i="0" u="none" strike="noStrike" cap="none" dirty="0">
                <a:solidFill>
                  <a:srgbClr val="000000"/>
                </a:solidFill>
                <a:latin typeface="Arial"/>
                <a:ea typeface="Arial"/>
                <a:cs typeface="Arial"/>
                <a:sym typeface="Arial"/>
              </a:rPr>
              <a:t> α</a:t>
            </a:r>
            <a:r>
              <a:rPr lang="de-DE" sz="1013" b="0" i="0" u="none" strike="noStrike" cap="none" dirty="0" err="1">
                <a:solidFill>
                  <a:srgbClr val="000000"/>
                </a:solidFill>
                <a:latin typeface="Arial"/>
                <a:ea typeface="Arial"/>
                <a:cs typeface="Arial"/>
                <a:sym typeface="Arial"/>
              </a:rPr>
              <a:t>ρχή</a:t>
            </a:r>
            <a:r>
              <a:rPr lang="de-DE" sz="1013" b="0" i="0" u="none" strike="noStrike" cap="none" dirty="0">
                <a:solidFill>
                  <a:srgbClr val="000000"/>
                </a:solidFill>
                <a:latin typeface="Arial"/>
                <a:ea typeface="Arial"/>
                <a:cs typeface="Arial"/>
                <a:sym typeface="Arial"/>
              </a:rPr>
              <a:t> </a:t>
            </a:r>
            <a:r>
              <a:rPr lang="de-DE" sz="1013" b="0" i="0" u="none" strike="noStrike" cap="none" dirty="0" err="1">
                <a:solidFill>
                  <a:srgbClr val="000000"/>
                </a:solidFill>
                <a:latin typeface="Arial"/>
                <a:ea typeface="Arial"/>
                <a:cs typeface="Arial"/>
                <a:sym typeface="Arial"/>
              </a:rPr>
              <a:t>του</a:t>
            </a:r>
            <a:r>
              <a:rPr lang="de-DE" sz="1013" b="0" i="0" u="none" strike="noStrike" cap="none" dirty="0">
                <a:solidFill>
                  <a:srgbClr val="000000"/>
                </a:solidFill>
                <a:latin typeface="Arial"/>
                <a:ea typeface="Arial"/>
                <a:cs typeface="Arial"/>
                <a:sym typeface="Arial"/>
              </a:rPr>
              <a:t> </a:t>
            </a:r>
            <a:r>
              <a:rPr lang="el-GR" sz="1013" b="0" i="0" u="none" strike="noStrike" cap="none" dirty="0">
                <a:solidFill>
                  <a:srgbClr val="000000"/>
                </a:solidFill>
                <a:latin typeface="Arial"/>
                <a:ea typeface="Arial"/>
                <a:cs typeface="Arial"/>
                <a:sym typeface="Arial"/>
              </a:rPr>
              <a:t>πρ</a:t>
            </a:r>
            <a:r>
              <a:rPr lang="el-GR" sz="1013" dirty="0"/>
              <a:t>ώτου έτους</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de-DE" sz="1013" b="0" i="0" u="none" strike="noStrike" cap="none" dirty="0">
                <a:solidFill>
                  <a:srgbClr val="000000"/>
                </a:solidFill>
                <a:latin typeface="Arial"/>
                <a:ea typeface="Arial"/>
                <a:cs typeface="Arial"/>
                <a:sym typeface="Arial"/>
              </a:rPr>
              <a:t>0 α</a:t>
            </a:r>
            <a:r>
              <a:rPr lang="de-DE" sz="1013" b="0" i="0" u="none" strike="noStrike" cap="none" dirty="0" err="1">
                <a:solidFill>
                  <a:srgbClr val="000000"/>
                </a:solidFill>
                <a:latin typeface="Arial"/>
                <a:ea typeface="Arial"/>
                <a:cs typeface="Arial"/>
                <a:sym typeface="Arial"/>
              </a:rPr>
              <a:t>ξί</a:t>
            </a:r>
            <a:r>
              <a:rPr lang="de-DE" sz="1013" b="0" i="0" u="none" strike="noStrike" cap="none" dirty="0">
                <a:solidFill>
                  <a:srgbClr val="000000"/>
                </a:solidFill>
                <a:latin typeface="Arial"/>
                <a:ea typeface="Arial"/>
                <a:cs typeface="Arial"/>
                <a:sym typeface="Arial"/>
              </a:rPr>
              <a:t>α διάσωσης </a:t>
            </a:r>
            <a:endParaRPr sz="1400" b="0" i="0" u="none" strike="noStrike" cap="none" dirty="0">
              <a:solidFill>
                <a:srgbClr val="000000"/>
              </a:solidFill>
              <a:latin typeface="Arial"/>
              <a:ea typeface="Arial"/>
              <a:cs typeface="Arial"/>
              <a:sym typeface="Arial"/>
            </a:endParaRPr>
          </a:p>
        </p:txBody>
      </p:sp>
      <p:cxnSp>
        <p:nvCxnSpPr>
          <p:cNvPr id="513" name="Google Shape;513;p36"/>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514" name="Google Shape;514;p36"/>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515" name="Google Shape;515;p36"/>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516" name="Google Shape;516;p36"/>
          <p:cNvSpPr txBox="1"/>
          <p:nvPr/>
        </p:nvSpPr>
        <p:spPr>
          <a:xfrm>
            <a:off x="2861946" y="415596"/>
            <a:ext cx="6020683" cy="85725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Μετ</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ατροπή μιας επένδυσης στις οικονομικές καταστάσεις</a:t>
            </a:r>
            <a:endParaRPr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517" name="Google Shape;517;p36"/>
          <p:cNvSpPr/>
          <p:nvPr/>
        </p:nvSpPr>
        <p:spPr>
          <a:xfrm>
            <a:off x="4079697" y="2850668"/>
            <a:ext cx="862720" cy="879587"/>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Περιουσιακά στοιχεία</a:t>
            </a:r>
            <a:endParaRPr sz="1400" b="0" i="0" u="none" strike="noStrike" cap="none">
              <a:solidFill>
                <a:srgbClr val="000000"/>
              </a:solidFill>
              <a:latin typeface="Arial"/>
              <a:ea typeface="Arial"/>
              <a:cs typeface="Arial"/>
              <a:sym typeface="Arial"/>
            </a:endParaRPr>
          </a:p>
        </p:txBody>
      </p:sp>
      <p:sp>
        <p:nvSpPr>
          <p:cNvPr id="518" name="Google Shape;518;p36"/>
          <p:cNvSpPr/>
          <p:nvPr/>
        </p:nvSpPr>
        <p:spPr>
          <a:xfrm>
            <a:off x="4959269" y="3343091"/>
            <a:ext cx="828082" cy="349730"/>
          </a:xfrm>
          <a:prstGeom prst="roundRect">
            <a:avLst>
              <a:gd name="adj" fmla="val 16667"/>
            </a:avLst>
          </a:prstGeom>
          <a:solidFill>
            <a:schemeClr val="accent3"/>
          </a:solidFill>
          <a:ln w="25400" cap="flat" cmpd="sng">
            <a:solidFill>
              <a:srgbClr val="006F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Μετοχικό κεφάλαιο</a:t>
            </a:r>
            <a:endParaRPr sz="1400" b="0" i="0" u="none" strike="noStrike" cap="none">
              <a:solidFill>
                <a:srgbClr val="000000"/>
              </a:solidFill>
              <a:latin typeface="Arial"/>
              <a:ea typeface="Arial"/>
              <a:cs typeface="Arial"/>
              <a:sym typeface="Arial"/>
            </a:endParaRPr>
          </a:p>
        </p:txBody>
      </p:sp>
      <p:sp>
        <p:nvSpPr>
          <p:cNvPr id="519" name="Google Shape;519;p36"/>
          <p:cNvSpPr/>
          <p:nvPr/>
        </p:nvSpPr>
        <p:spPr>
          <a:xfrm>
            <a:off x="4951520" y="2869745"/>
            <a:ext cx="828082" cy="447763"/>
          </a:xfrm>
          <a:prstGeom prst="roundRect">
            <a:avLst>
              <a:gd name="adj" fmla="val 16667"/>
            </a:avLst>
          </a:prstGeom>
          <a:solidFill>
            <a:schemeClr val="accent4"/>
          </a:solidFill>
          <a:ln w="25400" cap="flat" cmpd="sng">
            <a:solidFill>
              <a:srgbClr val="3B877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Υποχρεώσεις</a:t>
            </a:r>
            <a:endParaRPr sz="1400" b="0" i="0" u="none" strike="noStrike" cap="none">
              <a:solidFill>
                <a:srgbClr val="000000"/>
              </a:solidFill>
              <a:latin typeface="Arial"/>
              <a:ea typeface="Arial"/>
              <a:cs typeface="Arial"/>
              <a:sym typeface="Arial"/>
            </a:endParaRPr>
          </a:p>
        </p:txBody>
      </p:sp>
      <p:sp>
        <p:nvSpPr>
          <p:cNvPr id="520" name="Google Shape;520;p36"/>
          <p:cNvSpPr/>
          <p:nvPr/>
        </p:nvSpPr>
        <p:spPr>
          <a:xfrm>
            <a:off x="4971439" y="1689874"/>
            <a:ext cx="832662" cy="643512"/>
          </a:xfrm>
          <a:prstGeom prst="roundRect">
            <a:avLst>
              <a:gd name="adj" fmla="val 16667"/>
            </a:avLst>
          </a:prstGeom>
          <a:solidFill>
            <a:schemeClr val="accent2"/>
          </a:solidFill>
          <a:ln w="25400" cap="flat" cmpd="sng">
            <a:solidFill>
              <a:srgbClr val="1C91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Έξοδα</a:t>
            </a:r>
            <a:endParaRPr sz="1400" b="0" i="0" u="none" strike="noStrike" cap="none">
              <a:solidFill>
                <a:srgbClr val="000000"/>
              </a:solidFill>
              <a:latin typeface="Arial"/>
              <a:ea typeface="Arial"/>
              <a:cs typeface="Arial"/>
              <a:sym typeface="Arial"/>
            </a:endParaRPr>
          </a:p>
        </p:txBody>
      </p:sp>
      <p:sp>
        <p:nvSpPr>
          <p:cNvPr id="521" name="Google Shape;521;p36"/>
          <p:cNvSpPr/>
          <p:nvPr/>
        </p:nvSpPr>
        <p:spPr>
          <a:xfrm>
            <a:off x="4055029" y="1689875"/>
            <a:ext cx="895138" cy="881875"/>
          </a:xfrm>
          <a:prstGeom prst="roundRect">
            <a:avLst>
              <a:gd name="adj" fmla="val 16667"/>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Έσοδα</a:t>
            </a:r>
            <a:endParaRPr sz="1400" b="0" i="0" u="none" strike="noStrike" cap="none">
              <a:solidFill>
                <a:srgbClr val="000000"/>
              </a:solidFill>
              <a:latin typeface="Arial"/>
              <a:ea typeface="Arial"/>
              <a:cs typeface="Arial"/>
              <a:sym typeface="Arial"/>
            </a:endParaRPr>
          </a:p>
        </p:txBody>
      </p:sp>
      <p:sp>
        <p:nvSpPr>
          <p:cNvPr id="522" name="Google Shape;522;p36"/>
          <p:cNvSpPr/>
          <p:nvPr/>
        </p:nvSpPr>
        <p:spPr>
          <a:xfrm>
            <a:off x="4971437" y="2366719"/>
            <a:ext cx="808165" cy="309740"/>
          </a:xfrm>
          <a:prstGeom prst="roundRect">
            <a:avLst>
              <a:gd name="adj" fmla="val 16667"/>
            </a:avLst>
          </a:prstGeom>
          <a:solidFill>
            <a:schemeClr val="accent3"/>
          </a:solidFill>
          <a:ln w="25400" cap="flat" cmpd="sng">
            <a:solidFill>
              <a:srgbClr val="006FA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88"/>
              <a:buFont typeface="Arial"/>
              <a:buNone/>
            </a:pPr>
            <a:r>
              <a:rPr lang="de-DE" sz="788" b="0" i="0" u="none" strike="noStrike" cap="none" dirty="0" err="1">
                <a:solidFill>
                  <a:schemeClr val="lt1"/>
                </a:solidFill>
                <a:latin typeface="Arial"/>
                <a:ea typeface="Arial"/>
                <a:cs typeface="Arial"/>
                <a:sym typeface="Arial"/>
              </a:rPr>
              <a:t>Κέρδη</a:t>
            </a:r>
            <a:r>
              <a:rPr lang="de-DE" sz="788" b="0" i="0" u="none" strike="noStrike" cap="none" dirty="0">
                <a:solidFill>
                  <a:schemeClr val="lt1"/>
                </a:solidFill>
                <a:latin typeface="Arial"/>
                <a:ea typeface="Arial"/>
                <a:cs typeface="Arial"/>
                <a:sym typeface="Arial"/>
              </a:rPr>
              <a:t> (ή </a:t>
            </a:r>
            <a:r>
              <a:rPr lang="de-DE" sz="788" b="0" i="0" u="none" strike="noStrike" cap="none" dirty="0" err="1">
                <a:solidFill>
                  <a:schemeClr val="lt1"/>
                </a:solidFill>
                <a:latin typeface="Arial"/>
                <a:ea typeface="Arial"/>
                <a:cs typeface="Arial"/>
                <a:sym typeface="Arial"/>
              </a:rPr>
              <a:t>ζημίες</a:t>
            </a:r>
            <a:r>
              <a:rPr lang="de-DE" sz="788" b="0" i="0" u="none" strike="noStrike" cap="none" dirty="0">
                <a:solidFill>
                  <a:schemeClr val="lt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523" name="Google Shape;523;p36" descr="Marker"/>
          <p:cNvPicPr preferRelativeResize="0"/>
          <p:nvPr/>
        </p:nvPicPr>
        <p:blipFill rotWithShape="1">
          <a:blip r:embed="rId4">
            <a:alphaModFix/>
          </a:blip>
          <a:srcRect/>
          <a:stretch/>
        </p:blipFill>
        <p:spPr>
          <a:xfrm>
            <a:off x="5211032" y="1595378"/>
            <a:ext cx="514350" cy="411086"/>
          </a:xfrm>
          <a:prstGeom prst="rect">
            <a:avLst/>
          </a:prstGeom>
          <a:noFill/>
          <a:ln>
            <a:noFill/>
          </a:ln>
        </p:spPr>
      </p:pic>
      <p:sp>
        <p:nvSpPr>
          <p:cNvPr id="524" name="Google Shape;524;p36"/>
          <p:cNvSpPr txBox="1"/>
          <p:nvPr/>
        </p:nvSpPr>
        <p:spPr>
          <a:xfrm>
            <a:off x="5522428" y="1763421"/>
            <a:ext cx="257175" cy="248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13"/>
              <a:buFont typeface="Arial"/>
              <a:buNone/>
            </a:pPr>
            <a:r>
              <a:rPr lang="de-DE" sz="1013" b="1" i="0" u="none" strike="noStrike" cap="none">
                <a:solidFill>
                  <a:schemeClr val="dk1"/>
                </a:solidFill>
                <a:latin typeface="Arial"/>
                <a:ea typeface="Arial"/>
                <a:cs typeface="Arial"/>
                <a:sym typeface="Arial"/>
              </a:rPr>
              <a:t>3</a:t>
            </a:r>
            <a:endParaRPr sz="1400" b="1" i="0" u="none" strike="noStrike" cap="none">
              <a:solidFill>
                <a:schemeClr val="dk1"/>
              </a:solidFill>
              <a:latin typeface="Arial"/>
              <a:ea typeface="Arial"/>
              <a:cs typeface="Arial"/>
              <a:sym typeface="Arial"/>
            </a:endParaRPr>
          </a:p>
        </p:txBody>
      </p:sp>
      <p:pic>
        <p:nvPicPr>
          <p:cNvPr id="525" name="Google Shape;525;p36" descr="Marker"/>
          <p:cNvPicPr preferRelativeResize="0"/>
          <p:nvPr/>
        </p:nvPicPr>
        <p:blipFill rotWithShape="1">
          <a:blip r:embed="rId4">
            <a:alphaModFix/>
          </a:blip>
          <a:srcRect/>
          <a:stretch/>
        </p:blipFill>
        <p:spPr>
          <a:xfrm>
            <a:off x="3878461" y="3317508"/>
            <a:ext cx="394642" cy="359355"/>
          </a:xfrm>
          <a:prstGeom prst="rect">
            <a:avLst/>
          </a:prstGeom>
          <a:noFill/>
          <a:ln>
            <a:noFill/>
          </a:ln>
        </p:spPr>
      </p:pic>
      <p:sp>
        <p:nvSpPr>
          <p:cNvPr id="526" name="Google Shape;526;p36"/>
          <p:cNvSpPr txBox="1"/>
          <p:nvPr/>
        </p:nvSpPr>
        <p:spPr>
          <a:xfrm>
            <a:off x="4178773" y="3448082"/>
            <a:ext cx="491562" cy="2481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13"/>
              <a:buFont typeface="Arial"/>
              <a:buNone/>
            </a:pPr>
            <a:r>
              <a:rPr lang="de-DE" sz="1013" b="1" i="0" u="none" strike="noStrike" cap="none">
                <a:solidFill>
                  <a:schemeClr val="dk1"/>
                </a:solidFill>
                <a:latin typeface="Arial"/>
                <a:ea typeface="Arial"/>
                <a:cs typeface="Arial"/>
                <a:sym typeface="Arial"/>
              </a:rPr>
              <a:t>12</a:t>
            </a:r>
            <a:endParaRPr sz="1400" b="1" i="0" u="none" strike="noStrike" cap="none">
              <a:solidFill>
                <a:schemeClr val="dk1"/>
              </a:solidFill>
              <a:latin typeface="Arial"/>
              <a:ea typeface="Arial"/>
              <a:cs typeface="Arial"/>
              <a:sym typeface="Arial"/>
            </a:endParaRPr>
          </a:p>
        </p:txBody>
      </p:sp>
      <p:sp>
        <p:nvSpPr>
          <p:cNvPr id="527" name="Google Shape;527;p36"/>
          <p:cNvSpPr txBox="1">
            <a:spLocks noGrp="1"/>
          </p:cNvSpPr>
          <p:nvPr>
            <p:ph type="sldNum" idx="12"/>
          </p:nvPr>
        </p:nvSpPr>
        <p:spPr>
          <a:xfrm>
            <a:off x="8533784" y="4808438"/>
            <a:ext cx="502881" cy="278273"/>
          </a:xfrm>
          <a:prstGeom prst="rect">
            <a:avLst/>
          </a:prstGeom>
          <a:noFill/>
          <a:ln>
            <a:noFill/>
          </a:ln>
        </p:spPr>
        <p:txBody>
          <a:bodyPr spcFirstLastPara="1" wrap="square" lIns="73625" tIns="36800" rIns="73625" bIns="36800" anchor="t"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26</a:t>
            </a:fld>
            <a:endParaRPr/>
          </a:p>
        </p:txBody>
      </p:sp>
      <p:pic>
        <p:nvPicPr>
          <p:cNvPr id="528" name="Google Shape;528;p36" descr="Graphical user interface, application&#10;&#10;Description automatically generated with medium confidence"/>
          <p:cNvPicPr preferRelativeResize="0"/>
          <p:nvPr/>
        </p:nvPicPr>
        <p:blipFill rotWithShape="1">
          <a:blip r:embed="rId5">
            <a:alphaModFix/>
          </a:blip>
          <a:srcRect/>
          <a:stretch/>
        </p:blipFill>
        <p:spPr>
          <a:xfrm>
            <a:off x="79013" y="4672056"/>
            <a:ext cx="1871663" cy="393179"/>
          </a:xfrm>
          <a:prstGeom prst="rect">
            <a:avLst/>
          </a:prstGeom>
          <a:noFill/>
          <a:ln>
            <a:noFill/>
          </a:ln>
        </p:spPr>
      </p:pic>
      <p:pic>
        <p:nvPicPr>
          <p:cNvPr id="529" name="Google Shape;529;p36" descr="Kipper"/>
          <p:cNvPicPr preferRelativeResize="0"/>
          <p:nvPr/>
        </p:nvPicPr>
        <p:blipFill rotWithShape="1">
          <a:blip r:embed="rId6">
            <a:alphaModFix/>
          </a:blip>
          <a:srcRect/>
          <a:stretch/>
        </p:blipFill>
        <p:spPr>
          <a:xfrm>
            <a:off x="2993930" y="2179226"/>
            <a:ext cx="914400" cy="914400"/>
          </a:xfrm>
          <a:prstGeom prst="rect">
            <a:avLst/>
          </a:prstGeom>
          <a:noFill/>
          <a:ln>
            <a:noFill/>
          </a:ln>
        </p:spPr>
      </p:pic>
      <p:sp>
        <p:nvSpPr>
          <p:cNvPr id="530" name="Google Shape;530;p36"/>
          <p:cNvSpPr/>
          <p:nvPr/>
        </p:nvSpPr>
        <p:spPr>
          <a:xfrm>
            <a:off x="6011500" y="1366566"/>
            <a:ext cx="2441359" cy="50184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6"/>
          <p:cNvSpPr txBox="1"/>
          <p:nvPr/>
        </p:nvSpPr>
        <p:spPr>
          <a:xfrm>
            <a:off x="6035998" y="1356457"/>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Ταμειακές ροές από λειτουργικές δραστηριότητες</a:t>
            </a:r>
            <a:endParaRPr/>
          </a:p>
        </p:txBody>
      </p:sp>
      <p:sp>
        <p:nvSpPr>
          <p:cNvPr id="532" name="Google Shape;532;p36"/>
          <p:cNvSpPr/>
          <p:nvPr/>
        </p:nvSpPr>
        <p:spPr>
          <a:xfrm>
            <a:off x="6011500" y="1977349"/>
            <a:ext cx="2441359" cy="501840"/>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6"/>
          <p:cNvSpPr txBox="1"/>
          <p:nvPr/>
        </p:nvSpPr>
        <p:spPr>
          <a:xfrm>
            <a:off x="6035998" y="2001847"/>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Ταμειακές ροές από επενδυτικές δραστηριότητες</a:t>
            </a:r>
            <a:endParaRPr/>
          </a:p>
        </p:txBody>
      </p:sp>
      <p:sp>
        <p:nvSpPr>
          <p:cNvPr id="534" name="Google Shape;534;p36"/>
          <p:cNvSpPr/>
          <p:nvPr/>
        </p:nvSpPr>
        <p:spPr>
          <a:xfrm>
            <a:off x="6011500" y="2577019"/>
            <a:ext cx="2441359" cy="50184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6"/>
          <p:cNvSpPr txBox="1"/>
          <p:nvPr/>
        </p:nvSpPr>
        <p:spPr>
          <a:xfrm>
            <a:off x="6035998" y="2601517"/>
            <a:ext cx="2392363" cy="452844"/>
          </a:xfrm>
          <a:prstGeom prst="rect">
            <a:avLst/>
          </a:prstGeom>
          <a:no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Clr>
                <a:srgbClr val="000000"/>
              </a:buClr>
              <a:buSzPts val="1050"/>
              <a:buFont typeface="Arial"/>
              <a:buNone/>
            </a:pPr>
            <a:r>
              <a:rPr lang="de-DE" sz="1050" b="0" i="0" u="none" strike="noStrike" cap="none">
                <a:solidFill>
                  <a:schemeClr val="lt1"/>
                </a:solidFill>
                <a:latin typeface="Arial"/>
                <a:ea typeface="Arial"/>
                <a:cs typeface="Arial"/>
                <a:sym typeface="Arial"/>
              </a:rPr>
              <a:t>Ταμειακές ροές από χρηματοδοτικές δραστηριότητες</a:t>
            </a:r>
            <a:endParaRPr/>
          </a:p>
        </p:txBody>
      </p:sp>
      <p:sp>
        <p:nvSpPr>
          <p:cNvPr id="536" name="Google Shape;536;p36"/>
          <p:cNvSpPr/>
          <p:nvPr/>
        </p:nvSpPr>
        <p:spPr>
          <a:xfrm>
            <a:off x="6035998" y="3201674"/>
            <a:ext cx="2441359" cy="437117"/>
          </a:xfrm>
          <a:prstGeom prst="roundRect">
            <a:avLst>
              <a:gd name="adj" fmla="val 16667"/>
            </a:avLst>
          </a:prstGeom>
          <a:solidFill>
            <a:srgbClr val="FFD197"/>
          </a:solidFill>
          <a:ln>
            <a:noFill/>
          </a:ln>
        </p:spPr>
        <p:txBody>
          <a:bodyPr spcFirstLastPara="1" wrap="square" lIns="92275" tIns="0" rIns="92275" bIns="0" anchor="ctr" anchorCtr="0">
            <a:noAutofit/>
          </a:bodyPr>
          <a:lstStyle/>
          <a:p>
            <a:pPr marL="0" marR="0" lvl="0" indent="0" algn="l" rtl="0">
              <a:lnSpc>
                <a:spcPct val="90000"/>
              </a:lnSpc>
              <a:spcBef>
                <a:spcPts val="0"/>
              </a:spcBef>
              <a:spcAft>
                <a:spcPts val="0"/>
              </a:spcAft>
              <a:buNone/>
            </a:pPr>
            <a:r>
              <a:rPr lang="de-DE" sz="1050" b="0" i="0" u="none" strike="noStrike" cap="none">
                <a:solidFill>
                  <a:srgbClr val="575757"/>
                </a:solidFill>
                <a:latin typeface="Arial"/>
                <a:ea typeface="Arial"/>
                <a:cs typeface="Arial"/>
                <a:sym typeface="Arial"/>
              </a:rPr>
              <a:t>Καθαρή κίνηση μετρητών</a:t>
            </a:r>
            <a:endParaRPr sz="1050" b="0" i="0" u="none" strike="noStrike" cap="none">
              <a:solidFill>
                <a:srgbClr val="575757"/>
              </a:solidFill>
              <a:latin typeface="Arial"/>
              <a:ea typeface="Arial"/>
              <a:cs typeface="Arial"/>
              <a:sym typeface="Arial"/>
            </a:endParaRPr>
          </a:p>
        </p:txBody>
      </p:sp>
      <p:pic>
        <p:nvPicPr>
          <p:cNvPr id="537" name="Google Shape;537;p36" descr="Marker"/>
          <p:cNvPicPr preferRelativeResize="0"/>
          <p:nvPr/>
        </p:nvPicPr>
        <p:blipFill rotWithShape="1">
          <a:blip r:embed="rId4">
            <a:alphaModFix/>
          </a:blip>
          <a:srcRect/>
          <a:stretch/>
        </p:blipFill>
        <p:spPr>
          <a:xfrm>
            <a:off x="8122378" y="1826713"/>
            <a:ext cx="514350" cy="436556"/>
          </a:xfrm>
          <a:prstGeom prst="rect">
            <a:avLst/>
          </a:prstGeom>
          <a:noFill/>
          <a:ln>
            <a:noFill/>
          </a:ln>
        </p:spPr>
      </p:pic>
      <p:sp>
        <p:nvSpPr>
          <p:cNvPr id="538" name="Google Shape;538;p36"/>
          <p:cNvSpPr txBox="1"/>
          <p:nvPr/>
        </p:nvSpPr>
        <p:spPr>
          <a:xfrm>
            <a:off x="7975680" y="1959937"/>
            <a:ext cx="372218" cy="248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13"/>
              <a:buFont typeface="Arial"/>
              <a:buNone/>
            </a:pPr>
            <a:r>
              <a:rPr lang="de-DE" sz="1013" b="1" i="0" u="none" strike="noStrike" cap="none">
                <a:solidFill>
                  <a:schemeClr val="dk1"/>
                </a:solidFill>
                <a:latin typeface="Arial"/>
                <a:ea typeface="Arial"/>
                <a:cs typeface="Arial"/>
                <a:sym typeface="Arial"/>
              </a:rPr>
              <a:t>-15</a:t>
            </a:r>
            <a:endParaRPr sz="1400" b="1" i="0" u="none" strike="noStrike" cap="none">
              <a:solidFill>
                <a:schemeClr val="dk1"/>
              </a:solidFill>
              <a:latin typeface="Arial"/>
              <a:ea typeface="Arial"/>
              <a:cs typeface="Arial"/>
              <a:sym typeface="Arial"/>
            </a:endParaRPr>
          </a:p>
        </p:txBody>
      </p:sp>
      <p:sp>
        <p:nvSpPr>
          <p:cNvPr id="539" name="Google Shape;539;p36"/>
          <p:cNvSpPr txBox="1"/>
          <p:nvPr/>
        </p:nvSpPr>
        <p:spPr>
          <a:xfrm>
            <a:off x="1046538" y="795130"/>
            <a:ext cx="13997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chemeClr val="dk1"/>
                </a:solidFill>
                <a:latin typeface="Arial"/>
                <a:ea typeface="Arial"/>
                <a:cs typeface="Arial"/>
                <a:sym typeface="Arial"/>
              </a:rPr>
              <a:t>Λίγη εξάσκηση </a:t>
            </a:r>
            <a:endParaRPr/>
          </a:p>
        </p:txBody>
      </p:sp>
      <p:pic>
        <p:nvPicPr>
          <p:cNvPr id="540" name="Google Shape;540;p36" descr="Bleistift"/>
          <p:cNvPicPr preferRelativeResize="0"/>
          <p:nvPr/>
        </p:nvPicPr>
        <p:blipFill rotWithShape="1">
          <a:blip r:embed="rId7">
            <a:alphaModFix/>
          </a:blip>
          <a:srcRect/>
          <a:stretch/>
        </p:blipFill>
        <p:spPr>
          <a:xfrm>
            <a:off x="513775" y="336565"/>
            <a:ext cx="914400" cy="914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4"/>
          <p:cNvSpPr txBox="1">
            <a:spLocks noGrp="1"/>
          </p:cNvSpPr>
          <p:nvPr>
            <p:ph type="title"/>
          </p:nvPr>
        </p:nvSpPr>
        <p:spPr>
          <a:xfrm>
            <a:off x="2565063" y="434158"/>
            <a:ext cx="6244200" cy="6435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100" dirty="0" err="1">
                <a:latin typeface="Lato" panose="020F0502020204030203" pitchFamily="34" charset="0"/>
                <a:ea typeface="Lato" panose="020F0502020204030203" pitchFamily="34" charset="0"/>
                <a:cs typeface="Lato" panose="020F0502020204030203" pitchFamily="34" charset="0"/>
              </a:rPr>
              <a:t>Τι</a:t>
            </a:r>
            <a:r>
              <a:rPr lang="de-DE" sz="2100" dirty="0">
                <a:latin typeface="Lato" panose="020F0502020204030203" pitchFamily="34" charset="0"/>
                <a:ea typeface="Lato" panose="020F0502020204030203" pitchFamily="34" charset="0"/>
                <a:cs typeface="Lato" panose="020F0502020204030203" pitchFamily="34" charset="0"/>
              </a:rPr>
              <a:t> π</a:t>
            </a:r>
            <a:r>
              <a:rPr lang="de-DE" sz="2100" dirty="0" err="1">
                <a:latin typeface="Lato" panose="020F0502020204030203" pitchFamily="34" charset="0"/>
                <a:ea typeface="Lato" panose="020F0502020204030203" pitchFamily="34" charset="0"/>
                <a:cs typeface="Lato" panose="020F0502020204030203" pitchFamily="34" charset="0"/>
              </a:rPr>
              <a:t>εριλ</a:t>
            </a:r>
            <a:r>
              <a:rPr lang="de-DE" sz="2100" dirty="0">
                <a:latin typeface="Lato" panose="020F0502020204030203" pitchFamily="34" charset="0"/>
                <a:ea typeface="Lato" panose="020F0502020204030203" pitchFamily="34" charset="0"/>
                <a:cs typeface="Lato" panose="020F0502020204030203" pitchFamily="34" charset="0"/>
              </a:rPr>
              <a:t>αμβάνει η κατάσταση ταμειακών ροών</a:t>
            </a:r>
            <a:endParaRPr dirty="0">
              <a:latin typeface="Lato" panose="020F0502020204030203" pitchFamily="34" charset="0"/>
              <a:ea typeface="Lato" panose="020F0502020204030203" pitchFamily="34" charset="0"/>
              <a:cs typeface="Lato" panose="020F0502020204030203" pitchFamily="34" charset="0"/>
            </a:endParaRPr>
          </a:p>
        </p:txBody>
      </p:sp>
      <p:sp>
        <p:nvSpPr>
          <p:cNvPr id="547" name="Google Shape;547;p34"/>
          <p:cNvSpPr/>
          <p:nvPr/>
        </p:nvSpPr>
        <p:spPr>
          <a:xfrm>
            <a:off x="4058915" y="2772274"/>
            <a:ext cx="128702" cy="603292"/>
          </a:xfrm>
          <a:prstGeom prst="leftBrace">
            <a:avLst>
              <a:gd name="adj1" fmla="val 8312"/>
              <a:gd name="adj2" fmla="val 50000"/>
            </a:avLst>
          </a:prstGeom>
          <a:noFill/>
          <a:ln w="9525" cap="flat" cmpd="sng">
            <a:solidFill>
              <a:schemeClr val="dk1"/>
            </a:solidFill>
            <a:prstDash val="solid"/>
            <a:round/>
            <a:headEnd type="none" w="sm" len="sm"/>
            <a:tailEnd type="none" w="sm" len="sm"/>
          </a:ln>
        </p:spPr>
        <p:txBody>
          <a:bodyPr spcFirstLastPara="1" wrap="square" lIns="52450" tIns="27275" rIns="52450" bIns="27275" anchor="ctr" anchorCtr="0">
            <a:noAutofit/>
          </a:bodyPr>
          <a:lstStyle/>
          <a:p>
            <a:pPr marL="0" marR="0" lvl="0" indent="0" algn="l" rtl="0">
              <a:lnSpc>
                <a:spcPct val="100000"/>
              </a:lnSpc>
              <a:spcBef>
                <a:spcPts val="0"/>
              </a:spcBef>
              <a:spcAft>
                <a:spcPts val="0"/>
              </a:spcAft>
              <a:buClr>
                <a:srgbClr val="000000"/>
              </a:buClr>
              <a:buSzPts val="1303"/>
              <a:buFont typeface="Arial"/>
              <a:buNone/>
            </a:pPr>
            <a:endParaRPr sz="1303" b="0" i="0" u="none" strike="noStrike" cap="none">
              <a:solidFill>
                <a:schemeClr val="dk1"/>
              </a:solidFill>
              <a:latin typeface="Arial"/>
              <a:ea typeface="Arial"/>
              <a:cs typeface="Arial"/>
              <a:sym typeface="Arial"/>
            </a:endParaRPr>
          </a:p>
        </p:txBody>
      </p:sp>
      <p:grpSp>
        <p:nvGrpSpPr>
          <p:cNvPr id="548" name="Google Shape;548;p34"/>
          <p:cNvGrpSpPr/>
          <p:nvPr/>
        </p:nvGrpSpPr>
        <p:grpSpPr>
          <a:xfrm>
            <a:off x="1871663" y="1071234"/>
            <a:ext cx="5835423" cy="3461576"/>
            <a:chOff x="0" y="1848"/>
            <a:chExt cx="5521029" cy="3436920"/>
          </a:xfrm>
        </p:grpSpPr>
        <p:sp>
          <p:nvSpPr>
            <p:cNvPr id="549" name="Google Shape;549;p34"/>
            <p:cNvSpPr/>
            <p:nvPr/>
          </p:nvSpPr>
          <p:spPr>
            <a:xfrm>
              <a:off x="0" y="119928"/>
              <a:ext cx="5521029" cy="1083600"/>
            </a:xfrm>
            <a:prstGeom prst="rect">
              <a:avLst/>
            </a:prstGeom>
            <a:solidFill>
              <a:schemeClr val="lt1">
                <a:alpha val="89019"/>
              </a:schemeClr>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4"/>
            <p:cNvSpPr txBox="1"/>
            <p:nvPr/>
          </p:nvSpPr>
          <p:spPr>
            <a:xfrm>
              <a:off x="0" y="119928"/>
              <a:ext cx="5521029" cy="1083600"/>
            </a:xfrm>
            <a:prstGeom prst="rect">
              <a:avLst/>
            </a:prstGeom>
            <a:noFill/>
            <a:ln>
              <a:noFill/>
            </a:ln>
          </p:spPr>
          <p:txBody>
            <a:bodyPr spcFirstLastPara="1" wrap="square" lIns="428475" tIns="166600" rIns="428475" bIns="995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de-DE" sz="1400" b="0" i="0" u="none" strike="noStrike" cap="none" dirty="0">
                  <a:solidFill>
                    <a:srgbClr val="000000"/>
                  </a:solidFill>
                  <a:latin typeface="Arial"/>
                  <a:ea typeface="Arial"/>
                  <a:cs typeface="Arial"/>
                  <a:sym typeface="Arial"/>
                </a:rPr>
                <a:t>Καθα</a:t>
              </a:r>
              <a:r>
                <a:rPr lang="de-DE" sz="1400" b="0" i="0" u="none" strike="noStrike" cap="none" dirty="0" err="1">
                  <a:solidFill>
                    <a:srgbClr val="000000"/>
                  </a:solidFill>
                  <a:latin typeface="Arial"/>
                  <a:ea typeface="Arial"/>
                  <a:cs typeface="Arial"/>
                  <a:sym typeface="Arial"/>
                </a:rPr>
                <a:t>ρά</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έσοδ</a:t>
              </a:r>
              <a:r>
                <a:rPr lang="de-DE" sz="1400" b="0" i="0" u="none" strike="noStrike" cap="none" dirty="0">
                  <a:solidFill>
                    <a:srgbClr val="000000"/>
                  </a:solidFill>
                  <a:latin typeface="Arial"/>
                  <a:ea typeface="Arial"/>
                  <a:cs typeface="Arial"/>
                  <a:sym typeface="Arial"/>
                </a:rPr>
                <a:t>α</a:t>
              </a:r>
              <a:endParaRPr sz="14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de-DE" sz="1400" b="0" i="0" u="none" strike="noStrike" cap="none" dirty="0">
                  <a:solidFill>
                    <a:srgbClr val="000000"/>
                  </a:solidFill>
                  <a:latin typeface="Arial"/>
                  <a:ea typeface="Arial"/>
                  <a:cs typeface="Arial"/>
                  <a:sym typeface="Arial"/>
                </a:rPr>
                <a:t>Απ</a:t>
              </a:r>
              <a:r>
                <a:rPr lang="de-DE" sz="1400" b="0" i="0" u="none" strike="noStrike" cap="none" dirty="0" err="1">
                  <a:solidFill>
                    <a:srgbClr val="000000"/>
                  </a:solidFill>
                  <a:latin typeface="Arial"/>
                  <a:ea typeface="Arial"/>
                  <a:cs typeface="Arial"/>
                  <a:sym typeface="Arial"/>
                </a:rPr>
                <a:t>οσ</a:t>
              </a:r>
              <a:r>
                <a:rPr lang="de-DE" sz="1400" b="0" i="0" u="none" strike="noStrike" cap="none" dirty="0">
                  <a:solidFill>
                    <a:srgbClr val="000000"/>
                  </a:solidFill>
                  <a:latin typeface="Arial"/>
                  <a:ea typeface="Arial"/>
                  <a:cs typeface="Arial"/>
                  <a:sym typeface="Arial"/>
                </a:rPr>
                <a:t>βέσεις και άλλα μη ταμειακά </a:t>
              </a:r>
              <a:r>
                <a:rPr lang="el-GR" sz="1400" b="0" i="0" u="none" strike="noStrike" cap="none" dirty="0">
                  <a:solidFill>
                    <a:srgbClr val="000000"/>
                  </a:solidFill>
                  <a:latin typeface="Arial"/>
                  <a:ea typeface="Arial"/>
                  <a:cs typeface="Arial"/>
                  <a:sym typeface="Arial"/>
                </a:rPr>
                <a:t>(</a:t>
              </a:r>
              <a:r>
                <a:rPr lang="de-DE" sz="1400" b="0" i="0" u="none" strike="noStrike" cap="none" dirty="0" err="1">
                  <a:solidFill>
                    <a:srgbClr val="000000"/>
                  </a:solidFill>
                  <a:latin typeface="Arial"/>
                  <a:ea typeface="Arial"/>
                  <a:cs typeface="Arial"/>
                  <a:sym typeface="Arial"/>
                </a:rPr>
                <a:t>δι</a:t>
              </a:r>
              <a:r>
                <a:rPr lang="de-DE" sz="1400" b="0" i="0" u="none" strike="noStrike" cap="none" dirty="0">
                  <a:solidFill>
                    <a:srgbClr val="000000"/>
                  </a:solidFill>
                  <a:latin typeface="Arial"/>
                  <a:ea typeface="Arial"/>
                  <a:cs typeface="Arial"/>
                  <a:sym typeface="Arial"/>
                </a:rPr>
                <a:t>αθέσιμα</a:t>
              </a:r>
              <a:r>
                <a:rPr lang="el-GR" sz="1400" b="0" i="0" u="none" strike="noStrike" cap="none" dirty="0">
                  <a:solidFill>
                    <a:srgbClr val="000000"/>
                  </a:solidFill>
                  <a:latin typeface="Arial"/>
                  <a:ea typeface="Arial"/>
                  <a:cs typeface="Arial"/>
                  <a:sym typeface="Arial"/>
                </a:rPr>
                <a:t>)</a:t>
              </a:r>
              <a:r>
                <a:rPr lang="de-DE" sz="1400" b="0" i="0" u="none" strike="noStrike" cap="none" dirty="0">
                  <a:solidFill>
                    <a:srgbClr val="000000"/>
                  </a:solidFill>
                  <a:latin typeface="Arial"/>
                  <a:ea typeface="Arial"/>
                  <a:cs typeface="Arial"/>
                  <a:sym typeface="Arial"/>
                </a:rPr>
                <a:t> στοιχεία (πρέπει να προστεθούν)</a:t>
              </a:r>
              <a:endParaRPr sz="14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de-DE" sz="1400" b="0" i="0" u="none" strike="noStrike" cap="none" dirty="0" err="1">
                  <a:solidFill>
                    <a:srgbClr val="000000"/>
                  </a:solidFill>
                  <a:latin typeface="Arial"/>
                  <a:ea typeface="Arial"/>
                  <a:cs typeface="Arial"/>
                  <a:sym typeface="Arial"/>
                </a:rPr>
                <a:t>Μετ</a:t>
              </a:r>
              <a:r>
                <a:rPr lang="de-DE" sz="1400" b="0" i="0" u="none" strike="noStrike" cap="none" dirty="0">
                  <a:solidFill>
                    <a:srgbClr val="000000"/>
                  </a:solidFill>
                  <a:latin typeface="Arial"/>
                  <a:ea typeface="Arial"/>
                  <a:cs typeface="Arial"/>
                  <a:sym typeface="Arial"/>
                </a:rPr>
                <a:t>αβολή των απαιτήσεων σε κεφάλαιο κίνησης</a:t>
              </a:r>
              <a:endParaRPr sz="1400" b="0" i="0" u="none" strike="noStrike" cap="none" dirty="0">
                <a:solidFill>
                  <a:srgbClr val="000000"/>
                </a:solidFill>
                <a:latin typeface="Arial"/>
                <a:ea typeface="Arial"/>
                <a:cs typeface="Arial"/>
                <a:sym typeface="Arial"/>
              </a:endParaRPr>
            </a:p>
          </p:txBody>
        </p:sp>
        <p:sp>
          <p:nvSpPr>
            <p:cNvPr id="551" name="Google Shape;551;p34"/>
            <p:cNvSpPr/>
            <p:nvPr/>
          </p:nvSpPr>
          <p:spPr>
            <a:xfrm>
              <a:off x="276051" y="1848"/>
              <a:ext cx="4241559" cy="238281"/>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4"/>
            <p:cNvSpPr txBox="1"/>
            <p:nvPr/>
          </p:nvSpPr>
          <p:spPr>
            <a:xfrm>
              <a:off x="287578" y="13376"/>
              <a:ext cx="4121135" cy="193959"/>
            </a:xfrm>
            <a:prstGeom prst="rect">
              <a:avLst/>
            </a:prstGeom>
            <a:noFill/>
            <a:ln>
              <a:noFill/>
            </a:ln>
          </p:spPr>
          <p:txBody>
            <a:bodyPr spcFirstLastPara="1" wrap="square" lIns="146075" tIns="0" rIns="146075"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dirty="0">
                  <a:solidFill>
                    <a:schemeClr val="lt1"/>
                  </a:solidFill>
                  <a:latin typeface="Arial"/>
                  <a:ea typeface="Arial"/>
                  <a:cs typeface="Arial"/>
                  <a:sym typeface="Arial"/>
                </a:rPr>
                <a:t>Τα</a:t>
              </a:r>
              <a:r>
                <a:rPr lang="de-DE" sz="1400" b="0" i="0" u="none" strike="noStrike" cap="none" dirty="0" err="1">
                  <a:solidFill>
                    <a:schemeClr val="lt1"/>
                  </a:solidFill>
                  <a:latin typeface="Arial"/>
                  <a:ea typeface="Arial"/>
                  <a:cs typeface="Arial"/>
                  <a:sym typeface="Arial"/>
                </a:rPr>
                <a:t>μει</a:t>
              </a:r>
              <a:r>
                <a:rPr lang="de-DE" sz="1400" b="0" i="0" u="none" strike="noStrike" cap="none" dirty="0">
                  <a:solidFill>
                    <a:schemeClr val="lt1"/>
                  </a:solidFill>
                  <a:latin typeface="Arial"/>
                  <a:ea typeface="Arial"/>
                  <a:cs typeface="Arial"/>
                  <a:sym typeface="Arial"/>
                </a:rPr>
                <a:t>ακές ροές από λειτουργικές δραστηριότητες</a:t>
              </a:r>
              <a:endParaRPr sz="1400" b="0" i="0" u="none" strike="noStrike" cap="none" dirty="0">
                <a:solidFill>
                  <a:schemeClr val="lt1"/>
                </a:solidFill>
                <a:latin typeface="Arial"/>
                <a:ea typeface="Arial"/>
                <a:cs typeface="Arial"/>
                <a:sym typeface="Arial"/>
              </a:endParaRPr>
            </a:p>
          </p:txBody>
        </p:sp>
        <p:sp>
          <p:nvSpPr>
            <p:cNvPr id="553" name="Google Shape;553;p34"/>
            <p:cNvSpPr/>
            <p:nvPr/>
          </p:nvSpPr>
          <p:spPr>
            <a:xfrm>
              <a:off x="0" y="1364808"/>
              <a:ext cx="5521029" cy="667800"/>
            </a:xfrm>
            <a:prstGeom prst="rect">
              <a:avLst/>
            </a:prstGeom>
            <a:solidFill>
              <a:schemeClr val="lt1">
                <a:alpha val="89019"/>
              </a:schemeClr>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4"/>
            <p:cNvSpPr txBox="1"/>
            <p:nvPr/>
          </p:nvSpPr>
          <p:spPr>
            <a:xfrm>
              <a:off x="0" y="1364808"/>
              <a:ext cx="5521029" cy="667800"/>
            </a:xfrm>
            <a:prstGeom prst="rect">
              <a:avLst/>
            </a:prstGeom>
            <a:noFill/>
            <a:ln>
              <a:noFill/>
            </a:ln>
          </p:spPr>
          <p:txBody>
            <a:bodyPr spcFirstLastPara="1" wrap="square" lIns="428475" tIns="166600" rIns="428475" bIns="995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de-DE" sz="1400" b="0" i="0" u="none" strike="noStrike" cap="none" dirty="0" err="1">
                  <a:solidFill>
                    <a:srgbClr val="000000"/>
                  </a:solidFill>
                  <a:latin typeface="Arial"/>
                  <a:ea typeface="Arial"/>
                  <a:cs typeface="Arial"/>
                  <a:sym typeface="Arial"/>
                </a:rPr>
                <a:t>Αγορά</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εγκ</a:t>
              </a:r>
              <a:r>
                <a:rPr lang="de-DE" sz="1400" b="0" i="0" u="none" strike="noStrike" cap="none" dirty="0">
                  <a:solidFill>
                    <a:srgbClr val="000000"/>
                  </a:solidFill>
                  <a:latin typeface="Arial"/>
                  <a:ea typeface="Arial"/>
                  <a:cs typeface="Arial"/>
                  <a:sym typeface="Arial"/>
                </a:rPr>
                <a:t>αταστάσεων, εξοπλισμού κ.λπ.</a:t>
              </a:r>
              <a:endParaRPr sz="1400" b="0" i="0" u="none" strike="noStrike" cap="none" dirty="0">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de-DE" sz="1400" b="0" i="0" u="none" strike="noStrike" cap="none" dirty="0" err="1">
                  <a:solidFill>
                    <a:srgbClr val="000000"/>
                  </a:solidFill>
                  <a:latin typeface="Arial"/>
                  <a:ea typeface="Arial"/>
                  <a:cs typeface="Arial"/>
                  <a:sym typeface="Arial"/>
                </a:rPr>
                <a:t>Πώληση</a:t>
              </a:r>
              <a:r>
                <a:rPr lang="de-DE" sz="1400" b="0" i="0" u="none" strike="noStrike" cap="none" dirty="0">
                  <a:solidFill>
                    <a:srgbClr val="000000"/>
                  </a:solidFill>
                  <a:latin typeface="Arial"/>
                  <a:ea typeface="Arial"/>
                  <a:cs typeface="Arial"/>
                  <a:sym typeface="Arial"/>
                </a:rPr>
                <a:t> </a:t>
              </a:r>
              <a:r>
                <a:rPr lang="de-DE" sz="1400" b="0" i="0" u="none" strike="noStrike" cap="none" dirty="0" err="1">
                  <a:solidFill>
                    <a:srgbClr val="000000"/>
                  </a:solidFill>
                  <a:latin typeface="Arial"/>
                  <a:ea typeface="Arial"/>
                  <a:cs typeface="Arial"/>
                  <a:sym typeface="Arial"/>
                </a:rPr>
                <a:t>μη</a:t>
              </a:r>
              <a:r>
                <a:rPr lang="de-DE" sz="1400" b="0" i="0" u="none" strike="noStrike" cap="none" dirty="0">
                  <a:solidFill>
                    <a:srgbClr val="000000"/>
                  </a:solidFill>
                  <a:latin typeface="Arial"/>
                  <a:ea typeface="Arial"/>
                  <a:cs typeface="Arial"/>
                  <a:sym typeface="Arial"/>
                </a:rPr>
                <a:t> επαναλαμβα</a:t>
              </a:r>
              <a:r>
                <a:rPr lang="de-DE" sz="1400" b="0" i="0" u="none" strike="noStrike" cap="none" dirty="0" err="1">
                  <a:solidFill>
                    <a:srgbClr val="000000"/>
                  </a:solidFill>
                  <a:latin typeface="Arial"/>
                  <a:ea typeface="Arial"/>
                  <a:cs typeface="Arial"/>
                  <a:sym typeface="Arial"/>
                </a:rPr>
                <a:t>νόμενων</a:t>
              </a:r>
              <a:r>
                <a:rPr lang="de-DE" sz="1400" b="0" i="0" u="none" strike="noStrike" cap="none" dirty="0">
                  <a:solidFill>
                    <a:srgbClr val="000000"/>
                  </a:solidFill>
                  <a:latin typeface="Arial"/>
                  <a:ea typeface="Arial"/>
                  <a:cs typeface="Arial"/>
                  <a:sym typeface="Arial"/>
                </a:rPr>
                <a:t> π</a:t>
              </a:r>
              <a:r>
                <a:rPr lang="de-DE" sz="1400" b="0" i="0" u="none" strike="noStrike" cap="none" dirty="0" err="1">
                  <a:solidFill>
                    <a:srgbClr val="000000"/>
                  </a:solidFill>
                  <a:latin typeface="Arial"/>
                  <a:ea typeface="Arial"/>
                  <a:cs typeface="Arial"/>
                  <a:sym typeface="Arial"/>
                </a:rPr>
                <a:t>εριουσι</a:t>
              </a:r>
              <a:r>
                <a:rPr lang="de-DE" sz="1400" b="0" i="0" u="none" strike="noStrike" cap="none" dirty="0">
                  <a:solidFill>
                    <a:srgbClr val="000000"/>
                  </a:solidFill>
                  <a:latin typeface="Arial"/>
                  <a:ea typeface="Arial"/>
                  <a:cs typeface="Arial"/>
                  <a:sym typeface="Arial"/>
                </a:rPr>
                <a:t>ακών στοιχείων</a:t>
              </a:r>
              <a:endParaRPr sz="1400" b="0" i="0" u="none" strike="noStrike" cap="none" dirty="0">
                <a:solidFill>
                  <a:srgbClr val="000000"/>
                </a:solidFill>
                <a:latin typeface="Arial"/>
                <a:ea typeface="Arial"/>
                <a:cs typeface="Arial"/>
                <a:sym typeface="Arial"/>
              </a:endParaRPr>
            </a:p>
          </p:txBody>
        </p:sp>
        <p:sp>
          <p:nvSpPr>
            <p:cNvPr id="555" name="Google Shape;555;p34"/>
            <p:cNvSpPr/>
            <p:nvPr/>
          </p:nvSpPr>
          <p:spPr>
            <a:xfrm>
              <a:off x="276051" y="1246729"/>
              <a:ext cx="4268611" cy="244947"/>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4"/>
            <p:cNvSpPr txBox="1"/>
            <p:nvPr/>
          </p:nvSpPr>
          <p:spPr>
            <a:xfrm>
              <a:off x="287578" y="1258256"/>
              <a:ext cx="4230033" cy="226803"/>
            </a:xfrm>
            <a:prstGeom prst="rect">
              <a:avLst/>
            </a:prstGeom>
            <a:noFill/>
            <a:ln>
              <a:noFill/>
            </a:ln>
          </p:spPr>
          <p:txBody>
            <a:bodyPr spcFirstLastPara="1" wrap="square" lIns="146075" tIns="0" rIns="146075"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dirty="0">
                  <a:solidFill>
                    <a:schemeClr val="lt1"/>
                  </a:solidFill>
                  <a:latin typeface="Arial"/>
                  <a:ea typeface="Arial"/>
                  <a:cs typeface="Arial"/>
                  <a:sym typeface="Arial"/>
                </a:rPr>
                <a:t>Τα</a:t>
              </a:r>
              <a:r>
                <a:rPr lang="de-DE" sz="1400" b="0" i="0" u="none" strike="noStrike" cap="none" dirty="0" err="1">
                  <a:solidFill>
                    <a:schemeClr val="lt1"/>
                  </a:solidFill>
                  <a:latin typeface="Arial"/>
                  <a:ea typeface="Arial"/>
                  <a:cs typeface="Arial"/>
                  <a:sym typeface="Arial"/>
                </a:rPr>
                <a:t>μει</a:t>
              </a:r>
              <a:r>
                <a:rPr lang="de-DE" sz="1400" b="0" i="0" u="none" strike="noStrike" cap="none" dirty="0">
                  <a:solidFill>
                    <a:schemeClr val="lt1"/>
                  </a:solidFill>
                  <a:latin typeface="Arial"/>
                  <a:ea typeface="Arial"/>
                  <a:cs typeface="Arial"/>
                  <a:sym typeface="Arial"/>
                </a:rPr>
                <a:t>ακές ροές από επενδυτικές δραστηριότητες</a:t>
              </a:r>
              <a:endParaRPr sz="1400" b="0" i="0" u="none" strike="noStrike" cap="none" dirty="0">
                <a:solidFill>
                  <a:schemeClr val="lt1"/>
                </a:solidFill>
                <a:latin typeface="Arial"/>
                <a:ea typeface="Arial"/>
                <a:cs typeface="Arial"/>
                <a:sym typeface="Arial"/>
              </a:endParaRPr>
            </a:p>
          </p:txBody>
        </p:sp>
        <p:sp>
          <p:nvSpPr>
            <p:cNvPr id="557" name="Google Shape;557;p34"/>
            <p:cNvSpPr/>
            <p:nvPr/>
          </p:nvSpPr>
          <p:spPr>
            <a:xfrm>
              <a:off x="0" y="2193888"/>
              <a:ext cx="5521029" cy="882000"/>
            </a:xfrm>
            <a:prstGeom prst="rect">
              <a:avLst/>
            </a:prstGeom>
            <a:solidFill>
              <a:schemeClr val="accent4"/>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4"/>
            <p:cNvSpPr txBox="1"/>
            <p:nvPr/>
          </p:nvSpPr>
          <p:spPr>
            <a:xfrm>
              <a:off x="0" y="2193888"/>
              <a:ext cx="5521029" cy="882000"/>
            </a:xfrm>
            <a:prstGeom prst="rect">
              <a:avLst/>
            </a:prstGeom>
            <a:noFill/>
            <a:ln>
              <a:noFill/>
            </a:ln>
          </p:spPr>
          <p:txBody>
            <a:bodyPr spcFirstLastPara="1" wrap="square" lIns="428475" tIns="166600" rIns="428475" bIns="995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Επιχορηγήσεις επενδύσεων</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Έκδοση - επαναγορά μετοχών</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Νέο χρέος - Αποπληρωμή χρέους</a:t>
              </a:r>
              <a:endParaRPr sz="1400" b="0" i="0" u="none" strike="noStrike" cap="none">
                <a:solidFill>
                  <a:srgbClr val="000000"/>
                </a:solidFill>
                <a:latin typeface="Arial"/>
                <a:ea typeface="Arial"/>
                <a:cs typeface="Arial"/>
                <a:sym typeface="Arial"/>
              </a:endParaRPr>
            </a:p>
          </p:txBody>
        </p:sp>
        <p:sp>
          <p:nvSpPr>
            <p:cNvPr id="559" name="Google Shape;559;p34"/>
            <p:cNvSpPr/>
            <p:nvPr/>
          </p:nvSpPr>
          <p:spPr>
            <a:xfrm>
              <a:off x="276051" y="2075808"/>
              <a:ext cx="4268611" cy="25716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4"/>
            <p:cNvSpPr txBox="1"/>
            <p:nvPr/>
          </p:nvSpPr>
          <p:spPr>
            <a:xfrm>
              <a:off x="287580" y="2087336"/>
              <a:ext cx="4230032" cy="245630"/>
            </a:xfrm>
            <a:prstGeom prst="rect">
              <a:avLst/>
            </a:prstGeom>
            <a:noFill/>
            <a:ln>
              <a:noFill/>
            </a:ln>
          </p:spPr>
          <p:txBody>
            <a:bodyPr spcFirstLastPara="1" wrap="square" lIns="146075" tIns="0" rIns="146075"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dirty="0">
                  <a:solidFill>
                    <a:schemeClr val="lt1"/>
                  </a:solidFill>
                  <a:latin typeface="Arial"/>
                  <a:ea typeface="Arial"/>
                  <a:cs typeface="Arial"/>
                  <a:sym typeface="Arial"/>
                </a:rPr>
                <a:t>Τα</a:t>
              </a:r>
              <a:r>
                <a:rPr lang="de-DE" sz="1400" b="0" i="0" u="none" strike="noStrike" cap="none" dirty="0" err="1">
                  <a:solidFill>
                    <a:schemeClr val="lt1"/>
                  </a:solidFill>
                  <a:latin typeface="Arial"/>
                  <a:ea typeface="Arial"/>
                  <a:cs typeface="Arial"/>
                  <a:sym typeface="Arial"/>
                </a:rPr>
                <a:t>μει</a:t>
              </a:r>
              <a:r>
                <a:rPr lang="de-DE" sz="1400" b="0" i="0" u="none" strike="noStrike" cap="none" dirty="0">
                  <a:solidFill>
                    <a:schemeClr val="lt1"/>
                  </a:solidFill>
                  <a:latin typeface="Arial"/>
                  <a:ea typeface="Arial"/>
                  <a:cs typeface="Arial"/>
                  <a:sym typeface="Arial"/>
                </a:rPr>
                <a:t>ακές ροές από χρηματοδοτικές δραστηριότητες</a:t>
              </a:r>
              <a:endParaRPr sz="1400" b="0" i="0" u="none" strike="noStrike" cap="none" dirty="0">
                <a:solidFill>
                  <a:schemeClr val="lt1"/>
                </a:solidFill>
                <a:latin typeface="Arial"/>
                <a:ea typeface="Arial"/>
                <a:cs typeface="Arial"/>
                <a:sym typeface="Arial"/>
              </a:endParaRPr>
            </a:p>
          </p:txBody>
        </p:sp>
        <p:sp>
          <p:nvSpPr>
            <p:cNvPr id="561" name="Google Shape;561;p34"/>
            <p:cNvSpPr/>
            <p:nvPr/>
          </p:nvSpPr>
          <p:spPr>
            <a:xfrm>
              <a:off x="0" y="3237168"/>
              <a:ext cx="5521029" cy="201600"/>
            </a:xfrm>
            <a:prstGeom prst="rect">
              <a:avLst/>
            </a:prstGeom>
            <a:solidFill>
              <a:schemeClr val="lt1">
                <a:alpha val="89019"/>
              </a:schemeClr>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4"/>
            <p:cNvSpPr/>
            <p:nvPr/>
          </p:nvSpPr>
          <p:spPr>
            <a:xfrm>
              <a:off x="276051" y="3119088"/>
              <a:ext cx="3864720" cy="236160"/>
            </a:xfrm>
            <a:prstGeom prst="roundRect">
              <a:avLst>
                <a:gd name="adj" fmla="val 16667"/>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4"/>
            <p:cNvSpPr txBox="1"/>
            <p:nvPr/>
          </p:nvSpPr>
          <p:spPr>
            <a:xfrm>
              <a:off x="287579" y="3130616"/>
              <a:ext cx="3841664" cy="213104"/>
            </a:xfrm>
            <a:prstGeom prst="rect">
              <a:avLst/>
            </a:prstGeom>
            <a:solidFill>
              <a:srgbClr val="FFD197"/>
            </a:solidFill>
            <a:ln>
              <a:noFill/>
            </a:ln>
          </p:spPr>
          <p:txBody>
            <a:bodyPr spcFirstLastPara="1" wrap="square" lIns="146075" tIns="0" rIns="146075" bIns="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de-DE" sz="1400" b="0" i="0" u="none" strike="noStrike" cap="none">
                  <a:solidFill>
                    <a:srgbClr val="575757"/>
                  </a:solidFill>
                  <a:latin typeface="Arial"/>
                  <a:ea typeface="Arial"/>
                  <a:cs typeface="Arial"/>
                  <a:sym typeface="Arial"/>
                </a:rPr>
                <a:t>Καθαρή κίνηση μετρητών</a:t>
              </a:r>
              <a:endParaRPr sz="1400" b="0" i="0" u="none" strike="noStrike" cap="none">
                <a:solidFill>
                  <a:srgbClr val="575757"/>
                </a:solidFill>
                <a:latin typeface="Arial"/>
                <a:ea typeface="Arial"/>
                <a:cs typeface="Arial"/>
                <a:sym typeface="Arial"/>
              </a:endParaRPr>
            </a:p>
          </p:txBody>
        </p:sp>
      </p:grpSp>
      <p:cxnSp>
        <p:nvCxnSpPr>
          <p:cNvPr id="564" name="Google Shape;564;p3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565" name="Google Shape;565;p3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566" name="Google Shape;566;p3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567" name="Google Shape;567;p34"/>
          <p:cNvSpPr txBox="1">
            <a:spLocks noGrp="1"/>
          </p:cNvSpPr>
          <p:nvPr>
            <p:ph type="sldNum" idx="12"/>
          </p:nvPr>
        </p:nvSpPr>
        <p:spPr>
          <a:xfrm>
            <a:off x="8676078" y="4775258"/>
            <a:ext cx="388909" cy="393178"/>
          </a:xfrm>
          <a:prstGeom prst="rect">
            <a:avLst/>
          </a:prstGeom>
          <a:noFill/>
          <a:ln>
            <a:noFill/>
          </a:ln>
        </p:spPr>
        <p:txBody>
          <a:bodyPr spcFirstLastPara="1" wrap="square" lIns="73625" tIns="36800" rIns="73625" bIns="36800" anchor="t"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27</a:t>
            </a:fld>
            <a:endParaRPr/>
          </a:p>
        </p:txBody>
      </p:sp>
      <p:pic>
        <p:nvPicPr>
          <p:cNvPr id="568" name="Google Shape;568;p34"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7"/>
          <p:cNvSpPr txBox="1">
            <a:spLocks noGrp="1"/>
          </p:cNvSpPr>
          <p:nvPr>
            <p:ph type="title"/>
          </p:nvPr>
        </p:nvSpPr>
        <p:spPr>
          <a:xfrm>
            <a:off x="2312126" y="422603"/>
            <a:ext cx="6795392" cy="44924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100" dirty="0" err="1">
                <a:latin typeface="Lato" panose="020F0502020204030203" pitchFamily="34" charset="0"/>
                <a:ea typeface="Lato" panose="020F0502020204030203" pitchFamily="34" charset="0"/>
                <a:cs typeface="Lato" panose="020F0502020204030203" pitchFamily="34" charset="0"/>
              </a:rPr>
              <a:t>Σχέδιο</a:t>
            </a:r>
            <a:r>
              <a:rPr lang="de-DE" sz="2100" dirty="0">
                <a:latin typeface="Lato" panose="020F0502020204030203" pitchFamily="34" charset="0"/>
                <a:ea typeface="Lato" panose="020F0502020204030203" pitchFamily="34" charset="0"/>
                <a:cs typeface="Lato" panose="020F0502020204030203" pitchFamily="34" charset="0"/>
              </a:rPr>
              <a:t> </a:t>
            </a:r>
            <a:r>
              <a:rPr lang="de-DE" sz="2100" dirty="0" err="1">
                <a:latin typeface="Lato" panose="020F0502020204030203" pitchFamily="34" charset="0"/>
                <a:ea typeface="Lato" panose="020F0502020204030203" pitchFamily="34" charset="0"/>
                <a:cs typeface="Lato" panose="020F0502020204030203" pitchFamily="34" charset="0"/>
              </a:rPr>
              <a:t>χρημ</a:t>
            </a:r>
            <a:r>
              <a:rPr lang="de-DE" sz="2100" dirty="0">
                <a:latin typeface="Lato" panose="020F0502020204030203" pitchFamily="34" charset="0"/>
                <a:ea typeface="Lato" panose="020F0502020204030203" pitchFamily="34" charset="0"/>
                <a:cs typeface="Lato" panose="020F0502020204030203" pitchFamily="34" charset="0"/>
              </a:rPr>
              <a:t>ατοδότησης : πρόβλεψη ταμειακών ροών</a:t>
            </a:r>
            <a:endParaRPr sz="2100" dirty="0">
              <a:latin typeface="Lato" panose="020F0502020204030203" pitchFamily="34" charset="0"/>
              <a:ea typeface="Lato" panose="020F0502020204030203" pitchFamily="34" charset="0"/>
              <a:cs typeface="Lato" panose="020F0502020204030203" pitchFamily="34" charset="0"/>
            </a:endParaRPr>
          </a:p>
        </p:txBody>
      </p:sp>
      <p:grpSp>
        <p:nvGrpSpPr>
          <p:cNvPr id="575" name="Google Shape;575;p37"/>
          <p:cNvGrpSpPr/>
          <p:nvPr/>
        </p:nvGrpSpPr>
        <p:grpSpPr>
          <a:xfrm>
            <a:off x="849087" y="1206427"/>
            <a:ext cx="4401795" cy="2823391"/>
            <a:chOff x="0" y="33695"/>
            <a:chExt cx="3529037" cy="2823391"/>
          </a:xfrm>
        </p:grpSpPr>
        <p:sp>
          <p:nvSpPr>
            <p:cNvPr id="576" name="Google Shape;576;p37"/>
            <p:cNvSpPr/>
            <p:nvPr/>
          </p:nvSpPr>
          <p:spPr>
            <a:xfrm>
              <a:off x="0" y="122256"/>
              <a:ext cx="3529037" cy="831600"/>
            </a:xfrm>
            <a:prstGeom prst="rect">
              <a:avLst/>
            </a:prstGeom>
            <a:solidFill>
              <a:schemeClr val="lt1">
                <a:alpha val="89019"/>
              </a:schemeClr>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7"/>
            <p:cNvSpPr txBox="1"/>
            <p:nvPr/>
          </p:nvSpPr>
          <p:spPr>
            <a:xfrm>
              <a:off x="0" y="122256"/>
              <a:ext cx="3529037" cy="831600"/>
            </a:xfrm>
            <a:prstGeom prst="rect">
              <a:avLst/>
            </a:prstGeom>
            <a:noFill/>
            <a:ln>
              <a:noFill/>
            </a:ln>
          </p:spPr>
          <p:txBody>
            <a:bodyPr spcFirstLastPara="1" wrap="square" lIns="273875" tIns="124950" rIns="273875" bIns="78225"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de-DE" sz="1100" b="0" i="0" u="none" strike="noStrike" cap="none" dirty="0">
                  <a:solidFill>
                    <a:srgbClr val="000000"/>
                  </a:solidFill>
                  <a:highlight>
                    <a:srgbClr val="FFFF00"/>
                  </a:highlight>
                  <a:latin typeface="Arial"/>
                  <a:ea typeface="Arial"/>
                  <a:cs typeface="Arial"/>
                  <a:sym typeface="Arial"/>
                </a:rPr>
                <a:t>Καθα</a:t>
              </a:r>
              <a:r>
                <a:rPr lang="de-DE" sz="1100" b="0" i="0" u="none" strike="noStrike" cap="none" dirty="0" err="1">
                  <a:solidFill>
                    <a:srgbClr val="000000"/>
                  </a:solidFill>
                  <a:highlight>
                    <a:srgbClr val="FFFF00"/>
                  </a:highlight>
                  <a:latin typeface="Arial"/>
                  <a:ea typeface="Arial"/>
                  <a:cs typeface="Arial"/>
                  <a:sym typeface="Arial"/>
                </a:rPr>
                <a:t>ρά</a:t>
              </a:r>
              <a:r>
                <a:rPr lang="de-DE" sz="1100" b="0" i="0" u="none" strike="noStrike" cap="none" dirty="0">
                  <a:solidFill>
                    <a:srgbClr val="000000"/>
                  </a:solidFill>
                  <a:highlight>
                    <a:srgbClr val="FFFF00"/>
                  </a:highlight>
                  <a:latin typeface="Arial"/>
                  <a:ea typeface="Arial"/>
                  <a:cs typeface="Arial"/>
                  <a:sym typeface="Arial"/>
                </a:rPr>
                <a:t> </a:t>
              </a:r>
              <a:r>
                <a:rPr lang="de-DE" sz="1100" b="0" i="0" u="none" strike="noStrike" cap="none" dirty="0" err="1">
                  <a:solidFill>
                    <a:srgbClr val="000000"/>
                  </a:solidFill>
                  <a:highlight>
                    <a:srgbClr val="FFFF00"/>
                  </a:highlight>
                  <a:latin typeface="Arial"/>
                  <a:ea typeface="Arial"/>
                  <a:cs typeface="Arial"/>
                  <a:sym typeface="Arial"/>
                </a:rPr>
                <a:t>έσοδ</a:t>
              </a:r>
              <a:r>
                <a:rPr lang="de-DE" sz="1100" b="0" i="0" u="none" strike="noStrike" cap="none" dirty="0">
                  <a:solidFill>
                    <a:srgbClr val="000000"/>
                  </a:solidFill>
                  <a:highlight>
                    <a:srgbClr val="FFFF00"/>
                  </a:highlight>
                  <a:latin typeface="Arial"/>
                  <a:ea typeface="Arial"/>
                  <a:cs typeface="Arial"/>
                  <a:sym typeface="Arial"/>
                </a:rPr>
                <a:t>α</a:t>
              </a:r>
              <a:endParaRPr sz="1100" b="0" i="0" u="none" strike="noStrike" cap="none" dirty="0">
                <a:solidFill>
                  <a:srgbClr val="000000"/>
                </a:solidFill>
                <a:highlight>
                  <a:srgbClr val="FFFF00"/>
                </a:highlight>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de-DE" sz="1100" b="0" i="0" u="none" strike="noStrike" cap="none" dirty="0">
                  <a:solidFill>
                    <a:srgbClr val="000000"/>
                  </a:solidFill>
                  <a:highlight>
                    <a:srgbClr val="FFFF00"/>
                  </a:highlight>
                  <a:latin typeface="Arial"/>
                  <a:ea typeface="Arial"/>
                  <a:cs typeface="Arial"/>
                  <a:sym typeface="Arial"/>
                </a:rPr>
                <a:t>Απ</a:t>
              </a:r>
              <a:r>
                <a:rPr lang="de-DE" sz="1100" b="0" i="0" u="none" strike="noStrike" cap="none" dirty="0" err="1">
                  <a:solidFill>
                    <a:srgbClr val="000000"/>
                  </a:solidFill>
                  <a:highlight>
                    <a:srgbClr val="FFFF00"/>
                  </a:highlight>
                  <a:latin typeface="Arial"/>
                  <a:ea typeface="Arial"/>
                  <a:cs typeface="Arial"/>
                  <a:sym typeface="Arial"/>
                </a:rPr>
                <a:t>οσ</a:t>
              </a:r>
              <a:r>
                <a:rPr lang="de-DE" sz="1100" b="0" i="0" u="none" strike="noStrike" cap="none" dirty="0">
                  <a:solidFill>
                    <a:srgbClr val="000000"/>
                  </a:solidFill>
                  <a:highlight>
                    <a:srgbClr val="FFFF00"/>
                  </a:highlight>
                  <a:latin typeface="Arial"/>
                  <a:ea typeface="Arial"/>
                  <a:cs typeface="Arial"/>
                  <a:sym typeface="Arial"/>
                </a:rPr>
                <a:t>βέσεις και άλλα μη ταμειακά διαθέσιμα στοιχεία (πρέπει να προστεθούν)</a:t>
              </a:r>
              <a:endParaRPr sz="1400" b="0" i="0" u="none" strike="noStrike" cap="none" dirty="0">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de-DE" sz="1100" b="0" i="0" u="none" strike="noStrike" cap="none" dirty="0" err="1">
                  <a:solidFill>
                    <a:srgbClr val="000000"/>
                  </a:solidFill>
                  <a:highlight>
                    <a:srgbClr val="00FF00"/>
                  </a:highlight>
                  <a:latin typeface="Arial"/>
                  <a:ea typeface="Arial"/>
                  <a:cs typeface="Arial"/>
                  <a:sym typeface="Arial"/>
                </a:rPr>
                <a:t>Μετ</a:t>
              </a:r>
              <a:r>
                <a:rPr lang="de-DE" sz="1100" b="0" i="0" u="none" strike="noStrike" cap="none" dirty="0">
                  <a:solidFill>
                    <a:srgbClr val="000000"/>
                  </a:solidFill>
                  <a:highlight>
                    <a:srgbClr val="00FF00"/>
                  </a:highlight>
                  <a:latin typeface="Arial"/>
                  <a:ea typeface="Arial"/>
                  <a:cs typeface="Arial"/>
                  <a:sym typeface="Arial"/>
                </a:rPr>
                <a:t>αβολή των απαιτήσεων σε κεφάλαιο κίνησης</a:t>
              </a:r>
              <a:endParaRPr sz="1100" b="0" i="0" u="none" strike="noStrike" cap="none" dirty="0">
                <a:solidFill>
                  <a:srgbClr val="000000"/>
                </a:solidFill>
                <a:highlight>
                  <a:srgbClr val="00FF00"/>
                </a:highlight>
                <a:latin typeface="Arial"/>
                <a:ea typeface="Arial"/>
                <a:cs typeface="Arial"/>
                <a:sym typeface="Arial"/>
              </a:endParaRPr>
            </a:p>
          </p:txBody>
        </p:sp>
        <p:sp>
          <p:nvSpPr>
            <p:cNvPr id="578" name="Google Shape;578;p37"/>
            <p:cNvSpPr/>
            <p:nvPr/>
          </p:nvSpPr>
          <p:spPr>
            <a:xfrm>
              <a:off x="176450" y="33695"/>
              <a:ext cx="2953174" cy="186363"/>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7"/>
            <p:cNvSpPr txBox="1"/>
            <p:nvPr/>
          </p:nvSpPr>
          <p:spPr>
            <a:xfrm>
              <a:off x="185096" y="42342"/>
              <a:ext cx="2668536" cy="169070"/>
            </a:xfrm>
            <a:prstGeom prst="rect">
              <a:avLst/>
            </a:prstGeom>
            <a:noFill/>
            <a:ln>
              <a:noFill/>
            </a:ln>
          </p:spPr>
          <p:txBody>
            <a:bodyPr spcFirstLastPara="1" wrap="square" lIns="93350" tIns="0" rIns="93350" bIns="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de-DE" sz="1100" b="0" i="0" u="none" strike="noStrike" cap="none" dirty="0">
                  <a:solidFill>
                    <a:schemeClr val="lt1"/>
                  </a:solidFill>
                  <a:latin typeface="Arial"/>
                  <a:ea typeface="Arial"/>
                  <a:cs typeface="Arial"/>
                  <a:sym typeface="Arial"/>
                </a:rPr>
                <a:t>Τα</a:t>
              </a:r>
              <a:r>
                <a:rPr lang="de-DE" sz="1100" b="0" i="0" u="none" strike="noStrike" cap="none" dirty="0" err="1">
                  <a:solidFill>
                    <a:schemeClr val="lt1"/>
                  </a:solidFill>
                  <a:latin typeface="Arial"/>
                  <a:ea typeface="Arial"/>
                  <a:cs typeface="Arial"/>
                  <a:sym typeface="Arial"/>
                </a:rPr>
                <a:t>μει</a:t>
              </a:r>
              <a:r>
                <a:rPr lang="de-DE" sz="1100" b="0" i="0" u="none" strike="noStrike" cap="none" dirty="0">
                  <a:solidFill>
                    <a:schemeClr val="lt1"/>
                  </a:solidFill>
                  <a:latin typeface="Arial"/>
                  <a:ea typeface="Arial"/>
                  <a:cs typeface="Arial"/>
                  <a:sym typeface="Arial"/>
                </a:rPr>
                <a:t>ακές ροές από λειτουργικές δραστηριότητες</a:t>
              </a:r>
              <a:endParaRPr sz="1100" b="0" i="0" u="none" strike="noStrike" cap="none" dirty="0">
                <a:solidFill>
                  <a:schemeClr val="lt1"/>
                </a:solidFill>
                <a:latin typeface="Arial"/>
                <a:ea typeface="Arial"/>
                <a:cs typeface="Arial"/>
                <a:sym typeface="Arial"/>
              </a:endParaRPr>
            </a:p>
          </p:txBody>
        </p:sp>
        <p:sp>
          <p:nvSpPr>
            <p:cNvPr id="580" name="Google Shape;580;p37"/>
            <p:cNvSpPr/>
            <p:nvPr/>
          </p:nvSpPr>
          <p:spPr>
            <a:xfrm>
              <a:off x="0" y="1074816"/>
              <a:ext cx="3529037" cy="519750"/>
            </a:xfrm>
            <a:prstGeom prst="rect">
              <a:avLst/>
            </a:prstGeom>
            <a:solidFill>
              <a:schemeClr val="lt1">
                <a:alpha val="89019"/>
              </a:schemeClr>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7"/>
            <p:cNvSpPr txBox="1"/>
            <p:nvPr/>
          </p:nvSpPr>
          <p:spPr>
            <a:xfrm>
              <a:off x="0" y="1074816"/>
              <a:ext cx="3529037" cy="519750"/>
            </a:xfrm>
            <a:prstGeom prst="rect">
              <a:avLst/>
            </a:prstGeom>
            <a:noFill/>
            <a:ln>
              <a:noFill/>
            </a:ln>
          </p:spPr>
          <p:txBody>
            <a:bodyPr spcFirstLastPara="1" wrap="square" lIns="273875" tIns="124950" rIns="273875" bIns="78225"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de-DE" sz="1100" b="0" i="0" u="none" strike="noStrike" cap="none">
                  <a:solidFill>
                    <a:srgbClr val="000000"/>
                  </a:solidFill>
                  <a:latin typeface="Arial"/>
                  <a:ea typeface="Arial"/>
                  <a:cs typeface="Arial"/>
                  <a:sym typeface="Arial"/>
                </a:rPr>
                <a:t>Αγορά εγκαταστάσεων, εξοπλισμού κ.λπ.</a:t>
              </a:r>
              <a:endParaRPr sz="14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de-DE" sz="1100" b="0" i="0" u="none" strike="noStrike" cap="none">
                  <a:solidFill>
                    <a:srgbClr val="000000"/>
                  </a:solidFill>
                  <a:latin typeface="Arial"/>
                  <a:ea typeface="Arial"/>
                  <a:cs typeface="Arial"/>
                  <a:sym typeface="Arial"/>
                </a:rPr>
                <a:t>Πώληση μη επαναλαμβανόμενων περιουσιακών στοιχείων</a:t>
              </a:r>
              <a:endParaRPr sz="1100" b="0" i="0" u="none" strike="noStrike" cap="none">
                <a:solidFill>
                  <a:srgbClr val="000000"/>
                </a:solidFill>
                <a:latin typeface="Arial"/>
                <a:ea typeface="Arial"/>
                <a:cs typeface="Arial"/>
                <a:sym typeface="Arial"/>
              </a:endParaRPr>
            </a:p>
          </p:txBody>
        </p:sp>
        <p:sp>
          <p:nvSpPr>
            <p:cNvPr id="582" name="Google Shape;582;p37"/>
            <p:cNvSpPr/>
            <p:nvPr/>
          </p:nvSpPr>
          <p:spPr>
            <a:xfrm>
              <a:off x="176451" y="986256"/>
              <a:ext cx="2953174" cy="189562"/>
            </a:xfrm>
            <a:prstGeom prst="roundRect">
              <a:avLst>
                <a:gd name="adj" fmla="val 16667"/>
              </a:avLst>
            </a:prstGeom>
            <a:solidFill>
              <a:srgbClr val="00579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7"/>
            <p:cNvSpPr txBox="1"/>
            <p:nvPr/>
          </p:nvSpPr>
          <p:spPr>
            <a:xfrm>
              <a:off x="185097" y="994902"/>
              <a:ext cx="2944529" cy="189562"/>
            </a:xfrm>
            <a:prstGeom prst="rect">
              <a:avLst/>
            </a:prstGeom>
            <a:noFill/>
            <a:ln>
              <a:noFill/>
            </a:ln>
          </p:spPr>
          <p:txBody>
            <a:bodyPr spcFirstLastPara="1" wrap="square" lIns="93350" tIns="0" rIns="93350" bIns="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de-DE" sz="1100" b="0" i="0" u="none" strike="noStrike" cap="none" dirty="0">
                  <a:solidFill>
                    <a:schemeClr val="lt1"/>
                  </a:solidFill>
                  <a:latin typeface="Arial"/>
                  <a:ea typeface="Arial"/>
                  <a:cs typeface="Arial"/>
                  <a:sym typeface="Arial"/>
                </a:rPr>
                <a:t>Τα</a:t>
              </a:r>
              <a:r>
                <a:rPr lang="de-DE" sz="1100" b="0" i="0" u="none" strike="noStrike" cap="none" dirty="0" err="1">
                  <a:solidFill>
                    <a:schemeClr val="lt1"/>
                  </a:solidFill>
                  <a:latin typeface="Arial"/>
                  <a:ea typeface="Arial"/>
                  <a:cs typeface="Arial"/>
                  <a:sym typeface="Arial"/>
                </a:rPr>
                <a:t>μει</a:t>
              </a:r>
              <a:r>
                <a:rPr lang="de-DE" sz="1100" b="0" i="0" u="none" strike="noStrike" cap="none" dirty="0">
                  <a:solidFill>
                    <a:schemeClr val="lt1"/>
                  </a:solidFill>
                  <a:latin typeface="Arial"/>
                  <a:ea typeface="Arial"/>
                  <a:cs typeface="Arial"/>
                  <a:sym typeface="Arial"/>
                </a:rPr>
                <a:t>ακές ροές από επενδυτικές δραστηριότητες</a:t>
              </a:r>
              <a:endParaRPr sz="1100" b="0" i="0" u="none" strike="noStrike" cap="none" dirty="0">
                <a:solidFill>
                  <a:schemeClr val="lt1"/>
                </a:solidFill>
                <a:latin typeface="Arial"/>
                <a:ea typeface="Arial"/>
                <a:cs typeface="Arial"/>
                <a:sym typeface="Arial"/>
              </a:endParaRPr>
            </a:p>
          </p:txBody>
        </p:sp>
        <p:sp>
          <p:nvSpPr>
            <p:cNvPr id="584" name="Google Shape;584;p37"/>
            <p:cNvSpPr/>
            <p:nvPr/>
          </p:nvSpPr>
          <p:spPr>
            <a:xfrm>
              <a:off x="0" y="1715526"/>
              <a:ext cx="3529037" cy="869400"/>
            </a:xfrm>
            <a:prstGeom prst="rect">
              <a:avLst/>
            </a:prstGeom>
            <a:solidFill>
              <a:schemeClr val="accent4"/>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7"/>
            <p:cNvSpPr txBox="1"/>
            <p:nvPr/>
          </p:nvSpPr>
          <p:spPr>
            <a:xfrm>
              <a:off x="0" y="1715526"/>
              <a:ext cx="3529037" cy="869400"/>
            </a:xfrm>
            <a:prstGeom prst="rect">
              <a:avLst/>
            </a:prstGeom>
            <a:noFill/>
            <a:ln>
              <a:noFill/>
            </a:ln>
          </p:spPr>
          <p:txBody>
            <a:bodyPr spcFirstLastPara="1" wrap="square" lIns="273875" tIns="124950" rIns="273875" bIns="78225"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de-DE" sz="1100" b="0" i="0" u="none" strike="noStrike" cap="none">
                  <a:solidFill>
                    <a:srgbClr val="000000"/>
                  </a:solidFill>
                  <a:latin typeface="Arial"/>
                  <a:ea typeface="Arial"/>
                  <a:cs typeface="Arial"/>
                  <a:sym typeface="Arial"/>
                </a:rPr>
                <a:t>Επιχορηγήσεις επενδύσεων</a:t>
              </a:r>
              <a:endParaRPr sz="11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de-DE" sz="1100" b="0" i="0" u="none" strike="noStrike" cap="none">
                  <a:solidFill>
                    <a:srgbClr val="000000"/>
                  </a:solidFill>
                  <a:latin typeface="Arial"/>
                  <a:ea typeface="Arial"/>
                  <a:cs typeface="Arial"/>
                  <a:sym typeface="Arial"/>
                </a:rPr>
                <a:t>Έκδοση μετοχών</a:t>
              </a:r>
              <a:endParaRPr sz="1100" b="0" i="0" u="none" strike="noStrike" cap="none">
                <a:solidFill>
                  <a:srgbClr val="000000"/>
                </a:solidFill>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de-DE" sz="1100" b="0" i="0" u="none" strike="noStrike" cap="none">
                  <a:solidFill>
                    <a:srgbClr val="000000"/>
                  </a:solidFill>
                  <a:latin typeface="Arial"/>
                  <a:ea typeface="Arial"/>
                  <a:cs typeface="Arial"/>
                  <a:sym typeface="Arial"/>
                </a:rPr>
                <a:t>Νέο χρέος </a:t>
              </a:r>
              <a:endParaRPr sz="1100" b="0" i="0" u="none" strike="noStrike" cap="none">
                <a:solidFill>
                  <a:srgbClr val="000000"/>
                </a:solidFill>
                <a:highlight>
                  <a:srgbClr val="FFFF00"/>
                </a:highlight>
                <a:latin typeface="Arial"/>
                <a:ea typeface="Arial"/>
                <a:cs typeface="Arial"/>
                <a:sym typeface="Arial"/>
              </a:endParaRPr>
            </a:p>
            <a:p>
              <a:pPr marL="57150" marR="0" lvl="1" indent="-69850" algn="l" rtl="0">
                <a:lnSpc>
                  <a:spcPct val="90000"/>
                </a:lnSpc>
                <a:spcBef>
                  <a:spcPts val="165"/>
                </a:spcBef>
                <a:spcAft>
                  <a:spcPts val="0"/>
                </a:spcAft>
                <a:buClr>
                  <a:srgbClr val="000000"/>
                </a:buClr>
                <a:buSzPts val="1100"/>
                <a:buFont typeface="Arial"/>
                <a:buChar char="•"/>
              </a:pPr>
              <a:r>
                <a:rPr lang="de-DE" sz="1100" b="0" i="0" u="none" strike="noStrike" cap="none">
                  <a:solidFill>
                    <a:srgbClr val="000000"/>
                  </a:solidFill>
                  <a:highlight>
                    <a:srgbClr val="FFFF00"/>
                  </a:highlight>
                  <a:latin typeface="Arial"/>
                  <a:ea typeface="Arial"/>
                  <a:cs typeface="Arial"/>
                  <a:sym typeface="Arial"/>
                </a:rPr>
                <a:t>Αποπληρωμή χρέους</a:t>
              </a:r>
              <a:endParaRPr sz="1100" b="0" i="0" u="none" strike="noStrike" cap="none">
                <a:solidFill>
                  <a:srgbClr val="000000"/>
                </a:solidFill>
                <a:highlight>
                  <a:srgbClr val="FFFF00"/>
                </a:highlight>
                <a:latin typeface="Arial"/>
                <a:ea typeface="Arial"/>
                <a:cs typeface="Arial"/>
                <a:sym typeface="Arial"/>
              </a:endParaRPr>
            </a:p>
          </p:txBody>
        </p:sp>
        <p:sp>
          <p:nvSpPr>
            <p:cNvPr id="586" name="Google Shape;586;p37"/>
            <p:cNvSpPr/>
            <p:nvPr/>
          </p:nvSpPr>
          <p:spPr>
            <a:xfrm>
              <a:off x="176451" y="1626965"/>
              <a:ext cx="2953174" cy="183117"/>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7"/>
            <p:cNvSpPr txBox="1"/>
            <p:nvPr/>
          </p:nvSpPr>
          <p:spPr>
            <a:xfrm>
              <a:off x="185096" y="1635612"/>
              <a:ext cx="2953174" cy="174470"/>
            </a:xfrm>
            <a:prstGeom prst="rect">
              <a:avLst/>
            </a:prstGeom>
            <a:noFill/>
            <a:ln>
              <a:noFill/>
            </a:ln>
          </p:spPr>
          <p:txBody>
            <a:bodyPr spcFirstLastPara="1" wrap="square" lIns="93350" tIns="0" rIns="93350" bIns="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de-DE" sz="1100" b="0" i="0" u="none" strike="noStrike" cap="none" dirty="0">
                  <a:solidFill>
                    <a:schemeClr val="lt1"/>
                  </a:solidFill>
                  <a:latin typeface="Arial"/>
                  <a:ea typeface="Arial"/>
                  <a:cs typeface="Arial"/>
                  <a:sym typeface="Arial"/>
                </a:rPr>
                <a:t>Τα</a:t>
              </a:r>
              <a:r>
                <a:rPr lang="de-DE" sz="1100" b="0" i="0" u="none" strike="noStrike" cap="none" dirty="0" err="1">
                  <a:solidFill>
                    <a:schemeClr val="lt1"/>
                  </a:solidFill>
                  <a:latin typeface="Arial"/>
                  <a:ea typeface="Arial"/>
                  <a:cs typeface="Arial"/>
                  <a:sym typeface="Arial"/>
                </a:rPr>
                <a:t>μει</a:t>
              </a:r>
              <a:r>
                <a:rPr lang="de-DE" sz="1100" b="0" i="0" u="none" strike="noStrike" cap="none" dirty="0">
                  <a:solidFill>
                    <a:schemeClr val="lt1"/>
                  </a:solidFill>
                  <a:latin typeface="Arial"/>
                  <a:ea typeface="Arial"/>
                  <a:cs typeface="Arial"/>
                  <a:sym typeface="Arial"/>
                </a:rPr>
                <a:t>ακές ροές από χρηματοδοτικές δραστηριότητες</a:t>
              </a:r>
              <a:endParaRPr sz="1100" b="0" i="0" u="none" strike="noStrike" cap="none" dirty="0">
                <a:solidFill>
                  <a:schemeClr val="lt1"/>
                </a:solidFill>
                <a:latin typeface="Arial"/>
                <a:ea typeface="Arial"/>
                <a:cs typeface="Arial"/>
                <a:sym typeface="Arial"/>
              </a:endParaRPr>
            </a:p>
          </p:txBody>
        </p:sp>
        <p:sp>
          <p:nvSpPr>
            <p:cNvPr id="588" name="Google Shape;588;p37"/>
            <p:cNvSpPr/>
            <p:nvPr/>
          </p:nvSpPr>
          <p:spPr>
            <a:xfrm>
              <a:off x="0" y="2705886"/>
              <a:ext cx="3529037" cy="151200"/>
            </a:xfrm>
            <a:prstGeom prst="rect">
              <a:avLst/>
            </a:prstGeom>
            <a:solidFill>
              <a:schemeClr val="lt1">
                <a:alpha val="89019"/>
              </a:schemeClr>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7"/>
            <p:cNvSpPr/>
            <p:nvPr/>
          </p:nvSpPr>
          <p:spPr>
            <a:xfrm>
              <a:off x="176451" y="2617326"/>
              <a:ext cx="2470325" cy="177120"/>
            </a:xfrm>
            <a:prstGeom prst="roundRect">
              <a:avLst>
                <a:gd name="adj" fmla="val 16667"/>
              </a:avLst>
            </a:prstGeom>
            <a:solidFill>
              <a:schemeClr val="dk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7"/>
            <p:cNvSpPr txBox="1"/>
            <p:nvPr/>
          </p:nvSpPr>
          <p:spPr>
            <a:xfrm>
              <a:off x="185097" y="2625972"/>
              <a:ext cx="2453033" cy="159828"/>
            </a:xfrm>
            <a:prstGeom prst="rect">
              <a:avLst/>
            </a:prstGeom>
            <a:solidFill>
              <a:srgbClr val="FFD197"/>
            </a:solidFill>
            <a:ln>
              <a:noFill/>
            </a:ln>
          </p:spPr>
          <p:txBody>
            <a:bodyPr spcFirstLastPara="1" wrap="square" lIns="93350" tIns="0" rIns="93350" bIns="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de-DE" sz="1100" b="0" i="0" u="none" strike="noStrike" cap="none">
                  <a:solidFill>
                    <a:srgbClr val="575757"/>
                  </a:solidFill>
                  <a:latin typeface="Arial"/>
                  <a:ea typeface="Arial"/>
                  <a:cs typeface="Arial"/>
                  <a:sym typeface="Arial"/>
                </a:rPr>
                <a:t>Καθαρή κίνηση μετρητών</a:t>
              </a:r>
              <a:endParaRPr sz="1400" b="0" i="0" u="none" strike="noStrike" cap="none">
                <a:solidFill>
                  <a:srgbClr val="575757"/>
                </a:solidFill>
                <a:latin typeface="Arial"/>
                <a:ea typeface="Arial"/>
                <a:cs typeface="Arial"/>
                <a:sym typeface="Arial"/>
              </a:endParaRPr>
            </a:p>
          </p:txBody>
        </p:sp>
      </p:grpSp>
      <p:grpSp>
        <p:nvGrpSpPr>
          <p:cNvPr id="591" name="Google Shape;591;p37"/>
          <p:cNvGrpSpPr/>
          <p:nvPr/>
        </p:nvGrpSpPr>
        <p:grpSpPr>
          <a:xfrm>
            <a:off x="5196999" y="1145663"/>
            <a:ext cx="3163814" cy="2918805"/>
            <a:chOff x="2" y="220115"/>
            <a:chExt cx="3163814" cy="2918805"/>
          </a:xfrm>
        </p:grpSpPr>
        <p:sp>
          <p:nvSpPr>
            <p:cNvPr id="592" name="Google Shape;592;p37"/>
            <p:cNvSpPr/>
            <p:nvPr/>
          </p:nvSpPr>
          <p:spPr>
            <a:xfrm>
              <a:off x="2" y="233050"/>
              <a:ext cx="1030481" cy="2905870"/>
            </a:xfrm>
            <a:prstGeom prst="roundRect">
              <a:avLst>
                <a:gd name="adj" fmla="val 5000"/>
              </a:avLst>
            </a:prstGeom>
            <a:solidFill>
              <a:srgbClr val="C7C7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7"/>
            <p:cNvSpPr txBox="1"/>
            <p:nvPr/>
          </p:nvSpPr>
          <p:spPr>
            <a:xfrm rot="-5400000">
              <a:off x="-1088356" y="1321409"/>
              <a:ext cx="2382813" cy="206096"/>
            </a:xfrm>
            <a:prstGeom prst="rect">
              <a:avLst/>
            </a:prstGeom>
            <a:noFill/>
            <a:ln>
              <a:noFill/>
            </a:ln>
          </p:spPr>
          <p:txBody>
            <a:bodyPr spcFirstLastPara="1" wrap="square" lIns="0" tIns="41125" rIns="53325" bIns="0" anchor="t" anchorCtr="0">
              <a:noAutofit/>
            </a:bodyPr>
            <a:lstStyle/>
            <a:p>
              <a:pPr marL="0" marR="0" lvl="0" indent="0" algn="r"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Arial"/>
                  <a:ea typeface="Arial"/>
                  <a:cs typeface="Arial"/>
                  <a:sym typeface="Arial"/>
                </a:rPr>
                <a:t>Έτος 1</a:t>
              </a:r>
              <a:endParaRPr sz="1400" b="0" i="0" u="none" strike="noStrike" cap="none">
                <a:solidFill>
                  <a:srgbClr val="000000"/>
                </a:solidFill>
                <a:latin typeface="Arial"/>
                <a:ea typeface="Arial"/>
                <a:cs typeface="Arial"/>
                <a:sym typeface="Arial"/>
              </a:endParaRPr>
            </a:p>
          </p:txBody>
        </p:sp>
        <p:sp>
          <p:nvSpPr>
            <p:cNvPr id="594" name="Google Shape;594;p37"/>
            <p:cNvSpPr/>
            <p:nvPr/>
          </p:nvSpPr>
          <p:spPr>
            <a:xfrm>
              <a:off x="1066787" y="220115"/>
              <a:ext cx="1030481" cy="2905870"/>
            </a:xfrm>
            <a:prstGeom prst="roundRect">
              <a:avLst>
                <a:gd name="adj" fmla="val 5000"/>
              </a:avLst>
            </a:prstGeom>
            <a:solidFill>
              <a:srgbClr val="C7C7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7"/>
            <p:cNvSpPr txBox="1"/>
            <p:nvPr/>
          </p:nvSpPr>
          <p:spPr>
            <a:xfrm rot="-5400000">
              <a:off x="-21571" y="1308474"/>
              <a:ext cx="2382813" cy="206096"/>
            </a:xfrm>
            <a:prstGeom prst="rect">
              <a:avLst/>
            </a:prstGeom>
            <a:noFill/>
            <a:ln>
              <a:noFill/>
            </a:ln>
          </p:spPr>
          <p:txBody>
            <a:bodyPr spcFirstLastPara="1" wrap="square" lIns="0" tIns="41125" rIns="53325" bIns="0" anchor="t" anchorCtr="0">
              <a:noAutofit/>
            </a:bodyPr>
            <a:lstStyle/>
            <a:p>
              <a:pPr marL="0" marR="0" lvl="0" indent="0" algn="r"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Arial"/>
                  <a:ea typeface="Arial"/>
                  <a:cs typeface="Arial"/>
                  <a:sym typeface="Arial"/>
                </a:rPr>
                <a:t>Έτος 2</a:t>
              </a:r>
              <a:endParaRPr sz="1400" b="0" i="0" u="none" strike="noStrike" cap="none">
                <a:solidFill>
                  <a:srgbClr val="000000"/>
                </a:solidFill>
                <a:latin typeface="Arial"/>
                <a:ea typeface="Arial"/>
                <a:cs typeface="Arial"/>
                <a:sym typeface="Arial"/>
              </a:endParaRPr>
            </a:p>
          </p:txBody>
        </p:sp>
        <p:sp>
          <p:nvSpPr>
            <p:cNvPr id="596" name="Google Shape;596;p37"/>
            <p:cNvSpPr/>
            <p:nvPr/>
          </p:nvSpPr>
          <p:spPr>
            <a:xfrm rot="5400000">
              <a:off x="981096" y="1202664"/>
              <a:ext cx="181686" cy="154572"/>
            </a:xfrm>
            <a:prstGeom prst="flowChartExtract">
              <a:avLst/>
            </a:prstGeom>
            <a:solidFill>
              <a:schemeClr val="lt1"/>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7"/>
            <p:cNvSpPr/>
            <p:nvPr/>
          </p:nvSpPr>
          <p:spPr>
            <a:xfrm>
              <a:off x="2133335" y="220115"/>
              <a:ext cx="1030481" cy="2905870"/>
            </a:xfrm>
            <a:prstGeom prst="roundRect">
              <a:avLst>
                <a:gd name="adj" fmla="val 5000"/>
              </a:avLst>
            </a:prstGeom>
            <a:solidFill>
              <a:srgbClr val="C7C7C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7"/>
            <p:cNvSpPr txBox="1"/>
            <p:nvPr/>
          </p:nvSpPr>
          <p:spPr>
            <a:xfrm rot="-5400000">
              <a:off x="1044976" y="1308474"/>
              <a:ext cx="2382813" cy="206096"/>
            </a:xfrm>
            <a:prstGeom prst="rect">
              <a:avLst/>
            </a:prstGeom>
            <a:noFill/>
            <a:ln>
              <a:noFill/>
            </a:ln>
          </p:spPr>
          <p:txBody>
            <a:bodyPr spcFirstLastPara="1" wrap="square" lIns="0" tIns="41125" rIns="53325" bIns="0" anchor="t" anchorCtr="0">
              <a:noAutofit/>
            </a:bodyPr>
            <a:lstStyle/>
            <a:p>
              <a:pPr marL="0" marR="0" lvl="0" indent="0" algn="r" rtl="0">
                <a:lnSpc>
                  <a:spcPct val="90000"/>
                </a:lnSpc>
                <a:spcBef>
                  <a:spcPts val="0"/>
                </a:spcBef>
                <a:spcAft>
                  <a:spcPts val="0"/>
                </a:spcAft>
                <a:buClr>
                  <a:srgbClr val="000000"/>
                </a:buClr>
                <a:buSzPts val="1200"/>
                <a:buFont typeface="Arial"/>
                <a:buNone/>
              </a:pPr>
              <a:r>
                <a:rPr lang="de-DE" sz="1200" b="0" i="0" u="none" strike="noStrike" cap="none">
                  <a:solidFill>
                    <a:schemeClr val="lt1"/>
                  </a:solidFill>
                  <a:latin typeface="Arial"/>
                  <a:ea typeface="Arial"/>
                  <a:cs typeface="Arial"/>
                  <a:sym typeface="Arial"/>
                </a:rPr>
                <a:t>Έτος 3</a:t>
              </a:r>
              <a:endParaRPr sz="1400" b="0" i="0" u="none" strike="noStrike" cap="none">
                <a:solidFill>
                  <a:srgbClr val="000000"/>
                </a:solidFill>
                <a:latin typeface="Arial"/>
                <a:ea typeface="Arial"/>
                <a:cs typeface="Arial"/>
                <a:sym typeface="Arial"/>
              </a:endParaRPr>
            </a:p>
          </p:txBody>
        </p:sp>
        <p:sp>
          <p:nvSpPr>
            <p:cNvPr id="599" name="Google Shape;599;p37"/>
            <p:cNvSpPr/>
            <p:nvPr/>
          </p:nvSpPr>
          <p:spPr>
            <a:xfrm rot="5400000">
              <a:off x="2047644" y="1202664"/>
              <a:ext cx="181686" cy="154572"/>
            </a:xfrm>
            <a:prstGeom prst="flowChartExtract">
              <a:avLst/>
            </a:prstGeom>
            <a:solidFill>
              <a:schemeClr val="lt1"/>
            </a:solidFill>
            <a:ln w="25400" cap="flat" cmpd="sng">
              <a:solidFill>
                <a:srgbClr val="00579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0" name="Google Shape;600;p37"/>
          <p:cNvSpPr/>
          <p:nvPr/>
        </p:nvSpPr>
        <p:spPr>
          <a:xfrm>
            <a:off x="849088" y="4103015"/>
            <a:ext cx="7511725" cy="158940"/>
          </a:xfrm>
          <a:prstGeom prst="rect">
            <a:avLst/>
          </a:prstGeom>
          <a:solidFill>
            <a:schemeClr val="accent1"/>
          </a:solid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Ταμειακή θέση έτος n-1</a:t>
            </a:r>
            <a:endParaRPr sz="1400" b="0" i="0" u="none" strike="noStrike" cap="none">
              <a:solidFill>
                <a:srgbClr val="000000"/>
              </a:solidFill>
              <a:latin typeface="Arial"/>
              <a:ea typeface="Arial"/>
              <a:cs typeface="Arial"/>
              <a:sym typeface="Arial"/>
            </a:endParaRPr>
          </a:p>
        </p:txBody>
      </p:sp>
      <p:sp>
        <p:nvSpPr>
          <p:cNvPr id="601" name="Google Shape;601;p37"/>
          <p:cNvSpPr txBox="1"/>
          <p:nvPr/>
        </p:nvSpPr>
        <p:spPr>
          <a:xfrm>
            <a:off x="849088" y="4325346"/>
            <a:ext cx="7511725" cy="213544"/>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88"/>
              <a:buFont typeface="Arial"/>
              <a:buNone/>
            </a:pPr>
            <a:r>
              <a:rPr lang="de-DE" sz="788" b="0" i="0" u="none" strike="noStrike" cap="none">
                <a:solidFill>
                  <a:schemeClr val="lt1"/>
                </a:solidFill>
                <a:latin typeface="Arial"/>
                <a:ea typeface="Arial"/>
                <a:cs typeface="Arial"/>
                <a:sym typeface="Arial"/>
              </a:rPr>
              <a:t>Σύνολο</a:t>
            </a:r>
            <a:endParaRPr sz="1400" b="0" i="0" u="none" strike="noStrike" cap="none">
              <a:solidFill>
                <a:srgbClr val="000000"/>
              </a:solidFill>
              <a:latin typeface="Arial"/>
              <a:ea typeface="Arial"/>
              <a:cs typeface="Arial"/>
              <a:sym typeface="Arial"/>
            </a:endParaRPr>
          </a:p>
        </p:txBody>
      </p:sp>
      <p:cxnSp>
        <p:nvCxnSpPr>
          <p:cNvPr id="602" name="Google Shape;602;p37"/>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603" name="Google Shape;603;p37"/>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604" name="Google Shape;604;p3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05" name="Google Shape;605;p37"/>
          <p:cNvSpPr txBox="1">
            <a:spLocks noGrp="1"/>
          </p:cNvSpPr>
          <p:nvPr>
            <p:ph type="sldNum" idx="12"/>
          </p:nvPr>
        </p:nvSpPr>
        <p:spPr>
          <a:xfrm>
            <a:off x="8698938" y="4761867"/>
            <a:ext cx="366049" cy="213556"/>
          </a:xfrm>
          <a:prstGeom prst="rect">
            <a:avLst/>
          </a:prstGeom>
          <a:noFill/>
          <a:ln>
            <a:noFill/>
          </a:ln>
        </p:spPr>
        <p:txBody>
          <a:bodyPr spcFirstLastPara="1" wrap="square" lIns="73625" tIns="36800" rIns="73625" bIns="36800" anchor="t"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28</a:t>
            </a:fld>
            <a:endParaRPr/>
          </a:p>
        </p:txBody>
      </p:sp>
      <p:pic>
        <p:nvPicPr>
          <p:cNvPr id="606" name="Google Shape;606;p37"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38"/>
          <p:cNvSpPr txBox="1"/>
          <p:nvPr/>
        </p:nvSpPr>
        <p:spPr>
          <a:xfrm>
            <a:off x="979715" y="1208264"/>
            <a:ext cx="7963870" cy="3189375"/>
          </a:xfrm>
          <a:prstGeom prst="rect">
            <a:avLst/>
          </a:prstGeom>
          <a:noFill/>
          <a:ln>
            <a:noFill/>
          </a:ln>
        </p:spPr>
        <p:txBody>
          <a:bodyPr spcFirstLastPara="1" wrap="square" lIns="91425" tIns="91425" rIns="91425" bIns="91425" anchor="ctr" anchorCtr="0">
            <a:noAutofit/>
          </a:bodyPr>
          <a:lstStyle/>
          <a:p>
            <a:pPr marL="457200" marR="0" lvl="0" indent="-114300" algn="l" rtl="0">
              <a:lnSpc>
                <a:spcPct val="100000"/>
              </a:lnSpc>
              <a:spcBef>
                <a:spcPts val="600"/>
              </a:spcBef>
              <a:spcAft>
                <a:spcPts val="0"/>
              </a:spcAft>
              <a:buClr>
                <a:schemeClr val="dk1"/>
              </a:buClr>
              <a:buSzPts val="1800"/>
              <a:buFont typeface="Noto Sans"/>
              <a:buNone/>
            </a:pPr>
            <a:endParaRPr sz="1200" b="0" i="0" u="none" strike="noStrike" cap="none" dirty="0">
              <a:solidFill>
                <a:schemeClr val="dk2"/>
              </a:solidFill>
              <a:latin typeface="Lato"/>
              <a:ea typeface="Lato"/>
              <a:cs typeface="Lato"/>
              <a:sym typeface="Lato"/>
            </a:endParaRPr>
          </a:p>
          <a:p>
            <a:pPr marL="457200" marR="0" lvl="0" indent="-228600" algn="l" rtl="0">
              <a:lnSpc>
                <a:spcPct val="100000"/>
              </a:lnSpc>
              <a:spcBef>
                <a:spcPts val="1200"/>
              </a:spcBef>
              <a:spcAft>
                <a:spcPts val="0"/>
              </a:spcAft>
              <a:buClr>
                <a:schemeClr val="dk1"/>
              </a:buClr>
              <a:buSzPts val="1800"/>
              <a:buFont typeface="Noto Sans"/>
              <a:buChar char="−"/>
            </a:pPr>
            <a:r>
              <a:rPr lang="de-DE" sz="1200" b="0" i="0" u="none" strike="noStrike" cap="none" dirty="0" err="1">
                <a:solidFill>
                  <a:schemeClr val="dk2"/>
                </a:solidFill>
                <a:latin typeface="Lato"/>
                <a:ea typeface="Lato"/>
                <a:cs typeface="Lato"/>
                <a:sym typeface="Lato"/>
              </a:rPr>
              <a:t>Τύ</a:t>
            </a:r>
            <a:r>
              <a:rPr lang="de-DE" sz="1200" b="0" i="0" u="none" strike="noStrike" cap="none" dirty="0">
                <a:solidFill>
                  <a:schemeClr val="dk2"/>
                </a:solidFill>
                <a:latin typeface="Lato"/>
                <a:ea typeface="Lato"/>
                <a:cs typeface="Lato"/>
                <a:sym typeface="Lato"/>
              </a:rPr>
              <a:t>πος χρηματοδότησης :</a:t>
            </a:r>
            <a:endParaRPr sz="1200" b="0" i="0" u="none" strike="noStrike" cap="none" dirty="0">
              <a:solidFill>
                <a:schemeClr val="dk2"/>
              </a:solidFill>
              <a:latin typeface="Lato"/>
              <a:ea typeface="Lato"/>
              <a:cs typeface="Lato"/>
              <a:sym typeface="Lato"/>
            </a:endParaRPr>
          </a:p>
          <a:p>
            <a:pPr marL="914400" marR="0" lvl="1" indent="-317500" algn="l" rtl="0">
              <a:lnSpc>
                <a:spcPct val="100000"/>
              </a:lnSpc>
              <a:spcBef>
                <a:spcPts val="1200"/>
              </a:spcBef>
              <a:spcAft>
                <a:spcPts val="0"/>
              </a:spcAft>
              <a:buClr>
                <a:schemeClr val="dk2"/>
              </a:buClr>
              <a:buSzPts val="1400"/>
              <a:buFont typeface="Lato"/>
              <a:buChar char="○"/>
            </a:pPr>
            <a:r>
              <a:rPr lang="de-DE" sz="1200" b="0" i="0" u="none" strike="noStrike" cap="none" dirty="0" err="1">
                <a:solidFill>
                  <a:schemeClr val="dk2"/>
                </a:solidFill>
                <a:latin typeface="Lato"/>
                <a:ea typeface="Lato"/>
                <a:cs typeface="Lato"/>
                <a:sym typeface="Lato"/>
              </a:rPr>
              <a:t>Νέο</a:t>
            </a:r>
            <a:r>
              <a:rPr lang="de-DE" sz="1200" b="0" i="0" u="none" strike="noStrike" cap="none" dirty="0">
                <a:solidFill>
                  <a:schemeClr val="dk2"/>
                </a:solidFill>
                <a:latin typeface="Lato"/>
                <a:ea typeface="Lato"/>
                <a:cs typeface="Lato"/>
                <a:sym typeface="Lato"/>
              </a:rPr>
              <a:t> </a:t>
            </a:r>
            <a:r>
              <a:rPr lang="de-DE" sz="1200" b="0" i="0" u="none" strike="noStrike" cap="none" dirty="0" err="1">
                <a:solidFill>
                  <a:schemeClr val="dk2"/>
                </a:solidFill>
                <a:latin typeface="Lato"/>
                <a:ea typeface="Lato"/>
                <a:cs typeface="Lato"/>
                <a:sym typeface="Lato"/>
              </a:rPr>
              <a:t>χρέος</a:t>
            </a:r>
            <a:r>
              <a:rPr lang="de-DE" sz="1200" b="0" i="0" u="none" strike="noStrike" cap="none" dirty="0">
                <a:solidFill>
                  <a:schemeClr val="dk2"/>
                </a:solidFill>
                <a:latin typeface="Lato"/>
                <a:ea typeface="Lato"/>
                <a:cs typeface="Lato"/>
                <a:sym typeface="Lato"/>
              </a:rPr>
              <a:t> ,</a:t>
            </a:r>
            <a:endParaRPr sz="1200" b="0" i="0" u="none" strike="noStrike" cap="none" dirty="0">
              <a:solidFill>
                <a:schemeClr val="dk2"/>
              </a:solidFill>
              <a:latin typeface="Lato"/>
              <a:ea typeface="Lato"/>
              <a:cs typeface="Lato"/>
              <a:sym typeface="Lato"/>
            </a:endParaRPr>
          </a:p>
          <a:p>
            <a:pPr marL="914400" marR="0" lvl="1" indent="-317500" algn="l" rtl="0">
              <a:lnSpc>
                <a:spcPct val="100000"/>
              </a:lnSpc>
              <a:spcBef>
                <a:spcPts val="1200"/>
              </a:spcBef>
              <a:spcAft>
                <a:spcPts val="0"/>
              </a:spcAft>
              <a:buClr>
                <a:schemeClr val="dk2"/>
              </a:buClr>
              <a:buSzPts val="1400"/>
              <a:buFont typeface="Lato"/>
              <a:buChar char="○"/>
            </a:pPr>
            <a:r>
              <a:rPr lang="de-DE" sz="1200" b="0" i="0" u="none" strike="noStrike" cap="none" dirty="0" err="1">
                <a:solidFill>
                  <a:schemeClr val="dk2"/>
                </a:solidFill>
                <a:latin typeface="Lato"/>
                <a:ea typeface="Lato"/>
                <a:cs typeface="Lato"/>
                <a:sym typeface="Lato"/>
              </a:rPr>
              <a:t>Αύξηση</a:t>
            </a:r>
            <a:r>
              <a:rPr lang="de-DE" sz="1200" b="0" i="0" u="none" strike="noStrike" cap="none" dirty="0">
                <a:solidFill>
                  <a:schemeClr val="dk2"/>
                </a:solidFill>
                <a:latin typeface="Lato"/>
                <a:ea typeface="Lato"/>
                <a:cs typeface="Lato"/>
                <a:sym typeface="Lato"/>
              </a:rPr>
              <a:t> </a:t>
            </a:r>
            <a:r>
              <a:rPr lang="el-GR" sz="1200" b="0" i="0" u="none" strike="noStrike" cap="none" dirty="0">
                <a:solidFill>
                  <a:schemeClr val="dk2"/>
                </a:solidFill>
                <a:latin typeface="Lato"/>
                <a:ea typeface="Lato"/>
                <a:cs typeface="Lato"/>
                <a:sym typeface="Lato"/>
              </a:rPr>
              <a:t>του μετοχικού κεφαλαίου</a:t>
            </a:r>
            <a:r>
              <a:rPr lang="en-US" sz="1200" b="0" i="0" u="none" strike="noStrike" cap="none" dirty="0">
                <a:solidFill>
                  <a:schemeClr val="dk2"/>
                </a:solidFill>
                <a:latin typeface="Lato"/>
                <a:ea typeface="Lato"/>
                <a:cs typeface="Lato"/>
                <a:sym typeface="Lato"/>
              </a:rPr>
              <a:t> </a:t>
            </a:r>
            <a:r>
              <a:rPr lang="de-DE" sz="1200" dirty="0">
                <a:solidFill>
                  <a:schemeClr val="dk2"/>
                </a:solidFill>
                <a:latin typeface="Lato"/>
                <a:ea typeface="Lato"/>
                <a:cs typeface="Lato"/>
                <a:sym typeface="Lato"/>
              </a:rPr>
              <a:t>(μέσω </a:t>
            </a:r>
            <a:r>
              <a:rPr lang="de-DE" sz="1200" b="0" i="0" u="none" strike="noStrike" cap="none" dirty="0">
                <a:solidFill>
                  <a:schemeClr val="dk2"/>
                </a:solidFill>
                <a:latin typeface="Lato"/>
                <a:ea typeface="Lato"/>
                <a:cs typeface="Lato"/>
                <a:sym typeface="Lato"/>
              </a:rPr>
              <a:t>επιχορηγήσεων επενδύσεων, έκδοσης νέων μετοχών...),</a:t>
            </a:r>
            <a:endParaRPr sz="1200" b="0" i="0" u="none" strike="noStrike" cap="none" dirty="0">
              <a:solidFill>
                <a:schemeClr val="dk2"/>
              </a:solidFill>
              <a:latin typeface="Lato"/>
              <a:ea typeface="Lato"/>
              <a:cs typeface="Lato"/>
              <a:sym typeface="Lato"/>
            </a:endParaRPr>
          </a:p>
          <a:p>
            <a:pPr marL="914400" marR="0" lvl="1" indent="-317500" algn="l" rtl="0">
              <a:lnSpc>
                <a:spcPct val="100000"/>
              </a:lnSpc>
              <a:spcBef>
                <a:spcPts val="1200"/>
              </a:spcBef>
              <a:spcAft>
                <a:spcPts val="0"/>
              </a:spcAft>
              <a:buClr>
                <a:schemeClr val="dk2"/>
              </a:buClr>
              <a:buSzPts val="1400"/>
              <a:buFont typeface="Lato"/>
              <a:buChar char="○"/>
            </a:pPr>
            <a:r>
              <a:rPr lang="de-DE" sz="1200" b="0" i="0" u="none" strike="noStrike" cap="none" dirty="0" err="1">
                <a:solidFill>
                  <a:schemeClr val="dk2"/>
                </a:solidFill>
                <a:latin typeface="Lato"/>
                <a:ea typeface="Lato"/>
                <a:cs typeface="Lato"/>
                <a:sym typeface="Lato"/>
              </a:rPr>
              <a:t>Αυτοχρημ</a:t>
            </a:r>
            <a:r>
              <a:rPr lang="de-DE" sz="1200" b="0" i="0" u="none" strike="noStrike" cap="none" dirty="0">
                <a:solidFill>
                  <a:schemeClr val="dk2"/>
                </a:solidFill>
                <a:latin typeface="Lato"/>
                <a:ea typeface="Lato"/>
                <a:cs typeface="Lato"/>
                <a:sym typeface="Lato"/>
              </a:rPr>
              <a:t>ατοδότηση (σκάψτε </a:t>
            </a:r>
            <a:r>
              <a:rPr lang="el-GR" sz="1200" b="0" i="0" u="none" strike="noStrike" cap="none" dirty="0">
                <a:solidFill>
                  <a:schemeClr val="dk2"/>
                </a:solidFill>
                <a:latin typeface="Lato"/>
                <a:ea typeface="Lato"/>
                <a:cs typeface="Lato"/>
                <a:sym typeface="Lato"/>
              </a:rPr>
              <a:t>σ</a:t>
            </a:r>
            <a:r>
              <a:rPr lang="de-DE" sz="1200" dirty="0" err="1">
                <a:solidFill>
                  <a:schemeClr val="dk2"/>
                </a:solidFill>
                <a:latin typeface="Lato"/>
                <a:ea typeface="Lato"/>
                <a:cs typeface="Lato"/>
                <a:sym typeface="Lato"/>
              </a:rPr>
              <a:t>τους</a:t>
            </a:r>
            <a:r>
              <a:rPr lang="de-DE" sz="1200" dirty="0">
                <a:solidFill>
                  <a:schemeClr val="dk2"/>
                </a:solidFill>
                <a:latin typeface="Lato"/>
                <a:ea typeface="Lato"/>
                <a:cs typeface="Lato"/>
                <a:sym typeface="Lato"/>
              </a:rPr>
              <a:t> δικούς σας </a:t>
            </a:r>
            <a:r>
              <a:rPr lang="de-DE" sz="1200" b="0" i="0" u="none" strike="noStrike" cap="none" dirty="0">
                <a:solidFill>
                  <a:schemeClr val="dk2"/>
                </a:solidFill>
                <a:latin typeface="Lato"/>
                <a:ea typeface="Lato"/>
                <a:cs typeface="Lato"/>
                <a:sym typeface="Lato"/>
              </a:rPr>
              <a:t>πόρους για να χρηματοδοτήσετε την ανάπτυξη - αντί να </a:t>
            </a:r>
            <a:r>
              <a:rPr lang="de-DE" sz="1200" dirty="0">
                <a:solidFill>
                  <a:schemeClr val="dk2"/>
                </a:solidFill>
                <a:latin typeface="Lato"/>
                <a:ea typeface="Lato"/>
                <a:cs typeface="Lato"/>
                <a:sym typeface="Lato"/>
              </a:rPr>
              <a:t>τους</a:t>
            </a:r>
            <a:r>
              <a:rPr lang="de-DE" sz="1200" b="0" i="0" u="none" strike="noStrike" cap="none" dirty="0">
                <a:solidFill>
                  <a:schemeClr val="dk2"/>
                </a:solidFill>
                <a:latin typeface="Lato"/>
                <a:ea typeface="Lato"/>
                <a:cs typeface="Lato"/>
                <a:sym typeface="Lato"/>
              </a:rPr>
              <a:t> χρησιμοποιείτε ως μοχλό πίεσης- ) ,</a:t>
            </a:r>
            <a:endParaRPr sz="1200" b="0" i="0" u="none" strike="noStrike" cap="none" dirty="0">
              <a:solidFill>
                <a:schemeClr val="dk2"/>
              </a:solidFill>
              <a:latin typeface="Lato"/>
              <a:ea typeface="Lato"/>
              <a:cs typeface="Lato"/>
              <a:sym typeface="Lato"/>
            </a:endParaRPr>
          </a:p>
          <a:p>
            <a:pPr marL="457200" marR="0" lvl="0" indent="-114300" algn="l" rtl="0">
              <a:lnSpc>
                <a:spcPct val="100000"/>
              </a:lnSpc>
              <a:spcBef>
                <a:spcPts val="600"/>
              </a:spcBef>
              <a:spcAft>
                <a:spcPts val="0"/>
              </a:spcAft>
              <a:buClr>
                <a:schemeClr val="dk1"/>
              </a:buClr>
              <a:buSzPts val="1800"/>
              <a:buFont typeface="Noto Sans"/>
              <a:buNone/>
            </a:pPr>
            <a:endParaRPr sz="1200" b="0" i="0" u="none" strike="noStrike" cap="none" dirty="0">
              <a:solidFill>
                <a:schemeClr val="dk2"/>
              </a:solidFill>
              <a:latin typeface="Lato"/>
              <a:ea typeface="Lato"/>
              <a:cs typeface="Lato"/>
              <a:sym typeface="Lato"/>
            </a:endParaRPr>
          </a:p>
          <a:p>
            <a:pPr marL="457200" marR="0" lvl="0" indent="-228600" algn="l" rtl="0">
              <a:lnSpc>
                <a:spcPct val="100000"/>
              </a:lnSpc>
              <a:spcBef>
                <a:spcPts val="600"/>
              </a:spcBef>
              <a:spcAft>
                <a:spcPts val="0"/>
              </a:spcAft>
              <a:buClr>
                <a:schemeClr val="dk1"/>
              </a:buClr>
              <a:buSzPts val="1800"/>
              <a:buFont typeface="Noto Sans"/>
              <a:buChar char="−"/>
            </a:pPr>
            <a:r>
              <a:rPr lang="de-DE" sz="1200" b="0" i="0" u="none" strike="noStrike" cap="none" dirty="0" err="1">
                <a:solidFill>
                  <a:schemeClr val="dk2"/>
                </a:solidFill>
                <a:latin typeface="Lato"/>
                <a:ea typeface="Lato"/>
                <a:cs typeface="Lato"/>
                <a:sym typeface="Lato"/>
              </a:rPr>
              <a:t>Μερικοί</a:t>
            </a:r>
            <a:r>
              <a:rPr lang="de-DE" sz="1200" b="0" i="0" u="none" strike="noStrike" cap="none" dirty="0">
                <a:solidFill>
                  <a:schemeClr val="dk2"/>
                </a:solidFill>
                <a:latin typeface="Lato"/>
                <a:ea typeface="Lato"/>
                <a:cs typeface="Lato"/>
                <a:sym typeface="Lato"/>
              </a:rPr>
              <a:t> </a:t>
            </a:r>
            <a:r>
              <a:rPr lang="de-DE" sz="1200" b="0" i="0" u="none" strike="noStrike" cap="none" dirty="0" err="1">
                <a:solidFill>
                  <a:schemeClr val="dk2"/>
                </a:solidFill>
                <a:latin typeface="Lato"/>
                <a:ea typeface="Lato"/>
                <a:cs typeface="Lato"/>
                <a:sym typeface="Lato"/>
              </a:rPr>
              <a:t>δείκτες</a:t>
            </a:r>
            <a:r>
              <a:rPr lang="de-DE" sz="1200" b="0" i="0" u="none" strike="noStrike" cap="none" dirty="0">
                <a:solidFill>
                  <a:schemeClr val="dk2"/>
                </a:solidFill>
                <a:latin typeface="Lato"/>
                <a:ea typeface="Lato"/>
                <a:cs typeface="Lato"/>
                <a:sym typeface="Lato"/>
              </a:rPr>
              <a:t> π</a:t>
            </a:r>
            <a:r>
              <a:rPr lang="de-DE" sz="1200" b="0" i="0" u="none" strike="noStrike" cap="none" dirty="0" err="1">
                <a:solidFill>
                  <a:schemeClr val="dk2"/>
                </a:solidFill>
                <a:latin typeface="Lato"/>
                <a:ea typeface="Lato"/>
                <a:cs typeface="Lato"/>
                <a:sym typeface="Lato"/>
              </a:rPr>
              <a:t>ου</a:t>
            </a:r>
            <a:r>
              <a:rPr lang="de-DE" sz="1200" b="0" i="0" u="none" strike="noStrike" cap="none" dirty="0">
                <a:solidFill>
                  <a:schemeClr val="dk2"/>
                </a:solidFill>
                <a:latin typeface="Lato"/>
                <a:ea typeface="Lato"/>
                <a:cs typeface="Lato"/>
                <a:sym typeface="Lato"/>
              </a:rPr>
              <a:t> </a:t>
            </a:r>
            <a:r>
              <a:rPr lang="de-DE" sz="1200" b="0" i="0" u="none" strike="noStrike" cap="none" dirty="0" err="1">
                <a:solidFill>
                  <a:schemeClr val="dk2"/>
                </a:solidFill>
                <a:latin typeface="Lato"/>
                <a:ea typeface="Lato"/>
                <a:cs typeface="Lato"/>
                <a:sym typeface="Lato"/>
              </a:rPr>
              <a:t>σχετίζοντ</a:t>
            </a:r>
            <a:r>
              <a:rPr lang="de-DE" sz="1200" b="0" i="0" u="none" strike="noStrike" cap="none" dirty="0">
                <a:solidFill>
                  <a:schemeClr val="dk2"/>
                </a:solidFill>
                <a:latin typeface="Lato"/>
                <a:ea typeface="Lato"/>
                <a:cs typeface="Lato"/>
                <a:sym typeface="Lato"/>
              </a:rPr>
              <a:t>αι με την ικανότητα χρέους : </a:t>
            </a:r>
            <a:endParaRPr sz="1200" b="0" i="0" u="none" strike="noStrike" cap="none" dirty="0">
              <a:solidFill>
                <a:schemeClr val="dk2"/>
              </a:solidFill>
              <a:latin typeface="Lato"/>
              <a:ea typeface="Lato"/>
              <a:cs typeface="Lato"/>
              <a:sym typeface="Lato"/>
            </a:endParaRPr>
          </a:p>
          <a:p>
            <a:pPr marL="914400" marR="0" lvl="1" indent="-317500" algn="l" rtl="0">
              <a:lnSpc>
                <a:spcPct val="100000"/>
              </a:lnSpc>
              <a:spcBef>
                <a:spcPts val="1200"/>
              </a:spcBef>
              <a:spcAft>
                <a:spcPts val="0"/>
              </a:spcAft>
              <a:buClr>
                <a:schemeClr val="dk2"/>
              </a:buClr>
              <a:buSzPts val="1400"/>
              <a:buFont typeface="Lato"/>
              <a:buChar char="○"/>
            </a:pPr>
            <a:r>
              <a:rPr lang="de-DE" sz="1200" b="0" i="0" u="none" strike="noStrike" cap="none" dirty="0">
                <a:solidFill>
                  <a:schemeClr val="dk2"/>
                </a:solidFill>
                <a:latin typeface="Lato"/>
                <a:ea typeface="Lato"/>
                <a:cs typeface="Lato"/>
                <a:sym typeface="Lato"/>
              </a:rPr>
              <a:t>MLT </a:t>
            </a:r>
            <a:r>
              <a:rPr lang="de-DE" sz="1200" b="0" i="0" u="none" strike="noStrike" cap="none" dirty="0" err="1">
                <a:solidFill>
                  <a:schemeClr val="dk2"/>
                </a:solidFill>
                <a:latin typeface="Lato"/>
                <a:ea typeface="Lato"/>
                <a:cs typeface="Lato"/>
                <a:sym typeface="Lato"/>
              </a:rPr>
              <a:t>Χρέος</a:t>
            </a:r>
            <a:r>
              <a:rPr lang="de-DE" sz="1200" b="0" i="0" u="none" strike="noStrike" cap="none" dirty="0">
                <a:solidFill>
                  <a:schemeClr val="dk2"/>
                </a:solidFill>
                <a:latin typeface="Lato"/>
                <a:ea typeface="Lato"/>
                <a:cs typeface="Lato"/>
                <a:sym typeface="Lato"/>
              </a:rPr>
              <a:t>/</a:t>
            </a:r>
            <a:r>
              <a:rPr lang="el-GR" sz="1200" dirty="0">
                <a:solidFill>
                  <a:schemeClr val="dk2"/>
                </a:solidFill>
                <a:latin typeface="Lato"/>
                <a:ea typeface="Lato"/>
                <a:cs typeface="Lato"/>
                <a:sym typeface="Lato"/>
              </a:rPr>
              <a:t>Μετοχικό κεφάλαιο</a:t>
            </a:r>
            <a:endParaRPr sz="1200" b="0" i="0" u="none" strike="noStrike" cap="none" dirty="0">
              <a:solidFill>
                <a:schemeClr val="dk2"/>
              </a:solidFill>
              <a:latin typeface="Lato"/>
              <a:ea typeface="Lato"/>
              <a:cs typeface="Lato"/>
              <a:sym typeface="Lato"/>
            </a:endParaRPr>
          </a:p>
          <a:p>
            <a:pPr marL="914400" marR="0" lvl="1" indent="-317500" algn="l" rtl="0">
              <a:lnSpc>
                <a:spcPct val="100000"/>
              </a:lnSpc>
              <a:spcBef>
                <a:spcPts val="1200"/>
              </a:spcBef>
              <a:spcAft>
                <a:spcPts val="0"/>
              </a:spcAft>
              <a:buClr>
                <a:schemeClr val="dk2"/>
              </a:buClr>
              <a:buSzPts val="1400"/>
              <a:buFont typeface="Lato"/>
              <a:buChar char="○"/>
            </a:pPr>
            <a:r>
              <a:rPr lang="de-DE" sz="1200" b="0" i="0" u="none" strike="noStrike" cap="none" dirty="0">
                <a:solidFill>
                  <a:schemeClr val="dk2"/>
                </a:solidFill>
                <a:latin typeface="Lato"/>
                <a:ea typeface="Lato"/>
                <a:cs typeface="Lato"/>
                <a:sym typeface="Lato"/>
              </a:rPr>
              <a:t>MLT </a:t>
            </a:r>
            <a:r>
              <a:rPr lang="de-DE" sz="1200" b="0" i="0" u="none" strike="noStrike" cap="none" dirty="0" err="1">
                <a:solidFill>
                  <a:schemeClr val="dk2"/>
                </a:solidFill>
                <a:latin typeface="Lato"/>
                <a:ea typeface="Lato"/>
                <a:cs typeface="Lato"/>
                <a:sym typeface="Lato"/>
              </a:rPr>
              <a:t>Χρέος</a:t>
            </a:r>
            <a:r>
              <a:rPr lang="de-DE" sz="1200" b="0" i="0" u="none" strike="noStrike" cap="none" dirty="0">
                <a:solidFill>
                  <a:schemeClr val="dk2"/>
                </a:solidFill>
                <a:latin typeface="Lato"/>
                <a:ea typeface="Lato"/>
                <a:cs typeface="Lato"/>
                <a:sym typeface="Lato"/>
              </a:rPr>
              <a:t>/EBITDA </a:t>
            </a:r>
            <a:endParaRPr sz="1200" b="0" i="0" u="none" strike="noStrike" cap="none" dirty="0">
              <a:solidFill>
                <a:schemeClr val="dk2"/>
              </a:solidFill>
              <a:latin typeface="Lato"/>
              <a:ea typeface="Lato"/>
              <a:cs typeface="Lato"/>
              <a:sym typeface="Lato"/>
            </a:endParaRPr>
          </a:p>
          <a:p>
            <a:pPr marL="914400" marR="0" lvl="1" indent="-317500" algn="l" rtl="0">
              <a:lnSpc>
                <a:spcPct val="100000"/>
              </a:lnSpc>
              <a:spcBef>
                <a:spcPts val="1200"/>
              </a:spcBef>
              <a:spcAft>
                <a:spcPts val="0"/>
              </a:spcAft>
              <a:buClr>
                <a:schemeClr val="dk2"/>
              </a:buClr>
              <a:buSzPts val="1400"/>
              <a:buFont typeface="Lato"/>
              <a:buChar char="○"/>
            </a:pPr>
            <a:r>
              <a:rPr lang="de-DE" sz="1200" b="0" i="0" u="none" strike="noStrike" cap="none" dirty="0" err="1">
                <a:solidFill>
                  <a:schemeClr val="dk2"/>
                </a:solidFill>
                <a:latin typeface="Lato"/>
                <a:ea typeface="Lato"/>
                <a:cs typeface="Lato"/>
                <a:sym typeface="Lato"/>
              </a:rPr>
              <a:t>Ετήσι</a:t>
            </a:r>
            <a:r>
              <a:rPr lang="de-DE" sz="1200" b="0" i="0" u="none" strike="noStrike" cap="none" dirty="0">
                <a:solidFill>
                  <a:schemeClr val="dk2"/>
                </a:solidFill>
                <a:latin typeface="Lato"/>
                <a:ea typeface="Lato"/>
                <a:cs typeface="Lato"/>
                <a:sym typeface="Lato"/>
              </a:rPr>
              <a:t>α αποπληρωμή MLT/EBITDA</a:t>
            </a:r>
            <a:endParaRPr sz="1200" b="0" i="0" u="none" strike="noStrike" cap="none" dirty="0">
              <a:solidFill>
                <a:schemeClr val="dk2"/>
              </a:solidFill>
              <a:latin typeface="Lato"/>
              <a:ea typeface="Lato"/>
              <a:cs typeface="Lato"/>
              <a:sym typeface="Lato"/>
            </a:endParaRPr>
          </a:p>
        </p:txBody>
      </p:sp>
      <p:sp>
        <p:nvSpPr>
          <p:cNvPr id="613" name="Google Shape;613;p38"/>
          <p:cNvSpPr txBox="1"/>
          <p:nvPr/>
        </p:nvSpPr>
        <p:spPr>
          <a:xfrm>
            <a:off x="1698172" y="415650"/>
            <a:ext cx="7080095" cy="74137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Τι</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π</a:t>
            </a:r>
            <a:r>
              <a:rPr lang="de-DE" sz="21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ρέ</a:t>
            </a:r>
            <a:r>
              <a:rPr lang="de-DE" sz="21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πει να φαίνεται στην πρόβλεψη ταμειακών ροών (ή στο σχέδιο χρηματοδότησης)</a:t>
            </a:r>
            <a:endParaRPr sz="21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614" name="Google Shape;614;p38"/>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615" name="Google Shape;615;p38"/>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616" name="Google Shape;616;p3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17" name="Google Shape;617;p3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29</a:t>
            </a:fld>
            <a:endParaRPr/>
          </a:p>
        </p:txBody>
      </p:sp>
      <p:pic>
        <p:nvPicPr>
          <p:cNvPr id="618" name="Google Shape;618;p38"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6"/>
          <p:cNvSpPr txBox="1">
            <a:spLocks noGrp="1"/>
          </p:cNvSpPr>
          <p:nvPr>
            <p:ph type="title"/>
          </p:nvPr>
        </p:nvSpPr>
        <p:spPr>
          <a:xfrm>
            <a:off x="1287750" y="587050"/>
            <a:ext cx="65685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000" dirty="0" err="1">
                <a:latin typeface="Lato" panose="020F0502020204030203" pitchFamily="34" charset="0"/>
                <a:ea typeface="Lato" panose="020F0502020204030203" pitchFamily="34" charset="0"/>
                <a:cs typeface="Lato" panose="020F0502020204030203" pitchFamily="34" charset="0"/>
              </a:rPr>
              <a:t>Μεθοδολογί</a:t>
            </a:r>
            <a:r>
              <a:rPr lang="de-DE" sz="2000" dirty="0">
                <a:latin typeface="Lato" panose="020F0502020204030203" pitchFamily="34" charset="0"/>
                <a:ea typeface="Lato" panose="020F0502020204030203" pitchFamily="34" charset="0"/>
                <a:cs typeface="Lato" panose="020F0502020204030203" pitchFamily="34" charset="0"/>
              </a:rPr>
              <a:t>α και μαθησιακά αποτελέσματα - E</a:t>
            </a:r>
            <a:r>
              <a:rPr lang="el-GR" sz="2000" dirty="0">
                <a:latin typeface="Lato" panose="020F0502020204030203" pitchFamily="34" charset="0"/>
                <a:ea typeface="Lato" panose="020F0502020204030203" pitchFamily="34" charset="0"/>
                <a:cs typeface="Lato" panose="020F0502020204030203" pitchFamily="34" charset="0"/>
              </a:rPr>
              <a:t>ΠΕΠ</a:t>
            </a:r>
            <a:endParaRPr dirty="0">
              <a:latin typeface="Lato" panose="020F0502020204030203" pitchFamily="34" charset="0"/>
              <a:ea typeface="Lato" panose="020F0502020204030203" pitchFamily="34" charset="0"/>
              <a:cs typeface="Lato" panose="020F0502020204030203" pitchFamily="34" charset="0"/>
            </a:endParaRPr>
          </a:p>
        </p:txBody>
      </p:sp>
      <p:pic>
        <p:nvPicPr>
          <p:cNvPr id="105" name="Google Shape;105;p6"/>
          <p:cNvPicPr preferRelativeResize="0"/>
          <p:nvPr/>
        </p:nvPicPr>
        <p:blipFill rotWithShape="1">
          <a:blip r:embed="rId3">
            <a:alphaModFix/>
          </a:blip>
          <a:srcRect/>
          <a:stretch/>
        </p:blipFill>
        <p:spPr>
          <a:xfrm>
            <a:off x="0" y="0"/>
            <a:ext cx="718275" cy="679625"/>
          </a:xfrm>
          <a:prstGeom prst="rect">
            <a:avLst/>
          </a:prstGeom>
          <a:noFill/>
          <a:ln>
            <a:noFill/>
          </a:ln>
        </p:spPr>
      </p:pic>
      <p:graphicFrame>
        <p:nvGraphicFramePr>
          <p:cNvPr id="106" name="Google Shape;106;p6"/>
          <p:cNvGraphicFramePr/>
          <p:nvPr>
            <p:extLst>
              <p:ext uri="{D42A27DB-BD31-4B8C-83A1-F6EECF244321}">
                <p14:modId xmlns:p14="http://schemas.microsoft.com/office/powerpoint/2010/main" val="2710527087"/>
              </p:ext>
            </p:extLst>
          </p:nvPr>
        </p:nvGraphicFramePr>
        <p:xfrm>
          <a:off x="952500" y="1503150"/>
          <a:ext cx="7239000" cy="2653986"/>
        </p:xfrm>
        <a:graphic>
          <a:graphicData uri="http://schemas.openxmlformats.org/drawingml/2006/table">
            <a:tbl>
              <a:tblPr>
                <a:noFill/>
                <a:tableStyleId>{1F4D20D8-39C4-4E43-AEA0-4C4598937AE4}</a:tableStyleId>
              </a:tblPr>
              <a:tblGrid>
                <a:gridCol w="3497050">
                  <a:extLst>
                    <a:ext uri="{9D8B030D-6E8A-4147-A177-3AD203B41FA5}">
                      <a16:colId xmlns:a16="http://schemas.microsoft.com/office/drawing/2014/main" val="20000"/>
                    </a:ext>
                  </a:extLst>
                </a:gridCol>
                <a:gridCol w="3741950">
                  <a:extLst>
                    <a:ext uri="{9D8B030D-6E8A-4147-A177-3AD203B41FA5}">
                      <a16:colId xmlns:a16="http://schemas.microsoft.com/office/drawing/2014/main" val="20001"/>
                    </a:ext>
                  </a:extLst>
                </a:gridCol>
              </a:tblGrid>
              <a:tr h="447825">
                <a:tc>
                  <a:txBody>
                    <a:bodyPr/>
                    <a:lstStyle/>
                    <a:p>
                      <a:pPr marL="0" marR="0" lvl="0" indent="0" algn="l" rtl="0">
                        <a:lnSpc>
                          <a:spcPct val="115000"/>
                        </a:lnSpc>
                        <a:spcBef>
                          <a:spcPts val="0"/>
                        </a:spcBef>
                        <a:spcAft>
                          <a:spcPts val="0"/>
                        </a:spcAft>
                        <a:buClr>
                          <a:srgbClr val="000000"/>
                        </a:buClr>
                        <a:buSzPts val="1100"/>
                        <a:buFont typeface="Arial"/>
                        <a:buNone/>
                      </a:pPr>
                      <a:r>
                        <a:rPr lang="de-DE" sz="2100" b="1" u="none" strike="noStrike" cap="none" dirty="0" err="1">
                          <a:solidFill>
                            <a:srgbClr val="F46524"/>
                          </a:solidFill>
                          <a:latin typeface="Lato" panose="020F0502020204030203" pitchFamily="34" charset="0"/>
                          <a:ea typeface="Lato" panose="020F0502020204030203" pitchFamily="34" charset="0"/>
                          <a:cs typeface="Lato" panose="020F0502020204030203" pitchFamily="34" charset="0"/>
                          <a:sym typeface="Lato"/>
                        </a:rPr>
                        <a:t>Στόχος</a:t>
                      </a:r>
                      <a:r>
                        <a:rPr lang="de-DE" sz="2100" b="1" u="none" strike="noStrike" cap="none" dirty="0">
                          <a:solidFill>
                            <a:srgbClr val="F46524"/>
                          </a:solidFill>
                          <a:latin typeface="Lato" panose="020F0502020204030203" pitchFamily="34" charset="0"/>
                          <a:ea typeface="Lato" panose="020F0502020204030203" pitchFamily="34" charset="0"/>
                          <a:cs typeface="Lato" panose="020F0502020204030203" pitchFamily="34" charset="0"/>
                          <a:sym typeface="Lato"/>
                        </a:rPr>
                        <a:t>:</a:t>
                      </a:r>
                      <a:endParaRPr sz="1400" u="none" strike="noStrike" cap="none"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de-DE" sz="2100" b="1" u="none" strike="noStrike" cap="none" dirty="0" err="1">
                          <a:solidFill>
                            <a:srgbClr val="F46524"/>
                          </a:solidFill>
                          <a:latin typeface="Lato" panose="020F0502020204030203" pitchFamily="34" charset="0"/>
                          <a:ea typeface="Lato" panose="020F0502020204030203" pitchFamily="34" charset="0"/>
                          <a:cs typeface="Lato" panose="020F0502020204030203" pitchFamily="34" charset="0"/>
                          <a:sym typeface="Lato"/>
                        </a:rPr>
                        <a:t>Κριτήρι</a:t>
                      </a:r>
                      <a:r>
                        <a:rPr lang="de-DE" sz="2100" b="1" u="none" strike="noStrike" cap="none" dirty="0">
                          <a:solidFill>
                            <a:srgbClr val="F46524"/>
                          </a:solidFill>
                          <a:latin typeface="Lato" panose="020F0502020204030203" pitchFamily="34" charset="0"/>
                          <a:ea typeface="Lato" panose="020F0502020204030203" pitchFamily="34" charset="0"/>
                          <a:cs typeface="Lato" panose="020F0502020204030203" pitchFamily="34" charset="0"/>
                          <a:sym typeface="Lato"/>
                        </a:rPr>
                        <a:t>α απόδοσης:</a:t>
                      </a:r>
                      <a:endParaRPr sz="1400" u="none" strike="noStrike" cap="none"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tc>
                <a:extLst>
                  <a:ext uri="{0D108BD9-81ED-4DB2-BD59-A6C34878D82A}">
                    <a16:rowId xmlns:a16="http://schemas.microsoft.com/office/drawing/2014/main" val="10000"/>
                  </a:ext>
                </a:extLst>
              </a:tr>
              <a:tr h="962700">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dirty="0" err="1">
                          <a:latin typeface="Lato" panose="020F0502020204030203" pitchFamily="34" charset="0"/>
                          <a:ea typeface="Lato" panose="020F0502020204030203" pitchFamily="34" charset="0"/>
                          <a:cs typeface="Lato" panose="020F0502020204030203" pitchFamily="34" charset="0"/>
                          <a:sym typeface="Lato"/>
                        </a:rPr>
                        <a:t>Στόχος</a:t>
                      </a:r>
                      <a:r>
                        <a:rPr lang="de-DE" sz="1400" u="none" strike="noStrike" cap="none" dirty="0">
                          <a:latin typeface="Lato" panose="020F0502020204030203" pitchFamily="34" charset="0"/>
                          <a:ea typeface="Lato" panose="020F0502020204030203" pitchFamily="34" charset="0"/>
                          <a:cs typeface="Lato" panose="020F0502020204030203" pitchFamily="34" charset="0"/>
                          <a:sym typeface="Lato"/>
                        </a:rPr>
                        <a:t> </a:t>
                      </a:r>
                      <a:r>
                        <a:rPr lang="de-DE" sz="1400" u="none" strike="noStrike" cap="none" dirty="0" err="1">
                          <a:latin typeface="Lato" panose="020F0502020204030203" pitchFamily="34" charset="0"/>
                          <a:ea typeface="Lato" panose="020F0502020204030203" pitchFamily="34" charset="0"/>
                          <a:cs typeface="Lato" panose="020F0502020204030203" pitchFamily="34" charset="0"/>
                          <a:sym typeface="Lato"/>
                        </a:rPr>
                        <a:t>είν</a:t>
                      </a:r>
                      <a:r>
                        <a:rPr lang="de-DE" sz="1400" u="none" strike="noStrike" cap="none" dirty="0">
                          <a:latin typeface="Lato" panose="020F0502020204030203" pitchFamily="34" charset="0"/>
                          <a:ea typeface="Lato" panose="020F0502020204030203" pitchFamily="34" charset="0"/>
                          <a:cs typeface="Lato" panose="020F0502020204030203" pitchFamily="34" charset="0"/>
                          <a:sym typeface="Lato"/>
                        </a:rPr>
                        <a:t>αι να δημιουργηθεί ένα πλαίσιο για την παροχή επαρκών γνώσεων που θα βοηθήσουν τις κοινωνικές επιχειρήσεις και τις ΜΜΕ να κατανοήσουν τις χρηματοδοτικές τους ανάγκες και να περιγράψουν τις διαθέσιμες επιλογές για την προσέλκυση και διαχείριση βιώσιμων πηγών χρηματοδότησης.</a:t>
                      </a:r>
                      <a:endParaRPr sz="1400" u="none" strike="noStrike" cap="none" dirty="0">
                        <a:latin typeface="Lato" panose="020F0502020204030203" pitchFamily="34" charset="0"/>
                        <a:ea typeface="Lato" panose="020F0502020204030203" pitchFamily="34" charset="0"/>
                        <a:cs typeface="Lato" panose="020F0502020204030203" pitchFamily="34" charset="0"/>
                        <a:sym typeface="Lato"/>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de-DE" sz="1400" u="none" strike="noStrike" cap="none" dirty="0">
                          <a:latin typeface="Lato" panose="020F0502020204030203" pitchFamily="34" charset="0"/>
                          <a:ea typeface="Lato" panose="020F0502020204030203" pitchFamily="34" charset="0"/>
                          <a:cs typeface="Lato" panose="020F0502020204030203" pitchFamily="34" charset="0"/>
                        </a:rPr>
                        <a:t>Η </a:t>
                      </a:r>
                      <a:r>
                        <a:rPr lang="de-DE" sz="1400" u="none" strike="noStrike" cap="none" dirty="0" err="1">
                          <a:latin typeface="Lato" panose="020F0502020204030203" pitchFamily="34" charset="0"/>
                          <a:ea typeface="Lato" panose="020F0502020204030203" pitchFamily="34" charset="0"/>
                          <a:cs typeface="Lato" panose="020F0502020204030203" pitchFamily="34" charset="0"/>
                        </a:rPr>
                        <a:t>κοινωνική</a:t>
                      </a:r>
                      <a:r>
                        <a:rPr lang="de-DE" sz="1400" u="none" strike="noStrike" cap="none" dirty="0">
                          <a:latin typeface="Lato" panose="020F0502020204030203" pitchFamily="34" charset="0"/>
                          <a:ea typeface="Lato" panose="020F0502020204030203" pitchFamily="34" charset="0"/>
                          <a:cs typeface="Lato" panose="020F0502020204030203" pitchFamily="34" charset="0"/>
                        </a:rPr>
                        <a:t> επ</a:t>
                      </a:r>
                      <a:r>
                        <a:rPr lang="de-DE" sz="1400" u="none" strike="noStrike" cap="none" dirty="0" err="1">
                          <a:latin typeface="Lato" panose="020F0502020204030203" pitchFamily="34" charset="0"/>
                          <a:ea typeface="Lato" panose="020F0502020204030203" pitchFamily="34" charset="0"/>
                          <a:cs typeface="Lato" panose="020F0502020204030203" pitchFamily="34" charset="0"/>
                        </a:rPr>
                        <a:t>ιχείρηση</a:t>
                      </a:r>
                      <a:r>
                        <a:rPr lang="de-DE" sz="1400" u="none" strike="noStrike" cap="none" dirty="0">
                          <a:latin typeface="Lato" panose="020F0502020204030203" pitchFamily="34" charset="0"/>
                          <a:ea typeface="Lato" panose="020F0502020204030203" pitchFamily="34" charset="0"/>
                          <a:cs typeface="Lato" panose="020F0502020204030203" pitchFamily="34" charset="0"/>
                        </a:rPr>
                        <a:t>/ ΜΜΕ θα π</a:t>
                      </a:r>
                      <a:r>
                        <a:rPr lang="de-DE" sz="1400" u="none" strike="noStrike" cap="none" dirty="0" err="1">
                          <a:latin typeface="Lato" panose="020F0502020204030203" pitchFamily="34" charset="0"/>
                          <a:ea typeface="Lato" panose="020F0502020204030203" pitchFamily="34" charset="0"/>
                          <a:cs typeface="Lato" panose="020F0502020204030203" pitchFamily="34" charset="0"/>
                        </a:rPr>
                        <a:t>ρέ</a:t>
                      </a:r>
                      <a:r>
                        <a:rPr lang="de-DE" sz="1400" u="none" strike="noStrike" cap="none" dirty="0">
                          <a:latin typeface="Lato" panose="020F0502020204030203" pitchFamily="34" charset="0"/>
                          <a:ea typeface="Lato" panose="020F0502020204030203" pitchFamily="34" charset="0"/>
                          <a:cs typeface="Lato" panose="020F0502020204030203" pitchFamily="34" charset="0"/>
                        </a:rPr>
                        <a:t>πει να είναι σε θέση να κατανοήσει καλύτερα τη δυναμική των εσωτερικών και εξωτερικών χρηματοδοτικών πόρων της και </a:t>
                      </a:r>
                      <a:r>
                        <a:rPr lang="el-GR" sz="1400" u="none" strike="noStrike" cap="none" dirty="0">
                          <a:latin typeface="Lato" panose="020F0502020204030203" pitchFamily="34" charset="0"/>
                          <a:ea typeface="Lato" panose="020F0502020204030203" pitchFamily="34" charset="0"/>
                          <a:cs typeface="Lato" panose="020F0502020204030203" pitchFamily="34" charset="0"/>
                        </a:rPr>
                        <a:t>(</a:t>
                      </a:r>
                      <a:r>
                        <a:rPr lang="de-DE" sz="1400" u="none" strike="noStrike" cap="none" dirty="0">
                          <a:latin typeface="Lato" panose="020F0502020204030203" pitchFamily="34" charset="0"/>
                          <a:ea typeface="Lato" panose="020F0502020204030203" pitchFamily="34" charset="0"/>
                          <a:cs typeface="Lato" panose="020F0502020204030203" pitchFamily="34" charset="0"/>
                        </a:rPr>
                        <a:t>να κατα</a:t>
                      </a:r>
                      <a:r>
                        <a:rPr lang="de-DE" sz="1400" u="none" strike="noStrike" cap="none" dirty="0" err="1">
                          <a:latin typeface="Lato" panose="020F0502020204030203" pitchFamily="34" charset="0"/>
                          <a:ea typeface="Lato" panose="020F0502020204030203" pitchFamily="34" charset="0"/>
                          <a:cs typeface="Lato" panose="020F0502020204030203" pitchFamily="34" charset="0"/>
                        </a:rPr>
                        <a:t>νοήσει</a:t>
                      </a:r>
                      <a:r>
                        <a:rPr lang="de-DE" sz="1400" u="none" strike="noStrike" cap="none" dirty="0">
                          <a:latin typeface="Lato" panose="020F0502020204030203" pitchFamily="34" charset="0"/>
                          <a:ea typeface="Lato" panose="020F0502020204030203" pitchFamily="34" charset="0"/>
                          <a:cs typeface="Lato" panose="020F0502020204030203" pitchFamily="34" charset="0"/>
                        </a:rPr>
                        <a:t> κα</a:t>
                      </a:r>
                      <a:r>
                        <a:rPr lang="de-DE" sz="1400" u="none" strike="noStrike" cap="none" dirty="0" err="1">
                          <a:latin typeface="Lato" panose="020F0502020204030203" pitchFamily="34" charset="0"/>
                          <a:ea typeface="Lato" panose="020F0502020204030203" pitchFamily="34" charset="0"/>
                          <a:cs typeface="Lato" panose="020F0502020204030203" pitchFamily="34" charset="0"/>
                        </a:rPr>
                        <a:t>λύτερ</a:t>
                      </a:r>
                      <a:r>
                        <a:rPr lang="de-DE" sz="1400" u="none" strike="noStrike" cap="none" dirty="0">
                          <a:latin typeface="Lato" panose="020F0502020204030203" pitchFamily="34" charset="0"/>
                          <a:ea typeface="Lato" panose="020F0502020204030203" pitchFamily="34" charset="0"/>
                          <a:cs typeface="Lato" panose="020F0502020204030203" pitchFamily="34" charset="0"/>
                        </a:rPr>
                        <a:t>α</a:t>
                      </a:r>
                      <a:r>
                        <a:rPr lang="el-GR" sz="1400" u="none" strike="noStrike" cap="none" dirty="0">
                          <a:latin typeface="Lato" panose="020F0502020204030203" pitchFamily="34" charset="0"/>
                          <a:ea typeface="Lato" panose="020F0502020204030203" pitchFamily="34" charset="0"/>
                          <a:cs typeface="Lato" panose="020F0502020204030203" pitchFamily="34" charset="0"/>
                        </a:rPr>
                        <a:t>)</a:t>
                      </a:r>
                      <a:r>
                        <a:rPr lang="de-DE" sz="1400" u="none" strike="noStrike" cap="none" dirty="0">
                          <a:latin typeface="Lato" panose="020F0502020204030203" pitchFamily="34" charset="0"/>
                          <a:ea typeface="Lato" panose="020F0502020204030203" pitchFamily="34" charset="0"/>
                          <a:cs typeface="Lato" panose="020F0502020204030203" pitchFamily="34" charset="0"/>
                        </a:rPr>
                        <a:t> τις διάφορες πηγές χρηματοδότησης μαζί με τα αντίστοιχα πλεονεκτήματα και μειονεκτήματά τους.</a:t>
                      </a:r>
                      <a:endParaRPr sz="1400" u="none" strike="noStrike" cap="none"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tc>
                <a:extLst>
                  <a:ext uri="{0D108BD9-81ED-4DB2-BD59-A6C34878D82A}">
                    <a16:rowId xmlns:a16="http://schemas.microsoft.com/office/drawing/2014/main" val="10001"/>
                  </a:ext>
                </a:extLst>
              </a:tr>
            </a:tbl>
          </a:graphicData>
        </a:graphic>
      </p:graphicFrame>
      <p:pic>
        <p:nvPicPr>
          <p:cNvPr id="107" name="Google Shape;107;p6"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
        <p:nvSpPr>
          <p:cNvPr id="108" name="Google Shape;108;p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9"/>
          <p:cNvSpPr txBox="1">
            <a:spLocks noGrp="1"/>
          </p:cNvSpPr>
          <p:nvPr>
            <p:ph type="ctrTitle"/>
          </p:nvPr>
        </p:nvSpPr>
        <p:spPr>
          <a:xfrm>
            <a:off x="1306286" y="1749674"/>
            <a:ext cx="7199267" cy="110251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4800"/>
              <a:buNone/>
            </a:pPr>
            <a:r>
              <a:rPr lang="de-DE" dirty="0" err="1">
                <a:latin typeface="Lato" panose="020F0502020204030203" pitchFamily="34" charset="0"/>
                <a:ea typeface="Lato" panose="020F0502020204030203" pitchFamily="34" charset="0"/>
                <a:cs typeface="Lato" panose="020F0502020204030203" pitchFamily="34" charset="0"/>
              </a:rPr>
              <a:t>Πηγές</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χρημ</a:t>
            </a:r>
            <a:r>
              <a:rPr lang="de-DE" dirty="0">
                <a:latin typeface="Lato" panose="020F0502020204030203" pitchFamily="34" charset="0"/>
                <a:ea typeface="Lato" panose="020F0502020204030203" pitchFamily="34" charset="0"/>
                <a:cs typeface="Lato" panose="020F0502020204030203" pitchFamily="34" charset="0"/>
              </a:rPr>
              <a:t>ατοδότησης</a:t>
            </a:r>
            <a:endParaRPr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8"/>
          <p:cNvSpPr txBox="1">
            <a:spLocks noGrp="1"/>
          </p:cNvSpPr>
          <p:nvPr>
            <p:ph type="title"/>
          </p:nvPr>
        </p:nvSpPr>
        <p:spPr>
          <a:xfrm>
            <a:off x="1476103" y="575950"/>
            <a:ext cx="7245747"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panose="020F0502020204030204" pitchFamily="34" charset="0"/>
                <a:ea typeface="Lato" panose="020F0502020204030203" pitchFamily="34" charset="0"/>
                <a:cs typeface="Calibri" panose="020F0502020204030204" pitchFamily="34" charset="0"/>
                <a:sym typeface="Calibri"/>
              </a:rPr>
              <a:t>Πηγές</a:t>
            </a:r>
            <a:r>
              <a:rPr lang="de-DE" sz="2600" dirty="0">
                <a:latin typeface="Calibri" panose="020F0502020204030204" pitchFamily="34" charset="0"/>
                <a:ea typeface="Lato" panose="020F0502020204030203" pitchFamily="34" charset="0"/>
                <a:cs typeface="Calibri" panose="020F0502020204030204" pitchFamily="34" charset="0"/>
                <a:sym typeface="Calibri"/>
              </a:rPr>
              <a:t> </a:t>
            </a:r>
            <a:r>
              <a:rPr lang="de-DE" sz="2600" dirty="0" err="1">
                <a:latin typeface="Calibri" panose="020F0502020204030204" pitchFamily="34" charset="0"/>
                <a:ea typeface="Lato" panose="020F0502020204030203" pitchFamily="34" charset="0"/>
                <a:cs typeface="Calibri" panose="020F0502020204030204" pitchFamily="34" charset="0"/>
                <a:sym typeface="Calibri"/>
              </a:rPr>
              <a:t>χρημ</a:t>
            </a:r>
            <a:r>
              <a:rPr lang="de-DE" sz="2600" dirty="0">
                <a:latin typeface="Calibri" panose="020F0502020204030204" pitchFamily="34" charset="0"/>
                <a:ea typeface="Lato" panose="020F0502020204030203" pitchFamily="34" charset="0"/>
                <a:cs typeface="Calibri" panose="020F0502020204030204" pitchFamily="34" charset="0"/>
                <a:sym typeface="Calibri"/>
              </a:rPr>
              <a:t>ατοδότησης - αποποίηση ευθυνών</a:t>
            </a:r>
            <a:endParaRPr sz="4500" dirty="0">
              <a:latin typeface="Calibri" panose="020F0502020204030204" pitchFamily="34" charset="0"/>
              <a:ea typeface="Lato" panose="020F0502020204030203" pitchFamily="34" charset="0"/>
              <a:cs typeface="Calibri" panose="020F0502020204030204" pitchFamily="34" charset="0"/>
            </a:endParaRPr>
          </a:p>
        </p:txBody>
      </p:sp>
      <p:sp>
        <p:nvSpPr>
          <p:cNvPr id="629" name="Google Shape;629;p78"/>
          <p:cNvSpPr txBox="1">
            <a:spLocks noGrp="1"/>
          </p:cNvSpPr>
          <p:nvPr>
            <p:ph type="body" idx="1"/>
          </p:nvPr>
        </p:nvSpPr>
        <p:spPr>
          <a:xfrm>
            <a:off x="888274" y="1149150"/>
            <a:ext cx="7703826" cy="3282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DE" sz="2000" dirty="0" err="1">
                <a:latin typeface="Calibri"/>
                <a:ea typeface="Calibri"/>
                <a:cs typeface="Calibri"/>
                <a:sym typeface="Calibri"/>
              </a:rPr>
              <a:t>Οι</a:t>
            </a:r>
            <a:r>
              <a:rPr lang="de-DE" sz="2000" dirty="0">
                <a:latin typeface="Calibri"/>
                <a:ea typeface="Calibri"/>
                <a:cs typeface="Calibri"/>
                <a:sym typeface="Calibri"/>
              </a:rPr>
              <a:t> π</a:t>
            </a:r>
            <a:r>
              <a:rPr lang="de-DE" sz="2000" dirty="0" err="1">
                <a:latin typeface="Calibri"/>
                <a:ea typeface="Calibri"/>
                <a:cs typeface="Calibri"/>
                <a:sym typeface="Calibri"/>
              </a:rPr>
              <a:t>ηγές</a:t>
            </a:r>
            <a:r>
              <a:rPr lang="de-DE" sz="2000" dirty="0">
                <a:latin typeface="Calibri"/>
                <a:ea typeface="Calibri"/>
                <a:cs typeface="Calibri"/>
                <a:sym typeface="Calibri"/>
              </a:rPr>
              <a:t> </a:t>
            </a:r>
            <a:r>
              <a:rPr lang="de-DE" sz="2000" dirty="0" err="1">
                <a:latin typeface="Calibri"/>
                <a:ea typeface="Calibri"/>
                <a:cs typeface="Calibri"/>
                <a:sym typeface="Calibri"/>
              </a:rPr>
              <a:t>χρημ</a:t>
            </a:r>
            <a:r>
              <a:rPr lang="de-DE" sz="2000" dirty="0">
                <a:latin typeface="Calibri"/>
                <a:ea typeface="Calibri"/>
                <a:cs typeface="Calibri"/>
                <a:sym typeface="Calibri"/>
              </a:rPr>
              <a:t>ατοδότησης που προσδιορίζονται σε </a:t>
            </a:r>
            <a:r>
              <a:rPr lang="el-GR" sz="2000" dirty="0">
                <a:latin typeface="Calibri"/>
                <a:ea typeface="Calibri"/>
                <a:cs typeface="Calibri"/>
                <a:sym typeface="Calibri"/>
              </a:rPr>
              <a:t>αυτή την ενότητα </a:t>
            </a:r>
            <a:r>
              <a:rPr lang="de-DE" sz="2000" dirty="0" err="1">
                <a:latin typeface="Calibri"/>
                <a:ea typeface="Calibri"/>
                <a:cs typeface="Calibri"/>
                <a:sym typeface="Calibri"/>
              </a:rPr>
              <a:t>είν</a:t>
            </a:r>
            <a:r>
              <a:rPr lang="de-DE" sz="2000" dirty="0">
                <a:latin typeface="Calibri"/>
                <a:ea typeface="Calibri"/>
                <a:cs typeface="Calibri"/>
                <a:sym typeface="Calibri"/>
              </a:rPr>
              <a:t>αι γενικά διαθέσιμες με τη μία ή την άλλη μορφή στις περισσότερες δικαιοδοσίες της ΕΕ.  </a:t>
            </a:r>
            <a:r>
              <a:rPr lang="de-DE" sz="2000" dirty="0" err="1">
                <a:latin typeface="Calibri"/>
                <a:ea typeface="Calibri"/>
                <a:cs typeface="Calibri"/>
                <a:sym typeface="Calibri"/>
              </a:rPr>
              <a:t>Ωστόσο</a:t>
            </a:r>
            <a:r>
              <a:rPr lang="de-DE" sz="2000" dirty="0">
                <a:latin typeface="Calibri"/>
                <a:ea typeface="Calibri"/>
                <a:cs typeface="Calibri"/>
                <a:sym typeface="Calibri"/>
              </a:rPr>
              <a:t>, π</a:t>
            </a:r>
            <a:r>
              <a:rPr lang="de-DE" sz="2000" dirty="0" err="1">
                <a:latin typeface="Calibri"/>
                <a:ea typeface="Calibri"/>
                <a:cs typeface="Calibri"/>
                <a:sym typeface="Calibri"/>
              </a:rPr>
              <a:t>ρέ</a:t>
            </a:r>
            <a:r>
              <a:rPr lang="de-DE" sz="2000" dirty="0">
                <a:latin typeface="Calibri"/>
                <a:ea typeface="Calibri"/>
                <a:cs typeface="Calibri"/>
                <a:sym typeface="Calibri"/>
              </a:rPr>
              <a:t>πει να σημειωθεί ότι η προσέγγιση μπορεί να διαφέρει μεταξύ των δικαιοδοσιών, ιδίως όσον αφορά τις πιο εξειδικευμένες πηγές χρηματοδότησης. </a:t>
            </a:r>
            <a:endParaRPr sz="20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200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2000" dirty="0" err="1">
                <a:latin typeface="Calibri"/>
                <a:ea typeface="Calibri"/>
                <a:cs typeface="Calibri"/>
                <a:sym typeface="Calibri"/>
              </a:rPr>
              <a:t>Σε</a:t>
            </a:r>
            <a:r>
              <a:rPr lang="de-DE" sz="2000" dirty="0">
                <a:latin typeface="Calibri"/>
                <a:ea typeface="Calibri"/>
                <a:cs typeface="Calibri"/>
                <a:sym typeface="Calibri"/>
              </a:rPr>
              <a:t> </a:t>
            </a:r>
            <a:r>
              <a:rPr lang="de-DE" sz="2000" dirty="0" err="1">
                <a:latin typeface="Calibri"/>
                <a:ea typeface="Calibri"/>
                <a:cs typeface="Calibri"/>
                <a:sym typeface="Calibri"/>
              </a:rPr>
              <a:t>κάθε</a:t>
            </a:r>
            <a:r>
              <a:rPr lang="de-DE" sz="2000" dirty="0">
                <a:latin typeface="Calibri"/>
                <a:ea typeface="Calibri"/>
                <a:cs typeface="Calibri"/>
                <a:sym typeface="Calibri"/>
              </a:rPr>
              <a:t> π</a:t>
            </a:r>
            <a:r>
              <a:rPr lang="de-DE" sz="2000" dirty="0" err="1">
                <a:latin typeface="Calibri"/>
                <a:ea typeface="Calibri"/>
                <a:cs typeface="Calibri"/>
                <a:sym typeface="Calibri"/>
              </a:rPr>
              <a:t>ηγή</a:t>
            </a:r>
            <a:r>
              <a:rPr lang="de-DE" sz="2000" dirty="0">
                <a:latin typeface="Calibri"/>
                <a:ea typeface="Calibri"/>
                <a:cs typeface="Calibri"/>
                <a:sym typeface="Calibri"/>
              </a:rPr>
              <a:t> </a:t>
            </a:r>
            <a:r>
              <a:rPr lang="de-DE" sz="2000" dirty="0" err="1">
                <a:latin typeface="Calibri"/>
                <a:ea typeface="Calibri"/>
                <a:cs typeface="Calibri"/>
                <a:sym typeface="Calibri"/>
              </a:rPr>
              <a:t>χρημ</a:t>
            </a:r>
            <a:r>
              <a:rPr lang="de-DE" sz="2000" dirty="0">
                <a:latin typeface="Calibri"/>
                <a:ea typeface="Calibri"/>
                <a:cs typeface="Calibri"/>
                <a:sym typeface="Calibri"/>
              </a:rPr>
              <a:t>ατοδότησης θα αναφέρεται ο κατά προσέγγιση/εκτιμώμενος χρόνος παράδοσης που απαιτείται. </a:t>
            </a:r>
            <a:r>
              <a:rPr lang="de-DE" sz="2000" dirty="0" err="1">
                <a:latin typeface="Calibri"/>
                <a:ea typeface="Calibri"/>
                <a:cs typeface="Calibri"/>
                <a:sym typeface="Calibri"/>
              </a:rPr>
              <a:t>Αυτός</a:t>
            </a:r>
            <a:r>
              <a:rPr lang="de-DE" sz="2000" dirty="0">
                <a:latin typeface="Calibri"/>
                <a:ea typeface="Calibri"/>
                <a:cs typeface="Calibri"/>
                <a:sym typeface="Calibri"/>
              </a:rPr>
              <a:t> βα</a:t>
            </a:r>
            <a:r>
              <a:rPr lang="de-DE" sz="2000" dirty="0" err="1">
                <a:latin typeface="Calibri"/>
                <a:ea typeface="Calibri"/>
                <a:cs typeface="Calibri"/>
                <a:sym typeface="Calibri"/>
              </a:rPr>
              <a:t>σίζετ</a:t>
            </a:r>
            <a:r>
              <a:rPr lang="de-DE" sz="2000" dirty="0">
                <a:latin typeface="Calibri"/>
                <a:ea typeface="Calibri"/>
                <a:cs typeface="Calibri"/>
                <a:sym typeface="Calibri"/>
              </a:rPr>
              <a:t>αι στο επίπεδο πολυπλοκότητας, είναι ενδεικτικός και μπορεί να διαφέρει από τη μία δικαιοδοσία στην άλλη. </a:t>
            </a:r>
            <a:endParaRPr sz="2000" dirty="0">
              <a:latin typeface="Calibri"/>
              <a:ea typeface="Calibri"/>
              <a:cs typeface="Calibri"/>
              <a:sym typeface="Calibri"/>
            </a:endParaRPr>
          </a:p>
        </p:txBody>
      </p:sp>
      <p:pic>
        <p:nvPicPr>
          <p:cNvPr id="630" name="Google Shape;630;p7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31" name="Google Shape;631;p7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31</a:t>
            </a:fld>
            <a:endParaRPr/>
          </a:p>
        </p:txBody>
      </p:sp>
      <p:pic>
        <p:nvPicPr>
          <p:cNvPr id="632" name="Google Shape;632;p78"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pSp>
        <p:nvGrpSpPr>
          <p:cNvPr id="638" name="Google Shape;638;p79"/>
          <p:cNvGrpSpPr/>
          <p:nvPr/>
        </p:nvGrpSpPr>
        <p:grpSpPr>
          <a:xfrm>
            <a:off x="274320" y="1525008"/>
            <a:ext cx="8608423" cy="3163750"/>
            <a:chOff x="0" y="277663"/>
            <a:chExt cx="7790700" cy="3450791"/>
          </a:xfrm>
        </p:grpSpPr>
        <p:sp>
          <p:nvSpPr>
            <p:cNvPr id="639" name="Google Shape;639;p79"/>
            <p:cNvSpPr/>
            <p:nvPr/>
          </p:nvSpPr>
          <p:spPr>
            <a:xfrm>
              <a:off x="0" y="2933175"/>
              <a:ext cx="7790700" cy="626100"/>
            </a:xfrm>
            <a:prstGeom prst="roundRect">
              <a:avLst>
                <a:gd name="adj" fmla="val 10000"/>
              </a:avLst>
            </a:prstGeom>
            <a:solidFill>
              <a:srgbClr val="DDE3F1"/>
            </a:solidFill>
            <a:ln w="9525" cap="flat" cmpd="sng">
              <a:solidFill>
                <a:srgbClr val="AAB8D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79"/>
            <p:cNvSpPr txBox="1"/>
            <p:nvPr/>
          </p:nvSpPr>
          <p:spPr>
            <a:xfrm>
              <a:off x="0" y="2933154"/>
              <a:ext cx="2337300" cy="795300"/>
            </a:xfrm>
            <a:prstGeom prst="rect">
              <a:avLst/>
            </a:prstGeom>
            <a:noFill/>
            <a:ln>
              <a:noFill/>
            </a:ln>
          </p:spPr>
          <p:txBody>
            <a:bodyPr spcFirstLastPara="1" wrap="square" lIns="108000" tIns="99550" rIns="99550" bIns="9955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de-DE" sz="1400" b="1" i="0" u="none" strike="noStrike" cap="none">
                  <a:solidFill>
                    <a:schemeClr val="dk1"/>
                  </a:solidFill>
                  <a:latin typeface="Arial"/>
                  <a:ea typeface="Arial"/>
                  <a:cs typeface="Arial"/>
                  <a:sym typeface="Arial"/>
                </a:rPr>
                <a:t>Χρηματοδοτικό μέσο</a:t>
              </a:r>
              <a:endParaRPr sz="1400" b="0" i="0" u="none" strike="noStrike" cap="none">
                <a:solidFill>
                  <a:srgbClr val="000000"/>
                </a:solidFill>
                <a:latin typeface="Arial"/>
                <a:ea typeface="Arial"/>
                <a:cs typeface="Arial"/>
                <a:sym typeface="Arial"/>
              </a:endParaRPr>
            </a:p>
          </p:txBody>
        </p:sp>
        <p:sp>
          <p:nvSpPr>
            <p:cNvPr id="641" name="Google Shape;641;p79"/>
            <p:cNvSpPr/>
            <p:nvPr/>
          </p:nvSpPr>
          <p:spPr>
            <a:xfrm>
              <a:off x="0" y="1994222"/>
              <a:ext cx="7790700" cy="844800"/>
            </a:xfrm>
            <a:prstGeom prst="roundRect">
              <a:avLst>
                <a:gd name="adj" fmla="val 10000"/>
              </a:avLst>
            </a:prstGeom>
            <a:solidFill>
              <a:srgbClr val="DDE3F1"/>
            </a:solidFill>
            <a:ln w="9525" cap="flat" cmpd="sng">
              <a:solidFill>
                <a:srgbClr val="AAB8D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79"/>
            <p:cNvSpPr txBox="1"/>
            <p:nvPr/>
          </p:nvSpPr>
          <p:spPr>
            <a:xfrm>
              <a:off x="0" y="2141541"/>
              <a:ext cx="2337300" cy="697500"/>
            </a:xfrm>
            <a:prstGeom prst="rect">
              <a:avLst/>
            </a:prstGeom>
            <a:noFill/>
            <a:ln>
              <a:noFill/>
            </a:ln>
          </p:spPr>
          <p:txBody>
            <a:bodyPr spcFirstLastPara="1" wrap="square" lIns="108000" tIns="99550" rIns="99550" bIns="9955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de-DE" sz="1400" b="1" i="0" u="none" strike="noStrike" cap="none">
                  <a:solidFill>
                    <a:schemeClr val="dk1"/>
                  </a:solidFill>
                  <a:latin typeface="Arial"/>
                  <a:ea typeface="Arial"/>
                  <a:cs typeface="Arial"/>
                  <a:sym typeface="Arial"/>
                </a:rPr>
                <a:t>Πηγή χρηματοδότησης</a:t>
              </a:r>
              <a:endParaRPr sz="1400" b="0" i="0" u="none" strike="noStrike" cap="none">
                <a:solidFill>
                  <a:srgbClr val="000000"/>
                </a:solidFill>
                <a:latin typeface="Arial"/>
                <a:ea typeface="Arial"/>
                <a:cs typeface="Arial"/>
                <a:sym typeface="Arial"/>
              </a:endParaRPr>
            </a:p>
          </p:txBody>
        </p:sp>
        <p:sp>
          <p:nvSpPr>
            <p:cNvPr id="643" name="Google Shape;643;p79"/>
            <p:cNvSpPr/>
            <p:nvPr/>
          </p:nvSpPr>
          <p:spPr>
            <a:xfrm>
              <a:off x="0" y="1386926"/>
              <a:ext cx="7790700" cy="750249"/>
            </a:xfrm>
            <a:prstGeom prst="roundRect">
              <a:avLst>
                <a:gd name="adj" fmla="val 10000"/>
              </a:avLst>
            </a:prstGeom>
            <a:solidFill>
              <a:srgbClr val="F6F6F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9"/>
            <p:cNvSpPr txBox="1"/>
            <p:nvPr/>
          </p:nvSpPr>
          <p:spPr>
            <a:xfrm>
              <a:off x="0" y="1458318"/>
              <a:ext cx="2337300" cy="626100"/>
            </a:xfrm>
            <a:prstGeom prst="rect">
              <a:avLst/>
            </a:prstGeom>
            <a:noFill/>
            <a:ln>
              <a:noFill/>
            </a:ln>
          </p:spPr>
          <p:txBody>
            <a:bodyPr spcFirstLastPara="1" wrap="square" lIns="108000" tIns="99550" rIns="99550" bIns="99550" anchor="ctr" anchorCtr="0">
              <a:noAutofit/>
            </a:bodyPr>
            <a:lstStyle/>
            <a:p>
              <a:pPr marL="0" marR="0" lvl="0" indent="0" algn="l" rtl="0">
                <a:lnSpc>
                  <a:spcPct val="90000"/>
                </a:lnSpc>
                <a:spcBef>
                  <a:spcPts val="0"/>
                </a:spcBef>
                <a:spcAft>
                  <a:spcPts val="0"/>
                </a:spcAft>
                <a:buClr>
                  <a:schemeClr val="dk1"/>
                </a:buClr>
                <a:buSzPts val="1400"/>
                <a:buFont typeface="Arial"/>
                <a:buNone/>
              </a:pPr>
              <a:r>
                <a:rPr lang="de-DE" sz="1400" b="1" i="0" u="none" strike="noStrike" cap="none" dirty="0" err="1">
                  <a:solidFill>
                    <a:schemeClr val="dk1"/>
                  </a:solidFill>
                  <a:latin typeface="Arial"/>
                  <a:ea typeface="Arial"/>
                  <a:cs typeface="Arial"/>
                  <a:sym typeface="Arial"/>
                </a:rPr>
                <a:t>Έντυ</a:t>
              </a:r>
              <a:r>
                <a:rPr lang="de-DE" sz="1400" b="1" i="0" u="none" strike="noStrike" cap="none" dirty="0">
                  <a:solidFill>
                    <a:schemeClr val="dk1"/>
                  </a:solidFill>
                  <a:latin typeface="Arial"/>
                  <a:ea typeface="Arial"/>
                  <a:cs typeface="Arial"/>
                  <a:sym typeface="Arial"/>
                </a:rPr>
                <a:t>πο-</a:t>
              </a:r>
              <a:r>
                <a:rPr lang="el-GR" sz="1400" b="1" i="0" u="none" strike="noStrike" cap="none" dirty="0">
                  <a:solidFill>
                    <a:schemeClr val="dk1"/>
                  </a:solidFill>
                  <a:latin typeface="Arial"/>
                  <a:ea typeface="Arial"/>
                  <a:cs typeface="Arial"/>
                  <a:sym typeface="Arial"/>
                </a:rPr>
                <a:t>φόρμα</a:t>
              </a:r>
              <a:r>
                <a:rPr lang="de-DE" sz="1400" b="1" i="0" u="none" strike="noStrike" cap="none" dirty="0">
                  <a:solidFill>
                    <a:schemeClr val="dk1"/>
                  </a:solidFill>
                  <a:latin typeface="Arial"/>
                  <a:ea typeface="Arial"/>
                  <a:cs typeface="Arial"/>
                  <a:sym typeface="Arial"/>
                </a:rPr>
                <a:t> </a:t>
              </a:r>
              <a:r>
                <a:rPr lang="de-DE" sz="1400" b="1" i="0" u="none" strike="noStrike" cap="none" dirty="0" err="1">
                  <a:solidFill>
                    <a:schemeClr val="dk1"/>
                  </a:solidFill>
                  <a:latin typeface="Arial"/>
                  <a:ea typeface="Arial"/>
                  <a:cs typeface="Arial"/>
                  <a:sym typeface="Arial"/>
                </a:rPr>
                <a:t>χρημ</a:t>
              </a:r>
              <a:r>
                <a:rPr lang="de-DE" sz="1400" b="1" i="0" u="none" strike="noStrike" cap="none" dirty="0">
                  <a:solidFill>
                    <a:schemeClr val="dk1"/>
                  </a:solidFill>
                  <a:latin typeface="Arial"/>
                  <a:ea typeface="Arial"/>
                  <a:cs typeface="Arial"/>
                  <a:sym typeface="Arial"/>
                </a:rPr>
                <a:t>ατοδότησης</a:t>
              </a:r>
              <a:endParaRPr sz="1050" b="1" i="0" u="none" strike="noStrike" cap="none" dirty="0">
                <a:solidFill>
                  <a:schemeClr val="dk1"/>
                </a:solidFill>
                <a:latin typeface="Arial"/>
                <a:ea typeface="Arial"/>
                <a:cs typeface="Arial"/>
                <a:sym typeface="Arial"/>
              </a:endParaRPr>
            </a:p>
          </p:txBody>
        </p:sp>
        <p:sp>
          <p:nvSpPr>
            <p:cNvPr id="645" name="Google Shape;645;p79"/>
            <p:cNvSpPr/>
            <p:nvPr/>
          </p:nvSpPr>
          <p:spPr>
            <a:xfrm>
              <a:off x="0" y="445954"/>
              <a:ext cx="7790700" cy="342300"/>
            </a:xfrm>
            <a:prstGeom prst="roundRect">
              <a:avLst>
                <a:gd name="adj" fmla="val 1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9"/>
            <p:cNvSpPr txBox="1"/>
            <p:nvPr/>
          </p:nvSpPr>
          <p:spPr>
            <a:xfrm>
              <a:off x="0" y="445954"/>
              <a:ext cx="2337300" cy="342300"/>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Arial"/>
                <a:ea typeface="Arial"/>
                <a:cs typeface="Arial"/>
                <a:sym typeface="Arial"/>
              </a:endParaRPr>
            </a:p>
          </p:txBody>
        </p:sp>
        <p:sp>
          <p:nvSpPr>
            <p:cNvPr id="647" name="Google Shape;647;p79"/>
            <p:cNvSpPr/>
            <p:nvPr/>
          </p:nvSpPr>
          <p:spPr>
            <a:xfrm>
              <a:off x="3641177" y="277663"/>
              <a:ext cx="1515720" cy="635387"/>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79"/>
            <p:cNvSpPr txBox="1"/>
            <p:nvPr/>
          </p:nvSpPr>
          <p:spPr>
            <a:xfrm>
              <a:off x="3538515" y="330899"/>
              <a:ext cx="1699306" cy="512178"/>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de-DE" sz="1600" b="0" i="0" u="none" strike="noStrike" cap="none" dirty="0" err="1">
                  <a:solidFill>
                    <a:schemeClr val="dk1"/>
                  </a:solidFill>
                  <a:latin typeface="Arial"/>
                  <a:ea typeface="Arial"/>
                  <a:cs typeface="Arial"/>
                  <a:sym typeface="Arial"/>
                </a:rPr>
                <a:t>Δομή</a:t>
              </a:r>
              <a:r>
                <a:rPr lang="de-DE" sz="1600" b="0" i="0" u="none" strike="noStrike" cap="none" dirty="0">
                  <a:solidFill>
                    <a:schemeClr val="dk1"/>
                  </a:solidFill>
                  <a:latin typeface="Arial"/>
                  <a:ea typeface="Arial"/>
                  <a:cs typeface="Arial"/>
                  <a:sym typeface="Arial"/>
                </a:rPr>
                <a:t> </a:t>
              </a:r>
              <a:r>
                <a:rPr lang="de-DE" sz="1600" b="0" i="0" u="none" strike="noStrike" cap="none" dirty="0" err="1">
                  <a:solidFill>
                    <a:schemeClr val="dk1"/>
                  </a:solidFill>
                  <a:latin typeface="Arial"/>
                  <a:ea typeface="Arial"/>
                  <a:cs typeface="Arial"/>
                  <a:sym typeface="Arial"/>
                </a:rPr>
                <a:t>χρημ</a:t>
              </a:r>
              <a:r>
                <a:rPr lang="de-DE" sz="1600" b="0" i="0" u="none" strike="noStrike" cap="none" dirty="0">
                  <a:solidFill>
                    <a:schemeClr val="dk1"/>
                  </a:solidFill>
                  <a:latin typeface="Arial"/>
                  <a:ea typeface="Arial"/>
                  <a:cs typeface="Arial"/>
                  <a:sym typeface="Arial"/>
                </a:rPr>
                <a:t>ατοδότησης</a:t>
              </a:r>
              <a:endParaRPr sz="1400" b="0" i="0" u="none" strike="noStrike" cap="none" dirty="0">
                <a:solidFill>
                  <a:srgbClr val="000000"/>
                </a:solidFill>
                <a:latin typeface="Arial"/>
                <a:ea typeface="Arial"/>
                <a:cs typeface="Arial"/>
                <a:sym typeface="Arial"/>
              </a:endParaRPr>
            </a:p>
          </p:txBody>
        </p:sp>
        <p:sp>
          <p:nvSpPr>
            <p:cNvPr id="649" name="Google Shape;649;p79"/>
            <p:cNvSpPr/>
            <p:nvPr/>
          </p:nvSpPr>
          <p:spPr>
            <a:xfrm>
              <a:off x="2962349" y="894400"/>
              <a:ext cx="1427100" cy="657300"/>
            </a:xfrm>
            <a:custGeom>
              <a:avLst/>
              <a:gdLst/>
              <a:ahLst/>
              <a:cxnLst/>
              <a:rect l="l" t="t" r="r" b="b"/>
              <a:pathLst>
                <a:path w="120000" h="120000" extrusionOk="0">
                  <a:moveTo>
                    <a:pt x="120000" y="0"/>
                  </a:moveTo>
                  <a:lnTo>
                    <a:pt x="120000" y="60000"/>
                  </a:lnTo>
                  <a:lnTo>
                    <a:pt x="0" y="60000"/>
                  </a:lnTo>
                  <a:lnTo>
                    <a:pt x="0" y="120000"/>
                  </a:lnTo>
                </a:path>
              </a:pathLst>
            </a:custGeom>
            <a:noFill/>
            <a:ln w="9525" cap="flat" cmpd="sng">
              <a:solidFill>
                <a:srgbClr val="000000"/>
              </a:solidFill>
              <a:prstDash val="solid"/>
              <a:round/>
              <a:headEnd type="none" w="sm" len="sm"/>
              <a:tailEnd type="none" w="sm" len="sm"/>
            </a:ln>
          </p:spPr>
        </p:sp>
        <p:sp>
          <p:nvSpPr>
            <p:cNvPr id="650" name="Google Shape;650;p79"/>
            <p:cNvSpPr/>
            <p:nvPr/>
          </p:nvSpPr>
          <p:spPr>
            <a:xfrm>
              <a:off x="2448493" y="1551556"/>
              <a:ext cx="1048535"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79"/>
            <p:cNvSpPr txBox="1"/>
            <p:nvPr/>
          </p:nvSpPr>
          <p:spPr>
            <a:xfrm>
              <a:off x="2472139" y="1566839"/>
              <a:ext cx="1016531" cy="49110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Arial"/>
                <a:buNone/>
              </a:pPr>
              <a:r>
                <a:rPr lang="de-DE" sz="1050" b="1" i="0" u="none" strike="noStrike" cap="none" dirty="0" err="1">
                  <a:solidFill>
                    <a:schemeClr val="dk1"/>
                  </a:solidFill>
                  <a:latin typeface="Arial"/>
                  <a:ea typeface="Arial"/>
                  <a:cs typeface="Arial"/>
                  <a:sym typeface="Arial"/>
                </a:rPr>
                <a:t>Εσωτερική</a:t>
              </a:r>
              <a:r>
                <a:rPr lang="de-DE" sz="1050" b="1" i="0" u="none" strike="noStrike" cap="none" dirty="0">
                  <a:solidFill>
                    <a:schemeClr val="dk1"/>
                  </a:solidFill>
                  <a:latin typeface="Arial"/>
                  <a:ea typeface="Arial"/>
                  <a:cs typeface="Arial"/>
                  <a:sym typeface="Arial"/>
                </a:rPr>
                <a:t> </a:t>
              </a:r>
              <a:r>
                <a:rPr lang="de-DE" sz="1050" b="1" i="0" u="none" strike="noStrike" cap="none" dirty="0" err="1">
                  <a:solidFill>
                    <a:schemeClr val="dk1"/>
                  </a:solidFill>
                  <a:latin typeface="Arial"/>
                  <a:ea typeface="Arial"/>
                  <a:cs typeface="Arial"/>
                  <a:sym typeface="Arial"/>
                </a:rPr>
                <a:t>χρημ</a:t>
              </a:r>
              <a:r>
                <a:rPr lang="de-DE" sz="1050" b="1" i="0" u="none" strike="noStrike" cap="none" dirty="0">
                  <a:solidFill>
                    <a:schemeClr val="dk1"/>
                  </a:solidFill>
                  <a:latin typeface="Arial"/>
                  <a:ea typeface="Arial"/>
                  <a:cs typeface="Arial"/>
                  <a:sym typeface="Arial"/>
                </a:rPr>
                <a:t>ατοδότηση</a:t>
              </a:r>
              <a:endParaRPr sz="1400" b="1" i="0" u="none" strike="noStrike" cap="none" dirty="0">
                <a:solidFill>
                  <a:srgbClr val="000000"/>
                </a:solidFill>
                <a:latin typeface="Arial"/>
                <a:ea typeface="Arial"/>
                <a:cs typeface="Arial"/>
                <a:sym typeface="Arial"/>
              </a:endParaRPr>
            </a:p>
          </p:txBody>
        </p:sp>
        <p:sp>
          <p:nvSpPr>
            <p:cNvPr id="652" name="Google Shape;652;p79"/>
            <p:cNvSpPr/>
            <p:nvPr/>
          </p:nvSpPr>
          <p:spPr>
            <a:xfrm>
              <a:off x="2453606" y="2073344"/>
              <a:ext cx="508800" cy="208800"/>
            </a:xfrm>
            <a:custGeom>
              <a:avLst/>
              <a:gdLst/>
              <a:ahLst/>
              <a:cxnLst/>
              <a:rect l="l" t="t" r="r" b="b"/>
              <a:pathLst>
                <a:path w="120000" h="120000" extrusionOk="0">
                  <a:moveTo>
                    <a:pt x="120000" y="0"/>
                  </a:moveTo>
                  <a:lnTo>
                    <a:pt x="120000" y="60000"/>
                  </a:lnTo>
                  <a:lnTo>
                    <a:pt x="0" y="60000"/>
                  </a:lnTo>
                  <a:lnTo>
                    <a:pt x="0" y="120000"/>
                  </a:lnTo>
                </a:path>
              </a:pathLst>
            </a:custGeom>
            <a:noFill/>
            <a:ln w="9525" cap="flat" cmpd="sng">
              <a:solidFill>
                <a:srgbClr val="000000"/>
              </a:solidFill>
              <a:prstDash val="solid"/>
              <a:round/>
              <a:headEnd type="none" w="sm" len="sm"/>
              <a:tailEnd type="none" w="sm" len="sm"/>
            </a:ln>
          </p:spPr>
        </p:sp>
        <p:sp>
          <p:nvSpPr>
            <p:cNvPr id="653" name="Google Shape;653;p79"/>
            <p:cNvSpPr/>
            <p:nvPr/>
          </p:nvSpPr>
          <p:spPr>
            <a:xfrm>
              <a:off x="2062264" y="2282060"/>
              <a:ext cx="7827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9"/>
            <p:cNvSpPr txBox="1"/>
            <p:nvPr/>
          </p:nvSpPr>
          <p:spPr>
            <a:xfrm>
              <a:off x="2032519" y="2297360"/>
              <a:ext cx="820800" cy="5217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el-GR" sz="900" b="0" i="0" u="none" strike="noStrike" cap="none" dirty="0">
                  <a:solidFill>
                    <a:schemeClr val="dk1"/>
                  </a:solidFill>
                  <a:latin typeface="Arial"/>
                  <a:ea typeface="Arial"/>
                  <a:cs typeface="Arial"/>
                  <a:sym typeface="Arial"/>
                </a:rPr>
                <a:t>Αδιανέμητα κέρδη</a:t>
              </a:r>
              <a:r>
                <a:rPr lang="de-DE" sz="900" b="0" i="0" u="none" strike="noStrike" cap="none" dirty="0">
                  <a:solidFill>
                    <a:schemeClr val="dk1"/>
                  </a:solidFill>
                  <a:latin typeface="Arial"/>
                  <a:ea typeface="Arial"/>
                  <a:cs typeface="Arial"/>
                  <a:sym typeface="Arial"/>
                </a:rPr>
                <a:t>/ </a:t>
              </a:r>
              <a:r>
                <a:rPr lang="de-DE" sz="900" b="0" i="0" u="none" strike="noStrike" cap="none" dirty="0" err="1">
                  <a:solidFill>
                    <a:schemeClr val="dk1"/>
                  </a:solidFill>
                  <a:latin typeface="Arial"/>
                  <a:ea typeface="Arial"/>
                  <a:cs typeface="Arial"/>
                  <a:sym typeface="Arial"/>
                </a:rPr>
                <a:t>μέτοχοι</a:t>
              </a:r>
              <a:endParaRPr sz="1400" b="0" i="0" u="none" strike="noStrike" cap="none" dirty="0">
                <a:solidFill>
                  <a:srgbClr val="000000"/>
                </a:solidFill>
                <a:latin typeface="Arial"/>
                <a:ea typeface="Arial"/>
                <a:cs typeface="Arial"/>
                <a:sym typeface="Arial"/>
              </a:endParaRPr>
            </a:p>
          </p:txBody>
        </p:sp>
        <p:sp>
          <p:nvSpPr>
            <p:cNvPr id="655" name="Google Shape;655;p79"/>
            <p:cNvSpPr/>
            <p:nvPr/>
          </p:nvSpPr>
          <p:spPr>
            <a:xfrm>
              <a:off x="2407886" y="2803848"/>
              <a:ext cx="91500" cy="208800"/>
            </a:xfrm>
            <a:custGeom>
              <a:avLst/>
              <a:gdLst/>
              <a:ahLst/>
              <a:cxnLst/>
              <a:rect l="l" t="t" r="r" b="b"/>
              <a:pathLst>
                <a:path w="120000" h="120000" extrusionOk="0">
                  <a:moveTo>
                    <a:pt x="60000" y="0"/>
                  </a:moveTo>
                  <a:lnTo>
                    <a:pt x="60000" y="120000"/>
                  </a:lnTo>
                </a:path>
              </a:pathLst>
            </a:custGeom>
            <a:noFill/>
            <a:ln w="9525" cap="flat" cmpd="sng">
              <a:solidFill>
                <a:srgbClr val="000000"/>
              </a:solidFill>
              <a:prstDash val="solid"/>
              <a:round/>
              <a:headEnd type="none" w="sm" len="sm"/>
              <a:tailEnd type="none" w="sm" len="sm"/>
            </a:ln>
          </p:spPr>
        </p:sp>
        <p:sp>
          <p:nvSpPr>
            <p:cNvPr id="656" name="Google Shape;656;p79"/>
            <p:cNvSpPr/>
            <p:nvPr/>
          </p:nvSpPr>
          <p:spPr>
            <a:xfrm>
              <a:off x="2062264" y="3012564"/>
              <a:ext cx="7827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79"/>
            <p:cNvSpPr txBox="1"/>
            <p:nvPr/>
          </p:nvSpPr>
          <p:spPr>
            <a:xfrm>
              <a:off x="2077547" y="3027847"/>
              <a:ext cx="7521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dirty="0" err="1">
                  <a:solidFill>
                    <a:schemeClr val="dk1"/>
                  </a:solidFill>
                  <a:latin typeface="Arial"/>
                  <a:ea typeface="Arial"/>
                  <a:cs typeface="Arial"/>
                  <a:sym typeface="Arial"/>
                </a:rPr>
                <a:t>Δομές</a:t>
              </a:r>
              <a:r>
                <a:rPr lang="de-DE" sz="900" b="0" i="0" u="none" strike="noStrike" cap="none" dirty="0">
                  <a:solidFill>
                    <a:schemeClr val="dk1"/>
                  </a:solidFill>
                  <a:latin typeface="Arial"/>
                  <a:ea typeface="Arial"/>
                  <a:cs typeface="Arial"/>
                  <a:sym typeface="Arial"/>
                </a:rPr>
                <a:t> </a:t>
              </a:r>
              <a:r>
                <a:rPr lang="de-DE" sz="900" b="0" i="0" u="none" strike="noStrike" cap="none" dirty="0" err="1">
                  <a:solidFill>
                    <a:schemeClr val="dk1"/>
                  </a:solidFill>
                  <a:latin typeface="Arial"/>
                  <a:ea typeface="Arial"/>
                  <a:cs typeface="Arial"/>
                  <a:sym typeface="Arial"/>
                </a:rPr>
                <a:t>μερισμάτων</a:t>
              </a:r>
              <a:endParaRPr sz="1400" b="0" i="0" u="none" strike="noStrike" cap="none" dirty="0">
                <a:solidFill>
                  <a:srgbClr val="000000"/>
                </a:solidFill>
                <a:latin typeface="Arial"/>
                <a:ea typeface="Arial"/>
                <a:cs typeface="Arial"/>
                <a:sym typeface="Arial"/>
              </a:endParaRPr>
            </a:p>
          </p:txBody>
        </p:sp>
        <p:sp>
          <p:nvSpPr>
            <p:cNvPr id="658" name="Google Shape;658;p79"/>
            <p:cNvSpPr/>
            <p:nvPr/>
          </p:nvSpPr>
          <p:spPr>
            <a:xfrm>
              <a:off x="2962349" y="2073344"/>
              <a:ext cx="508800" cy="208800"/>
            </a:xfrm>
            <a:custGeom>
              <a:avLst/>
              <a:gdLst/>
              <a:ahLst/>
              <a:cxnLst/>
              <a:rect l="l" t="t" r="r" b="b"/>
              <a:pathLst>
                <a:path w="120000" h="120000" extrusionOk="0">
                  <a:moveTo>
                    <a:pt x="0" y="0"/>
                  </a:moveTo>
                  <a:lnTo>
                    <a:pt x="0" y="60000"/>
                  </a:lnTo>
                  <a:lnTo>
                    <a:pt x="120000" y="60000"/>
                  </a:lnTo>
                  <a:lnTo>
                    <a:pt x="120000" y="120000"/>
                  </a:lnTo>
                </a:path>
              </a:pathLst>
            </a:custGeom>
            <a:noFill/>
            <a:ln w="9525" cap="flat" cmpd="sng">
              <a:solidFill>
                <a:srgbClr val="000000"/>
              </a:solidFill>
              <a:prstDash val="solid"/>
              <a:round/>
              <a:headEnd type="none" w="sm" len="sm"/>
              <a:tailEnd type="none" w="sm" len="sm"/>
            </a:ln>
          </p:spPr>
        </p:sp>
        <p:sp>
          <p:nvSpPr>
            <p:cNvPr id="659" name="Google Shape;659;p79"/>
            <p:cNvSpPr/>
            <p:nvPr/>
          </p:nvSpPr>
          <p:spPr>
            <a:xfrm>
              <a:off x="3056108" y="2282060"/>
              <a:ext cx="870448"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79"/>
            <p:cNvSpPr txBox="1"/>
            <p:nvPr/>
          </p:nvSpPr>
          <p:spPr>
            <a:xfrm>
              <a:off x="3095035" y="2297343"/>
              <a:ext cx="843343"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dirty="0" err="1">
                  <a:solidFill>
                    <a:schemeClr val="dk1"/>
                  </a:solidFill>
                  <a:latin typeface="Arial"/>
                  <a:ea typeface="Arial"/>
                  <a:cs typeface="Arial"/>
                  <a:sym typeface="Arial"/>
                </a:rPr>
                <a:t>Δι</a:t>
              </a:r>
              <a:r>
                <a:rPr lang="de-DE" sz="900" b="0" i="0" u="none" strike="noStrike" cap="none" dirty="0">
                  <a:solidFill>
                    <a:schemeClr val="dk1"/>
                  </a:solidFill>
                  <a:latin typeface="Arial"/>
                  <a:ea typeface="Arial"/>
                  <a:cs typeface="Arial"/>
                  <a:sym typeface="Arial"/>
                </a:rPr>
                <a:t>αχείριση οφειλετών, πιστωτών και αποθεμάτων</a:t>
              </a:r>
              <a:endParaRPr sz="1400" b="0" i="0" u="none" strike="noStrike" cap="none" dirty="0">
                <a:solidFill>
                  <a:srgbClr val="000000"/>
                </a:solidFill>
                <a:latin typeface="Arial"/>
                <a:ea typeface="Arial"/>
                <a:cs typeface="Arial"/>
                <a:sym typeface="Arial"/>
              </a:endParaRPr>
            </a:p>
          </p:txBody>
        </p:sp>
        <p:sp>
          <p:nvSpPr>
            <p:cNvPr id="661" name="Google Shape;661;p79"/>
            <p:cNvSpPr/>
            <p:nvPr/>
          </p:nvSpPr>
          <p:spPr>
            <a:xfrm>
              <a:off x="3425373" y="2803848"/>
              <a:ext cx="91500" cy="208800"/>
            </a:xfrm>
            <a:custGeom>
              <a:avLst/>
              <a:gdLst/>
              <a:ahLst/>
              <a:cxnLst/>
              <a:rect l="l" t="t" r="r" b="b"/>
              <a:pathLst>
                <a:path w="120000" h="120000" extrusionOk="0">
                  <a:moveTo>
                    <a:pt x="60000" y="0"/>
                  </a:moveTo>
                  <a:lnTo>
                    <a:pt x="60000" y="120000"/>
                  </a:lnTo>
                </a:path>
              </a:pathLst>
            </a:custGeom>
            <a:noFill/>
            <a:ln w="9525" cap="flat" cmpd="sng">
              <a:solidFill>
                <a:srgbClr val="000000"/>
              </a:solidFill>
              <a:prstDash val="solid"/>
              <a:round/>
              <a:headEnd type="none" w="sm" len="sm"/>
              <a:tailEnd type="none" w="sm" len="sm"/>
            </a:ln>
          </p:spPr>
        </p:sp>
        <p:sp>
          <p:nvSpPr>
            <p:cNvPr id="662" name="Google Shape;662;p79"/>
            <p:cNvSpPr/>
            <p:nvPr/>
          </p:nvSpPr>
          <p:spPr>
            <a:xfrm>
              <a:off x="3079752" y="3012564"/>
              <a:ext cx="7827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79"/>
            <p:cNvSpPr txBox="1"/>
            <p:nvPr/>
          </p:nvSpPr>
          <p:spPr>
            <a:xfrm>
              <a:off x="3095035" y="3027847"/>
              <a:ext cx="7521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Ταμειακές ροές</a:t>
              </a:r>
              <a:endParaRPr sz="1400" b="0" i="0" u="none" strike="noStrike" cap="none">
                <a:solidFill>
                  <a:srgbClr val="000000"/>
                </a:solidFill>
                <a:latin typeface="Arial"/>
                <a:ea typeface="Arial"/>
                <a:cs typeface="Arial"/>
                <a:sym typeface="Arial"/>
              </a:endParaRPr>
            </a:p>
          </p:txBody>
        </p:sp>
        <p:sp>
          <p:nvSpPr>
            <p:cNvPr id="664" name="Google Shape;664;p79"/>
            <p:cNvSpPr/>
            <p:nvPr/>
          </p:nvSpPr>
          <p:spPr>
            <a:xfrm>
              <a:off x="4389490" y="894400"/>
              <a:ext cx="1614000" cy="657300"/>
            </a:xfrm>
            <a:custGeom>
              <a:avLst/>
              <a:gdLst/>
              <a:ahLst/>
              <a:cxnLst/>
              <a:rect l="l" t="t" r="r" b="b"/>
              <a:pathLst>
                <a:path w="120000" h="120000" extrusionOk="0">
                  <a:moveTo>
                    <a:pt x="0" y="0"/>
                  </a:moveTo>
                  <a:lnTo>
                    <a:pt x="0" y="60000"/>
                  </a:lnTo>
                  <a:lnTo>
                    <a:pt x="120000" y="60000"/>
                  </a:lnTo>
                  <a:lnTo>
                    <a:pt x="120000" y="120000"/>
                  </a:lnTo>
                </a:path>
              </a:pathLst>
            </a:custGeom>
            <a:noFill/>
            <a:ln w="9525" cap="flat" cmpd="sng">
              <a:solidFill>
                <a:srgbClr val="000000"/>
              </a:solidFill>
              <a:prstDash val="solid"/>
              <a:round/>
              <a:headEnd type="none" w="sm" len="sm"/>
              <a:tailEnd type="none" w="sm" len="sm"/>
            </a:ln>
          </p:spPr>
        </p:sp>
        <p:sp>
          <p:nvSpPr>
            <p:cNvPr id="665" name="Google Shape;665;p79"/>
            <p:cNvSpPr/>
            <p:nvPr/>
          </p:nvSpPr>
          <p:spPr>
            <a:xfrm>
              <a:off x="5470319" y="1551556"/>
              <a:ext cx="1048536"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79"/>
            <p:cNvSpPr txBox="1"/>
            <p:nvPr/>
          </p:nvSpPr>
          <p:spPr>
            <a:xfrm>
              <a:off x="5485604" y="1566839"/>
              <a:ext cx="1045075" cy="491100"/>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dk1"/>
                </a:buClr>
                <a:buSzPts val="1050"/>
                <a:buFont typeface="Arial"/>
                <a:buNone/>
              </a:pPr>
              <a:r>
                <a:rPr lang="de-DE" sz="1050" b="1" i="0" u="none" strike="noStrike" cap="none" dirty="0" err="1">
                  <a:solidFill>
                    <a:schemeClr val="dk1"/>
                  </a:solidFill>
                  <a:latin typeface="Arial"/>
                  <a:ea typeface="Arial"/>
                  <a:cs typeface="Arial"/>
                  <a:sym typeface="Arial"/>
                </a:rPr>
                <a:t>Εξωτερική</a:t>
              </a:r>
              <a:r>
                <a:rPr lang="de-DE" sz="1050" b="1" i="0" u="none" strike="noStrike" cap="none" dirty="0">
                  <a:solidFill>
                    <a:schemeClr val="dk1"/>
                  </a:solidFill>
                  <a:latin typeface="Arial"/>
                  <a:ea typeface="Arial"/>
                  <a:cs typeface="Arial"/>
                  <a:sym typeface="Arial"/>
                </a:rPr>
                <a:t> </a:t>
              </a:r>
              <a:r>
                <a:rPr lang="de-DE" sz="1050" b="1" i="0" u="none" strike="noStrike" cap="none" dirty="0" err="1">
                  <a:solidFill>
                    <a:schemeClr val="dk1"/>
                  </a:solidFill>
                  <a:latin typeface="Arial"/>
                  <a:ea typeface="Arial"/>
                  <a:cs typeface="Arial"/>
                  <a:sym typeface="Arial"/>
                </a:rPr>
                <a:t>χρημ</a:t>
              </a:r>
              <a:r>
                <a:rPr lang="de-DE" sz="1050" b="1" i="0" u="none" strike="noStrike" cap="none" dirty="0">
                  <a:solidFill>
                    <a:schemeClr val="dk1"/>
                  </a:solidFill>
                  <a:latin typeface="Arial"/>
                  <a:ea typeface="Arial"/>
                  <a:cs typeface="Arial"/>
                  <a:sym typeface="Arial"/>
                </a:rPr>
                <a:t>ατοδότηση</a:t>
              </a:r>
              <a:endParaRPr sz="1400" b="1" i="0" u="none" strike="noStrike" cap="none" dirty="0">
                <a:solidFill>
                  <a:srgbClr val="000000"/>
                </a:solidFill>
                <a:latin typeface="Arial"/>
                <a:ea typeface="Arial"/>
                <a:cs typeface="Arial"/>
                <a:sym typeface="Arial"/>
              </a:endParaRPr>
            </a:p>
          </p:txBody>
        </p:sp>
        <p:sp>
          <p:nvSpPr>
            <p:cNvPr id="667" name="Google Shape;667;p79"/>
            <p:cNvSpPr/>
            <p:nvPr/>
          </p:nvSpPr>
          <p:spPr>
            <a:xfrm>
              <a:off x="4765548" y="2073344"/>
              <a:ext cx="1238100" cy="208800"/>
            </a:xfrm>
            <a:custGeom>
              <a:avLst/>
              <a:gdLst/>
              <a:ahLst/>
              <a:cxnLst/>
              <a:rect l="l" t="t" r="r" b="b"/>
              <a:pathLst>
                <a:path w="120000" h="120000" extrusionOk="0">
                  <a:moveTo>
                    <a:pt x="120000" y="0"/>
                  </a:moveTo>
                  <a:lnTo>
                    <a:pt x="120000" y="60000"/>
                  </a:lnTo>
                  <a:lnTo>
                    <a:pt x="0" y="60000"/>
                  </a:lnTo>
                  <a:lnTo>
                    <a:pt x="0" y="120000"/>
                  </a:lnTo>
                </a:path>
              </a:pathLst>
            </a:custGeom>
            <a:noFill/>
            <a:ln w="9525" cap="flat" cmpd="sng">
              <a:solidFill>
                <a:srgbClr val="000000"/>
              </a:solidFill>
              <a:prstDash val="solid"/>
              <a:round/>
              <a:headEnd type="none" w="sm" len="sm"/>
              <a:tailEnd type="none" w="sm" len="sm"/>
            </a:ln>
          </p:spPr>
        </p:sp>
        <p:sp>
          <p:nvSpPr>
            <p:cNvPr id="668" name="Google Shape;668;p79"/>
            <p:cNvSpPr/>
            <p:nvPr/>
          </p:nvSpPr>
          <p:spPr>
            <a:xfrm>
              <a:off x="4374207" y="2282060"/>
              <a:ext cx="7827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79"/>
            <p:cNvSpPr txBox="1"/>
            <p:nvPr/>
          </p:nvSpPr>
          <p:spPr>
            <a:xfrm>
              <a:off x="4389490" y="2297343"/>
              <a:ext cx="7521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Μέτοχοι - υφιστάμενοι ή νέοι</a:t>
              </a:r>
              <a:endParaRPr sz="1400" b="0" i="0" u="none" strike="noStrike" cap="none">
                <a:solidFill>
                  <a:srgbClr val="000000"/>
                </a:solidFill>
                <a:latin typeface="Arial"/>
                <a:ea typeface="Arial"/>
                <a:cs typeface="Arial"/>
                <a:sym typeface="Arial"/>
              </a:endParaRPr>
            </a:p>
          </p:txBody>
        </p:sp>
        <p:sp>
          <p:nvSpPr>
            <p:cNvPr id="670" name="Google Shape;670;p79"/>
            <p:cNvSpPr/>
            <p:nvPr/>
          </p:nvSpPr>
          <p:spPr>
            <a:xfrm>
              <a:off x="4719828" y="2803848"/>
              <a:ext cx="91500" cy="208800"/>
            </a:xfrm>
            <a:custGeom>
              <a:avLst/>
              <a:gdLst/>
              <a:ahLst/>
              <a:cxnLst/>
              <a:rect l="l" t="t" r="r" b="b"/>
              <a:pathLst>
                <a:path w="120000" h="120000" extrusionOk="0">
                  <a:moveTo>
                    <a:pt x="60000" y="0"/>
                  </a:moveTo>
                  <a:lnTo>
                    <a:pt x="60000" y="120000"/>
                  </a:lnTo>
                </a:path>
              </a:pathLst>
            </a:custGeom>
            <a:noFill/>
            <a:ln w="9525" cap="flat" cmpd="sng">
              <a:solidFill>
                <a:srgbClr val="000000"/>
              </a:solidFill>
              <a:prstDash val="solid"/>
              <a:round/>
              <a:headEnd type="none" w="sm" len="sm"/>
              <a:tailEnd type="none" w="sm" len="sm"/>
            </a:ln>
          </p:spPr>
        </p:sp>
        <p:sp>
          <p:nvSpPr>
            <p:cNvPr id="671" name="Google Shape;671;p79"/>
            <p:cNvSpPr/>
            <p:nvPr/>
          </p:nvSpPr>
          <p:spPr>
            <a:xfrm>
              <a:off x="4063097" y="3012559"/>
              <a:ext cx="1251226"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79"/>
            <p:cNvSpPr txBox="1"/>
            <p:nvPr/>
          </p:nvSpPr>
          <p:spPr>
            <a:xfrm>
              <a:off x="4072650" y="2942536"/>
              <a:ext cx="1241672" cy="6975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dirty="0" err="1">
                  <a:solidFill>
                    <a:schemeClr val="dk1"/>
                  </a:solidFill>
                  <a:latin typeface="Arial"/>
                  <a:ea typeface="Arial"/>
                  <a:cs typeface="Arial"/>
                  <a:sym typeface="Arial"/>
                </a:rPr>
                <a:t>Νέοι</a:t>
              </a:r>
              <a:r>
                <a:rPr lang="de-DE" sz="900" b="0" i="0" u="none" strike="noStrike" cap="none" dirty="0">
                  <a:solidFill>
                    <a:schemeClr val="dk1"/>
                  </a:solidFill>
                  <a:latin typeface="Arial"/>
                  <a:ea typeface="Arial"/>
                  <a:cs typeface="Arial"/>
                  <a:sym typeface="Arial"/>
                </a:rPr>
                <a:t> </a:t>
              </a:r>
              <a:r>
                <a:rPr lang="de-DE" sz="900" b="0" i="0" u="none" strike="noStrike" cap="none" dirty="0" err="1">
                  <a:solidFill>
                    <a:schemeClr val="dk1"/>
                  </a:solidFill>
                  <a:latin typeface="Arial"/>
                  <a:ea typeface="Arial"/>
                  <a:cs typeface="Arial"/>
                  <a:sym typeface="Arial"/>
                </a:rPr>
                <a:t>κεφ</a:t>
              </a:r>
              <a:r>
                <a:rPr lang="de-DE" sz="900" b="0" i="0" u="none" strike="noStrike" cap="none" dirty="0">
                  <a:solidFill>
                    <a:schemeClr val="dk1"/>
                  </a:solidFill>
                  <a:latin typeface="Arial"/>
                  <a:ea typeface="Arial"/>
                  <a:cs typeface="Arial"/>
                  <a:sym typeface="Arial"/>
                </a:rPr>
                <a:t>αλαιούχοι, άγγελοι, επενδυτές επιχειρηματικού κινδύνου</a:t>
              </a:r>
              <a:endParaRPr sz="1400" b="0" i="0" u="none" strike="noStrike" cap="none" dirty="0">
                <a:solidFill>
                  <a:srgbClr val="000000"/>
                </a:solidFill>
                <a:latin typeface="Arial"/>
                <a:ea typeface="Arial"/>
                <a:cs typeface="Arial"/>
                <a:sym typeface="Arial"/>
              </a:endParaRPr>
            </a:p>
          </p:txBody>
        </p:sp>
        <p:sp>
          <p:nvSpPr>
            <p:cNvPr id="673" name="Google Shape;673;p79"/>
            <p:cNvSpPr/>
            <p:nvPr/>
          </p:nvSpPr>
          <p:spPr>
            <a:xfrm>
              <a:off x="5908085" y="2073344"/>
              <a:ext cx="91500" cy="208800"/>
            </a:xfrm>
            <a:custGeom>
              <a:avLst/>
              <a:gdLst/>
              <a:ahLst/>
              <a:cxnLst/>
              <a:rect l="l" t="t" r="r" b="b"/>
              <a:pathLst>
                <a:path w="120000" h="120000" extrusionOk="0">
                  <a:moveTo>
                    <a:pt x="125251" y="0"/>
                  </a:moveTo>
                  <a:lnTo>
                    <a:pt x="125251" y="60000"/>
                  </a:lnTo>
                  <a:lnTo>
                    <a:pt x="60000" y="60000"/>
                  </a:lnTo>
                  <a:lnTo>
                    <a:pt x="60000" y="120000"/>
                  </a:lnTo>
                </a:path>
              </a:pathLst>
            </a:custGeom>
            <a:noFill/>
            <a:ln w="9525" cap="flat" cmpd="sng">
              <a:solidFill>
                <a:srgbClr val="000000"/>
              </a:solidFill>
              <a:prstDash val="solid"/>
              <a:round/>
              <a:headEnd type="none" w="sm" len="sm"/>
              <a:tailEnd type="none" w="sm" len="sm"/>
            </a:ln>
          </p:spPr>
        </p:sp>
        <p:sp>
          <p:nvSpPr>
            <p:cNvPr id="674" name="Google Shape;674;p79"/>
            <p:cNvSpPr/>
            <p:nvPr/>
          </p:nvSpPr>
          <p:spPr>
            <a:xfrm>
              <a:off x="5472949" y="2282060"/>
              <a:ext cx="9618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79"/>
            <p:cNvSpPr txBox="1"/>
            <p:nvPr/>
          </p:nvSpPr>
          <p:spPr>
            <a:xfrm>
              <a:off x="5488232" y="2297343"/>
              <a:ext cx="9312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Χρέος, από την κεφαλαιαγορά, τράπεζες</a:t>
              </a:r>
              <a:endParaRPr sz="1400" b="0" i="0" u="none" strike="noStrike" cap="none">
                <a:solidFill>
                  <a:srgbClr val="000000"/>
                </a:solidFill>
                <a:latin typeface="Arial"/>
                <a:ea typeface="Arial"/>
                <a:cs typeface="Arial"/>
                <a:sym typeface="Arial"/>
              </a:endParaRPr>
            </a:p>
          </p:txBody>
        </p:sp>
        <p:sp>
          <p:nvSpPr>
            <p:cNvPr id="676" name="Google Shape;676;p79"/>
            <p:cNvSpPr/>
            <p:nvPr/>
          </p:nvSpPr>
          <p:spPr>
            <a:xfrm>
              <a:off x="5908085" y="2803848"/>
              <a:ext cx="91500" cy="208800"/>
            </a:xfrm>
            <a:custGeom>
              <a:avLst/>
              <a:gdLst/>
              <a:ahLst/>
              <a:cxnLst/>
              <a:rect l="l" t="t" r="r" b="b"/>
              <a:pathLst>
                <a:path w="120000" h="120000" extrusionOk="0">
                  <a:moveTo>
                    <a:pt x="60000" y="0"/>
                  </a:moveTo>
                  <a:lnTo>
                    <a:pt x="60000" y="120000"/>
                  </a:lnTo>
                </a:path>
              </a:pathLst>
            </a:custGeom>
            <a:noFill/>
            <a:ln w="9525" cap="flat" cmpd="sng">
              <a:solidFill>
                <a:srgbClr val="000000"/>
              </a:solidFill>
              <a:prstDash val="solid"/>
              <a:round/>
              <a:headEnd type="none" w="sm" len="sm"/>
              <a:tailEnd type="none" w="sm" len="sm"/>
            </a:ln>
          </p:spPr>
        </p:sp>
        <p:sp>
          <p:nvSpPr>
            <p:cNvPr id="677" name="Google Shape;677;p79"/>
            <p:cNvSpPr/>
            <p:nvPr/>
          </p:nvSpPr>
          <p:spPr>
            <a:xfrm>
              <a:off x="5391694" y="3012564"/>
              <a:ext cx="11241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79"/>
            <p:cNvSpPr txBox="1"/>
            <p:nvPr/>
          </p:nvSpPr>
          <p:spPr>
            <a:xfrm>
              <a:off x="5406977" y="3027847"/>
              <a:ext cx="10938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dirty="0" err="1">
                  <a:solidFill>
                    <a:schemeClr val="dk1"/>
                  </a:solidFill>
                  <a:latin typeface="Arial"/>
                  <a:ea typeface="Arial"/>
                  <a:cs typeface="Arial"/>
                  <a:sym typeface="Arial"/>
                </a:rPr>
                <a:t>Χρέος</a:t>
              </a:r>
              <a:r>
                <a:rPr lang="de-DE" sz="900" b="0" i="0" u="none" strike="noStrike" cap="none" dirty="0">
                  <a:solidFill>
                    <a:schemeClr val="dk1"/>
                  </a:solidFill>
                  <a:latin typeface="Arial"/>
                  <a:ea typeface="Arial"/>
                  <a:cs typeface="Arial"/>
                  <a:sym typeface="Arial"/>
                </a:rPr>
                <a:t>, υπ</a:t>
              </a:r>
              <a:r>
                <a:rPr lang="de-DE" sz="900" b="0" i="0" u="none" strike="noStrike" cap="none" dirty="0" err="1">
                  <a:solidFill>
                    <a:schemeClr val="dk1"/>
                  </a:solidFill>
                  <a:latin typeface="Arial"/>
                  <a:ea typeface="Arial"/>
                  <a:cs typeface="Arial"/>
                  <a:sym typeface="Arial"/>
                </a:rPr>
                <a:t>ερ</a:t>
              </a:r>
              <a:r>
                <a:rPr lang="de-DE" sz="900" b="0" i="0" u="none" strike="noStrike" cap="none" dirty="0">
                  <a:solidFill>
                    <a:schemeClr val="dk1"/>
                  </a:solidFill>
                  <a:latin typeface="Arial"/>
                  <a:ea typeface="Arial"/>
                  <a:cs typeface="Arial"/>
                  <a:sym typeface="Arial"/>
                </a:rPr>
                <a:t>ανάληψη, </a:t>
              </a:r>
              <a:r>
                <a:rPr lang="el-GR" sz="900" b="0" i="0" u="none" strike="noStrike" cap="none" dirty="0">
                  <a:solidFill>
                    <a:schemeClr val="dk1"/>
                  </a:solidFill>
                  <a:latin typeface="Arial"/>
                  <a:ea typeface="Arial"/>
                  <a:cs typeface="Arial"/>
                  <a:sym typeface="Arial"/>
                </a:rPr>
                <a:t>ενδιάμεσο κεφάλαιο</a:t>
              </a:r>
              <a:r>
                <a:rPr lang="de-DE" sz="900" b="0" i="0" u="none" strike="noStrike" cap="none" dirty="0">
                  <a:solidFill>
                    <a:schemeClr val="dk1"/>
                  </a:solidFill>
                  <a:latin typeface="Arial"/>
                  <a:ea typeface="Arial"/>
                  <a:cs typeface="Arial"/>
                  <a:sym typeface="Arial"/>
                </a:rPr>
                <a:t>, υβριδικές δομές</a:t>
              </a:r>
              <a:endParaRPr sz="1400" b="0" i="0" u="none" strike="noStrike" cap="none" dirty="0">
                <a:solidFill>
                  <a:srgbClr val="000000"/>
                </a:solidFill>
                <a:latin typeface="Arial"/>
                <a:ea typeface="Arial"/>
                <a:cs typeface="Arial"/>
                <a:sym typeface="Arial"/>
              </a:endParaRPr>
            </a:p>
          </p:txBody>
        </p:sp>
        <p:sp>
          <p:nvSpPr>
            <p:cNvPr id="679" name="Google Shape;679;p79"/>
            <p:cNvSpPr/>
            <p:nvPr/>
          </p:nvSpPr>
          <p:spPr>
            <a:xfrm>
              <a:off x="6003527" y="2073344"/>
              <a:ext cx="1147500" cy="208800"/>
            </a:xfrm>
            <a:custGeom>
              <a:avLst/>
              <a:gdLst/>
              <a:ahLst/>
              <a:cxnLst/>
              <a:rect l="l" t="t" r="r" b="b"/>
              <a:pathLst>
                <a:path w="120000" h="120000" extrusionOk="0">
                  <a:moveTo>
                    <a:pt x="0" y="0"/>
                  </a:moveTo>
                  <a:lnTo>
                    <a:pt x="0" y="60000"/>
                  </a:lnTo>
                  <a:lnTo>
                    <a:pt x="120000" y="60000"/>
                  </a:lnTo>
                  <a:lnTo>
                    <a:pt x="120000" y="120000"/>
                  </a:lnTo>
                </a:path>
              </a:pathLst>
            </a:custGeom>
            <a:noFill/>
            <a:ln w="9525" cap="flat" cmpd="sng">
              <a:solidFill>
                <a:srgbClr val="000000"/>
              </a:solidFill>
              <a:prstDash val="solid"/>
              <a:round/>
              <a:headEnd type="none" w="sm" len="sm"/>
              <a:tailEnd type="none" w="sm" len="sm"/>
            </a:ln>
          </p:spPr>
        </p:sp>
        <p:sp>
          <p:nvSpPr>
            <p:cNvPr id="680" name="Google Shape;680;p79"/>
            <p:cNvSpPr/>
            <p:nvPr/>
          </p:nvSpPr>
          <p:spPr>
            <a:xfrm>
              <a:off x="6669467" y="2282060"/>
              <a:ext cx="963300"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79"/>
            <p:cNvSpPr txBox="1"/>
            <p:nvPr/>
          </p:nvSpPr>
          <p:spPr>
            <a:xfrm>
              <a:off x="6684750" y="2297343"/>
              <a:ext cx="932700"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de-DE" sz="900" b="0" i="0" u="none" strike="noStrike" cap="none">
                  <a:solidFill>
                    <a:schemeClr val="dk1"/>
                  </a:solidFill>
                  <a:latin typeface="Arial"/>
                  <a:ea typeface="Arial"/>
                  <a:cs typeface="Arial"/>
                  <a:sym typeface="Arial"/>
                </a:rPr>
                <a:t>επιχορηγήσεις, crowdfunding, προσδοκίες</a:t>
              </a:r>
              <a:endParaRPr sz="1400" b="0" i="0" u="none" strike="noStrike" cap="none">
                <a:solidFill>
                  <a:srgbClr val="000000"/>
                </a:solidFill>
                <a:latin typeface="Arial"/>
                <a:ea typeface="Arial"/>
                <a:cs typeface="Arial"/>
                <a:sym typeface="Arial"/>
              </a:endParaRPr>
            </a:p>
          </p:txBody>
        </p:sp>
        <p:sp>
          <p:nvSpPr>
            <p:cNvPr id="682" name="Google Shape;682;p79"/>
            <p:cNvSpPr/>
            <p:nvPr/>
          </p:nvSpPr>
          <p:spPr>
            <a:xfrm>
              <a:off x="7105437" y="2803848"/>
              <a:ext cx="91500" cy="208800"/>
            </a:xfrm>
            <a:custGeom>
              <a:avLst/>
              <a:gdLst/>
              <a:ahLst/>
              <a:cxnLst/>
              <a:rect l="l" t="t" r="r" b="b"/>
              <a:pathLst>
                <a:path w="120000" h="120000" extrusionOk="0">
                  <a:moveTo>
                    <a:pt x="60000" y="0"/>
                  </a:moveTo>
                  <a:lnTo>
                    <a:pt x="60000" y="120000"/>
                  </a:lnTo>
                </a:path>
              </a:pathLst>
            </a:custGeom>
            <a:noFill/>
            <a:ln w="9525" cap="flat" cmpd="sng">
              <a:solidFill>
                <a:srgbClr val="000000"/>
              </a:solidFill>
              <a:prstDash val="solid"/>
              <a:round/>
              <a:headEnd type="none" w="sm" len="sm"/>
              <a:tailEnd type="none" w="sm" len="sm"/>
            </a:ln>
          </p:spPr>
        </p:sp>
        <p:sp>
          <p:nvSpPr>
            <p:cNvPr id="683" name="Google Shape;683;p79"/>
            <p:cNvSpPr/>
            <p:nvPr/>
          </p:nvSpPr>
          <p:spPr>
            <a:xfrm>
              <a:off x="6684751" y="3012564"/>
              <a:ext cx="948017" cy="521700"/>
            </a:xfrm>
            <a:prstGeom prst="roundRect">
              <a:avLst>
                <a:gd name="adj" fmla="val 10000"/>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79"/>
            <p:cNvSpPr txBox="1"/>
            <p:nvPr/>
          </p:nvSpPr>
          <p:spPr>
            <a:xfrm>
              <a:off x="6669434" y="3042095"/>
              <a:ext cx="963333" cy="491100"/>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dk1"/>
                </a:buClr>
                <a:buSzPts val="900"/>
                <a:buFont typeface="Arial"/>
                <a:buNone/>
              </a:pPr>
              <a:r>
                <a:rPr lang="el-GR" sz="900" b="0" i="0" u="none" strike="noStrike" cap="none" dirty="0">
                  <a:solidFill>
                    <a:schemeClr val="dk1"/>
                  </a:solidFill>
                  <a:latin typeface="Arial"/>
                  <a:ea typeface="Arial"/>
                  <a:cs typeface="Arial"/>
                  <a:sym typeface="Arial"/>
                </a:rPr>
                <a:t>Μετοχικό κεφάλαιο</a:t>
              </a:r>
              <a:r>
                <a:rPr lang="de-DE" sz="900" b="0" i="0" u="none" strike="noStrike" cap="none" dirty="0">
                  <a:solidFill>
                    <a:schemeClr val="dk1"/>
                  </a:solidFill>
                  <a:latin typeface="Arial"/>
                  <a:ea typeface="Arial"/>
                  <a:cs typeface="Arial"/>
                  <a:sym typeface="Arial"/>
                </a:rPr>
                <a:t>, χρέος, </a:t>
              </a:r>
              <a:r>
                <a:rPr lang="el-GR" sz="900" b="0" i="0" u="none" strike="noStrike" cap="none" dirty="0">
                  <a:solidFill>
                    <a:schemeClr val="dk1"/>
                  </a:solidFill>
                  <a:latin typeface="Arial"/>
                  <a:ea typeface="Arial"/>
                  <a:cs typeface="Arial"/>
                  <a:sym typeface="Arial"/>
                </a:rPr>
                <a:t>ενδιάμεσο κεφάλαιο</a:t>
              </a:r>
              <a:endParaRPr sz="1400" b="0" i="0" u="none" strike="noStrike" cap="none" dirty="0">
                <a:solidFill>
                  <a:srgbClr val="000000"/>
                </a:solidFill>
                <a:latin typeface="Arial"/>
                <a:ea typeface="Arial"/>
                <a:cs typeface="Arial"/>
                <a:sym typeface="Arial"/>
              </a:endParaRPr>
            </a:p>
          </p:txBody>
        </p:sp>
      </p:grpSp>
      <p:sp>
        <p:nvSpPr>
          <p:cNvPr id="685" name="Google Shape;685;p79"/>
          <p:cNvSpPr txBox="1">
            <a:spLocks noGrp="1"/>
          </p:cNvSpPr>
          <p:nvPr>
            <p:ph type="title"/>
          </p:nvPr>
        </p:nvSpPr>
        <p:spPr>
          <a:xfrm>
            <a:off x="649277" y="658382"/>
            <a:ext cx="8233466" cy="46957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100"/>
              <a:buFont typeface="Arial"/>
              <a:buNone/>
            </a:pPr>
            <a:r>
              <a:rPr lang="de-DE" dirty="0" err="1">
                <a:latin typeface="Lato" panose="020F0502020204030203" pitchFamily="34" charset="0"/>
                <a:ea typeface="Lato" panose="020F0502020204030203" pitchFamily="34" charset="0"/>
                <a:cs typeface="Lato" panose="020F0502020204030203" pitchFamily="34" charset="0"/>
              </a:rPr>
              <a:t>Χρημ</a:t>
            </a:r>
            <a:r>
              <a:rPr lang="de-DE" dirty="0">
                <a:latin typeface="Lato" panose="020F0502020204030203" pitchFamily="34" charset="0"/>
                <a:ea typeface="Lato" panose="020F0502020204030203" pitchFamily="34" charset="0"/>
                <a:cs typeface="Lato" panose="020F0502020204030203" pitchFamily="34" charset="0"/>
              </a:rPr>
              <a:t>ατοδότηση των κοινωνικών επιχειρήσεων</a:t>
            </a:r>
            <a:br>
              <a:rPr lang="de-DE" dirty="0">
                <a:latin typeface="Lato" panose="020F0502020204030203" pitchFamily="34" charset="0"/>
                <a:ea typeface="Lato" panose="020F0502020204030203" pitchFamily="34" charset="0"/>
                <a:cs typeface="Lato" panose="020F0502020204030203" pitchFamily="34" charset="0"/>
              </a:rPr>
            </a:br>
            <a:endParaRPr dirty="0">
              <a:latin typeface="Lato" panose="020F0502020204030203" pitchFamily="34" charset="0"/>
              <a:ea typeface="Lato" panose="020F0502020204030203" pitchFamily="34" charset="0"/>
              <a:cs typeface="Lato" panose="020F0502020204030203" pitchFamily="34" charset="0"/>
            </a:endParaRPr>
          </a:p>
        </p:txBody>
      </p:sp>
      <p:sp>
        <p:nvSpPr>
          <p:cNvPr id="686" name="Google Shape;686;p7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32</a:t>
            </a:fld>
            <a:endParaRPr/>
          </a:p>
        </p:txBody>
      </p:sp>
      <p:pic>
        <p:nvPicPr>
          <p:cNvPr id="687" name="Google Shape;687;p79"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3" cy="393179"/>
          </a:xfrm>
          <a:prstGeom prst="rect">
            <a:avLst/>
          </a:prstGeom>
          <a:noFill/>
          <a:ln>
            <a:noFill/>
          </a:ln>
        </p:spPr>
      </p:pic>
      <p:pic>
        <p:nvPicPr>
          <p:cNvPr id="688" name="Google Shape;688;p79"/>
          <p:cNvPicPr preferRelativeResize="0"/>
          <p:nvPr/>
        </p:nvPicPr>
        <p:blipFill rotWithShape="1">
          <a:blip r:embed="rId4">
            <a:alphaModFix/>
          </a:blip>
          <a:srcRect/>
          <a:stretch/>
        </p:blipFill>
        <p:spPr>
          <a:xfrm>
            <a:off x="0" y="0"/>
            <a:ext cx="718275" cy="679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80"/>
          <p:cNvSpPr txBox="1"/>
          <p:nvPr/>
        </p:nvSpPr>
        <p:spPr>
          <a:xfrm>
            <a:off x="928662" y="789552"/>
            <a:ext cx="7143900" cy="20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2"/>
              </a:solidFill>
              <a:latin typeface="Arial"/>
              <a:ea typeface="Arial"/>
              <a:cs typeface="Arial"/>
              <a:sym typeface="Arial"/>
            </a:endParaRPr>
          </a:p>
        </p:txBody>
      </p:sp>
      <p:grpSp>
        <p:nvGrpSpPr>
          <p:cNvPr id="695" name="Google Shape;695;p80"/>
          <p:cNvGrpSpPr/>
          <p:nvPr/>
        </p:nvGrpSpPr>
        <p:grpSpPr>
          <a:xfrm>
            <a:off x="1690510" y="1900567"/>
            <a:ext cx="5620204" cy="2451772"/>
            <a:chOff x="775627" y="1992685"/>
            <a:chExt cx="6863952" cy="4145008"/>
          </a:xfrm>
        </p:grpSpPr>
        <p:sp>
          <p:nvSpPr>
            <p:cNvPr id="696" name="Google Shape;696;p80"/>
            <p:cNvSpPr/>
            <p:nvPr/>
          </p:nvSpPr>
          <p:spPr>
            <a:xfrm>
              <a:off x="775627" y="3445917"/>
              <a:ext cx="1650900" cy="576300"/>
            </a:xfrm>
            <a:prstGeom prst="roundRect">
              <a:avLst>
                <a:gd name="adj" fmla="val 16667"/>
              </a:avLst>
            </a:prstGeom>
            <a:solidFill>
              <a:srgbClr val="C8C8C8"/>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dk1"/>
                  </a:solidFill>
                  <a:latin typeface="Arial"/>
                  <a:ea typeface="Arial"/>
                  <a:cs typeface="Arial"/>
                  <a:sym typeface="Arial"/>
                </a:rPr>
                <a:t>Ροές εισοδήματος</a:t>
              </a:r>
              <a:endParaRPr sz="1400" b="0" i="0" u="none" strike="noStrike" cap="none">
                <a:solidFill>
                  <a:srgbClr val="000000"/>
                </a:solidFill>
                <a:latin typeface="Arial"/>
                <a:ea typeface="Arial"/>
                <a:cs typeface="Arial"/>
                <a:sym typeface="Arial"/>
              </a:endParaRPr>
            </a:p>
          </p:txBody>
        </p:sp>
        <p:cxnSp>
          <p:nvCxnSpPr>
            <p:cNvPr id="697" name="Google Shape;697;p80"/>
            <p:cNvCxnSpPr>
              <a:stCxn id="696" idx="3"/>
            </p:cNvCxnSpPr>
            <p:nvPr/>
          </p:nvCxnSpPr>
          <p:spPr>
            <a:xfrm>
              <a:off x="2426527" y="3734067"/>
              <a:ext cx="753300" cy="1381200"/>
            </a:xfrm>
            <a:prstGeom prst="bentConnector3">
              <a:avLst>
                <a:gd name="adj1" fmla="val -219243"/>
              </a:avLst>
            </a:prstGeom>
            <a:noFill/>
            <a:ln w="9525" cap="flat" cmpd="sng">
              <a:solidFill>
                <a:schemeClr val="dk1"/>
              </a:solidFill>
              <a:prstDash val="solid"/>
              <a:round/>
              <a:headEnd type="none" w="sm" len="sm"/>
              <a:tailEnd type="stealth" w="med" len="med"/>
            </a:ln>
          </p:spPr>
        </p:cxnSp>
        <p:cxnSp>
          <p:nvCxnSpPr>
            <p:cNvPr id="698" name="Google Shape;698;p80"/>
            <p:cNvCxnSpPr>
              <a:stCxn id="696" idx="3"/>
            </p:cNvCxnSpPr>
            <p:nvPr/>
          </p:nvCxnSpPr>
          <p:spPr>
            <a:xfrm rot="10800000" flipH="1">
              <a:off x="2426527" y="2343267"/>
              <a:ext cx="762000" cy="1390800"/>
            </a:xfrm>
            <a:prstGeom prst="bentConnector3">
              <a:avLst>
                <a:gd name="adj1" fmla="val -215484"/>
              </a:avLst>
            </a:prstGeom>
            <a:noFill/>
            <a:ln w="9525" cap="flat" cmpd="sng">
              <a:solidFill>
                <a:schemeClr val="dk1"/>
              </a:solidFill>
              <a:prstDash val="solid"/>
              <a:round/>
              <a:headEnd type="none" w="sm" len="sm"/>
              <a:tailEnd type="stealth" w="med" len="med"/>
            </a:ln>
          </p:spPr>
        </p:cxnSp>
        <p:cxnSp>
          <p:nvCxnSpPr>
            <p:cNvPr id="699" name="Google Shape;699;p80"/>
            <p:cNvCxnSpPr/>
            <p:nvPr/>
          </p:nvCxnSpPr>
          <p:spPr>
            <a:xfrm>
              <a:off x="4529551" y="2344193"/>
              <a:ext cx="1840200" cy="522300"/>
            </a:xfrm>
            <a:prstGeom prst="bentConnector3">
              <a:avLst>
                <a:gd name="adj1" fmla="val 115912"/>
              </a:avLst>
            </a:prstGeom>
            <a:noFill/>
            <a:ln w="9525" cap="flat" cmpd="sng">
              <a:solidFill>
                <a:schemeClr val="dk1"/>
              </a:solidFill>
              <a:prstDash val="solid"/>
              <a:round/>
              <a:headEnd type="none" w="sm" len="sm"/>
              <a:tailEnd type="stealth" w="med" len="med"/>
            </a:ln>
          </p:spPr>
        </p:cxnSp>
        <p:cxnSp>
          <p:nvCxnSpPr>
            <p:cNvPr id="700" name="Google Shape;700;p80"/>
            <p:cNvCxnSpPr/>
            <p:nvPr/>
          </p:nvCxnSpPr>
          <p:spPr>
            <a:xfrm rot="10800000" flipH="1">
              <a:off x="4520953" y="4409467"/>
              <a:ext cx="1866000" cy="706500"/>
            </a:xfrm>
            <a:prstGeom prst="bentConnector3">
              <a:avLst>
                <a:gd name="adj1" fmla="val 115283"/>
              </a:avLst>
            </a:prstGeom>
            <a:noFill/>
            <a:ln w="9525" cap="flat" cmpd="sng">
              <a:solidFill>
                <a:schemeClr val="dk1"/>
              </a:solidFill>
              <a:prstDash val="solid"/>
              <a:round/>
              <a:headEnd type="none" w="sm" len="sm"/>
              <a:tailEnd type="stealth" w="med" len="med"/>
            </a:ln>
          </p:spPr>
        </p:cxnSp>
        <p:cxnSp>
          <p:nvCxnSpPr>
            <p:cNvPr id="701" name="Google Shape;701;p80"/>
            <p:cNvCxnSpPr/>
            <p:nvPr/>
          </p:nvCxnSpPr>
          <p:spPr>
            <a:xfrm>
              <a:off x="4520952" y="5115968"/>
              <a:ext cx="1857300" cy="7800"/>
            </a:xfrm>
            <a:prstGeom prst="straightConnector1">
              <a:avLst/>
            </a:prstGeom>
            <a:noFill/>
            <a:ln w="9525" cap="flat" cmpd="sng">
              <a:solidFill>
                <a:schemeClr val="dk1"/>
              </a:solidFill>
              <a:prstDash val="solid"/>
              <a:round/>
              <a:headEnd type="none" w="sm" len="sm"/>
              <a:tailEnd type="stealth" w="med" len="med"/>
            </a:ln>
          </p:spPr>
        </p:cxnSp>
        <p:cxnSp>
          <p:nvCxnSpPr>
            <p:cNvPr id="702" name="Google Shape;702;p80"/>
            <p:cNvCxnSpPr/>
            <p:nvPr/>
          </p:nvCxnSpPr>
          <p:spPr>
            <a:xfrm>
              <a:off x="4520952" y="5115967"/>
              <a:ext cx="1848900" cy="722400"/>
            </a:xfrm>
            <a:prstGeom prst="bentConnector3">
              <a:avLst>
                <a:gd name="adj1" fmla="val 115322"/>
              </a:avLst>
            </a:prstGeom>
            <a:noFill/>
            <a:ln w="9525" cap="flat" cmpd="sng">
              <a:solidFill>
                <a:schemeClr val="dk1"/>
              </a:solidFill>
              <a:prstDash val="solid"/>
              <a:round/>
              <a:headEnd type="none" w="sm" len="sm"/>
              <a:tailEnd type="stealth" w="med" len="med"/>
            </a:ln>
          </p:spPr>
        </p:cxnSp>
        <p:sp>
          <p:nvSpPr>
            <p:cNvPr id="703" name="Google Shape;703;p80"/>
            <p:cNvSpPr/>
            <p:nvPr/>
          </p:nvSpPr>
          <p:spPr>
            <a:xfrm>
              <a:off x="775627" y="3445918"/>
              <a:ext cx="1650898" cy="862374"/>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48"/>
                <a:buFont typeface="Arial"/>
                <a:buNone/>
              </a:pPr>
              <a:r>
                <a:rPr lang="de-DE" b="0" i="0" u="none" strike="noStrike" cap="none" dirty="0" err="1">
                  <a:solidFill>
                    <a:srgbClr val="000000"/>
                  </a:solidFill>
                  <a:latin typeface="Arial"/>
                  <a:ea typeface="Arial"/>
                  <a:cs typeface="Arial"/>
                  <a:sym typeface="Arial"/>
                </a:rPr>
                <a:t>Ροές</a:t>
              </a:r>
              <a:r>
                <a:rPr lang="de-DE" b="0" i="0" u="none" strike="noStrike" cap="none" dirty="0">
                  <a:solidFill>
                    <a:srgbClr val="000000"/>
                  </a:solidFill>
                  <a:latin typeface="Arial"/>
                  <a:ea typeface="Arial"/>
                  <a:cs typeface="Arial"/>
                  <a:sym typeface="Arial"/>
                </a:rPr>
                <a:t> </a:t>
              </a:r>
              <a:r>
                <a:rPr lang="de-DE" b="0" i="0" u="none" strike="noStrike" cap="none" dirty="0" err="1">
                  <a:solidFill>
                    <a:srgbClr val="000000"/>
                  </a:solidFill>
                  <a:latin typeface="Arial"/>
                  <a:ea typeface="Arial"/>
                  <a:cs typeface="Arial"/>
                  <a:sym typeface="Arial"/>
                </a:rPr>
                <a:t>εισοδήμ</a:t>
              </a:r>
              <a:r>
                <a:rPr lang="de-DE" b="0" i="0" u="none" strike="noStrike" cap="none" dirty="0">
                  <a:solidFill>
                    <a:srgbClr val="000000"/>
                  </a:solidFill>
                  <a:latin typeface="Arial"/>
                  <a:ea typeface="Arial"/>
                  <a:cs typeface="Arial"/>
                  <a:sym typeface="Arial"/>
                </a:rPr>
                <a:t>ατος</a:t>
              </a:r>
              <a:endParaRPr b="0" i="0" u="none" strike="noStrike" cap="none" dirty="0">
                <a:solidFill>
                  <a:srgbClr val="000000"/>
                </a:solidFill>
                <a:latin typeface="Arial"/>
                <a:ea typeface="Arial"/>
                <a:cs typeface="Arial"/>
                <a:sym typeface="Arial"/>
              </a:endParaRPr>
            </a:p>
          </p:txBody>
        </p:sp>
        <p:sp>
          <p:nvSpPr>
            <p:cNvPr id="704" name="Google Shape;704;p80"/>
            <p:cNvSpPr/>
            <p:nvPr/>
          </p:nvSpPr>
          <p:spPr>
            <a:xfrm>
              <a:off x="2935279" y="1992685"/>
              <a:ext cx="1524000" cy="8112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b="0" i="0" u="none" strike="noStrike" cap="none" dirty="0" err="1">
                  <a:solidFill>
                    <a:srgbClr val="000000"/>
                  </a:solidFill>
                  <a:latin typeface="Arial"/>
                  <a:ea typeface="Arial"/>
                  <a:cs typeface="Arial"/>
                  <a:sym typeface="Arial"/>
                </a:rPr>
                <a:t>Εξωτερικές</a:t>
              </a:r>
              <a:r>
                <a:rPr lang="de-DE" b="0" i="0" u="none" strike="noStrike" cap="none" dirty="0">
                  <a:solidFill>
                    <a:srgbClr val="000000"/>
                  </a:solidFill>
                  <a:latin typeface="Arial"/>
                  <a:ea typeface="Arial"/>
                  <a:cs typeface="Arial"/>
                  <a:sym typeface="Arial"/>
                </a:rPr>
                <a:t> π</a:t>
              </a:r>
              <a:r>
                <a:rPr lang="de-DE" b="0" i="0" u="none" strike="noStrike" cap="none" dirty="0" err="1">
                  <a:solidFill>
                    <a:srgbClr val="000000"/>
                  </a:solidFill>
                  <a:latin typeface="Arial"/>
                  <a:ea typeface="Arial"/>
                  <a:cs typeface="Arial"/>
                  <a:sym typeface="Arial"/>
                </a:rPr>
                <a:t>ληρωμές</a:t>
              </a:r>
              <a:endParaRPr b="0" i="0" u="none" strike="noStrike" cap="none" dirty="0">
                <a:solidFill>
                  <a:srgbClr val="000000"/>
                </a:solidFill>
                <a:latin typeface="Arial"/>
                <a:ea typeface="Arial"/>
                <a:cs typeface="Arial"/>
                <a:sym typeface="Arial"/>
              </a:endParaRPr>
            </a:p>
          </p:txBody>
        </p:sp>
        <p:sp>
          <p:nvSpPr>
            <p:cNvPr id="705" name="Google Shape;705;p80"/>
            <p:cNvSpPr/>
            <p:nvPr/>
          </p:nvSpPr>
          <p:spPr>
            <a:xfrm>
              <a:off x="2935279" y="4697417"/>
              <a:ext cx="1524000" cy="8112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b="0" i="0" u="none" strike="noStrike" cap="none" dirty="0" err="1">
                  <a:solidFill>
                    <a:srgbClr val="000000"/>
                  </a:solidFill>
                  <a:latin typeface="Arial"/>
                  <a:ea typeface="Arial"/>
                  <a:cs typeface="Arial"/>
                  <a:sym typeface="Arial"/>
                </a:rPr>
                <a:t>Εσωτερικές</a:t>
              </a:r>
              <a:r>
                <a:rPr lang="de-DE" b="0" i="0" u="none" strike="noStrike" cap="none" dirty="0">
                  <a:solidFill>
                    <a:srgbClr val="000000"/>
                  </a:solidFill>
                  <a:latin typeface="Arial"/>
                  <a:ea typeface="Arial"/>
                  <a:cs typeface="Arial"/>
                  <a:sym typeface="Arial"/>
                </a:rPr>
                <a:t> </a:t>
              </a:r>
              <a:r>
                <a:rPr lang="de-DE" b="0" i="0" u="none" strike="noStrike" cap="none" dirty="0" err="1">
                  <a:solidFill>
                    <a:srgbClr val="000000"/>
                  </a:solidFill>
                  <a:latin typeface="Arial"/>
                  <a:ea typeface="Arial"/>
                  <a:cs typeface="Arial"/>
                  <a:sym typeface="Arial"/>
                </a:rPr>
                <a:t>λειτουργίες</a:t>
              </a:r>
              <a:endParaRPr b="0" i="0" u="none" strike="noStrike" cap="none" dirty="0">
                <a:solidFill>
                  <a:srgbClr val="000000"/>
                </a:solidFill>
                <a:latin typeface="Arial"/>
                <a:ea typeface="Arial"/>
                <a:cs typeface="Arial"/>
                <a:sym typeface="Arial"/>
              </a:endParaRPr>
            </a:p>
          </p:txBody>
        </p:sp>
        <p:sp>
          <p:nvSpPr>
            <p:cNvPr id="706" name="Google Shape;706;p80"/>
            <p:cNvSpPr/>
            <p:nvPr/>
          </p:nvSpPr>
          <p:spPr>
            <a:xfrm>
              <a:off x="5772817" y="2591006"/>
              <a:ext cx="1866744" cy="768761"/>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1248"/>
                <a:buFont typeface="Arial"/>
                <a:buNone/>
              </a:pPr>
              <a:r>
                <a:rPr lang="de-DE" b="0" i="0" u="none" strike="noStrike" cap="none">
                  <a:solidFill>
                    <a:srgbClr val="000000"/>
                  </a:solidFill>
                  <a:latin typeface="Arial"/>
                  <a:ea typeface="Arial"/>
                  <a:cs typeface="Arial"/>
                  <a:sym typeface="Arial"/>
                </a:rPr>
                <a:t>Πληρωμή μερισμάτων</a:t>
              </a:r>
              <a:endParaRPr b="0" i="0" u="none" strike="noStrike" cap="none">
                <a:solidFill>
                  <a:srgbClr val="000000"/>
                </a:solidFill>
                <a:latin typeface="Arial"/>
                <a:ea typeface="Arial"/>
                <a:cs typeface="Arial"/>
                <a:sym typeface="Arial"/>
              </a:endParaRPr>
            </a:p>
          </p:txBody>
        </p:sp>
        <p:sp>
          <p:nvSpPr>
            <p:cNvPr id="707" name="Google Shape;707;p80"/>
            <p:cNvSpPr/>
            <p:nvPr/>
          </p:nvSpPr>
          <p:spPr>
            <a:xfrm>
              <a:off x="5773579" y="3722526"/>
              <a:ext cx="1866000" cy="706500"/>
            </a:xfrm>
            <a:prstGeom prst="roundRect">
              <a:avLst>
                <a:gd name="adj" fmla="val 6311"/>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l-GR" dirty="0"/>
                <a:t>Οφειλέτες</a:t>
              </a:r>
              <a:endParaRPr b="0" i="0" u="none" strike="noStrike" cap="none" dirty="0">
                <a:solidFill>
                  <a:srgbClr val="000000"/>
                </a:solidFill>
                <a:latin typeface="Arial"/>
                <a:ea typeface="Arial"/>
                <a:cs typeface="Arial"/>
                <a:sym typeface="Arial"/>
              </a:endParaRPr>
            </a:p>
          </p:txBody>
        </p:sp>
        <p:sp>
          <p:nvSpPr>
            <p:cNvPr id="708" name="Google Shape;708;p80"/>
            <p:cNvSpPr/>
            <p:nvPr/>
          </p:nvSpPr>
          <p:spPr>
            <a:xfrm>
              <a:off x="5773579" y="4622694"/>
              <a:ext cx="1866000" cy="6300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b="0" i="0" u="none" strike="noStrike" cap="none">
                  <a:solidFill>
                    <a:srgbClr val="000000"/>
                  </a:solidFill>
                  <a:latin typeface="Arial"/>
                  <a:ea typeface="Arial"/>
                  <a:cs typeface="Arial"/>
                  <a:sym typeface="Arial"/>
                </a:rPr>
                <a:t>Πιστωτές</a:t>
              </a:r>
              <a:endParaRPr b="0" i="0" u="none" strike="noStrike" cap="none">
                <a:solidFill>
                  <a:srgbClr val="000000"/>
                </a:solidFill>
                <a:latin typeface="Arial"/>
                <a:ea typeface="Arial"/>
                <a:cs typeface="Arial"/>
                <a:sym typeface="Arial"/>
              </a:endParaRPr>
            </a:p>
          </p:txBody>
        </p:sp>
        <p:sp>
          <p:nvSpPr>
            <p:cNvPr id="709" name="Google Shape;709;p80"/>
            <p:cNvSpPr/>
            <p:nvPr/>
          </p:nvSpPr>
          <p:spPr>
            <a:xfrm>
              <a:off x="5772815" y="5415293"/>
              <a:ext cx="1866000" cy="7224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b="0" i="0" u="none" strike="noStrike" cap="none">
                  <a:solidFill>
                    <a:srgbClr val="000000"/>
                  </a:solidFill>
                  <a:latin typeface="Arial"/>
                  <a:ea typeface="Arial"/>
                  <a:cs typeface="Arial"/>
                  <a:sym typeface="Arial"/>
                </a:rPr>
                <a:t>Διαχείριση αποθεμάτων</a:t>
              </a:r>
              <a:endParaRPr b="0" i="0" u="none" strike="noStrike" cap="none">
                <a:solidFill>
                  <a:srgbClr val="000000"/>
                </a:solidFill>
                <a:latin typeface="Arial"/>
                <a:ea typeface="Arial"/>
                <a:cs typeface="Arial"/>
                <a:sym typeface="Arial"/>
              </a:endParaRPr>
            </a:p>
          </p:txBody>
        </p:sp>
      </p:grpSp>
      <p:sp>
        <p:nvSpPr>
          <p:cNvPr id="710" name="Google Shape;710;p80"/>
          <p:cNvSpPr txBox="1">
            <a:spLocks noGrp="1"/>
          </p:cNvSpPr>
          <p:nvPr>
            <p:ph type="title"/>
          </p:nvPr>
        </p:nvSpPr>
        <p:spPr>
          <a:xfrm>
            <a:off x="148924" y="820052"/>
            <a:ext cx="9008139" cy="51009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100"/>
              <a:buFont typeface="Arial"/>
              <a:buNone/>
            </a:pPr>
            <a:r>
              <a:rPr lang="de-DE" sz="2700" dirty="0" err="1">
                <a:latin typeface="Lato" panose="020F0502020204030203" pitchFamily="34" charset="0"/>
                <a:ea typeface="Lato" panose="020F0502020204030203" pitchFamily="34" charset="0"/>
                <a:cs typeface="Lato" panose="020F0502020204030203" pitchFamily="34" charset="0"/>
              </a:rPr>
              <a:t>Εσωτερική</a:t>
            </a:r>
            <a:r>
              <a:rPr lang="de-DE" sz="2700" dirty="0">
                <a:latin typeface="Lato" panose="020F0502020204030203" pitchFamily="34" charset="0"/>
                <a:ea typeface="Lato" panose="020F0502020204030203" pitchFamily="34" charset="0"/>
                <a:cs typeface="Lato" panose="020F0502020204030203" pitchFamily="34" charset="0"/>
              </a:rPr>
              <a:t> </a:t>
            </a:r>
            <a:r>
              <a:rPr lang="de-DE" sz="2700" dirty="0" err="1">
                <a:latin typeface="Lato" panose="020F0502020204030203" pitchFamily="34" charset="0"/>
                <a:ea typeface="Lato" panose="020F0502020204030203" pitchFamily="34" charset="0"/>
                <a:cs typeface="Lato" panose="020F0502020204030203" pitchFamily="34" charset="0"/>
              </a:rPr>
              <a:t>χρημ</a:t>
            </a:r>
            <a:r>
              <a:rPr lang="de-DE" sz="2700" dirty="0">
                <a:latin typeface="Lato" panose="020F0502020204030203" pitchFamily="34" charset="0"/>
                <a:ea typeface="Lato" panose="020F0502020204030203" pitchFamily="34" charset="0"/>
                <a:cs typeface="Lato" panose="020F0502020204030203" pitchFamily="34" charset="0"/>
              </a:rPr>
              <a:t>ατοδότηση - Βελτίωση ταμειακών ροών</a:t>
            </a:r>
            <a:endParaRPr sz="2700" dirty="0">
              <a:latin typeface="Lato" panose="020F0502020204030203" pitchFamily="34" charset="0"/>
              <a:ea typeface="Lato" panose="020F0502020204030203" pitchFamily="34" charset="0"/>
              <a:cs typeface="Lato" panose="020F0502020204030203" pitchFamily="34" charset="0"/>
            </a:endParaRPr>
          </a:p>
        </p:txBody>
      </p:sp>
      <p:sp>
        <p:nvSpPr>
          <p:cNvPr id="711" name="Google Shape;711;p8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33</a:t>
            </a:fld>
            <a:endParaRPr/>
          </a:p>
        </p:txBody>
      </p:sp>
      <p:pic>
        <p:nvPicPr>
          <p:cNvPr id="712" name="Google Shape;712;p80"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3" cy="393179"/>
          </a:xfrm>
          <a:prstGeom prst="rect">
            <a:avLst/>
          </a:prstGeom>
          <a:noFill/>
          <a:ln>
            <a:noFill/>
          </a:ln>
        </p:spPr>
      </p:pic>
      <p:pic>
        <p:nvPicPr>
          <p:cNvPr id="713" name="Google Shape;713;p80"/>
          <p:cNvPicPr preferRelativeResize="0"/>
          <p:nvPr/>
        </p:nvPicPr>
        <p:blipFill rotWithShape="1">
          <a:blip r:embed="rId4">
            <a:alphaModFix/>
          </a:blip>
          <a:srcRect/>
          <a:stretch/>
        </p:blipFill>
        <p:spPr>
          <a:xfrm>
            <a:off x="0" y="0"/>
            <a:ext cx="718275" cy="679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81"/>
          <p:cNvSpPr txBox="1">
            <a:spLocks noGrp="1"/>
          </p:cNvSpPr>
          <p:nvPr>
            <p:ph type="title"/>
          </p:nvPr>
        </p:nvSpPr>
        <p:spPr>
          <a:xfrm>
            <a:off x="1950676" y="575950"/>
            <a:ext cx="6771174"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Εσωτερικές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719" name="Google Shape;719;p81"/>
          <p:cNvSpPr txBox="1">
            <a:spLocks noGrp="1"/>
          </p:cNvSpPr>
          <p:nvPr>
            <p:ph type="body" idx="1"/>
          </p:nvPr>
        </p:nvSpPr>
        <p:spPr>
          <a:xfrm>
            <a:off x="1841864" y="1059400"/>
            <a:ext cx="3331026" cy="3545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l-GR" sz="3000" dirty="0">
                <a:solidFill>
                  <a:schemeClr val="dk1"/>
                </a:solidFill>
                <a:latin typeface="Calibri"/>
                <a:ea typeface="Calibri"/>
                <a:cs typeface="Calibri"/>
                <a:sym typeface="Calibri"/>
              </a:rPr>
              <a:t>Αδιανέμητα κέρδη</a:t>
            </a:r>
            <a:endParaRPr sz="3000" dirty="0">
              <a:solidFill>
                <a:schemeClr val="dk1"/>
              </a:solidFill>
              <a:latin typeface="Calibri"/>
              <a:ea typeface="Calibri"/>
              <a:cs typeface="Calibri"/>
              <a:sym typeface="Calibri"/>
            </a:endParaRPr>
          </a:p>
          <a:p>
            <a:pPr marL="0" lvl="0" indent="0" algn="ctr" rtl="0">
              <a:lnSpc>
                <a:spcPct val="100000"/>
              </a:lnSpc>
              <a:spcBef>
                <a:spcPts val="0"/>
              </a:spcBef>
              <a:spcAft>
                <a:spcPts val="0"/>
              </a:spcAft>
              <a:buSzPts val="1400"/>
              <a:buNone/>
            </a:pPr>
            <a:endParaRPr sz="1500" dirty="0">
              <a:solidFill>
                <a:schemeClr val="dk1"/>
              </a:solidFill>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a:latin typeface="Calibri"/>
                <a:ea typeface="Calibri"/>
                <a:cs typeface="Calibri"/>
                <a:sym typeface="Calibri"/>
              </a:rPr>
              <a:t>Ο </a:t>
            </a:r>
            <a:r>
              <a:rPr lang="de-DE" sz="1800" dirty="0" err="1">
                <a:latin typeface="Calibri"/>
                <a:ea typeface="Calibri"/>
                <a:cs typeface="Calibri"/>
                <a:sym typeface="Calibri"/>
              </a:rPr>
              <a:t>μέτοχος</a:t>
            </a:r>
            <a:r>
              <a:rPr lang="de-DE" sz="1800" dirty="0">
                <a:latin typeface="Calibri"/>
                <a:ea typeface="Calibri"/>
                <a:cs typeface="Calibri"/>
                <a:sym typeface="Calibri"/>
              </a:rPr>
              <a:t> μπ</a:t>
            </a:r>
            <a:r>
              <a:rPr lang="de-DE" sz="1800" dirty="0" err="1">
                <a:latin typeface="Calibri"/>
                <a:ea typeface="Calibri"/>
                <a:cs typeface="Calibri"/>
                <a:sym typeface="Calibri"/>
              </a:rPr>
              <a:t>ορεί</a:t>
            </a:r>
            <a:r>
              <a:rPr lang="de-DE" sz="1800" dirty="0">
                <a:latin typeface="Calibri"/>
                <a:ea typeface="Calibri"/>
                <a:cs typeface="Calibri"/>
                <a:sym typeface="Calibri"/>
              </a:rPr>
              <a:t> να επ</a:t>
            </a:r>
            <a:r>
              <a:rPr lang="de-DE" sz="1800" dirty="0" err="1">
                <a:latin typeface="Calibri"/>
                <a:ea typeface="Calibri"/>
                <a:cs typeface="Calibri"/>
                <a:sym typeface="Calibri"/>
              </a:rPr>
              <a:t>ιλέξει</a:t>
            </a:r>
            <a:r>
              <a:rPr lang="de-DE" sz="1800" dirty="0">
                <a:latin typeface="Calibri"/>
                <a:ea typeface="Calibri"/>
                <a:cs typeface="Calibri"/>
                <a:sym typeface="Calibri"/>
              </a:rPr>
              <a:t> να παρα</a:t>
            </a:r>
            <a:r>
              <a:rPr lang="de-DE" sz="1800" dirty="0" err="1">
                <a:latin typeface="Calibri"/>
                <a:ea typeface="Calibri"/>
                <a:cs typeface="Calibri"/>
                <a:sym typeface="Calibri"/>
              </a:rPr>
              <a:t>κρ</a:t>
            </a:r>
            <a:r>
              <a:rPr lang="de-DE" sz="1800" dirty="0">
                <a:latin typeface="Calibri"/>
                <a:ea typeface="Calibri"/>
                <a:cs typeface="Calibri"/>
                <a:sym typeface="Calibri"/>
              </a:rPr>
              <a:t>ατήσει τη διανομή κερδών μέσω της καταβολής μερίσματος ή να επιλέξει τη διανομή μετοχών μπόνους αντί για μετρητά.</a:t>
            </a:r>
            <a:endParaRPr sz="1800" dirty="0">
              <a:latin typeface="Calibri"/>
              <a:ea typeface="Calibri"/>
              <a:cs typeface="Calibri"/>
              <a:sym typeface="Calibri"/>
            </a:endParaRPr>
          </a:p>
          <a:p>
            <a:pPr marL="457200" lvl="0" indent="0" algn="l" rtl="0">
              <a:lnSpc>
                <a:spcPct val="115000"/>
              </a:lnSpc>
              <a:spcBef>
                <a:spcPts val="0"/>
              </a:spcBef>
              <a:spcAft>
                <a:spcPts val="1200"/>
              </a:spcAft>
              <a:buSzPts val="1400"/>
              <a:buNone/>
            </a:pPr>
            <a:endParaRPr sz="1600" dirty="0"/>
          </a:p>
        </p:txBody>
      </p:sp>
      <p:sp>
        <p:nvSpPr>
          <p:cNvPr id="720" name="Google Shape;720;p81"/>
          <p:cNvSpPr txBox="1">
            <a:spLocks noGrp="1"/>
          </p:cNvSpPr>
          <p:nvPr>
            <p:ph type="body" idx="2"/>
          </p:nvPr>
        </p:nvSpPr>
        <p:spPr>
          <a:xfrm>
            <a:off x="5172890" y="1211350"/>
            <a:ext cx="3473515" cy="3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endParaRPr sz="2200" b="1" dirty="0">
              <a:solidFill>
                <a:schemeClr val="dk1"/>
              </a:solidFill>
            </a:endParaRPr>
          </a:p>
          <a:p>
            <a:pPr marL="457200" lvl="0" indent="-336550" algn="l" rtl="0">
              <a:lnSpc>
                <a:spcPct val="115000"/>
              </a:lnSpc>
              <a:spcBef>
                <a:spcPts val="1600"/>
              </a:spcBef>
              <a:spcAft>
                <a:spcPts val="0"/>
              </a:spcAft>
              <a:buSzPts val="1700"/>
              <a:buChar char="●"/>
            </a:pPr>
            <a:r>
              <a:rPr lang="de-DE" sz="1800" dirty="0" err="1">
                <a:latin typeface="Calibri"/>
                <a:ea typeface="Calibri"/>
                <a:cs typeface="Calibri"/>
                <a:sym typeface="Calibri"/>
              </a:rPr>
              <a:t>Αυτή</a:t>
            </a:r>
            <a:r>
              <a:rPr lang="de-DE" sz="1800" dirty="0">
                <a:latin typeface="Calibri"/>
                <a:ea typeface="Calibri"/>
                <a:cs typeface="Calibri"/>
                <a:sym typeface="Calibri"/>
              </a:rPr>
              <a:t> η π</a:t>
            </a:r>
            <a:r>
              <a:rPr lang="de-DE" sz="1800" dirty="0" err="1">
                <a:latin typeface="Calibri"/>
                <a:ea typeface="Calibri"/>
                <a:cs typeface="Calibri"/>
                <a:sym typeface="Calibri"/>
              </a:rPr>
              <a:t>ηγή</a:t>
            </a:r>
            <a:r>
              <a:rPr lang="de-DE" sz="1800" dirty="0">
                <a:latin typeface="Calibri"/>
                <a:ea typeface="Calibri"/>
                <a:cs typeface="Calibri"/>
                <a:sym typeface="Calibri"/>
              </a:rPr>
              <a:t> </a:t>
            </a:r>
            <a:r>
              <a:rPr lang="de-DE" sz="1800" dirty="0" err="1">
                <a:latin typeface="Calibri"/>
                <a:ea typeface="Calibri"/>
                <a:cs typeface="Calibri"/>
                <a:sym typeface="Calibri"/>
              </a:rPr>
              <a:t>χρημ</a:t>
            </a:r>
            <a:r>
              <a:rPr lang="de-DE" sz="1800" dirty="0">
                <a:latin typeface="Calibri"/>
                <a:ea typeface="Calibri"/>
                <a:cs typeface="Calibri"/>
                <a:sym typeface="Calibri"/>
              </a:rPr>
              <a:t>ατοδότησης είναι μία από τις πιο εύκολες στην εφαρμογή και επηρεάζει θετικά τις βραχυπρόθεσμες ταμειακές ροές όσον αφορά τα </a:t>
            </a:r>
            <a:r>
              <a:rPr lang="el-GR" sz="1800" dirty="0">
                <a:latin typeface="Calibri"/>
                <a:ea typeface="Calibri"/>
                <a:cs typeface="Calibri"/>
                <a:sym typeface="Calibri"/>
              </a:rPr>
              <a:t>αδιανέμητα κέρδη </a:t>
            </a:r>
            <a:r>
              <a:rPr lang="de-DE" sz="1800" dirty="0">
                <a:latin typeface="Calibri"/>
                <a:ea typeface="Calibri"/>
                <a:cs typeface="Calibri"/>
                <a:sym typeface="Calibri"/>
              </a:rPr>
              <a:t>π</a:t>
            </a:r>
            <a:r>
              <a:rPr lang="de-DE" sz="1800" dirty="0" err="1">
                <a:latin typeface="Calibri"/>
                <a:ea typeface="Calibri"/>
                <a:cs typeface="Calibri"/>
                <a:sym typeface="Calibri"/>
              </a:rPr>
              <a:t>ου</a:t>
            </a:r>
            <a:r>
              <a:rPr lang="de-DE" sz="1800" dirty="0">
                <a:latin typeface="Calibri"/>
                <a:ea typeface="Calibri"/>
                <a:cs typeface="Calibri"/>
                <a:sym typeface="Calibri"/>
              </a:rPr>
              <a:t> διατηρούνται σε μετρητά. </a:t>
            </a:r>
            <a:endParaRPr sz="1800" dirty="0">
              <a:latin typeface="Calibri"/>
              <a:ea typeface="Calibri"/>
              <a:cs typeface="Calibri"/>
              <a:sym typeface="Calibri"/>
            </a:endParaRPr>
          </a:p>
        </p:txBody>
      </p:sp>
      <p:pic>
        <p:nvPicPr>
          <p:cNvPr id="721" name="Google Shape;721;p8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22" name="Google Shape;722;p8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34</a:t>
            </a:fld>
            <a:endParaRPr/>
          </a:p>
        </p:txBody>
      </p:sp>
      <p:pic>
        <p:nvPicPr>
          <p:cNvPr id="723" name="Google Shape;723;p8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82"/>
          <p:cNvSpPr txBox="1">
            <a:spLocks noGrp="1"/>
          </p:cNvSpPr>
          <p:nvPr>
            <p:ph type="title"/>
          </p:nvPr>
        </p:nvSpPr>
        <p:spPr>
          <a:xfrm>
            <a:off x="1950676" y="575950"/>
            <a:ext cx="6771174"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Εσωτερικές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729" name="Google Shape;729;p82"/>
          <p:cNvSpPr txBox="1">
            <a:spLocks noGrp="1"/>
          </p:cNvSpPr>
          <p:nvPr>
            <p:ph type="body" idx="1"/>
          </p:nvPr>
        </p:nvSpPr>
        <p:spPr>
          <a:xfrm>
            <a:off x="1685107" y="1074750"/>
            <a:ext cx="3213464" cy="3530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l-GR" sz="3000" dirty="0">
                <a:solidFill>
                  <a:schemeClr val="dk1"/>
                </a:solidFill>
                <a:latin typeface="Calibri"/>
                <a:ea typeface="Calibri"/>
                <a:cs typeface="Calibri"/>
                <a:sym typeface="Calibri"/>
              </a:rPr>
              <a:t>Αδιανέμητα κέρδη</a:t>
            </a:r>
            <a:endParaRPr sz="3000" dirty="0">
              <a:solidFill>
                <a:schemeClr val="dk1"/>
              </a:solidFill>
              <a:latin typeface="Calibri"/>
              <a:ea typeface="Calibri"/>
              <a:cs typeface="Calibri"/>
              <a:sym typeface="Calibri"/>
            </a:endParaRPr>
          </a:p>
          <a:p>
            <a:pPr marL="0" lvl="0" indent="0" algn="ctr" rtl="0">
              <a:lnSpc>
                <a:spcPct val="100000"/>
              </a:lnSpc>
              <a:spcBef>
                <a:spcPts val="0"/>
              </a:spcBef>
              <a:spcAft>
                <a:spcPts val="0"/>
              </a:spcAft>
              <a:buSzPts val="1400"/>
              <a:buNone/>
            </a:pPr>
            <a:endParaRPr sz="1500" dirty="0">
              <a:solidFill>
                <a:schemeClr val="dk1"/>
              </a:solidFill>
              <a:latin typeface="Calibri"/>
              <a:ea typeface="Calibri"/>
              <a:cs typeface="Calibri"/>
              <a:sym typeface="Calibri"/>
            </a:endParaRPr>
          </a:p>
          <a:p>
            <a:pPr marL="457200" lvl="0" indent="-355600" algn="just"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Ο </a:t>
            </a:r>
            <a:r>
              <a:rPr lang="de-DE" sz="1800" dirty="0" err="1">
                <a:solidFill>
                  <a:srgbClr val="FF0000"/>
                </a:solidFill>
                <a:latin typeface="Calibri"/>
                <a:ea typeface="Calibri"/>
                <a:cs typeface="Calibri"/>
                <a:sym typeface="Calibri"/>
              </a:rPr>
              <a:t>μέτοχος</a:t>
            </a:r>
            <a:r>
              <a:rPr lang="de-DE" sz="1800" dirty="0">
                <a:solidFill>
                  <a:srgbClr val="FF0000"/>
                </a:solidFill>
                <a:latin typeface="Calibri"/>
                <a:ea typeface="Calibri"/>
                <a:cs typeface="Calibri"/>
                <a:sym typeface="Calibri"/>
              </a:rPr>
              <a:t> μπ</a:t>
            </a:r>
            <a:r>
              <a:rPr lang="de-DE" sz="1800" dirty="0" err="1">
                <a:solidFill>
                  <a:srgbClr val="FF0000"/>
                </a:solidFill>
                <a:latin typeface="Calibri"/>
                <a:ea typeface="Calibri"/>
                <a:cs typeface="Calibri"/>
                <a:sym typeface="Calibri"/>
              </a:rPr>
              <a:t>ορεί</a:t>
            </a:r>
            <a:r>
              <a:rPr lang="de-DE" sz="1800" dirty="0">
                <a:solidFill>
                  <a:srgbClr val="FF0000"/>
                </a:solidFill>
                <a:latin typeface="Calibri"/>
                <a:ea typeface="Calibri"/>
                <a:cs typeface="Calibri"/>
                <a:sym typeface="Calibri"/>
              </a:rPr>
              <a:t> να </a:t>
            </a:r>
            <a:r>
              <a:rPr lang="de-DE" sz="1800" dirty="0" err="1">
                <a:solidFill>
                  <a:srgbClr val="FF0000"/>
                </a:solidFill>
                <a:latin typeface="Calibri"/>
                <a:ea typeface="Calibri"/>
                <a:cs typeface="Calibri"/>
                <a:sym typeface="Calibri"/>
              </a:rPr>
              <a:t>μην</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είν</a:t>
            </a:r>
            <a:r>
              <a:rPr lang="de-DE" sz="1800" dirty="0">
                <a:solidFill>
                  <a:srgbClr val="FF0000"/>
                </a:solidFill>
                <a:latin typeface="Calibri"/>
                <a:ea typeface="Calibri"/>
                <a:cs typeface="Calibri"/>
                <a:sym typeface="Calibri"/>
              </a:rPr>
              <a:t>αι ευχαριστημένος με την απώλεια εισοδήματος από μερίσματα και οι τιμές των μετοχών μπορεί να επηρεαστούν αρνητικά</a:t>
            </a:r>
            <a:endParaRPr sz="1800" dirty="0">
              <a:solidFill>
                <a:srgbClr val="FF0000"/>
              </a:solidFill>
            </a:endParaRPr>
          </a:p>
        </p:txBody>
      </p:sp>
      <p:sp>
        <p:nvSpPr>
          <p:cNvPr id="730" name="Google Shape;730;p82"/>
          <p:cNvSpPr txBox="1">
            <a:spLocks noGrp="1"/>
          </p:cNvSpPr>
          <p:nvPr>
            <p:ph type="body" idx="2"/>
          </p:nvPr>
        </p:nvSpPr>
        <p:spPr>
          <a:xfrm>
            <a:off x="5003072" y="1198287"/>
            <a:ext cx="3814528" cy="339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endParaRPr sz="2200" b="1" dirty="0">
              <a:solidFill>
                <a:schemeClr val="dk1"/>
              </a:solidFill>
            </a:endParaRPr>
          </a:p>
          <a:p>
            <a:pPr marL="457200" lvl="0" indent="-336550" algn="just" rtl="0">
              <a:lnSpc>
                <a:spcPct val="115000"/>
              </a:lnSpc>
              <a:spcBef>
                <a:spcPts val="1600"/>
              </a:spcBef>
              <a:spcAft>
                <a:spcPts val="0"/>
              </a:spcAft>
              <a:buClr>
                <a:srgbClr val="FF0000"/>
              </a:buClr>
              <a:buSzPts val="1700"/>
              <a:buChar char="●"/>
            </a:pPr>
            <a:r>
              <a:rPr lang="de-DE" sz="1800" dirty="0">
                <a:solidFill>
                  <a:srgbClr val="FF0000"/>
                </a:solidFill>
                <a:latin typeface="Calibri"/>
                <a:ea typeface="Calibri"/>
                <a:cs typeface="Calibri"/>
                <a:sym typeface="Calibri"/>
              </a:rPr>
              <a:t>Η </a:t>
            </a:r>
            <a:r>
              <a:rPr lang="de-DE" sz="1800" dirty="0" err="1">
                <a:solidFill>
                  <a:srgbClr val="FF0000"/>
                </a:solidFill>
                <a:latin typeface="Calibri"/>
                <a:ea typeface="Calibri"/>
                <a:cs typeface="Calibri"/>
                <a:sym typeface="Calibri"/>
              </a:rPr>
              <a:t>τιμή</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της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μετοχής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στην</a:t>
            </a:r>
            <a:r>
              <a:rPr lang="de-DE" sz="1800" dirty="0">
                <a:solidFill>
                  <a:srgbClr val="FF0000"/>
                </a:solidFill>
                <a:latin typeface="Calibri"/>
                <a:ea typeface="Calibri"/>
                <a:cs typeface="Calibri"/>
                <a:sym typeface="Calibri"/>
              </a:rPr>
              <a:t> α</a:t>
            </a:r>
            <a:r>
              <a:rPr lang="de-DE" sz="1800" dirty="0" err="1">
                <a:solidFill>
                  <a:srgbClr val="FF0000"/>
                </a:solidFill>
                <a:latin typeface="Calibri"/>
                <a:ea typeface="Calibri"/>
                <a:cs typeface="Calibri"/>
                <a:sym typeface="Calibri"/>
              </a:rPr>
              <a:t>γορά</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είν</a:t>
            </a:r>
            <a:r>
              <a:rPr lang="de-DE" sz="1800" dirty="0">
                <a:solidFill>
                  <a:srgbClr val="FF0000"/>
                </a:solidFill>
                <a:latin typeface="Calibri"/>
                <a:ea typeface="Calibri"/>
                <a:cs typeface="Calibri"/>
                <a:sym typeface="Calibri"/>
              </a:rPr>
              <a:t>αι η εκτίμηση της αγοράς για τα μελλοντικά κέρδη.  Η </a:t>
            </a:r>
            <a:r>
              <a:rPr lang="de-DE" sz="1800" dirty="0" err="1">
                <a:solidFill>
                  <a:srgbClr val="FF0000"/>
                </a:solidFill>
                <a:latin typeface="Calibri"/>
                <a:ea typeface="Calibri"/>
                <a:cs typeface="Calibri"/>
                <a:sym typeface="Calibri"/>
              </a:rPr>
              <a:t>χρήση</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των</a:t>
            </a:r>
            <a:r>
              <a:rPr lang="de-DE" sz="1800" dirty="0">
                <a:solidFill>
                  <a:srgbClr val="FF0000"/>
                </a:solidFill>
                <a:latin typeface="Calibri"/>
                <a:ea typeface="Calibri"/>
                <a:cs typeface="Calibri"/>
                <a:sym typeface="Calibri"/>
              </a:rPr>
              <a:t> </a:t>
            </a:r>
            <a:r>
              <a:rPr lang="el-GR" sz="1800" dirty="0">
                <a:solidFill>
                  <a:srgbClr val="FF0000"/>
                </a:solidFill>
                <a:latin typeface="Calibri"/>
                <a:ea typeface="Calibri"/>
                <a:cs typeface="Calibri"/>
                <a:sym typeface="Calibri"/>
              </a:rPr>
              <a:t>αδιανέμητων</a:t>
            </a:r>
            <a:r>
              <a:rPr lang="de-DE" sz="1800" dirty="0">
                <a:solidFill>
                  <a:srgbClr val="FF0000"/>
                </a:solidFill>
                <a:latin typeface="Calibri"/>
                <a:ea typeface="Calibri"/>
                <a:cs typeface="Calibri"/>
                <a:sym typeface="Calibri"/>
              </a:rPr>
              <a:t> κερδών πρέπει να αντανακλάται σε υψηλότερη κερδοφορία και υψηλότερη τιμή της μετοχής</a:t>
            </a:r>
            <a:endParaRPr sz="1800" dirty="0">
              <a:solidFill>
                <a:srgbClr val="FF0000"/>
              </a:solidFill>
              <a:latin typeface="Calibri"/>
              <a:ea typeface="Calibri"/>
              <a:cs typeface="Calibri"/>
              <a:sym typeface="Calibri"/>
            </a:endParaRPr>
          </a:p>
        </p:txBody>
      </p:sp>
      <p:pic>
        <p:nvPicPr>
          <p:cNvPr id="731" name="Google Shape;731;p8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32" name="Google Shape;732;p8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35</a:t>
            </a:fld>
            <a:endParaRPr/>
          </a:p>
        </p:txBody>
      </p:sp>
      <p:pic>
        <p:nvPicPr>
          <p:cNvPr id="733" name="Google Shape;733;p82"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8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Εσωτερικές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739" name="Google Shape;739;p83"/>
          <p:cNvSpPr txBox="1">
            <a:spLocks noGrp="1"/>
          </p:cNvSpPr>
          <p:nvPr>
            <p:ph type="body" idx="1"/>
          </p:nvPr>
        </p:nvSpPr>
        <p:spPr>
          <a:xfrm>
            <a:off x="2063931" y="1682550"/>
            <a:ext cx="4092869"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Εφ</a:t>
            </a:r>
            <a:r>
              <a:rPr lang="de-DE" sz="1800" dirty="0">
                <a:latin typeface="Calibri"/>
                <a:ea typeface="Calibri"/>
                <a:cs typeface="Calibri"/>
                <a:sym typeface="Calibri"/>
              </a:rPr>
              <a:t>αρμογή αυστηρού πιστωτικού ελέγχου και διαχείριση των ατομικών πληρωμών των οφειλετών </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Μείωση</a:t>
            </a:r>
            <a:r>
              <a:rPr lang="de-DE" sz="1800" dirty="0">
                <a:latin typeface="Calibri"/>
                <a:ea typeface="Calibri"/>
                <a:cs typeface="Calibri"/>
                <a:sym typeface="Calibri"/>
              </a:rPr>
              <a:t> </a:t>
            </a:r>
            <a:r>
              <a:rPr lang="de-DE" sz="1800" dirty="0" err="1">
                <a:latin typeface="Calibri"/>
                <a:ea typeface="Calibri"/>
                <a:cs typeface="Calibri"/>
                <a:sym typeface="Calibri"/>
              </a:rPr>
              <a:t>των</a:t>
            </a:r>
            <a:r>
              <a:rPr lang="de-DE" sz="1800" dirty="0">
                <a:latin typeface="Calibri"/>
                <a:ea typeface="Calibri"/>
                <a:cs typeface="Calibri"/>
                <a:sym typeface="Calibri"/>
              </a:rPr>
              <a:t> π</a:t>
            </a:r>
            <a:r>
              <a:rPr lang="de-DE" sz="1800" dirty="0" err="1">
                <a:latin typeface="Calibri"/>
                <a:ea typeface="Calibri"/>
                <a:cs typeface="Calibri"/>
                <a:sym typeface="Calibri"/>
              </a:rPr>
              <a:t>ιστώσεων</a:t>
            </a:r>
            <a:r>
              <a:rPr lang="de-DE" sz="1800" dirty="0">
                <a:latin typeface="Calibri"/>
                <a:ea typeface="Calibri"/>
                <a:cs typeface="Calibri"/>
                <a:sym typeface="Calibri"/>
              </a:rPr>
              <a:t> π</a:t>
            </a:r>
            <a:r>
              <a:rPr lang="de-DE" sz="1800" dirty="0" err="1">
                <a:latin typeface="Calibri"/>
                <a:ea typeface="Calibri"/>
                <a:cs typeface="Calibri"/>
                <a:sym typeface="Calibri"/>
              </a:rPr>
              <a:t>ου</a:t>
            </a:r>
            <a:r>
              <a:rPr lang="de-DE" sz="1800" dirty="0">
                <a:latin typeface="Calibri"/>
                <a:ea typeface="Calibri"/>
                <a:cs typeface="Calibri"/>
                <a:sym typeface="Calibri"/>
              </a:rPr>
              <a:t> επ</a:t>
            </a:r>
            <a:r>
              <a:rPr lang="de-DE" sz="1800" dirty="0" err="1">
                <a:latin typeface="Calibri"/>
                <a:ea typeface="Calibri"/>
                <a:cs typeface="Calibri"/>
                <a:sym typeface="Calibri"/>
              </a:rPr>
              <a:t>ιτρέ</a:t>
            </a:r>
            <a:r>
              <a:rPr lang="de-DE" sz="1800" dirty="0">
                <a:latin typeface="Calibri"/>
                <a:ea typeface="Calibri"/>
                <a:cs typeface="Calibri"/>
                <a:sym typeface="Calibri"/>
              </a:rPr>
              <a:t>πονται στους οφειλέτες για τη βελτίωση των ταμειακών ροών</a:t>
            </a:r>
            <a:endParaRPr sz="1800" dirty="0">
              <a:latin typeface="Calibri"/>
              <a:ea typeface="Calibri"/>
              <a:cs typeface="Calibri"/>
              <a:sym typeface="Calibri"/>
            </a:endParaRPr>
          </a:p>
        </p:txBody>
      </p:sp>
      <p:sp>
        <p:nvSpPr>
          <p:cNvPr id="740" name="Google Shape;740;p83"/>
          <p:cNvSpPr txBox="1">
            <a:spLocks noGrp="1"/>
          </p:cNvSpPr>
          <p:nvPr>
            <p:ph type="body" idx="2"/>
          </p:nvPr>
        </p:nvSpPr>
        <p:spPr>
          <a:xfrm>
            <a:off x="5973775" y="1758750"/>
            <a:ext cx="3071400"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Char char="●"/>
            </a:pPr>
            <a:r>
              <a:rPr lang="de-DE" sz="1800" dirty="0" err="1">
                <a:latin typeface="Calibri"/>
                <a:ea typeface="Calibri"/>
                <a:cs typeface="Calibri"/>
                <a:sym typeface="Calibri"/>
              </a:rPr>
              <a:t>Πώληση</a:t>
            </a:r>
            <a:r>
              <a:rPr lang="de-DE" sz="1800" dirty="0">
                <a:latin typeface="Calibri"/>
                <a:ea typeface="Calibri"/>
                <a:cs typeface="Calibri"/>
                <a:sym typeface="Calibri"/>
              </a:rPr>
              <a:t> </a:t>
            </a:r>
            <a:r>
              <a:rPr lang="de-DE" sz="1800" dirty="0" err="1">
                <a:latin typeface="Calibri"/>
                <a:ea typeface="Calibri"/>
                <a:cs typeface="Calibri"/>
                <a:sym typeface="Calibri"/>
              </a:rPr>
              <a:t>μόνο</a:t>
            </a:r>
            <a:r>
              <a:rPr lang="de-DE" sz="1800" dirty="0">
                <a:latin typeface="Calibri"/>
                <a:ea typeface="Calibri"/>
                <a:cs typeface="Calibri"/>
                <a:sym typeface="Calibri"/>
              </a:rPr>
              <a:t> </a:t>
            </a:r>
            <a:r>
              <a:rPr lang="de-DE" sz="1800" dirty="0" err="1">
                <a:latin typeface="Calibri"/>
                <a:ea typeface="Calibri"/>
                <a:cs typeface="Calibri"/>
                <a:sym typeface="Calibri"/>
              </a:rPr>
              <a:t>με</a:t>
            </a:r>
            <a:r>
              <a:rPr lang="de-DE" sz="1800" dirty="0">
                <a:latin typeface="Calibri"/>
                <a:ea typeface="Calibri"/>
                <a:cs typeface="Calibri"/>
                <a:sym typeface="Calibri"/>
              </a:rPr>
              <a:t> </a:t>
            </a:r>
            <a:r>
              <a:rPr lang="de-DE" sz="1800" dirty="0" err="1">
                <a:latin typeface="Calibri"/>
                <a:ea typeface="Calibri"/>
                <a:cs typeface="Calibri"/>
                <a:sym typeface="Calibri"/>
              </a:rPr>
              <a:t>μετρητά</a:t>
            </a:r>
            <a:r>
              <a:rPr lang="de-DE" sz="1800" dirty="0">
                <a:latin typeface="Calibri"/>
                <a:ea typeface="Calibri"/>
                <a:cs typeface="Calibri"/>
                <a:sym typeface="Calibri"/>
              </a:rPr>
              <a:t> </a:t>
            </a:r>
            <a:endParaRPr sz="1800" dirty="0">
              <a:latin typeface="Calibri"/>
              <a:ea typeface="Calibri"/>
              <a:cs typeface="Calibri"/>
              <a:sym typeface="Calibri"/>
            </a:endParaRPr>
          </a:p>
          <a:p>
            <a:pPr marL="457200" lvl="0" indent="-336550" algn="l" rtl="0">
              <a:lnSpc>
                <a:spcPct val="115000"/>
              </a:lnSpc>
              <a:spcBef>
                <a:spcPts val="0"/>
              </a:spcBef>
              <a:spcAft>
                <a:spcPts val="0"/>
              </a:spcAft>
              <a:buSzPts val="1700"/>
              <a:buChar char="●"/>
            </a:pPr>
            <a:r>
              <a:rPr lang="de-DE" sz="1800" dirty="0" err="1">
                <a:latin typeface="Calibri"/>
                <a:ea typeface="Calibri"/>
                <a:cs typeface="Calibri"/>
                <a:sym typeface="Calibri"/>
              </a:rPr>
              <a:t>Χρέωση</a:t>
            </a:r>
            <a:r>
              <a:rPr lang="de-DE" sz="1800" dirty="0">
                <a:latin typeface="Calibri"/>
                <a:ea typeface="Calibri"/>
                <a:cs typeface="Calibri"/>
                <a:sym typeface="Calibri"/>
              </a:rPr>
              <a:t> </a:t>
            </a:r>
            <a:r>
              <a:rPr lang="de-DE" sz="1800" dirty="0" err="1">
                <a:latin typeface="Calibri"/>
                <a:ea typeface="Calibri"/>
                <a:cs typeface="Calibri"/>
                <a:sym typeface="Calibri"/>
              </a:rPr>
              <a:t>τόκων</a:t>
            </a:r>
            <a:r>
              <a:rPr lang="de-DE" sz="1800" dirty="0">
                <a:latin typeface="Calibri"/>
                <a:ea typeface="Calibri"/>
                <a:cs typeface="Calibri"/>
                <a:sym typeface="Calibri"/>
              </a:rPr>
              <a:t> επί </a:t>
            </a:r>
            <a:r>
              <a:rPr lang="de-DE" sz="1800" dirty="0" err="1">
                <a:latin typeface="Calibri"/>
                <a:ea typeface="Calibri"/>
                <a:cs typeface="Calibri"/>
                <a:sym typeface="Calibri"/>
              </a:rPr>
              <a:t>ληξι</a:t>
            </a:r>
            <a:r>
              <a:rPr lang="de-DE" sz="1800" dirty="0">
                <a:latin typeface="Calibri"/>
                <a:ea typeface="Calibri"/>
                <a:cs typeface="Calibri"/>
                <a:sym typeface="Calibri"/>
              </a:rPr>
              <a:t>πρόθεσμων οφειλών</a:t>
            </a:r>
            <a:endParaRPr sz="1800" dirty="0">
              <a:latin typeface="Calibri"/>
              <a:ea typeface="Calibri"/>
              <a:cs typeface="Calibri"/>
              <a:sym typeface="Calibri"/>
            </a:endParaRPr>
          </a:p>
        </p:txBody>
      </p:sp>
      <p:pic>
        <p:nvPicPr>
          <p:cNvPr id="741" name="Google Shape;741;p8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42" name="Google Shape;742;p83"/>
          <p:cNvSpPr txBox="1">
            <a:spLocks noGrp="1"/>
          </p:cNvSpPr>
          <p:nvPr>
            <p:ph type="body" idx="1"/>
          </p:nvPr>
        </p:nvSpPr>
        <p:spPr>
          <a:xfrm>
            <a:off x="2840950" y="11431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Διαχείριση οφειλετών</a:t>
            </a:r>
            <a:endParaRPr sz="1600"/>
          </a:p>
        </p:txBody>
      </p:sp>
      <p:sp>
        <p:nvSpPr>
          <p:cNvPr id="743" name="Google Shape;743;p8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36</a:t>
            </a:fld>
            <a:endParaRPr/>
          </a:p>
        </p:txBody>
      </p:sp>
      <p:pic>
        <p:nvPicPr>
          <p:cNvPr id="744" name="Google Shape;744;p8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84"/>
          <p:cNvSpPr txBox="1">
            <a:spLocks noGrp="1"/>
          </p:cNvSpPr>
          <p:nvPr>
            <p:ph type="title"/>
          </p:nvPr>
        </p:nvSpPr>
        <p:spPr>
          <a:xfrm>
            <a:off x="1959837" y="545688"/>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Εσωτερικές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750" name="Google Shape;750;p84"/>
          <p:cNvSpPr txBox="1">
            <a:spLocks noGrp="1"/>
          </p:cNvSpPr>
          <p:nvPr>
            <p:ph type="body" idx="1"/>
          </p:nvPr>
        </p:nvSpPr>
        <p:spPr>
          <a:xfrm>
            <a:off x="130624" y="1682550"/>
            <a:ext cx="4990013"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2000" dirty="0">
                <a:solidFill>
                  <a:srgbClr val="FF0000"/>
                </a:solidFill>
                <a:latin typeface="Calibri"/>
                <a:ea typeface="Calibri"/>
                <a:cs typeface="Calibri"/>
                <a:sym typeface="Calibri"/>
              </a:rPr>
              <a:t>Η </a:t>
            </a:r>
            <a:r>
              <a:rPr lang="de-DE" sz="2000" dirty="0" err="1">
                <a:solidFill>
                  <a:srgbClr val="FF0000"/>
                </a:solidFill>
                <a:latin typeface="Calibri"/>
                <a:ea typeface="Calibri"/>
                <a:cs typeface="Calibri"/>
                <a:sym typeface="Calibri"/>
              </a:rPr>
              <a:t>εφ</a:t>
            </a:r>
            <a:r>
              <a:rPr lang="de-DE" sz="2000" dirty="0">
                <a:solidFill>
                  <a:srgbClr val="FF0000"/>
                </a:solidFill>
                <a:latin typeface="Calibri"/>
                <a:ea typeface="Calibri"/>
                <a:cs typeface="Calibri"/>
                <a:sym typeface="Calibri"/>
              </a:rPr>
              <a:t>αρμογή αυστηρού πιστωτικού ελέγχου μπορεί να οδηγήσει σ</a:t>
            </a:r>
            <a:r>
              <a:rPr lang="el-GR" sz="2000" dirty="0">
                <a:solidFill>
                  <a:srgbClr val="FF0000"/>
                </a:solidFill>
                <a:latin typeface="Calibri"/>
                <a:ea typeface="Calibri"/>
                <a:cs typeface="Calibri"/>
                <a:sym typeface="Calibri"/>
              </a:rPr>
              <a:t>την ύπαρξη</a:t>
            </a:r>
            <a:r>
              <a:rPr lang="de-DE" sz="2000" dirty="0">
                <a:solidFill>
                  <a:srgbClr val="FF0000"/>
                </a:solidFill>
                <a:latin typeface="Calibri"/>
                <a:ea typeface="Calibri"/>
                <a:cs typeface="Calibri"/>
                <a:sym typeface="Calibri"/>
              </a:rPr>
              <a:t> </a:t>
            </a:r>
            <a:r>
              <a:rPr lang="de-DE" sz="2000" dirty="0" err="1">
                <a:solidFill>
                  <a:srgbClr val="FF0000"/>
                </a:solidFill>
                <a:latin typeface="Calibri"/>
                <a:ea typeface="Calibri"/>
                <a:cs typeface="Calibri"/>
                <a:sym typeface="Calibri"/>
              </a:rPr>
              <a:t>δυσ</a:t>
            </a:r>
            <a:r>
              <a:rPr lang="de-DE" sz="2000" dirty="0">
                <a:solidFill>
                  <a:srgbClr val="FF0000"/>
                </a:solidFill>
                <a:latin typeface="Calibri"/>
                <a:ea typeface="Calibri"/>
                <a:cs typeface="Calibri"/>
                <a:sym typeface="Calibri"/>
              </a:rPr>
              <a:t>αρεστημέν</a:t>
            </a:r>
            <a:r>
              <a:rPr lang="el-GR" sz="2000" dirty="0">
                <a:solidFill>
                  <a:srgbClr val="FF0000"/>
                </a:solidFill>
                <a:latin typeface="Calibri"/>
                <a:ea typeface="Calibri"/>
                <a:cs typeface="Calibri"/>
                <a:sym typeface="Calibri"/>
              </a:rPr>
              <a:t>ων</a:t>
            </a:r>
            <a:r>
              <a:rPr lang="de-DE" sz="2000" dirty="0">
                <a:solidFill>
                  <a:srgbClr val="FF0000"/>
                </a:solidFill>
                <a:latin typeface="Calibri"/>
                <a:ea typeface="Calibri"/>
                <a:cs typeface="Calibri"/>
                <a:sym typeface="Calibri"/>
              </a:rPr>
              <a:t> π</a:t>
            </a:r>
            <a:r>
              <a:rPr lang="de-DE" sz="2000" dirty="0" err="1">
                <a:solidFill>
                  <a:srgbClr val="FF0000"/>
                </a:solidFill>
                <a:latin typeface="Calibri"/>
                <a:ea typeface="Calibri"/>
                <a:cs typeface="Calibri"/>
                <a:sym typeface="Calibri"/>
              </a:rPr>
              <a:t>ελ</a:t>
            </a:r>
            <a:r>
              <a:rPr lang="el-GR" sz="2000" dirty="0">
                <a:solidFill>
                  <a:srgbClr val="FF0000"/>
                </a:solidFill>
                <a:latin typeface="Calibri"/>
                <a:ea typeface="Calibri"/>
                <a:cs typeface="Calibri"/>
                <a:sym typeface="Calibri"/>
              </a:rPr>
              <a:t>α</a:t>
            </a:r>
            <a:r>
              <a:rPr lang="de-DE" sz="2000" dirty="0">
                <a:solidFill>
                  <a:srgbClr val="FF0000"/>
                </a:solidFill>
                <a:latin typeface="Calibri"/>
                <a:ea typeface="Calibri"/>
                <a:cs typeface="Calibri"/>
                <a:sym typeface="Calibri"/>
              </a:rPr>
              <a:t>τ</a:t>
            </a:r>
            <a:r>
              <a:rPr lang="el-GR" sz="2000" dirty="0" err="1">
                <a:solidFill>
                  <a:srgbClr val="FF0000"/>
                </a:solidFill>
                <a:latin typeface="Calibri"/>
                <a:ea typeface="Calibri"/>
                <a:cs typeface="Calibri"/>
                <a:sym typeface="Calibri"/>
              </a:rPr>
              <a:t>ών</a:t>
            </a:r>
            <a:endParaRPr sz="20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2000" dirty="0">
                <a:solidFill>
                  <a:srgbClr val="FF0000"/>
                </a:solidFill>
                <a:latin typeface="Calibri"/>
                <a:ea typeface="Calibri"/>
                <a:cs typeface="Calibri"/>
                <a:sym typeface="Calibri"/>
              </a:rPr>
              <a:t>ο α</a:t>
            </a:r>
            <a:r>
              <a:rPr lang="de-DE" sz="2000" dirty="0" err="1">
                <a:solidFill>
                  <a:srgbClr val="FF0000"/>
                </a:solidFill>
                <a:latin typeface="Calibri"/>
                <a:ea typeface="Calibri"/>
                <a:cs typeface="Calibri"/>
                <a:sym typeface="Calibri"/>
              </a:rPr>
              <a:t>ντ</a:t>
            </a:r>
            <a:r>
              <a:rPr lang="de-DE" sz="2000" dirty="0">
                <a:solidFill>
                  <a:srgbClr val="FF0000"/>
                </a:solidFill>
                <a:latin typeface="Calibri"/>
                <a:ea typeface="Calibri"/>
                <a:cs typeface="Calibri"/>
                <a:sym typeface="Calibri"/>
              </a:rPr>
              <a:t>αγωνισμός μπορεί να μην επιτρέπει χαμηλούς/μηδενικούς όρους πίστωσης </a:t>
            </a:r>
            <a:endParaRPr sz="20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2000" dirty="0" err="1">
                <a:solidFill>
                  <a:srgbClr val="FF0000"/>
                </a:solidFill>
                <a:latin typeface="Calibri"/>
                <a:ea typeface="Calibri"/>
                <a:cs typeface="Calibri"/>
                <a:sym typeface="Calibri"/>
              </a:rPr>
              <a:t>Οι</a:t>
            </a:r>
            <a:r>
              <a:rPr lang="de-DE" sz="2000" dirty="0">
                <a:solidFill>
                  <a:srgbClr val="FF0000"/>
                </a:solidFill>
                <a:latin typeface="Calibri"/>
                <a:ea typeface="Calibri"/>
                <a:cs typeface="Calibri"/>
                <a:sym typeface="Calibri"/>
              </a:rPr>
              <a:t> π</a:t>
            </a:r>
            <a:r>
              <a:rPr lang="de-DE" sz="2000" dirty="0" err="1">
                <a:solidFill>
                  <a:srgbClr val="FF0000"/>
                </a:solidFill>
                <a:latin typeface="Calibri"/>
                <a:ea typeface="Calibri"/>
                <a:cs typeface="Calibri"/>
                <a:sym typeface="Calibri"/>
              </a:rPr>
              <a:t>ωλήσεις</a:t>
            </a:r>
            <a:r>
              <a:rPr lang="de-DE" sz="2000" dirty="0">
                <a:solidFill>
                  <a:srgbClr val="FF0000"/>
                </a:solidFill>
                <a:latin typeface="Calibri"/>
                <a:ea typeface="Calibri"/>
                <a:cs typeface="Calibri"/>
                <a:sym typeface="Calibri"/>
              </a:rPr>
              <a:t> </a:t>
            </a:r>
            <a:r>
              <a:rPr lang="de-DE" sz="2000" dirty="0" err="1">
                <a:solidFill>
                  <a:srgbClr val="FF0000"/>
                </a:solidFill>
                <a:latin typeface="Calibri"/>
                <a:ea typeface="Calibri"/>
                <a:cs typeface="Calibri"/>
                <a:sym typeface="Calibri"/>
              </a:rPr>
              <a:t>μετ</a:t>
            </a:r>
            <a:r>
              <a:rPr lang="de-DE" sz="2000" dirty="0">
                <a:solidFill>
                  <a:srgbClr val="FF0000"/>
                </a:solidFill>
                <a:latin typeface="Calibri"/>
                <a:ea typeface="Calibri"/>
                <a:cs typeface="Calibri"/>
                <a:sym typeface="Calibri"/>
              </a:rPr>
              <a:t>αξύ επιχειρήσεων-ιδι</a:t>
            </a:r>
            <a:r>
              <a:rPr lang="el-GR" sz="2000" dirty="0" err="1">
                <a:solidFill>
                  <a:srgbClr val="FF0000"/>
                </a:solidFill>
                <a:latin typeface="Calibri"/>
                <a:ea typeface="Calibri"/>
                <a:cs typeface="Calibri"/>
                <a:sym typeface="Calibri"/>
              </a:rPr>
              <a:t>ωτών</a:t>
            </a:r>
            <a:r>
              <a:rPr lang="de-DE" sz="2000" dirty="0">
                <a:solidFill>
                  <a:srgbClr val="FF0000"/>
                </a:solidFill>
                <a:latin typeface="Calibri"/>
                <a:ea typeface="Calibri"/>
                <a:cs typeface="Calibri"/>
                <a:sym typeface="Calibri"/>
              </a:rPr>
              <a:t> μπορεί να γίνονται με μετρητά, οι πωλήσεις μεταξύ επιχειρήσεων είναι απίθανο να γίνονται</a:t>
            </a:r>
            <a:r>
              <a:rPr lang="el-GR" sz="2000" dirty="0">
                <a:solidFill>
                  <a:srgbClr val="FF0000"/>
                </a:solidFill>
                <a:latin typeface="Calibri"/>
                <a:ea typeface="Calibri"/>
                <a:cs typeface="Calibri"/>
                <a:sym typeface="Calibri"/>
              </a:rPr>
              <a:t> στη βάση μετρητών</a:t>
            </a:r>
            <a:r>
              <a:rPr lang="de-DE" sz="2000" dirty="0">
                <a:solidFill>
                  <a:srgbClr val="FF0000"/>
                </a:solidFill>
                <a:latin typeface="Calibri"/>
                <a:ea typeface="Calibri"/>
                <a:cs typeface="Calibri"/>
                <a:sym typeface="Calibri"/>
              </a:rPr>
              <a:t>.</a:t>
            </a:r>
            <a:endParaRPr sz="2000" dirty="0">
              <a:solidFill>
                <a:srgbClr val="FF0000"/>
              </a:solidFill>
              <a:latin typeface="Calibri"/>
              <a:ea typeface="Calibri"/>
              <a:cs typeface="Calibri"/>
              <a:sym typeface="Calibri"/>
            </a:endParaRPr>
          </a:p>
        </p:txBody>
      </p:sp>
      <p:sp>
        <p:nvSpPr>
          <p:cNvPr id="751" name="Google Shape;751;p84"/>
          <p:cNvSpPr txBox="1">
            <a:spLocks noGrp="1"/>
          </p:cNvSpPr>
          <p:nvPr>
            <p:ph type="body" idx="2"/>
          </p:nvPr>
        </p:nvSpPr>
        <p:spPr>
          <a:xfrm>
            <a:off x="4794069" y="1758750"/>
            <a:ext cx="4251107"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FF0000"/>
              </a:buClr>
              <a:buSzPts val="1700"/>
              <a:buChar char="●"/>
            </a:pPr>
            <a:r>
              <a:rPr lang="de-DE" sz="2000" dirty="0" err="1">
                <a:solidFill>
                  <a:srgbClr val="FF0000"/>
                </a:solidFill>
                <a:latin typeface="Calibri"/>
                <a:ea typeface="Calibri"/>
                <a:cs typeface="Calibri"/>
                <a:sym typeface="Calibri"/>
              </a:rPr>
              <a:t>Το</a:t>
            </a:r>
            <a:r>
              <a:rPr lang="de-DE" sz="2000" dirty="0">
                <a:solidFill>
                  <a:srgbClr val="FF0000"/>
                </a:solidFill>
                <a:latin typeface="Calibri"/>
                <a:ea typeface="Calibri"/>
                <a:cs typeface="Calibri"/>
                <a:sym typeface="Calibri"/>
              </a:rPr>
              <a:t> π</a:t>
            </a:r>
            <a:r>
              <a:rPr lang="de-DE" sz="2000" dirty="0" err="1">
                <a:solidFill>
                  <a:srgbClr val="FF0000"/>
                </a:solidFill>
                <a:latin typeface="Calibri"/>
                <a:ea typeface="Calibri"/>
                <a:cs typeface="Calibri"/>
                <a:sym typeface="Calibri"/>
              </a:rPr>
              <a:t>ροσω</a:t>
            </a:r>
            <a:r>
              <a:rPr lang="de-DE" sz="2000" dirty="0">
                <a:solidFill>
                  <a:srgbClr val="FF0000"/>
                </a:solidFill>
                <a:latin typeface="Calibri"/>
                <a:ea typeface="Calibri"/>
                <a:cs typeface="Calibri"/>
                <a:sym typeface="Calibri"/>
              </a:rPr>
              <a:t>πικό πωλήσεων μπορεί να επηρεαστεί αρνητικά από τους νέους πιστωτικούς όρους</a:t>
            </a:r>
            <a:endParaRPr sz="2000" dirty="0">
              <a:solidFill>
                <a:srgbClr val="FF0000"/>
              </a:solidFill>
              <a:latin typeface="Calibri"/>
              <a:ea typeface="Calibri"/>
              <a:cs typeface="Calibri"/>
              <a:sym typeface="Calibri"/>
            </a:endParaRPr>
          </a:p>
          <a:p>
            <a:pPr marL="457200" lvl="0" indent="-336550" algn="l" rtl="0">
              <a:lnSpc>
                <a:spcPct val="115000"/>
              </a:lnSpc>
              <a:spcBef>
                <a:spcPts val="0"/>
              </a:spcBef>
              <a:spcAft>
                <a:spcPts val="0"/>
              </a:spcAft>
              <a:buClr>
                <a:srgbClr val="FF0000"/>
              </a:buClr>
              <a:buSzPts val="1700"/>
              <a:buChar char="●"/>
            </a:pPr>
            <a:r>
              <a:rPr lang="de-DE" sz="2000" dirty="0">
                <a:solidFill>
                  <a:srgbClr val="FF0000"/>
                </a:solidFill>
                <a:latin typeface="Calibri"/>
                <a:ea typeface="Calibri"/>
                <a:cs typeface="Calibri"/>
                <a:sym typeface="Calibri"/>
              </a:rPr>
              <a:t>Μπ</a:t>
            </a:r>
            <a:r>
              <a:rPr lang="de-DE" sz="2000" dirty="0" err="1">
                <a:solidFill>
                  <a:srgbClr val="FF0000"/>
                </a:solidFill>
                <a:latin typeface="Calibri"/>
                <a:ea typeface="Calibri"/>
                <a:cs typeface="Calibri"/>
                <a:sym typeface="Calibri"/>
              </a:rPr>
              <a:t>ορεί</a:t>
            </a:r>
            <a:r>
              <a:rPr lang="de-DE" sz="2000" dirty="0">
                <a:solidFill>
                  <a:srgbClr val="FF0000"/>
                </a:solidFill>
                <a:latin typeface="Calibri"/>
                <a:ea typeface="Calibri"/>
                <a:cs typeface="Calibri"/>
                <a:sym typeface="Calibri"/>
              </a:rPr>
              <a:t> να υπ</a:t>
            </a:r>
            <a:r>
              <a:rPr lang="de-DE" sz="2000" dirty="0" err="1">
                <a:solidFill>
                  <a:srgbClr val="FF0000"/>
                </a:solidFill>
                <a:latin typeface="Calibri"/>
                <a:ea typeface="Calibri"/>
                <a:cs typeface="Calibri"/>
                <a:sym typeface="Calibri"/>
              </a:rPr>
              <a:t>άρχουν</a:t>
            </a:r>
            <a:r>
              <a:rPr lang="de-DE" sz="2000" dirty="0">
                <a:solidFill>
                  <a:srgbClr val="FF0000"/>
                </a:solidFill>
                <a:latin typeface="Calibri"/>
                <a:ea typeface="Calibri"/>
                <a:cs typeface="Calibri"/>
                <a:sym typeface="Calibri"/>
              </a:rPr>
              <a:t> </a:t>
            </a:r>
            <a:r>
              <a:rPr lang="de-DE" sz="2000" dirty="0" err="1">
                <a:solidFill>
                  <a:srgbClr val="FF0000"/>
                </a:solidFill>
                <a:latin typeface="Calibri"/>
                <a:ea typeface="Calibri"/>
                <a:cs typeface="Calibri"/>
                <a:sym typeface="Calibri"/>
              </a:rPr>
              <a:t>νομικά</a:t>
            </a:r>
            <a:r>
              <a:rPr lang="de-DE" sz="2000" dirty="0">
                <a:solidFill>
                  <a:srgbClr val="FF0000"/>
                </a:solidFill>
                <a:latin typeface="Calibri"/>
                <a:ea typeface="Calibri"/>
                <a:cs typeface="Calibri"/>
                <a:sym typeface="Calibri"/>
              </a:rPr>
              <a:t> και πρα</a:t>
            </a:r>
            <a:r>
              <a:rPr lang="de-DE" sz="2000" dirty="0" err="1">
                <a:solidFill>
                  <a:srgbClr val="FF0000"/>
                </a:solidFill>
                <a:latin typeface="Calibri"/>
                <a:ea typeface="Calibri"/>
                <a:cs typeface="Calibri"/>
                <a:sym typeface="Calibri"/>
              </a:rPr>
              <a:t>κτικά</a:t>
            </a:r>
            <a:r>
              <a:rPr lang="de-DE" sz="2000" dirty="0">
                <a:solidFill>
                  <a:srgbClr val="FF0000"/>
                </a:solidFill>
                <a:latin typeface="Calibri"/>
                <a:ea typeface="Calibri"/>
                <a:cs typeface="Calibri"/>
                <a:sym typeface="Calibri"/>
              </a:rPr>
              <a:t> </a:t>
            </a:r>
            <a:r>
              <a:rPr lang="de-DE" sz="2000" dirty="0" err="1">
                <a:solidFill>
                  <a:srgbClr val="FF0000"/>
                </a:solidFill>
                <a:latin typeface="Calibri"/>
                <a:ea typeface="Calibri"/>
                <a:cs typeface="Calibri"/>
                <a:sym typeface="Calibri"/>
              </a:rPr>
              <a:t>ζητήμ</a:t>
            </a:r>
            <a:r>
              <a:rPr lang="de-DE" sz="2000" dirty="0">
                <a:solidFill>
                  <a:srgbClr val="FF0000"/>
                </a:solidFill>
                <a:latin typeface="Calibri"/>
                <a:ea typeface="Calibri"/>
                <a:cs typeface="Calibri"/>
                <a:sym typeface="Calibri"/>
              </a:rPr>
              <a:t>ατα σχετικά με τη χρέωση τόκων επί ληξιπρόθεσμων υπολοίπων.  </a:t>
            </a:r>
            <a:endParaRPr sz="1900" dirty="0">
              <a:solidFill>
                <a:srgbClr val="FF0000"/>
              </a:solidFill>
            </a:endParaRPr>
          </a:p>
        </p:txBody>
      </p:sp>
      <p:pic>
        <p:nvPicPr>
          <p:cNvPr id="752" name="Google Shape;752;p8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53" name="Google Shape;753;p84"/>
          <p:cNvSpPr txBox="1">
            <a:spLocks noGrp="1"/>
          </p:cNvSpPr>
          <p:nvPr>
            <p:ph type="body" idx="1"/>
          </p:nvPr>
        </p:nvSpPr>
        <p:spPr>
          <a:xfrm>
            <a:off x="2180187" y="114530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Δι</a:t>
            </a:r>
            <a:r>
              <a:rPr lang="de-DE" sz="3000" dirty="0">
                <a:solidFill>
                  <a:schemeClr val="dk1"/>
                </a:solidFill>
                <a:latin typeface="Calibri"/>
                <a:ea typeface="Calibri"/>
                <a:cs typeface="Calibri"/>
                <a:sym typeface="Calibri"/>
              </a:rPr>
              <a:t>αχείριση οφειλετών</a:t>
            </a:r>
            <a:endParaRPr sz="1600" dirty="0"/>
          </a:p>
        </p:txBody>
      </p:sp>
      <p:sp>
        <p:nvSpPr>
          <p:cNvPr id="754" name="Google Shape;754;p8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37</a:t>
            </a:fld>
            <a:endParaRPr/>
          </a:p>
        </p:txBody>
      </p:sp>
      <p:pic>
        <p:nvPicPr>
          <p:cNvPr id="755" name="Google Shape;755;p84"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85"/>
          <p:cNvSpPr txBox="1">
            <a:spLocks noGrp="1"/>
          </p:cNvSpPr>
          <p:nvPr>
            <p:ph type="title"/>
          </p:nvPr>
        </p:nvSpPr>
        <p:spPr>
          <a:xfrm>
            <a:off x="1995299"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Εσωτερικές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761" name="Google Shape;761;p85"/>
          <p:cNvSpPr txBox="1">
            <a:spLocks noGrp="1"/>
          </p:cNvSpPr>
          <p:nvPr>
            <p:ph type="body" idx="1"/>
          </p:nvPr>
        </p:nvSpPr>
        <p:spPr>
          <a:xfrm>
            <a:off x="359137" y="1758750"/>
            <a:ext cx="5020331"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2000" dirty="0" err="1">
                <a:latin typeface="Calibri"/>
                <a:ea typeface="Calibri"/>
                <a:cs typeface="Calibri"/>
                <a:sym typeface="Calibri"/>
              </a:rPr>
              <a:t>Συμφωνήστε</a:t>
            </a:r>
            <a:r>
              <a:rPr lang="de-DE" sz="2000" dirty="0">
                <a:latin typeface="Calibri"/>
                <a:ea typeface="Calibri"/>
                <a:cs typeface="Calibri"/>
                <a:sym typeface="Calibri"/>
              </a:rPr>
              <a:t> </a:t>
            </a:r>
            <a:r>
              <a:rPr lang="de-DE" sz="2000" dirty="0" err="1">
                <a:latin typeface="Calibri"/>
                <a:ea typeface="Calibri"/>
                <a:cs typeface="Calibri"/>
                <a:sym typeface="Calibri"/>
              </a:rPr>
              <a:t>με</a:t>
            </a:r>
            <a:r>
              <a:rPr lang="de-DE" sz="2000" dirty="0">
                <a:latin typeface="Calibri"/>
                <a:ea typeface="Calibri"/>
                <a:cs typeface="Calibri"/>
                <a:sym typeface="Calibri"/>
              </a:rPr>
              <a:t> </a:t>
            </a:r>
            <a:r>
              <a:rPr lang="de-DE" sz="2000" dirty="0" err="1">
                <a:latin typeface="Calibri"/>
                <a:ea typeface="Calibri"/>
                <a:cs typeface="Calibri"/>
                <a:sym typeface="Calibri"/>
              </a:rPr>
              <a:t>τους</a:t>
            </a:r>
            <a:r>
              <a:rPr lang="de-DE" sz="2000" dirty="0">
                <a:latin typeface="Calibri"/>
                <a:ea typeface="Calibri"/>
                <a:cs typeface="Calibri"/>
                <a:sym typeface="Calibri"/>
              </a:rPr>
              <a:t> π</a:t>
            </a:r>
            <a:r>
              <a:rPr lang="de-DE" sz="2000" dirty="0" err="1">
                <a:latin typeface="Calibri"/>
                <a:ea typeface="Calibri"/>
                <a:cs typeface="Calibri"/>
                <a:sym typeface="Calibri"/>
              </a:rPr>
              <a:t>ρομηθευτές</a:t>
            </a:r>
            <a:r>
              <a:rPr lang="de-DE" sz="2000" dirty="0">
                <a:latin typeface="Calibri"/>
                <a:ea typeface="Calibri"/>
                <a:cs typeface="Calibri"/>
                <a:sym typeface="Calibri"/>
              </a:rPr>
              <a:t> </a:t>
            </a:r>
            <a:r>
              <a:rPr lang="de-DE" sz="2000" dirty="0" err="1">
                <a:latin typeface="Calibri"/>
                <a:ea typeface="Calibri"/>
                <a:cs typeface="Calibri"/>
                <a:sym typeface="Calibri"/>
              </a:rPr>
              <a:t>σε</a:t>
            </a:r>
            <a:r>
              <a:rPr lang="de-DE" sz="2000" dirty="0">
                <a:latin typeface="Calibri"/>
                <a:ea typeface="Calibri"/>
                <a:cs typeface="Calibri"/>
                <a:sym typeface="Calibri"/>
              </a:rPr>
              <a:t> </a:t>
            </a:r>
            <a:r>
              <a:rPr lang="el-GR" sz="2000" dirty="0">
                <a:latin typeface="Calibri"/>
                <a:ea typeface="Calibri"/>
                <a:cs typeface="Calibri"/>
                <a:sym typeface="Calibri"/>
              </a:rPr>
              <a:t>ευρύτερες πιστωτικές προθεσμίες</a:t>
            </a:r>
            <a:endParaRPr sz="20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2000" dirty="0" err="1">
                <a:latin typeface="Calibri"/>
                <a:ea typeface="Calibri"/>
                <a:cs typeface="Calibri"/>
                <a:sym typeface="Calibri"/>
              </a:rPr>
              <a:t>Οι</a:t>
            </a:r>
            <a:r>
              <a:rPr lang="de-DE" sz="2000" dirty="0">
                <a:latin typeface="Calibri"/>
                <a:ea typeface="Calibri"/>
                <a:cs typeface="Calibri"/>
                <a:sym typeface="Calibri"/>
              </a:rPr>
              <a:t> κα</a:t>
            </a:r>
            <a:r>
              <a:rPr lang="de-DE" sz="2000" dirty="0" err="1">
                <a:latin typeface="Calibri"/>
                <a:ea typeface="Calibri"/>
                <a:cs typeface="Calibri"/>
                <a:sym typeface="Calibri"/>
              </a:rPr>
              <a:t>θυστερήσεις</a:t>
            </a:r>
            <a:r>
              <a:rPr lang="de-DE" sz="2000" dirty="0">
                <a:latin typeface="Calibri"/>
                <a:ea typeface="Calibri"/>
                <a:cs typeface="Calibri"/>
                <a:sym typeface="Calibri"/>
              </a:rPr>
              <a:t> </a:t>
            </a:r>
            <a:r>
              <a:rPr lang="el-GR" sz="2000" dirty="0">
                <a:latin typeface="Calibri"/>
                <a:ea typeface="Calibri"/>
                <a:cs typeface="Calibri"/>
                <a:sym typeface="Calibri"/>
              </a:rPr>
              <a:t>πληρωμών </a:t>
            </a:r>
            <a:r>
              <a:rPr lang="de-DE" sz="2000" dirty="0">
                <a:latin typeface="Calibri"/>
                <a:ea typeface="Calibri"/>
                <a:cs typeface="Calibri"/>
                <a:sym typeface="Calibri"/>
              </a:rPr>
              <a:t>π</a:t>
            </a:r>
            <a:r>
              <a:rPr lang="de-DE" sz="2000" dirty="0" err="1">
                <a:latin typeface="Calibri"/>
                <a:ea typeface="Calibri"/>
                <a:cs typeface="Calibri"/>
                <a:sym typeface="Calibri"/>
              </a:rPr>
              <a:t>ρος</a:t>
            </a:r>
            <a:r>
              <a:rPr lang="de-DE" sz="2000" dirty="0">
                <a:latin typeface="Calibri"/>
                <a:ea typeface="Calibri"/>
                <a:cs typeface="Calibri"/>
                <a:sym typeface="Calibri"/>
              </a:rPr>
              <a:t> </a:t>
            </a:r>
            <a:r>
              <a:rPr lang="de-DE" sz="2000" dirty="0" err="1">
                <a:latin typeface="Calibri"/>
                <a:ea typeface="Calibri"/>
                <a:cs typeface="Calibri"/>
                <a:sym typeface="Calibri"/>
              </a:rPr>
              <a:t>τους</a:t>
            </a:r>
            <a:r>
              <a:rPr lang="de-DE" sz="2000" dirty="0">
                <a:latin typeface="Calibri"/>
                <a:ea typeface="Calibri"/>
                <a:cs typeface="Calibri"/>
                <a:sym typeface="Calibri"/>
              </a:rPr>
              <a:t> π</a:t>
            </a:r>
            <a:r>
              <a:rPr lang="de-DE" sz="2000" dirty="0" err="1">
                <a:latin typeface="Calibri"/>
                <a:ea typeface="Calibri"/>
                <a:cs typeface="Calibri"/>
                <a:sym typeface="Calibri"/>
              </a:rPr>
              <a:t>ιστωτές</a:t>
            </a:r>
            <a:r>
              <a:rPr lang="de-DE" sz="2000" dirty="0">
                <a:latin typeface="Calibri"/>
                <a:ea typeface="Calibri"/>
                <a:cs typeface="Calibri"/>
                <a:sym typeface="Calibri"/>
              </a:rPr>
              <a:t> θα επ</a:t>
            </a:r>
            <a:r>
              <a:rPr lang="de-DE" sz="2000" dirty="0" err="1">
                <a:latin typeface="Calibri"/>
                <a:ea typeface="Calibri"/>
                <a:cs typeface="Calibri"/>
                <a:sym typeface="Calibri"/>
              </a:rPr>
              <a:t>ηρεάσουν</a:t>
            </a:r>
            <a:r>
              <a:rPr lang="de-DE" sz="2000" dirty="0">
                <a:latin typeface="Calibri"/>
                <a:ea typeface="Calibri"/>
                <a:cs typeface="Calibri"/>
                <a:sym typeface="Calibri"/>
              </a:rPr>
              <a:t> </a:t>
            </a:r>
            <a:r>
              <a:rPr lang="de-DE" sz="2000" dirty="0" err="1">
                <a:latin typeface="Calibri"/>
                <a:ea typeface="Calibri"/>
                <a:cs typeface="Calibri"/>
                <a:sym typeface="Calibri"/>
              </a:rPr>
              <a:t>θετικά</a:t>
            </a:r>
            <a:r>
              <a:rPr lang="de-DE" sz="2000" dirty="0">
                <a:latin typeface="Calibri"/>
                <a:ea typeface="Calibri"/>
                <a:cs typeface="Calibri"/>
                <a:sym typeface="Calibri"/>
              </a:rPr>
              <a:t> </a:t>
            </a:r>
            <a:r>
              <a:rPr lang="de-DE" sz="2000" dirty="0" err="1">
                <a:latin typeface="Calibri"/>
                <a:ea typeface="Calibri"/>
                <a:cs typeface="Calibri"/>
                <a:sym typeface="Calibri"/>
              </a:rPr>
              <a:t>τις</a:t>
            </a:r>
            <a:r>
              <a:rPr lang="de-DE" sz="2000" dirty="0">
                <a:latin typeface="Calibri"/>
                <a:ea typeface="Calibri"/>
                <a:cs typeface="Calibri"/>
                <a:sym typeface="Calibri"/>
              </a:rPr>
              <a:t> τα</a:t>
            </a:r>
            <a:r>
              <a:rPr lang="de-DE" sz="2000" dirty="0" err="1">
                <a:latin typeface="Calibri"/>
                <a:ea typeface="Calibri"/>
                <a:cs typeface="Calibri"/>
                <a:sym typeface="Calibri"/>
              </a:rPr>
              <a:t>μει</a:t>
            </a:r>
            <a:r>
              <a:rPr lang="de-DE" sz="2000" dirty="0">
                <a:latin typeface="Calibri"/>
                <a:ea typeface="Calibri"/>
                <a:cs typeface="Calibri"/>
                <a:sym typeface="Calibri"/>
              </a:rPr>
              <a:t>ακές ροές</a:t>
            </a:r>
            <a:endParaRPr sz="20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2000" dirty="0">
                <a:latin typeface="Calibri"/>
                <a:ea typeface="Calibri"/>
                <a:cs typeface="Calibri"/>
                <a:sym typeface="Calibri"/>
              </a:rPr>
              <a:t>Η </a:t>
            </a:r>
            <a:r>
              <a:rPr lang="de-DE" sz="2000" dirty="0" err="1">
                <a:latin typeface="Calibri"/>
                <a:ea typeface="Calibri"/>
                <a:cs typeface="Calibri"/>
                <a:sym typeface="Calibri"/>
              </a:rPr>
              <a:t>δέσμευση</a:t>
            </a:r>
            <a:r>
              <a:rPr lang="de-DE" sz="2000" dirty="0">
                <a:latin typeface="Calibri"/>
                <a:ea typeface="Calibri"/>
                <a:cs typeface="Calibri"/>
                <a:sym typeface="Calibri"/>
              </a:rPr>
              <a:t> </a:t>
            </a:r>
            <a:r>
              <a:rPr lang="de-DE" sz="2000" dirty="0" err="1">
                <a:latin typeface="Calibri"/>
                <a:ea typeface="Calibri"/>
                <a:cs typeface="Calibri"/>
                <a:sym typeface="Calibri"/>
              </a:rPr>
              <a:t>γι</a:t>
            </a:r>
            <a:r>
              <a:rPr lang="de-DE" sz="2000" dirty="0">
                <a:latin typeface="Calibri"/>
                <a:ea typeface="Calibri"/>
                <a:cs typeface="Calibri"/>
                <a:sym typeface="Calibri"/>
              </a:rPr>
              <a:t>α όγκο αγορών/συχνότητα πληρωμών θα μπορούσε να βελτιώσει τους πιστωτικούς όρους</a:t>
            </a:r>
            <a:endParaRPr sz="2000" dirty="0">
              <a:latin typeface="Calibri"/>
              <a:ea typeface="Calibri"/>
              <a:cs typeface="Calibri"/>
              <a:sym typeface="Calibri"/>
            </a:endParaRPr>
          </a:p>
        </p:txBody>
      </p:sp>
      <p:sp>
        <p:nvSpPr>
          <p:cNvPr id="762" name="Google Shape;762;p85"/>
          <p:cNvSpPr txBox="1">
            <a:spLocks noGrp="1"/>
          </p:cNvSpPr>
          <p:nvPr>
            <p:ph type="body" idx="2"/>
          </p:nvPr>
        </p:nvSpPr>
        <p:spPr>
          <a:xfrm>
            <a:off x="5277394" y="1758750"/>
            <a:ext cx="3767781"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Char char="●"/>
            </a:pPr>
            <a:r>
              <a:rPr lang="de-DE" sz="2000" dirty="0">
                <a:latin typeface="Calibri"/>
                <a:ea typeface="Calibri"/>
                <a:cs typeface="Calibri"/>
                <a:sym typeface="Calibri"/>
              </a:rPr>
              <a:t>Η β</a:t>
            </a:r>
            <a:r>
              <a:rPr lang="de-DE" sz="2000" dirty="0" err="1">
                <a:latin typeface="Calibri"/>
                <a:ea typeface="Calibri"/>
                <a:cs typeface="Calibri"/>
                <a:sym typeface="Calibri"/>
              </a:rPr>
              <a:t>ελτίωση</a:t>
            </a:r>
            <a:r>
              <a:rPr lang="de-DE" sz="2000" dirty="0">
                <a:latin typeface="Calibri"/>
                <a:ea typeface="Calibri"/>
                <a:cs typeface="Calibri"/>
                <a:sym typeface="Calibri"/>
              </a:rPr>
              <a:t> </a:t>
            </a:r>
            <a:r>
              <a:rPr lang="de-DE" sz="2000" dirty="0" err="1">
                <a:latin typeface="Calibri"/>
                <a:ea typeface="Calibri"/>
                <a:cs typeface="Calibri"/>
                <a:sym typeface="Calibri"/>
              </a:rPr>
              <a:t>της</a:t>
            </a:r>
            <a:r>
              <a:rPr lang="de-DE" sz="2000" dirty="0">
                <a:latin typeface="Calibri"/>
                <a:ea typeface="Calibri"/>
                <a:cs typeface="Calibri"/>
                <a:sym typeface="Calibri"/>
              </a:rPr>
              <a:t> </a:t>
            </a:r>
            <a:r>
              <a:rPr lang="de-DE" sz="2000" dirty="0" err="1">
                <a:latin typeface="Calibri"/>
                <a:ea typeface="Calibri"/>
                <a:cs typeface="Calibri"/>
                <a:sym typeface="Calibri"/>
              </a:rPr>
              <a:t>σχέσης</a:t>
            </a:r>
            <a:r>
              <a:rPr lang="de-DE" sz="2000" dirty="0">
                <a:latin typeface="Calibri"/>
                <a:ea typeface="Calibri"/>
                <a:cs typeface="Calibri"/>
                <a:sym typeface="Calibri"/>
              </a:rPr>
              <a:t> </a:t>
            </a:r>
            <a:r>
              <a:rPr lang="de-DE" sz="2000" dirty="0" err="1">
                <a:latin typeface="Calibri"/>
                <a:ea typeface="Calibri"/>
                <a:cs typeface="Calibri"/>
                <a:sym typeface="Calibri"/>
              </a:rPr>
              <a:t>με</a:t>
            </a:r>
            <a:r>
              <a:rPr lang="de-DE" sz="2000" dirty="0">
                <a:latin typeface="Calibri"/>
                <a:ea typeface="Calibri"/>
                <a:cs typeface="Calibri"/>
                <a:sym typeface="Calibri"/>
              </a:rPr>
              <a:t> </a:t>
            </a:r>
            <a:r>
              <a:rPr lang="de-DE" sz="2000" dirty="0" err="1">
                <a:latin typeface="Calibri"/>
                <a:ea typeface="Calibri"/>
                <a:cs typeface="Calibri"/>
                <a:sym typeface="Calibri"/>
              </a:rPr>
              <a:t>τους</a:t>
            </a:r>
            <a:r>
              <a:rPr lang="de-DE" sz="2000" dirty="0">
                <a:latin typeface="Calibri"/>
                <a:ea typeface="Calibri"/>
                <a:cs typeface="Calibri"/>
                <a:sym typeface="Calibri"/>
              </a:rPr>
              <a:t> π</a:t>
            </a:r>
            <a:r>
              <a:rPr lang="de-DE" sz="2000" dirty="0" err="1">
                <a:latin typeface="Calibri"/>
                <a:ea typeface="Calibri"/>
                <a:cs typeface="Calibri"/>
                <a:sym typeface="Calibri"/>
              </a:rPr>
              <a:t>ρομηθευτές</a:t>
            </a:r>
            <a:r>
              <a:rPr lang="de-DE" sz="2000" dirty="0">
                <a:latin typeface="Calibri"/>
                <a:ea typeface="Calibri"/>
                <a:cs typeface="Calibri"/>
                <a:sym typeface="Calibri"/>
              </a:rPr>
              <a:t> μπ</a:t>
            </a:r>
            <a:r>
              <a:rPr lang="de-DE" sz="2000" dirty="0" err="1">
                <a:latin typeface="Calibri"/>
                <a:ea typeface="Calibri"/>
                <a:cs typeface="Calibri"/>
                <a:sym typeface="Calibri"/>
              </a:rPr>
              <a:t>ορεί</a:t>
            </a:r>
            <a:r>
              <a:rPr lang="de-DE" sz="2000" dirty="0">
                <a:latin typeface="Calibri"/>
                <a:ea typeface="Calibri"/>
                <a:cs typeface="Calibri"/>
                <a:sym typeface="Calibri"/>
              </a:rPr>
              <a:t> να </a:t>
            </a:r>
            <a:r>
              <a:rPr lang="de-DE" sz="2000" dirty="0" err="1">
                <a:latin typeface="Calibri"/>
                <a:ea typeface="Calibri"/>
                <a:cs typeface="Calibri"/>
                <a:sym typeface="Calibri"/>
              </a:rPr>
              <a:t>οδηγήσει</a:t>
            </a:r>
            <a:r>
              <a:rPr lang="de-DE" sz="2000" dirty="0">
                <a:latin typeface="Calibri"/>
                <a:ea typeface="Calibri"/>
                <a:cs typeface="Calibri"/>
                <a:sym typeface="Calibri"/>
              </a:rPr>
              <a:t> </a:t>
            </a:r>
            <a:r>
              <a:rPr lang="de-DE" sz="2000" dirty="0" err="1">
                <a:latin typeface="Calibri"/>
                <a:ea typeface="Calibri"/>
                <a:cs typeface="Calibri"/>
                <a:sym typeface="Calibri"/>
              </a:rPr>
              <a:t>σε</a:t>
            </a:r>
            <a:r>
              <a:rPr lang="de-DE" sz="2000" dirty="0">
                <a:latin typeface="Calibri"/>
                <a:ea typeface="Calibri"/>
                <a:cs typeface="Calibri"/>
                <a:sym typeface="Calibri"/>
              </a:rPr>
              <a:t> </a:t>
            </a:r>
            <a:r>
              <a:rPr lang="el-GR" sz="2000" dirty="0">
                <a:latin typeface="Calibri"/>
                <a:ea typeface="Calibri"/>
                <a:cs typeface="Calibri"/>
                <a:sym typeface="Calibri"/>
              </a:rPr>
              <a:t>ευνοϊκότερους</a:t>
            </a:r>
            <a:r>
              <a:rPr lang="de-DE" sz="2000" dirty="0">
                <a:latin typeface="Calibri"/>
                <a:ea typeface="Calibri"/>
                <a:cs typeface="Calibri"/>
                <a:sym typeface="Calibri"/>
              </a:rPr>
              <a:t> π</a:t>
            </a:r>
            <a:r>
              <a:rPr lang="de-DE" sz="2000" dirty="0" err="1">
                <a:latin typeface="Calibri"/>
                <a:ea typeface="Calibri"/>
                <a:cs typeface="Calibri"/>
                <a:sym typeface="Calibri"/>
              </a:rPr>
              <a:t>ιστωτικούς</a:t>
            </a:r>
            <a:r>
              <a:rPr lang="de-DE" sz="2000" dirty="0">
                <a:latin typeface="Calibri"/>
                <a:ea typeface="Calibri"/>
                <a:cs typeface="Calibri"/>
                <a:sym typeface="Calibri"/>
              </a:rPr>
              <a:t> </a:t>
            </a:r>
            <a:r>
              <a:rPr lang="de-DE" sz="2000" dirty="0" err="1">
                <a:latin typeface="Calibri"/>
                <a:ea typeface="Calibri"/>
                <a:cs typeface="Calibri"/>
                <a:sym typeface="Calibri"/>
              </a:rPr>
              <a:t>όρους</a:t>
            </a:r>
            <a:r>
              <a:rPr lang="de-DE" sz="2000" dirty="0">
                <a:latin typeface="Calibri"/>
                <a:ea typeface="Calibri"/>
                <a:cs typeface="Calibri"/>
                <a:sym typeface="Calibri"/>
              </a:rPr>
              <a:t> </a:t>
            </a:r>
            <a:endParaRPr sz="2000" dirty="0">
              <a:latin typeface="Calibri"/>
              <a:ea typeface="Calibri"/>
              <a:cs typeface="Calibri"/>
              <a:sym typeface="Calibri"/>
            </a:endParaRPr>
          </a:p>
          <a:p>
            <a:pPr marL="457200" lvl="0" indent="-336550" algn="l" rtl="0">
              <a:lnSpc>
                <a:spcPct val="115000"/>
              </a:lnSpc>
              <a:spcBef>
                <a:spcPts val="0"/>
              </a:spcBef>
              <a:spcAft>
                <a:spcPts val="0"/>
              </a:spcAft>
              <a:buSzPts val="1700"/>
              <a:buChar char="●"/>
            </a:pPr>
            <a:r>
              <a:rPr lang="de-DE" sz="2000" dirty="0">
                <a:latin typeface="Calibri"/>
                <a:ea typeface="Calibri"/>
                <a:cs typeface="Calibri"/>
                <a:sym typeface="Calibri"/>
              </a:rPr>
              <a:t>Η </a:t>
            </a:r>
            <a:r>
              <a:rPr lang="de-DE" sz="2000" dirty="0" err="1">
                <a:latin typeface="Calibri"/>
                <a:ea typeface="Calibri"/>
                <a:cs typeface="Calibri"/>
                <a:sym typeface="Calibri"/>
              </a:rPr>
              <a:t>θετική</a:t>
            </a:r>
            <a:r>
              <a:rPr lang="de-DE" sz="2000" dirty="0">
                <a:latin typeface="Calibri"/>
                <a:ea typeface="Calibri"/>
                <a:cs typeface="Calibri"/>
                <a:sym typeface="Calibri"/>
              </a:rPr>
              <a:t> ανα</a:t>
            </a:r>
            <a:r>
              <a:rPr lang="de-DE" sz="2000" dirty="0" err="1">
                <a:latin typeface="Calibri"/>
                <a:ea typeface="Calibri"/>
                <a:cs typeface="Calibri"/>
                <a:sym typeface="Calibri"/>
              </a:rPr>
              <a:t>φορά</a:t>
            </a:r>
            <a:r>
              <a:rPr lang="el-GR" sz="2000" dirty="0">
                <a:latin typeface="Calibri"/>
                <a:ea typeface="Calibri"/>
                <a:cs typeface="Calibri"/>
                <a:sym typeface="Calibri"/>
              </a:rPr>
              <a:t> από τις τράπεζες</a:t>
            </a:r>
            <a:r>
              <a:rPr lang="de-DE" sz="2000" dirty="0">
                <a:latin typeface="Calibri"/>
                <a:ea typeface="Calibri"/>
                <a:cs typeface="Calibri"/>
                <a:sym typeface="Calibri"/>
              </a:rPr>
              <a:t> μπορεί να βελτιώσει τους πιστωτικούς όρους </a:t>
            </a:r>
            <a:endParaRPr sz="1900" dirty="0"/>
          </a:p>
        </p:txBody>
      </p:sp>
      <p:pic>
        <p:nvPicPr>
          <p:cNvPr id="763" name="Google Shape;763;p8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64" name="Google Shape;764;p85"/>
          <p:cNvSpPr txBox="1">
            <a:spLocks noGrp="1"/>
          </p:cNvSpPr>
          <p:nvPr>
            <p:ph type="body" idx="1"/>
          </p:nvPr>
        </p:nvSpPr>
        <p:spPr>
          <a:xfrm>
            <a:off x="2215649"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Δι</a:t>
            </a:r>
            <a:r>
              <a:rPr lang="de-DE" sz="3000" dirty="0">
                <a:solidFill>
                  <a:schemeClr val="dk1"/>
                </a:solidFill>
                <a:latin typeface="Calibri"/>
                <a:ea typeface="Calibri"/>
                <a:cs typeface="Calibri"/>
                <a:sym typeface="Calibri"/>
              </a:rPr>
              <a:t>αχείριση πιστωτών</a:t>
            </a:r>
            <a:endParaRPr sz="1600" dirty="0"/>
          </a:p>
        </p:txBody>
      </p:sp>
      <p:sp>
        <p:nvSpPr>
          <p:cNvPr id="765" name="Google Shape;765;p8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38</a:t>
            </a:fld>
            <a:endParaRPr/>
          </a:p>
        </p:txBody>
      </p:sp>
      <p:pic>
        <p:nvPicPr>
          <p:cNvPr id="766" name="Google Shape;766;p8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86"/>
          <p:cNvSpPr txBox="1">
            <a:spLocks noGrp="1"/>
          </p:cNvSpPr>
          <p:nvPr>
            <p:ph type="title"/>
          </p:nvPr>
        </p:nvSpPr>
        <p:spPr>
          <a:xfrm>
            <a:off x="2342636" y="6067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Εσωτερικές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772" name="Google Shape;772;p86"/>
          <p:cNvSpPr txBox="1">
            <a:spLocks noGrp="1"/>
          </p:cNvSpPr>
          <p:nvPr>
            <p:ph type="body" idx="1"/>
          </p:nvPr>
        </p:nvSpPr>
        <p:spPr>
          <a:xfrm>
            <a:off x="796833" y="1758750"/>
            <a:ext cx="4706603"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Οι</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μη</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εγκεκριμένες</a:t>
            </a:r>
            <a:r>
              <a:rPr lang="de-DE" sz="1800" dirty="0">
                <a:solidFill>
                  <a:srgbClr val="FF0000"/>
                </a:solidFill>
                <a:latin typeface="Calibri"/>
                <a:ea typeface="Calibri"/>
                <a:cs typeface="Calibri"/>
                <a:sym typeface="Calibri"/>
              </a:rPr>
              <a:t> κα</a:t>
            </a:r>
            <a:r>
              <a:rPr lang="de-DE" sz="1800" dirty="0" err="1">
                <a:solidFill>
                  <a:srgbClr val="FF0000"/>
                </a:solidFill>
                <a:latin typeface="Calibri"/>
                <a:ea typeface="Calibri"/>
                <a:cs typeface="Calibri"/>
                <a:sym typeface="Calibri"/>
              </a:rPr>
              <a:t>θυστερήσεις</a:t>
            </a:r>
            <a:r>
              <a:rPr lang="de-DE" sz="1800" dirty="0">
                <a:solidFill>
                  <a:srgbClr val="FF0000"/>
                </a:solidFill>
                <a:latin typeface="Calibri"/>
                <a:ea typeface="Calibri"/>
                <a:cs typeface="Calibri"/>
                <a:sym typeface="Calibri"/>
              </a:rPr>
              <a:t> μπ</a:t>
            </a:r>
            <a:r>
              <a:rPr lang="de-DE" sz="1800" dirty="0" err="1">
                <a:solidFill>
                  <a:srgbClr val="FF0000"/>
                </a:solidFill>
                <a:latin typeface="Calibri"/>
                <a:ea typeface="Calibri"/>
                <a:cs typeface="Calibri"/>
                <a:sym typeface="Calibri"/>
              </a:rPr>
              <a:t>ορεί</a:t>
            </a:r>
            <a:r>
              <a:rPr lang="de-DE" sz="1800" dirty="0">
                <a:solidFill>
                  <a:srgbClr val="FF0000"/>
                </a:solidFill>
                <a:latin typeface="Calibri"/>
                <a:ea typeface="Calibri"/>
                <a:cs typeface="Calibri"/>
                <a:sym typeface="Calibri"/>
              </a:rPr>
              <a:t> να </a:t>
            </a:r>
            <a:r>
              <a:rPr lang="de-DE" sz="1800" dirty="0" err="1">
                <a:solidFill>
                  <a:srgbClr val="FF0000"/>
                </a:solidFill>
                <a:latin typeface="Calibri"/>
                <a:ea typeface="Calibri"/>
                <a:cs typeface="Calibri"/>
                <a:sym typeface="Calibri"/>
              </a:rPr>
              <a:t>οδηγήσουν</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σε</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μείωση</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της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εμ</a:t>
            </a:r>
            <a:r>
              <a:rPr lang="de-DE" sz="1800" dirty="0">
                <a:solidFill>
                  <a:srgbClr val="FF0000"/>
                </a:solidFill>
                <a:latin typeface="Calibri"/>
                <a:ea typeface="Calibri"/>
                <a:cs typeface="Calibri"/>
                <a:sym typeface="Calibri"/>
              </a:rPr>
              <a:t>πιστοσύνης των πιστωτών</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Οι</a:t>
            </a:r>
            <a:r>
              <a:rPr lang="de-DE" sz="1800" dirty="0">
                <a:solidFill>
                  <a:srgbClr val="FF0000"/>
                </a:solidFill>
                <a:latin typeface="Calibri"/>
                <a:ea typeface="Calibri"/>
                <a:cs typeface="Calibri"/>
                <a:sym typeface="Calibri"/>
              </a:rPr>
              <a:t> </a:t>
            </a:r>
            <a:r>
              <a:rPr lang="el-GR" sz="1800" dirty="0">
                <a:solidFill>
                  <a:srgbClr val="FF0000"/>
                </a:solidFill>
                <a:latin typeface="Calibri"/>
                <a:ea typeface="Calibri"/>
                <a:cs typeface="Calibri"/>
                <a:sym typeface="Calibri"/>
              </a:rPr>
              <a:t>ευρύτεροι</a:t>
            </a:r>
            <a:r>
              <a:rPr lang="de-DE" sz="1800" dirty="0">
                <a:solidFill>
                  <a:srgbClr val="FF0000"/>
                </a:solidFill>
                <a:latin typeface="Calibri"/>
                <a:ea typeface="Calibri"/>
                <a:cs typeface="Calibri"/>
                <a:sym typeface="Calibri"/>
              </a:rPr>
              <a:t> όροι πίστωσης μπορεί να οδηγήσουν σε χαμηλότερα πιστωτικά όρια και μικρότερο όγκο αγορών.</a:t>
            </a:r>
            <a:endParaRPr sz="1800" dirty="0">
              <a:solidFill>
                <a:srgbClr val="FF0000"/>
              </a:solidFill>
              <a:latin typeface="Calibri"/>
              <a:ea typeface="Calibri"/>
              <a:cs typeface="Calibri"/>
              <a:sym typeface="Calibri"/>
            </a:endParaRPr>
          </a:p>
        </p:txBody>
      </p:sp>
      <p:sp>
        <p:nvSpPr>
          <p:cNvPr id="773" name="Google Shape;773;p86"/>
          <p:cNvSpPr txBox="1">
            <a:spLocks noGrp="1"/>
          </p:cNvSpPr>
          <p:nvPr>
            <p:ph type="body" idx="2"/>
          </p:nvPr>
        </p:nvSpPr>
        <p:spPr>
          <a:xfrm>
            <a:off x="5723786" y="1758750"/>
            <a:ext cx="3321389"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FF0000"/>
              </a:buClr>
              <a:buSzPts val="1700"/>
              <a:buChar char="●"/>
            </a:pPr>
            <a:r>
              <a:rPr lang="de-DE" sz="1800" dirty="0">
                <a:solidFill>
                  <a:srgbClr val="FF0000"/>
                </a:solidFill>
                <a:latin typeface="Calibri"/>
                <a:ea typeface="Calibri"/>
                <a:cs typeface="Calibri"/>
                <a:sym typeface="Calibri"/>
              </a:rPr>
              <a:t>Ο α</a:t>
            </a:r>
            <a:r>
              <a:rPr lang="de-DE" sz="1800" dirty="0" err="1">
                <a:solidFill>
                  <a:srgbClr val="FF0000"/>
                </a:solidFill>
                <a:latin typeface="Calibri"/>
                <a:ea typeface="Calibri"/>
                <a:cs typeface="Calibri"/>
                <a:sym typeface="Calibri"/>
              </a:rPr>
              <a:t>ντ</a:t>
            </a:r>
            <a:r>
              <a:rPr lang="de-DE" sz="1800" dirty="0">
                <a:solidFill>
                  <a:srgbClr val="FF0000"/>
                </a:solidFill>
                <a:latin typeface="Calibri"/>
                <a:ea typeface="Calibri"/>
                <a:cs typeface="Calibri"/>
                <a:sym typeface="Calibri"/>
              </a:rPr>
              <a:t>αγωνισμός μπορεί να γίνει εντονότερος εάν οι προμηθευτές αναζητήσουν εναλλακτικές σχέσεις</a:t>
            </a:r>
            <a:endParaRPr sz="1800" dirty="0">
              <a:solidFill>
                <a:srgbClr val="FF0000"/>
              </a:solidFill>
            </a:endParaRPr>
          </a:p>
        </p:txBody>
      </p:sp>
      <p:pic>
        <p:nvPicPr>
          <p:cNvPr id="774" name="Google Shape;774;p86"/>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75" name="Google Shape;775;p86"/>
          <p:cNvSpPr txBox="1">
            <a:spLocks noGrp="1"/>
          </p:cNvSpPr>
          <p:nvPr>
            <p:ph type="body" idx="1"/>
          </p:nvPr>
        </p:nvSpPr>
        <p:spPr>
          <a:xfrm>
            <a:off x="2562986"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Δι</a:t>
            </a:r>
            <a:r>
              <a:rPr lang="de-DE" sz="3000" dirty="0">
                <a:solidFill>
                  <a:schemeClr val="dk1"/>
                </a:solidFill>
                <a:latin typeface="Calibri"/>
                <a:ea typeface="Calibri"/>
                <a:cs typeface="Calibri"/>
                <a:sym typeface="Calibri"/>
              </a:rPr>
              <a:t>αχείριση πιστωτών</a:t>
            </a:r>
            <a:endParaRPr sz="1600" dirty="0"/>
          </a:p>
        </p:txBody>
      </p:sp>
      <p:sp>
        <p:nvSpPr>
          <p:cNvPr id="776" name="Google Shape;776;p8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39</a:t>
            </a:fld>
            <a:endParaRPr/>
          </a:p>
        </p:txBody>
      </p:sp>
      <p:pic>
        <p:nvPicPr>
          <p:cNvPr id="777" name="Google Shape;777;p86"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1287750" y="527297"/>
            <a:ext cx="6568500" cy="54438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de-DE" sz="2000" dirty="0" err="1">
                <a:latin typeface="Lato" panose="020F0502020204030203" pitchFamily="34" charset="0"/>
                <a:ea typeface="Lato" panose="020F0502020204030203" pitchFamily="34" charset="0"/>
                <a:cs typeface="Lato" panose="020F0502020204030203" pitchFamily="34" charset="0"/>
              </a:rPr>
              <a:t>Μεθοδολογί</a:t>
            </a:r>
            <a:r>
              <a:rPr lang="de-DE" sz="2000" dirty="0">
                <a:latin typeface="Lato" panose="020F0502020204030203" pitchFamily="34" charset="0"/>
                <a:ea typeface="Lato" panose="020F0502020204030203" pitchFamily="34" charset="0"/>
                <a:cs typeface="Lato" panose="020F0502020204030203" pitchFamily="34" charset="0"/>
              </a:rPr>
              <a:t>α - EQF</a:t>
            </a:r>
            <a:endParaRPr sz="2000" dirty="0">
              <a:latin typeface="Lato" panose="020F0502020204030203" pitchFamily="34" charset="0"/>
              <a:ea typeface="Lato" panose="020F0502020204030203" pitchFamily="34" charset="0"/>
              <a:cs typeface="Lato" panose="020F0502020204030203" pitchFamily="34" charset="0"/>
            </a:endParaRPr>
          </a:p>
          <a:p>
            <a:pPr marL="0" lvl="0" indent="0" algn="ctr" rtl="0">
              <a:lnSpc>
                <a:spcPct val="100000"/>
              </a:lnSpc>
              <a:spcBef>
                <a:spcPts val="0"/>
              </a:spcBef>
              <a:spcAft>
                <a:spcPts val="0"/>
              </a:spcAft>
              <a:buSzPts val="3000"/>
              <a:buNone/>
            </a:pPr>
            <a:endParaRPr sz="2000" dirty="0">
              <a:latin typeface="Lato" panose="020F0502020204030203" pitchFamily="34" charset="0"/>
              <a:ea typeface="Lato" panose="020F0502020204030203" pitchFamily="34" charset="0"/>
              <a:cs typeface="Lato" panose="020F0502020204030203" pitchFamily="34" charset="0"/>
            </a:endParaRPr>
          </a:p>
        </p:txBody>
      </p:sp>
      <p:pic>
        <p:nvPicPr>
          <p:cNvPr id="114" name="Google Shape;114;p7"/>
          <p:cNvPicPr preferRelativeResize="0"/>
          <p:nvPr/>
        </p:nvPicPr>
        <p:blipFill rotWithShape="1">
          <a:blip r:embed="rId3">
            <a:alphaModFix/>
          </a:blip>
          <a:srcRect/>
          <a:stretch/>
        </p:blipFill>
        <p:spPr>
          <a:xfrm>
            <a:off x="0" y="0"/>
            <a:ext cx="718275" cy="679625"/>
          </a:xfrm>
          <a:prstGeom prst="rect">
            <a:avLst/>
          </a:prstGeom>
          <a:noFill/>
          <a:ln>
            <a:noFill/>
          </a:ln>
        </p:spPr>
      </p:pic>
      <p:graphicFrame>
        <p:nvGraphicFramePr>
          <p:cNvPr id="115" name="Google Shape;115;p7"/>
          <p:cNvGraphicFramePr/>
          <p:nvPr>
            <p:extLst>
              <p:ext uri="{D42A27DB-BD31-4B8C-83A1-F6EECF244321}">
                <p14:modId xmlns:p14="http://schemas.microsoft.com/office/powerpoint/2010/main" val="2815055698"/>
              </p:ext>
            </p:extLst>
          </p:nvPr>
        </p:nvGraphicFramePr>
        <p:xfrm>
          <a:off x="288098" y="908841"/>
          <a:ext cx="8718116" cy="3629346"/>
        </p:xfrm>
        <a:graphic>
          <a:graphicData uri="http://schemas.openxmlformats.org/drawingml/2006/table">
            <a:tbl>
              <a:tblPr>
                <a:noFill/>
                <a:tableStyleId>{1F4D20D8-39C4-4E43-AEA0-4C4598937AE4}</a:tableStyleId>
              </a:tblPr>
              <a:tblGrid>
                <a:gridCol w="2367420">
                  <a:extLst>
                    <a:ext uri="{9D8B030D-6E8A-4147-A177-3AD203B41FA5}">
                      <a16:colId xmlns:a16="http://schemas.microsoft.com/office/drawing/2014/main" val="20000"/>
                    </a:ext>
                  </a:extLst>
                </a:gridCol>
                <a:gridCol w="3031298">
                  <a:extLst>
                    <a:ext uri="{9D8B030D-6E8A-4147-A177-3AD203B41FA5}">
                      <a16:colId xmlns:a16="http://schemas.microsoft.com/office/drawing/2014/main" val="20001"/>
                    </a:ext>
                  </a:extLst>
                </a:gridCol>
                <a:gridCol w="3319398">
                  <a:extLst>
                    <a:ext uri="{9D8B030D-6E8A-4147-A177-3AD203B41FA5}">
                      <a16:colId xmlns:a16="http://schemas.microsoft.com/office/drawing/2014/main" val="20002"/>
                    </a:ext>
                  </a:extLst>
                </a:gridCol>
              </a:tblGrid>
              <a:tr h="498578">
                <a:tc>
                  <a:txBody>
                    <a:bodyPr/>
                    <a:lstStyle/>
                    <a:p>
                      <a:pPr marL="0" marR="0" lvl="0" indent="0" algn="l" rtl="0">
                        <a:lnSpc>
                          <a:spcPct val="115000"/>
                        </a:lnSpc>
                        <a:spcBef>
                          <a:spcPts val="0"/>
                        </a:spcBef>
                        <a:spcAft>
                          <a:spcPts val="0"/>
                        </a:spcAft>
                        <a:buClr>
                          <a:srgbClr val="000000"/>
                        </a:buClr>
                        <a:buSzPts val="1100"/>
                        <a:buFont typeface="Arial"/>
                        <a:buNone/>
                      </a:pPr>
                      <a:r>
                        <a:rPr lang="de-DE" sz="2100" b="1" u="none" strike="noStrike" cap="none" dirty="0" err="1">
                          <a:solidFill>
                            <a:srgbClr val="F46524"/>
                          </a:solidFill>
                          <a:latin typeface="Lato" panose="020F0502020204030203" pitchFamily="34" charset="0"/>
                          <a:ea typeface="Lato" panose="020F0502020204030203" pitchFamily="34" charset="0"/>
                          <a:cs typeface="Lato" panose="020F0502020204030203" pitchFamily="34" charset="0"/>
                          <a:sym typeface="Lato"/>
                        </a:rPr>
                        <a:t>Γνώση</a:t>
                      </a:r>
                      <a:r>
                        <a:rPr lang="de-DE" sz="2100" b="1" u="none" strike="noStrike" cap="none" dirty="0">
                          <a:solidFill>
                            <a:srgbClr val="F46524"/>
                          </a:solidFill>
                          <a:latin typeface="Lato" panose="020F0502020204030203" pitchFamily="34" charset="0"/>
                          <a:ea typeface="Lato" panose="020F0502020204030203" pitchFamily="34" charset="0"/>
                          <a:cs typeface="Lato" panose="020F0502020204030203" pitchFamily="34" charset="0"/>
                          <a:sym typeface="Lato"/>
                        </a:rPr>
                        <a:t>:</a:t>
                      </a:r>
                      <a:endParaRPr sz="1400" u="none" strike="noStrike" cap="none"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de-DE" sz="2100" b="1" u="none" strike="noStrike" cap="none" dirty="0" err="1">
                          <a:solidFill>
                            <a:srgbClr val="F46524"/>
                          </a:solidFill>
                          <a:latin typeface="Lato" panose="020F0502020204030203" pitchFamily="34" charset="0"/>
                          <a:ea typeface="Lato" panose="020F0502020204030203" pitchFamily="34" charset="0"/>
                          <a:cs typeface="Lato" panose="020F0502020204030203" pitchFamily="34" charset="0"/>
                          <a:sym typeface="Lato"/>
                        </a:rPr>
                        <a:t>Δεξιότητες</a:t>
                      </a:r>
                      <a:r>
                        <a:rPr lang="de-DE" sz="2100" b="1" u="none" strike="noStrike" cap="none" dirty="0">
                          <a:solidFill>
                            <a:srgbClr val="F46524"/>
                          </a:solidFill>
                          <a:latin typeface="Lato" panose="020F0502020204030203" pitchFamily="34" charset="0"/>
                          <a:ea typeface="Lato" panose="020F0502020204030203" pitchFamily="34" charset="0"/>
                          <a:cs typeface="Lato" panose="020F0502020204030203" pitchFamily="34" charset="0"/>
                          <a:sym typeface="Lato"/>
                        </a:rPr>
                        <a:t>:</a:t>
                      </a:r>
                      <a:endParaRPr sz="1400" u="none" strike="noStrike" cap="none"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100"/>
                        <a:buFont typeface="Arial"/>
                        <a:buNone/>
                      </a:pPr>
                      <a:r>
                        <a:rPr lang="de-DE" sz="2100" b="1" u="none" strike="noStrike" cap="none" dirty="0" err="1">
                          <a:solidFill>
                            <a:srgbClr val="F46524"/>
                          </a:solidFill>
                          <a:latin typeface="Lato" panose="020F0502020204030203" pitchFamily="34" charset="0"/>
                          <a:ea typeface="Lato" panose="020F0502020204030203" pitchFamily="34" charset="0"/>
                          <a:cs typeface="Lato" panose="020F0502020204030203" pitchFamily="34" charset="0"/>
                          <a:sym typeface="Lato"/>
                        </a:rPr>
                        <a:t>Ικ</a:t>
                      </a:r>
                      <a:r>
                        <a:rPr lang="de-DE" sz="2100" b="1" u="none" strike="noStrike" cap="none" dirty="0">
                          <a:solidFill>
                            <a:srgbClr val="F46524"/>
                          </a:solidFill>
                          <a:latin typeface="Lato" panose="020F0502020204030203" pitchFamily="34" charset="0"/>
                          <a:ea typeface="Lato" panose="020F0502020204030203" pitchFamily="34" charset="0"/>
                          <a:cs typeface="Lato" panose="020F0502020204030203" pitchFamily="34" charset="0"/>
                          <a:sym typeface="Lato"/>
                        </a:rPr>
                        <a:t>ανότητες:</a:t>
                      </a:r>
                      <a:endParaRPr sz="1400" u="none" strike="noStrike" cap="none"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tc>
                <a:extLst>
                  <a:ext uri="{0D108BD9-81ED-4DB2-BD59-A6C34878D82A}">
                    <a16:rowId xmlns:a16="http://schemas.microsoft.com/office/drawing/2014/main" val="10000"/>
                  </a:ext>
                </a:extLst>
              </a:tr>
              <a:tr h="2872583">
                <a:tc>
                  <a:txBody>
                    <a:bodyPr/>
                    <a:lstStyle/>
                    <a:p>
                      <a:pPr marL="358775" marR="0" lvl="0" indent="-244475" algn="l" rtl="0">
                        <a:lnSpc>
                          <a:spcPct val="100000"/>
                        </a:lnSpc>
                        <a:spcBef>
                          <a:spcPts val="0"/>
                        </a:spcBef>
                        <a:spcAft>
                          <a:spcPts val="0"/>
                        </a:spcAft>
                        <a:buClr>
                          <a:schemeClr val="dk2"/>
                        </a:buClr>
                        <a:buSzPts val="1050"/>
                        <a:buFont typeface="Arial"/>
                        <a:buChar char="●"/>
                      </a:pP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Κατα</a:t>
                      </a: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νόηση</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 </a:t>
                      </a: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της</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 </a:t>
                      </a: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δι</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αφοράς μεταξύ βραχυπρόθεσμων και μακροπρόθεσμων αναγκών</a:t>
                      </a:r>
                      <a:endParaRPr sz="1000" u="none" strike="noStrike" cap="none" dirty="0">
                        <a:latin typeface="Lato" panose="020F0502020204030203" pitchFamily="34" charset="0"/>
                        <a:ea typeface="Lato" panose="020F0502020204030203" pitchFamily="34" charset="0"/>
                        <a:cs typeface="Lato" panose="020F0502020204030203" pitchFamily="34" charset="0"/>
                      </a:endParaRPr>
                    </a:p>
                    <a:p>
                      <a:pPr marL="358775" marR="0" lvl="0" indent="-244475" algn="l" rtl="0">
                        <a:lnSpc>
                          <a:spcPct val="100000"/>
                        </a:lnSpc>
                        <a:spcBef>
                          <a:spcPts val="0"/>
                        </a:spcBef>
                        <a:spcAft>
                          <a:spcPts val="0"/>
                        </a:spcAft>
                        <a:buClr>
                          <a:schemeClr val="dk2"/>
                        </a:buClr>
                        <a:buSzPts val="1050"/>
                        <a:buFont typeface="Arial"/>
                        <a:buChar char="●"/>
                      </a:pP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Αν</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αγνώριση των εσωτερικών πηγών χρηματοδότησης της επιχείρησης</a:t>
                      </a:r>
                      <a:endParaRPr sz="1000" u="none" strike="noStrike" cap="none" dirty="0">
                        <a:latin typeface="Lato" panose="020F0502020204030203" pitchFamily="34" charset="0"/>
                        <a:ea typeface="Lato" panose="020F0502020204030203" pitchFamily="34" charset="0"/>
                        <a:cs typeface="Lato" panose="020F0502020204030203" pitchFamily="34" charset="0"/>
                      </a:endParaRPr>
                    </a:p>
                    <a:p>
                      <a:pPr marL="358775" marR="0" lvl="0" indent="-244475" algn="l" rtl="0">
                        <a:lnSpc>
                          <a:spcPct val="100000"/>
                        </a:lnSpc>
                        <a:spcBef>
                          <a:spcPts val="0"/>
                        </a:spcBef>
                        <a:spcAft>
                          <a:spcPts val="0"/>
                        </a:spcAft>
                        <a:buClr>
                          <a:schemeClr val="dk2"/>
                        </a:buClr>
                        <a:buSzPts val="1050"/>
                        <a:buFont typeface="Arial"/>
                        <a:buChar char="●"/>
                      </a:pP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Αν</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αγνώριση των εξωτερικών πηγών χρηματοδότησης της επιχείρησης</a:t>
                      </a:r>
                      <a:endParaRPr sz="1000" u="none" strike="noStrike" cap="none" dirty="0">
                        <a:latin typeface="Lato" panose="020F0502020204030203" pitchFamily="34" charset="0"/>
                        <a:ea typeface="Lato" panose="020F0502020204030203" pitchFamily="34" charset="0"/>
                        <a:cs typeface="Lato" panose="020F0502020204030203" pitchFamily="34" charset="0"/>
                      </a:endParaRPr>
                    </a:p>
                    <a:p>
                      <a:pPr marL="358775" marR="0" lvl="0" indent="-244475" algn="l" rtl="0">
                        <a:lnSpc>
                          <a:spcPct val="100000"/>
                        </a:lnSpc>
                        <a:spcBef>
                          <a:spcPts val="0"/>
                        </a:spcBef>
                        <a:spcAft>
                          <a:spcPts val="0"/>
                        </a:spcAft>
                        <a:buClr>
                          <a:schemeClr val="dk2"/>
                        </a:buClr>
                        <a:buSzPts val="1050"/>
                        <a:buFont typeface="Arial"/>
                        <a:buChar char="●"/>
                      </a:pP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Κατα</a:t>
                      </a: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νόηση</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 </a:t>
                      </a: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των</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 απα</a:t>
                      </a: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ιτήσεων</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a:t>
                      </a: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συνθηκών</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 π</a:t>
                      </a: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ου</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 π</a:t>
                      </a: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ρέ</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πει να υπάρχουν για την αποτελεσματική λειτουργία των πηγών </a:t>
                      </a:r>
                      <a:endParaRPr sz="1000" u="none" strike="noStrike" cap="none" dirty="0">
                        <a:latin typeface="Lato" panose="020F0502020204030203" pitchFamily="34" charset="0"/>
                        <a:ea typeface="Lato" panose="020F0502020204030203" pitchFamily="34" charset="0"/>
                        <a:cs typeface="Lato" panose="020F0502020204030203" pitchFamily="34" charset="0"/>
                      </a:endParaRPr>
                    </a:p>
                    <a:p>
                      <a:pPr marL="358775" marR="0" lvl="0" indent="-244475" algn="l" rtl="0">
                        <a:lnSpc>
                          <a:spcPct val="100000"/>
                        </a:lnSpc>
                        <a:spcBef>
                          <a:spcPts val="0"/>
                        </a:spcBef>
                        <a:spcAft>
                          <a:spcPts val="0"/>
                        </a:spcAft>
                        <a:buClr>
                          <a:schemeClr val="dk2"/>
                        </a:buClr>
                        <a:buSzPts val="1050"/>
                        <a:buFont typeface="Arial"/>
                        <a:buChar char="●"/>
                      </a:pP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Αν</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αγνώριση των πιθανών πηγών προβλημάτων που θα μπορούσαν να επηρεάσουν αρνητικά την πρόσβαση στις πηγές αυτές</a:t>
                      </a:r>
                      <a:endParaRPr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endParaRPr>
                    </a:p>
                  </a:txBody>
                  <a:tcPr marL="91425" marR="91425" marT="91425" marB="91425"/>
                </a:tc>
                <a:tc>
                  <a:txBody>
                    <a:bodyPr/>
                    <a:lstStyle/>
                    <a:p>
                      <a:pPr marL="358775" marR="0" lvl="0" indent="-244475" algn="l" rtl="0">
                        <a:lnSpc>
                          <a:spcPct val="100000"/>
                        </a:lnSpc>
                        <a:spcBef>
                          <a:spcPts val="0"/>
                        </a:spcBef>
                        <a:spcAft>
                          <a:spcPts val="0"/>
                        </a:spcAft>
                        <a:buClr>
                          <a:schemeClr val="dk2"/>
                        </a:buClr>
                        <a:buSzPts val="1050"/>
                        <a:buFont typeface="Arial"/>
                        <a:buChar char="●"/>
                      </a:pPr>
                      <a:r>
                        <a:rPr lang="de-DE" sz="100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Ικ</a:t>
                      </a:r>
                      <a:r>
                        <a:rPr lang="de-DE" sz="100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ανότητα διαφοροποίησης και προγραμματισμού βραχυπρόθεσμων και μακροπρόθεσμων επιχειρηματικών και ταμειακών αναγκών</a:t>
                      </a:r>
                      <a:endParaRPr sz="1000" u="none" strike="noStrike" cap="none" dirty="0">
                        <a:latin typeface="Lato" panose="020F0502020204030203" pitchFamily="34" charset="0"/>
                        <a:ea typeface="Lato" panose="020F0502020204030203" pitchFamily="34" charset="0"/>
                        <a:cs typeface="Lato" panose="020F0502020204030203" pitchFamily="34" charset="0"/>
                      </a:endParaRPr>
                    </a:p>
                    <a:p>
                      <a:pPr marL="358775" marR="0" lvl="0" indent="-244475" algn="l" rtl="0">
                        <a:lnSpc>
                          <a:spcPct val="100000"/>
                        </a:lnSpc>
                        <a:spcBef>
                          <a:spcPts val="0"/>
                        </a:spcBef>
                        <a:spcAft>
                          <a:spcPts val="0"/>
                        </a:spcAft>
                        <a:buClr>
                          <a:schemeClr val="dk2"/>
                        </a:buClr>
                        <a:buSzPts val="1050"/>
                        <a:buFont typeface="Arial"/>
                        <a:buChar char="●"/>
                      </a:pPr>
                      <a:r>
                        <a:rPr lang="de-DE" sz="100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Ικ</a:t>
                      </a:r>
                      <a:r>
                        <a:rPr lang="de-DE" sz="100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ανότητα ανάλυσης και διαχείρισης των εσωτερικών πηγών χρηματοδότησης της επιχείρησης</a:t>
                      </a:r>
                      <a:endParaRPr sz="1000" u="none" strike="noStrike" cap="none" dirty="0">
                        <a:latin typeface="Lato" panose="020F0502020204030203" pitchFamily="34" charset="0"/>
                        <a:ea typeface="Lato" panose="020F0502020204030203" pitchFamily="34" charset="0"/>
                        <a:cs typeface="Lato" panose="020F0502020204030203" pitchFamily="34" charset="0"/>
                      </a:endParaRPr>
                    </a:p>
                    <a:p>
                      <a:pPr marL="358775" marR="0" lvl="0" indent="-244475" algn="l" rtl="0">
                        <a:lnSpc>
                          <a:spcPct val="100000"/>
                        </a:lnSpc>
                        <a:spcBef>
                          <a:spcPts val="0"/>
                        </a:spcBef>
                        <a:spcAft>
                          <a:spcPts val="0"/>
                        </a:spcAft>
                        <a:buClr>
                          <a:schemeClr val="dk2"/>
                        </a:buClr>
                        <a:buSzPts val="1050"/>
                        <a:buFont typeface="Arial"/>
                        <a:buChar char="●"/>
                      </a:pPr>
                      <a:r>
                        <a:rPr lang="de-DE" sz="100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Ικ</a:t>
                      </a:r>
                      <a:r>
                        <a:rPr lang="de-DE" sz="100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ανότητα ανάλυσης και διαχείρισης των εξωτερικών πηγών χρηματοδότησης της επιχείρησης</a:t>
                      </a:r>
                      <a:endParaRPr sz="1000" u="none" strike="noStrike" cap="none" dirty="0">
                        <a:latin typeface="Lato" panose="020F0502020204030203" pitchFamily="34" charset="0"/>
                        <a:ea typeface="Lato" panose="020F0502020204030203" pitchFamily="34" charset="0"/>
                        <a:cs typeface="Lato" panose="020F0502020204030203" pitchFamily="34" charset="0"/>
                      </a:endParaRPr>
                    </a:p>
                    <a:p>
                      <a:pPr marL="358775" marR="0" lvl="0" indent="-244475" algn="l" rtl="0">
                        <a:lnSpc>
                          <a:spcPct val="100000"/>
                        </a:lnSpc>
                        <a:spcBef>
                          <a:spcPts val="0"/>
                        </a:spcBef>
                        <a:spcAft>
                          <a:spcPts val="0"/>
                        </a:spcAft>
                        <a:buClr>
                          <a:schemeClr val="dk2"/>
                        </a:buClr>
                        <a:buSzPts val="1050"/>
                        <a:buFont typeface="Arial"/>
                        <a:buChar char="●"/>
                      </a:pPr>
                      <a:r>
                        <a:rPr lang="de-DE" sz="100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Ικ</a:t>
                      </a:r>
                      <a:r>
                        <a:rPr lang="de-DE" sz="100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ανότητα πρόβλεψης και διαχείρισης των σχέσεων και των διαδικασιών ώστε να επηρεάζονται θετικά οι πηγές χρηματοδότησης</a:t>
                      </a:r>
                      <a:endParaRPr sz="100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endParaRPr>
                    </a:p>
                    <a:p>
                      <a:pPr marL="358775" marR="0" lvl="0" indent="-244475" algn="l" rtl="0">
                        <a:lnSpc>
                          <a:spcPct val="100000"/>
                        </a:lnSpc>
                        <a:spcBef>
                          <a:spcPts val="0"/>
                        </a:spcBef>
                        <a:spcAft>
                          <a:spcPts val="0"/>
                        </a:spcAft>
                        <a:buClr>
                          <a:schemeClr val="dk2"/>
                        </a:buClr>
                        <a:buSzPts val="1050"/>
                        <a:buFont typeface="Arial"/>
                        <a:buChar char="●"/>
                      </a:pPr>
                      <a:r>
                        <a:rPr lang="de-DE" sz="100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Δεξιότητες</a:t>
                      </a:r>
                      <a:r>
                        <a:rPr lang="de-DE" sz="100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 π</a:t>
                      </a:r>
                      <a:r>
                        <a:rPr lang="de-DE" sz="100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ου</a:t>
                      </a:r>
                      <a:r>
                        <a:rPr lang="de-DE" sz="100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 απα</a:t>
                      </a:r>
                      <a:r>
                        <a:rPr lang="de-DE" sz="100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ιτούντ</a:t>
                      </a:r>
                      <a:r>
                        <a:rPr lang="de-DE" sz="100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αι για τη διαχείριση πηγών σύγκρουσης και κρίσης που θα μπορούσαν να επηρεάσουν αρνητικά την πρόσβαση σε πηγές χρηματοδότησης</a:t>
                      </a:r>
                      <a:endParaRPr sz="1000" b="1" u="none" strike="noStrike" cap="none" dirty="0">
                        <a:latin typeface="Lato" panose="020F0502020204030203" pitchFamily="34" charset="0"/>
                        <a:ea typeface="Lato" panose="020F0502020204030203" pitchFamily="34" charset="0"/>
                        <a:cs typeface="Lato" panose="020F0502020204030203" pitchFamily="34" charset="0"/>
                      </a:endParaRPr>
                    </a:p>
                  </a:txBody>
                  <a:tcPr marL="91425" marR="91425" marT="91425" marB="91425"/>
                </a:tc>
                <a:tc>
                  <a:txBody>
                    <a:bodyPr/>
                    <a:lstStyle/>
                    <a:p>
                      <a:pPr marL="358775" marR="0" lvl="0" indent="-244475" algn="l" rtl="0">
                        <a:lnSpc>
                          <a:spcPct val="100000"/>
                        </a:lnSpc>
                        <a:spcBef>
                          <a:spcPts val="0"/>
                        </a:spcBef>
                        <a:spcAft>
                          <a:spcPts val="0"/>
                        </a:spcAft>
                        <a:buClr>
                          <a:schemeClr val="dk2"/>
                        </a:buClr>
                        <a:buSzPts val="1050"/>
                        <a:buFont typeface="Arial"/>
                        <a:buChar char="●"/>
                      </a:pP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Δι</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αχείριση των βραχυπρόθεσμων και μακροπρόθεσμων οικονομικών αναγκών της επιχείρησης</a:t>
                      </a:r>
                      <a:endParaRPr sz="1000" u="none" strike="noStrike" cap="none" dirty="0">
                        <a:latin typeface="Lato" panose="020F0502020204030203" pitchFamily="34" charset="0"/>
                        <a:ea typeface="Lato" panose="020F0502020204030203" pitchFamily="34" charset="0"/>
                        <a:cs typeface="Lato" panose="020F0502020204030203" pitchFamily="34" charset="0"/>
                      </a:endParaRPr>
                    </a:p>
                    <a:p>
                      <a:pPr marL="358775" marR="0" lvl="0" indent="-244475" algn="l" rtl="0">
                        <a:lnSpc>
                          <a:spcPct val="100000"/>
                        </a:lnSpc>
                        <a:spcBef>
                          <a:spcPts val="0"/>
                        </a:spcBef>
                        <a:spcAft>
                          <a:spcPts val="0"/>
                        </a:spcAft>
                        <a:buClr>
                          <a:schemeClr val="dk2"/>
                        </a:buClr>
                        <a:buSzPts val="1050"/>
                        <a:buFont typeface="Arial"/>
                        <a:buChar char="●"/>
                      </a:pP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Δι</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αχείριση των εσωτερικών πηγών χρηματοδότησης για τη διασφάλιση της μέγιστης βραχυπρόθεσμης αποτελεσματικότητας των ταμειακών ροών</a:t>
                      </a:r>
                      <a:endParaRPr sz="1000" u="none" strike="noStrike" cap="none" dirty="0">
                        <a:latin typeface="Lato" panose="020F0502020204030203" pitchFamily="34" charset="0"/>
                        <a:ea typeface="Lato" panose="020F0502020204030203" pitchFamily="34" charset="0"/>
                        <a:cs typeface="Lato" panose="020F0502020204030203" pitchFamily="34" charset="0"/>
                      </a:endParaRPr>
                    </a:p>
                    <a:p>
                      <a:pPr marL="358775" marR="0" lvl="0" indent="-244475" algn="l" rtl="0">
                        <a:lnSpc>
                          <a:spcPct val="100000"/>
                        </a:lnSpc>
                        <a:spcBef>
                          <a:spcPts val="0"/>
                        </a:spcBef>
                        <a:spcAft>
                          <a:spcPts val="0"/>
                        </a:spcAft>
                        <a:buClr>
                          <a:schemeClr val="dk2"/>
                        </a:buClr>
                        <a:buSzPts val="1050"/>
                        <a:buFont typeface="Arial"/>
                        <a:buChar char="●"/>
                      </a:pP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Δι</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αχείριση των εξωτερικών πηγών χρηματοδότησης για τη διασφάλιση της μακροπρόθεσμης βιωσιμότητας και των επενδύσεων</a:t>
                      </a:r>
                      <a:endParaRPr sz="1000" u="none" strike="noStrike" cap="none" dirty="0">
                        <a:latin typeface="Lato" panose="020F0502020204030203" pitchFamily="34" charset="0"/>
                        <a:ea typeface="Lato" panose="020F0502020204030203" pitchFamily="34" charset="0"/>
                        <a:cs typeface="Lato" panose="020F0502020204030203" pitchFamily="34" charset="0"/>
                      </a:endParaRPr>
                    </a:p>
                    <a:p>
                      <a:pPr marL="358775" marR="0" lvl="0" indent="-244475" algn="l" rtl="0">
                        <a:lnSpc>
                          <a:spcPct val="100000"/>
                        </a:lnSpc>
                        <a:spcBef>
                          <a:spcPts val="0"/>
                        </a:spcBef>
                        <a:spcAft>
                          <a:spcPts val="0"/>
                        </a:spcAft>
                        <a:buClr>
                          <a:schemeClr val="dk2"/>
                        </a:buClr>
                        <a:buSzPts val="1050"/>
                        <a:buFont typeface="Arial"/>
                        <a:buChar char="●"/>
                      </a:pP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Δι</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αχείριση των σχέσεων και των μηχανισμών πόρων/πληρωμών για να διασφαλιστεί ότι οι προγραμματισμένες ταμειακές ροές παραμένουν βιώσιμες</a:t>
                      </a:r>
                      <a:endParaRPr sz="1000" u="none" strike="noStrike" cap="none" dirty="0">
                        <a:latin typeface="Lato" panose="020F0502020204030203" pitchFamily="34" charset="0"/>
                        <a:ea typeface="Lato" panose="020F0502020204030203" pitchFamily="34" charset="0"/>
                        <a:cs typeface="Lato" panose="020F0502020204030203" pitchFamily="34" charset="0"/>
                      </a:endParaRPr>
                    </a:p>
                    <a:p>
                      <a:pPr marL="358775" marR="0" lvl="0" indent="-244475" algn="l" rtl="0">
                        <a:lnSpc>
                          <a:spcPct val="100000"/>
                        </a:lnSpc>
                        <a:spcBef>
                          <a:spcPts val="0"/>
                        </a:spcBef>
                        <a:spcAft>
                          <a:spcPts val="0"/>
                        </a:spcAft>
                        <a:buClr>
                          <a:schemeClr val="dk2"/>
                        </a:buClr>
                        <a:buSzPts val="1050"/>
                        <a:buFont typeface="Arial"/>
                        <a:buChar char="●"/>
                      </a:pPr>
                      <a:r>
                        <a:rPr lang="de-DE" sz="10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Arial"/>
                        </a:rPr>
                        <a:t>Αντιμετώ</a:t>
                      </a:r>
                      <a:r>
                        <a:rPr lang="de-DE"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rPr>
                        <a:t>πιση των περιστάσεων που θα μπορούσαν να επηρεάσουν αρνητικά τις προγραμματισμένες πηγές ρευστότητας/χρηματοδότησης</a:t>
                      </a:r>
                      <a:endParaRPr sz="10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Arial"/>
                      </a:endParaRPr>
                    </a:p>
                  </a:txBody>
                  <a:tcPr marL="91425" marR="91425" marT="91425" marB="91425"/>
                </a:tc>
                <a:extLst>
                  <a:ext uri="{0D108BD9-81ED-4DB2-BD59-A6C34878D82A}">
                    <a16:rowId xmlns:a16="http://schemas.microsoft.com/office/drawing/2014/main" val="10001"/>
                  </a:ext>
                </a:extLst>
              </a:tr>
            </a:tbl>
          </a:graphicData>
        </a:graphic>
      </p:graphicFrame>
      <p:pic>
        <p:nvPicPr>
          <p:cNvPr id="116" name="Google Shape;116;p7"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
        <p:nvSpPr>
          <p:cNvPr id="117" name="Google Shape;117;p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87"/>
          <p:cNvSpPr txBox="1">
            <a:spLocks noGrp="1"/>
          </p:cNvSpPr>
          <p:nvPr>
            <p:ph type="title"/>
          </p:nvPr>
        </p:nvSpPr>
        <p:spPr>
          <a:xfrm>
            <a:off x="2196737" y="555588"/>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Εσωτερικές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783" name="Google Shape;783;p87"/>
          <p:cNvSpPr txBox="1">
            <a:spLocks noGrp="1"/>
          </p:cNvSpPr>
          <p:nvPr>
            <p:ph type="body" idx="1"/>
          </p:nvPr>
        </p:nvSpPr>
        <p:spPr>
          <a:xfrm>
            <a:off x="89229" y="1702350"/>
            <a:ext cx="5033174"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a:latin typeface="Calibri"/>
                <a:ea typeface="Calibri"/>
                <a:cs typeface="Calibri"/>
                <a:sym typeface="Calibri"/>
              </a:rPr>
              <a:t>Τα χα</a:t>
            </a:r>
            <a:r>
              <a:rPr lang="de-DE" sz="1800" dirty="0" err="1">
                <a:latin typeface="Calibri"/>
                <a:ea typeface="Calibri"/>
                <a:cs typeface="Calibri"/>
                <a:sym typeface="Calibri"/>
              </a:rPr>
              <a:t>μηλότερ</a:t>
            </a:r>
            <a:r>
              <a:rPr lang="de-DE" sz="1800" dirty="0">
                <a:latin typeface="Calibri"/>
                <a:ea typeface="Calibri"/>
                <a:cs typeface="Calibri"/>
                <a:sym typeface="Calibri"/>
              </a:rPr>
              <a:t>α επίπεδα αποθεμάτων με τη χρήση στρατηγικών «</a:t>
            </a:r>
            <a:r>
              <a:rPr lang="el-GR" sz="1800" dirty="0">
                <a:latin typeface="Calibri"/>
                <a:ea typeface="Calibri"/>
                <a:cs typeface="Calibri"/>
                <a:sym typeface="Calibri"/>
              </a:rPr>
              <a:t>απλά στην ώρα τους</a:t>
            </a:r>
            <a:r>
              <a:rPr lang="de-DE" sz="1800" dirty="0">
                <a:latin typeface="Calibri"/>
                <a:ea typeface="Calibri"/>
                <a:cs typeface="Calibri"/>
                <a:sym typeface="Calibri"/>
              </a:rPr>
              <a:t>" θα οδηγήσουν σε καλύτερες ταμειακές ροές που σχετίζονται με τις αγορές.</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a:latin typeface="Calibri"/>
                <a:ea typeface="Calibri"/>
                <a:cs typeface="Calibri"/>
                <a:sym typeface="Calibri"/>
              </a:rPr>
              <a:t>Τα χα</a:t>
            </a:r>
            <a:r>
              <a:rPr lang="de-DE" sz="1800" dirty="0" err="1">
                <a:latin typeface="Calibri"/>
                <a:ea typeface="Calibri"/>
                <a:cs typeface="Calibri"/>
                <a:sym typeface="Calibri"/>
              </a:rPr>
              <a:t>μηλότερ</a:t>
            </a:r>
            <a:r>
              <a:rPr lang="de-DE" sz="1800" dirty="0">
                <a:latin typeface="Calibri"/>
                <a:ea typeface="Calibri"/>
                <a:cs typeface="Calibri"/>
                <a:sym typeface="Calibri"/>
              </a:rPr>
              <a:t>α επίπεδα αποθεμάτων μειώνουν τον κίνδυνο παλαιών / απαρχαιωμένων / ληγμένων αποθεμάτων.</a:t>
            </a:r>
            <a:endParaRPr sz="1800" dirty="0">
              <a:latin typeface="Calibri"/>
              <a:ea typeface="Calibri"/>
              <a:cs typeface="Calibri"/>
              <a:sym typeface="Calibri"/>
            </a:endParaRPr>
          </a:p>
        </p:txBody>
      </p:sp>
      <p:sp>
        <p:nvSpPr>
          <p:cNvPr id="784" name="Google Shape;784;p87"/>
          <p:cNvSpPr txBox="1">
            <a:spLocks noGrp="1"/>
          </p:cNvSpPr>
          <p:nvPr>
            <p:ph type="body" idx="2"/>
          </p:nvPr>
        </p:nvSpPr>
        <p:spPr>
          <a:xfrm>
            <a:off x="5120640" y="1758750"/>
            <a:ext cx="3924535"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a:latin typeface="Calibri"/>
                <a:ea typeface="Calibri"/>
                <a:cs typeface="Calibri"/>
                <a:sym typeface="Calibri"/>
              </a:rPr>
              <a:t>Τα χα</a:t>
            </a:r>
            <a:r>
              <a:rPr lang="de-DE" sz="1800" dirty="0" err="1">
                <a:latin typeface="Calibri"/>
                <a:ea typeface="Calibri"/>
                <a:cs typeface="Calibri"/>
                <a:sym typeface="Calibri"/>
              </a:rPr>
              <a:t>μηλότερ</a:t>
            </a:r>
            <a:r>
              <a:rPr lang="de-DE" sz="1800" dirty="0">
                <a:latin typeface="Calibri"/>
                <a:ea typeface="Calibri"/>
                <a:cs typeface="Calibri"/>
                <a:sym typeface="Calibri"/>
              </a:rPr>
              <a:t>α επίπεδα αποθεμάτων μειώνουν το κόστος διαχείρισης αποθήκης / το κόστος ενοικίασης / την απογραφή, την ασφάλεια, τις κλοπές.</a:t>
            </a:r>
            <a:endParaRPr sz="1800" dirty="0">
              <a:latin typeface="Calibri"/>
              <a:ea typeface="Calibri"/>
              <a:cs typeface="Calibri"/>
              <a:sym typeface="Calibri"/>
            </a:endParaRPr>
          </a:p>
        </p:txBody>
      </p:sp>
      <p:pic>
        <p:nvPicPr>
          <p:cNvPr id="785" name="Google Shape;785;p8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86" name="Google Shape;786;p87"/>
          <p:cNvSpPr txBox="1">
            <a:spLocks noGrp="1"/>
          </p:cNvSpPr>
          <p:nvPr>
            <p:ph type="body" idx="1"/>
          </p:nvPr>
        </p:nvSpPr>
        <p:spPr>
          <a:xfrm>
            <a:off x="2417087" y="1068796"/>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Δι</a:t>
            </a:r>
            <a:r>
              <a:rPr lang="de-DE" sz="3000" dirty="0">
                <a:solidFill>
                  <a:schemeClr val="dk1"/>
                </a:solidFill>
                <a:latin typeface="Calibri"/>
                <a:ea typeface="Calibri"/>
                <a:cs typeface="Calibri"/>
                <a:sym typeface="Calibri"/>
              </a:rPr>
              <a:t>αχείριση αποθεμάτων</a:t>
            </a:r>
            <a:endParaRPr sz="1600" dirty="0"/>
          </a:p>
        </p:txBody>
      </p:sp>
      <p:sp>
        <p:nvSpPr>
          <p:cNvPr id="787" name="Google Shape;787;p8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40</a:t>
            </a:fld>
            <a:endParaRPr/>
          </a:p>
        </p:txBody>
      </p:sp>
      <p:pic>
        <p:nvPicPr>
          <p:cNvPr id="788" name="Google Shape;788;p87"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4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Εσωτερικές πηγές χρηματοδότησης</a:t>
            </a:r>
            <a:endParaRPr sz="4500"/>
          </a:p>
        </p:txBody>
      </p:sp>
      <p:sp>
        <p:nvSpPr>
          <p:cNvPr id="794" name="Google Shape;794;p41"/>
          <p:cNvSpPr txBox="1">
            <a:spLocks noGrp="1"/>
          </p:cNvSpPr>
          <p:nvPr>
            <p:ph type="body" idx="1"/>
          </p:nvPr>
        </p:nvSpPr>
        <p:spPr>
          <a:xfrm>
            <a:off x="418012" y="1606350"/>
            <a:ext cx="4706603"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Τα χα</a:t>
            </a:r>
            <a:r>
              <a:rPr lang="de-DE" sz="1800" dirty="0" err="1">
                <a:solidFill>
                  <a:srgbClr val="FF0000"/>
                </a:solidFill>
                <a:latin typeface="Calibri"/>
                <a:ea typeface="Calibri"/>
                <a:cs typeface="Calibri"/>
                <a:sym typeface="Calibri"/>
              </a:rPr>
              <a:t>μηλότερ</a:t>
            </a:r>
            <a:r>
              <a:rPr lang="de-DE" sz="1800" dirty="0">
                <a:solidFill>
                  <a:srgbClr val="FF0000"/>
                </a:solidFill>
                <a:latin typeface="Calibri"/>
                <a:ea typeface="Calibri"/>
                <a:cs typeface="Calibri"/>
                <a:sym typeface="Calibri"/>
              </a:rPr>
              <a:t>α επίπεδα αποθεμάτων ενδέχεται να μειώσουν τις πωλήσεις λόγω εξάντλησης αποθεμάτων</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Η </a:t>
            </a:r>
            <a:r>
              <a:rPr lang="de-DE" sz="1800" dirty="0" err="1">
                <a:solidFill>
                  <a:srgbClr val="FF0000"/>
                </a:solidFill>
                <a:latin typeface="Calibri"/>
                <a:ea typeface="Calibri"/>
                <a:cs typeface="Calibri"/>
                <a:sym typeface="Calibri"/>
              </a:rPr>
              <a:t>ικ</a:t>
            </a:r>
            <a:r>
              <a:rPr lang="de-DE" sz="1800" dirty="0">
                <a:solidFill>
                  <a:srgbClr val="FF0000"/>
                </a:solidFill>
                <a:latin typeface="Calibri"/>
                <a:ea typeface="Calibri"/>
                <a:cs typeface="Calibri"/>
                <a:sym typeface="Calibri"/>
              </a:rPr>
              <a:t>ανοποίηση και η αφοσίωση των πελατών (ιδίως των επιχειρήσεων) μπορεί να επηρεαστούν αρνητικά.</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dirty="0" err="1">
                <a:solidFill>
                  <a:srgbClr val="FF0000"/>
                </a:solidFill>
                <a:latin typeface="Calibri"/>
                <a:ea typeface="Calibri"/>
                <a:cs typeface="Calibri"/>
                <a:sym typeface="Calibri"/>
              </a:rPr>
              <a:t>Οι</a:t>
            </a:r>
            <a:r>
              <a:rPr lang="de-DE" sz="1800" dirty="0">
                <a:solidFill>
                  <a:srgbClr val="FF0000"/>
                </a:solidFill>
                <a:latin typeface="Calibri"/>
                <a:ea typeface="Calibri"/>
                <a:cs typeface="Calibri"/>
                <a:sym typeface="Calibri"/>
              </a:rPr>
              <a:t> π</a:t>
            </a:r>
            <a:r>
              <a:rPr lang="de-DE" sz="1800" dirty="0" err="1">
                <a:solidFill>
                  <a:srgbClr val="FF0000"/>
                </a:solidFill>
                <a:latin typeface="Calibri"/>
                <a:ea typeface="Calibri"/>
                <a:cs typeface="Calibri"/>
                <a:sym typeface="Calibri"/>
              </a:rPr>
              <a:t>ροσ</a:t>
            </a:r>
            <a:r>
              <a:rPr lang="de-DE" sz="1800" dirty="0">
                <a:solidFill>
                  <a:srgbClr val="FF0000"/>
                </a:solidFill>
                <a:latin typeface="Calibri"/>
                <a:ea typeface="Calibri"/>
                <a:cs typeface="Calibri"/>
                <a:sym typeface="Calibri"/>
              </a:rPr>
              <a:t>πάθειες μείωσης των αποθεμάτων μπορεί να οδηγήσουν σε εκπτώσεις </a:t>
            </a:r>
            <a:endParaRPr sz="1800" dirty="0">
              <a:solidFill>
                <a:srgbClr val="FF0000"/>
              </a:solidFill>
              <a:latin typeface="Calibri"/>
              <a:ea typeface="Calibri"/>
              <a:cs typeface="Calibri"/>
              <a:sym typeface="Calibri"/>
            </a:endParaRPr>
          </a:p>
        </p:txBody>
      </p:sp>
      <p:sp>
        <p:nvSpPr>
          <p:cNvPr id="795" name="Google Shape;795;p41"/>
          <p:cNvSpPr txBox="1">
            <a:spLocks noGrp="1"/>
          </p:cNvSpPr>
          <p:nvPr>
            <p:ph type="body" idx="2"/>
          </p:nvPr>
        </p:nvSpPr>
        <p:spPr>
          <a:xfrm>
            <a:off x="4911634" y="1758750"/>
            <a:ext cx="4133541"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Τα χα</a:t>
            </a:r>
            <a:r>
              <a:rPr lang="de-DE" sz="1800" dirty="0" err="1">
                <a:solidFill>
                  <a:srgbClr val="FF0000"/>
                </a:solidFill>
                <a:latin typeface="Calibri"/>
                <a:ea typeface="Calibri"/>
                <a:cs typeface="Calibri"/>
                <a:sym typeface="Calibri"/>
              </a:rPr>
              <a:t>μηλότερ</a:t>
            </a:r>
            <a:r>
              <a:rPr lang="de-DE" sz="1800" dirty="0">
                <a:solidFill>
                  <a:srgbClr val="FF0000"/>
                </a:solidFill>
                <a:latin typeface="Calibri"/>
                <a:ea typeface="Calibri"/>
                <a:cs typeface="Calibri"/>
                <a:sym typeface="Calibri"/>
              </a:rPr>
              <a:t>α επίπεδα αποθεμάτων ενδέχεται να μειώσουν τον όγκο των μεμονωμένων αγορών και να αυξήσουν τη συχνότητα, προσθέτοντας κόστος </a:t>
            </a:r>
            <a:r>
              <a:rPr lang="el-GR" sz="1800" dirty="0">
                <a:solidFill>
                  <a:srgbClr val="FF0000"/>
                </a:solidFill>
                <a:latin typeface="Calibri"/>
                <a:ea typeface="Calibri"/>
                <a:cs typeface="Calibri"/>
                <a:sym typeface="Calibri"/>
              </a:rPr>
              <a:t>φορτίου</a:t>
            </a:r>
            <a:r>
              <a:rPr lang="de-DE" sz="1800" dirty="0">
                <a:solidFill>
                  <a:srgbClr val="FF0000"/>
                </a:solidFill>
                <a:latin typeface="Calibri"/>
                <a:ea typeface="Calibri"/>
                <a:cs typeface="Calibri"/>
                <a:sym typeface="Calibri"/>
              </a:rPr>
              <a:t>/μεταφοράς/διοίκησης.</a:t>
            </a:r>
            <a:endParaRPr sz="1800" dirty="0">
              <a:solidFill>
                <a:srgbClr val="FF0000"/>
              </a:solidFill>
              <a:latin typeface="Calibri"/>
              <a:ea typeface="Calibri"/>
              <a:cs typeface="Calibri"/>
              <a:sym typeface="Calibri"/>
            </a:endParaRPr>
          </a:p>
        </p:txBody>
      </p:sp>
      <p:pic>
        <p:nvPicPr>
          <p:cNvPr id="796" name="Google Shape;796;p4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797" name="Google Shape;797;p41"/>
          <p:cNvSpPr txBox="1">
            <a:spLocks noGrp="1"/>
          </p:cNvSpPr>
          <p:nvPr>
            <p:ph type="body" idx="1"/>
          </p:nvPr>
        </p:nvSpPr>
        <p:spPr>
          <a:xfrm>
            <a:off x="2840950" y="10669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Διαχείριση αποθεμάτων</a:t>
            </a:r>
            <a:endParaRPr sz="1600"/>
          </a:p>
        </p:txBody>
      </p:sp>
      <p:sp>
        <p:nvSpPr>
          <p:cNvPr id="798" name="Google Shape;798;p4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41</a:t>
            </a:fld>
            <a:endParaRPr/>
          </a:p>
        </p:txBody>
      </p:sp>
      <p:pic>
        <p:nvPicPr>
          <p:cNvPr id="799" name="Google Shape;799;p4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88"/>
          <p:cNvSpPr txBox="1"/>
          <p:nvPr/>
        </p:nvSpPr>
        <p:spPr>
          <a:xfrm>
            <a:off x="928662" y="789552"/>
            <a:ext cx="7143900" cy="20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2"/>
              </a:solidFill>
              <a:latin typeface="Arial"/>
              <a:ea typeface="Arial"/>
              <a:cs typeface="Arial"/>
              <a:sym typeface="Arial"/>
            </a:endParaRPr>
          </a:p>
        </p:txBody>
      </p:sp>
      <p:grpSp>
        <p:nvGrpSpPr>
          <p:cNvPr id="806" name="Google Shape;806;p88"/>
          <p:cNvGrpSpPr/>
          <p:nvPr/>
        </p:nvGrpSpPr>
        <p:grpSpPr>
          <a:xfrm>
            <a:off x="718275" y="1219894"/>
            <a:ext cx="7485200" cy="3021748"/>
            <a:chOff x="775627" y="1018625"/>
            <a:chExt cx="6872630" cy="5108618"/>
          </a:xfrm>
        </p:grpSpPr>
        <p:sp>
          <p:nvSpPr>
            <p:cNvPr id="807" name="Google Shape;807;p88"/>
            <p:cNvSpPr/>
            <p:nvPr/>
          </p:nvSpPr>
          <p:spPr>
            <a:xfrm>
              <a:off x="775627" y="3445917"/>
              <a:ext cx="1650900" cy="576300"/>
            </a:xfrm>
            <a:prstGeom prst="roundRect">
              <a:avLst>
                <a:gd name="adj" fmla="val 16667"/>
              </a:avLst>
            </a:prstGeom>
            <a:solidFill>
              <a:srgbClr val="C8C8C8"/>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050" b="0" i="0" u="none" strike="noStrike" cap="none">
                  <a:solidFill>
                    <a:schemeClr val="dk1"/>
                  </a:solidFill>
                  <a:latin typeface="Arial"/>
                  <a:ea typeface="Arial"/>
                  <a:cs typeface="Arial"/>
                  <a:sym typeface="Arial"/>
                </a:rPr>
                <a:t>Ροές εισοδήματος</a:t>
              </a:r>
              <a:endParaRPr sz="1400" b="0" i="0" u="none" strike="noStrike" cap="none">
                <a:solidFill>
                  <a:srgbClr val="000000"/>
                </a:solidFill>
                <a:latin typeface="Arial"/>
                <a:ea typeface="Arial"/>
                <a:cs typeface="Arial"/>
                <a:sym typeface="Arial"/>
              </a:endParaRPr>
            </a:p>
          </p:txBody>
        </p:sp>
        <p:cxnSp>
          <p:nvCxnSpPr>
            <p:cNvPr id="808" name="Google Shape;808;p88"/>
            <p:cNvCxnSpPr>
              <a:stCxn id="807" idx="3"/>
            </p:cNvCxnSpPr>
            <p:nvPr/>
          </p:nvCxnSpPr>
          <p:spPr>
            <a:xfrm>
              <a:off x="2426527" y="3734067"/>
              <a:ext cx="753300" cy="1381200"/>
            </a:xfrm>
            <a:prstGeom prst="bentConnector3">
              <a:avLst>
                <a:gd name="adj1" fmla="val -219243"/>
              </a:avLst>
            </a:prstGeom>
            <a:noFill/>
            <a:ln w="9525" cap="flat" cmpd="sng">
              <a:solidFill>
                <a:schemeClr val="dk1"/>
              </a:solidFill>
              <a:prstDash val="solid"/>
              <a:round/>
              <a:headEnd type="none" w="sm" len="sm"/>
              <a:tailEnd type="stealth" w="med" len="med"/>
            </a:ln>
          </p:spPr>
        </p:cxnSp>
        <p:cxnSp>
          <p:nvCxnSpPr>
            <p:cNvPr id="809" name="Google Shape;809;p88"/>
            <p:cNvCxnSpPr>
              <a:stCxn id="807" idx="3"/>
            </p:cNvCxnSpPr>
            <p:nvPr/>
          </p:nvCxnSpPr>
          <p:spPr>
            <a:xfrm rot="10800000" flipH="1">
              <a:off x="2426527" y="2343267"/>
              <a:ext cx="762000" cy="1390800"/>
            </a:xfrm>
            <a:prstGeom prst="bentConnector3">
              <a:avLst>
                <a:gd name="adj1" fmla="val -215484"/>
              </a:avLst>
            </a:prstGeom>
            <a:noFill/>
            <a:ln w="9525" cap="flat" cmpd="sng">
              <a:solidFill>
                <a:schemeClr val="dk1"/>
              </a:solidFill>
              <a:prstDash val="solid"/>
              <a:round/>
              <a:headEnd type="none" w="sm" len="sm"/>
              <a:tailEnd type="stealth" w="med" len="med"/>
            </a:ln>
          </p:spPr>
        </p:cxnSp>
        <p:cxnSp>
          <p:nvCxnSpPr>
            <p:cNvPr id="810" name="Google Shape;810;p88"/>
            <p:cNvCxnSpPr/>
            <p:nvPr/>
          </p:nvCxnSpPr>
          <p:spPr>
            <a:xfrm rot="10800000" flipH="1">
              <a:off x="4529551" y="1844093"/>
              <a:ext cx="1848900" cy="500100"/>
            </a:xfrm>
            <a:prstGeom prst="bentConnector3">
              <a:avLst>
                <a:gd name="adj1" fmla="val 115890"/>
              </a:avLst>
            </a:prstGeom>
            <a:noFill/>
            <a:ln w="9525" cap="flat" cmpd="sng">
              <a:solidFill>
                <a:schemeClr val="dk1"/>
              </a:solidFill>
              <a:prstDash val="solid"/>
              <a:round/>
              <a:headEnd type="none" w="sm" len="sm"/>
              <a:tailEnd type="stealth" w="med" len="med"/>
            </a:ln>
          </p:spPr>
        </p:cxnSp>
        <p:cxnSp>
          <p:nvCxnSpPr>
            <p:cNvPr id="811" name="Google Shape;811;p88"/>
            <p:cNvCxnSpPr/>
            <p:nvPr/>
          </p:nvCxnSpPr>
          <p:spPr>
            <a:xfrm>
              <a:off x="4529551" y="2344193"/>
              <a:ext cx="1840200" cy="522300"/>
            </a:xfrm>
            <a:prstGeom prst="bentConnector3">
              <a:avLst>
                <a:gd name="adj1" fmla="val 115912"/>
              </a:avLst>
            </a:prstGeom>
            <a:noFill/>
            <a:ln w="9525" cap="flat" cmpd="sng">
              <a:solidFill>
                <a:schemeClr val="dk1"/>
              </a:solidFill>
              <a:prstDash val="solid"/>
              <a:round/>
              <a:headEnd type="none" w="sm" len="sm"/>
              <a:tailEnd type="stealth" w="med" len="med"/>
            </a:ln>
          </p:spPr>
        </p:cxnSp>
        <p:cxnSp>
          <p:nvCxnSpPr>
            <p:cNvPr id="812" name="Google Shape;812;p88"/>
            <p:cNvCxnSpPr/>
            <p:nvPr/>
          </p:nvCxnSpPr>
          <p:spPr>
            <a:xfrm rot="10800000" flipH="1">
              <a:off x="4520953" y="4409467"/>
              <a:ext cx="1866000" cy="706500"/>
            </a:xfrm>
            <a:prstGeom prst="bentConnector3">
              <a:avLst>
                <a:gd name="adj1" fmla="val 115283"/>
              </a:avLst>
            </a:prstGeom>
            <a:noFill/>
            <a:ln w="9525" cap="flat" cmpd="sng">
              <a:solidFill>
                <a:schemeClr val="dk1"/>
              </a:solidFill>
              <a:prstDash val="solid"/>
              <a:round/>
              <a:headEnd type="none" w="sm" len="sm"/>
              <a:tailEnd type="stealth" w="med" len="med"/>
            </a:ln>
          </p:spPr>
        </p:cxnSp>
        <p:cxnSp>
          <p:nvCxnSpPr>
            <p:cNvPr id="813" name="Google Shape;813;p88"/>
            <p:cNvCxnSpPr/>
            <p:nvPr/>
          </p:nvCxnSpPr>
          <p:spPr>
            <a:xfrm>
              <a:off x="4520952" y="5115968"/>
              <a:ext cx="1857300" cy="7800"/>
            </a:xfrm>
            <a:prstGeom prst="straightConnector1">
              <a:avLst/>
            </a:prstGeom>
            <a:noFill/>
            <a:ln w="9525" cap="flat" cmpd="sng">
              <a:solidFill>
                <a:schemeClr val="dk1"/>
              </a:solidFill>
              <a:prstDash val="solid"/>
              <a:round/>
              <a:headEnd type="none" w="sm" len="sm"/>
              <a:tailEnd type="stealth" w="med" len="med"/>
            </a:ln>
          </p:spPr>
        </p:cxnSp>
        <p:cxnSp>
          <p:nvCxnSpPr>
            <p:cNvPr id="814" name="Google Shape;814;p88"/>
            <p:cNvCxnSpPr/>
            <p:nvPr/>
          </p:nvCxnSpPr>
          <p:spPr>
            <a:xfrm>
              <a:off x="4520952" y="5115967"/>
              <a:ext cx="1848900" cy="722400"/>
            </a:xfrm>
            <a:prstGeom prst="bentConnector3">
              <a:avLst>
                <a:gd name="adj1" fmla="val 115322"/>
              </a:avLst>
            </a:prstGeom>
            <a:noFill/>
            <a:ln w="9525" cap="flat" cmpd="sng">
              <a:solidFill>
                <a:schemeClr val="dk1"/>
              </a:solidFill>
              <a:prstDash val="solid"/>
              <a:round/>
              <a:headEnd type="none" w="sm" len="sm"/>
              <a:tailEnd type="stealth" w="med" len="med"/>
            </a:ln>
          </p:spPr>
        </p:cxnSp>
        <p:sp>
          <p:nvSpPr>
            <p:cNvPr id="815" name="Google Shape;815;p88"/>
            <p:cNvSpPr/>
            <p:nvPr/>
          </p:nvSpPr>
          <p:spPr>
            <a:xfrm>
              <a:off x="775627" y="3445917"/>
              <a:ext cx="1650900" cy="5763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48"/>
                <a:buFont typeface="Arial"/>
                <a:buNone/>
              </a:pPr>
              <a:r>
                <a:rPr lang="de-DE" sz="1248" b="0" i="0" u="none" strike="noStrike" cap="none">
                  <a:solidFill>
                    <a:srgbClr val="000000"/>
                  </a:solidFill>
                  <a:latin typeface="Arial"/>
                  <a:ea typeface="Arial"/>
                  <a:cs typeface="Arial"/>
                  <a:sym typeface="Arial"/>
                </a:rPr>
                <a:t>Ροές εισοδήματος</a:t>
              </a:r>
              <a:endParaRPr sz="1400" b="0" i="0" u="none" strike="noStrike" cap="none">
                <a:solidFill>
                  <a:srgbClr val="000000"/>
                </a:solidFill>
                <a:latin typeface="Arial"/>
                <a:ea typeface="Arial"/>
                <a:cs typeface="Arial"/>
                <a:sym typeface="Arial"/>
              </a:endParaRPr>
            </a:p>
          </p:txBody>
        </p:sp>
        <p:sp>
          <p:nvSpPr>
            <p:cNvPr id="816" name="Google Shape;816;p88"/>
            <p:cNvSpPr/>
            <p:nvPr/>
          </p:nvSpPr>
          <p:spPr>
            <a:xfrm>
              <a:off x="2943225" y="2055267"/>
              <a:ext cx="1524000" cy="5763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dirty="0" err="1">
                  <a:solidFill>
                    <a:srgbClr val="000000"/>
                  </a:solidFill>
                  <a:latin typeface="Arial"/>
                  <a:ea typeface="Arial"/>
                  <a:cs typeface="Arial"/>
                  <a:sym typeface="Arial"/>
                </a:rPr>
                <a:t>Δημόσι</a:t>
              </a:r>
              <a:r>
                <a:rPr lang="de-DE" sz="1350" b="0" i="0" u="none" strike="noStrike" cap="none" dirty="0">
                  <a:solidFill>
                    <a:srgbClr val="000000"/>
                  </a:solidFill>
                  <a:latin typeface="Arial"/>
                  <a:ea typeface="Arial"/>
                  <a:cs typeface="Arial"/>
                  <a:sym typeface="Arial"/>
                </a:rPr>
                <a:t>α </a:t>
              </a:r>
              <a:r>
                <a:rPr lang="el-GR" sz="1350" b="0" i="0" u="none" strike="noStrike" cap="none" dirty="0">
                  <a:solidFill>
                    <a:srgbClr val="000000"/>
                  </a:solidFill>
                  <a:latin typeface="Arial"/>
                  <a:ea typeface="Arial"/>
                  <a:cs typeface="Arial"/>
                  <a:sym typeface="Arial"/>
                </a:rPr>
                <a:t>κεφάλαια</a:t>
              </a:r>
              <a:endParaRPr sz="1400" b="0" i="0" u="none" strike="noStrike" cap="none" dirty="0">
                <a:solidFill>
                  <a:srgbClr val="000000"/>
                </a:solidFill>
                <a:latin typeface="Arial"/>
                <a:ea typeface="Arial"/>
                <a:cs typeface="Arial"/>
                <a:sym typeface="Arial"/>
              </a:endParaRPr>
            </a:p>
          </p:txBody>
        </p:sp>
        <p:sp>
          <p:nvSpPr>
            <p:cNvPr id="817" name="Google Shape;817;p88"/>
            <p:cNvSpPr/>
            <p:nvPr/>
          </p:nvSpPr>
          <p:spPr>
            <a:xfrm>
              <a:off x="2935288" y="4828629"/>
              <a:ext cx="1524000" cy="5748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a:solidFill>
                    <a:srgbClr val="000000"/>
                  </a:solidFill>
                  <a:latin typeface="Arial"/>
                  <a:ea typeface="Arial"/>
                  <a:cs typeface="Arial"/>
                  <a:sym typeface="Arial"/>
                </a:rPr>
                <a:t>Ιδιωτικά κεφάλαια</a:t>
              </a:r>
              <a:endParaRPr sz="1400" b="0" i="0" u="none" strike="noStrike" cap="none">
                <a:solidFill>
                  <a:srgbClr val="000000"/>
                </a:solidFill>
                <a:latin typeface="Arial"/>
                <a:ea typeface="Arial"/>
                <a:cs typeface="Arial"/>
                <a:sym typeface="Arial"/>
              </a:endParaRPr>
            </a:p>
          </p:txBody>
        </p:sp>
        <p:sp>
          <p:nvSpPr>
            <p:cNvPr id="818" name="Google Shape;818;p88"/>
            <p:cNvSpPr/>
            <p:nvPr/>
          </p:nvSpPr>
          <p:spPr>
            <a:xfrm>
              <a:off x="5585318" y="1018625"/>
              <a:ext cx="2062937" cy="1260715"/>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1248"/>
                <a:buFont typeface="Arial"/>
                <a:buNone/>
              </a:pPr>
              <a:r>
                <a:rPr lang="de-DE" sz="1300" b="0" i="0" u="none" strike="noStrike" cap="none" dirty="0" err="1">
                  <a:solidFill>
                    <a:srgbClr val="000000"/>
                  </a:solidFill>
                  <a:latin typeface="Arial"/>
                  <a:ea typeface="Arial"/>
                  <a:cs typeface="Arial"/>
                  <a:sym typeface="Arial"/>
                </a:rPr>
                <a:t>Μετοχικό</a:t>
              </a:r>
              <a:r>
                <a:rPr lang="de-DE" sz="1300" b="0" i="0" u="none" strike="noStrike" cap="none" dirty="0">
                  <a:solidFill>
                    <a:srgbClr val="000000"/>
                  </a:solidFill>
                  <a:latin typeface="Arial"/>
                  <a:ea typeface="Arial"/>
                  <a:cs typeface="Arial"/>
                  <a:sym typeface="Arial"/>
                </a:rPr>
                <a:t> </a:t>
              </a:r>
              <a:r>
                <a:rPr lang="de-DE" sz="1300" b="0" i="0" u="none" strike="noStrike" cap="none" dirty="0" err="1">
                  <a:solidFill>
                    <a:srgbClr val="000000"/>
                  </a:solidFill>
                  <a:latin typeface="Arial"/>
                  <a:ea typeface="Arial"/>
                  <a:cs typeface="Arial"/>
                  <a:sym typeface="Arial"/>
                </a:rPr>
                <a:t>κεφάλ</a:t>
              </a:r>
              <a:r>
                <a:rPr lang="de-DE" sz="1300" b="0" i="0" u="none" strike="noStrike" cap="none" dirty="0">
                  <a:solidFill>
                    <a:srgbClr val="000000"/>
                  </a:solidFill>
                  <a:latin typeface="Arial"/>
                  <a:ea typeface="Arial"/>
                  <a:cs typeface="Arial"/>
                  <a:sym typeface="Arial"/>
                </a:rPr>
                <a:t>αιο, επενδυτές επιχειρηματικών συμμετοχών, επενδυτές</a:t>
              </a:r>
              <a:r>
                <a:rPr lang="el-GR" sz="1300" b="0" i="0" u="none" strike="noStrike" cap="none" dirty="0">
                  <a:solidFill>
                    <a:srgbClr val="000000"/>
                  </a:solidFill>
                  <a:latin typeface="Arial"/>
                  <a:ea typeface="Arial"/>
                  <a:cs typeface="Arial"/>
                  <a:sym typeface="Arial"/>
                </a:rPr>
                <a:t>-</a:t>
              </a:r>
              <a:r>
                <a:rPr lang="el-GR" sz="1300" dirty="0"/>
                <a:t>άγγελοι</a:t>
              </a:r>
              <a:endParaRPr sz="1300" b="0" i="0" u="none" strike="noStrike" cap="none" dirty="0">
                <a:solidFill>
                  <a:srgbClr val="000000"/>
                </a:solidFill>
                <a:latin typeface="Arial"/>
                <a:ea typeface="Arial"/>
                <a:cs typeface="Arial"/>
                <a:sym typeface="Arial"/>
              </a:endParaRPr>
            </a:p>
          </p:txBody>
        </p:sp>
        <p:sp>
          <p:nvSpPr>
            <p:cNvPr id="819" name="Google Shape;819;p88"/>
            <p:cNvSpPr/>
            <p:nvPr/>
          </p:nvSpPr>
          <p:spPr>
            <a:xfrm>
              <a:off x="5585317" y="2579162"/>
              <a:ext cx="2054975" cy="7065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00" b="0" i="0" u="none" strike="noStrike" cap="none" dirty="0" err="1">
                  <a:solidFill>
                    <a:srgbClr val="000000"/>
                  </a:solidFill>
                  <a:latin typeface="Arial"/>
                  <a:ea typeface="Arial"/>
                  <a:cs typeface="Arial"/>
                  <a:sym typeface="Arial"/>
                </a:rPr>
                <a:t>Ετ</a:t>
              </a:r>
              <a:r>
                <a:rPr lang="de-DE" sz="1300" b="0" i="0" u="none" strike="noStrike" cap="none" dirty="0">
                  <a:solidFill>
                    <a:srgbClr val="000000"/>
                  </a:solidFill>
                  <a:latin typeface="Arial"/>
                  <a:ea typeface="Arial"/>
                  <a:cs typeface="Arial"/>
                  <a:sym typeface="Arial"/>
                </a:rPr>
                <a:t>αιρικά ομόλογα, </a:t>
              </a:r>
              <a:endParaRPr sz="1300" b="0" i="0" u="none" strike="noStrike" cap="none" dirty="0">
                <a:solidFill>
                  <a:srgbClr val="000000"/>
                </a:solidFill>
                <a:latin typeface="Arial"/>
                <a:ea typeface="Arial"/>
                <a:cs typeface="Arial"/>
                <a:sym typeface="Arial"/>
              </a:endParaRPr>
            </a:p>
          </p:txBody>
        </p:sp>
        <p:sp>
          <p:nvSpPr>
            <p:cNvPr id="820" name="Google Shape;820;p88"/>
            <p:cNvSpPr/>
            <p:nvPr/>
          </p:nvSpPr>
          <p:spPr>
            <a:xfrm>
              <a:off x="5585317" y="3594131"/>
              <a:ext cx="2062940" cy="815417"/>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00" b="0" i="0" u="none" strike="noStrike" cap="none" dirty="0" err="1">
                  <a:solidFill>
                    <a:srgbClr val="000000"/>
                  </a:solidFill>
                  <a:latin typeface="Arial"/>
                  <a:ea typeface="Arial"/>
                  <a:cs typeface="Arial"/>
                  <a:sym typeface="Arial"/>
                </a:rPr>
                <a:t>Τρ</a:t>
              </a:r>
              <a:r>
                <a:rPr lang="de-DE" sz="1300" b="0" i="0" u="none" strike="noStrike" cap="none" dirty="0">
                  <a:solidFill>
                    <a:srgbClr val="000000"/>
                  </a:solidFill>
                  <a:latin typeface="Arial"/>
                  <a:ea typeface="Arial"/>
                  <a:cs typeface="Arial"/>
                  <a:sym typeface="Arial"/>
                </a:rPr>
                <a:t>απεζική χρηματοδότηση: δάνεια ή υπεραναλήψεις</a:t>
              </a:r>
              <a:endParaRPr sz="1300" b="0" i="0" u="none" strike="noStrike" cap="none" dirty="0">
                <a:solidFill>
                  <a:srgbClr val="000000"/>
                </a:solidFill>
                <a:latin typeface="Arial"/>
                <a:ea typeface="Arial"/>
                <a:cs typeface="Arial"/>
                <a:sym typeface="Arial"/>
              </a:endParaRPr>
            </a:p>
          </p:txBody>
        </p:sp>
        <p:sp>
          <p:nvSpPr>
            <p:cNvPr id="821" name="Google Shape;821;p88"/>
            <p:cNvSpPr/>
            <p:nvPr/>
          </p:nvSpPr>
          <p:spPr>
            <a:xfrm>
              <a:off x="5585316" y="4445221"/>
              <a:ext cx="2062940" cy="706500"/>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de-DE" sz="1300" b="0" i="0" u="none" strike="noStrike" cap="none" dirty="0">
                  <a:solidFill>
                    <a:srgbClr val="000000"/>
                  </a:solidFill>
                  <a:highlight>
                    <a:srgbClr val="00FFFF"/>
                  </a:highlight>
                  <a:latin typeface="Arial"/>
                  <a:ea typeface="Arial"/>
                  <a:cs typeface="Arial"/>
                  <a:sym typeface="Arial"/>
                </a:rPr>
                <a:t>Factoring</a:t>
              </a:r>
              <a:r>
                <a:rPr lang="de-DE" sz="1300" b="0" i="0" u="none" strike="noStrike" cap="none" dirty="0">
                  <a:solidFill>
                    <a:srgbClr val="000000"/>
                  </a:solidFill>
                  <a:latin typeface="Arial"/>
                  <a:ea typeface="Arial"/>
                  <a:cs typeface="Arial"/>
                  <a:sym typeface="Arial"/>
                </a:rPr>
                <a:t>, </a:t>
              </a:r>
              <a:r>
                <a:rPr lang="de-DE" sz="1300" b="0" i="0" u="none" strike="noStrike" cap="none" dirty="0" err="1">
                  <a:solidFill>
                    <a:srgbClr val="000000"/>
                  </a:solidFill>
                  <a:latin typeface="Arial"/>
                  <a:ea typeface="Arial"/>
                  <a:cs typeface="Arial"/>
                  <a:sym typeface="Arial"/>
                </a:rPr>
                <a:t>χρημ</a:t>
              </a:r>
              <a:r>
                <a:rPr lang="de-DE" sz="1300" b="0" i="0" u="none" strike="noStrike" cap="none" dirty="0">
                  <a:solidFill>
                    <a:srgbClr val="000000"/>
                  </a:solidFill>
                  <a:latin typeface="Arial"/>
                  <a:ea typeface="Arial"/>
                  <a:cs typeface="Arial"/>
                  <a:sym typeface="Arial"/>
                </a:rPr>
                <a:t>ατοδοτική μίσθωση</a:t>
              </a:r>
              <a:endParaRPr sz="1300" b="0" i="0" u="none" strike="noStrike" cap="none" dirty="0">
                <a:solidFill>
                  <a:srgbClr val="000000"/>
                </a:solidFill>
                <a:latin typeface="Arial"/>
                <a:ea typeface="Arial"/>
                <a:cs typeface="Arial"/>
                <a:sym typeface="Arial"/>
              </a:endParaRPr>
            </a:p>
          </p:txBody>
        </p:sp>
        <p:sp>
          <p:nvSpPr>
            <p:cNvPr id="822" name="Google Shape;822;p88"/>
            <p:cNvSpPr/>
            <p:nvPr/>
          </p:nvSpPr>
          <p:spPr>
            <a:xfrm>
              <a:off x="5585316" y="5123744"/>
              <a:ext cx="2053506" cy="1003499"/>
            </a:xfrm>
            <a:prstGeom prst="roundRect">
              <a:avLst>
                <a:gd name="adj" fmla="val 1666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de-DE" sz="1300" b="0" i="0" u="none" strike="noStrike" cap="none" dirty="0">
                  <a:solidFill>
                    <a:srgbClr val="000000"/>
                  </a:solidFill>
                  <a:latin typeface="Arial"/>
                  <a:ea typeface="Arial"/>
                  <a:cs typeface="Arial"/>
                  <a:sym typeface="Arial"/>
                </a:rPr>
                <a:t>Επ</a:t>
              </a:r>
              <a:r>
                <a:rPr lang="de-DE" sz="1300" b="0" i="0" u="none" strike="noStrike" cap="none" dirty="0" err="1">
                  <a:solidFill>
                    <a:srgbClr val="000000"/>
                  </a:solidFill>
                  <a:latin typeface="Arial"/>
                  <a:ea typeface="Arial"/>
                  <a:cs typeface="Arial"/>
                  <a:sym typeface="Arial"/>
                </a:rPr>
                <a:t>ιχορηγήσεις</a:t>
              </a:r>
              <a:r>
                <a:rPr lang="de-DE" sz="1300" b="0" i="0" u="none" strike="noStrike" cap="none" dirty="0">
                  <a:solidFill>
                    <a:srgbClr val="000000"/>
                  </a:solidFill>
                  <a:latin typeface="Arial"/>
                  <a:ea typeface="Arial"/>
                  <a:cs typeface="Arial"/>
                  <a:sym typeface="Arial"/>
                </a:rPr>
                <a:t>, </a:t>
              </a:r>
              <a:r>
                <a:rPr lang="de-DE" sz="1300" b="0" i="0" u="none" strike="noStrike" cap="none" dirty="0" err="1">
                  <a:solidFill>
                    <a:srgbClr val="000000"/>
                  </a:solidFill>
                  <a:latin typeface="Arial"/>
                  <a:ea typeface="Arial"/>
                  <a:cs typeface="Arial"/>
                  <a:sym typeface="Arial"/>
                </a:rPr>
                <a:t>ενισχύσεις</a:t>
              </a:r>
              <a:r>
                <a:rPr lang="de-DE" sz="1300" b="0" i="0" u="none" strike="noStrike" cap="none" dirty="0">
                  <a:solidFill>
                    <a:srgbClr val="000000"/>
                  </a:solidFill>
                  <a:latin typeface="Arial"/>
                  <a:ea typeface="Arial"/>
                  <a:cs typeface="Arial"/>
                  <a:sym typeface="Arial"/>
                </a:rPr>
                <a:t> π</a:t>
              </a:r>
              <a:r>
                <a:rPr lang="de-DE" sz="1300" b="0" i="0" u="none" strike="noStrike" cap="none" dirty="0" err="1">
                  <a:solidFill>
                    <a:srgbClr val="000000"/>
                  </a:solidFill>
                  <a:latin typeface="Arial"/>
                  <a:ea typeface="Arial"/>
                  <a:cs typeface="Arial"/>
                  <a:sym typeface="Arial"/>
                </a:rPr>
                <a:t>ρος</a:t>
              </a:r>
              <a:r>
                <a:rPr lang="de-DE" sz="1300" b="0" i="0" u="none" strike="noStrike" cap="none" dirty="0">
                  <a:solidFill>
                    <a:srgbClr val="000000"/>
                  </a:solidFill>
                  <a:latin typeface="Arial"/>
                  <a:ea typeface="Arial"/>
                  <a:cs typeface="Arial"/>
                  <a:sym typeface="Arial"/>
                </a:rPr>
                <a:t> </a:t>
              </a:r>
              <a:r>
                <a:rPr lang="de-DE" sz="1300" b="0" i="0" u="none" strike="noStrike" cap="none" dirty="0" err="1">
                  <a:solidFill>
                    <a:srgbClr val="000000"/>
                  </a:solidFill>
                  <a:latin typeface="Arial"/>
                  <a:ea typeface="Arial"/>
                  <a:cs typeface="Arial"/>
                  <a:sym typeface="Arial"/>
                </a:rPr>
                <a:t>τη</a:t>
              </a:r>
              <a:r>
                <a:rPr lang="de-DE" sz="1300" b="0" i="0" u="none" strike="noStrike" cap="none" dirty="0">
                  <a:solidFill>
                    <a:srgbClr val="000000"/>
                  </a:solidFill>
                  <a:latin typeface="Arial"/>
                  <a:ea typeface="Arial"/>
                  <a:cs typeface="Arial"/>
                  <a:sym typeface="Arial"/>
                </a:rPr>
                <a:t> β</a:t>
              </a:r>
              <a:r>
                <a:rPr lang="de-DE" sz="1300" b="0" i="0" u="none" strike="noStrike" cap="none" dirty="0" err="1">
                  <a:solidFill>
                    <a:srgbClr val="000000"/>
                  </a:solidFill>
                  <a:latin typeface="Arial"/>
                  <a:ea typeface="Arial"/>
                  <a:cs typeface="Arial"/>
                  <a:sym typeface="Arial"/>
                </a:rPr>
                <a:t>ιομηχ</a:t>
              </a:r>
              <a:r>
                <a:rPr lang="de-DE" sz="1300" b="0" i="0" u="none" strike="noStrike" cap="none" dirty="0">
                  <a:solidFill>
                    <a:srgbClr val="000000"/>
                  </a:solidFill>
                  <a:latin typeface="Arial"/>
                  <a:ea typeface="Arial"/>
                  <a:cs typeface="Arial"/>
                  <a:sym typeface="Arial"/>
                </a:rPr>
                <a:t>ανία, crowdfunding</a:t>
              </a:r>
              <a:endParaRPr sz="1300" b="0" i="0" u="none" strike="noStrike" cap="none" dirty="0">
                <a:solidFill>
                  <a:srgbClr val="000000"/>
                </a:solidFill>
                <a:latin typeface="Arial"/>
                <a:ea typeface="Arial"/>
                <a:cs typeface="Arial"/>
                <a:sym typeface="Arial"/>
              </a:endParaRPr>
            </a:p>
          </p:txBody>
        </p:sp>
      </p:grpSp>
      <p:sp>
        <p:nvSpPr>
          <p:cNvPr id="823" name="Google Shape;823;p88"/>
          <p:cNvSpPr txBox="1">
            <a:spLocks noGrp="1"/>
          </p:cNvSpPr>
          <p:nvPr>
            <p:ph type="title"/>
          </p:nvPr>
        </p:nvSpPr>
        <p:spPr>
          <a:xfrm>
            <a:off x="718275" y="598590"/>
            <a:ext cx="7848722" cy="48231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100"/>
              <a:buFont typeface="Arial"/>
              <a:buNone/>
            </a:pPr>
            <a:r>
              <a:rPr lang="de-DE" dirty="0" err="1">
                <a:latin typeface="Lato" panose="020F0502020204030203" pitchFamily="34" charset="0"/>
                <a:ea typeface="Lato" panose="020F0502020204030203" pitchFamily="34" charset="0"/>
                <a:cs typeface="Lato" panose="020F0502020204030203" pitchFamily="34" charset="0"/>
              </a:rPr>
              <a:t>Εξωτερική</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χρημ</a:t>
            </a:r>
            <a:r>
              <a:rPr lang="de-DE" dirty="0">
                <a:latin typeface="Lato" panose="020F0502020204030203" pitchFamily="34" charset="0"/>
                <a:ea typeface="Lato" panose="020F0502020204030203" pitchFamily="34" charset="0"/>
                <a:cs typeface="Lato" panose="020F0502020204030203" pitchFamily="34" charset="0"/>
              </a:rPr>
              <a:t>ατοδότηση - Πηγές εσόδων </a:t>
            </a:r>
            <a:endParaRPr dirty="0">
              <a:latin typeface="Lato" panose="020F0502020204030203" pitchFamily="34" charset="0"/>
              <a:ea typeface="Lato" panose="020F0502020204030203" pitchFamily="34" charset="0"/>
              <a:cs typeface="Lato" panose="020F0502020204030203" pitchFamily="34" charset="0"/>
            </a:endParaRPr>
          </a:p>
        </p:txBody>
      </p:sp>
      <p:sp>
        <p:nvSpPr>
          <p:cNvPr id="824" name="Google Shape;824;p8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42</a:t>
            </a:fld>
            <a:endParaRPr/>
          </a:p>
        </p:txBody>
      </p:sp>
      <p:pic>
        <p:nvPicPr>
          <p:cNvPr id="825" name="Google Shape;825;p88"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3" cy="393179"/>
          </a:xfrm>
          <a:prstGeom prst="rect">
            <a:avLst/>
          </a:prstGeom>
          <a:noFill/>
          <a:ln>
            <a:noFill/>
          </a:ln>
        </p:spPr>
      </p:pic>
      <p:pic>
        <p:nvPicPr>
          <p:cNvPr id="826" name="Google Shape;826;p88"/>
          <p:cNvPicPr preferRelativeResize="0"/>
          <p:nvPr/>
        </p:nvPicPr>
        <p:blipFill rotWithShape="1">
          <a:blip r:embed="rId4">
            <a:alphaModFix/>
          </a:blip>
          <a:srcRect/>
          <a:stretch/>
        </p:blipFill>
        <p:spPr>
          <a:xfrm>
            <a:off x="0" y="0"/>
            <a:ext cx="718275" cy="679625"/>
          </a:xfrm>
          <a:prstGeom prst="rect">
            <a:avLst/>
          </a:prstGeom>
          <a:noFill/>
          <a:ln>
            <a:noFill/>
          </a:ln>
        </p:spPr>
      </p:pic>
      <p:sp>
        <p:nvSpPr>
          <p:cNvPr id="2" name="Rectangle 1">
            <a:extLst>
              <a:ext uri="{FF2B5EF4-FFF2-40B4-BE49-F238E27FC236}">
                <a16:creationId xmlns:a16="http://schemas.microsoft.com/office/drawing/2014/main" id="{2492B9C7-521A-8F81-58BC-82998F6A5585}"/>
              </a:ext>
            </a:extLst>
          </p:cNvPr>
          <p:cNvSpPr/>
          <p:nvPr/>
        </p:nvSpPr>
        <p:spPr>
          <a:xfrm>
            <a:off x="1254034" y="49638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89"/>
          <p:cNvSpPr txBox="1">
            <a:spLocks noGrp="1"/>
          </p:cNvSpPr>
          <p:nvPr>
            <p:ph type="title"/>
          </p:nvPr>
        </p:nvSpPr>
        <p:spPr>
          <a:xfrm>
            <a:off x="1898996" y="583397"/>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832" name="Google Shape;832;p89"/>
          <p:cNvSpPr txBox="1">
            <a:spLocks noGrp="1"/>
          </p:cNvSpPr>
          <p:nvPr>
            <p:ph type="body" idx="1"/>
          </p:nvPr>
        </p:nvSpPr>
        <p:spPr>
          <a:xfrm>
            <a:off x="1006338" y="1758750"/>
            <a:ext cx="377914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Οι</a:t>
            </a:r>
            <a:r>
              <a:rPr lang="de-DE" sz="1800" dirty="0">
                <a:latin typeface="Calibri"/>
                <a:ea typeface="Calibri"/>
                <a:cs typeface="Calibri"/>
                <a:sym typeface="Calibri"/>
              </a:rPr>
              <a:t> </a:t>
            </a:r>
            <a:r>
              <a:rPr lang="de-DE" sz="1800" dirty="0" err="1">
                <a:latin typeface="Calibri"/>
                <a:ea typeface="Calibri"/>
                <a:cs typeface="Calibri"/>
                <a:sym typeface="Calibri"/>
              </a:rPr>
              <a:t>υφιστάμενοι</a:t>
            </a:r>
            <a:r>
              <a:rPr lang="de-DE" sz="1800" dirty="0">
                <a:latin typeface="Calibri"/>
                <a:ea typeface="Calibri"/>
                <a:cs typeface="Calibri"/>
                <a:sym typeface="Calibri"/>
              </a:rPr>
              <a:t> </a:t>
            </a:r>
            <a:r>
              <a:rPr lang="de-DE" sz="1800" dirty="0" err="1">
                <a:latin typeface="Calibri"/>
                <a:ea typeface="Calibri"/>
                <a:cs typeface="Calibri"/>
                <a:sym typeface="Calibri"/>
              </a:rPr>
              <a:t>μέτοχοι</a:t>
            </a:r>
            <a:r>
              <a:rPr lang="de-DE" sz="1800" dirty="0">
                <a:latin typeface="Calibri"/>
                <a:ea typeface="Calibri"/>
                <a:cs typeface="Calibri"/>
                <a:sym typeface="Calibri"/>
              </a:rPr>
              <a:t> μπ</a:t>
            </a:r>
            <a:r>
              <a:rPr lang="de-DE" sz="1800" dirty="0" err="1">
                <a:latin typeface="Calibri"/>
                <a:ea typeface="Calibri"/>
                <a:cs typeface="Calibri"/>
                <a:sym typeface="Calibri"/>
              </a:rPr>
              <a:t>ορεί</a:t>
            </a:r>
            <a:r>
              <a:rPr lang="de-DE" sz="1800" dirty="0">
                <a:latin typeface="Calibri"/>
                <a:ea typeface="Calibri"/>
                <a:cs typeface="Calibri"/>
                <a:sym typeface="Calibri"/>
              </a:rPr>
              <a:t> να </a:t>
            </a:r>
            <a:r>
              <a:rPr lang="de-DE" sz="1800" dirty="0" err="1">
                <a:latin typeface="Calibri"/>
                <a:ea typeface="Calibri"/>
                <a:cs typeface="Calibri"/>
                <a:sym typeface="Calibri"/>
              </a:rPr>
              <a:t>δελε</a:t>
            </a:r>
            <a:r>
              <a:rPr lang="de-DE" sz="1800" dirty="0">
                <a:latin typeface="Calibri"/>
                <a:ea typeface="Calibri"/>
                <a:cs typeface="Calibri"/>
                <a:sym typeface="Calibri"/>
              </a:rPr>
              <a:t>αστούν να αυξήσουν την επένδυσή τους στο κεφάλαιο της εταιρείας</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Οι</a:t>
            </a:r>
            <a:r>
              <a:rPr lang="de-DE" sz="1800" dirty="0">
                <a:latin typeface="Calibri"/>
                <a:ea typeface="Calibri"/>
                <a:cs typeface="Calibri"/>
                <a:sym typeface="Calibri"/>
              </a:rPr>
              <a:t> </a:t>
            </a:r>
            <a:r>
              <a:rPr lang="de-DE" sz="1800" dirty="0" err="1">
                <a:latin typeface="Calibri"/>
                <a:ea typeface="Calibri"/>
                <a:cs typeface="Calibri"/>
                <a:sym typeface="Calibri"/>
              </a:rPr>
              <a:t>μέτοχοι</a:t>
            </a:r>
            <a:r>
              <a:rPr lang="de-DE" sz="1800" dirty="0">
                <a:latin typeface="Calibri"/>
                <a:ea typeface="Calibri"/>
                <a:cs typeface="Calibri"/>
                <a:sym typeface="Calibri"/>
              </a:rPr>
              <a:t> μπ</a:t>
            </a:r>
            <a:r>
              <a:rPr lang="de-DE" sz="1800" dirty="0" err="1">
                <a:latin typeface="Calibri"/>
                <a:ea typeface="Calibri"/>
                <a:cs typeface="Calibri"/>
                <a:sym typeface="Calibri"/>
              </a:rPr>
              <a:t>ορεί</a:t>
            </a:r>
            <a:r>
              <a:rPr lang="de-DE" sz="1800" dirty="0">
                <a:latin typeface="Calibri"/>
                <a:ea typeface="Calibri"/>
                <a:cs typeface="Calibri"/>
                <a:sym typeface="Calibri"/>
              </a:rPr>
              <a:t> να </a:t>
            </a:r>
            <a:r>
              <a:rPr lang="de-DE" sz="1800" dirty="0" err="1">
                <a:latin typeface="Calibri"/>
                <a:ea typeface="Calibri"/>
                <a:cs typeface="Calibri"/>
                <a:sym typeface="Calibri"/>
              </a:rPr>
              <a:t>δελε</a:t>
            </a:r>
            <a:r>
              <a:rPr lang="de-DE" sz="1800" dirty="0">
                <a:latin typeface="Calibri"/>
                <a:ea typeface="Calibri"/>
                <a:cs typeface="Calibri"/>
                <a:sym typeface="Calibri"/>
              </a:rPr>
              <a:t>αστούν να εκδώσουν δάνειο μετόχων στην επιχείρηση</a:t>
            </a:r>
            <a:endParaRPr sz="1800" dirty="0">
              <a:latin typeface="Calibri"/>
              <a:ea typeface="Calibri"/>
              <a:cs typeface="Calibri"/>
              <a:sym typeface="Calibri"/>
            </a:endParaRPr>
          </a:p>
        </p:txBody>
      </p:sp>
      <p:sp>
        <p:nvSpPr>
          <p:cNvPr id="833" name="Google Shape;833;p89"/>
          <p:cNvSpPr txBox="1">
            <a:spLocks noGrp="1"/>
          </p:cNvSpPr>
          <p:nvPr>
            <p:ph type="body" idx="2"/>
          </p:nvPr>
        </p:nvSpPr>
        <p:spPr>
          <a:xfrm>
            <a:off x="5059796" y="1758750"/>
            <a:ext cx="3985379"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Οι</a:t>
            </a:r>
            <a:r>
              <a:rPr lang="de-DE" sz="1800" dirty="0">
                <a:latin typeface="Calibri"/>
                <a:ea typeface="Calibri"/>
                <a:cs typeface="Calibri"/>
                <a:sym typeface="Calibri"/>
              </a:rPr>
              <a:t> </a:t>
            </a:r>
            <a:r>
              <a:rPr lang="de-DE" sz="1800" dirty="0" err="1">
                <a:latin typeface="Calibri"/>
                <a:ea typeface="Calibri"/>
                <a:cs typeface="Calibri"/>
                <a:sym typeface="Calibri"/>
              </a:rPr>
              <a:t>μέτοχοι</a:t>
            </a:r>
            <a:r>
              <a:rPr lang="de-DE" sz="1800" dirty="0">
                <a:latin typeface="Calibri"/>
                <a:ea typeface="Calibri"/>
                <a:cs typeface="Calibri"/>
                <a:sym typeface="Calibri"/>
              </a:rPr>
              <a:t> μπ</a:t>
            </a:r>
            <a:r>
              <a:rPr lang="de-DE" sz="1800" dirty="0" err="1">
                <a:latin typeface="Calibri"/>
                <a:ea typeface="Calibri"/>
                <a:cs typeface="Calibri"/>
                <a:sym typeface="Calibri"/>
              </a:rPr>
              <a:t>ορεί</a:t>
            </a:r>
            <a:r>
              <a:rPr lang="de-DE" sz="1800" dirty="0">
                <a:latin typeface="Calibri"/>
                <a:ea typeface="Calibri"/>
                <a:cs typeface="Calibri"/>
                <a:sym typeface="Calibri"/>
              </a:rPr>
              <a:t> να </a:t>
            </a:r>
            <a:r>
              <a:rPr lang="de-DE" sz="1800" dirty="0" err="1">
                <a:latin typeface="Calibri"/>
                <a:ea typeface="Calibri"/>
                <a:cs typeface="Calibri"/>
                <a:sym typeface="Calibri"/>
              </a:rPr>
              <a:t>δελε</a:t>
            </a:r>
            <a:r>
              <a:rPr lang="de-DE" sz="1800" dirty="0">
                <a:latin typeface="Calibri"/>
                <a:ea typeface="Calibri"/>
                <a:cs typeface="Calibri"/>
                <a:sym typeface="Calibri"/>
              </a:rPr>
              <a:t>αστούν να παράσχουν προσωπικά περιουσιακά στοιχεία που θα χρησιμοποιηθούν ως εγγύηση ή να εκδώσουν εγγυήσεις υπέρ εξωτερικών δανειστών ως εγγύηση.</a:t>
            </a:r>
            <a:endParaRPr sz="1800" dirty="0">
              <a:latin typeface="Calibri"/>
              <a:ea typeface="Calibri"/>
              <a:cs typeface="Calibri"/>
              <a:sym typeface="Calibri"/>
            </a:endParaRPr>
          </a:p>
        </p:txBody>
      </p:sp>
      <p:pic>
        <p:nvPicPr>
          <p:cNvPr id="834" name="Google Shape;834;p89"/>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35" name="Google Shape;835;p89"/>
          <p:cNvSpPr txBox="1">
            <a:spLocks noGrp="1"/>
          </p:cNvSpPr>
          <p:nvPr>
            <p:ph type="body" idx="1"/>
          </p:nvPr>
        </p:nvSpPr>
        <p:spPr>
          <a:xfrm>
            <a:off x="2119346"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Υφιστάμενοι μέτοχοι</a:t>
            </a:r>
            <a:endParaRPr sz="1600"/>
          </a:p>
        </p:txBody>
      </p:sp>
      <p:sp>
        <p:nvSpPr>
          <p:cNvPr id="836" name="Google Shape;836;p8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43</a:t>
            </a:fld>
            <a:endParaRPr/>
          </a:p>
        </p:txBody>
      </p:sp>
      <p:pic>
        <p:nvPicPr>
          <p:cNvPr id="837" name="Google Shape;837;p89"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90"/>
          <p:cNvSpPr txBox="1">
            <a:spLocks noGrp="1"/>
          </p:cNvSpPr>
          <p:nvPr>
            <p:ph type="title"/>
          </p:nvPr>
        </p:nvSpPr>
        <p:spPr>
          <a:xfrm>
            <a:off x="1776604" y="577638"/>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843" name="Google Shape;843;p90"/>
          <p:cNvSpPr txBox="1">
            <a:spLocks noGrp="1"/>
          </p:cNvSpPr>
          <p:nvPr>
            <p:ph type="body" idx="1"/>
          </p:nvPr>
        </p:nvSpPr>
        <p:spPr>
          <a:xfrm>
            <a:off x="152424" y="1746450"/>
            <a:ext cx="452408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Οι</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υφιστάμενοι</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μέτοχοι</a:t>
            </a:r>
            <a:r>
              <a:rPr lang="de-DE" sz="1800" dirty="0">
                <a:solidFill>
                  <a:srgbClr val="FF0000"/>
                </a:solidFill>
                <a:latin typeface="Calibri"/>
                <a:ea typeface="Calibri"/>
                <a:cs typeface="Calibri"/>
                <a:sym typeface="Calibri"/>
              </a:rPr>
              <a:t> μπ</a:t>
            </a:r>
            <a:r>
              <a:rPr lang="de-DE" sz="1800" dirty="0" err="1">
                <a:solidFill>
                  <a:srgbClr val="FF0000"/>
                </a:solidFill>
                <a:latin typeface="Calibri"/>
                <a:ea typeface="Calibri"/>
                <a:cs typeface="Calibri"/>
                <a:sym typeface="Calibri"/>
              </a:rPr>
              <a:t>ορεί</a:t>
            </a:r>
            <a:r>
              <a:rPr lang="de-DE" sz="1800" dirty="0">
                <a:solidFill>
                  <a:srgbClr val="FF0000"/>
                </a:solidFill>
                <a:latin typeface="Calibri"/>
                <a:ea typeface="Calibri"/>
                <a:cs typeface="Calibri"/>
                <a:sym typeface="Calibri"/>
              </a:rPr>
              <a:t> να </a:t>
            </a:r>
            <a:r>
              <a:rPr lang="de-DE" sz="1800" dirty="0" err="1">
                <a:solidFill>
                  <a:srgbClr val="FF0000"/>
                </a:solidFill>
                <a:latin typeface="Calibri"/>
                <a:ea typeface="Calibri"/>
                <a:cs typeface="Calibri"/>
                <a:sym typeface="Calibri"/>
              </a:rPr>
              <a:t>μην</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είν</a:t>
            </a:r>
            <a:r>
              <a:rPr lang="de-DE" sz="1800" dirty="0">
                <a:solidFill>
                  <a:srgbClr val="FF0000"/>
                </a:solidFill>
                <a:latin typeface="Calibri"/>
                <a:ea typeface="Calibri"/>
                <a:cs typeface="Calibri"/>
                <a:sym typeface="Calibri"/>
              </a:rPr>
              <a:t>αι πρόθυμοι να επενδύσουν περαιτέρω</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Η </a:t>
            </a:r>
            <a:r>
              <a:rPr lang="de-DE" sz="1800" dirty="0" err="1">
                <a:solidFill>
                  <a:srgbClr val="FF0000"/>
                </a:solidFill>
                <a:latin typeface="Calibri"/>
                <a:ea typeface="Calibri"/>
                <a:cs typeface="Calibri"/>
                <a:sym typeface="Calibri"/>
              </a:rPr>
              <a:t>έλλειψη</a:t>
            </a:r>
            <a:r>
              <a:rPr lang="de-DE" sz="1800" dirty="0">
                <a:solidFill>
                  <a:srgbClr val="FF0000"/>
                </a:solidFill>
                <a:latin typeface="Calibri"/>
                <a:ea typeface="Calibri"/>
                <a:cs typeface="Calibri"/>
                <a:sym typeface="Calibri"/>
              </a:rPr>
              <a:t> επ</a:t>
            </a:r>
            <a:r>
              <a:rPr lang="de-DE" sz="1800" dirty="0" err="1">
                <a:solidFill>
                  <a:srgbClr val="FF0000"/>
                </a:solidFill>
                <a:latin typeface="Calibri"/>
                <a:ea typeface="Calibri"/>
                <a:cs typeface="Calibri"/>
                <a:sym typeface="Calibri"/>
              </a:rPr>
              <a:t>ενδύσεων</a:t>
            </a:r>
            <a:r>
              <a:rPr lang="de-DE" sz="1800" dirty="0">
                <a:solidFill>
                  <a:srgbClr val="FF0000"/>
                </a:solidFill>
                <a:latin typeface="Calibri"/>
                <a:ea typeface="Calibri"/>
                <a:cs typeface="Calibri"/>
                <a:sym typeface="Calibri"/>
              </a:rPr>
              <a:t> από </a:t>
            </a:r>
            <a:r>
              <a:rPr lang="de-DE" sz="1800" dirty="0" err="1">
                <a:solidFill>
                  <a:srgbClr val="FF0000"/>
                </a:solidFill>
                <a:latin typeface="Calibri"/>
                <a:ea typeface="Calibri"/>
                <a:cs typeface="Calibri"/>
                <a:sym typeface="Calibri"/>
              </a:rPr>
              <a:t>τους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μετόχους</a:t>
            </a:r>
            <a:r>
              <a:rPr lang="de-DE" sz="1800" dirty="0">
                <a:solidFill>
                  <a:srgbClr val="FF0000"/>
                </a:solidFill>
                <a:latin typeface="Calibri"/>
                <a:ea typeface="Calibri"/>
                <a:cs typeface="Calibri"/>
                <a:sym typeface="Calibri"/>
              </a:rPr>
              <a:t> μπ</a:t>
            </a:r>
            <a:r>
              <a:rPr lang="de-DE" sz="1800" dirty="0" err="1">
                <a:solidFill>
                  <a:srgbClr val="FF0000"/>
                </a:solidFill>
                <a:latin typeface="Calibri"/>
                <a:ea typeface="Calibri"/>
                <a:cs typeface="Calibri"/>
                <a:sym typeface="Calibri"/>
              </a:rPr>
              <a:t>ορεί</a:t>
            </a:r>
            <a:r>
              <a:rPr lang="de-DE" sz="1800" dirty="0">
                <a:solidFill>
                  <a:srgbClr val="FF0000"/>
                </a:solidFill>
                <a:latin typeface="Calibri"/>
                <a:ea typeface="Calibri"/>
                <a:cs typeface="Calibri"/>
                <a:sym typeface="Calibri"/>
              </a:rPr>
              <a:t> να </a:t>
            </a:r>
            <a:r>
              <a:rPr lang="de-DE" sz="1800" dirty="0" err="1">
                <a:solidFill>
                  <a:srgbClr val="FF0000"/>
                </a:solidFill>
                <a:latin typeface="Calibri"/>
                <a:ea typeface="Calibri"/>
                <a:cs typeface="Calibri"/>
                <a:sym typeface="Calibri"/>
              </a:rPr>
              <a:t>θεωρηθεί</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ως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έλλειψη</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εμ</a:t>
            </a:r>
            <a:r>
              <a:rPr lang="de-DE" sz="1800" dirty="0">
                <a:solidFill>
                  <a:srgbClr val="FF0000"/>
                </a:solidFill>
                <a:latin typeface="Calibri"/>
                <a:ea typeface="Calibri"/>
                <a:cs typeface="Calibri"/>
                <a:sym typeface="Calibri"/>
              </a:rPr>
              <a:t>πιστοσύνης από τους εξωτερικούς δανειστές.</a:t>
            </a:r>
            <a:endParaRPr sz="1800" dirty="0">
              <a:solidFill>
                <a:srgbClr val="FF0000"/>
              </a:solidFill>
              <a:latin typeface="Calibri"/>
              <a:ea typeface="Calibri"/>
              <a:cs typeface="Calibri"/>
              <a:sym typeface="Calibri"/>
            </a:endParaRPr>
          </a:p>
        </p:txBody>
      </p:sp>
      <p:sp>
        <p:nvSpPr>
          <p:cNvPr id="844" name="Google Shape;844;p90"/>
          <p:cNvSpPr txBox="1">
            <a:spLocks noGrp="1"/>
          </p:cNvSpPr>
          <p:nvPr>
            <p:ph type="body" idx="2"/>
          </p:nvPr>
        </p:nvSpPr>
        <p:spPr>
          <a:xfrm>
            <a:off x="4676504" y="1758750"/>
            <a:ext cx="4368672"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FF0000"/>
              </a:buClr>
              <a:buSzPts val="1700"/>
              <a:buChar char="●"/>
            </a:pPr>
            <a:r>
              <a:rPr lang="de-DE" sz="1800" dirty="0">
                <a:solidFill>
                  <a:srgbClr val="FF0000"/>
                </a:solidFill>
                <a:latin typeface="Calibri"/>
                <a:ea typeface="Calibri"/>
                <a:cs typeface="Calibri"/>
                <a:sym typeface="Calibri"/>
              </a:rPr>
              <a:t>Τα </a:t>
            </a:r>
            <a:r>
              <a:rPr lang="de-DE" sz="1800" dirty="0" err="1">
                <a:solidFill>
                  <a:srgbClr val="FF0000"/>
                </a:solidFill>
                <a:latin typeface="Calibri"/>
                <a:ea typeface="Calibri"/>
                <a:cs typeface="Calibri"/>
                <a:sym typeface="Calibri"/>
              </a:rPr>
              <a:t>δάνει</a:t>
            </a:r>
            <a:r>
              <a:rPr lang="de-DE" sz="1800" dirty="0">
                <a:solidFill>
                  <a:srgbClr val="FF0000"/>
                </a:solidFill>
                <a:latin typeface="Calibri"/>
                <a:ea typeface="Calibri"/>
                <a:cs typeface="Calibri"/>
                <a:sym typeface="Calibri"/>
              </a:rPr>
              <a:t>α των μετόχων συνήθως δεν αντιμετωπίζονται ευνοϊκά από τις τράπεζες. </a:t>
            </a:r>
            <a:endParaRPr sz="1800" dirty="0">
              <a:solidFill>
                <a:srgbClr val="FF0000"/>
              </a:solidFill>
              <a:latin typeface="Calibri"/>
              <a:ea typeface="Calibri"/>
              <a:cs typeface="Calibri"/>
              <a:sym typeface="Calibri"/>
            </a:endParaRPr>
          </a:p>
          <a:p>
            <a:pPr marL="457200" lvl="0" indent="-336550" algn="l" rtl="0">
              <a:lnSpc>
                <a:spcPct val="115000"/>
              </a:lnSpc>
              <a:spcBef>
                <a:spcPts val="0"/>
              </a:spcBef>
              <a:spcAft>
                <a:spcPts val="0"/>
              </a:spcAft>
              <a:buClr>
                <a:srgbClr val="FF0000"/>
              </a:buClr>
              <a:buSzPts val="1700"/>
              <a:buChar char="●"/>
            </a:pPr>
            <a:r>
              <a:rPr lang="el-GR" sz="1800" dirty="0">
                <a:solidFill>
                  <a:srgbClr val="FF0000"/>
                </a:solidFill>
                <a:latin typeface="Calibri"/>
                <a:ea typeface="Calibri"/>
                <a:cs typeface="Calibri"/>
                <a:sym typeface="Calibri"/>
              </a:rPr>
              <a:t>Η υψηλή δανειακή επιβάρυνση</a:t>
            </a:r>
            <a:r>
              <a:rPr lang="de-DE" sz="1800" dirty="0">
                <a:solidFill>
                  <a:srgbClr val="FF0000"/>
                </a:solidFill>
                <a:latin typeface="Calibri"/>
                <a:ea typeface="Calibri"/>
                <a:cs typeface="Calibri"/>
                <a:sym typeface="Calibri"/>
              </a:rPr>
              <a:t> </a:t>
            </a:r>
            <a:r>
              <a:rPr lang="el-GR" sz="1800" dirty="0">
                <a:solidFill>
                  <a:srgbClr val="FF0000"/>
                </a:solidFill>
                <a:latin typeface="Calibri"/>
                <a:ea typeface="Calibri"/>
                <a:cs typeface="Calibri"/>
                <a:sym typeface="Calibri"/>
              </a:rPr>
              <a:t>προς</a:t>
            </a:r>
            <a:r>
              <a:rPr lang="de-DE" sz="1800" dirty="0">
                <a:solidFill>
                  <a:srgbClr val="FF0000"/>
                </a:solidFill>
                <a:latin typeface="Calibri"/>
                <a:ea typeface="Calibri"/>
                <a:cs typeface="Calibri"/>
                <a:sym typeface="Calibri"/>
              </a:rPr>
              <a:t> </a:t>
            </a:r>
            <a:r>
              <a:rPr lang="el-GR" sz="1800" dirty="0">
                <a:solidFill>
                  <a:srgbClr val="FF0000"/>
                </a:solidFill>
                <a:latin typeface="Calibri"/>
                <a:ea typeface="Calibri"/>
                <a:cs typeface="Calibri"/>
                <a:sym typeface="Calibri"/>
              </a:rPr>
              <a:t>μετοχικό</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κεφάλ</a:t>
            </a:r>
            <a:r>
              <a:rPr lang="de-DE" sz="1800" dirty="0">
                <a:solidFill>
                  <a:srgbClr val="FF0000"/>
                </a:solidFill>
                <a:latin typeface="Calibri"/>
                <a:ea typeface="Calibri"/>
                <a:cs typeface="Calibri"/>
                <a:sym typeface="Calibri"/>
              </a:rPr>
              <a:t>αι</a:t>
            </a:r>
            <a:r>
              <a:rPr lang="el-GR" sz="1800" dirty="0">
                <a:solidFill>
                  <a:srgbClr val="FF0000"/>
                </a:solidFill>
                <a:latin typeface="Calibri"/>
                <a:ea typeface="Calibri"/>
                <a:cs typeface="Calibri"/>
                <a:sym typeface="Calibri"/>
              </a:rPr>
              <a:t>ο</a:t>
            </a:r>
            <a:r>
              <a:rPr lang="de-DE" sz="1800" dirty="0">
                <a:solidFill>
                  <a:srgbClr val="FF0000"/>
                </a:solidFill>
                <a:latin typeface="Calibri"/>
                <a:ea typeface="Calibri"/>
                <a:cs typeface="Calibri"/>
                <a:sym typeface="Calibri"/>
              </a:rPr>
              <a:t> μπορεί να οδηγήσει στην αντίληψη ότι οι ιδιοκτήτες </a:t>
            </a:r>
            <a:r>
              <a:rPr lang="de-DE" sz="1800" dirty="0" err="1">
                <a:solidFill>
                  <a:srgbClr val="FF0000"/>
                </a:solidFill>
                <a:latin typeface="Calibri"/>
                <a:ea typeface="Calibri"/>
                <a:cs typeface="Calibri"/>
                <a:sym typeface="Calibri"/>
              </a:rPr>
              <a:t>μοιράζοντ</a:t>
            </a:r>
            <a:r>
              <a:rPr lang="de-DE" sz="1800" dirty="0">
                <a:solidFill>
                  <a:srgbClr val="FF0000"/>
                </a:solidFill>
                <a:latin typeface="Calibri"/>
                <a:ea typeface="Calibri"/>
                <a:cs typeface="Calibri"/>
                <a:sym typeface="Calibri"/>
              </a:rPr>
              <a:t>αι τον κίνδυνο</a:t>
            </a:r>
            <a:r>
              <a:rPr lang="el-GR" sz="1800" dirty="0">
                <a:solidFill>
                  <a:srgbClr val="FF0000"/>
                </a:solidFill>
                <a:latin typeface="Calibri"/>
                <a:ea typeface="Calibri"/>
                <a:cs typeface="Calibri"/>
                <a:sym typeface="Calibri"/>
              </a:rPr>
              <a:t> σε χαμηλό επίπεδο</a:t>
            </a:r>
            <a:r>
              <a:rPr lang="de-DE" sz="1800" dirty="0">
                <a:solidFill>
                  <a:srgbClr val="FF0000"/>
                </a:solidFill>
                <a:latin typeface="Calibri"/>
                <a:ea typeface="Calibri"/>
                <a:cs typeface="Calibri"/>
                <a:sym typeface="Calibri"/>
              </a:rPr>
              <a:t>.</a:t>
            </a:r>
            <a:endParaRPr sz="1800" dirty="0">
              <a:solidFill>
                <a:srgbClr val="FF0000"/>
              </a:solidFill>
              <a:latin typeface="Calibri"/>
              <a:ea typeface="Calibri"/>
              <a:cs typeface="Calibri"/>
              <a:sym typeface="Calibri"/>
            </a:endParaRPr>
          </a:p>
        </p:txBody>
      </p:sp>
      <p:pic>
        <p:nvPicPr>
          <p:cNvPr id="845" name="Google Shape;845;p9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46" name="Google Shape;846;p90"/>
          <p:cNvSpPr txBox="1">
            <a:spLocks noGrp="1"/>
          </p:cNvSpPr>
          <p:nvPr>
            <p:ph type="body" idx="1"/>
          </p:nvPr>
        </p:nvSpPr>
        <p:spPr>
          <a:xfrm>
            <a:off x="1996954" y="10231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Υφιστάμενοι</a:t>
            </a:r>
            <a:r>
              <a:rPr lang="de-DE" sz="3000" dirty="0">
                <a:solidFill>
                  <a:schemeClr val="dk1"/>
                </a:solidFill>
                <a:latin typeface="Calibri"/>
                <a:ea typeface="Calibri"/>
                <a:cs typeface="Calibri"/>
                <a:sym typeface="Calibri"/>
              </a:rPr>
              <a:t> </a:t>
            </a:r>
            <a:r>
              <a:rPr lang="de-DE" sz="3000" dirty="0" err="1">
                <a:solidFill>
                  <a:schemeClr val="dk1"/>
                </a:solidFill>
                <a:latin typeface="Calibri"/>
                <a:ea typeface="Calibri"/>
                <a:cs typeface="Calibri"/>
                <a:sym typeface="Calibri"/>
              </a:rPr>
              <a:t>μέτοχοι</a:t>
            </a:r>
            <a:endParaRPr sz="1600" dirty="0"/>
          </a:p>
        </p:txBody>
      </p:sp>
      <p:sp>
        <p:nvSpPr>
          <p:cNvPr id="847" name="Google Shape;847;p9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44</a:t>
            </a:fld>
            <a:endParaRPr/>
          </a:p>
        </p:txBody>
      </p:sp>
      <p:pic>
        <p:nvPicPr>
          <p:cNvPr id="848" name="Google Shape;848;p90"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91"/>
          <p:cNvSpPr txBox="1">
            <a:spLocks noGrp="1"/>
          </p:cNvSpPr>
          <p:nvPr>
            <p:ph type="title"/>
          </p:nvPr>
        </p:nvSpPr>
        <p:spPr>
          <a:xfrm>
            <a:off x="1767872" y="413023"/>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854" name="Google Shape;854;p91"/>
          <p:cNvSpPr txBox="1">
            <a:spLocks noGrp="1"/>
          </p:cNvSpPr>
          <p:nvPr>
            <p:ph type="body" idx="1"/>
          </p:nvPr>
        </p:nvSpPr>
        <p:spPr>
          <a:xfrm>
            <a:off x="600892" y="1811002"/>
            <a:ext cx="4532813"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Τρίτοι</a:t>
            </a:r>
            <a:r>
              <a:rPr lang="de-DE" sz="1800" dirty="0">
                <a:latin typeface="Calibri"/>
                <a:ea typeface="Calibri"/>
                <a:cs typeface="Calibri"/>
                <a:sym typeface="Calibri"/>
              </a:rPr>
              <a:t> επ</a:t>
            </a:r>
            <a:r>
              <a:rPr lang="de-DE" sz="1800" dirty="0" err="1">
                <a:latin typeface="Calibri"/>
                <a:ea typeface="Calibri"/>
                <a:cs typeface="Calibri"/>
                <a:sym typeface="Calibri"/>
              </a:rPr>
              <a:t>ενδυτές</a:t>
            </a:r>
            <a:r>
              <a:rPr lang="de-DE" sz="1800" dirty="0">
                <a:latin typeface="Calibri"/>
                <a:ea typeface="Calibri"/>
                <a:cs typeface="Calibri"/>
                <a:sym typeface="Calibri"/>
              </a:rPr>
              <a:t> μπ</a:t>
            </a:r>
            <a:r>
              <a:rPr lang="de-DE" sz="1800" dirty="0" err="1">
                <a:latin typeface="Calibri"/>
                <a:ea typeface="Calibri"/>
                <a:cs typeface="Calibri"/>
                <a:sym typeface="Calibri"/>
              </a:rPr>
              <a:t>ορούν</a:t>
            </a:r>
            <a:r>
              <a:rPr lang="de-DE" sz="1800" dirty="0">
                <a:latin typeface="Calibri"/>
                <a:ea typeface="Calibri"/>
                <a:cs typeface="Calibri"/>
                <a:sym typeface="Calibri"/>
              </a:rPr>
              <a:t> να </a:t>
            </a:r>
            <a:r>
              <a:rPr lang="de-DE" sz="1800" dirty="0" err="1">
                <a:latin typeface="Calibri"/>
                <a:ea typeface="Calibri"/>
                <a:cs typeface="Calibri"/>
                <a:sym typeface="Calibri"/>
              </a:rPr>
              <a:t>δελε</a:t>
            </a:r>
            <a:r>
              <a:rPr lang="de-DE" sz="1800" dirty="0">
                <a:latin typeface="Calibri"/>
                <a:ea typeface="Calibri"/>
                <a:cs typeface="Calibri"/>
                <a:sym typeface="Calibri"/>
              </a:rPr>
              <a:t>αστούν να επενδύσουν στην επιχείρηση, έναντι της πώλησης υφιστάμενων ή </a:t>
            </a:r>
            <a:r>
              <a:rPr lang="el-GR" sz="1800" dirty="0">
                <a:latin typeface="Calibri"/>
                <a:ea typeface="Calibri"/>
                <a:cs typeface="Calibri"/>
                <a:sym typeface="Calibri"/>
              </a:rPr>
              <a:t>νέου μετοχικού κεφαλαίου</a:t>
            </a:r>
            <a:r>
              <a:rPr lang="de-DE" sz="1800" dirty="0">
                <a:latin typeface="Calibri"/>
                <a:ea typeface="Calibri"/>
                <a:cs typeface="Calibri"/>
                <a:sym typeface="Calibri"/>
              </a:rPr>
              <a:t>.</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dirty="0">
                <a:latin typeface="Calibri"/>
                <a:ea typeface="Calibri"/>
                <a:cs typeface="Calibri"/>
                <a:sym typeface="Calibri"/>
              </a:rPr>
              <a:t>Η επ</a:t>
            </a:r>
            <a:r>
              <a:rPr lang="de-DE" sz="1800" dirty="0" err="1">
                <a:latin typeface="Calibri"/>
                <a:ea typeface="Calibri"/>
                <a:cs typeface="Calibri"/>
                <a:sym typeface="Calibri"/>
              </a:rPr>
              <a:t>ένδυση</a:t>
            </a:r>
            <a:r>
              <a:rPr lang="de-DE" sz="1800" dirty="0">
                <a:latin typeface="Calibri"/>
                <a:ea typeface="Calibri"/>
                <a:cs typeface="Calibri"/>
                <a:sym typeface="Calibri"/>
              </a:rPr>
              <a:t> </a:t>
            </a:r>
            <a:r>
              <a:rPr lang="el-GR" sz="1800" dirty="0">
                <a:latin typeface="Calibri"/>
                <a:ea typeface="Calibri"/>
                <a:cs typeface="Calibri"/>
                <a:sym typeface="Calibri"/>
              </a:rPr>
              <a:t>μετοχικού κεφαλαίου </a:t>
            </a:r>
            <a:r>
              <a:rPr lang="de-DE" sz="1800" dirty="0">
                <a:latin typeface="Calibri"/>
                <a:ea typeface="Calibri"/>
                <a:cs typeface="Calibri"/>
                <a:sym typeface="Calibri"/>
              </a:rPr>
              <a:t>θα ήταν χρήσιμη, δεδομένου ότι δεν έχει υποχρεώσεις τόκων</a:t>
            </a:r>
            <a:endParaRPr sz="1800" dirty="0">
              <a:latin typeface="Calibri"/>
              <a:ea typeface="Calibri"/>
              <a:cs typeface="Calibri"/>
              <a:sym typeface="Calibri"/>
            </a:endParaRPr>
          </a:p>
        </p:txBody>
      </p:sp>
      <p:sp>
        <p:nvSpPr>
          <p:cNvPr id="855" name="Google Shape;855;p91"/>
          <p:cNvSpPr txBox="1">
            <a:spLocks noGrp="1"/>
          </p:cNvSpPr>
          <p:nvPr>
            <p:ph type="body" idx="2"/>
          </p:nvPr>
        </p:nvSpPr>
        <p:spPr>
          <a:xfrm>
            <a:off x="5225143" y="1811002"/>
            <a:ext cx="3820032"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Ανάλογ</a:t>
            </a:r>
            <a:r>
              <a:rPr lang="de-DE" sz="1800" dirty="0">
                <a:latin typeface="Calibri"/>
                <a:ea typeface="Calibri"/>
                <a:cs typeface="Calibri"/>
                <a:sym typeface="Calibri"/>
              </a:rPr>
              <a:t>α με τη δικαιοδοσία, υπάρχουν επενδυτές επιχειρηματικών κεφαλαίων που ειδικεύονται στην υποστήριξη κοινωνικών επιχειρήσεων και διαθέτουν ειδικά κεφάλαια για το σκοπό αυτό.</a:t>
            </a:r>
            <a:endParaRPr sz="1800" dirty="0">
              <a:latin typeface="Calibri"/>
              <a:ea typeface="Calibri"/>
              <a:cs typeface="Calibri"/>
              <a:sym typeface="Calibri"/>
            </a:endParaRPr>
          </a:p>
        </p:txBody>
      </p:sp>
      <p:pic>
        <p:nvPicPr>
          <p:cNvPr id="856" name="Google Shape;856;p9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57" name="Google Shape;857;p91"/>
          <p:cNvSpPr txBox="1">
            <a:spLocks noGrp="1"/>
          </p:cNvSpPr>
          <p:nvPr>
            <p:ph type="body" idx="1"/>
          </p:nvPr>
        </p:nvSpPr>
        <p:spPr>
          <a:xfrm>
            <a:off x="1102393" y="930215"/>
            <a:ext cx="6939942" cy="99899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2800" dirty="0">
                <a:solidFill>
                  <a:schemeClr val="dk1"/>
                </a:solidFill>
                <a:latin typeface="Calibri"/>
                <a:ea typeface="Calibri"/>
                <a:cs typeface="Calibri"/>
                <a:sym typeface="Calibri"/>
              </a:rPr>
              <a:t>Επ</a:t>
            </a:r>
            <a:r>
              <a:rPr lang="de-DE" sz="2800" dirty="0" err="1">
                <a:solidFill>
                  <a:schemeClr val="dk1"/>
                </a:solidFill>
                <a:latin typeface="Calibri"/>
                <a:ea typeface="Calibri"/>
                <a:cs typeface="Calibri"/>
                <a:sym typeface="Calibri"/>
              </a:rPr>
              <a:t>ενδυτές</a:t>
            </a:r>
            <a:r>
              <a:rPr lang="de-DE" sz="2800" dirty="0">
                <a:solidFill>
                  <a:schemeClr val="dk1"/>
                </a:solidFill>
                <a:latin typeface="Calibri"/>
                <a:ea typeface="Calibri"/>
                <a:cs typeface="Calibri"/>
                <a:sym typeface="Calibri"/>
              </a:rPr>
              <a:t> επ</a:t>
            </a:r>
            <a:r>
              <a:rPr lang="de-DE" sz="2800" dirty="0" err="1">
                <a:solidFill>
                  <a:schemeClr val="dk1"/>
                </a:solidFill>
                <a:latin typeface="Calibri"/>
                <a:ea typeface="Calibri"/>
                <a:cs typeface="Calibri"/>
                <a:sym typeface="Calibri"/>
              </a:rPr>
              <a:t>ιχειρημ</a:t>
            </a:r>
            <a:r>
              <a:rPr lang="de-DE" sz="2800" dirty="0">
                <a:solidFill>
                  <a:schemeClr val="dk1"/>
                </a:solidFill>
                <a:latin typeface="Calibri"/>
                <a:ea typeface="Calibri"/>
                <a:cs typeface="Calibri"/>
                <a:sym typeface="Calibri"/>
              </a:rPr>
              <a:t>ατικών κεφαλαίων / </a:t>
            </a:r>
            <a:endParaRPr lang="el-GR" sz="2800" dirty="0">
              <a:solidFill>
                <a:schemeClr val="dk1"/>
              </a:solidFill>
              <a:latin typeface="Calibri"/>
              <a:ea typeface="Calibri"/>
              <a:cs typeface="Calibri"/>
              <a:sym typeface="Calibri"/>
            </a:endParaRPr>
          </a:p>
          <a:p>
            <a:pPr marL="0" lvl="0" indent="0" algn="ctr" rtl="0">
              <a:lnSpc>
                <a:spcPct val="100000"/>
              </a:lnSpc>
              <a:spcBef>
                <a:spcPts val="0"/>
              </a:spcBef>
              <a:spcAft>
                <a:spcPts val="0"/>
              </a:spcAft>
              <a:buSzPts val="1400"/>
              <a:buNone/>
            </a:pPr>
            <a:r>
              <a:rPr lang="de-DE" sz="2800" dirty="0">
                <a:solidFill>
                  <a:schemeClr val="dk1"/>
                </a:solidFill>
                <a:latin typeface="Calibri"/>
                <a:ea typeface="Calibri"/>
                <a:cs typeface="Calibri"/>
                <a:sym typeface="Calibri"/>
              </a:rPr>
              <a:t>επ</a:t>
            </a:r>
            <a:r>
              <a:rPr lang="de-DE" sz="2800" dirty="0" err="1">
                <a:solidFill>
                  <a:schemeClr val="dk1"/>
                </a:solidFill>
                <a:latin typeface="Calibri"/>
                <a:ea typeface="Calibri"/>
                <a:cs typeface="Calibri"/>
                <a:sym typeface="Calibri"/>
              </a:rPr>
              <a:t>ενδυτές</a:t>
            </a:r>
            <a:r>
              <a:rPr lang="de-DE" sz="2800" dirty="0">
                <a:solidFill>
                  <a:schemeClr val="dk1"/>
                </a:solidFill>
                <a:latin typeface="Calibri"/>
                <a:ea typeface="Calibri"/>
                <a:cs typeface="Calibri"/>
                <a:sym typeface="Calibri"/>
              </a:rPr>
              <a:t>-</a:t>
            </a:r>
            <a:r>
              <a:rPr lang="el-GR" sz="2800" dirty="0">
                <a:solidFill>
                  <a:schemeClr val="dk1"/>
                </a:solidFill>
                <a:latin typeface="Calibri"/>
                <a:ea typeface="Calibri"/>
                <a:cs typeface="Calibri"/>
                <a:sym typeface="Calibri"/>
              </a:rPr>
              <a:t>άγγελοι</a:t>
            </a:r>
            <a:endParaRPr sz="2800" dirty="0"/>
          </a:p>
        </p:txBody>
      </p:sp>
      <p:sp>
        <p:nvSpPr>
          <p:cNvPr id="858" name="Google Shape;858;p9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45</a:t>
            </a:fld>
            <a:endParaRPr/>
          </a:p>
        </p:txBody>
      </p:sp>
      <p:pic>
        <p:nvPicPr>
          <p:cNvPr id="859" name="Google Shape;859;p9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46"/>
          <p:cNvSpPr txBox="1">
            <a:spLocks noGrp="1"/>
          </p:cNvSpPr>
          <p:nvPr>
            <p:ph type="title"/>
          </p:nvPr>
        </p:nvSpPr>
        <p:spPr>
          <a:xfrm>
            <a:off x="1829211" y="458933"/>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865" name="Google Shape;865;p46"/>
          <p:cNvSpPr txBox="1">
            <a:spLocks noGrp="1"/>
          </p:cNvSpPr>
          <p:nvPr>
            <p:ph type="body" idx="1"/>
          </p:nvPr>
        </p:nvSpPr>
        <p:spPr>
          <a:xfrm>
            <a:off x="322107" y="1842359"/>
            <a:ext cx="4824169"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el-GR" sz="1800" dirty="0">
                <a:solidFill>
                  <a:srgbClr val="FF0000"/>
                </a:solidFill>
                <a:latin typeface="Calibri"/>
                <a:ea typeface="Calibri"/>
                <a:cs typeface="Calibri"/>
                <a:sym typeface="Calibri"/>
              </a:rPr>
              <a:t>Οι </a:t>
            </a:r>
            <a:r>
              <a:rPr lang="de-DE" sz="1800" dirty="0">
                <a:solidFill>
                  <a:srgbClr val="FF0000"/>
                </a:solidFill>
                <a:latin typeface="Calibri"/>
                <a:ea typeface="Calibri"/>
                <a:cs typeface="Calibri"/>
                <a:sym typeface="Calibri"/>
              </a:rPr>
              <a:t>επ</a:t>
            </a:r>
            <a:r>
              <a:rPr lang="de-DE" sz="1800" dirty="0" err="1">
                <a:solidFill>
                  <a:srgbClr val="FF0000"/>
                </a:solidFill>
                <a:latin typeface="Calibri"/>
                <a:ea typeface="Calibri"/>
                <a:cs typeface="Calibri"/>
                <a:sym typeface="Calibri"/>
              </a:rPr>
              <a:t>ενδυτές-άγγελοι</a:t>
            </a:r>
            <a:r>
              <a:rPr lang="el-GR" sz="1800" dirty="0">
                <a:solidFill>
                  <a:srgbClr val="FF0000"/>
                </a:solidFill>
                <a:latin typeface="Calibri"/>
                <a:ea typeface="Calibri"/>
                <a:cs typeface="Calibri"/>
                <a:sym typeface="Calibri"/>
              </a:rPr>
              <a:t> τρίτων μερών</a:t>
            </a:r>
            <a:r>
              <a:rPr lang="de-DE" sz="1800" dirty="0">
                <a:solidFill>
                  <a:srgbClr val="FF0000"/>
                </a:solidFill>
                <a:latin typeface="Calibri"/>
                <a:ea typeface="Calibri"/>
                <a:cs typeface="Calibri"/>
                <a:sym typeface="Calibri"/>
              </a:rPr>
              <a:t> π</a:t>
            </a:r>
            <a:r>
              <a:rPr lang="de-DE" sz="1800" dirty="0" err="1">
                <a:solidFill>
                  <a:srgbClr val="FF0000"/>
                </a:solidFill>
                <a:latin typeface="Calibri"/>
                <a:ea typeface="Calibri"/>
                <a:cs typeface="Calibri"/>
                <a:sym typeface="Calibri"/>
              </a:rPr>
              <a:t>ιθ</a:t>
            </a:r>
            <a:r>
              <a:rPr lang="de-DE" sz="1800" dirty="0">
                <a:solidFill>
                  <a:srgbClr val="FF0000"/>
                </a:solidFill>
                <a:latin typeface="Calibri"/>
                <a:ea typeface="Calibri"/>
                <a:cs typeface="Calibri"/>
                <a:sym typeface="Calibri"/>
              </a:rPr>
              <a:t>ανόν να επιμείνουν σε κάποιο πλειοψηφικό συμφέρον στην επιχείρηση.</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dirty="0" err="1">
                <a:solidFill>
                  <a:srgbClr val="FF0000"/>
                </a:solidFill>
                <a:latin typeface="Calibri"/>
                <a:ea typeface="Calibri"/>
                <a:cs typeface="Calibri"/>
                <a:sym typeface="Calibri"/>
              </a:rPr>
              <a:t>Οι</a:t>
            </a:r>
            <a:r>
              <a:rPr lang="de-DE" sz="1800" dirty="0">
                <a:solidFill>
                  <a:srgbClr val="FF0000"/>
                </a:solidFill>
                <a:latin typeface="Calibri"/>
                <a:ea typeface="Calibri"/>
                <a:cs typeface="Calibri"/>
                <a:sym typeface="Calibri"/>
              </a:rPr>
              <a:t> </a:t>
            </a:r>
            <a:r>
              <a:rPr lang="el-GR" sz="1800" dirty="0">
                <a:solidFill>
                  <a:srgbClr val="FF0000"/>
                </a:solidFill>
                <a:latin typeface="Calibri"/>
                <a:ea typeface="Calibri"/>
                <a:cs typeface="Calibri"/>
                <a:sym typeface="Calibri"/>
              </a:rPr>
              <a:t>επενδυτές</a:t>
            </a:r>
            <a:r>
              <a:rPr lang="de-DE" sz="1800" dirty="0">
                <a:solidFill>
                  <a:srgbClr val="FF0000"/>
                </a:solidFill>
                <a:latin typeface="Calibri"/>
                <a:ea typeface="Calibri"/>
                <a:cs typeface="Calibri"/>
                <a:sym typeface="Calibri"/>
              </a:rPr>
              <a:t> επ</a:t>
            </a:r>
            <a:r>
              <a:rPr lang="de-DE" sz="1800" dirty="0" err="1">
                <a:solidFill>
                  <a:srgbClr val="FF0000"/>
                </a:solidFill>
                <a:latin typeface="Calibri"/>
                <a:ea typeface="Calibri"/>
                <a:cs typeface="Calibri"/>
                <a:sym typeface="Calibri"/>
              </a:rPr>
              <a:t>ιχειρημ</a:t>
            </a:r>
            <a:r>
              <a:rPr lang="de-DE" sz="1800" dirty="0">
                <a:solidFill>
                  <a:srgbClr val="FF0000"/>
                </a:solidFill>
                <a:latin typeface="Calibri"/>
                <a:ea typeface="Calibri"/>
                <a:cs typeface="Calibri"/>
                <a:sym typeface="Calibri"/>
              </a:rPr>
              <a:t>ατικών </a:t>
            </a:r>
            <a:r>
              <a:rPr lang="el-GR" sz="1800" dirty="0">
                <a:solidFill>
                  <a:srgbClr val="FF0000"/>
                </a:solidFill>
                <a:latin typeface="Calibri"/>
                <a:ea typeface="Calibri"/>
                <a:cs typeface="Calibri"/>
                <a:sym typeface="Calibri"/>
              </a:rPr>
              <a:t>κεφαλαίων</a:t>
            </a:r>
            <a:r>
              <a:rPr lang="de-DE" sz="1800" dirty="0">
                <a:solidFill>
                  <a:srgbClr val="FF0000"/>
                </a:solidFill>
                <a:latin typeface="Calibri"/>
                <a:ea typeface="Calibri"/>
                <a:cs typeface="Calibri"/>
                <a:sym typeface="Calibri"/>
              </a:rPr>
              <a:t> δεν είναι πιστοί μακροπρόθεσμα και μπορεί να αποσυρθούν μέσω ρευστοποίησης</a:t>
            </a:r>
            <a:r>
              <a:rPr lang="el-GR" sz="1800" dirty="0">
                <a:solidFill>
                  <a:srgbClr val="FF0000"/>
                </a:solidFill>
                <a:latin typeface="Calibri"/>
                <a:ea typeface="Calibri"/>
                <a:cs typeface="Calibri"/>
                <a:sym typeface="Calibri"/>
              </a:rPr>
              <a:t> του μετοχικού κεφαλαίου </a:t>
            </a:r>
            <a:r>
              <a:rPr lang="de-DE" sz="1800" dirty="0" err="1">
                <a:solidFill>
                  <a:srgbClr val="FF0000"/>
                </a:solidFill>
                <a:latin typeface="Calibri"/>
                <a:ea typeface="Calibri"/>
                <a:cs typeface="Calibri"/>
                <a:sym typeface="Calibri"/>
              </a:rPr>
              <a:t>μεσο</a:t>
            </a:r>
            <a:r>
              <a:rPr lang="de-DE" sz="1800" dirty="0">
                <a:solidFill>
                  <a:srgbClr val="FF0000"/>
                </a:solidFill>
                <a:latin typeface="Calibri"/>
                <a:ea typeface="Calibri"/>
                <a:cs typeface="Calibri"/>
                <a:sym typeface="Calibri"/>
              </a:rPr>
              <a:t>πρόθεσμα.</a:t>
            </a:r>
            <a:endParaRPr sz="1800" dirty="0">
              <a:solidFill>
                <a:srgbClr val="FF0000"/>
              </a:solidFill>
              <a:latin typeface="Calibri"/>
              <a:ea typeface="Calibri"/>
              <a:cs typeface="Calibri"/>
              <a:sym typeface="Calibri"/>
            </a:endParaRPr>
          </a:p>
        </p:txBody>
      </p:sp>
      <p:sp>
        <p:nvSpPr>
          <p:cNvPr id="866" name="Google Shape;866;p46"/>
          <p:cNvSpPr txBox="1">
            <a:spLocks noGrp="1"/>
          </p:cNvSpPr>
          <p:nvPr>
            <p:ph type="body" idx="2"/>
          </p:nvPr>
        </p:nvSpPr>
        <p:spPr>
          <a:xfrm>
            <a:off x="4990011" y="1876317"/>
            <a:ext cx="4055164"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Ο </a:t>
            </a:r>
            <a:r>
              <a:rPr lang="de-DE" sz="1800" dirty="0" err="1">
                <a:solidFill>
                  <a:srgbClr val="FF0000"/>
                </a:solidFill>
                <a:latin typeface="Calibri"/>
                <a:ea typeface="Calibri"/>
                <a:cs typeface="Calibri"/>
                <a:sym typeface="Calibri"/>
              </a:rPr>
              <a:t>ρόλος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του</a:t>
            </a:r>
            <a:r>
              <a:rPr lang="de-DE" sz="1800" dirty="0">
                <a:solidFill>
                  <a:srgbClr val="FF0000"/>
                </a:solidFill>
                <a:latin typeface="Calibri"/>
                <a:ea typeface="Calibri"/>
                <a:cs typeface="Calibri"/>
                <a:sym typeface="Calibri"/>
              </a:rPr>
              <a:t> επ</a:t>
            </a:r>
            <a:r>
              <a:rPr lang="de-DE" sz="1800" dirty="0" err="1">
                <a:solidFill>
                  <a:srgbClr val="FF0000"/>
                </a:solidFill>
                <a:latin typeface="Calibri"/>
                <a:ea typeface="Calibri"/>
                <a:cs typeface="Calibri"/>
                <a:sym typeface="Calibri"/>
              </a:rPr>
              <a:t>ενδυτή</a:t>
            </a:r>
            <a:r>
              <a:rPr lang="de-DE" sz="1800" dirty="0">
                <a:solidFill>
                  <a:srgbClr val="FF0000"/>
                </a:solidFill>
                <a:latin typeface="Calibri"/>
                <a:ea typeface="Calibri"/>
                <a:cs typeface="Calibri"/>
                <a:sym typeface="Calibri"/>
              </a:rPr>
              <a:t> επ</a:t>
            </a:r>
            <a:r>
              <a:rPr lang="de-DE" sz="1800" dirty="0" err="1">
                <a:solidFill>
                  <a:srgbClr val="FF0000"/>
                </a:solidFill>
                <a:latin typeface="Calibri"/>
                <a:ea typeface="Calibri"/>
                <a:cs typeface="Calibri"/>
                <a:sym typeface="Calibri"/>
              </a:rPr>
              <a:t>ιχειρημ</a:t>
            </a:r>
            <a:r>
              <a:rPr lang="de-DE" sz="1800" dirty="0">
                <a:solidFill>
                  <a:srgbClr val="FF0000"/>
                </a:solidFill>
                <a:latin typeface="Calibri"/>
                <a:ea typeface="Calibri"/>
                <a:cs typeface="Calibri"/>
                <a:sym typeface="Calibri"/>
              </a:rPr>
              <a:t>ατικών κεφαλαίων </a:t>
            </a:r>
            <a:r>
              <a:rPr lang="el-GR" sz="1800" dirty="0">
                <a:solidFill>
                  <a:srgbClr val="FF0000"/>
                </a:solidFill>
                <a:latin typeface="Calibri"/>
                <a:ea typeface="Calibri"/>
                <a:cs typeface="Calibri"/>
                <a:sym typeface="Calibri"/>
              </a:rPr>
              <a:t>ποικίλλει</a:t>
            </a:r>
            <a:r>
              <a:rPr lang="de-DE" sz="1800" dirty="0">
                <a:solidFill>
                  <a:srgbClr val="FF0000"/>
                </a:solidFill>
                <a:latin typeface="Calibri"/>
                <a:ea typeface="Calibri"/>
                <a:cs typeface="Calibri"/>
                <a:sym typeface="Calibri"/>
              </a:rPr>
              <a:t> σε διάφορες δικαιοδοσίες, οπότε πρέπει να δίνεται προσοχή όταν επιδιώκεται η προσέλκυση τέτοιων επενδύσεων, ακόμη και όταν η εστίαση του </a:t>
            </a:r>
            <a:r>
              <a:rPr lang="el-GR" sz="1800" dirty="0">
                <a:solidFill>
                  <a:srgbClr val="FF0000"/>
                </a:solidFill>
                <a:latin typeface="Calibri"/>
                <a:ea typeface="Calibri"/>
                <a:cs typeface="Calibri"/>
                <a:sym typeface="Calibri"/>
              </a:rPr>
              <a:t>ταμείου</a:t>
            </a:r>
            <a:r>
              <a:rPr lang="de-DE" sz="1800" dirty="0">
                <a:solidFill>
                  <a:srgbClr val="FF0000"/>
                </a:solidFill>
                <a:latin typeface="Calibri"/>
                <a:ea typeface="Calibri"/>
                <a:cs typeface="Calibri"/>
                <a:sym typeface="Calibri"/>
              </a:rPr>
              <a:t> υποτίθεται ότι είναι</a:t>
            </a:r>
            <a:r>
              <a:rPr lang="el-GR" sz="1800" dirty="0">
                <a:solidFill>
                  <a:srgbClr val="FF0000"/>
                </a:solidFill>
                <a:latin typeface="Calibri"/>
                <a:ea typeface="Calibri"/>
                <a:cs typeface="Calibri"/>
                <a:sym typeface="Calibri"/>
              </a:rPr>
              <a:t> ο</a:t>
            </a:r>
            <a:r>
              <a:rPr lang="de-DE" sz="1800" dirty="0">
                <a:solidFill>
                  <a:srgbClr val="FF0000"/>
                </a:solidFill>
                <a:latin typeface="Calibri"/>
                <a:ea typeface="Calibri"/>
                <a:cs typeface="Calibri"/>
                <a:sym typeface="Calibri"/>
              </a:rPr>
              <a:t> "αντίκτυπος".</a:t>
            </a:r>
            <a:endParaRPr sz="1800" dirty="0">
              <a:solidFill>
                <a:srgbClr val="FF0000"/>
              </a:solidFill>
              <a:latin typeface="Calibri"/>
              <a:ea typeface="Calibri"/>
              <a:cs typeface="Calibri"/>
              <a:sym typeface="Calibri"/>
            </a:endParaRPr>
          </a:p>
        </p:txBody>
      </p:sp>
      <p:pic>
        <p:nvPicPr>
          <p:cNvPr id="867" name="Google Shape;867;p46"/>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868" name="Google Shape;868;p46"/>
          <p:cNvSpPr txBox="1">
            <a:spLocks noGrp="1"/>
          </p:cNvSpPr>
          <p:nvPr>
            <p:ph type="body" idx="1"/>
          </p:nvPr>
        </p:nvSpPr>
        <p:spPr>
          <a:xfrm>
            <a:off x="491926" y="861926"/>
            <a:ext cx="8160147"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l-GR" sz="3000" dirty="0">
                <a:solidFill>
                  <a:schemeClr val="dk1"/>
                </a:solidFill>
                <a:latin typeface="Calibri"/>
                <a:ea typeface="Calibri"/>
                <a:cs typeface="Calibri"/>
                <a:sym typeface="Calibri"/>
              </a:rPr>
              <a:t>Επενδυτές επιχειρηματικών κεφαλαίων </a:t>
            </a:r>
            <a:r>
              <a:rPr lang="de-DE" sz="3000" dirty="0">
                <a:solidFill>
                  <a:schemeClr val="dk1"/>
                </a:solidFill>
                <a:latin typeface="Calibri"/>
                <a:ea typeface="Calibri"/>
                <a:cs typeface="Calibri"/>
                <a:sym typeface="Calibri"/>
              </a:rPr>
              <a:t>(VC) / επενδυτές-άγγελοι</a:t>
            </a:r>
            <a:endParaRPr sz="1600" dirty="0"/>
          </a:p>
        </p:txBody>
      </p:sp>
      <p:sp>
        <p:nvSpPr>
          <p:cNvPr id="869" name="Google Shape;869;p4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46</a:t>
            </a:fld>
            <a:endParaRPr/>
          </a:p>
        </p:txBody>
      </p:sp>
      <p:pic>
        <p:nvPicPr>
          <p:cNvPr id="870" name="Google Shape;870;p46"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pic>
        <p:nvPicPr>
          <p:cNvPr id="875" name="Google Shape;875;g19bf313c08d_0_0"/>
          <p:cNvPicPr preferRelativeResize="0"/>
          <p:nvPr/>
        </p:nvPicPr>
        <p:blipFill rotWithShape="1">
          <a:blip r:embed="rId3">
            <a:alphaModFix/>
          </a:blip>
          <a:srcRect/>
          <a:stretch/>
        </p:blipFill>
        <p:spPr>
          <a:xfrm>
            <a:off x="-5" y="2621995"/>
            <a:ext cx="1642592" cy="662245"/>
          </a:xfrm>
          <a:prstGeom prst="rect">
            <a:avLst/>
          </a:prstGeom>
          <a:noFill/>
          <a:ln>
            <a:noFill/>
          </a:ln>
        </p:spPr>
      </p:pic>
      <p:pic>
        <p:nvPicPr>
          <p:cNvPr id="876" name="Google Shape;876;g19bf313c08d_0_0"/>
          <p:cNvPicPr preferRelativeResize="0"/>
          <p:nvPr/>
        </p:nvPicPr>
        <p:blipFill rotWithShape="1">
          <a:blip r:embed="rId4">
            <a:alphaModFix/>
          </a:blip>
          <a:srcRect/>
          <a:stretch/>
        </p:blipFill>
        <p:spPr>
          <a:xfrm>
            <a:off x="0" y="0"/>
            <a:ext cx="718275" cy="679625"/>
          </a:xfrm>
          <a:prstGeom prst="rect">
            <a:avLst/>
          </a:prstGeom>
          <a:noFill/>
          <a:ln>
            <a:noFill/>
          </a:ln>
        </p:spPr>
      </p:pic>
      <p:sp>
        <p:nvSpPr>
          <p:cNvPr id="877" name="Google Shape;877;g19bf313c08d_0_0"/>
          <p:cNvSpPr txBox="1">
            <a:spLocks noGrp="1"/>
          </p:cNvSpPr>
          <p:nvPr>
            <p:ph type="body" idx="1"/>
          </p:nvPr>
        </p:nvSpPr>
        <p:spPr>
          <a:xfrm>
            <a:off x="425885" y="533550"/>
            <a:ext cx="8718115" cy="897376"/>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2500" dirty="0">
                <a:solidFill>
                  <a:schemeClr val="dk1"/>
                </a:solidFill>
                <a:latin typeface="Calibri"/>
                <a:ea typeface="Calibri"/>
                <a:cs typeface="Calibri"/>
                <a:sym typeface="Calibri"/>
              </a:rPr>
              <a:t>Παρα</a:t>
            </a:r>
            <a:r>
              <a:rPr lang="de-DE" sz="2500" dirty="0" err="1">
                <a:solidFill>
                  <a:schemeClr val="dk1"/>
                </a:solidFill>
                <a:latin typeface="Calibri"/>
                <a:ea typeface="Calibri"/>
                <a:cs typeface="Calibri"/>
                <a:sym typeface="Calibri"/>
              </a:rPr>
              <a:t>δείγμ</a:t>
            </a:r>
            <a:r>
              <a:rPr lang="de-DE" sz="2500" dirty="0">
                <a:solidFill>
                  <a:schemeClr val="dk1"/>
                </a:solidFill>
                <a:latin typeface="Calibri"/>
                <a:ea typeface="Calibri"/>
                <a:cs typeface="Calibri"/>
                <a:sym typeface="Calibri"/>
              </a:rPr>
              <a:t>ατα εταιρειών VC που υποστηρίζουν κοινωνικές επιχειρήσεις: ταμεία</a:t>
            </a:r>
            <a:r>
              <a:rPr lang="el-GR" sz="2500" dirty="0">
                <a:solidFill>
                  <a:schemeClr val="dk1"/>
                </a:solidFill>
                <a:latin typeface="Calibri"/>
                <a:ea typeface="Calibri"/>
                <a:cs typeface="Calibri"/>
                <a:sym typeface="Calibri"/>
              </a:rPr>
              <a:t> κοινωνικής χρηματοδότησης</a:t>
            </a:r>
            <a:r>
              <a:rPr lang="de-DE" sz="2500" dirty="0">
                <a:solidFill>
                  <a:schemeClr val="dk1"/>
                </a:solidFill>
                <a:latin typeface="Calibri"/>
                <a:ea typeface="Calibri"/>
                <a:cs typeface="Calibri"/>
                <a:sym typeface="Calibri"/>
              </a:rPr>
              <a:t>, ταμεία αντίκτυπου</a:t>
            </a:r>
            <a:endParaRPr sz="2500" dirty="0"/>
          </a:p>
        </p:txBody>
      </p:sp>
      <p:sp>
        <p:nvSpPr>
          <p:cNvPr id="878" name="Google Shape;878;g19bf313c08d_0_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47</a:t>
            </a:fld>
            <a:endParaRPr/>
          </a:p>
        </p:txBody>
      </p:sp>
      <p:pic>
        <p:nvPicPr>
          <p:cNvPr id="879" name="Google Shape;879;g19bf313c08d_0_0" descr="Graphical user interface, application&#10;&#10;Description automatically generated with medium confidence"/>
          <p:cNvPicPr preferRelativeResize="0"/>
          <p:nvPr/>
        </p:nvPicPr>
        <p:blipFill rotWithShape="1">
          <a:blip r:embed="rId5">
            <a:alphaModFix/>
          </a:blip>
          <a:srcRect/>
          <a:stretch/>
        </p:blipFill>
        <p:spPr>
          <a:xfrm>
            <a:off x="79013" y="4672056"/>
            <a:ext cx="1871663" cy="393179"/>
          </a:xfrm>
          <a:prstGeom prst="rect">
            <a:avLst/>
          </a:prstGeom>
          <a:noFill/>
          <a:ln>
            <a:noFill/>
          </a:ln>
        </p:spPr>
      </p:pic>
      <p:pic>
        <p:nvPicPr>
          <p:cNvPr id="880" name="Google Shape;880;g19bf313c08d_0_0" descr="BonVenture Management GmbH"/>
          <p:cNvPicPr preferRelativeResize="0"/>
          <p:nvPr/>
        </p:nvPicPr>
        <p:blipFill rotWithShape="1">
          <a:blip r:embed="rId6">
            <a:alphaModFix/>
          </a:blip>
          <a:srcRect t="34384" b="29317"/>
          <a:stretch/>
        </p:blipFill>
        <p:spPr>
          <a:xfrm>
            <a:off x="5009293" y="2727349"/>
            <a:ext cx="1687927" cy="612693"/>
          </a:xfrm>
          <a:prstGeom prst="rect">
            <a:avLst/>
          </a:prstGeom>
          <a:noFill/>
          <a:ln>
            <a:noFill/>
          </a:ln>
        </p:spPr>
      </p:pic>
      <p:pic>
        <p:nvPicPr>
          <p:cNvPr id="881" name="Google Shape;881;g19bf313c08d_0_0" descr="Amundi"/>
          <p:cNvPicPr preferRelativeResize="0"/>
          <p:nvPr/>
        </p:nvPicPr>
        <p:blipFill rotWithShape="1">
          <a:blip r:embed="rId7">
            <a:alphaModFix/>
          </a:blip>
          <a:srcRect t="25503" b="28331"/>
          <a:stretch/>
        </p:blipFill>
        <p:spPr>
          <a:xfrm>
            <a:off x="1104625" y="4046331"/>
            <a:ext cx="1176516" cy="543130"/>
          </a:xfrm>
          <a:prstGeom prst="rect">
            <a:avLst/>
          </a:prstGeom>
          <a:noFill/>
          <a:ln>
            <a:noFill/>
          </a:ln>
        </p:spPr>
      </p:pic>
      <p:pic>
        <p:nvPicPr>
          <p:cNvPr id="882" name="Google Shape;882;g19bf313c08d_0_0" descr="Oltre Impact"/>
          <p:cNvPicPr preferRelativeResize="0"/>
          <p:nvPr/>
        </p:nvPicPr>
        <p:blipFill rotWithShape="1">
          <a:blip r:embed="rId8">
            <a:alphaModFix/>
          </a:blip>
          <a:srcRect t="25050" b="29462"/>
          <a:stretch/>
        </p:blipFill>
        <p:spPr>
          <a:xfrm>
            <a:off x="7109902" y="2352052"/>
            <a:ext cx="1388098" cy="631417"/>
          </a:xfrm>
          <a:prstGeom prst="rect">
            <a:avLst/>
          </a:prstGeom>
          <a:noFill/>
          <a:ln>
            <a:noFill/>
          </a:ln>
        </p:spPr>
      </p:pic>
      <p:pic>
        <p:nvPicPr>
          <p:cNvPr id="883" name="Google Shape;883;g19bf313c08d_0_0" descr="Phitrust"/>
          <p:cNvPicPr preferRelativeResize="0"/>
          <p:nvPr/>
        </p:nvPicPr>
        <p:blipFill rotWithShape="1">
          <a:blip r:embed="rId9">
            <a:alphaModFix/>
          </a:blip>
          <a:srcRect t="31639" b="34166"/>
          <a:stretch/>
        </p:blipFill>
        <p:spPr>
          <a:xfrm>
            <a:off x="131874" y="1585956"/>
            <a:ext cx="1531526" cy="523702"/>
          </a:xfrm>
          <a:prstGeom prst="rect">
            <a:avLst/>
          </a:prstGeom>
          <a:noFill/>
          <a:ln>
            <a:noFill/>
          </a:ln>
        </p:spPr>
      </p:pic>
      <p:pic>
        <p:nvPicPr>
          <p:cNvPr id="884" name="Google Shape;884;g19bf313c08d_0_0" descr="MIROVA"/>
          <p:cNvPicPr preferRelativeResize="0"/>
          <p:nvPr/>
        </p:nvPicPr>
        <p:blipFill rotWithShape="1">
          <a:blip r:embed="rId10">
            <a:alphaModFix/>
          </a:blip>
          <a:srcRect t="20363" b="19683"/>
          <a:stretch/>
        </p:blipFill>
        <p:spPr>
          <a:xfrm>
            <a:off x="10" y="3647018"/>
            <a:ext cx="1104616" cy="662246"/>
          </a:xfrm>
          <a:prstGeom prst="rect">
            <a:avLst/>
          </a:prstGeom>
          <a:noFill/>
          <a:ln>
            <a:noFill/>
          </a:ln>
        </p:spPr>
      </p:pic>
      <p:pic>
        <p:nvPicPr>
          <p:cNvPr id="885" name="Google Shape;885;g19bf313c08d_0_0" descr="Ship2B Foundation"/>
          <p:cNvPicPr preferRelativeResize="0"/>
          <p:nvPr/>
        </p:nvPicPr>
        <p:blipFill rotWithShape="1">
          <a:blip r:embed="rId11">
            <a:alphaModFix/>
          </a:blip>
          <a:srcRect t="30361" b="31375"/>
          <a:stretch/>
        </p:blipFill>
        <p:spPr>
          <a:xfrm>
            <a:off x="5357552" y="1843196"/>
            <a:ext cx="1511692" cy="564693"/>
          </a:xfrm>
          <a:prstGeom prst="rect">
            <a:avLst/>
          </a:prstGeom>
          <a:noFill/>
          <a:ln>
            <a:noFill/>
          </a:ln>
        </p:spPr>
      </p:pic>
      <p:pic>
        <p:nvPicPr>
          <p:cNvPr id="886" name="Google Shape;886;g19bf313c08d_0_0" descr="Creas"/>
          <p:cNvPicPr preferRelativeResize="0"/>
          <p:nvPr/>
        </p:nvPicPr>
        <p:blipFill rotWithShape="1">
          <a:blip r:embed="rId12">
            <a:alphaModFix/>
          </a:blip>
          <a:srcRect t="28599" b="31210"/>
          <a:stretch/>
        </p:blipFill>
        <p:spPr>
          <a:xfrm>
            <a:off x="3552262" y="1770122"/>
            <a:ext cx="1733390" cy="696659"/>
          </a:xfrm>
          <a:prstGeom prst="rect">
            <a:avLst/>
          </a:prstGeom>
          <a:noFill/>
          <a:ln>
            <a:noFill/>
          </a:ln>
        </p:spPr>
      </p:pic>
      <p:pic>
        <p:nvPicPr>
          <p:cNvPr id="887" name="Google Shape;887;g19bf313c08d_0_0" descr="Fondazione Social Venture Giordano Dell'Amore"/>
          <p:cNvPicPr preferRelativeResize="0"/>
          <p:nvPr/>
        </p:nvPicPr>
        <p:blipFill rotWithShape="1">
          <a:blip r:embed="rId13">
            <a:alphaModFix/>
          </a:blip>
          <a:srcRect/>
          <a:stretch/>
        </p:blipFill>
        <p:spPr>
          <a:xfrm>
            <a:off x="7109902" y="3525638"/>
            <a:ext cx="1531525" cy="846903"/>
          </a:xfrm>
          <a:prstGeom prst="rect">
            <a:avLst/>
          </a:prstGeom>
          <a:noFill/>
          <a:ln>
            <a:noFill/>
          </a:ln>
        </p:spPr>
      </p:pic>
      <p:pic>
        <p:nvPicPr>
          <p:cNvPr id="888" name="Google Shape;888;g19bf313c08d_0_0" descr="Planet A - Logo"/>
          <p:cNvPicPr preferRelativeResize="0"/>
          <p:nvPr/>
        </p:nvPicPr>
        <p:blipFill rotWithShape="1">
          <a:blip r:embed="rId14">
            <a:alphaModFix/>
          </a:blip>
          <a:srcRect/>
          <a:stretch/>
        </p:blipFill>
        <p:spPr>
          <a:xfrm>
            <a:off x="3669803" y="2978051"/>
            <a:ext cx="1231484" cy="331838"/>
          </a:xfrm>
          <a:prstGeom prst="rect">
            <a:avLst/>
          </a:prstGeom>
          <a:noFill/>
          <a:ln>
            <a:noFill/>
          </a:ln>
        </p:spPr>
      </p:pic>
      <p:sp>
        <p:nvSpPr>
          <p:cNvPr id="889" name="Google Shape;889;g19bf313c08d_0_0"/>
          <p:cNvSpPr txBox="1"/>
          <p:nvPr/>
        </p:nvSpPr>
        <p:spPr>
          <a:xfrm>
            <a:off x="-2962" y="3195988"/>
            <a:ext cx="1801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https://www.avesco.de/european-social-innovation-and-impact-fund/</a:t>
            </a:r>
            <a:endParaRPr sz="1300"/>
          </a:p>
        </p:txBody>
      </p:sp>
      <p:sp>
        <p:nvSpPr>
          <p:cNvPr id="890" name="Google Shape;890;g19bf313c08d_0_0"/>
          <p:cNvSpPr txBox="1"/>
          <p:nvPr/>
        </p:nvSpPr>
        <p:spPr>
          <a:xfrm>
            <a:off x="3606849" y="3275314"/>
            <a:ext cx="112082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800" b="0" i="0" u="none" strike="noStrike" cap="none">
                <a:solidFill>
                  <a:srgbClr val="000000"/>
                </a:solidFill>
                <a:latin typeface="Arial"/>
                <a:ea typeface="Arial"/>
                <a:cs typeface="Arial"/>
                <a:sym typeface="Arial"/>
              </a:rPr>
              <a:t>https://planet-a.com/</a:t>
            </a:r>
            <a:endParaRPr/>
          </a:p>
        </p:txBody>
      </p:sp>
      <p:sp>
        <p:nvSpPr>
          <p:cNvPr id="891" name="Google Shape;891;g19bf313c08d_0_0"/>
          <p:cNvSpPr txBox="1"/>
          <p:nvPr/>
        </p:nvSpPr>
        <p:spPr>
          <a:xfrm>
            <a:off x="5017840" y="3167592"/>
            <a:ext cx="1687927"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800" b="0" i="0" u="none" strike="noStrike" cap="none">
                <a:solidFill>
                  <a:srgbClr val="000000"/>
                </a:solidFill>
                <a:latin typeface="Arial"/>
                <a:ea typeface="Arial"/>
                <a:cs typeface="Arial"/>
                <a:sym typeface="Arial"/>
              </a:rPr>
              <a:t>https://bonventure.de/</a:t>
            </a:r>
            <a:endParaRPr/>
          </a:p>
        </p:txBody>
      </p:sp>
      <p:sp>
        <p:nvSpPr>
          <p:cNvPr id="892" name="Google Shape;892;g19bf313c08d_0_0"/>
          <p:cNvSpPr txBox="1"/>
          <p:nvPr/>
        </p:nvSpPr>
        <p:spPr>
          <a:xfrm>
            <a:off x="7069071" y="4402058"/>
            <a:ext cx="219746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800" b="0" i="0" u="none" strike="noStrike" cap="none">
                <a:solidFill>
                  <a:srgbClr val="000000"/>
                </a:solidFill>
                <a:latin typeface="Arial"/>
                <a:ea typeface="Arial"/>
                <a:cs typeface="Arial"/>
                <a:sym typeface="Arial"/>
              </a:rPr>
              <a:t>https://www.fondazionesocialventuregda.it/</a:t>
            </a:r>
            <a:endParaRPr/>
          </a:p>
        </p:txBody>
      </p:sp>
      <p:sp>
        <p:nvSpPr>
          <p:cNvPr id="893" name="Google Shape;893;g19bf313c08d_0_0"/>
          <p:cNvSpPr txBox="1"/>
          <p:nvPr/>
        </p:nvSpPr>
        <p:spPr>
          <a:xfrm>
            <a:off x="7109902" y="2961966"/>
            <a:ext cx="150073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800" b="0" i="0" u="none" strike="noStrike" cap="none">
                <a:solidFill>
                  <a:srgbClr val="000000"/>
                </a:solidFill>
                <a:latin typeface="Arial"/>
                <a:ea typeface="Arial"/>
                <a:cs typeface="Arial"/>
                <a:sym typeface="Arial"/>
              </a:rPr>
              <a:t>https://www.oltreimpact.com/</a:t>
            </a:r>
            <a:endParaRPr/>
          </a:p>
        </p:txBody>
      </p:sp>
      <p:sp>
        <p:nvSpPr>
          <p:cNvPr id="894" name="Google Shape;894;g19bf313c08d_0_0"/>
          <p:cNvSpPr txBox="1"/>
          <p:nvPr/>
        </p:nvSpPr>
        <p:spPr>
          <a:xfrm>
            <a:off x="131875" y="2025514"/>
            <a:ext cx="1191300" cy="20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https://www.phitrust.com/</a:t>
            </a:r>
            <a:endParaRPr/>
          </a:p>
        </p:txBody>
      </p:sp>
      <p:sp>
        <p:nvSpPr>
          <p:cNvPr id="895" name="Google Shape;895;g19bf313c08d_0_0"/>
          <p:cNvSpPr txBox="1"/>
          <p:nvPr/>
        </p:nvSpPr>
        <p:spPr>
          <a:xfrm>
            <a:off x="3552262" y="2442876"/>
            <a:ext cx="153152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https://creas.es/</a:t>
            </a:r>
            <a:endParaRPr/>
          </a:p>
        </p:txBody>
      </p:sp>
      <p:sp>
        <p:nvSpPr>
          <p:cNvPr id="896" name="Google Shape;896;g19bf313c08d_0_0"/>
          <p:cNvSpPr txBox="1"/>
          <p:nvPr/>
        </p:nvSpPr>
        <p:spPr>
          <a:xfrm>
            <a:off x="5461462" y="2418901"/>
            <a:ext cx="1421474"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https://www.ship2b.org/en/</a:t>
            </a:r>
            <a:endParaRPr/>
          </a:p>
        </p:txBody>
      </p:sp>
      <p:sp>
        <p:nvSpPr>
          <p:cNvPr id="897" name="Google Shape;897;g19bf313c08d_0_0"/>
          <p:cNvSpPr txBox="1"/>
          <p:nvPr/>
        </p:nvSpPr>
        <p:spPr>
          <a:xfrm>
            <a:off x="4258322" y="4440834"/>
            <a:ext cx="1285929"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https://changefund.social/fr/</a:t>
            </a:r>
            <a:endParaRPr/>
          </a:p>
        </p:txBody>
      </p:sp>
      <p:pic>
        <p:nvPicPr>
          <p:cNvPr id="898" name="Google Shape;898;g19bf313c08d_0_0"/>
          <p:cNvPicPr preferRelativeResize="0"/>
          <p:nvPr/>
        </p:nvPicPr>
        <p:blipFill rotWithShape="1">
          <a:blip r:embed="rId15">
            <a:alphaModFix/>
          </a:blip>
          <a:srcRect/>
          <a:stretch/>
        </p:blipFill>
        <p:spPr>
          <a:xfrm>
            <a:off x="4215502" y="3844720"/>
            <a:ext cx="1861083" cy="641139"/>
          </a:xfrm>
          <a:prstGeom prst="rect">
            <a:avLst/>
          </a:prstGeom>
          <a:noFill/>
          <a:ln>
            <a:noFill/>
          </a:ln>
        </p:spPr>
      </p:pic>
      <p:pic>
        <p:nvPicPr>
          <p:cNvPr id="899" name="Google Shape;899;g19bf313c08d_0_0"/>
          <p:cNvPicPr preferRelativeResize="0"/>
          <p:nvPr/>
        </p:nvPicPr>
        <p:blipFill rotWithShape="1">
          <a:blip r:embed="rId16">
            <a:alphaModFix/>
          </a:blip>
          <a:srcRect/>
          <a:stretch/>
        </p:blipFill>
        <p:spPr>
          <a:xfrm>
            <a:off x="1969430" y="2809588"/>
            <a:ext cx="890148" cy="883275"/>
          </a:xfrm>
          <a:prstGeom prst="rect">
            <a:avLst/>
          </a:prstGeom>
          <a:noFill/>
          <a:ln>
            <a:noFill/>
          </a:ln>
        </p:spPr>
      </p:pic>
      <p:sp>
        <p:nvSpPr>
          <p:cNvPr id="900" name="Google Shape;900;g19bf313c08d_0_0"/>
          <p:cNvSpPr txBox="1"/>
          <p:nvPr/>
        </p:nvSpPr>
        <p:spPr>
          <a:xfrm>
            <a:off x="1893875" y="3681800"/>
            <a:ext cx="11913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https://www.fundsforgood.eu/impakteu-fonds-a-impact/</a:t>
            </a:r>
            <a:endParaRPr/>
          </a:p>
        </p:txBody>
      </p:sp>
      <p:pic>
        <p:nvPicPr>
          <p:cNvPr id="901" name="Google Shape;901;g19bf313c08d_0_0" descr="Belgique Drapeau"/>
          <p:cNvPicPr preferRelativeResize="0"/>
          <p:nvPr/>
        </p:nvPicPr>
        <p:blipFill rotWithShape="1">
          <a:blip r:embed="rId17">
            <a:alphaModFix/>
          </a:blip>
          <a:srcRect/>
          <a:stretch/>
        </p:blipFill>
        <p:spPr>
          <a:xfrm>
            <a:off x="3805579" y="3957707"/>
            <a:ext cx="452743" cy="392628"/>
          </a:xfrm>
          <a:prstGeom prst="rect">
            <a:avLst/>
          </a:prstGeom>
          <a:noFill/>
          <a:ln>
            <a:noFill/>
          </a:ln>
        </p:spPr>
      </p:pic>
      <p:pic>
        <p:nvPicPr>
          <p:cNvPr id="902" name="Google Shape;902;g19bf313c08d_0_0"/>
          <p:cNvPicPr preferRelativeResize="0"/>
          <p:nvPr/>
        </p:nvPicPr>
        <p:blipFill rotWithShape="1">
          <a:blip r:embed="rId18">
            <a:alphaModFix/>
          </a:blip>
          <a:srcRect/>
          <a:stretch/>
        </p:blipFill>
        <p:spPr>
          <a:xfrm>
            <a:off x="1571096" y="2117907"/>
            <a:ext cx="651744" cy="433706"/>
          </a:xfrm>
          <a:prstGeom prst="rect">
            <a:avLst/>
          </a:prstGeom>
          <a:noFill/>
          <a:ln>
            <a:noFill/>
          </a:ln>
        </p:spPr>
      </p:pic>
      <p:pic>
        <p:nvPicPr>
          <p:cNvPr id="903" name="Google Shape;903;g19bf313c08d_0_0"/>
          <p:cNvPicPr preferRelativeResize="0"/>
          <p:nvPr/>
        </p:nvPicPr>
        <p:blipFill rotWithShape="1">
          <a:blip r:embed="rId19">
            <a:alphaModFix/>
          </a:blip>
          <a:srcRect/>
          <a:stretch/>
        </p:blipFill>
        <p:spPr>
          <a:xfrm>
            <a:off x="2944781" y="1585957"/>
            <a:ext cx="607481" cy="404251"/>
          </a:xfrm>
          <a:prstGeom prst="rect">
            <a:avLst/>
          </a:prstGeom>
          <a:noFill/>
          <a:ln>
            <a:noFill/>
          </a:ln>
        </p:spPr>
      </p:pic>
      <p:pic>
        <p:nvPicPr>
          <p:cNvPr id="904" name="Google Shape;904;g19bf313c08d_0_0" descr="Allemagne Drapeau"/>
          <p:cNvPicPr preferRelativeResize="0"/>
          <p:nvPr/>
        </p:nvPicPr>
        <p:blipFill rotWithShape="1">
          <a:blip r:embed="rId20">
            <a:alphaModFix/>
          </a:blip>
          <a:srcRect/>
          <a:stretch/>
        </p:blipFill>
        <p:spPr>
          <a:xfrm>
            <a:off x="4559005" y="2530224"/>
            <a:ext cx="627593" cy="376556"/>
          </a:xfrm>
          <a:prstGeom prst="rect">
            <a:avLst/>
          </a:prstGeom>
          <a:noFill/>
          <a:ln>
            <a:noFill/>
          </a:ln>
        </p:spPr>
      </p:pic>
      <p:pic>
        <p:nvPicPr>
          <p:cNvPr id="905" name="Google Shape;905;g19bf313c08d_0_0" descr="Italie Drapeau"/>
          <p:cNvPicPr preferRelativeResize="0"/>
          <p:nvPr/>
        </p:nvPicPr>
        <p:blipFill rotWithShape="1">
          <a:blip r:embed="rId21">
            <a:alphaModFix/>
          </a:blip>
          <a:srcRect/>
          <a:stretch/>
        </p:blipFill>
        <p:spPr>
          <a:xfrm>
            <a:off x="8164868" y="1930504"/>
            <a:ext cx="607481" cy="40425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92"/>
          <p:cNvSpPr txBox="1">
            <a:spLocks noGrp="1"/>
          </p:cNvSpPr>
          <p:nvPr>
            <p:ph type="title"/>
          </p:nvPr>
        </p:nvSpPr>
        <p:spPr>
          <a:xfrm>
            <a:off x="2026844" y="6067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911" name="Google Shape;911;p92"/>
          <p:cNvSpPr txBox="1">
            <a:spLocks noGrp="1"/>
          </p:cNvSpPr>
          <p:nvPr>
            <p:ph type="body" idx="1"/>
          </p:nvPr>
        </p:nvSpPr>
        <p:spPr>
          <a:xfrm>
            <a:off x="422150" y="1758750"/>
            <a:ext cx="4788677"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600" dirty="0" err="1">
                <a:latin typeface="Calibri"/>
                <a:ea typeface="Calibri"/>
                <a:cs typeface="Calibri"/>
                <a:sym typeface="Calibri"/>
              </a:rPr>
              <a:t>Οι</a:t>
            </a:r>
            <a:r>
              <a:rPr lang="de-DE" sz="1600" dirty="0">
                <a:latin typeface="Calibri"/>
                <a:ea typeface="Calibri"/>
                <a:cs typeface="Calibri"/>
                <a:sym typeface="Calibri"/>
              </a:rPr>
              <a:t> παρα</a:t>
            </a:r>
            <a:r>
              <a:rPr lang="de-DE" sz="1600" dirty="0" err="1">
                <a:latin typeface="Calibri"/>
                <a:ea typeface="Calibri"/>
                <a:cs typeface="Calibri"/>
                <a:sym typeface="Calibri"/>
              </a:rPr>
              <a:t>δοσι</a:t>
            </a:r>
            <a:r>
              <a:rPr lang="de-DE" sz="1600" dirty="0">
                <a:latin typeface="Calibri"/>
                <a:ea typeface="Calibri"/>
                <a:cs typeface="Calibri"/>
                <a:sym typeface="Calibri"/>
              </a:rPr>
              <a:t>ακές τραπεζικές διευκολύνσεις υπερανάληψης είναι χρήσιμες για τη διαχείριση των αναγκών σε κεφάλαιο κίνησης</a:t>
            </a:r>
            <a:endParaRPr sz="16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600" dirty="0">
                <a:latin typeface="Calibri"/>
                <a:ea typeface="Calibri"/>
                <a:cs typeface="Calibri"/>
                <a:sym typeface="Calibri"/>
              </a:rPr>
              <a:t>Η επ</a:t>
            </a:r>
            <a:r>
              <a:rPr lang="de-DE" sz="1600" dirty="0" err="1">
                <a:latin typeface="Calibri"/>
                <a:ea typeface="Calibri"/>
                <a:cs typeface="Calibri"/>
                <a:sym typeface="Calibri"/>
              </a:rPr>
              <a:t>ιχείρηση</a:t>
            </a:r>
            <a:r>
              <a:rPr lang="de-DE" sz="1600" dirty="0">
                <a:latin typeface="Calibri"/>
                <a:ea typeface="Calibri"/>
                <a:cs typeface="Calibri"/>
                <a:sym typeface="Calibri"/>
              </a:rPr>
              <a:t> μπ</a:t>
            </a:r>
            <a:r>
              <a:rPr lang="de-DE" sz="1600" dirty="0" err="1">
                <a:latin typeface="Calibri"/>
                <a:ea typeface="Calibri"/>
                <a:cs typeface="Calibri"/>
                <a:sym typeface="Calibri"/>
              </a:rPr>
              <a:t>ορεί</a:t>
            </a:r>
            <a:r>
              <a:rPr lang="de-DE" sz="1600" dirty="0">
                <a:latin typeface="Calibri"/>
                <a:ea typeface="Calibri"/>
                <a:cs typeface="Calibri"/>
                <a:sym typeface="Calibri"/>
              </a:rPr>
              <a:t> να </a:t>
            </a:r>
            <a:r>
              <a:rPr lang="de-DE" sz="1600" dirty="0" err="1">
                <a:latin typeface="Calibri"/>
                <a:ea typeface="Calibri"/>
                <a:cs typeface="Calibri"/>
                <a:sym typeface="Calibri"/>
              </a:rPr>
              <a:t>δι</a:t>
            </a:r>
            <a:r>
              <a:rPr lang="de-DE" sz="1600" dirty="0">
                <a:latin typeface="Calibri"/>
                <a:ea typeface="Calibri"/>
                <a:cs typeface="Calibri"/>
                <a:sym typeface="Calibri"/>
              </a:rPr>
              <a:t>αχειρίζεται τις ταμειακές ροές και να χρησιμοποιεί τις διευκολύνσεις όπως απαιτείται</a:t>
            </a:r>
            <a:endParaRPr sz="1600" dirty="0">
              <a:latin typeface="Calibri"/>
              <a:ea typeface="Calibri"/>
              <a:cs typeface="Calibri"/>
              <a:sym typeface="Calibri"/>
            </a:endParaRPr>
          </a:p>
        </p:txBody>
      </p:sp>
      <p:sp>
        <p:nvSpPr>
          <p:cNvPr id="912" name="Google Shape;912;p92"/>
          <p:cNvSpPr txBox="1">
            <a:spLocks noGrp="1"/>
          </p:cNvSpPr>
          <p:nvPr>
            <p:ph type="body" idx="2"/>
          </p:nvPr>
        </p:nvSpPr>
        <p:spPr>
          <a:xfrm>
            <a:off x="5035464" y="1758750"/>
            <a:ext cx="4009712"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600" dirty="0">
                <a:latin typeface="Calibri"/>
                <a:ea typeface="Calibri"/>
                <a:cs typeface="Calibri"/>
                <a:sym typeface="Calibri"/>
              </a:rPr>
              <a:t>Η α</a:t>
            </a:r>
            <a:r>
              <a:rPr lang="de-DE" sz="1600" dirty="0" err="1">
                <a:latin typeface="Calibri"/>
                <a:ea typeface="Calibri"/>
                <a:cs typeface="Calibri"/>
                <a:sym typeface="Calibri"/>
              </a:rPr>
              <a:t>υξημένη</a:t>
            </a:r>
            <a:r>
              <a:rPr lang="de-DE" sz="1600" dirty="0">
                <a:latin typeface="Calibri"/>
                <a:ea typeface="Calibri"/>
                <a:cs typeface="Calibri"/>
                <a:sym typeface="Calibri"/>
              </a:rPr>
              <a:t> π</a:t>
            </a:r>
            <a:r>
              <a:rPr lang="de-DE" sz="1600" dirty="0" err="1">
                <a:latin typeface="Calibri"/>
                <a:ea typeface="Calibri"/>
                <a:cs typeface="Calibri"/>
                <a:sym typeface="Calibri"/>
              </a:rPr>
              <a:t>ρόσ</a:t>
            </a:r>
            <a:r>
              <a:rPr lang="de-DE" sz="1600" dirty="0">
                <a:latin typeface="Calibri"/>
                <a:ea typeface="Calibri"/>
                <a:cs typeface="Calibri"/>
                <a:sym typeface="Calibri"/>
              </a:rPr>
              <a:t>βαση σε ρευστότητα θα μπορούσε να οδηγήσει σε εκπτώσεις / καλύτερους όρους πληρωμής με τους προμηθευτές / πιστωτές.</a:t>
            </a:r>
            <a:endParaRPr sz="1600" dirty="0">
              <a:latin typeface="Calibri"/>
              <a:ea typeface="Calibri"/>
              <a:cs typeface="Calibri"/>
              <a:sym typeface="Calibri"/>
            </a:endParaRPr>
          </a:p>
        </p:txBody>
      </p:sp>
      <p:pic>
        <p:nvPicPr>
          <p:cNvPr id="913" name="Google Shape;913;p9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14" name="Google Shape;914;p92"/>
          <p:cNvSpPr txBox="1">
            <a:spLocks noGrp="1"/>
          </p:cNvSpPr>
          <p:nvPr>
            <p:ph type="body" idx="1"/>
          </p:nvPr>
        </p:nvSpPr>
        <p:spPr>
          <a:xfrm>
            <a:off x="1653437" y="1079250"/>
            <a:ext cx="7068414"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Τρά</a:t>
            </a:r>
            <a:r>
              <a:rPr lang="de-DE" sz="3000" dirty="0">
                <a:solidFill>
                  <a:schemeClr val="dk1"/>
                </a:solidFill>
                <a:latin typeface="Calibri"/>
                <a:ea typeface="Calibri"/>
                <a:cs typeface="Calibri"/>
                <a:sym typeface="Calibri"/>
              </a:rPr>
              <a:t>πεζες - βραχυπρόθεσμες διευκολύνσεις</a:t>
            </a:r>
            <a:endParaRPr sz="1600" dirty="0"/>
          </a:p>
        </p:txBody>
      </p:sp>
      <p:sp>
        <p:nvSpPr>
          <p:cNvPr id="915" name="Google Shape;915;p9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48</a:t>
            </a:fld>
            <a:endParaRPr/>
          </a:p>
        </p:txBody>
      </p:sp>
      <p:pic>
        <p:nvPicPr>
          <p:cNvPr id="916" name="Google Shape;916;p92"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9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Εξωτερικές πηγές χρηματοδότησης</a:t>
            </a:r>
            <a:endParaRPr sz="4500"/>
          </a:p>
        </p:txBody>
      </p:sp>
      <p:sp>
        <p:nvSpPr>
          <p:cNvPr id="922" name="Google Shape;922;p93"/>
          <p:cNvSpPr txBox="1">
            <a:spLocks noGrp="1"/>
          </p:cNvSpPr>
          <p:nvPr>
            <p:ph type="body" idx="1"/>
          </p:nvPr>
        </p:nvSpPr>
        <p:spPr>
          <a:xfrm>
            <a:off x="225469" y="1758750"/>
            <a:ext cx="4684734"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Οι</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τρ</a:t>
            </a:r>
            <a:r>
              <a:rPr lang="de-DE" sz="1800" dirty="0">
                <a:solidFill>
                  <a:srgbClr val="FF0000"/>
                </a:solidFill>
                <a:latin typeface="Calibri"/>
                <a:ea typeface="Calibri"/>
                <a:cs typeface="Calibri"/>
                <a:sym typeface="Calibri"/>
              </a:rPr>
              <a:t>απεζικές διευκολύνσεις υπερανάληψης απαιτούν υλικά περιουσιακά στοιχεία ως ασφάλεια καθώς και άλλες εξασφαλίσεις (ασφάλειες).</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Η </a:t>
            </a:r>
            <a:r>
              <a:rPr lang="de-DE" sz="1800" dirty="0" err="1">
                <a:solidFill>
                  <a:srgbClr val="FF0000"/>
                </a:solidFill>
                <a:latin typeface="Calibri"/>
                <a:ea typeface="Calibri"/>
                <a:cs typeface="Calibri"/>
                <a:sym typeface="Calibri"/>
              </a:rPr>
              <a:t>τρά</a:t>
            </a:r>
            <a:r>
              <a:rPr lang="de-DE" sz="1800" dirty="0">
                <a:solidFill>
                  <a:srgbClr val="FF0000"/>
                </a:solidFill>
                <a:latin typeface="Calibri"/>
                <a:ea typeface="Calibri"/>
                <a:cs typeface="Calibri"/>
                <a:sym typeface="Calibri"/>
              </a:rPr>
              <a:t>πεζα θα παρακολουθεί τη χρήση του λογαριασμού υπερανάληψης</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Η </a:t>
            </a:r>
            <a:r>
              <a:rPr lang="de-DE" sz="1800" dirty="0" err="1">
                <a:solidFill>
                  <a:srgbClr val="FF0000"/>
                </a:solidFill>
                <a:latin typeface="Calibri"/>
                <a:ea typeface="Calibri"/>
                <a:cs typeface="Calibri"/>
                <a:sym typeface="Calibri"/>
              </a:rPr>
              <a:t>τρά</a:t>
            </a:r>
            <a:r>
              <a:rPr lang="de-DE" sz="1800" dirty="0">
                <a:solidFill>
                  <a:srgbClr val="FF0000"/>
                </a:solidFill>
                <a:latin typeface="Calibri"/>
                <a:ea typeface="Calibri"/>
                <a:cs typeface="Calibri"/>
                <a:sym typeface="Calibri"/>
              </a:rPr>
              <a:t>πεζα θα απαιτεί τακτικές ενημερώσεις των επιχειρηματικών επιδόσεων</a:t>
            </a:r>
            <a:endParaRPr sz="1800" dirty="0">
              <a:solidFill>
                <a:srgbClr val="FF0000"/>
              </a:solidFill>
              <a:latin typeface="Calibri"/>
              <a:ea typeface="Calibri"/>
              <a:cs typeface="Calibri"/>
              <a:sym typeface="Calibri"/>
            </a:endParaRPr>
          </a:p>
        </p:txBody>
      </p:sp>
      <p:sp>
        <p:nvSpPr>
          <p:cNvPr id="923" name="Google Shape;923;p93"/>
          <p:cNvSpPr txBox="1">
            <a:spLocks noGrp="1"/>
          </p:cNvSpPr>
          <p:nvPr>
            <p:ph type="body" idx="2"/>
          </p:nvPr>
        </p:nvSpPr>
        <p:spPr>
          <a:xfrm>
            <a:off x="4571999" y="1758750"/>
            <a:ext cx="4473175"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Η επ</a:t>
            </a:r>
            <a:r>
              <a:rPr lang="de-DE" sz="1800" dirty="0" err="1">
                <a:solidFill>
                  <a:srgbClr val="FF0000"/>
                </a:solidFill>
                <a:latin typeface="Calibri"/>
                <a:ea typeface="Calibri"/>
                <a:cs typeface="Calibri"/>
                <a:sym typeface="Calibri"/>
              </a:rPr>
              <a:t>ιχείρηση</a:t>
            </a:r>
            <a:r>
              <a:rPr lang="de-DE" sz="1800" dirty="0">
                <a:solidFill>
                  <a:srgbClr val="FF0000"/>
                </a:solidFill>
                <a:latin typeface="Calibri"/>
                <a:ea typeface="Calibri"/>
                <a:cs typeface="Calibri"/>
                <a:sym typeface="Calibri"/>
              </a:rPr>
              <a:t> μπ</a:t>
            </a:r>
            <a:r>
              <a:rPr lang="de-DE" sz="1800" dirty="0" err="1">
                <a:solidFill>
                  <a:srgbClr val="FF0000"/>
                </a:solidFill>
                <a:latin typeface="Calibri"/>
                <a:ea typeface="Calibri"/>
                <a:cs typeface="Calibri"/>
                <a:sym typeface="Calibri"/>
              </a:rPr>
              <a:t>ορεί</a:t>
            </a:r>
            <a:r>
              <a:rPr lang="de-DE" sz="1800" dirty="0">
                <a:solidFill>
                  <a:srgbClr val="FF0000"/>
                </a:solidFill>
                <a:latin typeface="Calibri"/>
                <a:ea typeface="Calibri"/>
                <a:cs typeface="Calibri"/>
                <a:sym typeface="Calibri"/>
              </a:rPr>
              <a:t> να μπ</a:t>
            </a:r>
            <a:r>
              <a:rPr lang="de-DE" sz="1800" dirty="0" err="1">
                <a:solidFill>
                  <a:srgbClr val="FF0000"/>
                </a:solidFill>
                <a:latin typeface="Calibri"/>
                <a:ea typeface="Calibri"/>
                <a:cs typeface="Calibri"/>
                <a:sym typeface="Calibri"/>
              </a:rPr>
              <a:t>ει</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στον</a:t>
            </a:r>
            <a:r>
              <a:rPr lang="de-DE" sz="1800" dirty="0">
                <a:solidFill>
                  <a:srgbClr val="FF0000"/>
                </a:solidFill>
                <a:latin typeface="Calibri"/>
                <a:ea typeface="Calibri"/>
                <a:cs typeface="Calibri"/>
                <a:sym typeface="Calibri"/>
              </a:rPr>
              <a:t> π</a:t>
            </a:r>
            <a:r>
              <a:rPr lang="de-DE" sz="1800" dirty="0" err="1">
                <a:solidFill>
                  <a:srgbClr val="FF0000"/>
                </a:solidFill>
                <a:latin typeface="Calibri"/>
                <a:ea typeface="Calibri"/>
                <a:cs typeface="Calibri"/>
                <a:sym typeface="Calibri"/>
              </a:rPr>
              <a:t>ειρ</a:t>
            </a:r>
            <a:r>
              <a:rPr lang="de-DE" sz="1800" dirty="0">
                <a:solidFill>
                  <a:srgbClr val="FF0000"/>
                </a:solidFill>
                <a:latin typeface="Calibri"/>
                <a:ea typeface="Calibri"/>
                <a:cs typeface="Calibri"/>
                <a:sym typeface="Calibri"/>
              </a:rPr>
              <a:t>ασμό να υπερδιαπραγματευθεί ή να χρησιμοποιήσει υπερανάληψη για τη χρηματοδότηση των κεφαλαιακών αναγκών</a:t>
            </a:r>
            <a:endParaRPr sz="1800" dirty="0">
              <a:solidFill>
                <a:srgbClr val="FF0000"/>
              </a:solidFill>
              <a:latin typeface="Calibri"/>
              <a:ea typeface="Calibri"/>
              <a:cs typeface="Calibri"/>
              <a:sym typeface="Calibri"/>
            </a:endParaRPr>
          </a:p>
        </p:txBody>
      </p:sp>
      <p:pic>
        <p:nvPicPr>
          <p:cNvPr id="924" name="Google Shape;924;p9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25" name="Google Shape;925;p93"/>
          <p:cNvSpPr txBox="1">
            <a:spLocks noGrp="1"/>
          </p:cNvSpPr>
          <p:nvPr>
            <p:ph type="body" idx="1"/>
          </p:nvPr>
        </p:nvSpPr>
        <p:spPr>
          <a:xfrm>
            <a:off x="1327759" y="1079250"/>
            <a:ext cx="7394091"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Τρά</a:t>
            </a:r>
            <a:r>
              <a:rPr lang="de-DE" sz="3000" dirty="0">
                <a:solidFill>
                  <a:schemeClr val="dk1"/>
                </a:solidFill>
                <a:latin typeface="Calibri"/>
                <a:ea typeface="Calibri"/>
                <a:cs typeface="Calibri"/>
                <a:sym typeface="Calibri"/>
              </a:rPr>
              <a:t>πεζες - βραχυπρόθεσμες διευκολύνσεις</a:t>
            </a:r>
            <a:endParaRPr sz="1600" dirty="0"/>
          </a:p>
        </p:txBody>
      </p:sp>
      <p:sp>
        <p:nvSpPr>
          <p:cNvPr id="926" name="Google Shape;926;p9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49</a:t>
            </a:fld>
            <a:endParaRPr/>
          </a:p>
        </p:txBody>
      </p:sp>
      <p:pic>
        <p:nvPicPr>
          <p:cNvPr id="927" name="Google Shape;927;p9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de-DE" dirty="0" err="1">
                <a:latin typeface="Lato" panose="020F0502020204030203" pitchFamily="34" charset="0"/>
                <a:ea typeface="Lato" panose="020F0502020204030203" pitchFamily="34" charset="0"/>
                <a:cs typeface="Lato" panose="020F0502020204030203" pitchFamily="34" charset="0"/>
              </a:rPr>
              <a:t>Λε</a:t>
            </a:r>
            <a:r>
              <a:rPr lang="de-DE" dirty="0">
                <a:latin typeface="Lato" panose="020F0502020204030203" pitchFamily="34" charset="0"/>
                <a:ea typeface="Lato" panose="020F0502020204030203" pitchFamily="34" charset="0"/>
                <a:cs typeface="Lato" panose="020F0502020204030203" pitchFamily="34" charset="0"/>
              </a:rPr>
              <a:t>πτομερές ευρετήριο</a:t>
            </a:r>
            <a:endParaRPr dirty="0">
              <a:latin typeface="Lato" panose="020F0502020204030203" pitchFamily="34" charset="0"/>
              <a:ea typeface="Lato" panose="020F0502020204030203" pitchFamily="34" charset="0"/>
              <a:cs typeface="Lato" panose="020F0502020204030203" pitchFamily="34" charset="0"/>
            </a:endParaRPr>
          </a:p>
        </p:txBody>
      </p:sp>
      <p:sp>
        <p:nvSpPr>
          <p:cNvPr id="123" name="Google Shape;123;p3"/>
          <p:cNvSpPr txBox="1">
            <a:spLocks noGrp="1"/>
          </p:cNvSpPr>
          <p:nvPr>
            <p:ph type="body" idx="1"/>
          </p:nvPr>
        </p:nvSpPr>
        <p:spPr>
          <a:xfrm>
            <a:off x="932688" y="1211350"/>
            <a:ext cx="7955280" cy="339372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de-DE" sz="2100" b="1" dirty="0">
                <a:solidFill>
                  <a:schemeClr val="dk1"/>
                </a:solidFill>
                <a:latin typeface="Lato" panose="020F0502020204030203" pitchFamily="34" charset="0"/>
                <a:ea typeface="Lato" panose="020F0502020204030203" pitchFamily="34" charset="0"/>
                <a:cs typeface="Lato" panose="020F0502020204030203" pitchFamily="34" charset="0"/>
              </a:rPr>
              <a:t>Επ</a:t>
            </a:r>
            <a:r>
              <a:rPr lang="de-DE" sz="2100" b="1" dirty="0" err="1">
                <a:solidFill>
                  <a:schemeClr val="dk1"/>
                </a:solidFill>
                <a:latin typeface="Lato" panose="020F0502020204030203" pitchFamily="34" charset="0"/>
                <a:ea typeface="Lato" panose="020F0502020204030203" pitchFamily="34" charset="0"/>
                <a:cs typeface="Lato" panose="020F0502020204030203" pitchFamily="34" charset="0"/>
              </a:rPr>
              <a:t>ισκό</a:t>
            </a:r>
            <a:r>
              <a:rPr lang="de-DE" sz="2100" b="1" dirty="0">
                <a:solidFill>
                  <a:schemeClr val="dk1"/>
                </a:solidFill>
                <a:latin typeface="Lato" panose="020F0502020204030203" pitchFamily="34" charset="0"/>
                <a:ea typeface="Lato" panose="020F0502020204030203" pitchFamily="34" charset="0"/>
                <a:cs typeface="Lato" panose="020F0502020204030203" pitchFamily="34" charset="0"/>
              </a:rPr>
              <a:t>πηση των κύκλων ταμειακών ροών</a:t>
            </a:r>
            <a:endParaRPr dirty="0">
              <a:latin typeface="Lato" panose="020F0502020204030203" pitchFamily="34" charset="0"/>
              <a:ea typeface="Lato" panose="020F0502020204030203" pitchFamily="34" charset="0"/>
              <a:cs typeface="Lato" panose="020F0502020204030203" pitchFamily="34" charset="0"/>
            </a:endParaRPr>
          </a:p>
          <a:p>
            <a:pPr marL="457200" lvl="0" indent="-317500" algn="l" rtl="0">
              <a:lnSpc>
                <a:spcPct val="100000"/>
              </a:lnSpc>
              <a:spcBef>
                <a:spcPts val="0"/>
              </a:spcBef>
              <a:spcAft>
                <a:spcPts val="0"/>
              </a:spcAft>
              <a:buSzPts val="1400"/>
              <a:buChar char="●"/>
            </a:pPr>
            <a:r>
              <a:rPr lang="de-DE" dirty="0" err="1">
                <a:latin typeface="Lato" panose="020F0502020204030203" pitchFamily="34" charset="0"/>
                <a:ea typeface="Lato" panose="020F0502020204030203" pitchFamily="34" charset="0"/>
                <a:cs typeface="Lato" panose="020F0502020204030203" pitchFamily="34" charset="0"/>
              </a:rPr>
              <a:t>Λειτουργί</a:t>
            </a:r>
            <a:r>
              <a:rPr lang="de-DE" dirty="0">
                <a:latin typeface="Lato" panose="020F0502020204030203" pitchFamily="34" charset="0"/>
                <a:ea typeface="Lato" panose="020F0502020204030203" pitchFamily="34" charset="0"/>
                <a:cs typeface="Lato" panose="020F0502020204030203" pitchFamily="34" charset="0"/>
              </a:rPr>
              <a:t>α </a:t>
            </a:r>
            <a:endParaRPr dirty="0">
              <a:latin typeface="Lato" panose="020F0502020204030203" pitchFamily="34" charset="0"/>
              <a:ea typeface="Lato" panose="020F0502020204030203" pitchFamily="34" charset="0"/>
              <a:cs typeface="Lato" panose="020F0502020204030203" pitchFamily="34" charset="0"/>
            </a:endParaRPr>
          </a:p>
          <a:p>
            <a:pPr marL="457200" lvl="0" indent="-317500" algn="l" rtl="0">
              <a:lnSpc>
                <a:spcPct val="100000"/>
              </a:lnSpc>
              <a:spcBef>
                <a:spcPts val="0"/>
              </a:spcBef>
              <a:spcAft>
                <a:spcPts val="0"/>
              </a:spcAft>
              <a:buSzPts val="1400"/>
              <a:buChar char="●"/>
            </a:pPr>
            <a:r>
              <a:rPr lang="de-DE" dirty="0">
                <a:latin typeface="Lato" panose="020F0502020204030203" pitchFamily="34" charset="0"/>
                <a:ea typeface="Lato" panose="020F0502020204030203" pitchFamily="34" charset="0"/>
                <a:cs typeface="Lato" panose="020F0502020204030203" pitchFamily="34" charset="0"/>
              </a:rPr>
              <a:t>Επ</a:t>
            </a:r>
            <a:r>
              <a:rPr lang="de-DE" dirty="0" err="1">
                <a:latin typeface="Lato" panose="020F0502020204030203" pitchFamily="34" charset="0"/>
                <a:ea typeface="Lato" panose="020F0502020204030203" pitchFamily="34" charset="0"/>
                <a:cs typeface="Lato" panose="020F0502020204030203" pitchFamily="34" charset="0"/>
              </a:rPr>
              <a:t>ενδύσεις</a:t>
            </a:r>
            <a:endParaRPr dirty="0">
              <a:latin typeface="Lato" panose="020F0502020204030203" pitchFamily="34" charset="0"/>
              <a:ea typeface="Lato" panose="020F0502020204030203" pitchFamily="34" charset="0"/>
              <a:cs typeface="Lato" panose="020F0502020204030203" pitchFamily="34" charset="0"/>
            </a:endParaRPr>
          </a:p>
          <a:p>
            <a:pPr marL="36000" lvl="0" indent="52900" algn="l" rtl="0">
              <a:lnSpc>
                <a:spcPct val="100000"/>
              </a:lnSpc>
              <a:spcBef>
                <a:spcPts val="0"/>
              </a:spcBef>
              <a:spcAft>
                <a:spcPts val="0"/>
              </a:spcAft>
              <a:buSzPts val="1400"/>
              <a:buNone/>
            </a:pPr>
            <a:endParaRPr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00000"/>
              </a:lnSpc>
              <a:spcBef>
                <a:spcPts val="0"/>
              </a:spcBef>
              <a:spcAft>
                <a:spcPts val="0"/>
              </a:spcAft>
              <a:buSzPts val="1400"/>
              <a:buNone/>
            </a:pPr>
            <a:r>
              <a:rPr lang="de-DE" sz="2100" b="1" dirty="0">
                <a:solidFill>
                  <a:schemeClr val="dk1"/>
                </a:solidFill>
                <a:latin typeface="Lato" panose="020F0502020204030203" pitchFamily="34" charset="0"/>
                <a:ea typeface="Lato" panose="020F0502020204030203" pitchFamily="34" charset="0"/>
                <a:cs typeface="Lato" panose="020F0502020204030203" pitchFamily="34" charset="0"/>
              </a:rPr>
              <a:t>Επ</a:t>
            </a:r>
            <a:r>
              <a:rPr lang="de-DE" sz="2100" b="1" dirty="0" err="1">
                <a:solidFill>
                  <a:schemeClr val="dk1"/>
                </a:solidFill>
                <a:latin typeface="Lato" panose="020F0502020204030203" pitchFamily="34" charset="0"/>
                <a:ea typeface="Lato" panose="020F0502020204030203" pitchFamily="34" charset="0"/>
                <a:cs typeface="Lato" panose="020F0502020204030203" pitchFamily="34" charset="0"/>
              </a:rPr>
              <a:t>ισκό</a:t>
            </a:r>
            <a:r>
              <a:rPr lang="de-DE" sz="2100" b="1" dirty="0">
                <a:solidFill>
                  <a:schemeClr val="dk1"/>
                </a:solidFill>
                <a:latin typeface="Lato" panose="020F0502020204030203" pitchFamily="34" charset="0"/>
                <a:ea typeface="Lato" panose="020F0502020204030203" pitchFamily="34" charset="0"/>
                <a:cs typeface="Lato" panose="020F0502020204030203" pitchFamily="34" charset="0"/>
              </a:rPr>
              <a:t>πηση των χρηματοδοτικών αναγκών</a:t>
            </a:r>
            <a:endParaRPr dirty="0">
              <a:latin typeface="Lato" panose="020F0502020204030203" pitchFamily="34" charset="0"/>
              <a:ea typeface="Lato" panose="020F0502020204030203" pitchFamily="34" charset="0"/>
              <a:cs typeface="Lato" panose="020F0502020204030203" pitchFamily="34" charset="0"/>
            </a:endParaRPr>
          </a:p>
          <a:p>
            <a:pPr marL="457200" lvl="0" indent="-317500" algn="l" rtl="0">
              <a:lnSpc>
                <a:spcPct val="100000"/>
              </a:lnSpc>
              <a:spcBef>
                <a:spcPts val="0"/>
              </a:spcBef>
              <a:spcAft>
                <a:spcPts val="0"/>
              </a:spcAft>
              <a:buSzPts val="1400"/>
              <a:buChar char="●"/>
            </a:pPr>
            <a:r>
              <a:rPr lang="de-DE" dirty="0" err="1">
                <a:latin typeface="Lato" panose="020F0502020204030203" pitchFamily="34" charset="0"/>
                <a:ea typeface="Lato" panose="020F0502020204030203" pitchFamily="34" charset="0"/>
                <a:cs typeface="Lato" panose="020F0502020204030203" pitchFamily="34" charset="0"/>
              </a:rPr>
              <a:t>Βρ</a:t>
            </a:r>
            <a:r>
              <a:rPr lang="de-DE" dirty="0">
                <a:latin typeface="Lato" panose="020F0502020204030203" pitchFamily="34" charset="0"/>
                <a:ea typeface="Lato" panose="020F0502020204030203" pitchFamily="34" charset="0"/>
                <a:cs typeface="Lato" panose="020F0502020204030203" pitchFamily="34" charset="0"/>
              </a:rPr>
              <a:t>αχυπρόθεσμες χρηματοδοτικές ανάγκες </a:t>
            </a:r>
            <a:endParaRPr dirty="0">
              <a:latin typeface="Lato" panose="020F0502020204030203" pitchFamily="34" charset="0"/>
              <a:ea typeface="Lato" panose="020F0502020204030203" pitchFamily="34" charset="0"/>
              <a:cs typeface="Lato" panose="020F0502020204030203" pitchFamily="34" charset="0"/>
            </a:endParaRPr>
          </a:p>
          <a:p>
            <a:pPr marL="457200" lvl="0" indent="-317500" algn="l" rtl="0">
              <a:lnSpc>
                <a:spcPct val="100000"/>
              </a:lnSpc>
              <a:spcBef>
                <a:spcPts val="0"/>
              </a:spcBef>
              <a:spcAft>
                <a:spcPts val="0"/>
              </a:spcAft>
              <a:buSzPts val="1400"/>
              <a:buChar char="●"/>
            </a:pPr>
            <a:r>
              <a:rPr lang="de-DE" dirty="0">
                <a:latin typeface="Lato" panose="020F0502020204030203" pitchFamily="34" charset="0"/>
                <a:ea typeface="Lato" panose="020F0502020204030203" pitchFamily="34" charset="0"/>
                <a:cs typeface="Lato" panose="020F0502020204030203" pitchFamily="34" charset="0"/>
              </a:rPr>
              <a:t>Μα</a:t>
            </a:r>
            <a:r>
              <a:rPr lang="de-DE" dirty="0" err="1">
                <a:latin typeface="Lato" panose="020F0502020204030203" pitchFamily="34" charset="0"/>
                <a:ea typeface="Lato" panose="020F0502020204030203" pitchFamily="34" charset="0"/>
                <a:cs typeface="Lato" panose="020F0502020204030203" pitchFamily="34" charset="0"/>
              </a:rPr>
              <a:t>κρο</a:t>
            </a:r>
            <a:r>
              <a:rPr lang="de-DE" dirty="0">
                <a:latin typeface="Lato" panose="020F0502020204030203" pitchFamily="34" charset="0"/>
                <a:ea typeface="Lato" panose="020F0502020204030203" pitchFamily="34" charset="0"/>
                <a:cs typeface="Lato" panose="020F0502020204030203" pitchFamily="34" charset="0"/>
              </a:rPr>
              <a:t>πρόθεσμες ανάγκες</a:t>
            </a:r>
            <a:endParaRPr dirty="0">
              <a:latin typeface="Lato" panose="020F0502020204030203" pitchFamily="34" charset="0"/>
              <a:ea typeface="Lato" panose="020F0502020204030203" pitchFamily="34" charset="0"/>
              <a:cs typeface="Lato" panose="020F0502020204030203" pitchFamily="34" charset="0"/>
            </a:endParaRPr>
          </a:p>
          <a:p>
            <a:pPr marL="36000" lvl="0" indent="52900" algn="l" rtl="0">
              <a:lnSpc>
                <a:spcPct val="100000"/>
              </a:lnSpc>
              <a:spcBef>
                <a:spcPts val="0"/>
              </a:spcBef>
              <a:spcAft>
                <a:spcPts val="0"/>
              </a:spcAft>
              <a:buSzPts val="1400"/>
              <a:buNone/>
            </a:pPr>
            <a:endParaRPr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00000"/>
              </a:lnSpc>
              <a:spcBef>
                <a:spcPts val="0"/>
              </a:spcBef>
              <a:spcAft>
                <a:spcPts val="0"/>
              </a:spcAft>
              <a:buSzPts val="1400"/>
              <a:buNone/>
            </a:pPr>
            <a:r>
              <a:rPr lang="de-DE" sz="2100" b="1" dirty="0">
                <a:solidFill>
                  <a:schemeClr val="dk1"/>
                </a:solidFill>
                <a:latin typeface="Lato" panose="020F0502020204030203" pitchFamily="34" charset="0"/>
                <a:ea typeface="Lato" panose="020F0502020204030203" pitchFamily="34" charset="0"/>
                <a:cs typeface="Lato" panose="020F0502020204030203" pitchFamily="34" charset="0"/>
              </a:rPr>
              <a:t>Βα</a:t>
            </a:r>
            <a:r>
              <a:rPr lang="de-DE" sz="2100" b="1" dirty="0" err="1">
                <a:solidFill>
                  <a:schemeClr val="dk1"/>
                </a:solidFill>
                <a:latin typeface="Lato" panose="020F0502020204030203" pitchFamily="34" charset="0"/>
                <a:ea typeface="Lato" panose="020F0502020204030203" pitchFamily="34" charset="0"/>
                <a:cs typeface="Lato" panose="020F0502020204030203" pitchFamily="34" charset="0"/>
              </a:rPr>
              <a:t>σικά</a:t>
            </a:r>
            <a:r>
              <a:rPr lang="de-DE" sz="2100" b="1" dirty="0">
                <a:solidFill>
                  <a:schemeClr val="dk1"/>
                </a:solidFill>
                <a:latin typeface="Lato" panose="020F0502020204030203" pitchFamily="34" charset="0"/>
                <a:ea typeface="Lato" panose="020F0502020204030203" pitchFamily="34" charset="0"/>
                <a:cs typeface="Lato" panose="020F0502020204030203" pitchFamily="34" charset="0"/>
              </a:rPr>
              <a:t> </a:t>
            </a:r>
            <a:r>
              <a:rPr lang="de-DE" sz="2100" b="1" dirty="0" err="1">
                <a:solidFill>
                  <a:schemeClr val="dk1"/>
                </a:solidFill>
                <a:latin typeface="Lato" panose="020F0502020204030203" pitchFamily="34" charset="0"/>
                <a:ea typeface="Lato" panose="020F0502020204030203" pitchFamily="34" charset="0"/>
                <a:cs typeface="Lato" panose="020F0502020204030203" pitchFamily="34" charset="0"/>
              </a:rPr>
              <a:t>εργ</a:t>
            </a:r>
            <a:r>
              <a:rPr lang="de-DE" sz="2100" b="1" dirty="0">
                <a:solidFill>
                  <a:schemeClr val="dk1"/>
                </a:solidFill>
                <a:latin typeface="Lato" panose="020F0502020204030203" pitchFamily="34" charset="0"/>
                <a:ea typeface="Lato" panose="020F0502020204030203" pitchFamily="34" charset="0"/>
                <a:cs typeface="Lato" panose="020F0502020204030203" pitchFamily="34" charset="0"/>
              </a:rPr>
              <a:t>αλεία για την υποστήριξη της αξιολόγησης των χρηματοδοτικών αναγκών</a:t>
            </a:r>
            <a:endParaRPr dirty="0">
              <a:latin typeface="Lato" panose="020F0502020204030203" pitchFamily="34" charset="0"/>
              <a:ea typeface="Lato" panose="020F0502020204030203" pitchFamily="34" charset="0"/>
              <a:cs typeface="Lato" panose="020F0502020204030203" pitchFamily="34" charset="0"/>
            </a:endParaRPr>
          </a:p>
          <a:p>
            <a:pPr marL="457200" lvl="0" indent="-317500" algn="l" rtl="0">
              <a:lnSpc>
                <a:spcPct val="100000"/>
              </a:lnSpc>
              <a:spcBef>
                <a:spcPts val="0"/>
              </a:spcBef>
              <a:spcAft>
                <a:spcPts val="0"/>
              </a:spcAft>
              <a:buSzPts val="1400"/>
              <a:buChar char="●"/>
            </a:pPr>
            <a:r>
              <a:rPr lang="de-DE" dirty="0" err="1">
                <a:latin typeface="Lato" panose="020F0502020204030203" pitchFamily="34" charset="0"/>
                <a:ea typeface="Lato" panose="020F0502020204030203" pitchFamily="34" charset="0"/>
                <a:cs typeface="Lato" panose="020F0502020204030203" pitchFamily="34" charset="0"/>
              </a:rPr>
              <a:t>Πώς</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οι</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τρεις</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οικονομικές</a:t>
            </a:r>
            <a:r>
              <a:rPr lang="de-DE" dirty="0">
                <a:latin typeface="Lato" panose="020F0502020204030203" pitchFamily="34" charset="0"/>
                <a:ea typeface="Lato" panose="020F0502020204030203" pitchFamily="34" charset="0"/>
                <a:cs typeface="Lato" panose="020F0502020204030203" pitchFamily="34" charset="0"/>
              </a:rPr>
              <a:t> κατα</a:t>
            </a:r>
            <a:r>
              <a:rPr lang="de-DE" dirty="0" err="1">
                <a:latin typeface="Lato" panose="020F0502020204030203" pitchFamily="34" charset="0"/>
                <a:ea typeface="Lato" panose="020F0502020204030203" pitchFamily="34" charset="0"/>
                <a:cs typeface="Lato" panose="020F0502020204030203" pitchFamily="34" charset="0"/>
              </a:rPr>
              <a:t>στάσεις</a:t>
            </a:r>
            <a:r>
              <a:rPr lang="de-DE" dirty="0">
                <a:latin typeface="Lato" panose="020F0502020204030203" pitchFamily="34" charset="0"/>
                <a:ea typeface="Lato" panose="020F0502020204030203" pitchFamily="34" charset="0"/>
                <a:cs typeface="Lato" panose="020F0502020204030203" pitchFamily="34" charset="0"/>
              </a:rPr>
              <a:t> α</a:t>
            </a:r>
            <a:r>
              <a:rPr lang="de-DE" dirty="0" err="1">
                <a:latin typeface="Lato" panose="020F0502020204030203" pitchFamily="34" charset="0"/>
                <a:ea typeface="Lato" panose="020F0502020204030203" pitchFamily="34" charset="0"/>
                <a:cs typeface="Lato" panose="020F0502020204030203" pitchFamily="34" charset="0"/>
              </a:rPr>
              <a:t>λληλε</a:t>
            </a:r>
            <a:r>
              <a:rPr lang="de-DE" dirty="0">
                <a:latin typeface="Lato" panose="020F0502020204030203" pitchFamily="34" charset="0"/>
                <a:ea typeface="Lato" panose="020F0502020204030203" pitchFamily="34" charset="0"/>
                <a:cs typeface="Lato" panose="020F0502020204030203" pitchFamily="34" charset="0"/>
              </a:rPr>
              <a:t>πιδρούν και ενσωματώνονται μεταξύ τους</a:t>
            </a:r>
            <a:endParaRPr dirty="0">
              <a:latin typeface="Lato" panose="020F0502020204030203" pitchFamily="34" charset="0"/>
              <a:ea typeface="Lato" panose="020F0502020204030203" pitchFamily="34" charset="0"/>
              <a:cs typeface="Lato" panose="020F0502020204030203" pitchFamily="34" charset="0"/>
            </a:endParaRPr>
          </a:p>
          <a:p>
            <a:pPr marL="457200" lvl="0" indent="-317500" algn="l" rtl="0">
              <a:lnSpc>
                <a:spcPct val="100000"/>
              </a:lnSpc>
              <a:spcBef>
                <a:spcPts val="0"/>
              </a:spcBef>
              <a:spcAft>
                <a:spcPts val="0"/>
              </a:spcAft>
              <a:buSzPts val="1400"/>
              <a:buChar char="●"/>
            </a:pPr>
            <a:r>
              <a:rPr lang="de-DE" dirty="0">
                <a:latin typeface="Lato" panose="020F0502020204030203" pitchFamily="34" charset="0"/>
                <a:ea typeface="Lato" panose="020F0502020204030203" pitchFamily="34" charset="0"/>
                <a:cs typeface="Lato" panose="020F0502020204030203" pitchFamily="34" charset="0"/>
              </a:rPr>
              <a:t>Η </a:t>
            </a:r>
            <a:r>
              <a:rPr lang="de-DE" dirty="0" err="1">
                <a:latin typeface="Lato" panose="020F0502020204030203" pitchFamily="34" charset="0"/>
                <a:ea typeface="Lato" panose="020F0502020204030203" pitchFamily="34" charset="0"/>
                <a:cs typeface="Lato" panose="020F0502020204030203" pitchFamily="34" charset="0"/>
              </a:rPr>
              <a:t>σημ</a:t>
            </a:r>
            <a:r>
              <a:rPr lang="de-DE" dirty="0">
                <a:latin typeface="Lato" panose="020F0502020204030203" pitchFamily="34" charset="0"/>
                <a:ea typeface="Lato" panose="020F0502020204030203" pitchFamily="34" charset="0"/>
                <a:cs typeface="Lato" panose="020F0502020204030203" pitchFamily="34" charset="0"/>
              </a:rPr>
              <a:t>ασία των προβλέψεων και των προβολών ταμειακών ροών για την αξιολόγηση των λειτουργιών, των επενδύσεων και των απαιτούμενων πόρων, των χρονοδιαγραμμάτων</a:t>
            </a:r>
            <a:endParaRPr dirty="0">
              <a:latin typeface="Lato" panose="020F0502020204030203" pitchFamily="34" charset="0"/>
              <a:ea typeface="Lato" panose="020F0502020204030203" pitchFamily="34" charset="0"/>
              <a:cs typeface="Lato" panose="020F0502020204030203" pitchFamily="34" charset="0"/>
            </a:endParaRPr>
          </a:p>
        </p:txBody>
      </p:sp>
      <p:pic>
        <p:nvPicPr>
          <p:cNvPr id="124" name="Google Shape;124;p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25" name="Google Shape;125;p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5</a:t>
            </a:fld>
            <a:endParaRPr/>
          </a:p>
        </p:txBody>
      </p:sp>
      <p:pic>
        <p:nvPicPr>
          <p:cNvPr id="126" name="Google Shape;126;p3" descr="Graphical user interface, application&#10;&#10;Description automatically generated with medium confidence"/>
          <p:cNvPicPr preferRelativeResize="0"/>
          <p:nvPr/>
        </p:nvPicPr>
        <p:blipFill rotWithShape="1">
          <a:blip r:embed="rId4">
            <a:alphaModFix/>
          </a:blip>
          <a:srcRect/>
          <a:stretch/>
        </p:blipFill>
        <p:spPr>
          <a:xfrm>
            <a:off x="8673" y="4724811"/>
            <a:ext cx="1871663" cy="39317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49"/>
          <p:cNvSpPr txBox="1">
            <a:spLocks noGrp="1"/>
          </p:cNvSpPr>
          <p:nvPr>
            <p:ph type="title"/>
          </p:nvPr>
        </p:nvSpPr>
        <p:spPr>
          <a:xfrm>
            <a:off x="2400250" y="488268"/>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933" name="Google Shape;933;p49"/>
          <p:cNvSpPr txBox="1">
            <a:spLocks noGrp="1"/>
          </p:cNvSpPr>
          <p:nvPr>
            <p:ph type="body" idx="1"/>
          </p:nvPr>
        </p:nvSpPr>
        <p:spPr>
          <a:xfrm>
            <a:off x="305625" y="1724550"/>
            <a:ext cx="5255425"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Μείωση</a:t>
            </a:r>
            <a:r>
              <a:rPr lang="de-DE" sz="1800" dirty="0">
                <a:latin typeface="Calibri"/>
                <a:ea typeface="Calibri"/>
                <a:cs typeface="Calibri"/>
                <a:sym typeface="Calibri"/>
              </a:rPr>
              <a:t> </a:t>
            </a:r>
            <a:r>
              <a:rPr lang="de-DE" sz="1800" dirty="0" err="1">
                <a:latin typeface="Calibri"/>
                <a:ea typeface="Calibri"/>
                <a:cs typeface="Calibri"/>
                <a:sym typeface="Calibri"/>
              </a:rPr>
              <a:t>των</a:t>
            </a:r>
            <a:r>
              <a:rPr lang="de-DE" sz="1800" dirty="0">
                <a:latin typeface="Calibri"/>
                <a:ea typeface="Calibri"/>
                <a:cs typeface="Calibri"/>
                <a:sym typeface="Calibri"/>
              </a:rPr>
              <a:t> </a:t>
            </a:r>
            <a:r>
              <a:rPr lang="de-DE" sz="1800" dirty="0" err="1">
                <a:latin typeface="Calibri"/>
                <a:ea typeface="Calibri"/>
                <a:cs typeface="Calibri"/>
                <a:sym typeface="Calibri"/>
              </a:rPr>
              <a:t>εφά</a:t>
            </a:r>
            <a:r>
              <a:rPr lang="de-DE" sz="1800" dirty="0">
                <a:latin typeface="Calibri"/>
                <a:ea typeface="Calibri"/>
                <a:cs typeface="Calibri"/>
                <a:sym typeface="Calibri"/>
              </a:rPr>
              <a:t>παξ κεφαλαιουχικών δαπανών με τη </a:t>
            </a:r>
            <a:r>
              <a:rPr lang="el-GR" sz="1800" dirty="0">
                <a:latin typeface="Calibri"/>
                <a:ea typeface="Calibri"/>
                <a:cs typeface="Calibri"/>
                <a:sym typeface="Calibri"/>
              </a:rPr>
              <a:t>(</a:t>
            </a:r>
            <a:r>
              <a:rPr lang="de-DE" sz="1800" dirty="0" err="1">
                <a:latin typeface="Calibri"/>
                <a:ea typeface="Calibri"/>
                <a:cs typeface="Calibri"/>
                <a:sym typeface="Calibri"/>
              </a:rPr>
              <a:t>χρημ</a:t>
            </a:r>
            <a:r>
              <a:rPr lang="de-DE" sz="1800" dirty="0">
                <a:latin typeface="Calibri"/>
                <a:ea typeface="Calibri"/>
                <a:cs typeface="Calibri"/>
                <a:sym typeface="Calibri"/>
              </a:rPr>
              <a:t>ατοδοτική</a:t>
            </a:r>
            <a:r>
              <a:rPr lang="el-GR" sz="1800" dirty="0">
                <a:latin typeface="Calibri"/>
                <a:ea typeface="Calibri"/>
                <a:cs typeface="Calibri"/>
                <a:sym typeface="Calibri"/>
              </a:rPr>
              <a:t>)</a:t>
            </a:r>
            <a:r>
              <a:rPr lang="de-DE" sz="1800" dirty="0">
                <a:latin typeface="Calibri"/>
                <a:ea typeface="Calibri"/>
                <a:cs typeface="Calibri"/>
                <a:sym typeface="Calibri"/>
              </a:rPr>
              <a:t> μίσθωση ενός περιουσιακού στοιχείου (π.χ. </a:t>
            </a:r>
            <a:r>
              <a:rPr lang="de-DE" sz="1800" dirty="0" err="1">
                <a:latin typeface="Calibri"/>
                <a:ea typeface="Calibri"/>
                <a:cs typeface="Calibri"/>
                <a:sym typeface="Calibri"/>
              </a:rPr>
              <a:t>μηχ</a:t>
            </a:r>
            <a:r>
              <a:rPr lang="de-DE" sz="1800" dirty="0">
                <a:latin typeface="Calibri"/>
                <a:ea typeface="Calibri"/>
                <a:cs typeface="Calibri"/>
                <a:sym typeface="Calibri"/>
              </a:rPr>
              <a:t>ανοκίνητα οχήματα) για καθορισμένη χρονική περίοδο.</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Το</a:t>
            </a:r>
            <a:r>
              <a:rPr lang="de-DE" sz="1800" dirty="0">
                <a:latin typeface="Calibri"/>
                <a:ea typeface="Calibri"/>
                <a:cs typeface="Calibri"/>
                <a:sym typeface="Calibri"/>
              </a:rPr>
              <a:t> </a:t>
            </a:r>
            <a:r>
              <a:rPr lang="de-DE" sz="1800" dirty="0" err="1">
                <a:latin typeface="Calibri"/>
                <a:ea typeface="Calibri"/>
                <a:cs typeface="Calibri"/>
                <a:sym typeface="Calibri"/>
              </a:rPr>
              <a:t>κόστος</a:t>
            </a:r>
            <a:r>
              <a:rPr lang="de-DE" sz="1800" dirty="0">
                <a:latin typeface="Calibri"/>
                <a:ea typeface="Calibri"/>
                <a:cs typeface="Calibri"/>
                <a:sym typeface="Calibri"/>
              </a:rPr>
              <a:t> </a:t>
            </a:r>
            <a:r>
              <a:rPr lang="de-DE" sz="1800" dirty="0" err="1">
                <a:latin typeface="Calibri"/>
                <a:ea typeface="Calibri"/>
                <a:cs typeface="Calibri"/>
                <a:sym typeface="Calibri"/>
              </a:rPr>
              <a:t>της</a:t>
            </a:r>
            <a:r>
              <a:rPr lang="de-DE" sz="1800" dirty="0">
                <a:latin typeface="Calibri"/>
                <a:ea typeface="Calibri"/>
                <a:cs typeface="Calibri"/>
                <a:sym typeface="Calibri"/>
              </a:rPr>
              <a:t> </a:t>
            </a:r>
            <a:r>
              <a:rPr lang="de-DE" sz="1800" dirty="0" err="1">
                <a:latin typeface="Calibri"/>
                <a:ea typeface="Calibri"/>
                <a:cs typeface="Calibri"/>
                <a:sym typeface="Calibri"/>
              </a:rPr>
              <a:t>χρημ</a:t>
            </a:r>
            <a:r>
              <a:rPr lang="de-DE" sz="1800" dirty="0">
                <a:latin typeface="Calibri"/>
                <a:ea typeface="Calibri"/>
                <a:cs typeface="Calibri"/>
                <a:sym typeface="Calibri"/>
              </a:rPr>
              <a:t>ατοδοτικής μίσθωσης περιλαμβάνει συνήθως τη συντήρηση και την αντικατάσταση των οχημάτων.</a:t>
            </a:r>
            <a:endParaRPr sz="1800" dirty="0">
              <a:latin typeface="Calibri"/>
              <a:ea typeface="Calibri"/>
              <a:cs typeface="Calibri"/>
              <a:sym typeface="Calibri"/>
            </a:endParaRPr>
          </a:p>
        </p:txBody>
      </p:sp>
      <p:sp>
        <p:nvSpPr>
          <p:cNvPr id="934" name="Google Shape;934;p49"/>
          <p:cNvSpPr txBox="1">
            <a:spLocks noGrp="1"/>
          </p:cNvSpPr>
          <p:nvPr>
            <p:ph type="body" idx="2"/>
          </p:nvPr>
        </p:nvSpPr>
        <p:spPr>
          <a:xfrm>
            <a:off x="5436296" y="1758750"/>
            <a:ext cx="3608879"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Το</a:t>
            </a:r>
            <a:r>
              <a:rPr lang="de-DE" sz="1800" dirty="0">
                <a:latin typeface="Calibri"/>
                <a:ea typeface="Calibri"/>
                <a:cs typeface="Calibri"/>
                <a:sym typeface="Calibri"/>
              </a:rPr>
              <a:t> </a:t>
            </a:r>
            <a:r>
              <a:rPr lang="de-DE" sz="1800" dirty="0" err="1">
                <a:latin typeface="Calibri"/>
                <a:ea typeface="Calibri"/>
                <a:cs typeface="Calibri"/>
                <a:sym typeface="Calibri"/>
              </a:rPr>
              <a:t>τέλος</a:t>
            </a:r>
            <a:r>
              <a:rPr lang="de-DE" sz="1800" dirty="0">
                <a:latin typeface="Calibri"/>
                <a:ea typeface="Calibri"/>
                <a:cs typeface="Calibri"/>
                <a:sym typeface="Calibri"/>
              </a:rPr>
              <a:t> </a:t>
            </a:r>
            <a:r>
              <a:rPr lang="de-DE" sz="1800" dirty="0" err="1">
                <a:latin typeface="Calibri"/>
                <a:ea typeface="Calibri"/>
                <a:cs typeface="Calibri"/>
                <a:sym typeface="Calibri"/>
              </a:rPr>
              <a:t>μίσθωσης</a:t>
            </a:r>
            <a:r>
              <a:rPr lang="de-DE" sz="1800" dirty="0">
                <a:latin typeface="Calibri"/>
                <a:ea typeface="Calibri"/>
                <a:cs typeface="Calibri"/>
                <a:sym typeface="Calibri"/>
              </a:rPr>
              <a:t> </a:t>
            </a:r>
            <a:r>
              <a:rPr lang="de-DE" sz="1800" dirty="0" err="1">
                <a:latin typeface="Calibri"/>
                <a:ea typeface="Calibri"/>
                <a:cs typeface="Calibri"/>
                <a:sym typeface="Calibri"/>
              </a:rPr>
              <a:t>εκ</a:t>
            </a:r>
            <a:r>
              <a:rPr lang="de-DE" sz="1800" dirty="0">
                <a:latin typeface="Calibri"/>
                <a:ea typeface="Calibri"/>
                <a:cs typeface="Calibri"/>
                <a:sym typeface="Calibri"/>
              </a:rPr>
              <a:t>πίπτει από τον φόρο</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a:latin typeface="Calibri"/>
                <a:ea typeface="Calibri"/>
                <a:cs typeface="Calibri"/>
                <a:sym typeface="Calibri"/>
              </a:rPr>
              <a:t>Η τα</a:t>
            </a:r>
            <a:r>
              <a:rPr lang="de-DE" sz="1800" dirty="0" err="1">
                <a:latin typeface="Calibri"/>
                <a:ea typeface="Calibri"/>
                <a:cs typeface="Calibri"/>
                <a:sym typeface="Calibri"/>
              </a:rPr>
              <a:t>μει</a:t>
            </a:r>
            <a:r>
              <a:rPr lang="de-DE" sz="1800" dirty="0">
                <a:latin typeface="Calibri"/>
                <a:ea typeface="Calibri"/>
                <a:cs typeface="Calibri"/>
                <a:sym typeface="Calibri"/>
              </a:rPr>
              <a:t>ακή εκροή κατανέμεται στη διάρκεια ζωής του περιουσιακού στοιχείου</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a:latin typeface="Calibri"/>
                <a:ea typeface="Calibri"/>
                <a:cs typeface="Calibri"/>
                <a:sym typeface="Calibri"/>
              </a:rPr>
              <a:t>Ο </a:t>
            </a:r>
            <a:r>
              <a:rPr lang="de-DE" sz="1800" dirty="0" err="1">
                <a:latin typeface="Calibri"/>
                <a:ea typeface="Calibri"/>
                <a:cs typeface="Calibri"/>
                <a:sym typeface="Calibri"/>
              </a:rPr>
              <a:t>ισολογισμός</a:t>
            </a:r>
            <a:r>
              <a:rPr lang="de-DE" sz="1800" dirty="0">
                <a:latin typeface="Calibri"/>
                <a:ea typeface="Calibri"/>
                <a:cs typeface="Calibri"/>
                <a:sym typeface="Calibri"/>
              </a:rPr>
              <a:t> και </a:t>
            </a:r>
            <a:r>
              <a:rPr lang="de-DE" sz="1800" dirty="0" err="1">
                <a:latin typeface="Calibri"/>
                <a:ea typeface="Calibri"/>
                <a:cs typeface="Calibri"/>
                <a:sym typeface="Calibri"/>
              </a:rPr>
              <a:t>οι</a:t>
            </a:r>
            <a:r>
              <a:rPr lang="de-DE" sz="1800" dirty="0">
                <a:latin typeface="Calibri"/>
                <a:ea typeface="Calibri"/>
                <a:cs typeface="Calibri"/>
                <a:sym typeface="Calibri"/>
              </a:rPr>
              <a:t> δαπ</a:t>
            </a:r>
            <a:r>
              <a:rPr lang="de-DE" sz="1800" dirty="0" err="1">
                <a:latin typeface="Calibri"/>
                <a:ea typeface="Calibri"/>
                <a:cs typeface="Calibri"/>
                <a:sym typeface="Calibri"/>
              </a:rPr>
              <a:t>άνες</a:t>
            </a:r>
            <a:r>
              <a:rPr lang="de-DE" sz="1800" dirty="0">
                <a:latin typeface="Calibri"/>
                <a:ea typeface="Calibri"/>
                <a:cs typeface="Calibri"/>
                <a:sym typeface="Calibri"/>
              </a:rPr>
              <a:t> απ</a:t>
            </a:r>
            <a:r>
              <a:rPr lang="de-DE" sz="1800" dirty="0" err="1">
                <a:latin typeface="Calibri"/>
                <a:ea typeface="Calibri"/>
                <a:cs typeface="Calibri"/>
                <a:sym typeface="Calibri"/>
              </a:rPr>
              <a:t>όσ</a:t>
            </a:r>
            <a:r>
              <a:rPr lang="de-DE" sz="1800" dirty="0">
                <a:latin typeface="Calibri"/>
                <a:ea typeface="Calibri"/>
                <a:cs typeface="Calibri"/>
                <a:sym typeface="Calibri"/>
              </a:rPr>
              <a:t>βεσης δεν επηρεάζονται </a:t>
            </a:r>
            <a:endParaRPr sz="1800" dirty="0">
              <a:latin typeface="Calibri"/>
              <a:ea typeface="Calibri"/>
              <a:cs typeface="Calibri"/>
              <a:sym typeface="Calibri"/>
            </a:endParaRPr>
          </a:p>
        </p:txBody>
      </p:sp>
      <p:pic>
        <p:nvPicPr>
          <p:cNvPr id="935" name="Google Shape;935;p49"/>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36" name="Google Shape;936;p49"/>
          <p:cNvSpPr txBox="1">
            <a:spLocks noGrp="1"/>
          </p:cNvSpPr>
          <p:nvPr>
            <p:ph type="body" idx="1"/>
          </p:nvPr>
        </p:nvSpPr>
        <p:spPr>
          <a:xfrm>
            <a:off x="422151" y="1066950"/>
            <a:ext cx="82997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Χρημ</a:t>
            </a:r>
            <a:r>
              <a:rPr lang="de-DE" sz="3000" dirty="0">
                <a:solidFill>
                  <a:schemeClr val="dk1"/>
                </a:solidFill>
                <a:latin typeface="Calibri"/>
                <a:ea typeface="Calibri"/>
                <a:cs typeface="Calibri"/>
                <a:sym typeface="Calibri"/>
              </a:rPr>
              <a:t>ατοδότηση περιουσιακών στοιχείων</a:t>
            </a:r>
            <a:r>
              <a:rPr lang="el-GR" sz="3000" dirty="0">
                <a:solidFill>
                  <a:schemeClr val="dk1"/>
                </a:solidFill>
                <a:latin typeface="Calibri"/>
                <a:ea typeface="Calibri"/>
                <a:cs typeface="Calibri"/>
                <a:sym typeface="Calibri"/>
              </a:rPr>
              <a:t>-Μίσθωση</a:t>
            </a:r>
            <a:endParaRPr sz="1600" dirty="0"/>
          </a:p>
        </p:txBody>
      </p:sp>
      <p:sp>
        <p:nvSpPr>
          <p:cNvPr id="937" name="Google Shape;937;p4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50</a:t>
            </a:fld>
            <a:endParaRPr/>
          </a:p>
        </p:txBody>
      </p:sp>
      <p:pic>
        <p:nvPicPr>
          <p:cNvPr id="938" name="Google Shape;938;p49"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50"/>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Εξωτερικές πηγές χρηματοδότησης</a:t>
            </a:r>
            <a:endParaRPr sz="4500"/>
          </a:p>
        </p:txBody>
      </p:sp>
      <p:sp>
        <p:nvSpPr>
          <p:cNvPr id="944" name="Google Shape;944;p50"/>
          <p:cNvSpPr txBox="1">
            <a:spLocks noGrp="1"/>
          </p:cNvSpPr>
          <p:nvPr>
            <p:ph type="body" idx="1"/>
          </p:nvPr>
        </p:nvSpPr>
        <p:spPr>
          <a:xfrm>
            <a:off x="2405605" y="1739256"/>
            <a:ext cx="4332790"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Η π</a:t>
            </a:r>
            <a:r>
              <a:rPr lang="de-DE" sz="1800" dirty="0" err="1">
                <a:solidFill>
                  <a:srgbClr val="FF0000"/>
                </a:solidFill>
                <a:latin typeface="Calibri"/>
                <a:ea typeface="Calibri"/>
                <a:cs typeface="Calibri"/>
                <a:sym typeface="Calibri"/>
              </a:rPr>
              <a:t>ληρωμή</a:t>
            </a:r>
            <a:r>
              <a:rPr lang="de-DE" sz="1800" dirty="0">
                <a:solidFill>
                  <a:srgbClr val="FF0000"/>
                </a:solidFill>
                <a:latin typeface="Calibri"/>
                <a:ea typeface="Calibri"/>
                <a:cs typeface="Calibri"/>
                <a:sym typeface="Calibri"/>
              </a:rPr>
              <a:t> π</a:t>
            </a:r>
            <a:r>
              <a:rPr lang="de-DE" sz="1800" dirty="0" err="1">
                <a:solidFill>
                  <a:srgbClr val="FF0000"/>
                </a:solidFill>
                <a:latin typeface="Calibri"/>
                <a:ea typeface="Calibri"/>
                <a:cs typeface="Calibri"/>
                <a:sym typeface="Calibri"/>
              </a:rPr>
              <a:t>ου</a:t>
            </a:r>
            <a:r>
              <a:rPr lang="de-DE" sz="1800" dirty="0">
                <a:solidFill>
                  <a:srgbClr val="FF0000"/>
                </a:solidFill>
                <a:latin typeface="Calibri"/>
                <a:ea typeface="Calibri"/>
                <a:cs typeface="Calibri"/>
                <a:sym typeface="Calibri"/>
              </a:rPr>
              <a:t> απα</a:t>
            </a:r>
            <a:r>
              <a:rPr lang="de-DE" sz="1800" dirty="0" err="1">
                <a:solidFill>
                  <a:srgbClr val="FF0000"/>
                </a:solidFill>
                <a:latin typeface="Calibri"/>
                <a:ea typeface="Calibri"/>
                <a:cs typeface="Calibri"/>
                <a:sym typeface="Calibri"/>
              </a:rPr>
              <a:t>ιτείτ</a:t>
            </a:r>
            <a:r>
              <a:rPr lang="de-DE" sz="1800" dirty="0">
                <a:solidFill>
                  <a:srgbClr val="FF0000"/>
                </a:solidFill>
                <a:latin typeface="Calibri"/>
                <a:ea typeface="Calibri"/>
                <a:cs typeface="Calibri"/>
                <a:sym typeface="Calibri"/>
              </a:rPr>
              <a:t>αι για τη χρηματοδοτική μίσθωση είναι συνήθως ακριβότερη από την επιλογή άμεσης αγοράς κατά τη διάρκεια ζωής του περιουσιακού στοιχείου.</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Το</a:t>
            </a:r>
            <a:r>
              <a:rPr lang="de-DE" sz="1800" dirty="0">
                <a:solidFill>
                  <a:srgbClr val="FF0000"/>
                </a:solidFill>
                <a:latin typeface="Calibri"/>
                <a:ea typeface="Calibri"/>
                <a:cs typeface="Calibri"/>
                <a:sym typeface="Calibri"/>
              </a:rPr>
              <a:t> π</a:t>
            </a:r>
            <a:r>
              <a:rPr lang="de-DE" sz="1800" dirty="0" err="1">
                <a:solidFill>
                  <a:srgbClr val="FF0000"/>
                </a:solidFill>
                <a:latin typeface="Calibri"/>
                <a:ea typeface="Calibri"/>
                <a:cs typeface="Calibri"/>
                <a:sym typeface="Calibri"/>
              </a:rPr>
              <a:t>εριουσι</a:t>
            </a:r>
            <a:r>
              <a:rPr lang="de-DE" sz="1800" dirty="0">
                <a:solidFill>
                  <a:srgbClr val="FF0000"/>
                </a:solidFill>
                <a:latin typeface="Calibri"/>
                <a:ea typeface="Calibri"/>
                <a:cs typeface="Calibri"/>
                <a:sym typeface="Calibri"/>
              </a:rPr>
              <a:t>ακό στοιχείο δεν ανήκει στην επιχείρηση</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Απα</a:t>
            </a:r>
            <a:r>
              <a:rPr lang="de-DE" sz="1800" dirty="0" err="1">
                <a:solidFill>
                  <a:srgbClr val="FF0000"/>
                </a:solidFill>
                <a:latin typeface="Calibri"/>
                <a:ea typeface="Calibri"/>
                <a:cs typeface="Calibri"/>
                <a:sym typeface="Calibri"/>
              </a:rPr>
              <a:t>ιτεί</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εξάρτηση</a:t>
            </a:r>
            <a:r>
              <a:rPr lang="de-DE" sz="1800" dirty="0">
                <a:solidFill>
                  <a:srgbClr val="FF0000"/>
                </a:solidFill>
                <a:latin typeface="Calibri"/>
                <a:ea typeface="Calibri"/>
                <a:cs typeface="Calibri"/>
                <a:sym typeface="Calibri"/>
              </a:rPr>
              <a:t> από 3ο π</a:t>
            </a:r>
            <a:r>
              <a:rPr lang="de-DE" sz="1800" dirty="0" err="1">
                <a:solidFill>
                  <a:srgbClr val="FF0000"/>
                </a:solidFill>
                <a:latin typeface="Calibri"/>
                <a:ea typeface="Calibri"/>
                <a:cs typeface="Calibri"/>
                <a:sym typeface="Calibri"/>
              </a:rPr>
              <a:t>άροχο</a:t>
            </a:r>
            <a:r>
              <a:rPr lang="de-DE" sz="1800" dirty="0">
                <a:solidFill>
                  <a:srgbClr val="FF0000"/>
                </a:solidFill>
                <a:latin typeface="Calibri"/>
                <a:ea typeface="Calibri"/>
                <a:cs typeface="Calibri"/>
                <a:sym typeface="Calibri"/>
              </a:rPr>
              <a:t> υπ</a:t>
            </a:r>
            <a:r>
              <a:rPr lang="de-DE" sz="1800" dirty="0" err="1">
                <a:solidFill>
                  <a:srgbClr val="FF0000"/>
                </a:solidFill>
                <a:latin typeface="Calibri"/>
                <a:ea typeface="Calibri"/>
                <a:cs typeface="Calibri"/>
                <a:sym typeface="Calibri"/>
              </a:rPr>
              <a:t>ηρεσιών</a:t>
            </a:r>
            <a:endParaRPr sz="1800" dirty="0">
              <a:solidFill>
                <a:srgbClr val="FF0000"/>
              </a:solidFill>
              <a:latin typeface="Calibri"/>
              <a:ea typeface="Calibri"/>
              <a:cs typeface="Calibri"/>
              <a:sym typeface="Calibri"/>
            </a:endParaRPr>
          </a:p>
        </p:txBody>
      </p:sp>
      <p:pic>
        <p:nvPicPr>
          <p:cNvPr id="945" name="Google Shape;945;p5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46" name="Google Shape;946;p50"/>
          <p:cNvSpPr txBox="1">
            <a:spLocks noGrp="1"/>
          </p:cNvSpPr>
          <p:nvPr>
            <p:ph type="body" idx="1"/>
          </p:nvPr>
        </p:nvSpPr>
        <p:spPr>
          <a:xfrm>
            <a:off x="175364" y="1066950"/>
            <a:ext cx="8546486"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Χρημ</a:t>
            </a:r>
            <a:r>
              <a:rPr lang="de-DE" sz="3000" dirty="0">
                <a:solidFill>
                  <a:schemeClr val="dk1"/>
                </a:solidFill>
                <a:latin typeface="Calibri"/>
                <a:ea typeface="Calibri"/>
                <a:cs typeface="Calibri"/>
                <a:sym typeface="Calibri"/>
              </a:rPr>
              <a:t>ατοδότηση περιουσιακών στοιχείων - </a:t>
            </a:r>
            <a:r>
              <a:rPr lang="el-GR" sz="3000" dirty="0">
                <a:solidFill>
                  <a:schemeClr val="dk1"/>
                </a:solidFill>
                <a:latin typeface="Calibri"/>
                <a:ea typeface="Calibri"/>
                <a:cs typeface="Calibri"/>
                <a:sym typeface="Calibri"/>
              </a:rPr>
              <a:t>Μίσθωση</a:t>
            </a:r>
            <a:r>
              <a:rPr lang="de-DE" sz="3000" dirty="0">
                <a:solidFill>
                  <a:schemeClr val="dk1"/>
                </a:solidFill>
                <a:latin typeface="Calibri"/>
                <a:ea typeface="Calibri"/>
                <a:cs typeface="Calibri"/>
                <a:sym typeface="Calibri"/>
              </a:rPr>
              <a:t> </a:t>
            </a:r>
            <a:endParaRPr sz="1600" dirty="0"/>
          </a:p>
        </p:txBody>
      </p:sp>
      <p:sp>
        <p:nvSpPr>
          <p:cNvPr id="947" name="Google Shape;947;p5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51</a:t>
            </a:fld>
            <a:endParaRPr/>
          </a:p>
        </p:txBody>
      </p:sp>
      <p:pic>
        <p:nvPicPr>
          <p:cNvPr id="948" name="Google Shape;948;p50"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51"/>
          <p:cNvSpPr txBox="1">
            <a:spLocks noGrp="1"/>
          </p:cNvSpPr>
          <p:nvPr>
            <p:ph type="title"/>
          </p:nvPr>
        </p:nvSpPr>
        <p:spPr>
          <a:xfrm>
            <a:off x="1882793" y="450668"/>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954" name="Google Shape;954;p51"/>
          <p:cNvSpPr txBox="1">
            <a:spLocks noGrp="1"/>
          </p:cNvSpPr>
          <p:nvPr>
            <p:ph type="body" idx="1"/>
          </p:nvPr>
        </p:nvSpPr>
        <p:spPr>
          <a:xfrm>
            <a:off x="277771" y="2022245"/>
            <a:ext cx="4946566"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a:latin typeface="Calibri"/>
                <a:ea typeface="Calibri"/>
                <a:cs typeface="Calibri"/>
                <a:sym typeface="Calibri"/>
              </a:rPr>
              <a:t>Τα α</a:t>
            </a:r>
            <a:r>
              <a:rPr lang="de-DE" sz="1800" dirty="0" err="1">
                <a:latin typeface="Calibri"/>
                <a:ea typeface="Calibri"/>
                <a:cs typeface="Calibri"/>
                <a:sym typeface="Calibri"/>
              </a:rPr>
              <a:t>νεξόφλητ</a:t>
            </a:r>
            <a:r>
              <a:rPr lang="de-DE" sz="1800" dirty="0">
                <a:latin typeface="Calibri"/>
                <a:ea typeface="Calibri"/>
                <a:cs typeface="Calibri"/>
                <a:sym typeface="Calibri"/>
              </a:rPr>
              <a:t>α τιμολόγια οφειλετών μπορούν να "εξαργυρωθούν" από τον πράκτορα </a:t>
            </a:r>
            <a:r>
              <a:rPr lang="el-GR" sz="1800" dirty="0">
                <a:latin typeface="Calibri"/>
                <a:ea typeface="Calibri"/>
                <a:cs typeface="Calibri"/>
                <a:sym typeface="Calibri"/>
              </a:rPr>
              <a:t>επιχειρηματικών απαιτήσεων</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a:latin typeface="Calibri"/>
                <a:ea typeface="Calibri"/>
                <a:cs typeface="Calibri"/>
                <a:sym typeface="Calibri"/>
              </a:rPr>
              <a:t>Μπ</a:t>
            </a:r>
            <a:r>
              <a:rPr lang="de-DE" sz="1800" dirty="0" err="1">
                <a:latin typeface="Calibri"/>
                <a:ea typeface="Calibri"/>
                <a:cs typeface="Calibri"/>
                <a:sym typeface="Calibri"/>
              </a:rPr>
              <a:t>ορείτε</a:t>
            </a:r>
            <a:r>
              <a:rPr lang="de-DE" sz="1800" dirty="0">
                <a:latin typeface="Calibri"/>
                <a:ea typeface="Calibri"/>
                <a:cs typeface="Calibri"/>
                <a:sym typeface="Calibri"/>
              </a:rPr>
              <a:t> να π</a:t>
            </a:r>
            <a:r>
              <a:rPr lang="de-DE" sz="1800" dirty="0" err="1">
                <a:latin typeface="Calibri"/>
                <a:ea typeface="Calibri"/>
                <a:cs typeface="Calibri"/>
                <a:sym typeface="Calibri"/>
              </a:rPr>
              <a:t>εριμένετε</a:t>
            </a:r>
            <a:r>
              <a:rPr lang="de-DE" sz="1800" dirty="0">
                <a:latin typeface="Calibri"/>
                <a:ea typeface="Calibri"/>
                <a:cs typeface="Calibri"/>
                <a:sym typeface="Calibri"/>
              </a:rPr>
              <a:t> </a:t>
            </a:r>
            <a:r>
              <a:rPr lang="de-DE" sz="1800" dirty="0" err="1">
                <a:latin typeface="Calibri"/>
                <a:ea typeface="Calibri"/>
                <a:cs typeface="Calibri"/>
                <a:sym typeface="Calibri"/>
              </a:rPr>
              <a:t>έν</a:t>
            </a:r>
            <a:r>
              <a:rPr lang="de-DE" sz="1800" dirty="0">
                <a:latin typeface="Calibri"/>
                <a:ea typeface="Calibri"/>
                <a:cs typeface="Calibri"/>
                <a:sym typeface="Calibri"/>
              </a:rPr>
              <a:t>α περιθώριο 15% επί της αξίας του τιμολογίου.</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dirty="0">
                <a:latin typeface="Calibri"/>
                <a:ea typeface="Calibri"/>
                <a:cs typeface="Calibri"/>
                <a:sym typeface="Calibri"/>
              </a:rPr>
              <a:t>Απα</a:t>
            </a:r>
            <a:r>
              <a:rPr lang="de-DE" sz="1800" dirty="0" err="1">
                <a:latin typeface="Calibri"/>
                <a:ea typeface="Calibri"/>
                <a:cs typeface="Calibri"/>
                <a:sym typeface="Calibri"/>
              </a:rPr>
              <a:t>ιτεί</a:t>
            </a:r>
            <a:r>
              <a:rPr lang="de-DE" sz="1800" dirty="0">
                <a:latin typeface="Calibri"/>
                <a:ea typeface="Calibri"/>
                <a:cs typeface="Calibri"/>
                <a:sym typeface="Calibri"/>
              </a:rPr>
              <a:t> α</a:t>
            </a:r>
            <a:r>
              <a:rPr lang="de-DE" sz="1800" dirty="0" err="1">
                <a:latin typeface="Calibri"/>
                <a:ea typeface="Calibri"/>
                <a:cs typeface="Calibri"/>
                <a:sym typeface="Calibri"/>
              </a:rPr>
              <a:t>ρκετά</a:t>
            </a:r>
            <a:r>
              <a:rPr lang="de-DE" sz="1800" dirty="0">
                <a:latin typeface="Calibri"/>
                <a:ea typeface="Calibri"/>
                <a:cs typeface="Calibri"/>
                <a:sym typeface="Calibri"/>
              </a:rPr>
              <a:t> </a:t>
            </a:r>
            <a:r>
              <a:rPr lang="de-DE" sz="1800" dirty="0" err="1">
                <a:latin typeface="Calibri"/>
                <a:ea typeface="Calibri"/>
                <a:cs typeface="Calibri"/>
                <a:sym typeface="Calibri"/>
              </a:rPr>
              <a:t>μεγάλο</a:t>
            </a:r>
            <a:r>
              <a:rPr lang="de-DE" sz="1800" dirty="0">
                <a:latin typeface="Calibri"/>
                <a:ea typeface="Calibri"/>
                <a:cs typeface="Calibri"/>
                <a:sym typeface="Calibri"/>
              </a:rPr>
              <a:t> </a:t>
            </a:r>
            <a:r>
              <a:rPr lang="de-DE" sz="1800" dirty="0" err="1">
                <a:latin typeface="Calibri"/>
                <a:ea typeface="Calibri"/>
                <a:cs typeface="Calibri"/>
                <a:sym typeface="Calibri"/>
              </a:rPr>
              <a:t>όγκο</a:t>
            </a:r>
            <a:r>
              <a:rPr lang="de-DE" sz="1800" dirty="0">
                <a:latin typeface="Calibri"/>
                <a:ea typeface="Calibri"/>
                <a:cs typeface="Calibri"/>
                <a:sym typeface="Calibri"/>
              </a:rPr>
              <a:t> και </a:t>
            </a:r>
            <a:r>
              <a:rPr lang="de-DE" sz="1800" dirty="0" err="1">
                <a:latin typeface="Calibri"/>
                <a:ea typeface="Calibri"/>
                <a:cs typeface="Calibri"/>
                <a:sym typeface="Calibri"/>
              </a:rPr>
              <a:t>δι</a:t>
            </a:r>
            <a:r>
              <a:rPr lang="de-DE" sz="1800" dirty="0">
                <a:latin typeface="Calibri"/>
                <a:ea typeface="Calibri"/>
                <a:cs typeface="Calibri"/>
                <a:sym typeface="Calibri"/>
              </a:rPr>
              <a:t>ασπορά οφειλετών για να είναι βιώσιμος</a:t>
            </a:r>
            <a:endParaRPr sz="1800" dirty="0">
              <a:latin typeface="Calibri"/>
              <a:ea typeface="Calibri"/>
              <a:cs typeface="Calibri"/>
              <a:sym typeface="Calibri"/>
            </a:endParaRPr>
          </a:p>
        </p:txBody>
      </p:sp>
      <p:sp>
        <p:nvSpPr>
          <p:cNvPr id="955" name="Google Shape;955;p51"/>
          <p:cNvSpPr txBox="1">
            <a:spLocks noGrp="1"/>
          </p:cNvSpPr>
          <p:nvPr>
            <p:ph type="body" idx="2"/>
          </p:nvPr>
        </p:nvSpPr>
        <p:spPr>
          <a:xfrm>
            <a:off x="4997885" y="2014825"/>
            <a:ext cx="404729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el-GR" sz="1800" dirty="0">
                <a:latin typeface="Calibri"/>
                <a:ea typeface="Calibri"/>
                <a:cs typeface="Calibri"/>
                <a:sym typeface="Calibri"/>
              </a:rPr>
              <a:t> Η διαχείριση του</a:t>
            </a:r>
            <a:r>
              <a:rPr lang="de-DE" sz="1800" dirty="0">
                <a:latin typeface="Calibri"/>
                <a:ea typeface="Calibri"/>
                <a:cs typeface="Calibri"/>
                <a:sym typeface="Calibri"/>
              </a:rPr>
              <a:t> π</a:t>
            </a:r>
            <a:r>
              <a:rPr lang="de-DE" sz="1800" dirty="0" err="1">
                <a:latin typeface="Calibri"/>
                <a:ea typeface="Calibri"/>
                <a:cs typeface="Calibri"/>
                <a:sym typeface="Calibri"/>
              </a:rPr>
              <a:t>ρογρ</a:t>
            </a:r>
            <a:r>
              <a:rPr lang="de-DE" sz="1800" dirty="0">
                <a:latin typeface="Calibri"/>
                <a:ea typeface="Calibri"/>
                <a:cs typeface="Calibri"/>
                <a:sym typeface="Calibri"/>
              </a:rPr>
              <a:t>αμματισμ</a:t>
            </a:r>
            <a:r>
              <a:rPr lang="el-GR" sz="1800" dirty="0" err="1">
                <a:latin typeface="Calibri"/>
                <a:ea typeface="Calibri"/>
                <a:cs typeface="Calibri"/>
                <a:sym typeface="Calibri"/>
              </a:rPr>
              <a:t>ού</a:t>
            </a:r>
            <a:r>
              <a:rPr lang="de-DE" sz="1800" dirty="0">
                <a:latin typeface="Calibri"/>
                <a:ea typeface="Calibri"/>
                <a:cs typeface="Calibri"/>
                <a:sym typeface="Calibri"/>
              </a:rPr>
              <a:t> των ταμειακών ροών από τους οφειλέτες μπορεί </a:t>
            </a:r>
            <a:r>
              <a:rPr lang="el-GR" sz="1800" dirty="0">
                <a:latin typeface="Calibri"/>
                <a:ea typeface="Calibri"/>
                <a:cs typeface="Calibri"/>
                <a:sym typeface="Calibri"/>
              </a:rPr>
              <a:t>να γίνει </a:t>
            </a:r>
            <a:r>
              <a:rPr lang="de-DE" sz="1800" dirty="0">
                <a:latin typeface="Calibri"/>
                <a:ea typeface="Calibri"/>
                <a:cs typeface="Calibri"/>
                <a:sym typeface="Calibri"/>
              </a:rPr>
              <a:t>π</a:t>
            </a:r>
            <a:r>
              <a:rPr lang="de-DE" sz="1800" dirty="0" err="1">
                <a:latin typeface="Calibri"/>
                <a:ea typeface="Calibri"/>
                <a:cs typeface="Calibri"/>
                <a:sym typeface="Calibri"/>
              </a:rPr>
              <a:t>ολύ</a:t>
            </a:r>
            <a:r>
              <a:rPr lang="de-DE" sz="1800" dirty="0">
                <a:latin typeface="Calibri"/>
                <a:ea typeface="Calibri"/>
                <a:cs typeface="Calibri"/>
                <a:sym typeface="Calibri"/>
              </a:rPr>
              <a:t> αποτελεσματικά</a:t>
            </a:r>
            <a:endParaRPr sz="1800" dirty="0">
              <a:latin typeface="Calibri"/>
              <a:ea typeface="Calibri"/>
              <a:cs typeface="Calibri"/>
              <a:sym typeface="Calibri"/>
            </a:endParaRPr>
          </a:p>
          <a:p>
            <a:pPr marL="457200" lvl="0" indent="-342900" algn="l" rtl="0">
              <a:lnSpc>
                <a:spcPct val="100000"/>
              </a:lnSpc>
              <a:spcBef>
                <a:spcPts val="0"/>
              </a:spcBef>
              <a:spcAft>
                <a:spcPts val="0"/>
              </a:spcAft>
              <a:buSzPts val="1800"/>
              <a:buFont typeface="Calibri"/>
              <a:buChar char="●"/>
            </a:pPr>
            <a:r>
              <a:rPr lang="de-DE" sz="1800" dirty="0">
                <a:latin typeface="Calibri"/>
                <a:ea typeface="Calibri"/>
                <a:cs typeface="Calibri"/>
                <a:sym typeface="Calibri"/>
              </a:rPr>
              <a:t>Μπ</a:t>
            </a:r>
            <a:r>
              <a:rPr lang="de-DE" sz="1800" dirty="0" err="1">
                <a:latin typeface="Calibri"/>
                <a:ea typeface="Calibri"/>
                <a:cs typeface="Calibri"/>
                <a:sym typeface="Calibri"/>
              </a:rPr>
              <a:t>ορεί</a:t>
            </a:r>
            <a:r>
              <a:rPr lang="de-DE" sz="1800" dirty="0">
                <a:latin typeface="Calibri"/>
                <a:ea typeface="Calibri"/>
                <a:cs typeface="Calibri"/>
                <a:sym typeface="Calibri"/>
              </a:rPr>
              <a:t> να </a:t>
            </a:r>
            <a:r>
              <a:rPr lang="el-GR" sz="1800" dirty="0">
                <a:latin typeface="Calibri"/>
                <a:ea typeface="Calibri"/>
                <a:cs typeface="Calibri"/>
                <a:sym typeface="Calibri"/>
              </a:rPr>
              <a:t>είναι διαθέσιμες</a:t>
            </a:r>
            <a:r>
              <a:rPr lang="de-DE" sz="1800" dirty="0">
                <a:latin typeface="Calibri"/>
                <a:ea typeface="Calibri"/>
                <a:cs typeface="Calibri"/>
                <a:sym typeface="Calibri"/>
              </a:rPr>
              <a:t> από εξειδικευμένους οργανισμούς ή τράπεζες</a:t>
            </a:r>
            <a:endParaRPr sz="1800" dirty="0">
              <a:latin typeface="Calibri"/>
              <a:ea typeface="Calibri"/>
              <a:cs typeface="Calibri"/>
              <a:sym typeface="Calibri"/>
            </a:endParaRPr>
          </a:p>
        </p:txBody>
      </p:sp>
      <p:pic>
        <p:nvPicPr>
          <p:cNvPr id="956" name="Google Shape;956;p5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57" name="Google Shape;957;p51"/>
          <p:cNvSpPr txBox="1">
            <a:spLocks noGrp="1"/>
          </p:cNvSpPr>
          <p:nvPr>
            <p:ph type="body" idx="1"/>
          </p:nvPr>
        </p:nvSpPr>
        <p:spPr>
          <a:xfrm>
            <a:off x="1365336" y="898327"/>
            <a:ext cx="7356513"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Χρημ</a:t>
            </a:r>
            <a:r>
              <a:rPr lang="de-DE" sz="3000" dirty="0">
                <a:solidFill>
                  <a:schemeClr val="dk1"/>
                </a:solidFill>
                <a:latin typeface="Calibri"/>
                <a:ea typeface="Calibri"/>
                <a:cs typeface="Calibri"/>
                <a:sym typeface="Calibri"/>
              </a:rPr>
              <a:t>ατοδότηση περιουσιακών στοιχείων – </a:t>
            </a:r>
            <a:r>
              <a:rPr lang="el-GR" sz="3000" dirty="0">
                <a:solidFill>
                  <a:schemeClr val="dk1"/>
                </a:solidFill>
                <a:latin typeface="Calibri"/>
                <a:ea typeface="Calibri"/>
                <a:cs typeface="Calibri"/>
                <a:sym typeface="Calibri"/>
              </a:rPr>
              <a:t>είσπραξη επιχειρηματικών απαιτήσεων</a:t>
            </a:r>
            <a:endParaRPr sz="1600" dirty="0"/>
          </a:p>
        </p:txBody>
      </p:sp>
      <p:sp>
        <p:nvSpPr>
          <p:cNvPr id="958" name="Google Shape;958;p5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52</a:t>
            </a:fld>
            <a:endParaRPr/>
          </a:p>
        </p:txBody>
      </p:sp>
      <p:pic>
        <p:nvPicPr>
          <p:cNvPr id="959" name="Google Shape;959;p5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94"/>
          <p:cNvSpPr txBox="1">
            <a:spLocks noGrp="1"/>
          </p:cNvSpPr>
          <p:nvPr>
            <p:ph type="title"/>
          </p:nvPr>
        </p:nvSpPr>
        <p:spPr>
          <a:xfrm>
            <a:off x="2400250" y="451733"/>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965" name="Google Shape;965;p94"/>
          <p:cNvSpPr txBox="1">
            <a:spLocks noGrp="1"/>
          </p:cNvSpPr>
          <p:nvPr>
            <p:ph type="body" idx="1"/>
          </p:nvPr>
        </p:nvSpPr>
        <p:spPr>
          <a:xfrm>
            <a:off x="198299" y="1825656"/>
            <a:ext cx="4718021"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Font typeface="Calibri"/>
              <a:buChar char="●"/>
            </a:pPr>
            <a:r>
              <a:rPr lang="de-DE" sz="1800" dirty="0">
                <a:solidFill>
                  <a:srgbClr val="FF0000"/>
                </a:solidFill>
                <a:latin typeface="Calibri"/>
                <a:ea typeface="Calibri"/>
                <a:cs typeface="Calibri"/>
                <a:sym typeface="Calibri"/>
              </a:rPr>
              <a:t>Υπ</a:t>
            </a:r>
            <a:r>
              <a:rPr lang="de-DE" sz="1800" dirty="0" err="1">
                <a:solidFill>
                  <a:srgbClr val="FF0000"/>
                </a:solidFill>
                <a:latin typeface="Calibri"/>
                <a:ea typeface="Calibri"/>
                <a:cs typeface="Calibri"/>
                <a:sym typeface="Calibri"/>
              </a:rPr>
              <a:t>άρχουν</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έξοδ</a:t>
            </a:r>
            <a:r>
              <a:rPr lang="de-DE" sz="1800" dirty="0">
                <a:solidFill>
                  <a:srgbClr val="FF0000"/>
                </a:solidFill>
                <a:latin typeface="Calibri"/>
                <a:ea typeface="Calibri"/>
                <a:cs typeface="Calibri"/>
                <a:sym typeface="Calibri"/>
              </a:rPr>
              <a:t>α αμοιβής καθώς και τόκοι</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dirty="0">
                <a:solidFill>
                  <a:srgbClr val="FF0000"/>
                </a:solidFill>
                <a:latin typeface="Calibri"/>
                <a:ea typeface="Calibri"/>
                <a:cs typeface="Calibri"/>
                <a:sym typeface="Calibri"/>
              </a:rPr>
              <a:t>Η β</a:t>
            </a:r>
            <a:r>
              <a:rPr lang="de-DE" sz="1800" dirty="0" err="1">
                <a:solidFill>
                  <a:srgbClr val="FF0000"/>
                </a:solidFill>
                <a:latin typeface="Calibri"/>
                <a:ea typeface="Calibri"/>
                <a:cs typeface="Calibri"/>
                <a:sym typeface="Calibri"/>
              </a:rPr>
              <a:t>άση</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οφειλετών</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με</a:t>
            </a:r>
            <a:r>
              <a:rPr lang="de-DE" sz="1800" dirty="0">
                <a:solidFill>
                  <a:srgbClr val="FF0000"/>
                </a:solidFill>
                <a:latin typeface="Calibri"/>
                <a:ea typeface="Calibri"/>
                <a:cs typeface="Calibri"/>
                <a:sym typeface="Calibri"/>
              </a:rPr>
              <a:t> χα</a:t>
            </a:r>
            <a:r>
              <a:rPr lang="de-DE" sz="1800" dirty="0" err="1">
                <a:solidFill>
                  <a:srgbClr val="FF0000"/>
                </a:solidFill>
                <a:latin typeface="Calibri"/>
                <a:ea typeface="Calibri"/>
                <a:cs typeface="Calibri"/>
                <a:sym typeface="Calibri"/>
              </a:rPr>
              <a:t>μηλό</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όγκο</a:t>
            </a:r>
            <a:r>
              <a:rPr lang="de-DE" sz="1800" dirty="0">
                <a:solidFill>
                  <a:srgbClr val="FF0000"/>
                </a:solidFill>
                <a:latin typeface="Calibri"/>
                <a:ea typeface="Calibri"/>
                <a:cs typeface="Calibri"/>
                <a:sym typeface="Calibri"/>
              </a:rPr>
              <a:t> και </a:t>
            </a:r>
            <a:r>
              <a:rPr lang="el-GR" sz="1800" dirty="0">
                <a:solidFill>
                  <a:srgbClr val="FF0000"/>
                </a:solidFill>
                <a:latin typeface="Calibri"/>
                <a:ea typeface="Calibri"/>
                <a:cs typeface="Calibri"/>
                <a:sym typeface="Calibri"/>
              </a:rPr>
              <a:t>χαμηλή διασπορά </a:t>
            </a:r>
            <a:r>
              <a:rPr lang="de-DE" sz="1800" dirty="0" err="1">
                <a:solidFill>
                  <a:srgbClr val="FF0000"/>
                </a:solidFill>
                <a:latin typeface="Calibri"/>
                <a:ea typeface="Calibri"/>
                <a:cs typeface="Calibri"/>
                <a:sym typeface="Calibri"/>
              </a:rPr>
              <a:t>δε</a:t>
            </a:r>
            <a:r>
              <a:rPr lang="de-DE" sz="1800" dirty="0">
                <a:solidFill>
                  <a:srgbClr val="FF0000"/>
                </a:solidFill>
                <a:latin typeface="Calibri"/>
                <a:ea typeface="Calibri"/>
                <a:cs typeface="Calibri"/>
                <a:sym typeface="Calibri"/>
              </a:rPr>
              <a:t> θα π</a:t>
            </a:r>
            <a:r>
              <a:rPr lang="de-DE" sz="1800" dirty="0" err="1">
                <a:solidFill>
                  <a:srgbClr val="FF0000"/>
                </a:solidFill>
                <a:latin typeface="Calibri"/>
                <a:ea typeface="Calibri"/>
                <a:cs typeface="Calibri"/>
                <a:sym typeface="Calibri"/>
              </a:rPr>
              <a:t>ληροί</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τις</a:t>
            </a:r>
            <a:r>
              <a:rPr lang="de-DE" sz="1800" dirty="0">
                <a:solidFill>
                  <a:srgbClr val="FF0000"/>
                </a:solidFill>
                <a:latin typeface="Calibri"/>
                <a:ea typeface="Calibri"/>
                <a:cs typeface="Calibri"/>
                <a:sym typeface="Calibri"/>
              </a:rPr>
              <a:t> π</a:t>
            </a:r>
            <a:r>
              <a:rPr lang="de-DE" sz="1800" dirty="0" err="1">
                <a:solidFill>
                  <a:srgbClr val="FF0000"/>
                </a:solidFill>
                <a:latin typeface="Calibri"/>
                <a:ea typeface="Calibri"/>
                <a:cs typeface="Calibri"/>
                <a:sym typeface="Calibri"/>
              </a:rPr>
              <a:t>ροϋ</a:t>
            </a:r>
            <a:r>
              <a:rPr lang="de-DE" sz="1800" dirty="0">
                <a:solidFill>
                  <a:srgbClr val="FF0000"/>
                </a:solidFill>
                <a:latin typeface="Calibri"/>
                <a:ea typeface="Calibri"/>
                <a:cs typeface="Calibri"/>
                <a:sym typeface="Calibri"/>
              </a:rPr>
              <a:t>ποθέσεις για </a:t>
            </a:r>
            <a:r>
              <a:rPr lang="el-GR" sz="1800" dirty="0">
                <a:solidFill>
                  <a:srgbClr val="FF0000"/>
                </a:solidFill>
                <a:latin typeface="Calibri"/>
                <a:ea typeface="Calibri"/>
                <a:cs typeface="Calibri"/>
                <a:sym typeface="Calibri"/>
              </a:rPr>
              <a:t>είσπραξη επιχειρηματικών απαιτήσεων</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dirty="0">
                <a:solidFill>
                  <a:srgbClr val="FF0000"/>
                </a:solidFill>
                <a:latin typeface="Calibri"/>
                <a:ea typeface="Calibri"/>
                <a:cs typeface="Calibri"/>
                <a:sym typeface="Calibri"/>
              </a:rPr>
              <a:t>Ο π</a:t>
            </a:r>
            <a:r>
              <a:rPr lang="de-DE" sz="1800" dirty="0" err="1">
                <a:solidFill>
                  <a:srgbClr val="FF0000"/>
                </a:solidFill>
                <a:latin typeface="Calibri"/>
                <a:ea typeface="Calibri"/>
                <a:cs typeface="Calibri"/>
                <a:sym typeface="Calibri"/>
              </a:rPr>
              <a:t>ράκτορ</a:t>
            </a:r>
            <a:r>
              <a:rPr lang="de-DE" sz="1800" dirty="0">
                <a:solidFill>
                  <a:srgbClr val="FF0000"/>
                </a:solidFill>
                <a:latin typeface="Calibri"/>
                <a:ea typeface="Calibri"/>
                <a:cs typeface="Calibri"/>
                <a:sym typeface="Calibri"/>
              </a:rPr>
              <a:t>ας </a:t>
            </a:r>
            <a:r>
              <a:rPr lang="el-GR" sz="1800" dirty="0">
                <a:solidFill>
                  <a:srgbClr val="FF0000"/>
                </a:solidFill>
                <a:latin typeface="Calibri"/>
                <a:ea typeface="Calibri"/>
                <a:cs typeface="Calibri"/>
                <a:sym typeface="Calibri"/>
              </a:rPr>
              <a:t>επιχειρηματικών απαιτήσεων</a:t>
            </a:r>
            <a:r>
              <a:rPr lang="de-DE" sz="1800" dirty="0">
                <a:solidFill>
                  <a:srgbClr val="FF0000"/>
                </a:solidFill>
                <a:latin typeface="Calibri"/>
                <a:ea typeface="Calibri"/>
                <a:cs typeface="Calibri"/>
                <a:sym typeface="Calibri"/>
              </a:rPr>
              <a:t> μπορεί/θα ζητήσει από τους οφειλέτες να επιβεβαιώσουν την οφειλή.</a:t>
            </a:r>
            <a:endParaRPr sz="1800" dirty="0">
              <a:solidFill>
                <a:srgbClr val="FF0000"/>
              </a:solidFill>
              <a:latin typeface="Calibri"/>
              <a:ea typeface="Calibri"/>
              <a:cs typeface="Calibri"/>
              <a:sym typeface="Calibri"/>
            </a:endParaRPr>
          </a:p>
        </p:txBody>
      </p:sp>
      <p:sp>
        <p:nvSpPr>
          <p:cNvPr id="966" name="Google Shape;966;p94"/>
          <p:cNvSpPr txBox="1">
            <a:spLocks noGrp="1"/>
          </p:cNvSpPr>
          <p:nvPr>
            <p:ph type="body" idx="2"/>
          </p:nvPr>
        </p:nvSpPr>
        <p:spPr>
          <a:xfrm>
            <a:off x="4809996" y="1758750"/>
            <a:ext cx="4235180"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Font typeface="Calibri"/>
              <a:buChar char="●"/>
            </a:pPr>
            <a:r>
              <a:rPr lang="el-GR" sz="1800" dirty="0">
                <a:solidFill>
                  <a:srgbClr val="FF0000"/>
                </a:solidFill>
                <a:latin typeface="Calibri"/>
                <a:ea typeface="Calibri"/>
                <a:cs typeface="Calibri"/>
                <a:sym typeface="Calibri"/>
              </a:rPr>
              <a:t>Η</a:t>
            </a:r>
            <a:r>
              <a:rPr lang="de-DE" sz="1800" dirty="0">
                <a:solidFill>
                  <a:srgbClr val="FF0000"/>
                </a:solidFill>
                <a:latin typeface="Calibri"/>
                <a:ea typeface="Calibri"/>
                <a:cs typeface="Calibri"/>
                <a:sym typeface="Calibri"/>
              </a:rPr>
              <a:t> </a:t>
            </a:r>
            <a:r>
              <a:rPr lang="el-GR" sz="1800" dirty="0">
                <a:solidFill>
                  <a:srgbClr val="FF0000"/>
                </a:solidFill>
                <a:latin typeface="Calibri"/>
                <a:ea typeface="Calibri"/>
                <a:cs typeface="Calibri"/>
                <a:sym typeface="Calibri"/>
              </a:rPr>
              <a:t>εξαγορά  (χρέους) επιχειρηματικών απαιτήσεων </a:t>
            </a:r>
            <a:r>
              <a:rPr lang="de-DE" sz="1800" dirty="0">
                <a:solidFill>
                  <a:srgbClr val="FF0000"/>
                </a:solidFill>
                <a:latin typeface="Calibri"/>
                <a:ea typeface="Calibri"/>
                <a:cs typeface="Calibri"/>
                <a:sym typeface="Calibri"/>
              </a:rPr>
              <a:t>θα μπ</a:t>
            </a:r>
            <a:r>
              <a:rPr lang="de-DE" sz="1800" dirty="0" err="1">
                <a:solidFill>
                  <a:srgbClr val="FF0000"/>
                </a:solidFill>
                <a:latin typeface="Calibri"/>
                <a:ea typeface="Calibri"/>
                <a:cs typeface="Calibri"/>
                <a:sym typeface="Calibri"/>
              </a:rPr>
              <a:t>ορούσε</a:t>
            </a:r>
            <a:r>
              <a:rPr lang="de-DE" sz="1800" dirty="0">
                <a:solidFill>
                  <a:srgbClr val="FF0000"/>
                </a:solidFill>
                <a:latin typeface="Calibri"/>
                <a:ea typeface="Calibri"/>
                <a:cs typeface="Calibri"/>
                <a:sym typeface="Calibri"/>
              </a:rPr>
              <a:t> να επ</a:t>
            </a:r>
            <a:r>
              <a:rPr lang="de-DE" sz="1800" dirty="0" err="1">
                <a:solidFill>
                  <a:srgbClr val="FF0000"/>
                </a:solidFill>
                <a:latin typeface="Calibri"/>
                <a:ea typeface="Calibri"/>
                <a:cs typeface="Calibri"/>
                <a:sym typeface="Calibri"/>
              </a:rPr>
              <a:t>ηρεάσει</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τη</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δι</a:t>
            </a:r>
            <a:r>
              <a:rPr lang="de-DE" sz="1800" dirty="0">
                <a:solidFill>
                  <a:srgbClr val="FF0000"/>
                </a:solidFill>
                <a:latin typeface="Calibri"/>
                <a:ea typeface="Calibri"/>
                <a:cs typeface="Calibri"/>
                <a:sym typeface="Calibri"/>
              </a:rPr>
              <a:t>αθεσιμότητα / επιλεξιμότητα άλλων τραπεζικών δανείων</a:t>
            </a:r>
            <a:endParaRPr sz="1800" dirty="0">
              <a:solidFill>
                <a:srgbClr val="FF0000"/>
              </a:solidFill>
              <a:latin typeface="Calibri"/>
              <a:ea typeface="Calibri"/>
              <a:cs typeface="Calibri"/>
              <a:sym typeface="Calibri"/>
            </a:endParaRPr>
          </a:p>
        </p:txBody>
      </p:sp>
      <p:pic>
        <p:nvPicPr>
          <p:cNvPr id="967" name="Google Shape;967;p9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68" name="Google Shape;968;p94"/>
          <p:cNvSpPr txBox="1">
            <a:spLocks noGrp="1"/>
          </p:cNvSpPr>
          <p:nvPr>
            <p:ph type="body" idx="1"/>
          </p:nvPr>
        </p:nvSpPr>
        <p:spPr>
          <a:xfrm>
            <a:off x="198299" y="801981"/>
            <a:ext cx="82997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Χρημ</a:t>
            </a:r>
            <a:r>
              <a:rPr lang="de-DE" sz="3000" dirty="0">
                <a:solidFill>
                  <a:schemeClr val="dk1"/>
                </a:solidFill>
                <a:latin typeface="Calibri"/>
                <a:ea typeface="Calibri"/>
                <a:cs typeface="Calibri"/>
                <a:sym typeface="Calibri"/>
              </a:rPr>
              <a:t>ατοδότηση περιουσιακών στοιχείων - </a:t>
            </a:r>
            <a:r>
              <a:rPr lang="el-GR" sz="3000" dirty="0">
                <a:solidFill>
                  <a:schemeClr val="dk1"/>
                </a:solidFill>
                <a:latin typeface="Calibri"/>
                <a:ea typeface="Calibri"/>
                <a:cs typeface="Calibri"/>
                <a:sym typeface="Calibri"/>
              </a:rPr>
              <a:t>είσπραξη επιχειρηματικών απαιτήσεων</a:t>
            </a:r>
            <a:endParaRPr sz="1600" dirty="0"/>
          </a:p>
        </p:txBody>
      </p:sp>
      <p:sp>
        <p:nvSpPr>
          <p:cNvPr id="969" name="Google Shape;969;p9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53</a:t>
            </a:fld>
            <a:endParaRPr/>
          </a:p>
        </p:txBody>
      </p:sp>
      <p:pic>
        <p:nvPicPr>
          <p:cNvPr id="970" name="Google Shape;970;p94"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95"/>
          <p:cNvSpPr txBox="1">
            <a:spLocks noGrp="1"/>
          </p:cNvSpPr>
          <p:nvPr>
            <p:ph type="title"/>
          </p:nvPr>
        </p:nvSpPr>
        <p:spPr>
          <a:xfrm>
            <a:off x="2167026" y="549865"/>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976" name="Google Shape;976;p95"/>
          <p:cNvSpPr txBox="1">
            <a:spLocks noGrp="1"/>
          </p:cNvSpPr>
          <p:nvPr>
            <p:ph type="body" idx="1"/>
          </p:nvPr>
        </p:nvSpPr>
        <p:spPr>
          <a:xfrm>
            <a:off x="72401" y="1761135"/>
            <a:ext cx="5255425"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Οι</a:t>
            </a:r>
            <a:r>
              <a:rPr lang="de-DE" sz="1800" dirty="0">
                <a:latin typeface="Calibri"/>
                <a:ea typeface="Calibri"/>
                <a:cs typeface="Calibri"/>
                <a:sym typeface="Calibri"/>
              </a:rPr>
              <a:t> επ</a:t>
            </a:r>
            <a:r>
              <a:rPr lang="de-DE" sz="1800" dirty="0" err="1">
                <a:latin typeface="Calibri"/>
                <a:ea typeface="Calibri"/>
                <a:cs typeface="Calibri"/>
                <a:sym typeface="Calibri"/>
              </a:rPr>
              <a:t>ενδύσεις</a:t>
            </a:r>
            <a:r>
              <a:rPr lang="de-DE" sz="1800" dirty="0">
                <a:latin typeface="Calibri"/>
                <a:ea typeface="Calibri"/>
                <a:cs typeface="Calibri"/>
                <a:sym typeface="Calibri"/>
              </a:rPr>
              <a:t> </a:t>
            </a:r>
            <a:r>
              <a:rPr lang="de-DE" sz="1800" dirty="0" err="1">
                <a:latin typeface="Calibri"/>
                <a:ea typeface="Calibri"/>
                <a:cs typeface="Calibri"/>
                <a:sym typeface="Calibri"/>
              </a:rPr>
              <a:t>σε</a:t>
            </a:r>
            <a:r>
              <a:rPr lang="de-DE" sz="1800" dirty="0">
                <a:latin typeface="Calibri"/>
                <a:ea typeface="Calibri"/>
                <a:cs typeface="Calibri"/>
                <a:sym typeface="Calibri"/>
              </a:rPr>
              <a:t> π</a:t>
            </a:r>
            <a:r>
              <a:rPr lang="de-DE" sz="1800" dirty="0" err="1">
                <a:latin typeface="Calibri"/>
                <a:ea typeface="Calibri"/>
                <a:cs typeface="Calibri"/>
                <a:sym typeface="Calibri"/>
              </a:rPr>
              <a:t>άγι</a:t>
            </a:r>
            <a:r>
              <a:rPr lang="de-DE" sz="1800" dirty="0">
                <a:latin typeface="Calibri"/>
                <a:ea typeface="Calibri"/>
                <a:cs typeface="Calibri"/>
                <a:sym typeface="Calibri"/>
              </a:rPr>
              <a:t>α περιουσιακά στοιχεία θα μπορούσαν να χρηματοδοτηθούν από τραπεζικά μεσομακροπρόθεσμα δάνεια</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dirty="0" err="1">
                <a:latin typeface="Calibri"/>
                <a:ea typeface="Calibri"/>
                <a:cs typeface="Calibri"/>
                <a:sym typeface="Calibri"/>
              </a:rPr>
              <a:t>Έν</a:t>
            </a:r>
            <a:r>
              <a:rPr lang="de-DE" sz="1800" dirty="0">
                <a:latin typeface="Calibri"/>
                <a:ea typeface="Calibri"/>
                <a:cs typeface="Calibri"/>
                <a:sym typeface="Calibri"/>
              </a:rPr>
              <a:t>α περιβάλλον χαμηλών επιτοκίων θα μπορούσε να καταστήσει ελκυστική τη διάρκεια του δανείου, δεδομένου ότι αυτή αποτελεί τη βάση του βασικού τραπεζικού επιτοκίου</a:t>
            </a:r>
            <a:endParaRPr sz="1800" dirty="0">
              <a:latin typeface="Calibri"/>
              <a:ea typeface="Calibri"/>
              <a:cs typeface="Calibri"/>
              <a:sym typeface="Calibri"/>
            </a:endParaRPr>
          </a:p>
        </p:txBody>
      </p:sp>
      <p:sp>
        <p:nvSpPr>
          <p:cNvPr id="977" name="Google Shape;977;p95"/>
          <p:cNvSpPr txBox="1">
            <a:spLocks noGrp="1"/>
          </p:cNvSpPr>
          <p:nvPr>
            <p:ph type="body" idx="2"/>
          </p:nvPr>
        </p:nvSpPr>
        <p:spPr>
          <a:xfrm>
            <a:off x="5098093" y="1732705"/>
            <a:ext cx="4023372"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a:latin typeface="Calibri"/>
                <a:ea typeface="Calibri"/>
                <a:cs typeface="Calibri"/>
                <a:sym typeface="Calibri"/>
              </a:rPr>
              <a:t>Ο </a:t>
            </a:r>
            <a:r>
              <a:rPr lang="de-DE" sz="1800" dirty="0" err="1">
                <a:latin typeface="Calibri"/>
                <a:ea typeface="Calibri"/>
                <a:cs typeface="Calibri"/>
                <a:sym typeface="Calibri"/>
              </a:rPr>
              <a:t>τρ</a:t>
            </a:r>
            <a:r>
              <a:rPr lang="de-DE" sz="1800" dirty="0">
                <a:latin typeface="Calibri"/>
                <a:ea typeface="Calibri"/>
                <a:cs typeface="Calibri"/>
                <a:sym typeface="Calibri"/>
              </a:rPr>
              <a:t>απεζικός δανεισμός γίνεται συνήθως έναντι μιας σχετικά μικρής επιχειρηματικής συνεισφοράς </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a:latin typeface="Calibri"/>
                <a:ea typeface="Calibri"/>
                <a:cs typeface="Calibri"/>
                <a:sym typeface="Calibri"/>
              </a:rPr>
              <a:t>Η </a:t>
            </a:r>
            <a:r>
              <a:rPr lang="de-DE" sz="1800" dirty="0" err="1">
                <a:latin typeface="Calibri"/>
                <a:ea typeface="Calibri"/>
                <a:cs typeface="Calibri"/>
                <a:sym typeface="Calibri"/>
              </a:rPr>
              <a:t>διάρκει</a:t>
            </a:r>
            <a:r>
              <a:rPr lang="de-DE" sz="1800" dirty="0">
                <a:latin typeface="Calibri"/>
                <a:ea typeface="Calibri"/>
                <a:cs typeface="Calibri"/>
                <a:sym typeface="Calibri"/>
              </a:rPr>
              <a:t>α και η διάρθρωση των όρων αποπληρωμής μπορούν να αποτελέσουν αντικείμενο διαπραγμάτευσης σε κάποιο βαθμό </a:t>
            </a:r>
            <a:endParaRPr sz="1800" dirty="0">
              <a:latin typeface="Calibri"/>
              <a:ea typeface="Calibri"/>
              <a:cs typeface="Calibri"/>
              <a:sym typeface="Calibri"/>
            </a:endParaRPr>
          </a:p>
        </p:txBody>
      </p:sp>
      <p:pic>
        <p:nvPicPr>
          <p:cNvPr id="978" name="Google Shape;978;p9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79" name="Google Shape;979;p95"/>
          <p:cNvSpPr txBox="1">
            <a:spLocks noGrp="1"/>
          </p:cNvSpPr>
          <p:nvPr>
            <p:ph type="body" idx="1"/>
          </p:nvPr>
        </p:nvSpPr>
        <p:spPr>
          <a:xfrm>
            <a:off x="749694" y="1058880"/>
            <a:ext cx="7644612"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Τρά</a:t>
            </a:r>
            <a:r>
              <a:rPr lang="de-DE" sz="3000" dirty="0">
                <a:solidFill>
                  <a:schemeClr val="dk1"/>
                </a:solidFill>
                <a:latin typeface="Calibri"/>
                <a:ea typeface="Calibri"/>
                <a:cs typeface="Calibri"/>
                <a:sym typeface="Calibri"/>
              </a:rPr>
              <a:t>πεζες - μεσοπρόθεσμες διευκολύνσεις</a:t>
            </a:r>
            <a:endParaRPr sz="1600" dirty="0"/>
          </a:p>
        </p:txBody>
      </p:sp>
      <p:sp>
        <p:nvSpPr>
          <p:cNvPr id="980" name="Google Shape;980;p9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54</a:t>
            </a:fld>
            <a:endParaRPr/>
          </a:p>
        </p:txBody>
      </p:sp>
      <p:pic>
        <p:nvPicPr>
          <p:cNvPr id="981" name="Google Shape;981;p9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54"/>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Εξωτερικές πηγές χρηματοδότησης</a:t>
            </a:r>
            <a:endParaRPr sz="4500"/>
          </a:p>
        </p:txBody>
      </p:sp>
      <p:sp>
        <p:nvSpPr>
          <p:cNvPr id="987" name="Google Shape;987;p54"/>
          <p:cNvSpPr txBox="1">
            <a:spLocks noGrp="1"/>
          </p:cNvSpPr>
          <p:nvPr>
            <p:ph type="body" idx="1"/>
          </p:nvPr>
        </p:nvSpPr>
        <p:spPr>
          <a:xfrm>
            <a:off x="178447" y="1821380"/>
            <a:ext cx="4708571"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Ο </a:t>
            </a:r>
            <a:r>
              <a:rPr lang="de-DE" sz="1800" dirty="0" err="1">
                <a:solidFill>
                  <a:srgbClr val="FF0000"/>
                </a:solidFill>
                <a:latin typeface="Calibri"/>
                <a:ea typeface="Calibri"/>
                <a:cs typeface="Calibri"/>
                <a:sym typeface="Calibri"/>
              </a:rPr>
              <a:t>τρ</a:t>
            </a:r>
            <a:r>
              <a:rPr lang="de-DE" sz="1800" dirty="0">
                <a:solidFill>
                  <a:srgbClr val="FF0000"/>
                </a:solidFill>
                <a:latin typeface="Calibri"/>
                <a:ea typeface="Calibri"/>
                <a:cs typeface="Calibri"/>
                <a:sym typeface="Calibri"/>
              </a:rPr>
              <a:t>απεζικός δανεισμός γίνεται με περιθώριο επί του βασικού τραπεζικού επιτοκίου.  </a:t>
            </a:r>
            <a:r>
              <a:rPr lang="de-DE" sz="1800" dirty="0" err="1">
                <a:solidFill>
                  <a:srgbClr val="FF0000"/>
                </a:solidFill>
                <a:latin typeface="Calibri"/>
                <a:ea typeface="Calibri"/>
                <a:cs typeface="Calibri"/>
                <a:sym typeface="Calibri"/>
              </a:rPr>
              <a:t>Οι</a:t>
            </a:r>
            <a:r>
              <a:rPr lang="de-DE" sz="1800" dirty="0">
                <a:solidFill>
                  <a:srgbClr val="FF0000"/>
                </a:solidFill>
                <a:latin typeface="Calibri"/>
                <a:ea typeface="Calibri"/>
                <a:cs typeface="Calibri"/>
                <a:sym typeface="Calibri"/>
              </a:rPr>
              <a:t> α</a:t>
            </a:r>
            <a:r>
              <a:rPr lang="de-DE" sz="1800" dirty="0" err="1">
                <a:solidFill>
                  <a:srgbClr val="FF0000"/>
                </a:solidFill>
                <a:latin typeface="Calibri"/>
                <a:ea typeface="Calibri"/>
                <a:cs typeface="Calibri"/>
                <a:sym typeface="Calibri"/>
              </a:rPr>
              <a:t>υξήσεις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του</a:t>
            </a:r>
            <a:r>
              <a:rPr lang="de-DE" sz="1800" dirty="0">
                <a:solidFill>
                  <a:srgbClr val="FF0000"/>
                </a:solidFill>
                <a:latin typeface="Calibri"/>
                <a:ea typeface="Calibri"/>
                <a:cs typeface="Calibri"/>
                <a:sym typeface="Calibri"/>
              </a:rPr>
              <a:t> βα</a:t>
            </a:r>
            <a:r>
              <a:rPr lang="de-DE" sz="1800" dirty="0" err="1">
                <a:solidFill>
                  <a:srgbClr val="FF0000"/>
                </a:solidFill>
                <a:latin typeface="Calibri"/>
                <a:ea typeface="Calibri"/>
                <a:cs typeface="Calibri"/>
                <a:sym typeface="Calibri"/>
              </a:rPr>
              <a:t>σικού</a:t>
            </a:r>
            <a:r>
              <a:rPr lang="de-DE" sz="1800" dirty="0">
                <a:solidFill>
                  <a:srgbClr val="FF0000"/>
                </a:solidFill>
                <a:latin typeface="Calibri"/>
                <a:ea typeface="Calibri"/>
                <a:cs typeface="Calibri"/>
                <a:sym typeface="Calibri"/>
              </a:rPr>
              <a:t> επ</a:t>
            </a:r>
            <a:r>
              <a:rPr lang="de-DE" sz="1800" dirty="0" err="1">
                <a:solidFill>
                  <a:srgbClr val="FF0000"/>
                </a:solidFill>
                <a:latin typeface="Calibri"/>
                <a:ea typeface="Calibri"/>
                <a:cs typeface="Calibri"/>
                <a:sym typeface="Calibri"/>
              </a:rPr>
              <a:t>ιτοκίου</a:t>
            </a:r>
            <a:r>
              <a:rPr lang="de-DE" sz="1800" dirty="0">
                <a:solidFill>
                  <a:srgbClr val="FF0000"/>
                </a:solidFill>
                <a:latin typeface="Calibri"/>
                <a:ea typeface="Calibri"/>
                <a:cs typeface="Calibri"/>
                <a:sym typeface="Calibri"/>
              </a:rPr>
              <a:t> θα μπ</a:t>
            </a:r>
            <a:r>
              <a:rPr lang="de-DE" sz="1800" dirty="0" err="1">
                <a:solidFill>
                  <a:srgbClr val="FF0000"/>
                </a:solidFill>
                <a:latin typeface="Calibri"/>
                <a:ea typeface="Calibri"/>
                <a:cs typeface="Calibri"/>
                <a:sym typeface="Calibri"/>
              </a:rPr>
              <a:t>ορούσ</a:t>
            </a:r>
            <a:r>
              <a:rPr lang="de-DE" sz="1800" dirty="0">
                <a:solidFill>
                  <a:srgbClr val="FF0000"/>
                </a:solidFill>
                <a:latin typeface="Calibri"/>
                <a:ea typeface="Calibri"/>
                <a:cs typeface="Calibri"/>
                <a:sym typeface="Calibri"/>
              </a:rPr>
              <a:t>αν να επηρεάσουν τις υποχρεώσεις αποπληρωμής</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Η </a:t>
            </a:r>
            <a:r>
              <a:rPr lang="de-DE" sz="1800" dirty="0" err="1">
                <a:solidFill>
                  <a:srgbClr val="FF0000"/>
                </a:solidFill>
                <a:latin typeface="Calibri"/>
                <a:ea typeface="Calibri"/>
                <a:cs typeface="Calibri"/>
                <a:sym typeface="Calibri"/>
              </a:rPr>
              <a:t>διάρκει</a:t>
            </a:r>
            <a:r>
              <a:rPr lang="de-DE" sz="1800" dirty="0">
                <a:solidFill>
                  <a:srgbClr val="FF0000"/>
                </a:solidFill>
                <a:latin typeface="Calibri"/>
                <a:ea typeface="Calibri"/>
                <a:cs typeface="Calibri"/>
                <a:sym typeface="Calibri"/>
              </a:rPr>
              <a:t>α του τραπεζικού δανεισμού περιορίζεται συνήθως στα 8 έτη.</a:t>
            </a:r>
            <a:endParaRPr sz="1800" dirty="0">
              <a:latin typeface="Calibri"/>
              <a:ea typeface="Calibri"/>
              <a:cs typeface="Calibri"/>
              <a:sym typeface="Calibri"/>
            </a:endParaRPr>
          </a:p>
        </p:txBody>
      </p:sp>
      <p:sp>
        <p:nvSpPr>
          <p:cNvPr id="988" name="Google Shape;988;p54"/>
          <p:cNvSpPr txBox="1">
            <a:spLocks noGrp="1"/>
          </p:cNvSpPr>
          <p:nvPr>
            <p:ph type="body" idx="2"/>
          </p:nvPr>
        </p:nvSpPr>
        <p:spPr>
          <a:xfrm>
            <a:off x="4986452" y="1783802"/>
            <a:ext cx="4058723"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Οι</a:t>
            </a:r>
            <a:r>
              <a:rPr lang="de-DE" sz="1800" dirty="0">
                <a:solidFill>
                  <a:srgbClr val="FF0000"/>
                </a:solidFill>
                <a:latin typeface="Calibri"/>
                <a:ea typeface="Calibri"/>
                <a:cs typeface="Calibri"/>
                <a:sym typeface="Calibri"/>
              </a:rPr>
              <a:t> αποπ</a:t>
            </a:r>
            <a:r>
              <a:rPr lang="de-DE" sz="1800" dirty="0" err="1">
                <a:solidFill>
                  <a:srgbClr val="FF0000"/>
                </a:solidFill>
                <a:latin typeface="Calibri"/>
                <a:ea typeface="Calibri"/>
                <a:cs typeface="Calibri"/>
                <a:sym typeface="Calibri"/>
              </a:rPr>
              <a:t>ληρωμές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των</a:t>
            </a:r>
            <a:r>
              <a:rPr lang="de-DE" sz="1800" dirty="0">
                <a:solidFill>
                  <a:srgbClr val="FF0000"/>
                </a:solidFill>
                <a:latin typeface="Calibri"/>
                <a:ea typeface="Calibri"/>
                <a:cs typeface="Calibri"/>
                <a:sym typeface="Calibri"/>
              </a:rPr>
              <a:t> δα</a:t>
            </a:r>
            <a:r>
              <a:rPr lang="de-DE" sz="1800" dirty="0" err="1">
                <a:solidFill>
                  <a:srgbClr val="FF0000"/>
                </a:solidFill>
                <a:latin typeface="Calibri"/>
                <a:ea typeface="Calibri"/>
                <a:cs typeface="Calibri"/>
                <a:sym typeface="Calibri"/>
              </a:rPr>
              <a:t>νείων</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είν</a:t>
            </a:r>
            <a:r>
              <a:rPr lang="de-DE" sz="1800" dirty="0">
                <a:solidFill>
                  <a:srgbClr val="FF0000"/>
                </a:solidFill>
                <a:latin typeface="Calibri"/>
                <a:ea typeface="Calibri"/>
                <a:cs typeface="Calibri"/>
                <a:sym typeface="Calibri"/>
              </a:rPr>
              <a:t>αι τακτικές και περιλαμβάνουν τόσο το κεφάλαιο όσο και τους δεδουλευμένους τόκους.</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Οι</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μελλοντικές</a:t>
            </a:r>
            <a:r>
              <a:rPr lang="de-DE" sz="1800" dirty="0">
                <a:solidFill>
                  <a:srgbClr val="FF0000"/>
                </a:solidFill>
                <a:latin typeface="Calibri"/>
                <a:ea typeface="Calibri"/>
                <a:cs typeface="Calibri"/>
                <a:sym typeface="Calibri"/>
              </a:rPr>
              <a:t> τα</a:t>
            </a:r>
            <a:r>
              <a:rPr lang="de-DE" sz="1800" dirty="0" err="1">
                <a:solidFill>
                  <a:srgbClr val="FF0000"/>
                </a:solidFill>
                <a:latin typeface="Calibri"/>
                <a:ea typeface="Calibri"/>
                <a:cs typeface="Calibri"/>
                <a:sym typeface="Calibri"/>
              </a:rPr>
              <a:t>μει</a:t>
            </a:r>
            <a:r>
              <a:rPr lang="de-DE" sz="1800" dirty="0">
                <a:solidFill>
                  <a:srgbClr val="FF0000"/>
                </a:solidFill>
                <a:latin typeface="Calibri"/>
                <a:ea typeface="Calibri"/>
                <a:cs typeface="Calibri"/>
                <a:sym typeface="Calibri"/>
              </a:rPr>
              <a:t>ακές ροές πρέπει να είναι τακτικές για να αποφευχθεί η αθέτηση πληρωμών</a:t>
            </a:r>
            <a:endParaRPr sz="1800" dirty="0">
              <a:solidFill>
                <a:srgbClr val="FF0000"/>
              </a:solidFill>
              <a:latin typeface="Calibri"/>
              <a:ea typeface="Calibri"/>
              <a:cs typeface="Calibri"/>
              <a:sym typeface="Calibri"/>
            </a:endParaRPr>
          </a:p>
        </p:txBody>
      </p:sp>
      <p:pic>
        <p:nvPicPr>
          <p:cNvPr id="989" name="Google Shape;989;p5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90" name="Google Shape;990;p54"/>
          <p:cNvSpPr txBox="1">
            <a:spLocks noGrp="1"/>
          </p:cNvSpPr>
          <p:nvPr>
            <p:ph type="body" idx="1"/>
          </p:nvPr>
        </p:nvSpPr>
        <p:spPr>
          <a:xfrm>
            <a:off x="1052186" y="1079250"/>
            <a:ext cx="7669664"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Τρά</a:t>
            </a:r>
            <a:r>
              <a:rPr lang="de-DE" sz="3000" dirty="0">
                <a:solidFill>
                  <a:schemeClr val="dk1"/>
                </a:solidFill>
                <a:latin typeface="Calibri"/>
                <a:ea typeface="Calibri"/>
                <a:cs typeface="Calibri"/>
                <a:sym typeface="Calibri"/>
              </a:rPr>
              <a:t>πεζες - μεσοπρόθεσμες διευκολύνσεις</a:t>
            </a:r>
            <a:endParaRPr sz="1600" dirty="0"/>
          </a:p>
        </p:txBody>
      </p:sp>
      <p:sp>
        <p:nvSpPr>
          <p:cNvPr id="991" name="Google Shape;991;p5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55</a:t>
            </a:fld>
            <a:endParaRPr/>
          </a:p>
        </p:txBody>
      </p:sp>
      <p:pic>
        <p:nvPicPr>
          <p:cNvPr id="992" name="Google Shape;992;p54"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g19bf313c08d_0_21"/>
          <p:cNvSpPr/>
          <p:nvPr/>
        </p:nvSpPr>
        <p:spPr>
          <a:xfrm>
            <a:off x="2687321" y="1516751"/>
            <a:ext cx="6259586" cy="3172008"/>
          </a:xfrm>
          <a:prstGeom prst="rect">
            <a:avLst/>
          </a:prstGeom>
          <a:noFill/>
          <a:ln w="25400" cap="flat" cmpd="sng">
            <a:solidFill>
              <a:srgbClr val="003F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998" name="Google Shape;998;g19bf313c08d_0_21"/>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999" name="Google Shape;999;g19bf313c08d_0_21"/>
          <p:cNvSpPr txBox="1">
            <a:spLocks noGrp="1"/>
          </p:cNvSpPr>
          <p:nvPr>
            <p:ph type="body" idx="1"/>
          </p:nvPr>
        </p:nvSpPr>
        <p:spPr>
          <a:xfrm>
            <a:off x="432541" y="470277"/>
            <a:ext cx="8766917" cy="96054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2500" dirty="0">
                <a:solidFill>
                  <a:schemeClr val="dk1"/>
                </a:solidFill>
                <a:latin typeface="Calibri"/>
                <a:ea typeface="Calibri"/>
                <a:cs typeface="Calibri"/>
                <a:sym typeface="Calibri"/>
              </a:rPr>
              <a:t>Παρα</a:t>
            </a:r>
            <a:r>
              <a:rPr lang="de-DE" sz="2500" dirty="0" err="1">
                <a:solidFill>
                  <a:schemeClr val="dk1"/>
                </a:solidFill>
                <a:latin typeface="Calibri"/>
                <a:ea typeface="Calibri"/>
                <a:cs typeface="Calibri"/>
                <a:sym typeface="Calibri"/>
              </a:rPr>
              <a:t>δείγμ</a:t>
            </a:r>
            <a:r>
              <a:rPr lang="de-DE" sz="2500" dirty="0">
                <a:solidFill>
                  <a:schemeClr val="dk1"/>
                </a:solidFill>
                <a:latin typeface="Calibri"/>
                <a:ea typeface="Calibri"/>
                <a:cs typeface="Calibri"/>
                <a:sym typeface="Calibri"/>
              </a:rPr>
              <a:t>ατα τραπεζών ή παρόχων κοινωνικής χρηματοδότησης που υποστηρίζουν κοινωνικές επιχειρήσεις με δάνεια</a:t>
            </a:r>
            <a:endParaRPr sz="2500" dirty="0"/>
          </a:p>
        </p:txBody>
      </p:sp>
      <p:sp>
        <p:nvSpPr>
          <p:cNvPr id="1000" name="Google Shape;1000;g19bf313c08d_0_21"/>
          <p:cNvSpPr txBox="1"/>
          <p:nvPr/>
        </p:nvSpPr>
        <p:spPr>
          <a:xfrm>
            <a:off x="194547" y="3534183"/>
            <a:ext cx="2380210" cy="40007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de-DE" sz="700" b="0" i="0" u="none" strike="noStrike" cap="none">
                <a:solidFill>
                  <a:srgbClr val="000000"/>
                </a:solidFill>
                <a:latin typeface="Arial"/>
                <a:ea typeface="Arial"/>
                <a:cs typeface="Arial"/>
                <a:sym typeface="Arial"/>
              </a:rPr>
              <a:t>https://group.bnpparibas/en/news/supporting-social-entrepreneurs-accelerate-change</a:t>
            </a:r>
            <a:endParaRPr sz="700" b="0" i="0" u="none" strike="noStrike" cap="none">
              <a:solidFill>
                <a:srgbClr val="000000"/>
              </a:solidFill>
              <a:latin typeface="Arial"/>
              <a:ea typeface="Arial"/>
              <a:cs typeface="Arial"/>
              <a:sym typeface="Arial"/>
            </a:endParaRPr>
          </a:p>
        </p:txBody>
      </p:sp>
      <p:sp>
        <p:nvSpPr>
          <p:cNvPr id="1001" name="Google Shape;1001;g19bf313c08d_0_21"/>
          <p:cNvSpPr txBox="1"/>
          <p:nvPr/>
        </p:nvSpPr>
        <p:spPr>
          <a:xfrm>
            <a:off x="311175" y="4374525"/>
            <a:ext cx="22635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de-DE" sz="700" b="0" i="0" u="none" strike="noStrike" cap="none">
                <a:solidFill>
                  <a:srgbClr val="000000"/>
                </a:solidFill>
                <a:latin typeface="Arial"/>
                <a:ea typeface="Arial"/>
                <a:cs typeface="Arial"/>
                <a:sym typeface="Arial"/>
              </a:rPr>
              <a:t>https://www.abnamro.com/en/about-abn-amro/product/social-entrepreneurship-is-more-than-financial-profit</a:t>
            </a:r>
            <a:endParaRPr sz="700" b="0" i="0" u="none" strike="noStrike" cap="none">
              <a:solidFill>
                <a:srgbClr val="000000"/>
              </a:solidFill>
              <a:latin typeface="Arial"/>
              <a:ea typeface="Arial"/>
              <a:cs typeface="Arial"/>
              <a:sym typeface="Arial"/>
            </a:endParaRPr>
          </a:p>
        </p:txBody>
      </p:sp>
      <p:sp>
        <p:nvSpPr>
          <p:cNvPr id="1002" name="Google Shape;1002;g19bf313c08d_0_2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56</a:t>
            </a:fld>
            <a:endParaRPr/>
          </a:p>
        </p:txBody>
      </p:sp>
      <p:pic>
        <p:nvPicPr>
          <p:cNvPr id="1003" name="Google Shape;1003;g19bf313c08d_0_21"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pic>
        <p:nvPicPr>
          <p:cNvPr id="1004" name="Google Shape;1004;g19bf313c08d_0_21" descr="Erste Social Finance"/>
          <p:cNvPicPr preferRelativeResize="0"/>
          <p:nvPr/>
        </p:nvPicPr>
        <p:blipFill rotWithShape="1">
          <a:blip r:embed="rId5">
            <a:alphaModFix/>
          </a:blip>
          <a:srcRect l="6036" t="26916" r="8104" b="24917"/>
          <a:stretch/>
        </p:blipFill>
        <p:spPr>
          <a:xfrm>
            <a:off x="5079606" y="1615794"/>
            <a:ext cx="1138843" cy="638846"/>
          </a:xfrm>
          <a:prstGeom prst="rect">
            <a:avLst/>
          </a:prstGeom>
          <a:noFill/>
          <a:ln>
            <a:noFill/>
          </a:ln>
        </p:spPr>
      </p:pic>
      <p:pic>
        <p:nvPicPr>
          <p:cNvPr id="1005" name="Google Shape;1005;g19bf313c08d_0_21"/>
          <p:cNvPicPr preferRelativeResize="0"/>
          <p:nvPr/>
        </p:nvPicPr>
        <p:blipFill rotWithShape="1">
          <a:blip r:embed="rId6">
            <a:alphaModFix/>
          </a:blip>
          <a:srcRect/>
          <a:stretch/>
        </p:blipFill>
        <p:spPr>
          <a:xfrm>
            <a:off x="282850" y="2264725"/>
            <a:ext cx="1785625" cy="437525"/>
          </a:xfrm>
          <a:prstGeom prst="rect">
            <a:avLst/>
          </a:prstGeom>
          <a:noFill/>
          <a:ln>
            <a:noFill/>
          </a:ln>
        </p:spPr>
      </p:pic>
      <p:pic>
        <p:nvPicPr>
          <p:cNvPr id="1006" name="Google Shape;1006;g19bf313c08d_0_21" descr="storage.googleapis.com/endurance-apps-liip/medi..."/>
          <p:cNvPicPr preferRelativeResize="0"/>
          <p:nvPr/>
        </p:nvPicPr>
        <p:blipFill rotWithShape="1">
          <a:blip r:embed="rId7">
            <a:alphaModFix/>
          </a:blip>
          <a:srcRect/>
          <a:stretch/>
        </p:blipFill>
        <p:spPr>
          <a:xfrm>
            <a:off x="281475" y="2628475"/>
            <a:ext cx="1636650" cy="581600"/>
          </a:xfrm>
          <a:prstGeom prst="rect">
            <a:avLst/>
          </a:prstGeom>
          <a:noFill/>
          <a:ln>
            <a:noFill/>
          </a:ln>
        </p:spPr>
      </p:pic>
      <p:pic>
        <p:nvPicPr>
          <p:cNvPr id="1007" name="Google Shape;1007;g19bf313c08d_0_21"/>
          <p:cNvPicPr preferRelativeResize="0"/>
          <p:nvPr/>
        </p:nvPicPr>
        <p:blipFill rotWithShape="1">
          <a:blip r:embed="rId8">
            <a:alphaModFix/>
          </a:blip>
          <a:srcRect/>
          <a:stretch/>
        </p:blipFill>
        <p:spPr>
          <a:xfrm>
            <a:off x="295652" y="3992100"/>
            <a:ext cx="1541174" cy="396600"/>
          </a:xfrm>
          <a:prstGeom prst="rect">
            <a:avLst/>
          </a:prstGeom>
          <a:noFill/>
          <a:ln>
            <a:noFill/>
          </a:ln>
        </p:spPr>
      </p:pic>
      <p:pic>
        <p:nvPicPr>
          <p:cNvPr id="1008" name="Google Shape;1008;g19bf313c08d_0_21" descr="BNP Paribas Deutschland - eine europäische Bank, stark in Deutschland"/>
          <p:cNvPicPr preferRelativeResize="0"/>
          <p:nvPr/>
        </p:nvPicPr>
        <p:blipFill rotWithShape="1">
          <a:blip r:embed="rId9">
            <a:alphaModFix/>
          </a:blip>
          <a:srcRect/>
          <a:stretch/>
        </p:blipFill>
        <p:spPr>
          <a:xfrm>
            <a:off x="281724" y="3091325"/>
            <a:ext cx="1785625" cy="525325"/>
          </a:xfrm>
          <a:prstGeom prst="rect">
            <a:avLst/>
          </a:prstGeom>
          <a:noFill/>
          <a:ln>
            <a:noFill/>
          </a:ln>
        </p:spPr>
      </p:pic>
      <p:pic>
        <p:nvPicPr>
          <p:cNvPr id="1009" name="Google Shape;1009;g19bf313c08d_0_21"/>
          <p:cNvPicPr preferRelativeResize="0"/>
          <p:nvPr/>
        </p:nvPicPr>
        <p:blipFill rotWithShape="1">
          <a:blip r:embed="rId10">
            <a:alphaModFix/>
          </a:blip>
          <a:srcRect l="8091" t="12863" r="9122"/>
          <a:stretch/>
        </p:blipFill>
        <p:spPr>
          <a:xfrm>
            <a:off x="311175" y="1368191"/>
            <a:ext cx="1556052" cy="600066"/>
          </a:xfrm>
          <a:prstGeom prst="rect">
            <a:avLst/>
          </a:prstGeom>
          <a:noFill/>
          <a:ln>
            <a:noFill/>
          </a:ln>
        </p:spPr>
      </p:pic>
      <p:pic>
        <p:nvPicPr>
          <p:cNvPr id="1010" name="Google Shape;1010;g19bf313c08d_0_21"/>
          <p:cNvPicPr preferRelativeResize="0"/>
          <p:nvPr/>
        </p:nvPicPr>
        <p:blipFill rotWithShape="1">
          <a:blip r:embed="rId11">
            <a:alphaModFix/>
          </a:blip>
          <a:srcRect/>
          <a:stretch/>
        </p:blipFill>
        <p:spPr>
          <a:xfrm>
            <a:off x="281475" y="1897450"/>
            <a:ext cx="1871650" cy="437525"/>
          </a:xfrm>
          <a:prstGeom prst="rect">
            <a:avLst/>
          </a:prstGeom>
          <a:noFill/>
          <a:ln>
            <a:noFill/>
          </a:ln>
        </p:spPr>
      </p:pic>
      <p:pic>
        <p:nvPicPr>
          <p:cNvPr id="1011" name="Google Shape;1011;g19bf313c08d_0_21" descr="CREDAL | 1819.brussels"/>
          <p:cNvPicPr preferRelativeResize="0"/>
          <p:nvPr/>
        </p:nvPicPr>
        <p:blipFill rotWithShape="1">
          <a:blip r:embed="rId12">
            <a:alphaModFix/>
          </a:blip>
          <a:srcRect/>
          <a:stretch/>
        </p:blipFill>
        <p:spPr>
          <a:xfrm>
            <a:off x="5615471" y="3014810"/>
            <a:ext cx="1233749" cy="873328"/>
          </a:xfrm>
          <a:prstGeom prst="rect">
            <a:avLst/>
          </a:prstGeom>
          <a:noFill/>
          <a:ln>
            <a:noFill/>
          </a:ln>
        </p:spPr>
      </p:pic>
      <p:pic>
        <p:nvPicPr>
          <p:cNvPr id="1012" name="Google Shape;1012;g19bf313c08d_0_21"/>
          <p:cNvPicPr preferRelativeResize="0"/>
          <p:nvPr/>
        </p:nvPicPr>
        <p:blipFill rotWithShape="1">
          <a:blip r:embed="rId13">
            <a:alphaModFix/>
          </a:blip>
          <a:srcRect/>
          <a:stretch/>
        </p:blipFill>
        <p:spPr>
          <a:xfrm>
            <a:off x="6862320" y="2237143"/>
            <a:ext cx="2070385" cy="328119"/>
          </a:xfrm>
          <a:prstGeom prst="rect">
            <a:avLst/>
          </a:prstGeom>
          <a:noFill/>
          <a:ln>
            <a:noFill/>
          </a:ln>
        </p:spPr>
      </p:pic>
      <p:pic>
        <p:nvPicPr>
          <p:cNvPr id="1013" name="Google Shape;1013;g19bf313c08d_0_21"/>
          <p:cNvPicPr preferRelativeResize="0"/>
          <p:nvPr/>
        </p:nvPicPr>
        <p:blipFill rotWithShape="1">
          <a:blip r:embed="rId14">
            <a:alphaModFix/>
          </a:blip>
          <a:srcRect/>
          <a:stretch/>
        </p:blipFill>
        <p:spPr>
          <a:xfrm>
            <a:off x="3537582" y="2751123"/>
            <a:ext cx="1828513" cy="961444"/>
          </a:xfrm>
          <a:prstGeom prst="rect">
            <a:avLst/>
          </a:prstGeom>
          <a:noFill/>
          <a:ln>
            <a:noFill/>
          </a:ln>
        </p:spPr>
      </p:pic>
      <p:pic>
        <p:nvPicPr>
          <p:cNvPr id="1014" name="Google Shape;1014;g19bf313c08d_0_21"/>
          <p:cNvPicPr preferRelativeResize="0"/>
          <p:nvPr/>
        </p:nvPicPr>
        <p:blipFill rotWithShape="1">
          <a:blip r:embed="rId15">
            <a:alphaModFix/>
          </a:blip>
          <a:srcRect/>
          <a:stretch/>
        </p:blipFill>
        <p:spPr>
          <a:xfrm>
            <a:off x="6924003" y="2832946"/>
            <a:ext cx="1453422" cy="539617"/>
          </a:xfrm>
          <a:prstGeom prst="rect">
            <a:avLst/>
          </a:prstGeom>
          <a:noFill/>
          <a:ln>
            <a:noFill/>
          </a:ln>
        </p:spPr>
      </p:pic>
      <p:pic>
        <p:nvPicPr>
          <p:cNvPr id="1015" name="Google Shape;1015;g19bf313c08d_0_21"/>
          <p:cNvPicPr preferRelativeResize="0"/>
          <p:nvPr/>
        </p:nvPicPr>
        <p:blipFill rotWithShape="1">
          <a:blip r:embed="rId16">
            <a:alphaModFix/>
          </a:blip>
          <a:srcRect/>
          <a:stretch/>
        </p:blipFill>
        <p:spPr>
          <a:xfrm>
            <a:off x="6600668" y="3579813"/>
            <a:ext cx="1785634" cy="777276"/>
          </a:xfrm>
          <a:prstGeom prst="rect">
            <a:avLst/>
          </a:prstGeom>
          <a:noFill/>
          <a:ln>
            <a:noFill/>
          </a:ln>
        </p:spPr>
      </p:pic>
      <p:pic>
        <p:nvPicPr>
          <p:cNvPr id="1016" name="Google Shape;1016;g19bf313c08d_0_21"/>
          <p:cNvPicPr preferRelativeResize="0"/>
          <p:nvPr/>
        </p:nvPicPr>
        <p:blipFill rotWithShape="1">
          <a:blip r:embed="rId17">
            <a:alphaModFix/>
          </a:blip>
          <a:srcRect/>
          <a:stretch/>
        </p:blipFill>
        <p:spPr>
          <a:xfrm>
            <a:off x="3540508" y="3739092"/>
            <a:ext cx="754380" cy="754380"/>
          </a:xfrm>
          <a:prstGeom prst="rect">
            <a:avLst/>
          </a:prstGeom>
          <a:noFill/>
          <a:ln>
            <a:noFill/>
          </a:ln>
        </p:spPr>
      </p:pic>
      <p:sp>
        <p:nvSpPr>
          <p:cNvPr id="1017" name="Google Shape;1017;g19bf313c08d_0_21"/>
          <p:cNvSpPr txBox="1"/>
          <p:nvPr/>
        </p:nvSpPr>
        <p:spPr>
          <a:xfrm>
            <a:off x="2884707" y="2262132"/>
            <a:ext cx="958347"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700" b="0" i="0" u="none" strike="noStrike" cap="none">
                <a:solidFill>
                  <a:srgbClr val="000000"/>
                </a:solidFill>
                <a:latin typeface="Arial"/>
                <a:ea typeface="Arial"/>
                <a:cs typeface="Arial"/>
                <a:sym typeface="Arial"/>
              </a:rPr>
              <a:t>https://febea.org/</a:t>
            </a:r>
            <a:endParaRPr/>
          </a:p>
        </p:txBody>
      </p:sp>
      <p:pic>
        <p:nvPicPr>
          <p:cNvPr id="1018" name="Google Shape;1018;g19bf313c08d_0_21" descr="FEBEA – Genossenschaft für Gemeinwohl"/>
          <p:cNvPicPr preferRelativeResize="0"/>
          <p:nvPr/>
        </p:nvPicPr>
        <p:blipFill rotWithShape="1">
          <a:blip r:embed="rId18">
            <a:alphaModFix/>
          </a:blip>
          <a:srcRect l="13401" t="21410" r="2056" b="-2891"/>
          <a:stretch/>
        </p:blipFill>
        <p:spPr>
          <a:xfrm>
            <a:off x="2736308" y="1576863"/>
            <a:ext cx="1502557" cy="724069"/>
          </a:xfrm>
          <a:prstGeom prst="rect">
            <a:avLst/>
          </a:prstGeom>
          <a:noFill/>
          <a:ln>
            <a:noFill/>
          </a:ln>
        </p:spPr>
      </p:pic>
      <p:pic>
        <p:nvPicPr>
          <p:cNvPr id="1019" name="Google Shape;1019;g19bf313c08d_0_21"/>
          <p:cNvPicPr preferRelativeResize="0"/>
          <p:nvPr/>
        </p:nvPicPr>
        <p:blipFill rotWithShape="1">
          <a:blip r:embed="rId19">
            <a:alphaModFix/>
          </a:blip>
          <a:srcRect/>
          <a:stretch/>
        </p:blipFill>
        <p:spPr>
          <a:xfrm>
            <a:off x="4520634" y="2210964"/>
            <a:ext cx="1579478" cy="772517"/>
          </a:xfrm>
          <a:prstGeom prst="rect">
            <a:avLst/>
          </a:prstGeom>
          <a:noFill/>
          <a:ln>
            <a:noFill/>
          </a:ln>
        </p:spPr>
      </p:pic>
      <p:pic>
        <p:nvPicPr>
          <p:cNvPr id="1020" name="Google Shape;1020;g19bf313c08d_0_21"/>
          <p:cNvPicPr preferRelativeResize="0"/>
          <p:nvPr/>
        </p:nvPicPr>
        <p:blipFill rotWithShape="1">
          <a:blip r:embed="rId20">
            <a:alphaModFix/>
          </a:blip>
          <a:srcRect/>
          <a:stretch/>
        </p:blipFill>
        <p:spPr>
          <a:xfrm>
            <a:off x="4375645" y="3968451"/>
            <a:ext cx="1842804" cy="564217"/>
          </a:xfrm>
          <a:prstGeom prst="rect">
            <a:avLst/>
          </a:prstGeom>
          <a:noFill/>
          <a:ln>
            <a:noFill/>
          </a:ln>
        </p:spPr>
      </p:pic>
      <p:pic>
        <p:nvPicPr>
          <p:cNvPr id="1021" name="Google Shape;1021;g19bf313c08d_0_21"/>
          <p:cNvPicPr preferRelativeResize="0"/>
          <p:nvPr/>
        </p:nvPicPr>
        <p:blipFill rotWithShape="1">
          <a:blip r:embed="rId21">
            <a:alphaModFix/>
          </a:blip>
          <a:srcRect/>
          <a:stretch/>
        </p:blipFill>
        <p:spPr>
          <a:xfrm>
            <a:off x="6918521" y="1480369"/>
            <a:ext cx="1579478" cy="52122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g14a9ba76ca6_0_0"/>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Πηγές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 - </a:t>
            </a:r>
            <a:endParaRPr sz="2600" dirty="0">
              <a:latin typeface="Calibri"/>
              <a:ea typeface="Calibri"/>
              <a:cs typeface="Calibri"/>
              <a:sym typeface="Calibri"/>
            </a:endParaRPr>
          </a:p>
          <a:p>
            <a:pPr marL="0" lvl="0" indent="0" algn="ctr" rtl="0">
              <a:lnSpc>
                <a:spcPct val="100000"/>
              </a:lnSpc>
              <a:spcBef>
                <a:spcPts val="0"/>
              </a:spcBef>
              <a:spcAft>
                <a:spcPts val="0"/>
              </a:spcAft>
              <a:buClr>
                <a:schemeClr val="dk2"/>
              </a:buClr>
              <a:buSzPts val="1100"/>
              <a:buFont typeface="Arial"/>
              <a:buNone/>
            </a:pPr>
            <a:r>
              <a:rPr lang="de-DE" sz="2600" dirty="0">
                <a:latin typeface="Calibri"/>
                <a:ea typeface="Calibri"/>
                <a:cs typeface="Calibri"/>
                <a:sym typeface="Calibri"/>
              </a:rPr>
              <a:t>Αποπ</a:t>
            </a:r>
            <a:r>
              <a:rPr lang="de-DE" sz="2600" dirty="0" err="1">
                <a:latin typeface="Calibri"/>
                <a:ea typeface="Calibri"/>
                <a:cs typeface="Calibri"/>
                <a:sym typeface="Calibri"/>
              </a:rPr>
              <a:t>οίηση</a:t>
            </a:r>
            <a:r>
              <a:rPr lang="de-DE" sz="2600" dirty="0">
                <a:latin typeface="Calibri"/>
                <a:ea typeface="Calibri"/>
                <a:cs typeface="Calibri"/>
                <a:sym typeface="Calibri"/>
              </a:rPr>
              <a:t> </a:t>
            </a:r>
            <a:r>
              <a:rPr lang="de-DE" sz="2600" dirty="0" err="1">
                <a:latin typeface="Calibri"/>
                <a:ea typeface="Calibri"/>
                <a:cs typeface="Calibri"/>
                <a:sym typeface="Calibri"/>
              </a:rPr>
              <a:t>ευθυνών</a:t>
            </a:r>
            <a:r>
              <a:rPr lang="de-DE" sz="2600" dirty="0">
                <a:latin typeface="Calibri"/>
                <a:ea typeface="Calibri"/>
                <a:cs typeface="Calibri"/>
                <a:sym typeface="Calibri"/>
              </a:rPr>
              <a:t> </a:t>
            </a:r>
            <a:r>
              <a:rPr lang="de-DE" sz="2600" dirty="0" err="1">
                <a:latin typeface="Calibri"/>
                <a:ea typeface="Calibri"/>
                <a:cs typeface="Calibri"/>
                <a:sym typeface="Calibri"/>
              </a:rPr>
              <a:t>στις</a:t>
            </a:r>
            <a:r>
              <a:rPr lang="de-DE" sz="2600" dirty="0">
                <a:latin typeface="Calibri"/>
                <a:ea typeface="Calibri"/>
                <a:cs typeface="Calibri"/>
                <a:sym typeface="Calibri"/>
              </a:rPr>
              <a:t> </a:t>
            </a:r>
            <a:r>
              <a:rPr lang="de-DE" sz="2600" dirty="0" err="1">
                <a:latin typeface="Calibri"/>
                <a:ea typeface="Calibri"/>
                <a:cs typeface="Calibri"/>
                <a:sym typeface="Calibri"/>
              </a:rPr>
              <a:t>κεφ</a:t>
            </a:r>
            <a:r>
              <a:rPr lang="de-DE" sz="2600" dirty="0">
                <a:latin typeface="Calibri"/>
                <a:ea typeface="Calibri"/>
                <a:cs typeface="Calibri"/>
                <a:sym typeface="Calibri"/>
              </a:rPr>
              <a:t>αλαιαγορές</a:t>
            </a:r>
            <a:endParaRPr sz="4500" dirty="0"/>
          </a:p>
        </p:txBody>
      </p:sp>
      <p:sp>
        <p:nvSpPr>
          <p:cNvPr id="1027" name="Google Shape;1027;g14a9ba76ca6_0_0"/>
          <p:cNvSpPr txBox="1">
            <a:spLocks noGrp="1"/>
          </p:cNvSpPr>
          <p:nvPr>
            <p:ph type="body" idx="1"/>
          </p:nvPr>
        </p:nvSpPr>
        <p:spPr>
          <a:xfrm>
            <a:off x="1427967" y="1595912"/>
            <a:ext cx="7164133" cy="284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DE" sz="2000" dirty="0" err="1">
                <a:latin typeface="Calibri"/>
                <a:ea typeface="Calibri"/>
                <a:cs typeface="Calibri"/>
                <a:sym typeface="Calibri"/>
              </a:rPr>
              <a:t>Οι</a:t>
            </a:r>
            <a:r>
              <a:rPr lang="de-DE" sz="2000" dirty="0">
                <a:latin typeface="Calibri"/>
                <a:ea typeface="Calibri"/>
                <a:cs typeface="Calibri"/>
                <a:sym typeface="Calibri"/>
              </a:rPr>
              <a:t> </a:t>
            </a:r>
            <a:r>
              <a:rPr lang="de-DE" sz="2000" dirty="0" err="1">
                <a:latin typeface="Calibri"/>
                <a:ea typeface="Calibri"/>
                <a:cs typeface="Calibri"/>
                <a:sym typeface="Calibri"/>
              </a:rPr>
              <a:t>κεφ</a:t>
            </a:r>
            <a:r>
              <a:rPr lang="de-DE" sz="2000" dirty="0">
                <a:latin typeface="Calibri"/>
                <a:ea typeface="Calibri"/>
                <a:cs typeface="Calibri"/>
                <a:sym typeface="Calibri"/>
              </a:rPr>
              <a:t>αλαιαγορές, μέσω της έκδοσης μετοχών και ομολόγων, αποτελούν σημαντική πηγή χρηματοδότησης για μικρές και μεγάλες επιχειρήσεις, συμπεριλαμβανομένων των οικογενειακών επιχειρήσεων και των ΜΜΕ. </a:t>
            </a:r>
            <a:endParaRPr sz="2000" dirty="0">
              <a:latin typeface="Calibri"/>
              <a:ea typeface="Calibri"/>
              <a:cs typeface="Calibri"/>
              <a:sym typeface="Calibri"/>
            </a:endParaRPr>
          </a:p>
          <a:p>
            <a:pPr marL="0" lvl="0" indent="0" algn="l" rtl="0">
              <a:lnSpc>
                <a:spcPct val="100000"/>
              </a:lnSpc>
              <a:spcBef>
                <a:spcPts val="0"/>
              </a:spcBef>
              <a:spcAft>
                <a:spcPts val="0"/>
              </a:spcAft>
              <a:buSzPts val="1400"/>
              <a:buNone/>
            </a:pPr>
            <a:endParaRPr sz="2000" dirty="0">
              <a:latin typeface="Calibri"/>
              <a:ea typeface="Calibri"/>
              <a:cs typeface="Calibri"/>
              <a:sym typeface="Calibri"/>
            </a:endParaRPr>
          </a:p>
          <a:p>
            <a:pPr marL="0" lvl="0" indent="0" algn="l" rtl="0">
              <a:lnSpc>
                <a:spcPct val="100000"/>
              </a:lnSpc>
              <a:spcBef>
                <a:spcPts val="0"/>
              </a:spcBef>
              <a:spcAft>
                <a:spcPts val="0"/>
              </a:spcAft>
              <a:buSzPts val="1400"/>
              <a:buNone/>
            </a:pPr>
            <a:r>
              <a:rPr lang="de-DE" sz="2000" dirty="0" err="1">
                <a:latin typeface="Calibri"/>
                <a:ea typeface="Calibri"/>
                <a:cs typeface="Calibri"/>
                <a:sym typeface="Calibri"/>
              </a:rPr>
              <a:t>Ωστόσο</a:t>
            </a:r>
            <a:r>
              <a:rPr lang="de-DE" sz="2000" dirty="0">
                <a:latin typeface="Calibri"/>
                <a:ea typeface="Calibri"/>
                <a:cs typeface="Calibri"/>
                <a:sym typeface="Calibri"/>
              </a:rPr>
              <a:t>, θα π</a:t>
            </a:r>
            <a:r>
              <a:rPr lang="de-DE" sz="2000" dirty="0" err="1">
                <a:latin typeface="Calibri"/>
                <a:ea typeface="Calibri"/>
                <a:cs typeface="Calibri"/>
                <a:sym typeface="Calibri"/>
              </a:rPr>
              <a:t>ρέ</a:t>
            </a:r>
            <a:r>
              <a:rPr lang="de-DE" sz="2000" dirty="0">
                <a:latin typeface="Calibri"/>
                <a:ea typeface="Calibri"/>
                <a:cs typeface="Calibri"/>
                <a:sym typeface="Calibri"/>
              </a:rPr>
              <a:t>πει να σημειωθεί ότι σε ορισμένες δικαιοδοσίες, οι κοινωνικές επιχειρήσεις δεν μπορούν να αξιοποιήσουν τις κεφαλαιαγορές, οπότε οι επιλογές αυτές μπορεί να μην είναι διαθέσιμες. </a:t>
            </a:r>
            <a:endParaRPr sz="2000" dirty="0">
              <a:latin typeface="Calibri"/>
              <a:ea typeface="Calibri"/>
              <a:cs typeface="Calibri"/>
              <a:sym typeface="Calibri"/>
            </a:endParaRPr>
          </a:p>
        </p:txBody>
      </p:sp>
      <p:pic>
        <p:nvPicPr>
          <p:cNvPr id="1028" name="Google Shape;1028;g14a9ba76ca6_0_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029" name="Google Shape;1029;g14a9ba76ca6_0_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57</a:t>
            </a:fld>
            <a:endParaRPr/>
          </a:p>
        </p:txBody>
      </p:sp>
      <p:pic>
        <p:nvPicPr>
          <p:cNvPr id="1030" name="Google Shape;1030;g14a9ba76ca6_0_0"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55"/>
          <p:cNvSpPr txBox="1">
            <a:spLocks noGrp="1"/>
          </p:cNvSpPr>
          <p:nvPr>
            <p:ph type="title"/>
          </p:nvPr>
        </p:nvSpPr>
        <p:spPr>
          <a:xfrm>
            <a:off x="1686772" y="422284"/>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1036" name="Google Shape;1036;p55"/>
          <p:cNvSpPr txBox="1">
            <a:spLocks noGrp="1"/>
          </p:cNvSpPr>
          <p:nvPr>
            <p:ph type="body" idx="1"/>
          </p:nvPr>
        </p:nvSpPr>
        <p:spPr>
          <a:xfrm>
            <a:off x="359137" y="1763109"/>
            <a:ext cx="4701378"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a:latin typeface="Calibri"/>
                <a:ea typeface="Calibri"/>
                <a:cs typeface="Calibri"/>
                <a:sym typeface="Calibri"/>
              </a:rPr>
              <a:t>Μα</a:t>
            </a:r>
            <a:r>
              <a:rPr lang="de-DE" sz="1800" dirty="0" err="1">
                <a:latin typeface="Calibri"/>
                <a:ea typeface="Calibri"/>
                <a:cs typeface="Calibri"/>
                <a:sym typeface="Calibri"/>
              </a:rPr>
              <a:t>κρο</a:t>
            </a:r>
            <a:r>
              <a:rPr lang="de-DE" sz="1800" dirty="0">
                <a:latin typeface="Calibri"/>
                <a:ea typeface="Calibri"/>
                <a:cs typeface="Calibri"/>
                <a:sym typeface="Calibri"/>
              </a:rPr>
              <a:t>πρόθεσμη δέσμευση νέων επενδυτών </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a:latin typeface="Calibri"/>
                <a:ea typeface="Calibri"/>
                <a:cs typeface="Calibri"/>
                <a:sym typeface="Calibri"/>
              </a:rPr>
              <a:t>Απ</a:t>
            </a:r>
            <a:r>
              <a:rPr lang="de-DE" sz="1800" dirty="0" err="1">
                <a:latin typeface="Calibri"/>
                <a:ea typeface="Calibri"/>
                <a:cs typeface="Calibri"/>
                <a:sym typeface="Calibri"/>
              </a:rPr>
              <a:t>οτίμηση</a:t>
            </a:r>
            <a:r>
              <a:rPr lang="de-DE" sz="1800" dirty="0">
                <a:latin typeface="Calibri"/>
                <a:ea typeface="Calibri"/>
                <a:cs typeface="Calibri"/>
                <a:sym typeface="Calibri"/>
              </a:rPr>
              <a:t> </a:t>
            </a:r>
            <a:r>
              <a:rPr lang="de-DE" sz="1800" dirty="0" err="1">
                <a:latin typeface="Calibri"/>
                <a:ea typeface="Calibri"/>
                <a:cs typeface="Calibri"/>
                <a:sym typeface="Calibri"/>
              </a:rPr>
              <a:t>της</a:t>
            </a:r>
            <a:r>
              <a:rPr lang="de-DE" sz="1800" dirty="0">
                <a:latin typeface="Calibri"/>
                <a:ea typeface="Calibri"/>
                <a:cs typeface="Calibri"/>
                <a:sym typeface="Calibri"/>
              </a:rPr>
              <a:t> α</a:t>
            </a:r>
            <a:r>
              <a:rPr lang="de-DE" sz="1800" dirty="0" err="1">
                <a:latin typeface="Calibri"/>
                <a:ea typeface="Calibri"/>
                <a:cs typeface="Calibri"/>
                <a:sym typeface="Calibri"/>
              </a:rPr>
              <a:t>γοράς</a:t>
            </a:r>
            <a:r>
              <a:rPr lang="de-DE" sz="1800" dirty="0">
                <a:latin typeface="Calibri"/>
                <a:ea typeface="Calibri"/>
                <a:cs typeface="Calibri"/>
                <a:sym typeface="Calibri"/>
              </a:rPr>
              <a:t> </a:t>
            </a:r>
            <a:r>
              <a:rPr lang="de-DE" sz="1800" dirty="0" err="1">
                <a:latin typeface="Calibri"/>
                <a:ea typeface="Calibri"/>
                <a:cs typeface="Calibri"/>
                <a:sym typeface="Calibri"/>
              </a:rPr>
              <a:t>μετά</a:t>
            </a:r>
            <a:r>
              <a:rPr lang="de-DE" sz="1800" dirty="0">
                <a:latin typeface="Calibri"/>
                <a:ea typeface="Calibri"/>
                <a:cs typeface="Calibri"/>
                <a:sym typeface="Calibri"/>
              </a:rPr>
              <a:t> </a:t>
            </a:r>
            <a:r>
              <a:rPr lang="de-DE" sz="1800" dirty="0" err="1">
                <a:latin typeface="Calibri"/>
                <a:ea typeface="Calibri"/>
                <a:cs typeface="Calibri"/>
                <a:sym typeface="Calibri"/>
              </a:rPr>
              <a:t>την</a:t>
            </a:r>
            <a:r>
              <a:rPr lang="de-DE" sz="1800" dirty="0">
                <a:latin typeface="Calibri"/>
                <a:ea typeface="Calibri"/>
                <a:cs typeface="Calibri"/>
                <a:sym typeface="Calibri"/>
              </a:rPr>
              <a:t> </a:t>
            </a:r>
            <a:r>
              <a:rPr lang="de-DE" sz="1800" dirty="0" err="1">
                <a:latin typeface="Calibri"/>
                <a:ea typeface="Calibri"/>
                <a:cs typeface="Calibri"/>
                <a:sym typeface="Calibri"/>
              </a:rPr>
              <a:t>εισ</a:t>
            </a:r>
            <a:r>
              <a:rPr lang="de-DE" sz="1800" dirty="0">
                <a:latin typeface="Calibri"/>
                <a:ea typeface="Calibri"/>
                <a:cs typeface="Calibri"/>
                <a:sym typeface="Calibri"/>
              </a:rPr>
              <a:t>αγωγή και διαπραγμάτευση </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Σημ</a:t>
            </a:r>
            <a:r>
              <a:rPr lang="de-DE" sz="1800" dirty="0">
                <a:latin typeface="Calibri"/>
                <a:ea typeface="Calibri"/>
                <a:cs typeface="Calibri"/>
                <a:sym typeface="Calibri"/>
              </a:rPr>
              <a:t>αντικά οφέλη από το branding</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dirty="0" err="1">
                <a:latin typeface="Calibri"/>
                <a:ea typeface="Calibri"/>
                <a:cs typeface="Calibri"/>
                <a:sym typeface="Calibri"/>
              </a:rPr>
              <a:t>Οφέλη</a:t>
            </a:r>
            <a:r>
              <a:rPr lang="de-DE" sz="1800" dirty="0">
                <a:latin typeface="Calibri"/>
                <a:ea typeface="Calibri"/>
                <a:cs typeface="Calibri"/>
                <a:sym typeface="Calibri"/>
              </a:rPr>
              <a:t> από </a:t>
            </a:r>
            <a:r>
              <a:rPr lang="de-DE" sz="1800" dirty="0" err="1">
                <a:latin typeface="Calibri"/>
                <a:ea typeface="Calibri"/>
                <a:cs typeface="Calibri"/>
                <a:sym typeface="Calibri"/>
              </a:rPr>
              <a:t>την</a:t>
            </a:r>
            <a:r>
              <a:rPr lang="de-DE" sz="1800" dirty="0">
                <a:latin typeface="Calibri"/>
                <a:ea typeface="Calibri"/>
                <a:cs typeface="Calibri"/>
                <a:sym typeface="Calibri"/>
              </a:rPr>
              <a:t> α</a:t>
            </a:r>
            <a:r>
              <a:rPr lang="de-DE" sz="1800" dirty="0" err="1">
                <a:latin typeface="Calibri"/>
                <a:ea typeface="Calibri"/>
                <a:cs typeface="Calibri"/>
                <a:sym typeface="Calibri"/>
              </a:rPr>
              <a:t>ξιολόγηση</a:t>
            </a:r>
            <a:r>
              <a:rPr lang="de-DE" sz="1800" dirty="0">
                <a:latin typeface="Calibri"/>
                <a:ea typeface="Calibri"/>
                <a:cs typeface="Calibri"/>
                <a:sym typeface="Calibri"/>
              </a:rPr>
              <a:t> </a:t>
            </a:r>
            <a:r>
              <a:rPr lang="de-DE" sz="1800" dirty="0" err="1">
                <a:latin typeface="Calibri"/>
                <a:ea typeface="Calibri"/>
                <a:cs typeface="Calibri"/>
                <a:sym typeface="Calibri"/>
              </a:rPr>
              <a:t>της</a:t>
            </a:r>
            <a:r>
              <a:rPr lang="de-DE" sz="1800" dirty="0">
                <a:latin typeface="Calibri"/>
                <a:ea typeface="Calibri"/>
                <a:cs typeface="Calibri"/>
                <a:sym typeface="Calibri"/>
              </a:rPr>
              <a:t> π</a:t>
            </a:r>
            <a:r>
              <a:rPr lang="de-DE" sz="1800" dirty="0" err="1">
                <a:latin typeface="Calibri"/>
                <a:ea typeface="Calibri"/>
                <a:cs typeface="Calibri"/>
                <a:sym typeface="Calibri"/>
              </a:rPr>
              <a:t>ιστολη</a:t>
            </a:r>
            <a:r>
              <a:rPr lang="de-DE" sz="1800" dirty="0">
                <a:latin typeface="Calibri"/>
                <a:ea typeface="Calibri"/>
                <a:cs typeface="Calibri"/>
                <a:sym typeface="Calibri"/>
              </a:rPr>
              <a:t>πτικής ικανότητας</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el-GR" sz="1800" dirty="0">
                <a:latin typeface="Calibri"/>
                <a:ea typeface="Calibri"/>
                <a:cs typeface="Calibri"/>
                <a:sym typeface="Calibri"/>
              </a:rPr>
              <a:t>Μη ύπαρξη </a:t>
            </a:r>
            <a:r>
              <a:rPr lang="de-DE" sz="1800" dirty="0">
                <a:latin typeface="Calibri"/>
                <a:ea typeface="Calibri"/>
                <a:cs typeface="Calibri"/>
                <a:sym typeface="Calibri"/>
              </a:rPr>
              <a:t>υπ</a:t>
            </a:r>
            <a:r>
              <a:rPr lang="de-DE" sz="1800" dirty="0" err="1">
                <a:latin typeface="Calibri"/>
                <a:ea typeface="Calibri"/>
                <a:cs typeface="Calibri"/>
                <a:sym typeface="Calibri"/>
              </a:rPr>
              <a:t>οχρεώσε</a:t>
            </a:r>
            <a:r>
              <a:rPr lang="el-GR" sz="1800" dirty="0">
                <a:latin typeface="Calibri"/>
                <a:ea typeface="Calibri"/>
                <a:cs typeface="Calibri"/>
                <a:sym typeface="Calibri"/>
              </a:rPr>
              <a:t>ων</a:t>
            </a:r>
            <a:r>
              <a:rPr lang="de-DE" sz="1800" dirty="0">
                <a:latin typeface="Calibri"/>
                <a:ea typeface="Calibri"/>
                <a:cs typeface="Calibri"/>
                <a:sym typeface="Calibri"/>
              </a:rPr>
              <a:t> τα</a:t>
            </a:r>
            <a:r>
              <a:rPr lang="de-DE" sz="1800" dirty="0" err="1">
                <a:latin typeface="Calibri"/>
                <a:ea typeface="Calibri"/>
                <a:cs typeface="Calibri"/>
                <a:sym typeface="Calibri"/>
              </a:rPr>
              <a:t>μει</a:t>
            </a:r>
            <a:r>
              <a:rPr lang="de-DE" sz="1800" dirty="0">
                <a:latin typeface="Calibri"/>
                <a:ea typeface="Calibri"/>
                <a:cs typeface="Calibri"/>
                <a:sym typeface="Calibri"/>
              </a:rPr>
              <a:t>ακών ροών εκτός από τα μερίσματα</a:t>
            </a:r>
            <a:endParaRPr sz="1800" dirty="0">
              <a:latin typeface="Calibri"/>
              <a:ea typeface="Calibri"/>
              <a:cs typeface="Calibri"/>
              <a:sym typeface="Calibri"/>
            </a:endParaRPr>
          </a:p>
          <a:p>
            <a:pPr marL="457200" lvl="0" indent="-228600" algn="l" rtl="0">
              <a:lnSpc>
                <a:spcPct val="100000"/>
              </a:lnSpc>
              <a:spcBef>
                <a:spcPts val="0"/>
              </a:spcBef>
              <a:spcAft>
                <a:spcPts val="0"/>
              </a:spcAft>
              <a:buSzPts val="2000"/>
              <a:buFont typeface="Calibri"/>
              <a:buNone/>
            </a:pPr>
            <a:endParaRPr sz="1800" dirty="0">
              <a:latin typeface="Calibri"/>
              <a:ea typeface="Calibri"/>
              <a:cs typeface="Calibri"/>
              <a:sym typeface="Calibri"/>
            </a:endParaRPr>
          </a:p>
        </p:txBody>
      </p:sp>
      <p:sp>
        <p:nvSpPr>
          <p:cNvPr id="1037" name="Google Shape;1037;p55"/>
          <p:cNvSpPr txBox="1">
            <a:spLocks noGrp="1"/>
          </p:cNvSpPr>
          <p:nvPr>
            <p:ph type="body" idx="2"/>
          </p:nvPr>
        </p:nvSpPr>
        <p:spPr>
          <a:xfrm>
            <a:off x="4784943" y="1758750"/>
            <a:ext cx="4260234"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Char char="●"/>
            </a:pPr>
            <a:r>
              <a:rPr lang="de-DE" sz="1800" dirty="0" err="1">
                <a:latin typeface="Calibri"/>
                <a:ea typeface="Calibri"/>
                <a:cs typeface="Calibri"/>
                <a:sym typeface="Calibri"/>
              </a:rPr>
              <a:t>Οφέλη</a:t>
            </a:r>
            <a:r>
              <a:rPr lang="de-DE" sz="1800" dirty="0">
                <a:latin typeface="Calibri"/>
                <a:ea typeface="Calibri"/>
                <a:cs typeface="Calibri"/>
                <a:sym typeface="Calibri"/>
              </a:rPr>
              <a:t> </a:t>
            </a:r>
            <a:r>
              <a:rPr lang="de-DE" sz="1800" dirty="0" err="1">
                <a:latin typeface="Calibri"/>
                <a:ea typeface="Calibri"/>
                <a:cs typeface="Calibri"/>
                <a:sym typeface="Calibri"/>
              </a:rPr>
              <a:t>ετ</a:t>
            </a:r>
            <a:r>
              <a:rPr lang="de-DE" sz="1800" dirty="0">
                <a:latin typeface="Calibri"/>
                <a:ea typeface="Calibri"/>
                <a:cs typeface="Calibri"/>
                <a:sym typeface="Calibri"/>
              </a:rPr>
              <a:t>αιρικής διακυβέρνησης </a:t>
            </a:r>
            <a:endParaRPr sz="1800" dirty="0">
              <a:latin typeface="Calibri"/>
              <a:ea typeface="Calibri"/>
              <a:cs typeface="Calibri"/>
              <a:sym typeface="Calibri"/>
            </a:endParaRPr>
          </a:p>
          <a:p>
            <a:pPr marL="457200" lvl="0" indent="-336550" algn="l" rtl="0">
              <a:lnSpc>
                <a:spcPct val="115000"/>
              </a:lnSpc>
              <a:spcBef>
                <a:spcPts val="0"/>
              </a:spcBef>
              <a:spcAft>
                <a:spcPts val="0"/>
              </a:spcAft>
              <a:buSzPts val="1700"/>
              <a:buChar char="●"/>
            </a:pPr>
            <a:r>
              <a:rPr lang="de-DE" sz="1800" dirty="0" err="1">
                <a:latin typeface="Calibri"/>
                <a:ea typeface="Calibri"/>
                <a:cs typeface="Calibri"/>
                <a:sym typeface="Calibri"/>
              </a:rPr>
              <a:t>Υψηλότερ</a:t>
            </a:r>
            <a:r>
              <a:rPr lang="de-DE" sz="1800" dirty="0">
                <a:latin typeface="Calibri"/>
                <a:ea typeface="Calibri"/>
                <a:cs typeface="Calibri"/>
                <a:sym typeface="Calibri"/>
              </a:rPr>
              <a:t>α επίπεδα</a:t>
            </a:r>
            <a:r>
              <a:rPr lang="el-GR" sz="1800" dirty="0">
                <a:latin typeface="Calibri"/>
                <a:ea typeface="Calibri"/>
                <a:cs typeface="Calibri"/>
                <a:sym typeface="Calibri"/>
              </a:rPr>
              <a:t> </a:t>
            </a:r>
            <a:r>
              <a:rPr lang="de-DE" sz="1800" dirty="0">
                <a:latin typeface="Calibri"/>
                <a:ea typeface="Calibri"/>
                <a:cs typeface="Calibri"/>
                <a:sym typeface="Calibri"/>
              </a:rPr>
              <a:t>απ</a:t>
            </a:r>
            <a:r>
              <a:rPr lang="de-DE" sz="1800" dirty="0" err="1">
                <a:latin typeface="Calibri"/>
                <a:ea typeface="Calibri"/>
                <a:cs typeface="Calibri"/>
                <a:sym typeface="Calibri"/>
              </a:rPr>
              <a:t>οδοτικότητ</a:t>
            </a:r>
            <a:r>
              <a:rPr lang="de-DE" sz="1800" dirty="0">
                <a:latin typeface="Calibri"/>
                <a:ea typeface="Calibri"/>
                <a:cs typeface="Calibri"/>
                <a:sym typeface="Calibri"/>
              </a:rPr>
              <a:t>ας λόγω του ελέγχου της αγοράς</a:t>
            </a:r>
            <a:endParaRPr sz="1800" dirty="0">
              <a:latin typeface="Calibri"/>
              <a:ea typeface="Calibri"/>
              <a:cs typeface="Calibri"/>
              <a:sym typeface="Calibri"/>
            </a:endParaRPr>
          </a:p>
          <a:p>
            <a:pPr marL="457200" lvl="0" indent="-349250" algn="l" rtl="0">
              <a:lnSpc>
                <a:spcPct val="115000"/>
              </a:lnSpc>
              <a:spcBef>
                <a:spcPts val="0"/>
              </a:spcBef>
              <a:spcAft>
                <a:spcPts val="0"/>
              </a:spcAft>
              <a:buSzPts val="1900"/>
              <a:buChar char="●"/>
            </a:pPr>
            <a:r>
              <a:rPr lang="el-GR" sz="1800" dirty="0">
                <a:latin typeface="Calibri"/>
                <a:ea typeface="Calibri"/>
                <a:cs typeface="Calibri"/>
                <a:sym typeface="Calibri"/>
              </a:rPr>
              <a:t>Εξωτερικός </a:t>
            </a:r>
            <a:r>
              <a:rPr lang="de-DE" sz="1800" dirty="0" err="1">
                <a:latin typeface="Calibri"/>
                <a:ea typeface="Calibri"/>
                <a:cs typeface="Calibri"/>
                <a:sym typeface="Calibri"/>
              </a:rPr>
              <a:t>διευθυντής</a:t>
            </a:r>
            <a:r>
              <a:rPr lang="de-DE" sz="1800" dirty="0">
                <a:latin typeface="Calibri"/>
                <a:ea typeface="Calibri"/>
                <a:cs typeface="Calibri"/>
                <a:sym typeface="Calibri"/>
              </a:rPr>
              <a:t> </a:t>
            </a:r>
            <a:r>
              <a:rPr lang="de-DE" sz="1800" dirty="0" err="1">
                <a:latin typeface="Calibri"/>
                <a:ea typeface="Calibri"/>
                <a:cs typeface="Calibri"/>
                <a:sym typeface="Calibri"/>
              </a:rPr>
              <a:t>συνεισφέρει</a:t>
            </a:r>
            <a:r>
              <a:rPr lang="de-DE" sz="1800" dirty="0">
                <a:latin typeface="Calibri"/>
                <a:ea typeface="Calibri"/>
                <a:cs typeface="Calibri"/>
                <a:sym typeface="Calibri"/>
              </a:rPr>
              <a:t> </a:t>
            </a:r>
            <a:r>
              <a:rPr lang="de-DE" sz="1800" dirty="0" err="1">
                <a:latin typeface="Calibri"/>
                <a:ea typeface="Calibri"/>
                <a:cs typeface="Calibri"/>
                <a:sym typeface="Calibri"/>
              </a:rPr>
              <a:t>τεχνογνωσί</a:t>
            </a:r>
            <a:r>
              <a:rPr lang="de-DE" sz="1800" dirty="0">
                <a:latin typeface="Calibri"/>
                <a:ea typeface="Calibri"/>
                <a:cs typeface="Calibri"/>
                <a:sym typeface="Calibri"/>
              </a:rPr>
              <a:t>α και εμπειρογνωμοσύνη</a:t>
            </a:r>
            <a:endParaRPr sz="1800" dirty="0">
              <a:latin typeface="Calibri"/>
              <a:ea typeface="Calibri"/>
              <a:cs typeface="Calibri"/>
              <a:sym typeface="Calibri"/>
            </a:endParaRPr>
          </a:p>
        </p:txBody>
      </p:sp>
      <p:pic>
        <p:nvPicPr>
          <p:cNvPr id="1038" name="Google Shape;1038;p5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039" name="Google Shape;1039;p55"/>
          <p:cNvSpPr txBox="1">
            <a:spLocks noGrp="1"/>
          </p:cNvSpPr>
          <p:nvPr>
            <p:ph type="body" idx="1"/>
          </p:nvPr>
        </p:nvSpPr>
        <p:spPr>
          <a:xfrm>
            <a:off x="1626515" y="1010850"/>
            <a:ext cx="6442113"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Κεφ</a:t>
            </a:r>
            <a:r>
              <a:rPr lang="de-DE" sz="3000" dirty="0">
                <a:solidFill>
                  <a:schemeClr val="dk1"/>
                </a:solidFill>
                <a:latin typeface="Calibri"/>
                <a:ea typeface="Calibri"/>
                <a:cs typeface="Calibri"/>
                <a:sym typeface="Calibri"/>
              </a:rPr>
              <a:t>αλαιαγορές – μετο</a:t>
            </a:r>
            <a:r>
              <a:rPr lang="el-GR" sz="3000" dirty="0" err="1">
                <a:solidFill>
                  <a:schemeClr val="dk1"/>
                </a:solidFill>
                <a:latin typeface="Calibri"/>
                <a:ea typeface="Calibri"/>
                <a:cs typeface="Calibri"/>
                <a:sym typeface="Calibri"/>
              </a:rPr>
              <a:t>χικό</a:t>
            </a:r>
            <a:r>
              <a:rPr lang="el-GR" sz="3000" dirty="0">
                <a:solidFill>
                  <a:schemeClr val="dk1"/>
                </a:solidFill>
                <a:latin typeface="Calibri"/>
                <a:ea typeface="Calibri"/>
                <a:cs typeface="Calibri"/>
                <a:sym typeface="Calibri"/>
              </a:rPr>
              <a:t> κεφάλαιο</a:t>
            </a:r>
            <a:endParaRPr sz="1600" dirty="0"/>
          </a:p>
        </p:txBody>
      </p:sp>
      <p:sp>
        <p:nvSpPr>
          <p:cNvPr id="1040" name="Google Shape;1040;p5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58</a:t>
            </a:fld>
            <a:endParaRPr/>
          </a:p>
        </p:txBody>
      </p:sp>
      <p:pic>
        <p:nvPicPr>
          <p:cNvPr id="1041" name="Google Shape;1041;p5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5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Εξωτερικές πηγές χρηματοδότησης</a:t>
            </a:r>
            <a:endParaRPr sz="4500"/>
          </a:p>
        </p:txBody>
      </p:sp>
      <p:sp>
        <p:nvSpPr>
          <p:cNvPr id="1047" name="Google Shape;1047;p56"/>
          <p:cNvSpPr txBox="1">
            <a:spLocks noGrp="1"/>
          </p:cNvSpPr>
          <p:nvPr>
            <p:ph type="body" idx="1"/>
          </p:nvPr>
        </p:nvSpPr>
        <p:spPr>
          <a:xfrm>
            <a:off x="300625" y="1821358"/>
            <a:ext cx="4496843"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Υψηλό</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κόστος</a:t>
            </a:r>
            <a:r>
              <a:rPr lang="de-DE" sz="1800" dirty="0">
                <a:solidFill>
                  <a:srgbClr val="FF0000"/>
                </a:solidFill>
                <a:latin typeface="Calibri"/>
                <a:ea typeface="Calibri"/>
                <a:cs typeface="Calibri"/>
                <a:sym typeface="Calibri"/>
              </a:rPr>
              <a:t> π</a:t>
            </a:r>
            <a:r>
              <a:rPr lang="de-DE" sz="1800" dirty="0" err="1">
                <a:solidFill>
                  <a:srgbClr val="FF0000"/>
                </a:solidFill>
                <a:latin typeface="Calibri"/>
                <a:ea typeface="Calibri"/>
                <a:cs typeface="Calibri"/>
                <a:sym typeface="Calibri"/>
              </a:rPr>
              <a:t>ρόσ</a:t>
            </a:r>
            <a:r>
              <a:rPr lang="de-DE" sz="1800" dirty="0">
                <a:solidFill>
                  <a:srgbClr val="FF0000"/>
                </a:solidFill>
                <a:latin typeface="Calibri"/>
                <a:ea typeface="Calibri"/>
                <a:cs typeface="Calibri"/>
                <a:sym typeface="Calibri"/>
              </a:rPr>
              <a:t>βασης στην αγορά - μάρκετινγκ, ενημερωτικό δελτίο, σύμβουλοι, αναδιάρθρωση</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Κίνδυνος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μη</a:t>
            </a:r>
            <a:r>
              <a:rPr lang="de-DE" sz="1800" dirty="0">
                <a:solidFill>
                  <a:srgbClr val="FF0000"/>
                </a:solidFill>
                <a:latin typeface="Calibri"/>
                <a:ea typeface="Calibri"/>
                <a:cs typeface="Calibri"/>
                <a:sym typeface="Calibri"/>
              </a:rPr>
              <a:t> π</a:t>
            </a:r>
            <a:r>
              <a:rPr lang="de-DE" sz="1800" dirty="0" err="1">
                <a:solidFill>
                  <a:srgbClr val="FF0000"/>
                </a:solidFill>
                <a:latin typeface="Calibri"/>
                <a:ea typeface="Calibri"/>
                <a:cs typeface="Calibri"/>
                <a:sym typeface="Calibri"/>
              </a:rPr>
              <a:t>ροσέλκυσης</a:t>
            </a:r>
            <a:r>
              <a:rPr lang="de-DE" sz="1800" dirty="0">
                <a:solidFill>
                  <a:srgbClr val="FF0000"/>
                </a:solidFill>
                <a:latin typeface="Calibri"/>
                <a:ea typeface="Calibri"/>
                <a:cs typeface="Calibri"/>
                <a:sym typeface="Calibri"/>
              </a:rPr>
              <a:t> επα</a:t>
            </a:r>
            <a:r>
              <a:rPr lang="de-DE" sz="1800" dirty="0" err="1">
                <a:solidFill>
                  <a:srgbClr val="FF0000"/>
                </a:solidFill>
                <a:latin typeface="Calibri"/>
                <a:ea typeface="Calibri"/>
                <a:cs typeface="Calibri"/>
                <a:sym typeface="Calibri"/>
              </a:rPr>
              <a:t>ρκών</a:t>
            </a:r>
            <a:r>
              <a:rPr lang="de-DE" sz="1800" dirty="0">
                <a:solidFill>
                  <a:srgbClr val="FF0000"/>
                </a:solidFill>
                <a:latin typeface="Calibri"/>
                <a:ea typeface="Calibri"/>
                <a:cs typeface="Calibri"/>
                <a:sym typeface="Calibri"/>
              </a:rPr>
              <a:t> επ</a:t>
            </a:r>
            <a:r>
              <a:rPr lang="de-DE" sz="1800" dirty="0" err="1">
                <a:solidFill>
                  <a:srgbClr val="FF0000"/>
                </a:solidFill>
                <a:latin typeface="Calibri"/>
                <a:ea typeface="Calibri"/>
                <a:cs typeface="Calibri"/>
                <a:sym typeface="Calibri"/>
              </a:rPr>
              <a:t>ενδύσεων</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dirty="0" err="1">
                <a:solidFill>
                  <a:srgbClr val="FF0000"/>
                </a:solidFill>
                <a:latin typeface="Calibri"/>
                <a:ea typeface="Calibri"/>
                <a:cs typeface="Calibri"/>
                <a:sym typeface="Calibri"/>
              </a:rPr>
              <a:t>Κίνδυνος</a:t>
            </a:r>
            <a:r>
              <a:rPr lang="de-DE" sz="1800" dirty="0">
                <a:solidFill>
                  <a:srgbClr val="FF0000"/>
                </a:solidFill>
                <a:latin typeface="Calibri"/>
                <a:ea typeface="Calibri"/>
                <a:cs typeface="Calibri"/>
                <a:sym typeface="Calibri"/>
              </a:rPr>
              <a:t> α</a:t>
            </a:r>
            <a:r>
              <a:rPr lang="de-DE" sz="1800" dirty="0" err="1">
                <a:solidFill>
                  <a:srgbClr val="FF0000"/>
                </a:solidFill>
                <a:latin typeface="Calibri"/>
                <a:ea typeface="Calibri"/>
                <a:cs typeface="Calibri"/>
                <a:sym typeface="Calibri"/>
              </a:rPr>
              <a:t>ρνητικών</a:t>
            </a:r>
            <a:r>
              <a:rPr lang="de-DE" sz="1800" dirty="0">
                <a:solidFill>
                  <a:srgbClr val="FF0000"/>
                </a:solidFill>
                <a:latin typeface="Calibri"/>
                <a:ea typeface="Calibri"/>
                <a:cs typeface="Calibri"/>
                <a:sym typeface="Calibri"/>
              </a:rPr>
              <a:t> π</a:t>
            </a:r>
            <a:r>
              <a:rPr lang="de-DE" sz="1800" dirty="0" err="1">
                <a:solidFill>
                  <a:srgbClr val="FF0000"/>
                </a:solidFill>
                <a:latin typeface="Calibri"/>
                <a:ea typeface="Calibri"/>
                <a:cs typeface="Calibri"/>
                <a:sym typeface="Calibri"/>
              </a:rPr>
              <a:t>ιέσεων</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της</a:t>
            </a:r>
            <a:r>
              <a:rPr lang="de-DE" sz="1800" dirty="0">
                <a:solidFill>
                  <a:srgbClr val="FF0000"/>
                </a:solidFill>
                <a:latin typeface="Calibri"/>
                <a:ea typeface="Calibri"/>
                <a:cs typeface="Calibri"/>
                <a:sym typeface="Calibri"/>
              </a:rPr>
              <a:t> α</a:t>
            </a:r>
            <a:r>
              <a:rPr lang="de-DE" sz="1800" dirty="0" err="1">
                <a:solidFill>
                  <a:srgbClr val="FF0000"/>
                </a:solidFill>
                <a:latin typeface="Calibri"/>
                <a:ea typeface="Calibri"/>
                <a:cs typeface="Calibri"/>
                <a:sym typeface="Calibri"/>
              </a:rPr>
              <a:t>γοράς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στις</a:t>
            </a:r>
            <a:r>
              <a:rPr lang="de-DE" sz="1800" dirty="0">
                <a:solidFill>
                  <a:srgbClr val="FF0000"/>
                </a:solidFill>
                <a:latin typeface="Calibri"/>
                <a:ea typeface="Calibri"/>
                <a:cs typeface="Calibri"/>
                <a:sym typeface="Calibri"/>
              </a:rPr>
              <a:t> α</a:t>
            </a:r>
            <a:r>
              <a:rPr lang="de-DE" sz="1800" dirty="0" err="1">
                <a:solidFill>
                  <a:srgbClr val="FF0000"/>
                </a:solidFill>
                <a:latin typeface="Calibri"/>
                <a:ea typeface="Calibri"/>
                <a:cs typeface="Calibri"/>
                <a:sym typeface="Calibri"/>
              </a:rPr>
              <a:t>ξίες</a:t>
            </a:r>
            <a:r>
              <a:rPr lang="de-DE" sz="1800" dirty="0">
                <a:solidFill>
                  <a:srgbClr val="FF0000"/>
                </a:solidFill>
                <a:latin typeface="Calibri"/>
                <a:ea typeface="Calibri"/>
                <a:cs typeface="Calibri"/>
                <a:sym typeface="Calibri"/>
              </a:rPr>
              <a:t> </a:t>
            </a:r>
            <a:r>
              <a:rPr lang="el-GR" sz="1800" dirty="0">
                <a:solidFill>
                  <a:srgbClr val="FF0000"/>
                </a:solidFill>
                <a:latin typeface="Calibri"/>
                <a:ea typeface="Calibri"/>
                <a:cs typeface="Calibri"/>
                <a:sym typeface="Calibri"/>
              </a:rPr>
              <a:t>του μετοχικού κεφαλαίου</a:t>
            </a:r>
            <a:endParaRPr sz="1800" dirty="0">
              <a:solidFill>
                <a:srgbClr val="FF0000"/>
              </a:solidFill>
              <a:latin typeface="Calibri"/>
              <a:ea typeface="Calibri"/>
              <a:cs typeface="Calibri"/>
              <a:sym typeface="Calibri"/>
            </a:endParaRPr>
          </a:p>
        </p:txBody>
      </p:sp>
      <p:sp>
        <p:nvSpPr>
          <p:cNvPr id="1048" name="Google Shape;1048;p56"/>
          <p:cNvSpPr txBox="1">
            <a:spLocks noGrp="1"/>
          </p:cNvSpPr>
          <p:nvPr>
            <p:ph type="body" idx="2"/>
          </p:nvPr>
        </p:nvSpPr>
        <p:spPr>
          <a:xfrm>
            <a:off x="5198302" y="1821380"/>
            <a:ext cx="3846874"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Ζητήμ</a:t>
            </a:r>
            <a:r>
              <a:rPr lang="de-DE" sz="1800" dirty="0">
                <a:solidFill>
                  <a:srgbClr val="FF0000"/>
                </a:solidFill>
                <a:latin typeface="Calibri"/>
                <a:ea typeface="Calibri"/>
                <a:cs typeface="Calibri"/>
                <a:sym typeface="Calibri"/>
              </a:rPr>
              <a:t>ατα "εξωτερικών" μετόχων - αραίωση της ιδιοκτησίας / επιδίωξη απόδοσης μερισμάτων και όχι μακροπρόθεσμης ανάπτυξης</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Υπ</a:t>
            </a:r>
            <a:r>
              <a:rPr lang="de-DE" sz="1800" dirty="0" err="1">
                <a:solidFill>
                  <a:srgbClr val="FF0000"/>
                </a:solidFill>
                <a:latin typeface="Calibri"/>
                <a:ea typeface="Calibri"/>
                <a:cs typeface="Calibri"/>
                <a:sym typeface="Calibri"/>
              </a:rPr>
              <a:t>οχρεώσεις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συμμόρφωσης</a:t>
            </a:r>
            <a:r>
              <a:rPr lang="de-DE" sz="1800" dirty="0">
                <a:solidFill>
                  <a:srgbClr val="FF0000"/>
                </a:solidFill>
                <a:latin typeface="Calibri"/>
                <a:ea typeface="Calibri"/>
                <a:cs typeface="Calibri"/>
                <a:sym typeface="Calibri"/>
              </a:rPr>
              <a:t> και </a:t>
            </a:r>
            <a:r>
              <a:rPr lang="de-DE" sz="1800" dirty="0" err="1">
                <a:solidFill>
                  <a:srgbClr val="FF0000"/>
                </a:solidFill>
                <a:latin typeface="Calibri"/>
                <a:ea typeface="Calibri"/>
                <a:cs typeface="Calibri"/>
                <a:sym typeface="Calibri"/>
              </a:rPr>
              <a:t>κόστος</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Δεν</a:t>
            </a:r>
            <a:r>
              <a:rPr lang="de-DE" sz="1800" dirty="0">
                <a:solidFill>
                  <a:srgbClr val="FF0000"/>
                </a:solidFill>
                <a:latin typeface="Calibri"/>
                <a:ea typeface="Calibri"/>
                <a:cs typeface="Calibri"/>
                <a:sym typeface="Calibri"/>
              </a:rPr>
              <a:t> υπ</a:t>
            </a:r>
            <a:r>
              <a:rPr lang="de-DE" sz="1800" dirty="0" err="1">
                <a:solidFill>
                  <a:srgbClr val="FF0000"/>
                </a:solidFill>
                <a:latin typeface="Calibri"/>
                <a:ea typeface="Calibri"/>
                <a:cs typeface="Calibri"/>
                <a:sym typeface="Calibri"/>
              </a:rPr>
              <a:t>άρχουν</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φορολογικά</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οφέλη</a:t>
            </a:r>
            <a:endParaRPr sz="1800" dirty="0">
              <a:solidFill>
                <a:srgbClr val="FF0000"/>
              </a:solidFill>
              <a:latin typeface="Calibri"/>
              <a:ea typeface="Calibri"/>
              <a:cs typeface="Calibri"/>
              <a:sym typeface="Calibri"/>
            </a:endParaRPr>
          </a:p>
        </p:txBody>
      </p:sp>
      <p:pic>
        <p:nvPicPr>
          <p:cNvPr id="1049" name="Google Shape;1049;p56"/>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050" name="Google Shape;1050;p56"/>
          <p:cNvSpPr txBox="1">
            <a:spLocks noGrp="1"/>
          </p:cNvSpPr>
          <p:nvPr>
            <p:ph type="body" idx="1"/>
          </p:nvPr>
        </p:nvSpPr>
        <p:spPr>
          <a:xfrm>
            <a:off x="2400250" y="1079250"/>
            <a:ext cx="63216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Κεφ</a:t>
            </a:r>
            <a:r>
              <a:rPr lang="de-DE" sz="3000" dirty="0">
                <a:solidFill>
                  <a:schemeClr val="dk1"/>
                </a:solidFill>
                <a:latin typeface="Calibri"/>
                <a:ea typeface="Calibri"/>
                <a:cs typeface="Calibri"/>
                <a:sym typeface="Calibri"/>
              </a:rPr>
              <a:t>αλαιαγορές – μετο</a:t>
            </a:r>
            <a:r>
              <a:rPr lang="el-GR" sz="3000" dirty="0" err="1">
                <a:solidFill>
                  <a:schemeClr val="dk1"/>
                </a:solidFill>
                <a:latin typeface="Calibri"/>
                <a:ea typeface="Calibri"/>
                <a:cs typeface="Calibri"/>
                <a:sym typeface="Calibri"/>
              </a:rPr>
              <a:t>χικό</a:t>
            </a:r>
            <a:r>
              <a:rPr lang="el-GR" sz="3000" dirty="0">
                <a:solidFill>
                  <a:schemeClr val="dk1"/>
                </a:solidFill>
                <a:latin typeface="Calibri"/>
                <a:ea typeface="Calibri"/>
                <a:cs typeface="Calibri"/>
                <a:sym typeface="Calibri"/>
              </a:rPr>
              <a:t> κεφάλαιο</a:t>
            </a:r>
            <a:endParaRPr sz="1600" dirty="0"/>
          </a:p>
        </p:txBody>
      </p:sp>
      <p:sp>
        <p:nvSpPr>
          <p:cNvPr id="1051" name="Google Shape;1051;p5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59</a:t>
            </a:fld>
            <a:endParaRPr/>
          </a:p>
        </p:txBody>
      </p:sp>
      <p:pic>
        <p:nvPicPr>
          <p:cNvPr id="1052" name="Google Shape;1052;p56"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body" idx="1"/>
          </p:nvPr>
        </p:nvSpPr>
        <p:spPr>
          <a:xfrm>
            <a:off x="445168" y="1307606"/>
            <a:ext cx="8601532" cy="33937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de-DE" sz="2100" b="1" dirty="0" err="1">
                <a:solidFill>
                  <a:schemeClr val="dk1"/>
                </a:solidFill>
                <a:latin typeface="Lato" panose="020F0502020204030203" pitchFamily="34" charset="0"/>
                <a:ea typeface="Lato" panose="020F0502020204030203" pitchFamily="34" charset="0"/>
                <a:cs typeface="Lato" panose="020F0502020204030203" pitchFamily="34" charset="0"/>
              </a:rPr>
              <a:t>Πηγές</a:t>
            </a:r>
            <a:r>
              <a:rPr lang="de-DE" sz="2100" b="1" dirty="0">
                <a:solidFill>
                  <a:schemeClr val="dk1"/>
                </a:solidFill>
                <a:latin typeface="Lato" panose="020F0502020204030203" pitchFamily="34" charset="0"/>
                <a:ea typeface="Lato" panose="020F0502020204030203" pitchFamily="34" charset="0"/>
                <a:cs typeface="Lato" panose="020F0502020204030203" pitchFamily="34" charset="0"/>
              </a:rPr>
              <a:t> </a:t>
            </a:r>
            <a:r>
              <a:rPr lang="de-DE" sz="2100" b="1" dirty="0" err="1">
                <a:solidFill>
                  <a:schemeClr val="dk1"/>
                </a:solidFill>
                <a:latin typeface="Lato" panose="020F0502020204030203" pitchFamily="34" charset="0"/>
                <a:ea typeface="Lato" panose="020F0502020204030203" pitchFamily="34" charset="0"/>
                <a:cs typeface="Lato" panose="020F0502020204030203" pitchFamily="34" charset="0"/>
              </a:rPr>
              <a:t>χρημ</a:t>
            </a:r>
            <a:r>
              <a:rPr lang="de-DE" sz="2100" b="1" dirty="0">
                <a:solidFill>
                  <a:schemeClr val="dk1"/>
                </a:solidFill>
                <a:latin typeface="Lato" panose="020F0502020204030203" pitchFamily="34" charset="0"/>
                <a:ea typeface="Lato" panose="020F0502020204030203" pitchFamily="34" charset="0"/>
                <a:cs typeface="Lato" panose="020F0502020204030203" pitchFamily="34" charset="0"/>
              </a:rPr>
              <a:t>ατοδότησης</a:t>
            </a:r>
            <a:endParaRPr dirty="0">
              <a:latin typeface="Lato" panose="020F0502020204030203" pitchFamily="34" charset="0"/>
              <a:ea typeface="Lato" panose="020F0502020204030203" pitchFamily="34" charset="0"/>
              <a:cs typeface="Lato" panose="020F0502020204030203" pitchFamily="34" charset="0"/>
            </a:endParaRPr>
          </a:p>
          <a:p>
            <a:pPr marL="36000" lvl="0" indent="-36000" algn="l" rtl="0">
              <a:lnSpc>
                <a:spcPct val="100000"/>
              </a:lnSpc>
              <a:spcBef>
                <a:spcPts val="0"/>
              </a:spcBef>
              <a:spcAft>
                <a:spcPts val="0"/>
              </a:spcAft>
              <a:buSzPts val="1400"/>
              <a:buChar char="●"/>
            </a:pPr>
            <a:r>
              <a:rPr lang="de-DE" dirty="0" err="1">
                <a:latin typeface="Lato" panose="020F0502020204030203" pitchFamily="34" charset="0"/>
                <a:ea typeface="Lato" panose="020F0502020204030203" pitchFamily="34" charset="0"/>
                <a:cs typeface="Lato" panose="020F0502020204030203" pitchFamily="34" charset="0"/>
              </a:rPr>
              <a:t>Εσωτερικές</a:t>
            </a:r>
            <a:r>
              <a:rPr lang="de-DE" dirty="0">
                <a:latin typeface="Lato" panose="020F0502020204030203" pitchFamily="34" charset="0"/>
                <a:ea typeface="Lato" panose="020F0502020204030203" pitchFamily="34" charset="0"/>
                <a:cs typeface="Lato" panose="020F0502020204030203" pitchFamily="34" charset="0"/>
              </a:rPr>
              <a:t> π</a:t>
            </a:r>
            <a:r>
              <a:rPr lang="de-DE" dirty="0" err="1">
                <a:latin typeface="Lato" panose="020F0502020204030203" pitchFamily="34" charset="0"/>
                <a:ea typeface="Lato" panose="020F0502020204030203" pitchFamily="34" charset="0"/>
                <a:cs typeface="Lato" panose="020F0502020204030203" pitchFamily="34" charset="0"/>
              </a:rPr>
              <a:t>ηγές</a:t>
            </a:r>
            <a:endParaRPr dirty="0">
              <a:latin typeface="Lato" panose="020F0502020204030203" pitchFamily="34" charset="0"/>
              <a:ea typeface="Lato" panose="020F0502020204030203" pitchFamily="34" charset="0"/>
              <a:cs typeface="Lato" panose="020F0502020204030203" pitchFamily="34" charset="0"/>
            </a:endParaRPr>
          </a:p>
          <a:p>
            <a:pPr marL="36000" lvl="0" indent="-36000" algn="l" rtl="0">
              <a:lnSpc>
                <a:spcPct val="100000"/>
              </a:lnSpc>
              <a:spcBef>
                <a:spcPts val="0"/>
              </a:spcBef>
              <a:spcAft>
                <a:spcPts val="0"/>
              </a:spcAft>
              <a:buSzPts val="1400"/>
              <a:buChar char="●"/>
            </a:pPr>
            <a:r>
              <a:rPr lang="de-DE" dirty="0" err="1">
                <a:latin typeface="Lato" panose="020F0502020204030203" pitchFamily="34" charset="0"/>
                <a:ea typeface="Lato" panose="020F0502020204030203" pitchFamily="34" charset="0"/>
                <a:cs typeface="Lato" panose="020F0502020204030203" pitchFamily="34" charset="0"/>
              </a:rPr>
              <a:t>Εξωτερικές</a:t>
            </a:r>
            <a:r>
              <a:rPr lang="de-DE" dirty="0">
                <a:latin typeface="Lato" panose="020F0502020204030203" pitchFamily="34" charset="0"/>
                <a:ea typeface="Lato" panose="020F0502020204030203" pitchFamily="34" charset="0"/>
                <a:cs typeface="Lato" panose="020F0502020204030203" pitchFamily="34" charset="0"/>
              </a:rPr>
              <a:t> π</a:t>
            </a:r>
            <a:r>
              <a:rPr lang="de-DE" dirty="0" err="1">
                <a:latin typeface="Lato" panose="020F0502020204030203" pitchFamily="34" charset="0"/>
                <a:ea typeface="Lato" panose="020F0502020204030203" pitchFamily="34" charset="0"/>
                <a:cs typeface="Lato" panose="020F0502020204030203" pitchFamily="34" charset="0"/>
              </a:rPr>
              <a:t>ηγές</a:t>
            </a:r>
            <a:endParaRPr dirty="0">
              <a:latin typeface="Lato" panose="020F0502020204030203" pitchFamily="34" charset="0"/>
              <a:ea typeface="Lato" panose="020F0502020204030203" pitchFamily="34" charset="0"/>
              <a:cs typeface="Lato" panose="020F0502020204030203" pitchFamily="34" charset="0"/>
            </a:endParaRPr>
          </a:p>
          <a:p>
            <a:pPr marL="36000" lvl="0" indent="52900" algn="l" rtl="0">
              <a:lnSpc>
                <a:spcPct val="100000"/>
              </a:lnSpc>
              <a:spcBef>
                <a:spcPts val="0"/>
              </a:spcBef>
              <a:spcAft>
                <a:spcPts val="0"/>
              </a:spcAft>
              <a:buSzPts val="1400"/>
              <a:buNone/>
            </a:pPr>
            <a:endParaRPr dirty="0">
              <a:latin typeface="Lato" panose="020F0502020204030203" pitchFamily="34" charset="0"/>
              <a:ea typeface="Lato" panose="020F0502020204030203" pitchFamily="34" charset="0"/>
              <a:cs typeface="Lato" panose="020F0502020204030203" pitchFamily="34" charset="0"/>
            </a:endParaRPr>
          </a:p>
          <a:p>
            <a:pPr marL="0" lvl="0" indent="0" algn="l" rtl="0">
              <a:lnSpc>
                <a:spcPct val="100000"/>
              </a:lnSpc>
              <a:spcBef>
                <a:spcPts val="0"/>
              </a:spcBef>
              <a:spcAft>
                <a:spcPts val="0"/>
              </a:spcAft>
              <a:buSzPts val="1400"/>
              <a:buNone/>
            </a:pPr>
            <a:r>
              <a:rPr lang="de-DE" sz="2100" b="1" dirty="0" err="1">
                <a:solidFill>
                  <a:schemeClr val="dk1"/>
                </a:solidFill>
                <a:latin typeface="Lato" panose="020F0502020204030203" pitchFamily="34" charset="0"/>
                <a:ea typeface="Lato" panose="020F0502020204030203" pitchFamily="34" charset="0"/>
                <a:cs typeface="Lato" panose="020F0502020204030203" pitchFamily="34" charset="0"/>
              </a:rPr>
              <a:t>Στρ</a:t>
            </a:r>
            <a:r>
              <a:rPr lang="de-DE" sz="2100" b="1" dirty="0">
                <a:solidFill>
                  <a:schemeClr val="dk1"/>
                </a:solidFill>
                <a:latin typeface="Lato" panose="020F0502020204030203" pitchFamily="34" charset="0"/>
                <a:ea typeface="Lato" panose="020F0502020204030203" pitchFamily="34" charset="0"/>
                <a:cs typeface="Lato" panose="020F0502020204030203" pitchFamily="34" charset="0"/>
              </a:rPr>
              <a:t>ατηγική χρηματοδότησης και πώς επηρεάζει την επιχείρησή σας</a:t>
            </a:r>
            <a:endParaRPr dirty="0">
              <a:latin typeface="Lato" panose="020F0502020204030203" pitchFamily="34" charset="0"/>
              <a:ea typeface="Lato" panose="020F0502020204030203" pitchFamily="34" charset="0"/>
              <a:cs typeface="Lato" panose="020F0502020204030203" pitchFamily="34" charset="0"/>
            </a:endParaRPr>
          </a:p>
          <a:p>
            <a:pPr marL="36000" lvl="0" indent="-36000" algn="l" rtl="0">
              <a:lnSpc>
                <a:spcPct val="100000"/>
              </a:lnSpc>
              <a:spcBef>
                <a:spcPts val="0"/>
              </a:spcBef>
              <a:spcAft>
                <a:spcPts val="0"/>
              </a:spcAft>
              <a:buSzPts val="1400"/>
              <a:buChar char="●"/>
            </a:pPr>
            <a:r>
              <a:rPr lang="de-DE" dirty="0" err="1">
                <a:latin typeface="Lato" panose="020F0502020204030203" pitchFamily="34" charset="0"/>
                <a:ea typeface="Lato" panose="020F0502020204030203" pitchFamily="34" charset="0"/>
                <a:cs typeface="Lato" panose="020F0502020204030203" pitchFamily="34" charset="0"/>
              </a:rPr>
              <a:t>Ελλι</a:t>
            </a:r>
            <a:r>
              <a:rPr lang="de-DE" dirty="0">
                <a:latin typeface="Lato" panose="020F0502020204030203" pitchFamily="34" charset="0"/>
                <a:ea typeface="Lato" panose="020F0502020204030203" pitchFamily="34" charset="0"/>
                <a:cs typeface="Lato" panose="020F0502020204030203" pitchFamily="34" charset="0"/>
              </a:rPr>
              <a:t>πής οικονομικός προγραμματισμός και εκτιμήσεις, βραχυπρόθεσμος προσανατολισμός (ποσότητα)</a:t>
            </a:r>
            <a:endParaRPr dirty="0">
              <a:latin typeface="Lato" panose="020F0502020204030203" pitchFamily="34" charset="0"/>
              <a:ea typeface="Lato" panose="020F0502020204030203" pitchFamily="34" charset="0"/>
              <a:cs typeface="Lato" panose="020F0502020204030203" pitchFamily="34" charset="0"/>
            </a:endParaRPr>
          </a:p>
          <a:p>
            <a:pPr marL="36000" lvl="0" indent="-36000" algn="l" rtl="0">
              <a:lnSpc>
                <a:spcPct val="100000"/>
              </a:lnSpc>
              <a:spcBef>
                <a:spcPts val="0"/>
              </a:spcBef>
              <a:spcAft>
                <a:spcPts val="0"/>
              </a:spcAft>
              <a:buSzPts val="1400"/>
              <a:buChar char="●"/>
            </a:pPr>
            <a:r>
              <a:rPr lang="de-DE" dirty="0">
                <a:latin typeface="Lato" panose="020F0502020204030203" pitchFamily="34" charset="0"/>
                <a:ea typeface="Lato" panose="020F0502020204030203" pitchFamily="34" charset="0"/>
                <a:cs typeface="Lato" panose="020F0502020204030203" pitchFamily="34" charset="0"/>
              </a:rPr>
              <a:t>Η </a:t>
            </a:r>
            <a:r>
              <a:rPr lang="de-DE" dirty="0" err="1">
                <a:latin typeface="Lato" panose="020F0502020204030203" pitchFamily="34" charset="0"/>
                <a:ea typeface="Lato" panose="020F0502020204030203" pitchFamily="34" charset="0"/>
                <a:cs typeface="Lato" panose="020F0502020204030203" pitchFamily="34" charset="0"/>
              </a:rPr>
              <a:t>σημ</a:t>
            </a:r>
            <a:r>
              <a:rPr lang="de-DE" dirty="0">
                <a:latin typeface="Lato" panose="020F0502020204030203" pitchFamily="34" charset="0"/>
                <a:ea typeface="Lato" panose="020F0502020204030203" pitchFamily="34" charset="0"/>
                <a:cs typeface="Lato" panose="020F0502020204030203" pitchFamily="34" charset="0"/>
              </a:rPr>
              <a:t>ασία της εξεύρεσης του τέλειου συνδυασμού (πόροι, οικονομικοί εταίροι)</a:t>
            </a:r>
            <a:endParaRPr dirty="0">
              <a:latin typeface="Lato" panose="020F0502020204030203" pitchFamily="34" charset="0"/>
              <a:ea typeface="Lato" panose="020F0502020204030203" pitchFamily="34" charset="0"/>
              <a:cs typeface="Lato" panose="020F0502020204030203" pitchFamily="34" charset="0"/>
            </a:endParaRPr>
          </a:p>
        </p:txBody>
      </p:sp>
      <p:pic>
        <p:nvPicPr>
          <p:cNvPr id="132" name="Google Shape;132;p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33" name="Google Shape;133;p4"/>
          <p:cNvSpPr txBox="1"/>
          <p:nvPr/>
        </p:nvSpPr>
        <p:spPr>
          <a:xfrm>
            <a:off x="2552650" y="547873"/>
            <a:ext cx="6321600" cy="63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3000"/>
              <a:buFont typeface="Raleway"/>
              <a:buNone/>
            </a:pPr>
            <a:r>
              <a:rPr lang="de-DE" sz="30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Λε</a:t>
            </a:r>
            <a:r>
              <a:rPr lang="de-DE" sz="30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πτομερές ευρετήριο</a:t>
            </a:r>
            <a:endParaRPr sz="30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endParaRPr>
          </a:p>
        </p:txBody>
      </p:sp>
      <p:sp>
        <p:nvSpPr>
          <p:cNvPr id="134" name="Google Shape;134;p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6</a:t>
            </a:fld>
            <a:endParaRPr/>
          </a:p>
        </p:txBody>
      </p:sp>
      <p:pic>
        <p:nvPicPr>
          <p:cNvPr id="135" name="Google Shape;135;p4" descr="Graphical user interface, application&#10;&#10;Description automatically generated with medium confidence"/>
          <p:cNvPicPr preferRelativeResize="0"/>
          <p:nvPr/>
        </p:nvPicPr>
        <p:blipFill rotWithShape="1">
          <a:blip r:embed="rId4">
            <a:alphaModFix/>
          </a:blip>
          <a:srcRect/>
          <a:stretch/>
        </p:blipFill>
        <p:spPr>
          <a:xfrm>
            <a:off x="26258" y="4707226"/>
            <a:ext cx="1871663" cy="39317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57"/>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a:t>
            </a:r>
            <a:r>
              <a:rPr lang="de-DE" sz="2600" dirty="0" err="1">
                <a:latin typeface="Calibri"/>
                <a:ea typeface="Calibri"/>
                <a:cs typeface="Calibri"/>
                <a:sym typeface="Calibri"/>
              </a:rPr>
              <a:t>πηγές</a:t>
            </a:r>
            <a:r>
              <a:rPr lang="de-DE" sz="2600" dirty="0">
                <a:latin typeface="Calibri"/>
                <a:ea typeface="Calibri"/>
                <a:cs typeface="Calibri"/>
                <a:sym typeface="Calibri"/>
              </a:rPr>
              <a:t> </a:t>
            </a:r>
            <a:r>
              <a:rPr lang="de-DE" sz="2600" dirty="0" err="1">
                <a:latin typeface="Calibri"/>
                <a:ea typeface="Calibri"/>
                <a:cs typeface="Calibri"/>
                <a:sym typeface="Calibri"/>
              </a:rPr>
              <a:t>χρηματοδότησης</a:t>
            </a:r>
            <a:endParaRPr sz="4500" dirty="0"/>
          </a:p>
        </p:txBody>
      </p:sp>
      <p:sp>
        <p:nvSpPr>
          <p:cNvPr id="1058" name="Google Shape;1058;p57"/>
          <p:cNvSpPr txBox="1">
            <a:spLocks noGrp="1"/>
          </p:cNvSpPr>
          <p:nvPr>
            <p:ph type="body" idx="1"/>
          </p:nvPr>
        </p:nvSpPr>
        <p:spPr>
          <a:xfrm>
            <a:off x="33253" y="1648350"/>
            <a:ext cx="5039788"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Calibri"/>
              <a:buChar char="●"/>
            </a:pPr>
            <a:r>
              <a:rPr lang="de-DE" sz="1800" dirty="0" err="1">
                <a:latin typeface="Calibri"/>
                <a:ea typeface="Calibri"/>
                <a:cs typeface="Calibri"/>
                <a:sym typeface="Calibri"/>
              </a:rPr>
              <a:t>Εφά</a:t>
            </a:r>
            <a:r>
              <a:rPr lang="de-DE" sz="1800" dirty="0">
                <a:latin typeface="Calibri"/>
                <a:ea typeface="Calibri"/>
                <a:cs typeface="Calibri"/>
                <a:sym typeface="Calibri"/>
              </a:rPr>
              <a:t>παξ είσπραξη κεφαλαίων</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dirty="0" err="1">
                <a:latin typeface="Calibri"/>
                <a:ea typeface="Calibri"/>
                <a:cs typeface="Calibri"/>
                <a:sym typeface="Calibri"/>
              </a:rPr>
              <a:t>Το</a:t>
            </a:r>
            <a:r>
              <a:rPr lang="de-DE" sz="1800" dirty="0">
                <a:latin typeface="Calibri"/>
                <a:ea typeface="Calibri"/>
                <a:cs typeface="Calibri"/>
                <a:sym typeface="Calibri"/>
              </a:rPr>
              <a:t> π</a:t>
            </a:r>
            <a:r>
              <a:rPr lang="de-DE" sz="1800" dirty="0" err="1">
                <a:latin typeface="Calibri"/>
                <a:ea typeface="Calibri"/>
                <a:cs typeface="Calibri"/>
                <a:sym typeface="Calibri"/>
              </a:rPr>
              <a:t>ερι</a:t>
            </a:r>
            <a:r>
              <a:rPr lang="de-DE" sz="1800" dirty="0">
                <a:latin typeface="Calibri"/>
                <a:ea typeface="Calibri"/>
                <a:cs typeface="Calibri"/>
                <a:sym typeface="Calibri"/>
              </a:rPr>
              <a:t>βάλλον χαμηλών επιτοκίων εγγυάται χαμηλό κουπόνι για τη διάρκεια του ομολόγου</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dirty="0">
                <a:latin typeface="Calibri"/>
                <a:ea typeface="Calibri"/>
                <a:cs typeface="Calibri"/>
                <a:sym typeface="Calibri"/>
              </a:rPr>
              <a:t>Η επ</a:t>
            </a:r>
            <a:r>
              <a:rPr lang="de-DE" sz="1800" dirty="0" err="1">
                <a:latin typeface="Calibri"/>
                <a:ea typeface="Calibri"/>
                <a:cs typeface="Calibri"/>
                <a:sym typeface="Calibri"/>
              </a:rPr>
              <a:t>ιτυχής</a:t>
            </a:r>
            <a:r>
              <a:rPr lang="de-DE" sz="1800" dirty="0">
                <a:latin typeface="Calibri"/>
                <a:ea typeface="Calibri"/>
                <a:cs typeface="Calibri"/>
                <a:sym typeface="Calibri"/>
              </a:rPr>
              <a:t> π</a:t>
            </a:r>
            <a:r>
              <a:rPr lang="de-DE" sz="1800" dirty="0" err="1">
                <a:latin typeface="Calibri"/>
                <a:ea typeface="Calibri"/>
                <a:cs typeface="Calibri"/>
                <a:sym typeface="Calibri"/>
              </a:rPr>
              <a:t>ρόσ</a:t>
            </a:r>
            <a:r>
              <a:rPr lang="de-DE" sz="1800" dirty="0">
                <a:latin typeface="Calibri"/>
                <a:ea typeface="Calibri"/>
                <a:cs typeface="Calibri"/>
                <a:sym typeface="Calibri"/>
              </a:rPr>
              <a:t>βαση στην αγορά θα μπορούσε να οδηγήσει σε ευκολότερη πρόσβαση στο μέλλον </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dirty="0" err="1">
                <a:latin typeface="Calibri"/>
                <a:ea typeface="Calibri"/>
                <a:cs typeface="Calibri"/>
                <a:sym typeface="Calibri"/>
              </a:rPr>
              <a:t>Δυν</a:t>
            </a:r>
            <a:r>
              <a:rPr lang="de-DE" sz="1800" dirty="0">
                <a:latin typeface="Calibri"/>
                <a:ea typeface="Calibri"/>
                <a:cs typeface="Calibri"/>
                <a:sym typeface="Calibri"/>
              </a:rPr>
              <a:t>ατότητα μετακύλισης του χρέους κατά τη λήξη του</a:t>
            </a:r>
            <a:endParaRPr sz="1800" dirty="0">
              <a:latin typeface="Calibri"/>
              <a:ea typeface="Calibri"/>
              <a:cs typeface="Calibri"/>
              <a:sym typeface="Calibri"/>
            </a:endParaRPr>
          </a:p>
        </p:txBody>
      </p:sp>
      <p:sp>
        <p:nvSpPr>
          <p:cNvPr id="1059" name="Google Shape;1059;p57"/>
          <p:cNvSpPr txBox="1">
            <a:spLocks noGrp="1"/>
          </p:cNvSpPr>
          <p:nvPr>
            <p:ph type="body" idx="2"/>
          </p:nvPr>
        </p:nvSpPr>
        <p:spPr>
          <a:xfrm>
            <a:off x="4902317" y="1648350"/>
            <a:ext cx="4260233"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Calibri"/>
              <a:buChar char="●"/>
            </a:pPr>
            <a:r>
              <a:rPr lang="de-DE" sz="1800" dirty="0" err="1">
                <a:latin typeface="Calibri"/>
                <a:ea typeface="Calibri"/>
                <a:cs typeface="Calibri"/>
                <a:sym typeface="Calibri"/>
              </a:rPr>
              <a:t>Οι</a:t>
            </a:r>
            <a:r>
              <a:rPr lang="de-DE" sz="1800" dirty="0">
                <a:latin typeface="Calibri"/>
                <a:ea typeface="Calibri"/>
                <a:cs typeface="Calibri"/>
                <a:sym typeface="Calibri"/>
              </a:rPr>
              <a:t> καταβ</a:t>
            </a:r>
            <a:r>
              <a:rPr lang="de-DE" sz="1800" dirty="0" err="1">
                <a:latin typeface="Calibri"/>
                <a:ea typeface="Calibri"/>
                <a:cs typeface="Calibri"/>
                <a:sym typeface="Calibri"/>
              </a:rPr>
              <a:t>ληθέντες</a:t>
            </a:r>
            <a:r>
              <a:rPr lang="de-DE" sz="1800" dirty="0">
                <a:latin typeface="Calibri"/>
                <a:ea typeface="Calibri"/>
                <a:cs typeface="Calibri"/>
                <a:sym typeface="Calibri"/>
              </a:rPr>
              <a:t> </a:t>
            </a:r>
            <a:r>
              <a:rPr lang="de-DE" sz="1800" dirty="0" err="1">
                <a:latin typeface="Calibri"/>
                <a:ea typeface="Calibri"/>
                <a:cs typeface="Calibri"/>
                <a:sym typeface="Calibri"/>
              </a:rPr>
              <a:t>τόκοι</a:t>
            </a:r>
            <a:r>
              <a:rPr lang="de-DE" sz="1800" dirty="0">
                <a:latin typeface="Calibri"/>
                <a:ea typeface="Calibri"/>
                <a:cs typeface="Calibri"/>
                <a:sym typeface="Calibri"/>
              </a:rPr>
              <a:t> </a:t>
            </a:r>
            <a:r>
              <a:rPr lang="de-DE" sz="1800" dirty="0" err="1">
                <a:latin typeface="Calibri"/>
                <a:ea typeface="Calibri"/>
                <a:cs typeface="Calibri"/>
                <a:sym typeface="Calibri"/>
              </a:rPr>
              <a:t>εκ</a:t>
            </a:r>
            <a:r>
              <a:rPr lang="de-DE" sz="1800" dirty="0">
                <a:latin typeface="Calibri"/>
                <a:ea typeface="Calibri"/>
                <a:cs typeface="Calibri"/>
                <a:sym typeface="Calibri"/>
              </a:rPr>
              <a:t>πίπτουν φορολογικά</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dirty="0">
                <a:latin typeface="Calibri"/>
                <a:ea typeface="Calibri"/>
                <a:cs typeface="Calibri"/>
                <a:sym typeface="Calibri"/>
              </a:rPr>
              <a:t>Κα</a:t>
            </a:r>
            <a:r>
              <a:rPr lang="de-DE" sz="1800" dirty="0" err="1">
                <a:latin typeface="Calibri"/>
                <a:ea typeface="Calibri"/>
                <a:cs typeface="Calibri"/>
                <a:sym typeface="Calibri"/>
              </a:rPr>
              <a:t>μί</a:t>
            </a:r>
            <a:r>
              <a:rPr lang="de-DE" sz="1800" dirty="0">
                <a:latin typeface="Calibri"/>
                <a:ea typeface="Calibri"/>
                <a:cs typeface="Calibri"/>
                <a:sym typeface="Calibri"/>
              </a:rPr>
              <a:t>α αποδυνάμωση της ιδιοκτησίας</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dirty="0" err="1">
                <a:latin typeface="Calibri"/>
                <a:ea typeface="Calibri"/>
                <a:cs typeface="Calibri"/>
                <a:sym typeface="Calibri"/>
              </a:rPr>
              <a:t>Στους</a:t>
            </a:r>
            <a:r>
              <a:rPr lang="de-DE" sz="1800" dirty="0">
                <a:latin typeface="Calibri"/>
                <a:ea typeface="Calibri"/>
                <a:cs typeface="Calibri"/>
                <a:sym typeface="Calibri"/>
              </a:rPr>
              <a:t> επ</a:t>
            </a:r>
            <a:r>
              <a:rPr lang="de-DE" sz="1800" dirty="0" err="1">
                <a:latin typeface="Calibri"/>
                <a:ea typeface="Calibri"/>
                <a:cs typeface="Calibri"/>
                <a:sym typeface="Calibri"/>
              </a:rPr>
              <a:t>ενδυτές</a:t>
            </a:r>
            <a:r>
              <a:rPr lang="de-DE" sz="1800" dirty="0">
                <a:latin typeface="Calibri"/>
                <a:ea typeface="Calibri"/>
                <a:cs typeface="Calibri"/>
                <a:sym typeface="Calibri"/>
              </a:rPr>
              <a:t> α</a:t>
            </a:r>
            <a:r>
              <a:rPr lang="de-DE" sz="1800" dirty="0" err="1">
                <a:latin typeface="Calibri"/>
                <a:ea typeface="Calibri"/>
                <a:cs typeface="Calibri"/>
                <a:sym typeface="Calibri"/>
              </a:rPr>
              <a:t>ρέσουν</a:t>
            </a:r>
            <a:r>
              <a:rPr lang="de-DE" sz="1800" dirty="0">
                <a:latin typeface="Calibri"/>
                <a:ea typeface="Calibri"/>
                <a:cs typeface="Calibri"/>
                <a:sym typeface="Calibri"/>
              </a:rPr>
              <a:t> τα </a:t>
            </a:r>
            <a:r>
              <a:rPr lang="de-DE" sz="1800" dirty="0" err="1">
                <a:latin typeface="Calibri"/>
                <a:ea typeface="Calibri"/>
                <a:cs typeface="Calibri"/>
                <a:sym typeface="Calibri"/>
              </a:rPr>
              <a:t>ομόλογ</a:t>
            </a:r>
            <a:r>
              <a:rPr lang="de-DE" sz="1800" dirty="0">
                <a:latin typeface="Calibri"/>
                <a:ea typeface="Calibri"/>
                <a:cs typeface="Calibri"/>
                <a:sym typeface="Calibri"/>
              </a:rPr>
              <a:t>α</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Font typeface="Calibri"/>
              <a:buChar char="●"/>
            </a:pPr>
            <a:r>
              <a:rPr lang="de-DE" sz="1800" dirty="0" err="1">
                <a:latin typeface="Calibri"/>
                <a:ea typeface="Calibri"/>
                <a:cs typeface="Calibri"/>
                <a:sym typeface="Calibri"/>
              </a:rPr>
              <a:t>Διάφορες</a:t>
            </a:r>
            <a:r>
              <a:rPr lang="de-DE" sz="1800" dirty="0">
                <a:latin typeface="Calibri"/>
                <a:ea typeface="Calibri"/>
                <a:cs typeface="Calibri"/>
                <a:sym typeface="Calibri"/>
              </a:rPr>
              <a:t> επ</a:t>
            </a:r>
            <a:r>
              <a:rPr lang="de-DE" sz="1800" dirty="0" err="1">
                <a:latin typeface="Calibri"/>
                <a:ea typeface="Calibri"/>
                <a:cs typeface="Calibri"/>
                <a:sym typeface="Calibri"/>
              </a:rPr>
              <a:t>ιλογές</a:t>
            </a:r>
            <a:r>
              <a:rPr lang="de-DE" sz="1800" dirty="0">
                <a:latin typeface="Calibri"/>
                <a:ea typeface="Calibri"/>
                <a:cs typeface="Calibri"/>
                <a:sym typeface="Calibri"/>
              </a:rPr>
              <a:t> </a:t>
            </a:r>
            <a:r>
              <a:rPr lang="de-DE" sz="1800" dirty="0" err="1">
                <a:latin typeface="Calibri"/>
                <a:ea typeface="Calibri"/>
                <a:cs typeface="Calibri"/>
                <a:sym typeface="Calibri"/>
              </a:rPr>
              <a:t>γι</a:t>
            </a:r>
            <a:r>
              <a:rPr lang="de-DE" sz="1800" dirty="0">
                <a:latin typeface="Calibri"/>
                <a:ea typeface="Calibri"/>
                <a:cs typeface="Calibri"/>
                <a:sym typeface="Calibri"/>
              </a:rPr>
              <a:t>α τη διάρθρωση των όρων των ομολόγων (π.χ. </a:t>
            </a:r>
            <a:r>
              <a:rPr lang="de-DE" sz="1800" dirty="0" err="1">
                <a:latin typeface="Calibri"/>
                <a:ea typeface="Calibri"/>
                <a:cs typeface="Calibri"/>
                <a:sym typeface="Calibri"/>
              </a:rPr>
              <a:t>vanilla</a:t>
            </a:r>
            <a:r>
              <a:rPr lang="de-DE" sz="1800" dirty="0">
                <a:latin typeface="Calibri"/>
                <a:ea typeface="Calibri"/>
                <a:cs typeface="Calibri"/>
                <a:sym typeface="Calibri"/>
              </a:rPr>
              <a:t>, </a:t>
            </a:r>
            <a:r>
              <a:rPr lang="el-GR" sz="1800" dirty="0">
                <a:latin typeface="Calibri"/>
                <a:ea typeface="Calibri"/>
                <a:cs typeface="Calibri"/>
                <a:sym typeface="Calibri"/>
              </a:rPr>
              <a:t>διάρκεια</a:t>
            </a:r>
            <a:r>
              <a:rPr lang="de-DE" sz="1800" dirty="0">
                <a:latin typeface="Calibri"/>
                <a:ea typeface="Calibri"/>
                <a:cs typeface="Calibri"/>
                <a:sym typeface="Calibri"/>
              </a:rPr>
              <a:t>, </a:t>
            </a:r>
            <a:r>
              <a:rPr lang="el-GR" sz="1800" dirty="0">
                <a:latin typeface="Calibri"/>
                <a:ea typeface="Calibri"/>
                <a:cs typeface="Calibri"/>
                <a:sym typeface="Calibri"/>
              </a:rPr>
              <a:t>με δυνατότητα ανάκλησης-εξαγοράσιμο</a:t>
            </a:r>
            <a:r>
              <a:rPr lang="de-DE" sz="1800" dirty="0">
                <a:latin typeface="Calibri"/>
                <a:ea typeface="Calibri"/>
                <a:cs typeface="Calibri"/>
                <a:sym typeface="Calibri"/>
              </a:rPr>
              <a:t>)</a:t>
            </a:r>
            <a:endParaRPr sz="1800" dirty="0">
              <a:latin typeface="Calibri"/>
              <a:ea typeface="Calibri"/>
              <a:cs typeface="Calibri"/>
              <a:sym typeface="Calibri"/>
            </a:endParaRPr>
          </a:p>
        </p:txBody>
      </p:sp>
      <p:pic>
        <p:nvPicPr>
          <p:cNvPr id="1060" name="Google Shape;1060;p5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061" name="Google Shape;1061;p57"/>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Κεφαλαιαγορές - Ομόλογα</a:t>
            </a:r>
            <a:endParaRPr sz="1600"/>
          </a:p>
        </p:txBody>
      </p:sp>
      <p:sp>
        <p:nvSpPr>
          <p:cNvPr id="1062" name="Google Shape;1062;p5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60</a:t>
            </a:fld>
            <a:endParaRPr/>
          </a:p>
        </p:txBody>
      </p:sp>
      <p:pic>
        <p:nvPicPr>
          <p:cNvPr id="1063" name="Google Shape;1063;p57"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96"/>
          <p:cNvSpPr txBox="1">
            <a:spLocks noGrp="1"/>
          </p:cNvSpPr>
          <p:nvPr>
            <p:ph type="title"/>
          </p:nvPr>
        </p:nvSpPr>
        <p:spPr>
          <a:xfrm>
            <a:off x="1411200" y="4438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1069" name="Google Shape;1069;p96"/>
          <p:cNvSpPr txBox="1">
            <a:spLocks noGrp="1"/>
          </p:cNvSpPr>
          <p:nvPr>
            <p:ph type="body" idx="1"/>
          </p:nvPr>
        </p:nvSpPr>
        <p:spPr>
          <a:xfrm>
            <a:off x="276935" y="1598754"/>
            <a:ext cx="4846358" cy="32382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Font typeface="Calibri"/>
              <a:buChar char="●"/>
            </a:pPr>
            <a:r>
              <a:rPr lang="de-DE" sz="1800" dirty="0" err="1">
                <a:solidFill>
                  <a:srgbClr val="FF0000"/>
                </a:solidFill>
                <a:latin typeface="Calibri"/>
                <a:ea typeface="Calibri"/>
                <a:cs typeface="Calibri"/>
                <a:sym typeface="Calibri"/>
              </a:rPr>
              <a:t>Κόστος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εισόδου</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στην</a:t>
            </a:r>
            <a:r>
              <a:rPr lang="de-DE" sz="1800" dirty="0">
                <a:solidFill>
                  <a:srgbClr val="FF0000"/>
                </a:solidFill>
                <a:latin typeface="Calibri"/>
                <a:ea typeface="Calibri"/>
                <a:cs typeface="Calibri"/>
                <a:sym typeface="Calibri"/>
              </a:rPr>
              <a:t> α</a:t>
            </a:r>
            <a:r>
              <a:rPr lang="de-DE" sz="1800" dirty="0" err="1">
                <a:solidFill>
                  <a:srgbClr val="FF0000"/>
                </a:solidFill>
                <a:latin typeface="Calibri"/>
                <a:ea typeface="Calibri"/>
                <a:cs typeface="Calibri"/>
                <a:sym typeface="Calibri"/>
              </a:rPr>
              <a:t>γορά</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ενημερωτικό</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δελτίο</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σύμ</a:t>
            </a:r>
            <a:r>
              <a:rPr lang="de-DE" sz="1800" dirty="0">
                <a:solidFill>
                  <a:srgbClr val="FF0000"/>
                </a:solidFill>
                <a:latin typeface="Calibri"/>
                <a:ea typeface="Calibri"/>
                <a:cs typeface="Calibri"/>
                <a:sym typeface="Calibri"/>
              </a:rPr>
              <a:t>βουλοι, πιθανή αναδιάρθρωση, συμμόρφωση, εταιρική διακυβέρνηση </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dirty="0" err="1">
                <a:solidFill>
                  <a:srgbClr val="FF0000"/>
                </a:solidFill>
                <a:latin typeface="Calibri"/>
                <a:ea typeface="Calibri"/>
                <a:cs typeface="Calibri"/>
                <a:sym typeface="Calibri"/>
              </a:rPr>
              <a:t>Κίνδυνος</a:t>
            </a:r>
            <a:r>
              <a:rPr lang="de-DE" sz="1800" dirty="0">
                <a:solidFill>
                  <a:srgbClr val="FF0000"/>
                </a:solidFill>
                <a:latin typeface="Calibri"/>
                <a:ea typeface="Calibri"/>
                <a:cs typeface="Calibri"/>
                <a:sym typeface="Calibri"/>
              </a:rPr>
              <a:t> α</a:t>
            </a:r>
            <a:r>
              <a:rPr lang="de-DE" sz="1800" dirty="0" err="1">
                <a:solidFill>
                  <a:srgbClr val="FF0000"/>
                </a:solidFill>
                <a:latin typeface="Calibri"/>
                <a:ea typeface="Calibri"/>
                <a:cs typeface="Calibri"/>
                <a:sym typeface="Calibri"/>
              </a:rPr>
              <a:t>νε</a:t>
            </a:r>
            <a:r>
              <a:rPr lang="de-DE" sz="1800" dirty="0">
                <a:solidFill>
                  <a:srgbClr val="FF0000"/>
                </a:solidFill>
                <a:latin typeface="Calibri"/>
                <a:ea typeface="Calibri"/>
                <a:cs typeface="Calibri"/>
                <a:sym typeface="Calibri"/>
              </a:rPr>
              <a:t>πιτυχούς πώλησης ομολογιακού δανείου</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dirty="0">
                <a:solidFill>
                  <a:srgbClr val="FF0000"/>
                </a:solidFill>
                <a:latin typeface="Calibri"/>
                <a:ea typeface="Calibri"/>
                <a:cs typeface="Calibri"/>
                <a:sym typeface="Calibri"/>
              </a:rPr>
              <a:t>Απα</a:t>
            </a:r>
            <a:r>
              <a:rPr lang="de-DE" sz="1800" dirty="0" err="1">
                <a:solidFill>
                  <a:srgbClr val="FF0000"/>
                </a:solidFill>
                <a:latin typeface="Calibri"/>
                <a:ea typeface="Calibri"/>
                <a:cs typeface="Calibri"/>
                <a:sym typeface="Calibri"/>
              </a:rPr>
              <a:t>ιτεί</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ισχυρές</a:t>
            </a:r>
            <a:r>
              <a:rPr lang="de-DE" sz="1800" dirty="0">
                <a:solidFill>
                  <a:srgbClr val="FF0000"/>
                </a:solidFill>
                <a:latin typeface="Calibri"/>
                <a:ea typeface="Calibri"/>
                <a:cs typeface="Calibri"/>
                <a:sym typeface="Calibri"/>
              </a:rPr>
              <a:t> τα</a:t>
            </a:r>
            <a:r>
              <a:rPr lang="de-DE" sz="1800" dirty="0" err="1">
                <a:solidFill>
                  <a:srgbClr val="FF0000"/>
                </a:solidFill>
                <a:latin typeface="Calibri"/>
                <a:ea typeface="Calibri"/>
                <a:cs typeface="Calibri"/>
                <a:sym typeface="Calibri"/>
              </a:rPr>
              <a:t>μει</a:t>
            </a:r>
            <a:r>
              <a:rPr lang="de-DE" sz="1800" dirty="0">
                <a:solidFill>
                  <a:srgbClr val="FF0000"/>
                </a:solidFill>
                <a:latin typeface="Calibri"/>
                <a:ea typeface="Calibri"/>
                <a:cs typeface="Calibri"/>
                <a:sym typeface="Calibri"/>
              </a:rPr>
              <a:t>ακές ροές καθώς πλησιάζει η λήξη των ομολόγων</a:t>
            </a:r>
            <a:endParaRPr sz="1800" dirty="0">
              <a:solidFill>
                <a:srgbClr val="FF0000"/>
              </a:solidFill>
              <a:latin typeface="Calibri"/>
              <a:ea typeface="Calibri"/>
              <a:cs typeface="Calibri"/>
              <a:sym typeface="Calibri"/>
            </a:endParaRPr>
          </a:p>
        </p:txBody>
      </p:sp>
      <p:sp>
        <p:nvSpPr>
          <p:cNvPr id="1070" name="Google Shape;1070;p96"/>
          <p:cNvSpPr txBox="1">
            <a:spLocks noGrp="1"/>
          </p:cNvSpPr>
          <p:nvPr>
            <p:ph type="body" idx="2"/>
          </p:nvPr>
        </p:nvSpPr>
        <p:spPr>
          <a:xfrm>
            <a:off x="4759890" y="1609305"/>
            <a:ext cx="4285285"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FF0000"/>
              </a:buClr>
              <a:buSzPts val="1700"/>
              <a:buChar char="●"/>
            </a:pPr>
            <a:r>
              <a:rPr lang="de-DE" sz="1800" dirty="0">
                <a:solidFill>
                  <a:srgbClr val="FF0000"/>
                </a:solidFill>
                <a:latin typeface="Calibri"/>
                <a:ea typeface="Calibri"/>
                <a:cs typeface="Calibri"/>
                <a:sym typeface="Calibri"/>
              </a:rPr>
              <a:t>Η </a:t>
            </a:r>
            <a:r>
              <a:rPr lang="de-DE" sz="1800" dirty="0" err="1">
                <a:solidFill>
                  <a:srgbClr val="FF0000"/>
                </a:solidFill>
                <a:latin typeface="Calibri"/>
                <a:ea typeface="Calibri"/>
                <a:cs typeface="Calibri"/>
                <a:sym typeface="Calibri"/>
              </a:rPr>
              <a:t>μετ</a:t>
            </a:r>
            <a:r>
              <a:rPr lang="de-DE" sz="1800" dirty="0">
                <a:solidFill>
                  <a:srgbClr val="FF0000"/>
                </a:solidFill>
                <a:latin typeface="Calibri"/>
                <a:ea typeface="Calibri"/>
                <a:cs typeface="Calibri"/>
                <a:sym typeface="Calibri"/>
              </a:rPr>
              <a:t>αβολή (αύξηση) των επιτοκίων θα μπορούσε να επηρεάσει τις επιλογές αναχρηματοδότησης / μετακύλισης</a:t>
            </a:r>
            <a:endParaRPr sz="1800" dirty="0">
              <a:solidFill>
                <a:srgbClr val="FF0000"/>
              </a:solidFill>
              <a:latin typeface="Calibri"/>
              <a:ea typeface="Calibri"/>
              <a:cs typeface="Calibri"/>
              <a:sym typeface="Calibri"/>
            </a:endParaRPr>
          </a:p>
          <a:p>
            <a:pPr marL="457200" lvl="0" indent="-349250" algn="l" rtl="0">
              <a:lnSpc>
                <a:spcPct val="115000"/>
              </a:lnSpc>
              <a:spcBef>
                <a:spcPts val="0"/>
              </a:spcBef>
              <a:spcAft>
                <a:spcPts val="0"/>
              </a:spcAft>
              <a:buClr>
                <a:srgbClr val="FF0000"/>
              </a:buClr>
              <a:buSzPts val="1900"/>
              <a:buChar char="●"/>
            </a:pPr>
            <a:r>
              <a:rPr lang="de-DE" sz="1800" dirty="0" err="1">
                <a:solidFill>
                  <a:srgbClr val="FF0000"/>
                </a:solidFill>
                <a:latin typeface="Calibri"/>
                <a:ea typeface="Calibri"/>
                <a:cs typeface="Calibri"/>
                <a:sym typeface="Calibri"/>
              </a:rPr>
              <a:t>Οι</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δυνάμεις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της</a:t>
            </a:r>
            <a:r>
              <a:rPr lang="de-DE" sz="1800" dirty="0">
                <a:solidFill>
                  <a:srgbClr val="FF0000"/>
                </a:solidFill>
                <a:latin typeface="Calibri"/>
                <a:ea typeface="Calibri"/>
                <a:cs typeface="Calibri"/>
                <a:sym typeface="Calibri"/>
              </a:rPr>
              <a:t> α</a:t>
            </a:r>
            <a:r>
              <a:rPr lang="de-DE" sz="1800" dirty="0" err="1">
                <a:solidFill>
                  <a:srgbClr val="FF0000"/>
                </a:solidFill>
                <a:latin typeface="Calibri"/>
                <a:ea typeface="Calibri"/>
                <a:cs typeface="Calibri"/>
                <a:sym typeface="Calibri"/>
              </a:rPr>
              <a:t>γοράς</a:t>
            </a:r>
            <a:r>
              <a:rPr lang="de-DE" sz="1800" dirty="0">
                <a:solidFill>
                  <a:srgbClr val="FF0000"/>
                </a:solidFill>
                <a:latin typeface="Calibri"/>
                <a:ea typeface="Calibri"/>
                <a:cs typeface="Calibri"/>
                <a:sym typeface="Calibri"/>
              </a:rPr>
              <a:t> θα μπ</a:t>
            </a:r>
            <a:r>
              <a:rPr lang="de-DE" sz="1800" dirty="0" err="1">
                <a:solidFill>
                  <a:srgbClr val="FF0000"/>
                </a:solidFill>
                <a:latin typeface="Calibri"/>
                <a:ea typeface="Calibri"/>
                <a:cs typeface="Calibri"/>
                <a:sym typeface="Calibri"/>
              </a:rPr>
              <a:t>ορούσ</a:t>
            </a:r>
            <a:r>
              <a:rPr lang="de-DE" sz="1800" dirty="0">
                <a:solidFill>
                  <a:srgbClr val="FF0000"/>
                </a:solidFill>
                <a:latin typeface="Calibri"/>
                <a:ea typeface="Calibri"/>
                <a:cs typeface="Calibri"/>
                <a:sym typeface="Calibri"/>
              </a:rPr>
              <a:t>αν να επηρεάσουν την αξία του εμπορικού σήματος</a:t>
            </a:r>
            <a:endParaRPr sz="1800" dirty="0">
              <a:solidFill>
                <a:srgbClr val="FF0000"/>
              </a:solidFill>
              <a:latin typeface="Calibri"/>
              <a:ea typeface="Calibri"/>
              <a:cs typeface="Calibri"/>
              <a:sym typeface="Calibri"/>
            </a:endParaRPr>
          </a:p>
        </p:txBody>
      </p:sp>
      <p:pic>
        <p:nvPicPr>
          <p:cNvPr id="1071" name="Google Shape;1071;p96"/>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072" name="Google Shape;1072;p96"/>
          <p:cNvSpPr txBox="1">
            <a:spLocks noGrp="1"/>
          </p:cNvSpPr>
          <p:nvPr>
            <p:ph type="body" idx="1"/>
          </p:nvPr>
        </p:nvSpPr>
        <p:spPr>
          <a:xfrm>
            <a:off x="1628575" y="929805"/>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err="1">
                <a:solidFill>
                  <a:schemeClr val="dk1"/>
                </a:solidFill>
                <a:latin typeface="Calibri"/>
                <a:ea typeface="Calibri"/>
                <a:cs typeface="Calibri"/>
                <a:sym typeface="Calibri"/>
              </a:rPr>
              <a:t>Κεφ</a:t>
            </a:r>
            <a:r>
              <a:rPr lang="de-DE" sz="3000" dirty="0">
                <a:solidFill>
                  <a:schemeClr val="dk1"/>
                </a:solidFill>
                <a:latin typeface="Calibri"/>
                <a:ea typeface="Calibri"/>
                <a:cs typeface="Calibri"/>
                <a:sym typeface="Calibri"/>
              </a:rPr>
              <a:t>αλαιαγορές - Ομόλογα</a:t>
            </a:r>
            <a:endParaRPr sz="1600" dirty="0"/>
          </a:p>
        </p:txBody>
      </p:sp>
      <p:sp>
        <p:nvSpPr>
          <p:cNvPr id="1073" name="Google Shape;1073;p9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61</a:t>
            </a:fld>
            <a:endParaRPr/>
          </a:p>
        </p:txBody>
      </p:sp>
      <p:pic>
        <p:nvPicPr>
          <p:cNvPr id="1074" name="Google Shape;1074;p96"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97"/>
          <p:cNvSpPr txBox="1">
            <a:spLocks noGrp="1"/>
          </p:cNvSpPr>
          <p:nvPr>
            <p:ph type="title"/>
          </p:nvPr>
        </p:nvSpPr>
        <p:spPr>
          <a:xfrm>
            <a:off x="350729" y="779536"/>
            <a:ext cx="8695970" cy="50423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100"/>
              <a:buFont typeface="Arial"/>
              <a:buNone/>
            </a:pPr>
            <a:r>
              <a:rPr lang="de-DE" sz="2800" dirty="0" err="1">
                <a:latin typeface="Lato" panose="020F0502020204030203" pitchFamily="34" charset="0"/>
                <a:ea typeface="Lato" panose="020F0502020204030203" pitchFamily="34" charset="0"/>
                <a:cs typeface="Lato" panose="020F0502020204030203" pitchFamily="34" charset="0"/>
              </a:rPr>
              <a:t>Εξωτερική</a:t>
            </a:r>
            <a:r>
              <a:rPr lang="de-DE"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χρημ</a:t>
            </a:r>
            <a:r>
              <a:rPr lang="de-DE" sz="2800" dirty="0">
                <a:latin typeface="Lato" panose="020F0502020204030203" pitchFamily="34" charset="0"/>
                <a:ea typeface="Lato" panose="020F0502020204030203" pitchFamily="34" charset="0"/>
                <a:cs typeface="Lato" panose="020F0502020204030203" pitchFamily="34" charset="0"/>
              </a:rPr>
              <a:t>ατοδότηση – Μέσα</a:t>
            </a:r>
            <a:r>
              <a:rPr lang="el-GR" sz="2800" dirty="0">
                <a:latin typeface="Lato" panose="020F0502020204030203" pitchFamily="34" charset="0"/>
                <a:ea typeface="Lato" panose="020F0502020204030203" pitchFamily="34" charset="0"/>
                <a:cs typeface="Lato" panose="020F0502020204030203" pitchFamily="34" charset="0"/>
              </a:rPr>
              <a:t> </a:t>
            </a:r>
            <a:r>
              <a:rPr lang="de-DE" sz="2800" dirty="0" err="1">
                <a:latin typeface="Lato" panose="020F0502020204030203" pitchFamily="34" charset="0"/>
                <a:ea typeface="Lato" panose="020F0502020204030203" pitchFamily="34" charset="0"/>
                <a:cs typeface="Lato" panose="020F0502020204030203" pitchFamily="34" charset="0"/>
              </a:rPr>
              <a:t>χρημ</a:t>
            </a:r>
            <a:r>
              <a:rPr lang="de-DE" sz="2800" dirty="0">
                <a:latin typeface="Lato" panose="020F0502020204030203" pitchFamily="34" charset="0"/>
                <a:ea typeface="Lato" panose="020F0502020204030203" pitchFamily="34" charset="0"/>
                <a:cs typeface="Lato" panose="020F0502020204030203" pitchFamily="34" charset="0"/>
              </a:rPr>
              <a:t>ατοδότησης</a:t>
            </a:r>
            <a:br>
              <a:rPr lang="de-DE" sz="2800" dirty="0">
                <a:latin typeface="Lato" panose="020F0502020204030203" pitchFamily="34" charset="0"/>
                <a:ea typeface="Lato" panose="020F0502020204030203" pitchFamily="34" charset="0"/>
                <a:cs typeface="Lato" panose="020F0502020204030203" pitchFamily="34" charset="0"/>
              </a:rPr>
            </a:br>
            <a:endParaRPr sz="2800" dirty="0">
              <a:latin typeface="Lato" panose="020F0502020204030203" pitchFamily="34" charset="0"/>
              <a:ea typeface="Lato" panose="020F0502020204030203" pitchFamily="34" charset="0"/>
              <a:cs typeface="Lato" panose="020F0502020204030203" pitchFamily="34" charset="0"/>
            </a:endParaRPr>
          </a:p>
        </p:txBody>
      </p:sp>
      <p:grpSp>
        <p:nvGrpSpPr>
          <p:cNvPr id="1081" name="Google Shape;1081;p97"/>
          <p:cNvGrpSpPr/>
          <p:nvPr/>
        </p:nvGrpSpPr>
        <p:grpSpPr>
          <a:xfrm>
            <a:off x="1390850" y="1485339"/>
            <a:ext cx="6156322" cy="2712465"/>
            <a:chOff x="2376009" y="2754768"/>
            <a:chExt cx="4427039" cy="2414323"/>
          </a:xfrm>
        </p:grpSpPr>
        <p:sp>
          <p:nvSpPr>
            <p:cNvPr id="1082" name="Google Shape;1082;p97"/>
            <p:cNvSpPr/>
            <p:nvPr/>
          </p:nvSpPr>
          <p:spPr>
            <a:xfrm>
              <a:off x="3492408" y="3212886"/>
              <a:ext cx="2160300" cy="1440000"/>
            </a:xfrm>
            <a:prstGeom prst="triangle">
              <a:avLst>
                <a:gd name="adj" fmla="val 50000"/>
              </a:avLst>
            </a:prstGeom>
            <a:solidFill>
              <a:srgbClr val="DDE3F1"/>
            </a:solidFill>
            <a:ln w="19050"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083" name="Google Shape;1083;p97"/>
            <p:cNvSpPr txBox="1"/>
            <p:nvPr/>
          </p:nvSpPr>
          <p:spPr>
            <a:xfrm>
              <a:off x="3888041" y="2754768"/>
              <a:ext cx="1368000" cy="30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de-DE" sz="1350" b="1" i="0" u="none" strike="noStrike" cap="none" dirty="0" err="1">
                  <a:solidFill>
                    <a:schemeClr val="dk1"/>
                  </a:solidFill>
                  <a:latin typeface="Arial"/>
                  <a:ea typeface="Arial"/>
                  <a:cs typeface="Arial"/>
                  <a:sym typeface="Arial"/>
                </a:rPr>
                <a:t>Δωρεές</a:t>
              </a:r>
              <a:r>
                <a:rPr lang="de-DE" sz="1350" b="1" i="0" u="none" strike="noStrike" cap="none" dirty="0">
                  <a:solidFill>
                    <a:schemeClr val="dk1"/>
                  </a:solidFill>
                  <a:latin typeface="Arial"/>
                  <a:ea typeface="Arial"/>
                  <a:cs typeface="Arial"/>
                  <a:sym typeface="Arial"/>
                </a:rPr>
                <a:t>, επ</a:t>
              </a:r>
              <a:r>
                <a:rPr lang="de-DE" sz="1350" b="1" i="0" u="none" strike="noStrike" cap="none" dirty="0" err="1">
                  <a:solidFill>
                    <a:schemeClr val="dk1"/>
                  </a:solidFill>
                  <a:latin typeface="Arial"/>
                  <a:ea typeface="Arial"/>
                  <a:cs typeface="Arial"/>
                  <a:sym typeface="Arial"/>
                </a:rPr>
                <a:t>ιχορηγήσεις</a:t>
              </a:r>
              <a:endParaRPr sz="1350" b="1" i="0" u="none" strike="noStrike" cap="none" dirty="0">
                <a:solidFill>
                  <a:schemeClr val="dk1"/>
                </a:solidFill>
                <a:latin typeface="Arial"/>
                <a:ea typeface="Arial"/>
                <a:cs typeface="Arial"/>
                <a:sym typeface="Arial"/>
              </a:endParaRPr>
            </a:p>
          </p:txBody>
        </p:sp>
        <p:sp>
          <p:nvSpPr>
            <p:cNvPr id="1084" name="Google Shape;1084;p97"/>
            <p:cNvSpPr txBox="1"/>
            <p:nvPr/>
          </p:nvSpPr>
          <p:spPr>
            <a:xfrm>
              <a:off x="2376009" y="4658235"/>
              <a:ext cx="1368000" cy="5108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l-GR" sz="1350" b="1" i="0" u="none" strike="noStrike" cap="none" dirty="0">
                  <a:solidFill>
                    <a:schemeClr val="dk1"/>
                  </a:solidFill>
                  <a:latin typeface="Arial"/>
                  <a:ea typeface="Arial"/>
                  <a:cs typeface="Arial"/>
                  <a:sym typeface="Arial"/>
                </a:rPr>
                <a:t>Μετοχικό κεφάλαιο</a:t>
              </a:r>
              <a:endParaRPr sz="1400" b="0" i="0" u="none" strike="noStrike" cap="none" dirty="0">
                <a:solidFill>
                  <a:srgbClr val="000000"/>
                </a:solidFill>
                <a:latin typeface="Arial"/>
                <a:ea typeface="Arial"/>
                <a:cs typeface="Arial"/>
                <a:sym typeface="Arial"/>
              </a:endParaRPr>
            </a:p>
          </p:txBody>
        </p:sp>
        <p:sp>
          <p:nvSpPr>
            <p:cNvPr id="1085" name="Google Shape;1085;p97"/>
            <p:cNvSpPr txBox="1"/>
            <p:nvPr/>
          </p:nvSpPr>
          <p:spPr>
            <a:xfrm>
              <a:off x="5435048" y="4652886"/>
              <a:ext cx="1368000" cy="30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de-DE" sz="1350" b="1" i="0" u="none" strike="noStrike" cap="none" dirty="0" err="1">
                  <a:solidFill>
                    <a:schemeClr val="dk1"/>
                  </a:solidFill>
                  <a:latin typeface="Arial"/>
                  <a:ea typeface="Arial"/>
                  <a:cs typeface="Arial"/>
                  <a:sym typeface="Arial"/>
                </a:rPr>
                <a:t>Χρεωστικό</a:t>
              </a:r>
              <a:r>
                <a:rPr lang="de-DE" sz="1350" b="1" i="0" u="none" strike="noStrike" cap="none" dirty="0">
                  <a:solidFill>
                    <a:schemeClr val="dk1"/>
                  </a:solidFill>
                  <a:latin typeface="Arial"/>
                  <a:ea typeface="Arial"/>
                  <a:cs typeface="Arial"/>
                  <a:sym typeface="Arial"/>
                </a:rPr>
                <a:t> </a:t>
              </a:r>
              <a:r>
                <a:rPr lang="de-DE" sz="1350" b="1" i="0" u="none" strike="noStrike" cap="none" dirty="0" err="1">
                  <a:solidFill>
                    <a:schemeClr val="dk1"/>
                  </a:solidFill>
                  <a:latin typeface="Arial"/>
                  <a:ea typeface="Arial"/>
                  <a:cs typeface="Arial"/>
                  <a:sym typeface="Arial"/>
                </a:rPr>
                <a:t>κεφάλ</a:t>
              </a:r>
              <a:r>
                <a:rPr lang="de-DE" sz="1350" b="1" i="0" u="none" strike="noStrike" cap="none" dirty="0">
                  <a:solidFill>
                    <a:schemeClr val="dk1"/>
                  </a:solidFill>
                  <a:latin typeface="Arial"/>
                  <a:ea typeface="Arial"/>
                  <a:cs typeface="Arial"/>
                  <a:sym typeface="Arial"/>
                </a:rPr>
                <a:t>αιο</a:t>
              </a:r>
              <a:endParaRPr sz="1400" b="0" i="0" u="none" strike="noStrike" cap="none" dirty="0">
                <a:solidFill>
                  <a:srgbClr val="000000"/>
                </a:solidFill>
                <a:latin typeface="Arial"/>
                <a:ea typeface="Arial"/>
                <a:cs typeface="Arial"/>
                <a:sym typeface="Arial"/>
              </a:endParaRPr>
            </a:p>
          </p:txBody>
        </p:sp>
        <p:sp>
          <p:nvSpPr>
            <p:cNvPr id="1086" name="Google Shape;1086;p97"/>
            <p:cNvSpPr txBox="1"/>
            <p:nvPr/>
          </p:nvSpPr>
          <p:spPr>
            <a:xfrm>
              <a:off x="3851762" y="4687877"/>
              <a:ext cx="1440600" cy="30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l-GR" sz="1350" b="0" i="0" u="none" strike="noStrike" cap="none" dirty="0">
                  <a:solidFill>
                    <a:schemeClr val="dk1"/>
                  </a:solidFill>
                  <a:latin typeface="Arial"/>
                  <a:ea typeface="Arial"/>
                  <a:cs typeface="Arial"/>
                  <a:sym typeface="Arial"/>
                </a:rPr>
                <a:t>Ενδιάμεσο κεφάλαιο</a:t>
              </a:r>
              <a:endParaRPr sz="1400" b="0" i="0" u="none" strike="noStrike" cap="none" dirty="0">
                <a:solidFill>
                  <a:srgbClr val="000000"/>
                </a:solidFill>
                <a:latin typeface="Arial"/>
                <a:ea typeface="Arial"/>
                <a:cs typeface="Arial"/>
                <a:sym typeface="Arial"/>
              </a:endParaRPr>
            </a:p>
          </p:txBody>
        </p:sp>
        <p:cxnSp>
          <p:nvCxnSpPr>
            <p:cNvPr id="1087" name="Google Shape;1087;p97"/>
            <p:cNvCxnSpPr/>
            <p:nvPr/>
          </p:nvCxnSpPr>
          <p:spPr>
            <a:xfrm rot="10800000">
              <a:off x="3636244" y="4797467"/>
              <a:ext cx="288000" cy="900"/>
            </a:xfrm>
            <a:prstGeom prst="straightConnector1">
              <a:avLst/>
            </a:prstGeom>
            <a:noFill/>
            <a:ln w="9525" cap="flat" cmpd="sng">
              <a:solidFill>
                <a:schemeClr val="dk1"/>
              </a:solidFill>
              <a:prstDash val="solid"/>
              <a:round/>
              <a:headEnd type="none" w="sm" len="sm"/>
              <a:tailEnd type="triangle" w="med" len="med"/>
            </a:ln>
          </p:spPr>
        </p:cxnSp>
        <p:cxnSp>
          <p:nvCxnSpPr>
            <p:cNvPr id="1088" name="Google Shape;1088;p97"/>
            <p:cNvCxnSpPr/>
            <p:nvPr/>
          </p:nvCxnSpPr>
          <p:spPr>
            <a:xfrm rot="10800000">
              <a:off x="5219646" y="4797467"/>
              <a:ext cx="288000" cy="900"/>
            </a:xfrm>
            <a:prstGeom prst="straightConnector1">
              <a:avLst/>
            </a:prstGeom>
            <a:noFill/>
            <a:ln w="9525" cap="flat" cmpd="sng">
              <a:solidFill>
                <a:schemeClr val="dk1"/>
              </a:solidFill>
              <a:prstDash val="solid"/>
              <a:round/>
              <a:headEnd type="triangle" w="med" len="med"/>
              <a:tailEnd type="none" w="sm" len="sm"/>
            </a:ln>
          </p:spPr>
        </p:cxnSp>
        <p:sp>
          <p:nvSpPr>
            <p:cNvPr id="1089" name="Google Shape;1089;p97"/>
            <p:cNvSpPr txBox="1"/>
            <p:nvPr/>
          </p:nvSpPr>
          <p:spPr>
            <a:xfrm>
              <a:off x="4068191" y="3931518"/>
              <a:ext cx="1007700" cy="30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de-DE" sz="1350" b="0" i="0" u="none" strike="noStrike" cap="none">
                  <a:solidFill>
                    <a:schemeClr val="dk1"/>
                  </a:solidFill>
                  <a:latin typeface="Arial"/>
                  <a:ea typeface="Arial"/>
                  <a:cs typeface="Arial"/>
                  <a:sym typeface="Arial"/>
                </a:rPr>
                <a:t>Υβριδικό κεφάλαιο</a:t>
              </a:r>
              <a:endParaRPr sz="1400" b="0" i="0" u="none" strike="noStrike" cap="none">
                <a:solidFill>
                  <a:srgbClr val="000000"/>
                </a:solidFill>
                <a:latin typeface="Arial"/>
                <a:ea typeface="Arial"/>
                <a:cs typeface="Arial"/>
                <a:sym typeface="Arial"/>
              </a:endParaRPr>
            </a:p>
          </p:txBody>
        </p:sp>
        <p:cxnSp>
          <p:nvCxnSpPr>
            <p:cNvPr id="1090" name="Google Shape;1090;p97"/>
            <p:cNvCxnSpPr/>
            <p:nvPr/>
          </p:nvCxnSpPr>
          <p:spPr>
            <a:xfrm flipH="1">
              <a:off x="3851898" y="4222563"/>
              <a:ext cx="431700" cy="286500"/>
            </a:xfrm>
            <a:prstGeom prst="straightConnector1">
              <a:avLst/>
            </a:prstGeom>
            <a:noFill/>
            <a:ln w="9525" cap="flat" cmpd="sng">
              <a:solidFill>
                <a:schemeClr val="dk1"/>
              </a:solidFill>
              <a:prstDash val="solid"/>
              <a:round/>
              <a:headEnd type="none" w="sm" len="sm"/>
              <a:tailEnd type="triangle" w="med" len="med"/>
            </a:ln>
          </p:spPr>
        </p:cxnSp>
        <p:cxnSp>
          <p:nvCxnSpPr>
            <p:cNvPr id="1091" name="Google Shape;1091;p97"/>
            <p:cNvCxnSpPr/>
            <p:nvPr/>
          </p:nvCxnSpPr>
          <p:spPr>
            <a:xfrm>
              <a:off x="4913488" y="4229750"/>
              <a:ext cx="431700" cy="288300"/>
            </a:xfrm>
            <a:prstGeom prst="straightConnector1">
              <a:avLst/>
            </a:prstGeom>
            <a:noFill/>
            <a:ln w="9525" cap="flat" cmpd="sng">
              <a:solidFill>
                <a:schemeClr val="dk1"/>
              </a:solidFill>
              <a:prstDash val="solid"/>
              <a:round/>
              <a:headEnd type="none" w="sm" len="sm"/>
              <a:tailEnd type="triangle" w="med" len="med"/>
            </a:ln>
          </p:spPr>
        </p:cxnSp>
        <p:cxnSp>
          <p:nvCxnSpPr>
            <p:cNvPr id="1092" name="Google Shape;1092;p97"/>
            <p:cNvCxnSpPr/>
            <p:nvPr/>
          </p:nvCxnSpPr>
          <p:spPr>
            <a:xfrm rot="-5400000">
              <a:off x="4347323" y="3572689"/>
              <a:ext cx="432000" cy="0"/>
            </a:xfrm>
            <a:prstGeom prst="straightConnector1">
              <a:avLst/>
            </a:prstGeom>
            <a:noFill/>
            <a:ln w="9525" cap="flat" cmpd="sng">
              <a:solidFill>
                <a:schemeClr val="dk1"/>
              </a:solidFill>
              <a:prstDash val="solid"/>
              <a:round/>
              <a:headEnd type="none" w="sm" len="sm"/>
              <a:tailEnd type="triangle" w="med" len="med"/>
            </a:ln>
          </p:spPr>
        </p:cxnSp>
      </p:grpSp>
      <p:sp>
        <p:nvSpPr>
          <p:cNvPr id="1093" name="Google Shape;1093;p97"/>
          <p:cNvSpPr txBox="1"/>
          <p:nvPr/>
        </p:nvSpPr>
        <p:spPr>
          <a:xfrm>
            <a:off x="1871663" y="4197804"/>
            <a:ext cx="6266100" cy="30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75"/>
              <a:buFont typeface="Arial"/>
              <a:buNone/>
            </a:pPr>
            <a:r>
              <a:rPr lang="de-DE" sz="675" b="0" i="0" u="none" strike="noStrike" cap="none">
                <a:solidFill>
                  <a:srgbClr val="3F3F3F"/>
                </a:solidFill>
                <a:latin typeface="Arial"/>
                <a:ea typeface="Arial"/>
                <a:cs typeface="Arial"/>
                <a:sym typeface="Arial"/>
              </a:rPr>
              <a:t>Πηγή: Achleitner, A. K., Spiess-Knafl, W., &amp; Volk, S. (2011). Finanzierung von Social Enterprises-Neue Herausforderungen für die Finanzmärkte. </a:t>
            </a:r>
            <a:r>
              <a:rPr lang="de-DE" sz="675" b="0" i="1" u="none" strike="noStrike" cap="none">
                <a:solidFill>
                  <a:srgbClr val="3F3F3F"/>
                </a:solidFill>
                <a:latin typeface="Arial"/>
                <a:ea typeface="Arial"/>
                <a:cs typeface="Arial"/>
                <a:sym typeface="Arial"/>
              </a:rPr>
              <a:t>Social Entrepreneurship-Social Business: Für die Gesellschaft unternehmen</a:t>
            </a:r>
            <a:r>
              <a:rPr lang="de-DE" sz="675" b="0" i="0" u="none" strike="noStrike" cap="none">
                <a:solidFill>
                  <a:srgbClr val="3F3F3F"/>
                </a:solidFill>
                <a:latin typeface="Arial"/>
                <a:ea typeface="Arial"/>
                <a:cs typeface="Arial"/>
                <a:sym typeface="Arial"/>
              </a:rPr>
              <a:t>, 269-286.</a:t>
            </a:r>
            <a:endParaRPr sz="675" b="0" i="0" u="none" strike="noStrike" cap="none">
              <a:solidFill>
                <a:srgbClr val="3F3F3F"/>
              </a:solidFill>
              <a:latin typeface="Arial"/>
              <a:ea typeface="Arial"/>
              <a:cs typeface="Arial"/>
              <a:sym typeface="Arial"/>
            </a:endParaRPr>
          </a:p>
        </p:txBody>
      </p:sp>
      <p:sp>
        <p:nvSpPr>
          <p:cNvPr id="1094" name="Google Shape;1094;p97"/>
          <p:cNvSpPr txBox="1"/>
          <p:nvPr/>
        </p:nvSpPr>
        <p:spPr>
          <a:xfrm>
            <a:off x="928662" y="789552"/>
            <a:ext cx="7143900" cy="20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2"/>
              </a:solidFill>
              <a:latin typeface="Arial"/>
              <a:ea typeface="Arial"/>
              <a:cs typeface="Arial"/>
              <a:sym typeface="Arial"/>
            </a:endParaRPr>
          </a:p>
        </p:txBody>
      </p:sp>
      <p:sp>
        <p:nvSpPr>
          <p:cNvPr id="1095" name="Google Shape;1095;p9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62</a:t>
            </a:fld>
            <a:endParaRPr/>
          </a:p>
        </p:txBody>
      </p:sp>
      <p:pic>
        <p:nvPicPr>
          <p:cNvPr id="1096" name="Google Shape;1096;p97"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3" cy="393179"/>
          </a:xfrm>
          <a:prstGeom prst="rect">
            <a:avLst/>
          </a:prstGeom>
          <a:noFill/>
          <a:ln>
            <a:noFill/>
          </a:ln>
        </p:spPr>
      </p:pic>
      <p:pic>
        <p:nvPicPr>
          <p:cNvPr id="1097" name="Google Shape;1097;p97"/>
          <p:cNvPicPr preferRelativeResize="0"/>
          <p:nvPr/>
        </p:nvPicPr>
        <p:blipFill rotWithShape="1">
          <a:blip r:embed="rId4">
            <a:alphaModFix/>
          </a:blip>
          <a:srcRect/>
          <a:stretch/>
        </p:blipFill>
        <p:spPr>
          <a:xfrm>
            <a:off x="0" y="0"/>
            <a:ext cx="718275" cy="6796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98"/>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Εξωτερικές πηγές χρηματοδότησης</a:t>
            </a:r>
            <a:endParaRPr sz="4500"/>
          </a:p>
        </p:txBody>
      </p:sp>
      <p:sp>
        <p:nvSpPr>
          <p:cNvPr id="1103" name="Google Shape;1103;p98"/>
          <p:cNvSpPr txBox="1">
            <a:spLocks noGrp="1"/>
          </p:cNvSpPr>
          <p:nvPr>
            <p:ph type="body" idx="1"/>
          </p:nvPr>
        </p:nvSpPr>
        <p:spPr>
          <a:xfrm>
            <a:off x="505453" y="1825656"/>
            <a:ext cx="4670993"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Αυτά</a:t>
            </a:r>
            <a:r>
              <a:rPr lang="de-DE" sz="1800" dirty="0">
                <a:latin typeface="Calibri"/>
                <a:ea typeface="Calibri"/>
                <a:cs typeface="Calibri"/>
                <a:sym typeface="Calibri"/>
              </a:rPr>
              <a:t> μπ</a:t>
            </a:r>
            <a:r>
              <a:rPr lang="de-DE" sz="1800" dirty="0" err="1">
                <a:latin typeface="Calibri"/>
                <a:ea typeface="Calibri"/>
                <a:cs typeface="Calibri"/>
                <a:sym typeface="Calibri"/>
              </a:rPr>
              <a:t>ορεί</a:t>
            </a:r>
            <a:r>
              <a:rPr lang="de-DE" sz="1800" dirty="0">
                <a:latin typeface="Calibri"/>
                <a:ea typeface="Calibri"/>
                <a:cs typeface="Calibri"/>
                <a:sym typeface="Calibri"/>
              </a:rPr>
              <a:t> να </a:t>
            </a:r>
            <a:r>
              <a:rPr lang="de-DE" sz="1800" dirty="0" err="1">
                <a:latin typeface="Calibri"/>
                <a:ea typeface="Calibri"/>
                <a:cs typeface="Calibri"/>
                <a:sym typeface="Calibri"/>
              </a:rPr>
              <a:t>έχουν</a:t>
            </a:r>
            <a:r>
              <a:rPr lang="de-DE" sz="1800" dirty="0">
                <a:latin typeface="Calibri"/>
                <a:ea typeface="Calibri"/>
                <a:cs typeface="Calibri"/>
                <a:sym typeface="Calibri"/>
              </a:rPr>
              <a:t> </a:t>
            </a:r>
            <a:r>
              <a:rPr lang="de-DE" sz="1800" dirty="0" err="1">
                <a:latin typeface="Calibri"/>
                <a:ea typeface="Calibri"/>
                <a:cs typeface="Calibri"/>
                <a:sym typeface="Calibri"/>
              </a:rPr>
              <a:t>τη</a:t>
            </a:r>
            <a:r>
              <a:rPr lang="de-DE" sz="1800" dirty="0">
                <a:latin typeface="Calibri"/>
                <a:ea typeface="Calibri"/>
                <a:cs typeface="Calibri"/>
                <a:sym typeface="Calibri"/>
              </a:rPr>
              <a:t> </a:t>
            </a:r>
            <a:r>
              <a:rPr lang="de-DE" sz="1800" dirty="0" err="1">
                <a:latin typeface="Calibri"/>
                <a:ea typeface="Calibri"/>
                <a:cs typeface="Calibri"/>
                <a:sym typeface="Calibri"/>
              </a:rPr>
              <a:t>μορφή</a:t>
            </a:r>
            <a:r>
              <a:rPr lang="de-DE" sz="1800" dirty="0">
                <a:latin typeface="Calibri"/>
                <a:ea typeface="Calibri"/>
                <a:cs typeface="Calibri"/>
                <a:sym typeface="Calibri"/>
              </a:rPr>
              <a:t> </a:t>
            </a:r>
            <a:r>
              <a:rPr lang="de-DE" sz="1800" dirty="0" err="1">
                <a:latin typeface="Calibri"/>
                <a:ea typeface="Calibri"/>
                <a:cs typeface="Calibri"/>
                <a:sym typeface="Calibri"/>
              </a:rPr>
              <a:t>εξειδικευμένων</a:t>
            </a:r>
            <a:r>
              <a:rPr lang="de-DE" sz="1800" dirty="0">
                <a:latin typeface="Calibri"/>
                <a:ea typeface="Calibri"/>
                <a:cs typeface="Calibri"/>
                <a:sym typeface="Calibri"/>
              </a:rPr>
              <a:t> </a:t>
            </a:r>
            <a:r>
              <a:rPr lang="de-DE" sz="1800" dirty="0" err="1">
                <a:latin typeface="Calibri"/>
                <a:ea typeface="Calibri"/>
                <a:cs typeface="Calibri"/>
                <a:sym typeface="Calibri"/>
              </a:rPr>
              <a:t>μέσων</a:t>
            </a:r>
            <a:r>
              <a:rPr lang="de-DE" sz="1800" dirty="0">
                <a:latin typeface="Calibri"/>
                <a:ea typeface="Calibri"/>
                <a:cs typeface="Calibri"/>
                <a:sym typeface="Calibri"/>
              </a:rPr>
              <a:t> π</a:t>
            </a:r>
            <a:r>
              <a:rPr lang="de-DE" sz="1800" dirty="0" err="1">
                <a:latin typeface="Calibri"/>
                <a:ea typeface="Calibri"/>
                <a:cs typeface="Calibri"/>
                <a:sym typeface="Calibri"/>
              </a:rPr>
              <a:t>ου</a:t>
            </a:r>
            <a:r>
              <a:rPr lang="de-DE" sz="1800" dirty="0">
                <a:latin typeface="Calibri"/>
                <a:ea typeface="Calibri"/>
                <a:cs typeface="Calibri"/>
                <a:sym typeface="Calibri"/>
              </a:rPr>
              <a:t> μπ</a:t>
            </a:r>
            <a:r>
              <a:rPr lang="de-DE" sz="1800" dirty="0" err="1">
                <a:latin typeface="Calibri"/>
                <a:ea typeface="Calibri"/>
                <a:cs typeface="Calibri"/>
                <a:sym typeface="Calibri"/>
              </a:rPr>
              <a:t>ορεί</a:t>
            </a:r>
            <a:r>
              <a:rPr lang="de-DE" sz="1800" dirty="0">
                <a:latin typeface="Calibri"/>
                <a:ea typeface="Calibri"/>
                <a:cs typeface="Calibri"/>
                <a:sym typeface="Calibri"/>
              </a:rPr>
              <a:t> να </a:t>
            </a:r>
            <a:r>
              <a:rPr lang="de-DE" sz="1800" dirty="0" err="1">
                <a:latin typeface="Calibri"/>
                <a:ea typeface="Calibri"/>
                <a:cs typeface="Calibri"/>
                <a:sym typeface="Calibri"/>
              </a:rPr>
              <a:t>μην</a:t>
            </a:r>
            <a:r>
              <a:rPr lang="de-DE" sz="1800" dirty="0">
                <a:latin typeface="Calibri"/>
                <a:ea typeface="Calibri"/>
                <a:cs typeface="Calibri"/>
                <a:sym typeface="Calibri"/>
              </a:rPr>
              <a:t> </a:t>
            </a:r>
            <a:r>
              <a:rPr lang="de-DE" sz="1800" dirty="0" err="1">
                <a:latin typeface="Calibri"/>
                <a:ea typeface="Calibri"/>
                <a:cs typeface="Calibri"/>
                <a:sym typeface="Calibri"/>
              </a:rPr>
              <a:t>είν</a:t>
            </a:r>
            <a:r>
              <a:rPr lang="de-DE" sz="1800" dirty="0">
                <a:latin typeface="Calibri"/>
                <a:ea typeface="Calibri"/>
                <a:cs typeface="Calibri"/>
                <a:sym typeface="Calibri"/>
              </a:rPr>
              <a:t>αι κατάλληλα για όλο το κοινό-στόχο.</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el-GR" sz="1800" dirty="0">
                <a:latin typeface="Calibri"/>
                <a:ea typeface="Calibri"/>
                <a:cs typeface="Calibri"/>
                <a:sym typeface="Calibri"/>
              </a:rPr>
              <a:t>Παραδείγματα θα μπορούσαν να αποτελούν τα μετατρέψιμα ομόλογα, οι προνομιούχες μετοχές, τα πολύ μακροπρόθεσμα ομόλογα</a:t>
            </a:r>
            <a:endParaRPr sz="1800" dirty="0">
              <a:latin typeface="Calibri"/>
              <a:ea typeface="Calibri"/>
              <a:cs typeface="Calibri"/>
              <a:sym typeface="Calibri"/>
            </a:endParaRPr>
          </a:p>
        </p:txBody>
      </p:sp>
      <p:sp>
        <p:nvSpPr>
          <p:cNvPr id="1104" name="Google Shape;1104;p98"/>
          <p:cNvSpPr txBox="1">
            <a:spLocks noGrp="1"/>
          </p:cNvSpPr>
          <p:nvPr>
            <p:ph type="body" idx="2"/>
          </p:nvPr>
        </p:nvSpPr>
        <p:spPr>
          <a:xfrm>
            <a:off x="5423770" y="1758750"/>
            <a:ext cx="3621405"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Clr>
                <a:srgbClr val="FF0000"/>
              </a:buClr>
              <a:buSzPts val="1700"/>
              <a:buChar char="●"/>
            </a:pPr>
            <a:r>
              <a:rPr lang="de-DE" sz="1800" dirty="0">
                <a:solidFill>
                  <a:srgbClr val="FF0000"/>
                </a:solidFill>
                <a:latin typeface="Calibri"/>
                <a:ea typeface="Calibri"/>
                <a:cs typeface="Calibri"/>
                <a:sym typeface="Calibri"/>
              </a:rPr>
              <a:t>Τα </a:t>
            </a:r>
            <a:r>
              <a:rPr lang="de-DE" sz="1800" dirty="0" err="1">
                <a:solidFill>
                  <a:srgbClr val="FF0000"/>
                </a:solidFill>
                <a:latin typeface="Calibri"/>
                <a:ea typeface="Calibri"/>
                <a:cs typeface="Calibri"/>
                <a:sym typeface="Calibri"/>
              </a:rPr>
              <a:t>μέσ</a:t>
            </a:r>
            <a:r>
              <a:rPr lang="de-DE" sz="1800" dirty="0">
                <a:solidFill>
                  <a:srgbClr val="FF0000"/>
                </a:solidFill>
                <a:latin typeface="Calibri"/>
                <a:ea typeface="Calibri"/>
                <a:cs typeface="Calibri"/>
                <a:sym typeface="Calibri"/>
              </a:rPr>
              <a:t>α αυτά προσφέρουν συχνά υψηλότερη απόδοση (κουπόνι), δεδομένου ότι </a:t>
            </a:r>
            <a:r>
              <a:rPr lang="el-GR" sz="1800" dirty="0">
                <a:solidFill>
                  <a:srgbClr val="FF0000"/>
                </a:solidFill>
                <a:latin typeface="Calibri"/>
                <a:ea typeface="Calibri"/>
                <a:cs typeface="Calibri"/>
                <a:sym typeface="Calibri"/>
              </a:rPr>
              <a:t>έχουν μεγαλύτερο ρίσκο</a:t>
            </a:r>
            <a:r>
              <a:rPr lang="de-DE" sz="1800" dirty="0">
                <a:solidFill>
                  <a:srgbClr val="FF0000"/>
                </a:solidFill>
                <a:latin typeface="Calibri"/>
                <a:ea typeface="Calibri"/>
                <a:cs typeface="Calibri"/>
                <a:sym typeface="Calibri"/>
              </a:rPr>
              <a:t>. </a:t>
            </a:r>
            <a:endParaRPr sz="1800" dirty="0">
              <a:solidFill>
                <a:srgbClr val="FF0000"/>
              </a:solidFill>
              <a:latin typeface="Calibri"/>
              <a:ea typeface="Calibri"/>
              <a:cs typeface="Calibri"/>
              <a:sym typeface="Calibri"/>
            </a:endParaRPr>
          </a:p>
          <a:p>
            <a:pPr marL="457200" lvl="0" indent="-336550" algn="l" rtl="0">
              <a:lnSpc>
                <a:spcPct val="115000"/>
              </a:lnSpc>
              <a:spcBef>
                <a:spcPts val="0"/>
              </a:spcBef>
              <a:spcAft>
                <a:spcPts val="0"/>
              </a:spcAft>
              <a:buClr>
                <a:srgbClr val="FF0000"/>
              </a:buClr>
              <a:buSzPts val="1700"/>
              <a:buChar char="●"/>
            </a:pPr>
            <a:r>
              <a:rPr lang="de-DE" sz="1800" dirty="0">
                <a:solidFill>
                  <a:srgbClr val="FF0000"/>
                </a:solidFill>
                <a:latin typeface="Calibri"/>
                <a:ea typeface="Calibri"/>
                <a:cs typeface="Calibri"/>
                <a:sym typeface="Calibri"/>
              </a:rPr>
              <a:t>Η α</a:t>
            </a:r>
            <a:r>
              <a:rPr lang="de-DE" sz="1800" dirty="0" err="1">
                <a:solidFill>
                  <a:srgbClr val="FF0000"/>
                </a:solidFill>
                <a:latin typeface="Calibri"/>
                <a:ea typeface="Calibri"/>
                <a:cs typeface="Calibri"/>
                <a:sym typeface="Calibri"/>
              </a:rPr>
              <a:t>γορά</a:t>
            </a:r>
            <a:r>
              <a:rPr lang="de-DE" sz="1800" dirty="0">
                <a:solidFill>
                  <a:srgbClr val="FF0000"/>
                </a:solidFill>
                <a:latin typeface="Calibri"/>
                <a:ea typeface="Calibri"/>
                <a:cs typeface="Calibri"/>
                <a:sym typeface="Calibri"/>
              </a:rPr>
              <a:t> α</a:t>
            </a:r>
            <a:r>
              <a:rPr lang="de-DE" sz="1800" dirty="0" err="1">
                <a:solidFill>
                  <a:srgbClr val="FF0000"/>
                </a:solidFill>
                <a:latin typeface="Calibri"/>
                <a:ea typeface="Calibri"/>
                <a:cs typeface="Calibri"/>
                <a:sym typeface="Calibri"/>
              </a:rPr>
              <a:t>υτών</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των</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μέσων</a:t>
            </a:r>
            <a:r>
              <a:rPr lang="de-DE" sz="1800" dirty="0">
                <a:solidFill>
                  <a:srgbClr val="FF0000"/>
                </a:solidFill>
                <a:latin typeface="Calibri"/>
                <a:ea typeface="Calibri"/>
                <a:cs typeface="Calibri"/>
                <a:sym typeface="Calibri"/>
              </a:rPr>
              <a:t> απ</a:t>
            </a:r>
            <a:r>
              <a:rPr lang="de-DE" sz="1800" dirty="0" err="1">
                <a:solidFill>
                  <a:srgbClr val="FF0000"/>
                </a:solidFill>
                <a:latin typeface="Calibri"/>
                <a:ea typeface="Calibri"/>
                <a:cs typeface="Calibri"/>
                <a:sym typeface="Calibri"/>
              </a:rPr>
              <a:t>οτελείτ</a:t>
            </a:r>
            <a:r>
              <a:rPr lang="de-DE" sz="1800" dirty="0">
                <a:solidFill>
                  <a:srgbClr val="FF0000"/>
                </a:solidFill>
                <a:latin typeface="Calibri"/>
                <a:ea typeface="Calibri"/>
                <a:cs typeface="Calibri"/>
                <a:sym typeface="Calibri"/>
              </a:rPr>
              <a:t>αι κυρίως από θεσμικούς επενδυτές</a:t>
            </a:r>
            <a:endParaRPr sz="1800" dirty="0">
              <a:solidFill>
                <a:srgbClr val="FF0000"/>
              </a:solidFill>
              <a:latin typeface="Calibri"/>
              <a:ea typeface="Calibri"/>
              <a:cs typeface="Calibri"/>
              <a:sym typeface="Calibri"/>
            </a:endParaRPr>
          </a:p>
        </p:txBody>
      </p:sp>
      <p:pic>
        <p:nvPicPr>
          <p:cNvPr id="1105" name="Google Shape;1105;p9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06" name="Google Shape;1106;p98"/>
          <p:cNvSpPr txBox="1">
            <a:spLocks noGrp="1"/>
          </p:cNvSpPr>
          <p:nvPr>
            <p:ph type="body" idx="1"/>
          </p:nvPr>
        </p:nvSpPr>
        <p:spPr>
          <a:xfrm>
            <a:off x="2840950" y="1079250"/>
            <a:ext cx="5880900"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a:solidFill>
                  <a:schemeClr val="dk1"/>
                </a:solidFill>
                <a:latin typeface="Calibri"/>
                <a:ea typeface="Calibri"/>
                <a:cs typeface="Calibri"/>
                <a:sym typeface="Calibri"/>
              </a:rPr>
              <a:t>Υβριδικές λύσεις </a:t>
            </a:r>
            <a:endParaRPr sz="1600"/>
          </a:p>
        </p:txBody>
      </p:sp>
      <p:sp>
        <p:nvSpPr>
          <p:cNvPr id="1107" name="Google Shape;1107;p9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63</a:t>
            </a:fld>
            <a:endParaRPr/>
          </a:p>
        </p:txBody>
      </p:sp>
      <p:pic>
        <p:nvPicPr>
          <p:cNvPr id="1108" name="Google Shape;1108;p98"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9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a:latin typeface="Calibri"/>
                <a:ea typeface="Calibri"/>
                <a:cs typeface="Calibri"/>
                <a:sym typeface="Calibri"/>
              </a:rPr>
              <a:t>Εξωτερικές πηγές χρηματοδότησης</a:t>
            </a:r>
            <a:endParaRPr sz="4500"/>
          </a:p>
        </p:txBody>
      </p:sp>
      <p:sp>
        <p:nvSpPr>
          <p:cNvPr id="1114" name="Google Shape;1114;p99"/>
          <p:cNvSpPr txBox="1">
            <a:spLocks noGrp="1"/>
          </p:cNvSpPr>
          <p:nvPr>
            <p:ph type="body" idx="1"/>
          </p:nvPr>
        </p:nvSpPr>
        <p:spPr>
          <a:xfrm>
            <a:off x="359137" y="1759731"/>
            <a:ext cx="4370368"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Το</a:t>
            </a:r>
            <a:r>
              <a:rPr lang="de-DE" sz="1800" dirty="0">
                <a:latin typeface="Calibri"/>
                <a:ea typeface="Calibri"/>
                <a:cs typeface="Calibri"/>
                <a:sym typeface="Calibri"/>
              </a:rPr>
              <a:t> Crowdfunding βα</a:t>
            </a:r>
            <a:r>
              <a:rPr lang="de-DE" sz="1800" dirty="0" err="1">
                <a:latin typeface="Calibri"/>
                <a:ea typeface="Calibri"/>
                <a:cs typeface="Calibri"/>
                <a:sym typeface="Calibri"/>
              </a:rPr>
              <a:t>σίζετ</a:t>
            </a:r>
            <a:r>
              <a:rPr lang="de-DE" sz="1800" dirty="0">
                <a:latin typeface="Calibri"/>
                <a:ea typeface="Calibri"/>
                <a:cs typeface="Calibri"/>
                <a:sym typeface="Calibri"/>
              </a:rPr>
              <a:t>αι σε πολλές επενδύσεις μικρής αξίας που πραγματοποιούνται από ιδιώτες</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Το</a:t>
            </a:r>
            <a:r>
              <a:rPr lang="de-DE" sz="1800" dirty="0">
                <a:latin typeface="Calibri"/>
                <a:ea typeface="Calibri"/>
                <a:cs typeface="Calibri"/>
                <a:sym typeface="Calibri"/>
              </a:rPr>
              <a:t> </a:t>
            </a:r>
            <a:r>
              <a:rPr lang="de-DE" sz="1800" dirty="0" err="1">
                <a:latin typeface="Calibri"/>
                <a:ea typeface="Calibri"/>
                <a:cs typeface="Calibri"/>
                <a:sym typeface="Calibri"/>
              </a:rPr>
              <a:t>κίνητρο</a:t>
            </a:r>
            <a:r>
              <a:rPr lang="de-DE" sz="1800" dirty="0">
                <a:latin typeface="Calibri"/>
                <a:ea typeface="Calibri"/>
                <a:cs typeface="Calibri"/>
                <a:sym typeface="Calibri"/>
              </a:rPr>
              <a:t> </a:t>
            </a:r>
            <a:r>
              <a:rPr lang="de-DE" sz="1800" dirty="0" err="1">
                <a:latin typeface="Calibri"/>
                <a:ea typeface="Calibri"/>
                <a:cs typeface="Calibri"/>
                <a:sym typeface="Calibri"/>
              </a:rPr>
              <a:t>γι</a:t>
            </a:r>
            <a:r>
              <a:rPr lang="de-DE" sz="1800" dirty="0">
                <a:latin typeface="Calibri"/>
                <a:ea typeface="Calibri"/>
                <a:cs typeface="Calibri"/>
                <a:sym typeface="Calibri"/>
              </a:rPr>
              <a:t>α επενδύσεις είναι συνήθως συναισθηματικό και όχι οικονομικό.</a:t>
            </a:r>
            <a:endParaRPr sz="1800" dirty="0">
              <a:latin typeface="Calibri"/>
              <a:ea typeface="Calibri"/>
              <a:cs typeface="Calibri"/>
              <a:sym typeface="Calibri"/>
            </a:endParaRPr>
          </a:p>
          <a:p>
            <a:pPr marL="457200" lvl="0" indent="-228600" algn="l" rtl="0">
              <a:lnSpc>
                <a:spcPct val="100000"/>
              </a:lnSpc>
              <a:spcBef>
                <a:spcPts val="0"/>
              </a:spcBef>
              <a:spcAft>
                <a:spcPts val="0"/>
              </a:spcAft>
              <a:buSzPts val="2000"/>
              <a:buFont typeface="Calibri"/>
              <a:buNone/>
            </a:pPr>
            <a:endParaRPr sz="1800" dirty="0">
              <a:latin typeface="Calibri"/>
              <a:ea typeface="Calibri"/>
              <a:cs typeface="Calibri"/>
              <a:sym typeface="Calibri"/>
            </a:endParaRPr>
          </a:p>
        </p:txBody>
      </p:sp>
      <p:sp>
        <p:nvSpPr>
          <p:cNvPr id="1115" name="Google Shape;1115;p99"/>
          <p:cNvSpPr txBox="1">
            <a:spLocks noGrp="1"/>
          </p:cNvSpPr>
          <p:nvPr>
            <p:ph type="body" idx="2"/>
          </p:nvPr>
        </p:nvSpPr>
        <p:spPr>
          <a:xfrm>
            <a:off x="4572000" y="1758750"/>
            <a:ext cx="4473175" cy="2778000"/>
          </a:xfrm>
          <a:prstGeom prst="rect">
            <a:avLst/>
          </a:prstGeom>
          <a:noFill/>
          <a:ln>
            <a:noFill/>
          </a:ln>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Char char="●"/>
            </a:pPr>
            <a:r>
              <a:rPr lang="de-DE" sz="1800" dirty="0" err="1">
                <a:latin typeface="Calibri"/>
                <a:ea typeface="Calibri"/>
                <a:cs typeface="Calibri"/>
                <a:sym typeface="Calibri"/>
              </a:rPr>
              <a:t>Το</a:t>
            </a:r>
            <a:r>
              <a:rPr lang="de-DE" sz="1800" dirty="0">
                <a:latin typeface="Calibri"/>
                <a:ea typeface="Calibri"/>
                <a:cs typeface="Calibri"/>
                <a:sym typeface="Calibri"/>
              </a:rPr>
              <a:t> </a:t>
            </a:r>
            <a:r>
              <a:rPr lang="de-DE" sz="1800" dirty="0" err="1">
                <a:latin typeface="Calibri"/>
                <a:ea typeface="Calibri"/>
                <a:cs typeface="Calibri"/>
                <a:sym typeface="Calibri"/>
              </a:rPr>
              <a:t>κεφάλ</a:t>
            </a:r>
            <a:r>
              <a:rPr lang="de-DE" sz="1800" dirty="0">
                <a:latin typeface="Calibri"/>
                <a:ea typeface="Calibri"/>
                <a:cs typeface="Calibri"/>
                <a:sym typeface="Calibri"/>
              </a:rPr>
              <a:t>αιο-στόχος που αντλείται μπορεί να φτάσει τα 5 εκατ. </a:t>
            </a:r>
            <a:r>
              <a:rPr lang="de-DE" sz="1800" dirty="0" err="1">
                <a:latin typeface="Calibri"/>
                <a:ea typeface="Calibri"/>
                <a:cs typeface="Calibri"/>
                <a:sym typeface="Calibri"/>
              </a:rPr>
              <a:t>ευρώ</a:t>
            </a:r>
            <a:r>
              <a:rPr lang="de-DE" sz="1800" dirty="0">
                <a:latin typeface="Calibri"/>
                <a:ea typeface="Calibri"/>
                <a:cs typeface="Calibri"/>
                <a:sym typeface="Calibri"/>
              </a:rPr>
              <a:t>, α</a:t>
            </a:r>
            <a:r>
              <a:rPr lang="de-DE" sz="1800" dirty="0" err="1">
                <a:latin typeface="Calibri"/>
                <a:ea typeface="Calibri"/>
                <a:cs typeface="Calibri"/>
                <a:sym typeface="Calibri"/>
              </a:rPr>
              <a:t>λλά</a:t>
            </a:r>
            <a:r>
              <a:rPr lang="de-DE" sz="1800" dirty="0">
                <a:latin typeface="Calibri"/>
                <a:ea typeface="Calibri"/>
                <a:cs typeface="Calibri"/>
                <a:sym typeface="Calibri"/>
              </a:rPr>
              <a:t> </a:t>
            </a:r>
            <a:r>
              <a:rPr lang="de-DE" sz="1800" dirty="0" err="1">
                <a:latin typeface="Calibri"/>
                <a:ea typeface="Calibri"/>
                <a:cs typeface="Calibri"/>
                <a:sym typeface="Calibri"/>
              </a:rPr>
              <a:t>συχνά</a:t>
            </a:r>
            <a:r>
              <a:rPr lang="de-DE" sz="1800" dirty="0">
                <a:latin typeface="Calibri"/>
                <a:ea typeface="Calibri"/>
                <a:cs typeface="Calibri"/>
                <a:sym typeface="Calibri"/>
              </a:rPr>
              <a:t> </a:t>
            </a:r>
            <a:r>
              <a:rPr lang="de-DE" sz="1800" dirty="0" err="1">
                <a:latin typeface="Calibri"/>
                <a:ea typeface="Calibri"/>
                <a:cs typeface="Calibri"/>
                <a:sym typeface="Calibri"/>
              </a:rPr>
              <a:t>είν</a:t>
            </a:r>
            <a:r>
              <a:rPr lang="de-DE" sz="1800" dirty="0">
                <a:latin typeface="Calibri"/>
                <a:ea typeface="Calibri"/>
                <a:cs typeface="Calibri"/>
                <a:sym typeface="Calibri"/>
              </a:rPr>
              <a:t>αι σημαντικά μικρότερο.</a:t>
            </a:r>
            <a:endParaRPr sz="1800" dirty="0">
              <a:latin typeface="Calibri"/>
              <a:ea typeface="Calibri"/>
              <a:cs typeface="Calibri"/>
              <a:sym typeface="Calibri"/>
            </a:endParaRPr>
          </a:p>
          <a:p>
            <a:pPr marL="457200" lvl="0" indent="-336550" algn="l" rtl="0">
              <a:lnSpc>
                <a:spcPct val="115000"/>
              </a:lnSpc>
              <a:spcBef>
                <a:spcPts val="0"/>
              </a:spcBef>
              <a:spcAft>
                <a:spcPts val="0"/>
              </a:spcAft>
              <a:buSzPts val="1700"/>
              <a:buChar char="●"/>
            </a:pPr>
            <a:r>
              <a:rPr lang="de-DE" sz="1800" dirty="0" err="1">
                <a:latin typeface="Calibri"/>
                <a:ea typeface="Calibri"/>
                <a:cs typeface="Calibri"/>
                <a:sym typeface="Calibri"/>
              </a:rPr>
              <a:t>Πρόκειτ</a:t>
            </a:r>
            <a:r>
              <a:rPr lang="de-DE" sz="1800" dirty="0">
                <a:latin typeface="Calibri"/>
                <a:ea typeface="Calibri"/>
                <a:cs typeface="Calibri"/>
                <a:sym typeface="Calibri"/>
              </a:rPr>
              <a:t>αι για μια διαδικασία σχετικά χαμηλού κόστους που απαιτεί ένα επιχειρηματικό σχέδιο και έναν αδειοδοτημένο μεσάζοντα.</a:t>
            </a:r>
            <a:endParaRPr sz="1800" dirty="0">
              <a:latin typeface="Calibri"/>
              <a:ea typeface="Calibri"/>
              <a:cs typeface="Calibri"/>
              <a:sym typeface="Calibri"/>
            </a:endParaRPr>
          </a:p>
        </p:txBody>
      </p:sp>
      <p:pic>
        <p:nvPicPr>
          <p:cNvPr id="1116" name="Google Shape;1116;p99"/>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17" name="Google Shape;1117;p99"/>
          <p:cNvSpPr txBox="1">
            <a:spLocks noGrp="1"/>
          </p:cNvSpPr>
          <p:nvPr>
            <p:ph type="body" idx="1"/>
          </p:nvPr>
        </p:nvSpPr>
        <p:spPr>
          <a:xfrm>
            <a:off x="1002082" y="1079250"/>
            <a:ext cx="7719768"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a:solidFill>
                  <a:schemeClr val="dk1"/>
                </a:solidFill>
                <a:latin typeface="Calibri"/>
                <a:ea typeface="Calibri"/>
                <a:cs typeface="Calibri"/>
                <a:sym typeface="Calibri"/>
              </a:rPr>
              <a:t>(</a:t>
            </a:r>
            <a:r>
              <a:rPr lang="el-GR" sz="3000" dirty="0">
                <a:solidFill>
                  <a:schemeClr val="dk1"/>
                </a:solidFill>
                <a:latin typeface="Calibri"/>
                <a:ea typeface="Calibri"/>
                <a:cs typeface="Calibri"/>
                <a:sym typeface="Calibri"/>
              </a:rPr>
              <a:t>Χρηματοδότηση από το πλήθος)-</a:t>
            </a:r>
            <a:r>
              <a:rPr lang="de-DE" sz="3000" dirty="0">
                <a:solidFill>
                  <a:schemeClr val="dk1"/>
                </a:solidFill>
                <a:latin typeface="Calibri"/>
                <a:ea typeface="Calibri"/>
                <a:cs typeface="Calibri"/>
                <a:sym typeface="Calibri"/>
              </a:rPr>
              <a:t>Crowdfunding </a:t>
            </a:r>
            <a:endParaRPr sz="1600" dirty="0"/>
          </a:p>
        </p:txBody>
      </p:sp>
      <p:sp>
        <p:nvSpPr>
          <p:cNvPr id="1118" name="Google Shape;1118;p9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64</a:t>
            </a:fld>
            <a:endParaRPr/>
          </a:p>
        </p:txBody>
      </p:sp>
      <p:pic>
        <p:nvPicPr>
          <p:cNvPr id="1119" name="Google Shape;1119;p99"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00"/>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1125" name="Google Shape;1125;p100"/>
          <p:cNvSpPr txBox="1">
            <a:spLocks noGrp="1"/>
          </p:cNvSpPr>
          <p:nvPr>
            <p:ph type="body" idx="1"/>
          </p:nvPr>
        </p:nvSpPr>
        <p:spPr>
          <a:xfrm>
            <a:off x="288099" y="1593934"/>
            <a:ext cx="4822521" cy="33063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Η </a:t>
            </a:r>
            <a:r>
              <a:rPr lang="de-DE" sz="1800" dirty="0" err="1">
                <a:solidFill>
                  <a:srgbClr val="FF0000"/>
                </a:solidFill>
                <a:latin typeface="Calibri"/>
                <a:ea typeface="Calibri"/>
                <a:cs typeface="Calibri"/>
                <a:sym typeface="Calibri"/>
              </a:rPr>
              <a:t>χρημ</a:t>
            </a:r>
            <a:r>
              <a:rPr lang="de-DE" sz="1800" dirty="0">
                <a:solidFill>
                  <a:srgbClr val="FF0000"/>
                </a:solidFill>
                <a:latin typeface="Calibri"/>
                <a:ea typeface="Calibri"/>
                <a:cs typeface="Calibri"/>
                <a:sym typeface="Calibri"/>
              </a:rPr>
              <a:t>ατοδότηση από το πλήθος</a:t>
            </a:r>
            <a:r>
              <a:rPr lang="el-GR" sz="1800" dirty="0">
                <a:solidFill>
                  <a:srgbClr val="FF0000"/>
                </a:solidFill>
                <a:latin typeface="Calibri"/>
                <a:ea typeface="Calibri"/>
                <a:cs typeface="Calibri"/>
                <a:sym typeface="Calibri"/>
              </a:rPr>
              <a:t> (</a:t>
            </a:r>
            <a:r>
              <a:rPr lang="en-US" sz="1800" dirty="0">
                <a:solidFill>
                  <a:srgbClr val="FF0000"/>
                </a:solidFill>
                <a:latin typeface="Calibri"/>
                <a:ea typeface="Calibri"/>
                <a:cs typeface="Calibri"/>
                <a:sym typeface="Calibri"/>
              </a:rPr>
              <a:t>Crowdfunding)</a:t>
            </a:r>
            <a:r>
              <a:rPr lang="de-DE" sz="1800" dirty="0">
                <a:solidFill>
                  <a:srgbClr val="FF0000"/>
                </a:solidFill>
                <a:latin typeface="Calibri"/>
                <a:ea typeface="Calibri"/>
                <a:cs typeface="Calibri"/>
                <a:sym typeface="Calibri"/>
              </a:rPr>
              <a:t> χρησιμοποιείται για σχετικά μικρές κεφαλαιακές ανάγκες</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Οι</a:t>
            </a:r>
            <a:r>
              <a:rPr lang="de-DE" sz="1800" dirty="0">
                <a:solidFill>
                  <a:srgbClr val="FF0000"/>
                </a:solidFill>
                <a:latin typeface="Calibri"/>
                <a:ea typeface="Calibri"/>
                <a:cs typeface="Calibri"/>
                <a:sym typeface="Calibri"/>
              </a:rPr>
              <a:t> π</a:t>
            </a:r>
            <a:r>
              <a:rPr lang="de-DE" sz="1800" dirty="0" err="1">
                <a:solidFill>
                  <a:srgbClr val="FF0000"/>
                </a:solidFill>
                <a:latin typeface="Calibri"/>
                <a:ea typeface="Calibri"/>
                <a:cs typeface="Calibri"/>
                <a:sym typeface="Calibri"/>
              </a:rPr>
              <a:t>ερισσότερες</a:t>
            </a:r>
            <a:r>
              <a:rPr lang="de-DE" sz="1800" dirty="0">
                <a:solidFill>
                  <a:srgbClr val="FF0000"/>
                </a:solidFill>
                <a:latin typeface="Calibri"/>
                <a:ea typeface="Calibri"/>
                <a:cs typeface="Calibri"/>
                <a:sym typeface="Calibri"/>
              </a:rPr>
              <a:t> (75%) </a:t>
            </a:r>
            <a:r>
              <a:rPr lang="de-DE" sz="1800" dirty="0" err="1">
                <a:solidFill>
                  <a:srgbClr val="FF0000"/>
                </a:solidFill>
                <a:latin typeface="Calibri"/>
                <a:ea typeface="Calibri"/>
                <a:cs typeface="Calibri"/>
                <a:sym typeface="Calibri"/>
              </a:rPr>
              <a:t>εκστρ</a:t>
            </a:r>
            <a:r>
              <a:rPr lang="de-DE" sz="1800" dirty="0">
                <a:solidFill>
                  <a:srgbClr val="FF0000"/>
                </a:solidFill>
                <a:latin typeface="Calibri"/>
                <a:ea typeface="Calibri"/>
                <a:cs typeface="Calibri"/>
                <a:sym typeface="Calibri"/>
              </a:rPr>
              <a:t>ατείες crowdfunding δεν επιτυγχάνουν το στόχο τους </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dirty="0" err="1">
                <a:solidFill>
                  <a:srgbClr val="FF0000"/>
                </a:solidFill>
                <a:latin typeface="Calibri"/>
                <a:ea typeface="Calibri"/>
                <a:cs typeface="Calibri"/>
                <a:sym typeface="Calibri"/>
              </a:rPr>
              <a:t>Το</a:t>
            </a:r>
            <a:r>
              <a:rPr lang="de-DE" sz="1800" dirty="0">
                <a:solidFill>
                  <a:srgbClr val="FF0000"/>
                </a:solidFill>
                <a:latin typeface="Calibri"/>
                <a:ea typeface="Calibri"/>
                <a:cs typeface="Calibri"/>
                <a:sym typeface="Calibri"/>
              </a:rPr>
              <a:t> Crowdfunding </a:t>
            </a:r>
            <a:r>
              <a:rPr lang="de-DE" sz="1800" dirty="0" err="1">
                <a:solidFill>
                  <a:srgbClr val="FF0000"/>
                </a:solidFill>
                <a:latin typeface="Calibri"/>
                <a:ea typeface="Calibri"/>
                <a:cs typeface="Calibri"/>
                <a:sym typeface="Calibri"/>
              </a:rPr>
              <a:t>είν</a:t>
            </a:r>
            <a:r>
              <a:rPr lang="de-DE" sz="1800" dirty="0">
                <a:solidFill>
                  <a:srgbClr val="FF0000"/>
                </a:solidFill>
                <a:latin typeface="Calibri"/>
                <a:ea typeface="Calibri"/>
                <a:cs typeface="Calibri"/>
                <a:sym typeface="Calibri"/>
              </a:rPr>
              <a:t>αι μια σχετικά αρρύθμιστη αγορά και συνιστάται προσοχή.</a:t>
            </a:r>
            <a:endParaRPr sz="1800" dirty="0">
              <a:solidFill>
                <a:srgbClr val="FF0000"/>
              </a:solidFill>
              <a:latin typeface="Calibri"/>
              <a:ea typeface="Calibri"/>
              <a:cs typeface="Calibri"/>
              <a:sym typeface="Calibri"/>
            </a:endParaRPr>
          </a:p>
        </p:txBody>
      </p:sp>
      <p:sp>
        <p:nvSpPr>
          <p:cNvPr id="1126" name="Google Shape;1126;p100"/>
          <p:cNvSpPr txBox="1">
            <a:spLocks noGrp="1"/>
          </p:cNvSpPr>
          <p:nvPr>
            <p:ph type="body" idx="2"/>
          </p:nvPr>
        </p:nvSpPr>
        <p:spPr>
          <a:xfrm>
            <a:off x="4910203" y="1599787"/>
            <a:ext cx="4136496" cy="27780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Το</a:t>
            </a:r>
            <a:r>
              <a:rPr lang="de-DE" sz="1800" dirty="0">
                <a:solidFill>
                  <a:srgbClr val="FF0000"/>
                </a:solidFill>
                <a:latin typeface="Calibri"/>
                <a:ea typeface="Calibri"/>
                <a:cs typeface="Calibri"/>
                <a:sym typeface="Calibri"/>
              </a:rPr>
              <a:t> Crowdfunding </a:t>
            </a:r>
            <a:r>
              <a:rPr lang="de-DE" sz="1800" dirty="0" err="1">
                <a:solidFill>
                  <a:srgbClr val="FF0000"/>
                </a:solidFill>
                <a:latin typeface="Calibri"/>
                <a:ea typeface="Calibri"/>
                <a:cs typeface="Calibri"/>
                <a:sym typeface="Calibri"/>
              </a:rPr>
              <a:t>τείνει</a:t>
            </a:r>
            <a:r>
              <a:rPr lang="de-DE" sz="1800" dirty="0">
                <a:solidFill>
                  <a:srgbClr val="FF0000"/>
                </a:solidFill>
                <a:latin typeface="Calibri"/>
                <a:ea typeface="Calibri"/>
                <a:cs typeface="Calibri"/>
                <a:sym typeface="Calibri"/>
              </a:rPr>
              <a:t> να προσελκύει έργα που έχουν κοινωνικό, πολιτιστικό, προσωπικό και κοινοτικό χαρακτήρα</a:t>
            </a:r>
            <a:r>
              <a:rPr lang="el-GR" sz="1800" dirty="0">
                <a:solidFill>
                  <a:srgbClr val="FF0000"/>
                </a:solidFill>
                <a:latin typeface="Calibri"/>
                <a:ea typeface="Calibri"/>
                <a:cs typeface="Calibri"/>
                <a:sym typeface="Calibri"/>
              </a:rPr>
              <a:t> εκ φύσεως</a:t>
            </a:r>
            <a:r>
              <a:rPr lang="de-DE" sz="1800" dirty="0">
                <a:solidFill>
                  <a:srgbClr val="FF0000"/>
                </a:solidFill>
                <a:latin typeface="Calibri"/>
                <a:ea typeface="Calibri"/>
                <a:cs typeface="Calibri"/>
                <a:sym typeface="Calibri"/>
              </a:rPr>
              <a:t>. </a:t>
            </a:r>
            <a:endParaRPr sz="1800" dirty="0">
              <a:solidFill>
                <a:srgbClr val="FF0000"/>
              </a:solidFill>
              <a:latin typeface="Calibri"/>
              <a:ea typeface="Calibri"/>
              <a:cs typeface="Calibri"/>
              <a:sym typeface="Calibri"/>
            </a:endParaRPr>
          </a:p>
        </p:txBody>
      </p:sp>
      <p:pic>
        <p:nvPicPr>
          <p:cNvPr id="1127" name="Google Shape;1127;p10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29" name="Google Shape;1129;p10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65</a:t>
            </a:fld>
            <a:endParaRPr/>
          </a:p>
        </p:txBody>
      </p:sp>
      <p:pic>
        <p:nvPicPr>
          <p:cNvPr id="1130" name="Google Shape;1130;p100"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
        <p:nvSpPr>
          <p:cNvPr id="4" name="Google Shape;1117;p99">
            <a:extLst>
              <a:ext uri="{FF2B5EF4-FFF2-40B4-BE49-F238E27FC236}">
                <a16:creationId xmlns:a16="http://schemas.microsoft.com/office/drawing/2014/main" id="{EECA6FE3-83A9-0B77-2569-6C07FF795DE8}"/>
              </a:ext>
            </a:extLst>
          </p:cNvPr>
          <p:cNvSpPr txBox="1">
            <a:spLocks/>
          </p:cNvSpPr>
          <p:nvPr/>
        </p:nvSpPr>
        <p:spPr>
          <a:xfrm>
            <a:off x="1002082" y="1079250"/>
            <a:ext cx="7719768" cy="5127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1pPr>
            <a:lvl2pPr marL="914400" marR="0" lvl="1" indent="-304800" algn="l" rtl="0">
              <a:lnSpc>
                <a:spcPct val="115000"/>
              </a:lnSpc>
              <a:spcBef>
                <a:spcPts val="1600"/>
              </a:spcBef>
              <a:spcAft>
                <a:spcPts val="0"/>
              </a:spcAft>
              <a:buClr>
                <a:schemeClr val="dk2"/>
              </a:buClr>
              <a:buSzPts val="1200"/>
              <a:buFont typeface="Lato"/>
              <a:buChar char="○"/>
              <a:defRPr sz="1200" b="0" i="0" u="none" strike="noStrike" cap="none">
                <a:solidFill>
                  <a:schemeClr val="dk2"/>
                </a:solidFill>
                <a:latin typeface="Lato"/>
                <a:ea typeface="Lato"/>
                <a:cs typeface="Lato"/>
                <a:sym typeface="Lato"/>
              </a:defRPr>
            </a:lvl2pPr>
            <a:lvl3pPr marL="1371600" marR="0" lvl="2" indent="-304800" algn="l" rtl="0">
              <a:lnSpc>
                <a:spcPct val="115000"/>
              </a:lnSpc>
              <a:spcBef>
                <a:spcPts val="1600"/>
              </a:spcBef>
              <a:spcAft>
                <a:spcPts val="0"/>
              </a:spcAft>
              <a:buClr>
                <a:schemeClr val="dk2"/>
              </a:buClr>
              <a:buSzPts val="1200"/>
              <a:buFont typeface="Lato"/>
              <a:buChar char="■"/>
              <a:defRPr sz="1200" b="0" i="0" u="none" strike="noStrike" cap="none">
                <a:solidFill>
                  <a:schemeClr val="dk2"/>
                </a:solidFill>
                <a:latin typeface="Lato"/>
                <a:ea typeface="Lato"/>
                <a:cs typeface="Lato"/>
                <a:sym typeface="Lato"/>
              </a:defRPr>
            </a:lvl3pPr>
            <a:lvl4pPr marL="1828800" marR="0" lvl="3" indent="-304800" algn="l" rtl="0">
              <a:lnSpc>
                <a:spcPct val="115000"/>
              </a:lnSpc>
              <a:spcBef>
                <a:spcPts val="1600"/>
              </a:spcBef>
              <a:spcAft>
                <a:spcPts val="0"/>
              </a:spcAft>
              <a:buClr>
                <a:schemeClr val="dk2"/>
              </a:buClr>
              <a:buSzPts val="1200"/>
              <a:buFont typeface="Lato"/>
              <a:buChar char="●"/>
              <a:defRPr sz="1200" b="0" i="0" u="none" strike="noStrike" cap="none">
                <a:solidFill>
                  <a:schemeClr val="dk2"/>
                </a:solidFill>
                <a:latin typeface="Lato"/>
                <a:ea typeface="Lato"/>
                <a:cs typeface="Lato"/>
                <a:sym typeface="Lato"/>
              </a:defRPr>
            </a:lvl4pPr>
            <a:lvl5pPr marL="2286000" marR="0" lvl="4" indent="-304800" algn="l" rtl="0">
              <a:lnSpc>
                <a:spcPct val="115000"/>
              </a:lnSpc>
              <a:spcBef>
                <a:spcPts val="1600"/>
              </a:spcBef>
              <a:spcAft>
                <a:spcPts val="0"/>
              </a:spcAft>
              <a:buClr>
                <a:schemeClr val="dk2"/>
              </a:buClr>
              <a:buSzPts val="1200"/>
              <a:buFont typeface="Lato"/>
              <a:buChar char="○"/>
              <a:defRPr sz="1200" b="0" i="0" u="none" strike="noStrike" cap="none">
                <a:solidFill>
                  <a:schemeClr val="dk2"/>
                </a:solidFill>
                <a:latin typeface="Lato"/>
                <a:ea typeface="Lato"/>
                <a:cs typeface="Lato"/>
                <a:sym typeface="Lato"/>
              </a:defRPr>
            </a:lvl5pPr>
            <a:lvl6pPr marL="2743200" marR="0" lvl="5" indent="-304800" algn="l" rtl="0">
              <a:lnSpc>
                <a:spcPct val="115000"/>
              </a:lnSpc>
              <a:spcBef>
                <a:spcPts val="1600"/>
              </a:spcBef>
              <a:spcAft>
                <a:spcPts val="0"/>
              </a:spcAft>
              <a:buClr>
                <a:schemeClr val="dk2"/>
              </a:buClr>
              <a:buSzPts val="1200"/>
              <a:buFont typeface="Lato"/>
              <a:buChar char="■"/>
              <a:defRPr sz="1200" b="0" i="0" u="none" strike="noStrike" cap="none">
                <a:solidFill>
                  <a:schemeClr val="dk2"/>
                </a:solidFill>
                <a:latin typeface="Lato"/>
                <a:ea typeface="Lato"/>
                <a:cs typeface="Lato"/>
                <a:sym typeface="Lato"/>
              </a:defRPr>
            </a:lvl6pPr>
            <a:lvl7pPr marL="3200400" marR="0" lvl="6" indent="-304800" algn="l" rtl="0">
              <a:lnSpc>
                <a:spcPct val="115000"/>
              </a:lnSpc>
              <a:spcBef>
                <a:spcPts val="1600"/>
              </a:spcBef>
              <a:spcAft>
                <a:spcPts val="0"/>
              </a:spcAft>
              <a:buClr>
                <a:schemeClr val="dk2"/>
              </a:buClr>
              <a:buSzPts val="1200"/>
              <a:buFont typeface="Lato"/>
              <a:buChar char="●"/>
              <a:defRPr sz="1200" b="0" i="0" u="none" strike="noStrike" cap="none">
                <a:solidFill>
                  <a:schemeClr val="dk2"/>
                </a:solidFill>
                <a:latin typeface="Lato"/>
                <a:ea typeface="Lato"/>
                <a:cs typeface="Lato"/>
                <a:sym typeface="Lato"/>
              </a:defRPr>
            </a:lvl7pPr>
            <a:lvl8pPr marL="3657600" marR="0" lvl="7" indent="-304800" algn="l" rtl="0">
              <a:lnSpc>
                <a:spcPct val="115000"/>
              </a:lnSpc>
              <a:spcBef>
                <a:spcPts val="1600"/>
              </a:spcBef>
              <a:spcAft>
                <a:spcPts val="0"/>
              </a:spcAft>
              <a:buClr>
                <a:schemeClr val="dk2"/>
              </a:buClr>
              <a:buSzPts val="1200"/>
              <a:buFont typeface="Lato"/>
              <a:buChar char="○"/>
              <a:defRPr sz="1200" b="0" i="0" u="none" strike="noStrike" cap="none">
                <a:solidFill>
                  <a:schemeClr val="dk2"/>
                </a:solidFill>
                <a:latin typeface="Lato"/>
                <a:ea typeface="Lato"/>
                <a:cs typeface="Lato"/>
                <a:sym typeface="Lato"/>
              </a:defRPr>
            </a:lvl8pPr>
            <a:lvl9pPr marL="4114800" marR="0" lvl="8" indent="-304800" algn="l" rtl="0">
              <a:lnSpc>
                <a:spcPct val="115000"/>
              </a:lnSpc>
              <a:spcBef>
                <a:spcPts val="1600"/>
              </a:spcBef>
              <a:spcAft>
                <a:spcPts val="1600"/>
              </a:spcAft>
              <a:buClr>
                <a:schemeClr val="dk2"/>
              </a:buClr>
              <a:buSzPts val="1200"/>
              <a:buFont typeface="Lato"/>
              <a:buChar char="■"/>
              <a:defRPr sz="1200" b="0" i="0" u="none" strike="noStrike" cap="none">
                <a:solidFill>
                  <a:schemeClr val="dk2"/>
                </a:solidFill>
                <a:latin typeface="Lato"/>
                <a:ea typeface="Lato"/>
                <a:cs typeface="Lato"/>
                <a:sym typeface="Lato"/>
              </a:defRPr>
            </a:lvl9pPr>
          </a:lstStyle>
          <a:p>
            <a:pPr marL="0" indent="0" algn="ctr">
              <a:lnSpc>
                <a:spcPct val="100000"/>
              </a:lnSpc>
              <a:buFont typeface="Lato"/>
              <a:buNone/>
            </a:pPr>
            <a:r>
              <a:rPr lang="el-GR" sz="3000" dirty="0">
                <a:solidFill>
                  <a:schemeClr val="dk1"/>
                </a:solidFill>
                <a:latin typeface="Calibri"/>
                <a:ea typeface="Calibri"/>
                <a:cs typeface="Calibri"/>
                <a:sym typeface="Calibri"/>
              </a:rPr>
              <a:t>(Χρηματοδότηση από το πλήθος)-</a:t>
            </a:r>
            <a:r>
              <a:rPr lang="el-GR" sz="3000" dirty="0" err="1">
                <a:solidFill>
                  <a:schemeClr val="dk1"/>
                </a:solidFill>
                <a:latin typeface="Calibri"/>
                <a:ea typeface="Calibri"/>
                <a:cs typeface="Calibri"/>
                <a:sym typeface="Calibri"/>
              </a:rPr>
              <a:t>Crowdfunding</a:t>
            </a:r>
            <a:r>
              <a:rPr lang="el-GR" sz="3000" dirty="0">
                <a:solidFill>
                  <a:schemeClr val="dk1"/>
                </a:solidFill>
                <a:latin typeface="Calibri"/>
                <a:ea typeface="Calibri"/>
                <a:cs typeface="Calibri"/>
                <a:sym typeface="Calibri"/>
              </a:rPr>
              <a:t> </a:t>
            </a:r>
            <a:endParaRPr lang="el-GR" sz="1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101"/>
          <p:cNvSpPr txBox="1"/>
          <p:nvPr/>
        </p:nvSpPr>
        <p:spPr>
          <a:xfrm>
            <a:off x="1238250" y="1157288"/>
            <a:ext cx="6096000" cy="342900"/>
          </a:xfrm>
          <a:prstGeom prst="rect">
            <a:avLst/>
          </a:prstGeom>
          <a:noFill/>
          <a:ln>
            <a:noFill/>
          </a:ln>
        </p:spPr>
        <p:txBody>
          <a:bodyPr spcFirstLastPara="1" wrap="square" lIns="68575" tIns="34275" rIns="68575" bIns="34275" anchor="b"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rgbClr val="000000"/>
              </a:solidFill>
              <a:latin typeface="Arial"/>
              <a:ea typeface="Arial"/>
              <a:cs typeface="Arial"/>
              <a:sym typeface="Arial"/>
            </a:endParaRPr>
          </a:p>
        </p:txBody>
      </p:sp>
      <p:sp>
        <p:nvSpPr>
          <p:cNvPr id="1137" name="Google Shape;1137;p101"/>
          <p:cNvSpPr/>
          <p:nvPr/>
        </p:nvSpPr>
        <p:spPr>
          <a:xfrm>
            <a:off x="717675" y="2486025"/>
            <a:ext cx="3144000" cy="1693200"/>
          </a:xfrm>
          <a:prstGeom prst="roundRect">
            <a:avLst>
              <a:gd name="adj" fmla="val 863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rgbClr val="000000"/>
              </a:buClr>
              <a:buSzPts val="1248"/>
              <a:buFont typeface="Arial"/>
              <a:buNone/>
            </a:pPr>
            <a:r>
              <a:rPr lang="de-DE" sz="1248" b="1" i="0" u="none" strike="noStrike" cap="none" dirty="0" err="1">
                <a:solidFill>
                  <a:srgbClr val="000000"/>
                </a:solidFill>
                <a:latin typeface="Arial"/>
                <a:ea typeface="Arial"/>
                <a:cs typeface="Arial"/>
                <a:sym typeface="Arial"/>
              </a:rPr>
              <a:t>Αν</a:t>
            </a:r>
            <a:r>
              <a:rPr lang="de-DE" sz="1248" b="1" i="0" u="none" strike="noStrike" cap="none" dirty="0">
                <a:solidFill>
                  <a:srgbClr val="000000"/>
                </a:solidFill>
                <a:latin typeface="Arial"/>
                <a:ea typeface="Arial"/>
                <a:cs typeface="Arial"/>
                <a:sym typeface="Arial"/>
              </a:rPr>
              <a:t>ακτήσιμη επιχορήγηση</a:t>
            </a:r>
            <a:endParaRPr sz="1400" b="0" i="0" u="none" strike="noStrike" cap="none" dirty="0">
              <a:solidFill>
                <a:srgbClr val="000000"/>
              </a:solidFill>
              <a:latin typeface="Arial"/>
              <a:ea typeface="Arial"/>
              <a:cs typeface="Arial"/>
              <a:sym typeface="Arial"/>
            </a:endParaRPr>
          </a:p>
          <a:p>
            <a:pPr marL="202406" marR="0" lvl="0" indent="-202406" algn="l" rtl="0">
              <a:lnSpc>
                <a:spcPct val="110000"/>
              </a:lnSpc>
              <a:spcBef>
                <a:spcPts val="450"/>
              </a:spcBef>
              <a:spcAft>
                <a:spcPts val="0"/>
              </a:spcAft>
              <a:buClr>
                <a:srgbClr val="000000"/>
              </a:buClr>
              <a:buSzPts val="1248"/>
              <a:buFont typeface="Arial"/>
              <a:buChar char="•"/>
            </a:pPr>
            <a:r>
              <a:rPr lang="de-DE" sz="1248" b="0" i="0" u="none" strike="noStrike" cap="none" dirty="0" err="1">
                <a:solidFill>
                  <a:srgbClr val="000000"/>
                </a:solidFill>
                <a:latin typeface="Arial"/>
                <a:ea typeface="Arial"/>
                <a:cs typeface="Arial"/>
                <a:sym typeface="Arial"/>
              </a:rPr>
              <a:t>Δάνειο</a:t>
            </a:r>
            <a:r>
              <a:rPr lang="de-DE" sz="1248" b="0" i="0" u="none" strike="noStrike" cap="none" dirty="0">
                <a:solidFill>
                  <a:srgbClr val="000000"/>
                </a:solidFill>
                <a:latin typeface="Arial"/>
                <a:ea typeface="Arial"/>
                <a:cs typeface="Arial"/>
                <a:sym typeface="Arial"/>
              </a:rPr>
              <a:t> π</a:t>
            </a:r>
            <a:r>
              <a:rPr lang="de-DE" sz="1248" b="0" i="0" u="none" strike="noStrike" cap="none" dirty="0" err="1">
                <a:solidFill>
                  <a:srgbClr val="000000"/>
                </a:solidFill>
                <a:latin typeface="Arial"/>
                <a:ea typeface="Arial"/>
                <a:cs typeface="Arial"/>
                <a:sym typeface="Arial"/>
              </a:rPr>
              <a:t>ου</a:t>
            </a:r>
            <a:r>
              <a:rPr lang="de-DE" sz="1248" b="0" i="0" u="none" strike="noStrike" cap="none" dirty="0">
                <a:solidFill>
                  <a:srgbClr val="000000"/>
                </a:solidFill>
                <a:latin typeface="Arial"/>
                <a:ea typeface="Arial"/>
                <a:cs typeface="Arial"/>
                <a:sym typeface="Arial"/>
              </a:rPr>
              <a:t> π</a:t>
            </a:r>
            <a:r>
              <a:rPr lang="de-DE" sz="1248" b="0" i="0" u="none" strike="noStrike" cap="none" dirty="0" err="1">
                <a:solidFill>
                  <a:srgbClr val="000000"/>
                </a:solidFill>
                <a:latin typeface="Arial"/>
                <a:ea typeface="Arial"/>
                <a:cs typeface="Arial"/>
                <a:sym typeface="Arial"/>
              </a:rPr>
              <a:t>ρέ</a:t>
            </a:r>
            <a:r>
              <a:rPr lang="de-DE" sz="1248" b="0" i="0" u="none" strike="noStrike" cap="none" dirty="0">
                <a:solidFill>
                  <a:srgbClr val="000000"/>
                </a:solidFill>
                <a:latin typeface="Arial"/>
                <a:ea typeface="Arial"/>
                <a:cs typeface="Arial"/>
                <a:sym typeface="Arial"/>
              </a:rPr>
              <a:t>πει να αποπληρωθεί μόνο εάν το έργο επιτύχει ορισμένα ορόσημα. </a:t>
            </a:r>
            <a:endParaRPr sz="1400" b="0" i="0" u="none" strike="noStrike" cap="none" dirty="0">
              <a:solidFill>
                <a:srgbClr val="000000"/>
              </a:solidFill>
              <a:latin typeface="Arial"/>
              <a:ea typeface="Arial"/>
              <a:cs typeface="Arial"/>
              <a:sym typeface="Arial"/>
            </a:endParaRPr>
          </a:p>
          <a:p>
            <a:pPr marL="202406" marR="0" lvl="0" indent="-202406" algn="l" rtl="0">
              <a:lnSpc>
                <a:spcPct val="110000"/>
              </a:lnSpc>
              <a:spcBef>
                <a:spcPts val="450"/>
              </a:spcBef>
              <a:spcAft>
                <a:spcPts val="0"/>
              </a:spcAft>
              <a:buClr>
                <a:srgbClr val="000000"/>
              </a:buClr>
              <a:buSzPts val="1248"/>
              <a:buFont typeface="Arial"/>
              <a:buChar char="•"/>
            </a:pPr>
            <a:r>
              <a:rPr lang="de-DE" sz="1248" b="0" i="0" u="none" strike="noStrike" cap="none" dirty="0" err="1">
                <a:solidFill>
                  <a:srgbClr val="000000"/>
                </a:solidFill>
                <a:latin typeface="Arial"/>
                <a:ea typeface="Arial"/>
                <a:cs typeface="Arial"/>
                <a:sym typeface="Arial"/>
              </a:rPr>
              <a:t>Εάν</a:t>
            </a:r>
            <a:r>
              <a:rPr lang="de-DE" sz="1248" b="0" i="0" u="none" strike="noStrike" cap="none" dirty="0">
                <a:solidFill>
                  <a:srgbClr val="000000"/>
                </a:solidFill>
                <a:latin typeface="Arial"/>
                <a:ea typeface="Arial"/>
                <a:cs typeface="Arial"/>
                <a:sym typeface="Arial"/>
              </a:rPr>
              <a:t> </a:t>
            </a:r>
            <a:r>
              <a:rPr lang="de-DE" sz="1248" b="0" i="0" u="none" strike="noStrike" cap="none" dirty="0" err="1">
                <a:solidFill>
                  <a:srgbClr val="000000"/>
                </a:solidFill>
                <a:latin typeface="Arial"/>
                <a:ea typeface="Arial"/>
                <a:cs typeface="Arial"/>
                <a:sym typeface="Arial"/>
              </a:rPr>
              <a:t>δεν</a:t>
            </a:r>
            <a:r>
              <a:rPr lang="de-DE" sz="1248" b="0" i="0" u="none" strike="noStrike" cap="none" dirty="0">
                <a:solidFill>
                  <a:srgbClr val="000000"/>
                </a:solidFill>
                <a:latin typeface="Arial"/>
                <a:ea typeface="Arial"/>
                <a:cs typeface="Arial"/>
                <a:sym typeface="Arial"/>
              </a:rPr>
              <a:t> επ</a:t>
            </a:r>
            <a:r>
              <a:rPr lang="de-DE" sz="1248" b="0" i="0" u="none" strike="noStrike" cap="none" dirty="0" err="1">
                <a:solidFill>
                  <a:srgbClr val="000000"/>
                </a:solidFill>
                <a:latin typeface="Arial"/>
                <a:ea typeface="Arial"/>
                <a:cs typeface="Arial"/>
                <a:sym typeface="Arial"/>
              </a:rPr>
              <a:t>ιτευχθούν</a:t>
            </a:r>
            <a:r>
              <a:rPr lang="de-DE" sz="1248" b="0" i="0" u="none" strike="noStrike" cap="none" dirty="0">
                <a:solidFill>
                  <a:srgbClr val="000000"/>
                </a:solidFill>
                <a:latin typeface="Arial"/>
                <a:ea typeface="Arial"/>
                <a:cs typeface="Arial"/>
                <a:sym typeface="Arial"/>
              </a:rPr>
              <a:t> τα </a:t>
            </a:r>
            <a:r>
              <a:rPr lang="de-DE" sz="1248" b="0" i="0" u="none" strike="noStrike" cap="none" dirty="0" err="1">
                <a:solidFill>
                  <a:srgbClr val="000000"/>
                </a:solidFill>
                <a:latin typeface="Arial"/>
                <a:ea typeface="Arial"/>
                <a:cs typeface="Arial"/>
                <a:sym typeface="Arial"/>
              </a:rPr>
              <a:t>ορόσημ</a:t>
            </a:r>
            <a:r>
              <a:rPr lang="de-DE" sz="1248" b="0" i="0" u="none" strike="noStrike" cap="none" dirty="0">
                <a:solidFill>
                  <a:srgbClr val="000000"/>
                </a:solidFill>
                <a:latin typeface="Arial"/>
                <a:ea typeface="Arial"/>
                <a:cs typeface="Arial"/>
                <a:sym typeface="Arial"/>
              </a:rPr>
              <a:t>α, η ανακτήσιμη επιχορήγηση μετατρέπεται σε επιχορήγηση.</a:t>
            </a:r>
            <a:endParaRPr sz="1400" b="0" i="0" u="none" strike="noStrike" cap="none" dirty="0">
              <a:solidFill>
                <a:srgbClr val="000000"/>
              </a:solidFill>
              <a:latin typeface="Arial"/>
              <a:ea typeface="Arial"/>
              <a:cs typeface="Arial"/>
              <a:sym typeface="Arial"/>
            </a:endParaRPr>
          </a:p>
        </p:txBody>
      </p:sp>
      <p:sp>
        <p:nvSpPr>
          <p:cNvPr id="1138" name="Google Shape;1138;p101"/>
          <p:cNvSpPr/>
          <p:nvPr/>
        </p:nvSpPr>
        <p:spPr>
          <a:xfrm>
            <a:off x="4549424" y="913689"/>
            <a:ext cx="3761882" cy="1693200"/>
          </a:xfrm>
          <a:prstGeom prst="roundRect">
            <a:avLst>
              <a:gd name="adj" fmla="val 863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rgbClr val="000000"/>
              </a:buClr>
              <a:buSzPts val="1248"/>
              <a:buFont typeface="Arial"/>
              <a:buNone/>
            </a:pPr>
            <a:r>
              <a:rPr lang="de-DE" sz="1248" b="1" i="0" u="none" strike="noStrike" cap="none" dirty="0" err="1">
                <a:solidFill>
                  <a:srgbClr val="000000"/>
                </a:solidFill>
                <a:latin typeface="Arial"/>
                <a:ea typeface="Arial"/>
                <a:cs typeface="Arial"/>
                <a:sym typeface="Arial"/>
              </a:rPr>
              <a:t>Δάνειο</a:t>
            </a:r>
            <a:r>
              <a:rPr lang="de-DE" sz="1248" b="1" i="0" u="none" strike="noStrike" cap="none" dirty="0">
                <a:solidFill>
                  <a:srgbClr val="000000"/>
                </a:solidFill>
                <a:latin typeface="Arial"/>
                <a:ea typeface="Arial"/>
                <a:cs typeface="Arial"/>
                <a:sym typeface="Arial"/>
              </a:rPr>
              <a:t> π</a:t>
            </a:r>
            <a:r>
              <a:rPr lang="de-DE" sz="1248" b="1" i="0" u="none" strike="noStrike" cap="none" dirty="0" err="1">
                <a:solidFill>
                  <a:srgbClr val="000000"/>
                </a:solidFill>
                <a:latin typeface="Arial"/>
                <a:ea typeface="Arial"/>
                <a:cs typeface="Arial"/>
                <a:sym typeface="Arial"/>
              </a:rPr>
              <a:t>ου</a:t>
            </a:r>
            <a:r>
              <a:rPr lang="de-DE" sz="1248" b="1" i="0" u="none" strike="noStrike" cap="none" dirty="0">
                <a:solidFill>
                  <a:srgbClr val="000000"/>
                </a:solidFill>
                <a:latin typeface="Arial"/>
                <a:ea typeface="Arial"/>
                <a:cs typeface="Arial"/>
                <a:sym typeface="Arial"/>
              </a:rPr>
              <a:t> </a:t>
            </a:r>
            <a:r>
              <a:rPr lang="el-GR" sz="1248" b="1" dirty="0"/>
              <a:t>«</a:t>
            </a:r>
            <a:r>
              <a:rPr lang="de-DE" sz="1248" b="1" i="0" u="none" strike="noStrike" cap="none" dirty="0" err="1">
                <a:solidFill>
                  <a:srgbClr val="000000"/>
                </a:solidFill>
                <a:latin typeface="Arial"/>
                <a:ea typeface="Arial"/>
                <a:cs typeface="Arial"/>
                <a:sym typeface="Arial"/>
              </a:rPr>
              <a:t>συγχωρείτ</a:t>
            </a:r>
            <a:r>
              <a:rPr lang="de-DE" sz="1248" b="1" i="0" u="none" strike="noStrike" cap="none" dirty="0">
                <a:solidFill>
                  <a:srgbClr val="000000"/>
                </a:solidFill>
                <a:latin typeface="Arial"/>
                <a:ea typeface="Arial"/>
                <a:cs typeface="Arial"/>
                <a:sym typeface="Arial"/>
              </a:rPr>
              <a:t>αι</a:t>
            </a:r>
            <a:r>
              <a:rPr lang="el-GR" sz="1248" b="1"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202406" marR="0" lvl="0" indent="-202406" algn="l" rtl="0">
              <a:lnSpc>
                <a:spcPct val="110000"/>
              </a:lnSpc>
              <a:spcBef>
                <a:spcPts val="450"/>
              </a:spcBef>
              <a:spcAft>
                <a:spcPts val="0"/>
              </a:spcAft>
              <a:buClr>
                <a:srgbClr val="000000"/>
              </a:buClr>
              <a:buSzPts val="1248"/>
              <a:buFont typeface="Arial"/>
              <a:buChar char="•"/>
            </a:pPr>
            <a:r>
              <a:rPr lang="de-DE" sz="1248" b="0" i="0" u="none" strike="noStrike" cap="none" dirty="0" err="1">
                <a:solidFill>
                  <a:srgbClr val="000000"/>
                </a:solidFill>
                <a:latin typeface="Arial"/>
                <a:ea typeface="Arial"/>
                <a:cs typeface="Arial"/>
                <a:sym typeface="Arial"/>
              </a:rPr>
              <a:t>Δάνειο</a:t>
            </a:r>
            <a:r>
              <a:rPr lang="de-DE" sz="1248" b="0" i="0" u="none" strike="noStrike" cap="none" dirty="0">
                <a:solidFill>
                  <a:srgbClr val="000000"/>
                </a:solidFill>
                <a:latin typeface="Arial"/>
                <a:ea typeface="Arial"/>
                <a:cs typeface="Arial"/>
                <a:sym typeface="Arial"/>
              </a:rPr>
              <a:t> </a:t>
            </a:r>
            <a:r>
              <a:rPr lang="de-DE" sz="1248" b="0" i="0" u="none" strike="noStrike" cap="none" dirty="0" err="1">
                <a:solidFill>
                  <a:srgbClr val="000000"/>
                </a:solidFill>
                <a:latin typeface="Arial"/>
                <a:ea typeface="Arial"/>
                <a:cs typeface="Arial"/>
                <a:sym typeface="Arial"/>
              </a:rPr>
              <a:t>το</a:t>
            </a:r>
            <a:r>
              <a:rPr lang="de-DE" sz="1248" b="0" i="0" u="none" strike="noStrike" cap="none" dirty="0">
                <a:solidFill>
                  <a:srgbClr val="000000"/>
                </a:solidFill>
                <a:latin typeface="Arial"/>
                <a:ea typeface="Arial"/>
                <a:cs typeface="Arial"/>
                <a:sym typeface="Arial"/>
              </a:rPr>
              <a:t> οπ</a:t>
            </a:r>
            <a:r>
              <a:rPr lang="de-DE" sz="1248" b="0" i="0" u="none" strike="noStrike" cap="none" dirty="0" err="1">
                <a:solidFill>
                  <a:srgbClr val="000000"/>
                </a:solidFill>
                <a:latin typeface="Arial"/>
                <a:ea typeface="Arial"/>
                <a:cs typeface="Arial"/>
                <a:sym typeface="Arial"/>
              </a:rPr>
              <a:t>οίο</a:t>
            </a:r>
            <a:r>
              <a:rPr lang="de-DE" sz="1248" b="0" i="0" u="none" strike="noStrike" cap="none" dirty="0">
                <a:solidFill>
                  <a:srgbClr val="000000"/>
                </a:solidFill>
                <a:latin typeface="Arial"/>
                <a:ea typeface="Arial"/>
                <a:cs typeface="Arial"/>
                <a:sym typeface="Arial"/>
              </a:rPr>
              <a:t> </a:t>
            </a:r>
            <a:r>
              <a:rPr lang="de-DE" sz="1248" b="0" i="0" u="none" strike="noStrike" cap="none" dirty="0" err="1">
                <a:solidFill>
                  <a:srgbClr val="000000"/>
                </a:solidFill>
                <a:latin typeface="Arial"/>
                <a:ea typeface="Arial"/>
                <a:cs typeface="Arial"/>
                <a:sym typeface="Arial"/>
              </a:rPr>
              <a:t>μετ</a:t>
            </a:r>
            <a:r>
              <a:rPr lang="de-DE" sz="1248" b="0" i="0" u="none" strike="noStrike" cap="none" dirty="0">
                <a:solidFill>
                  <a:srgbClr val="000000"/>
                </a:solidFill>
                <a:latin typeface="Arial"/>
                <a:ea typeface="Arial"/>
                <a:cs typeface="Arial"/>
                <a:sym typeface="Arial"/>
              </a:rPr>
              <a:t>ατρέπεται σε επιχορήγηση σε περίπτωση επιτυχίας.</a:t>
            </a:r>
            <a:endParaRPr sz="1400" b="0" i="0" u="none" strike="noStrike" cap="none" dirty="0">
              <a:solidFill>
                <a:srgbClr val="000000"/>
              </a:solidFill>
              <a:latin typeface="Arial"/>
              <a:ea typeface="Arial"/>
              <a:cs typeface="Arial"/>
              <a:sym typeface="Arial"/>
            </a:endParaRPr>
          </a:p>
          <a:p>
            <a:pPr marL="202406" marR="0" lvl="0" indent="-202406" algn="l" rtl="0">
              <a:lnSpc>
                <a:spcPct val="110000"/>
              </a:lnSpc>
              <a:spcBef>
                <a:spcPts val="450"/>
              </a:spcBef>
              <a:spcAft>
                <a:spcPts val="0"/>
              </a:spcAft>
              <a:buClr>
                <a:srgbClr val="000000"/>
              </a:buClr>
              <a:buSzPts val="1248"/>
              <a:buFont typeface="Arial"/>
              <a:buChar char="•"/>
            </a:pPr>
            <a:r>
              <a:rPr lang="de-DE" sz="1248" b="0" i="0" u="none" strike="noStrike" cap="none" dirty="0" err="1">
                <a:solidFill>
                  <a:srgbClr val="000000"/>
                </a:solidFill>
                <a:latin typeface="Arial"/>
                <a:ea typeface="Arial"/>
                <a:cs typeface="Arial"/>
                <a:sym typeface="Arial"/>
              </a:rPr>
              <a:t>Εάν</a:t>
            </a:r>
            <a:r>
              <a:rPr lang="de-DE" sz="1248" b="0" i="0" u="none" strike="noStrike" cap="none" dirty="0">
                <a:solidFill>
                  <a:srgbClr val="000000"/>
                </a:solidFill>
                <a:latin typeface="Arial"/>
                <a:ea typeface="Arial"/>
                <a:cs typeface="Arial"/>
                <a:sym typeface="Arial"/>
              </a:rPr>
              <a:t> </a:t>
            </a:r>
            <a:r>
              <a:rPr lang="de-DE" sz="1248" b="0" i="0" u="none" strike="noStrike" cap="none" dirty="0" err="1">
                <a:solidFill>
                  <a:srgbClr val="000000"/>
                </a:solidFill>
                <a:latin typeface="Arial"/>
                <a:ea typeface="Arial"/>
                <a:cs typeface="Arial"/>
                <a:sym typeface="Arial"/>
              </a:rPr>
              <a:t>το</a:t>
            </a:r>
            <a:r>
              <a:rPr lang="de-DE" sz="1248" b="0" i="0" u="none" strike="noStrike" cap="none" dirty="0">
                <a:solidFill>
                  <a:srgbClr val="000000"/>
                </a:solidFill>
                <a:latin typeface="Arial"/>
                <a:ea typeface="Arial"/>
                <a:cs typeface="Arial"/>
                <a:sym typeface="Arial"/>
              </a:rPr>
              <a:t> </a:t>
            </a:r>
            <a:r>
              <a:rPr lang="de-DE" sz="1248" b="0" i="0" u="none" strike="noStrike" cap="none" dirty="0" err="1">
                <a:solidFill>
                  <a:srgbClr val="000000"/>
                </a:solidFill>
                <a:latin typeface="Arial"/>
                <a:ea typeface="Arial"/>
                <a:cs typeface="Arial"/>
                <a:sym typeface="Arial"/>
              </a:rPr>
              <a:t>κοινωνικό</a:t>
            </a:r>
            <a:r>
              <a:rPr lang="de-DE" sz="1248" b="0" i="0" u="none" strike="noStrike" cap="none" dirty="0">
                <a:solidFill>
                  <a:srgbClr val="000000"/>
                </a:solidFill>
                <a:latin typeface="Arial"/>
                <a:ea typeface="Arial"/>
                <a:cs typeface="Arial"/>
                <a:sym typeface="Arial"/>
              </a:rPr>
              <a:t> </a:t>
            </a:r>
            <a:r>
              <a:rPr lang="de-DE" sz="1248" b="0" i="0" u="none" strike="noStrike" cap="none" dirty="0" err="1">
                <a:solidFill>
                  <a:srgbClr val="000000"/>
                </a:solidFill>
                <a:latin typeface="Arial"/>
                <a:ea typeface="Arial"/>
                <a:cs typeface="Arial"/>
                <a:sym typeface="Arial"/>
              </a:rPr>
              <a:t>εγχείρημ</a:t>
            </a:r>
            <a:r>
              <a:rPr lang="de-DE" sz="1248" b="0" i="0" u="none" strike="noStrike" cap="none" dirty="0">
                <a:solidFill>
                  <a:srgbClr val="000000"/>
                </a:solidFill>
                <a:latin typeface="Arial"/>
                <a:ea typeface="Arial"/>
                <a:cs typeface="Arial"/>
                <a:sym typeface="Arial"/>
              </a:rPr>
              <a:t>α επιτύχει τους στόχους που έχουν συμφωνηθεί εκ των προτέρων, το δάνειο δε χρειάζεται να αποπληρωθεί.</a:t>
            </a:r>
            <a:endParaRPr sz="1400" b="0" i="0" u="none" strike="noStrike" cap="none" dirty="0">
              <a:solidFill>
                <a:srgbClr val="000000"/>
              </a:solidFill>
              <a:latin typeface="Arial"/>
              <a:ea typeface="Arial"/>
              <a:cs typeface="Arial"/>
              <a:sym typeface="Arial"/>
            </a:endParaRPr>
          </a:p>
        </p:txBody>
      </p:sp>
      <p:sp>
        <p:nvSpPr>
          <p:cNvPr id="1139" name="Google Shape;1139;p101"/>
          <p:cNvSpPr/>
          <p:nvPr/>
        </p:nvSpPr>
        <p:spPr>
          <a:xfrm>
            <a:off x="718275" y="1002019"/>
            <a:ext cx="3144000" cy="1309481"/>
          </a:xfrm>
          <a:prstGeom prst="roundRect">
            <a:avLst>
              <a:gd name="adj" fmla="val 863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75"/>
              <a:buFont typeface="Arial"/>
              <a:buNone/>
            </a:pPr>
            <a:r>
              <a:rPr lang="de-DE" sz="1275" b="1" i="0" u="none" strike="noStrike" cap="none" dirty="0" err="1">
                <a:solidFill>
                  <a:srgbClr val="000000"/>
                </a:solidFill>
                <a:latin typeface="Arial"/>
                <a:ea typeface="Arial"/>
                <a:cs typeface="Arial"/>
                <a:sym typeface="Arial"/>
              </a:rPr>
              <a:t>Μετ</a:t>
            </a:r>
            <a:r>
              <a:rPr lang="de-DE" sz="1275" b="1" i="0" u="none" strike="noStrike" cap="none" dirty="0">
                <a:solidFill>
                  <a:srgbClr val="000000"/>
                </a:solidFill>
                <a:latin typeface="Arial"/>
                <a:ea typeface="Arial"/>
                <a:cs typeface="Arial"/>
                <a:sym typeface="Arial"/>
              </a:rPr>
              <a:t>ατρέψιμη επιχορήγηση </a:t>
            </a:r>
            <a:endParaRPr sz="1400" b="0" i="0" u="none" strike="noStrike" cap="none" dirty="0">
              <a:solidFill>
                <a:srgbClr val="000000"/>
              </a:solidFill>
              <a:latin typeface="Arial"/>
              <a:ea typeface="Arial"/>
              <a:cs typeface="Arial"/>
              <a:sym typeface="Arial"/>
            </a:endParaRPr>
          </a:p>
          <a:p>
            <a:pPr marL="202406" marR="0" lvl="0" indent="-202406" algn="l" rtl="0">
              <a:lnSpc>
                <a:spcPct val="115000"/>
              </a:lnSpc>
              <a:spcBef>
                <a:spcPts val="450"/>
              </a:spcBef>
              <a:spcAft>
                <a:spcPts val="0"/>
              </a:spcAft>
              <a:buClr>
                <a:srgbClr val="000000"/>
              </a:buClr>
              <a:buSzPts val="1275"/>
              <a:buFont typeface="Arial"/>
              <a:buChar char="•"/>
            </a:pPr>
            <a:r>
              <a:rPr lang="de-DE" sz="1275" b="0" i="0" u="none" strike="noStrike" cap="none" dirty="0">
                <a:solidFill>
                  <a:srgbClr val="000000"/>
                </a:solidFill>
                <a:latin typeface="Arial"/>
                <a:ea typeface="Arial"/>
                <a:cs typeface="Arial"/>
                <a:sym typeface="Arial"/>
              </a:rPr>
              <a:t>Επ</a:t>
            </a:r>
            <a:r>
              <a:rPr lang="de-DE" sz="1275" b="0" i="0" u="none" strike="noStrike" cap="none" dirty="0" err="1">
                <a:solidFill>
                  <a:srgbClr val="000000"/>
                </a:solidFill>
                <a:latin typeface="Arial"/>
                <a:ea typeface="Arial"/>
                <a:cs typeface="Arial"/>
                <a:sym typeface="Arial"/>
              </a:rPr>
              <a:t>ιχορήγηση</a:t>
            </a:r>
            <a:r>
              <a:rPr lang="de-DE" sz="1275" b="0" i="0" u="none" strike="noStrike" cap="none" dirty="0">
                <a:solidFill>
                  <a:srgbClr val="000000"/>
                </a:solidFill>
                <a:latin typeface="Arial"/>
                <a:ea typeface="Arial"/>
                <a:cs typeface="Arial"/>
                <a:sym typeface="Arial"/>
              </a:rPr>
              <a:t> π</a:t>
            </a:r>
            <a:r>
              <a:rPr lang="de-DE" sz="1275" b="0" i="0" u="none" strike="noStrike" cap="none" dirty="0" err="1">
                <a:solidFill>
                  <a:srgbClr val="000000"/>
                </a:solidFill>
                <a:latin typeface="Arial"/>
                <a:ea typeface="Arial"/>
                <a:cs typeface="Arial"/>
                <a:sym typeface="Arial"/>
              </a:rPr>
              <a:t>ου</a:t>
            </a:r>
            <a:r>
              <a:rPr lang="de-DE" sz="1275" b="0" i="0" u="none" strike="noStrike" cap="none" dirty="0">
                <a:solidFill>
                  <a:srgbClr val="000000"/>
                </a:solidFill>
                <a:latin typeface="Arial"/>
                <a:ea typeface="Arial"/>
                <a:cs typeface="Arial"/>
                <a:sym typeface="Arial"/>
              </a:rPr>
              <a:t> </a:t>
            </a:r>
            <a:r>
              <a:rPr lang="de-DE" sz="1275" b="0" i="0" u="none" strike="noStrike" cap="none" dirty="0" err="1">
                <a:solidFill>
                  <a:srgbClr val="000000"/>
                </a:solidFill>
                <a:latin typeface="Arial"/>
                <a:ea typeface="Arial"/>
                <a:cs typeface="Arial"/>
                <a:sym typeface="Arial"/>
              </a:rPr>
              <a:t>μετ</a:t>
            </a:r>
            <a:r>
              <a:rPr lang="de-DE" sz="1275" b="0" i="0" u="none" strike="noStrike" cap="none" dirty="0">
                <a:solidFill>
                  <a:srgbClr val="000000"/>
                </a:solidFill>
                <a:latin typeface="Arial"/>
                <a:ea typeface="Arial"/>
                <a:cs typeface="Arial"/>
                <a:sym typeface="Arial"/>
              </a:rPr>
              <a:t>ατρέπεται σε μετοχές σε περίπτωση επιτυχίας.</a:t>
            </a:r>
            <a:endParaRPr sz="1400" b="0" i="0" u="none" strike="noStrike" cap="none" dirty="0">
              <a:solidFill>
                <a:srgbClr val="000000"/>
              </a:solidFill>
              <a:latin typeface="Arial"/>
              <a:ea typeface="Arial"/>
              <a:cs typeface="Arial"/>
              <a:sym typeface="Arial"/>
            </a:endParaRPr>
          </a:p>
        </p:txBody>
      </p:sp>
      <p:sp>
        <p:nvSpPr>
          <p:cNvPr id="1140" name="Google Shape;1140;p101"/>
          <p:cNvSpPr/>
          <p:nvPr/>
        </p:nvSpPr>
        <p:spPr>
          <a:xfrm>
            <a:off x="4555400" y="2748125"/>
            <a:ext cx="3761882" cy="1475700"/>
          </a:xfrm>
          <a:prstGeom prst="roundRect">
            <a:avLst>
              <a:gd name="adj" fmla="val 8637"/>
            </a:avLst>
          </a:prstGeom>
          <a:solidFill>
            <a:srgbClr val="DCE2F0"/>
          </a:solidFill>
          <a:ln w="9525" cap="flat" cmpd="sng">
            <a:solidFill>
              <a:srgbClr val="AAB8D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10000"/>
              </a:lnSpc>
              <a:spcBef>
                <a:spcPts val="0"/>
              </a:spcBef>
              <a:spcAft>
                <a:spcPts val="0"/>
              </a:spcAft>
              <a:buClr>
                <a:srgbClr val="000000"/>
              </a:buClr>
              <a:buSzPts val="1248"/>
              <a:buFont typeface="Arial"/>
              <a:buNone/>
            </a:pPr>
            <a:r>
              <a:rPr lang="de-DE" sz="1248" b="1" i="0" u="none" strike="noStrike" cap="none" dirty="0" err="1">
                <a:solidFill>
                  <a:srgbClr val="000000"/>
                </a:solidFill>
                <a:latin typeface="Arial"/>
                <a:ea typeface="Arial"/>
                <a:cs typeface="Arial"/>
                <a:sym typeface="Arial"/>
              </a:rPr>
              <a:t>Συμφωνίες</a:t>
            </a:r>
            <a:r>
              <a:rPr lang="de-DE" sz="1248" b="1" i="0" u="none" strike="noStrike" cap="none" dirty="0">
                <a:solidFill>
                  <a:srgbClr val="000000"/>
                </a:solidFill>
                <a:latin typeface="Arial"/>
                <a:ea typeface="Arial"/>
                <a:cs typeface="Arial"/>
                <a:sym typeface="Arial"/>
              </a:rPr>
              <a:t> </a:t>
            </a:r>
            <a:r>
              <a:rPr lang="el-GR" sz="1248" b="1" i="0" u="none" strike="noStrike" cap="none" dirty="0">
                <a:solidFill>
                  <a:srgbClr val="000000"/>
                </a:solidFill>
                <a:latin typeface="Arial"/>
                <a:ea typeface="Arial"/>
                <a:cs typeface="Arial"/>
                <a:sym typeface="Arial"/>
              </a:rPr>
              <a:t>επιμερισμού</a:t>
            </a:r>
            <a:r>
              <a:rPr lang="de-DE" sz="1248" b="1" i="0" u="none" strike="noStrike" cap="none" dirty="0">
                <a:solidFill>
                  <a:srgbClr val="000000"/>
                </a:solidFill>
                <a:latin typeface="Arial"/>
                <a:ea typeface="Arial"/>
                <a:cs typeface="Arial"/>
                <a:sym typeface="Arial"/>
              </a:rPr>
              <a:t> </a:t>
            </a:r>
            <a:r>
              <a:rPr lang="de-DE" sz="1248" b="1" i="0" u="none" strike="noStrike" cap="none" dirty="0" err="1">
                <a:solidFill>
                  <a:srgbClr val="000000"/>
                </a:solidFill>
                <a:latin typeface="Arial"/>
                <a:ea typeface="Arial"/>
                <a:cs typeface="Arial"/>
                <a:sym typeface="Arial"/>
              </a:rPr>
              <a:t>εσόδων</a:t>
            </a:r>
            <a:endParaRPr sz="1400" b="0" i="0" u="none" strike="noStrike" cap="none" dirty="0">
              <a:solidFill>
                <a:srgbClr val="000000"/>
              </a:solidFill>
              <a:latin typeface="Arial"/>
              <a:ea typeface="Arial"/>
              <a:cs typeface="Arial"/>
              <a:sym typeface="Arial"/>
            </a:endParaRPr>
          </a:p>
          <a:p>
            <a:pPr marL="202406" marR="0" lvl="0" indent="-202406" algn="l" rtl="0">
              <a:lnSpc>
                <a:spcPct val="110000"/>
              </a:lnSpc>
              <a:spcBef>
                <a:spcPts val="450"/>
              </a:spcBef>
              <a:spcAft>
                <a:spcPts val="0"/>
              </a:spcAft>
              <a:buClr>
                <a:srgbClr val="000000"/>
              </a:buClr>
              <a:buSzPts val="1248"/>
              <a:buFont typeface="Arial"/>
              <a:buChar char="•"/>
            </a:pPr>
            <a:r>
              <a:rPr lang="de-DE" sz="1248" b="0" i="0" u="none" strike="noStrike" cap="none" dirty="0" err="1">
                <a:solidFill>
                  <a:srgbClr val="000000"/>
                </a:solidFill>
                <a:latin typeface="Arial"/>
                <a:ea typeface="Arial"/>
                <a:cs typeface="Arial"/>
                <a:sym typeface="Arial"/>
              </a:rPr>
              <a:t>Οι</a:t>
            </a:r>
            <a:r>
              <a:rPr lang="de-DE" sz="1248" b="0" i="0" u="none" strike="noStrike" cap="none" dirty="0">
                <a:solidFill>
                  <a:srgbClr val="000000"/>
                </a:solidFill>
                <a:latin typeface="Arial"/>
                <a:ea typeface="Arial"/>
                <a:cs typeface="Arial"/>
                <a:sym typeface="Arial"/>
              </a:rPr>
              <a:t> επ</a:t>
            </a:r>
            <a:r>
              <a:rPr lang="de-DE" sz="1248" b="0" i="0" u="none" strike="noStrike" cap="none" dirty="0" err="1">
                <a:solidFill>
                  <a:srgbClr val="000000"/>
                </a:solidFill>
                <a:latin typeface="Arial"/>
                <a:ea typeface="Arial"/>
                <a:cs typeface="Arial"/>
                <a:sym typeface="Arial"/>
              </a:rPr>
              <a:t>ενδυτές</a:t>
            </a:r>
            <a:r>
              <a:rPr lang="de-DE" sz="1248" b="0" i="0" u="none" strike="noStrike" cap="none" dirty="0">
                <a:solidFill>
                  <a:srgbClr val="000000"/>
                </a:solidFill>
                <a:latin typeface="Arial"/>
                <a:ea typeface="Arial"/>
                <a:cs typeface="Arial"/>
                <a:sym typeface="Arial"/>
              </a:rPr>
              <a:t> </a:t>
            </a:r>
            <a:r>
              <a:rPr lang="de-DE" sz="1248" b="0" i="0" u="none" strike="noStrike" cap="none" dirty="0" err="1">
                <a:solidFill>
                  <a:srgbClr val="000000"/>
                </a:solidFill>
                <a:latin typeface="Arial"/>
                <a:ea typeface="Arial"/>
                <a:cs typeface="Arial"/>
                <a:sym typeface="Arial"/>
              </a:rPr>
              <a:t>χρημ</a:t>
            </a:r>
            <a:r>
              <a:rPr lang="de-DE" sz="1248" b="0" i="0" u="none" strike="noStrike" cap="none" dirty="0">
                <a:solidFill>
                  <a:srgbClr val="000000"/>
                </a:solidFill>
                <a:latin typeface="Arial"/>
                <a:ea typeface="Arial"/>
                <a:cs typeface="Arial"/>
                <a:sym typeface="Arial"/>
              </a:rPr>
              <a:t>ατοδοτούν ένα έργο και λαμβάνουν μερίδιο από τα μελλοντικά έσοδα.</a:t>
            </a:r>
            <a:endParaRPr sz="1400" b="0" i="0" u="none" strike="noStrike" cap="none" dirty="0">
              <a:solidFill>
                <a:srgbClr val="000000"/>
              </a:solidFill>
              <a:latin typeface="Arial"/>
              <a:ea typeface="Arial"/>
              <a:cs typeface="Arial"/>
              <a:sym typeface="Arial"/>
            </a:endParaRPr>
          </a:p>
          <a:p>
            <a:pPr marL="202406" marR="0" lvl="0" indent="-202406" algn="l" rtl="0">
              <a:lnSpc>
                <a:spcPct val="110000"/>
              </a:lnSpc>
              <a:spcBef>
                <a:spcPts val="450"/>
              </a:spcBef>
              <a:spcAft>
                <a:spcPts val="0"/>
              </a:spcAft>
              <a:buClr>
                <a:srgbClr val="000000"/>
              </a:buClr>
              <a:buSzPts val="1248"/>
              <a:buFont typeface="Arial"/>
              <a:buChar char="•"/>
            </a:pPr>
            <a:r>
              <a:rPr lang="de-DE" sz="1248" b="0" i="0" u="none" strike="noStrike" cap="none" dirty="0" err="1">
                <a:solidFill>
                  <a:srgbClr val="000000"/>
                </a:solidFill>
                <a:latin typeface="Arial"/>
                <a:ea typeface="Arial"/>
                <a:cs typeface="Arial"/>
                <a:sym typeface="Arial"/>
              </a:rPr>
              <a:t>Μοντέλο</a:t>
            </a:r>
            <a:r>
              <a:rPr lang="de-DE" sz="1248" b="0" i="0" u="none" strike="noStrike" cap="none" dirty="0">
                <a:solidFill>
                  <a:srgbClr val="000000"/>
                </a:solidFill>
                <a:latin typeface="Arial"/>
                <a:ea typeface="Arial"/>
                <a:cs typeface="Arial"/>
                <a:sym typeface="Arial"/>
              </a:rPr>
              <a:t> επ</a:t>
            </a:r>
            <a:r>
              <a:rPr lang="de-DE" sz="1248" b="0" i="0" u="none" strike="noStrike" cap="none" dirty="0" err="1">
                <a:solidFill>
                  <a:srgbClr val="000000"/>
                </a:solidFill>
                <a:latin typeface="Arial"/>
                <a:ea typeface="Arial"/>
                <a:cs typeface="Arial"/>
                <a:sym typeface="Arial"/>
              </a:rPr>
              <a:t>ιμερισμού</a:t>
            </a:r>
            <a:r>
              <a:rPr lang="de-DE" sz="1248" b="0" i="0" u="none" strike="noStrike" cap="none" dirty="0">
                <a:solidFill>
                  <a:srgbClr val="000000"/>
                </a:solidFill>
                <a:latin typeface="Arial"/>
                <a:ea typeface="Arial"/>
                <a:cs typeface="Arial"/>
                <a:sym typeface="Arial"/>
              </a:rPr>
              <a:t> </a:t>
            </a:r>
            <a:r>
              <a:rPr lang="de-DE" sz="1248" b="0" i="0" u="none" strike="noStrike" cap="none" dirty="0" err="1">
                <a:solidFill>
                  <a:srgbClr val="000000"/>
                </a:solidFill>
                <a:latin typeface="Arial"/>
                <a:ea typeface="Arial"/>
                <a:cs typeface="Arial"/>
                <a:sym typeface="Arial"/>
              </a:rPr>
              <a:t>του</a:t>
            </a:r>
            <a:r>
              <a:rPr lang="de-DE" sz="1248" b="0" i="0" u="none" strike="noStrike" cap="none" dirty="0">
                <a:solidFill>
                  <a:srgbClr val="000000"/>
                </a:solidFill>
                <a:latin typeface="Arial"/>
                <a:ea typeface="Arial"/>
                <a:cs typeface="Arial"/>
                <a:sym typeface="Arial"/>
              </a:rPr>
              <a:t> </a:t>
            </a:r>
            <a:r>
              <a:rPr lang="de-DE" sz="1248" b="0" i="0" u="none" strike="noStrike" cap="none" dirty="0" err="1">
                <a:solidFill>
                  <a:srgbClr val="000000"/>
                </a:solidFill>
                <a:latin typeface="Arial"/>
                <a:ea typeface="Arial"/>
                <a:cs typeface="Arial"/>
                <a:sym typeface="Arial"/>
              </a:rPr>
              <a:t>κινδύνου</a:t>
            </a:r>
            <a:r>
              <a:rPr lang="de-DE" sz="1248" b="0" i="0" u="none" strike="noStrike" cap="none" dirty="0">
                <a:solidFill>
                  <a:srgbClr val="000000"/>
                </a:solidFill>
                <a:latin typeface="Arial"/>
                <a:ea typeface="Arial"/>
                <a:cs typeface="Arial"/>
                <a:sym typeface="Arial"/>
              </a:rPr>
              <a:t>- πα</a:t>
            </a:r>
            <a:r>
              <a:rPr lang="de-DE" sz="1248" b="0" i="0" u="none" strike="noStrike" cap="none" dirty="0" err="1">
                <a:solidFill>
                  <a:srgbClr val="000000"/>
                </a:solidFill>
                <a:latin typeface="Arial"/>
                <a:ea typeface="Arial"/>
                <a:cs typeface="Arial"/>
                <a:sym typeface="Arial"/>
              </a:rPr>
              <a:t>ρέχει</a:t>
            </a:r>
            <a:r>
              <a:rPr lang="de-DE" sz="1248" b="0" i="0" u="none" strike="noStrike" cap="none" dirty="0">
                <a:solidFill>
                  <a:srgbClr val="000000"/>
                </a:solidFill>
                <a:latin typeface="Arial"/>
                <a:ea typeface="Arial"/>
                <a:cs typeface="Arial"/>
                <a:sym typeface="Arial"/>
              </a:rPr>
              <a:t> </a:t>
            </a:r>
            <a:r>
              <a:rPr lang="de-DE" sz="1248" b="0" i="0" u="none" strike="noStrike" cap="none" dirty="0" err="1">
                <a:solidFill>
                  <a:srgbClr val="000000"/>
                </a:solidFill>
                <a:latin typeface="Arial"/>
                <a:ea typeface="Arial"/>
                <a:cs typeface="Arial"/>
                <a:sym typeface="Arial"/>
              </a:rPr>
              <a:t>οικονομική</a:t>
            </a:r>
            <a:r>
              <a:rPr lang="de-DE" sz="1248" b="0" i="0" u="none" strike="noStrike" cap="none" dirty="0">
                <a:solidFill>
                  <a:srgbClr val="000000"/>
                </a:solidFill>
                <a:latin typeface="Arial"/>
                <a:ea typeface="Arial"/>
                <a:cs typeface="Arial"/>
                <a:sym typeface="Arial"/>
              </a:rPr>
              <a:t> </a:t>
            </a:r>
            <a:r>
              <a:rPr lang="de-DE" sz="1248" b="0" i="0" u="none" strike="noStrike" cap="none" dirty="0" err="1">
                <a:solidFill>
                  <a:srgbClr val="000000"/>
                </a:solidFill>
                <a:latin typeface="Arial"/>
                <a:ea typeface="Arial"/>
                <a:cs typeface="Arial"/>
                <a:sym typeface="Arial"/>
              </a:rPr>
              <a:t>ευελιξί</a:t>
            </a:r>
            <a:r>
              <a:rPr lang="de-DE" sz="1248" b="0" i="0" u="none" strike="noStrike" cap="none" dirty="0">
                <a:solidFill>
                  <a:srgbClr val="000000"/>
                </a:solidFill>
                <a:latin typeface="Arial"/>
                <a:ea typeface="Arial"/>
                <a:cs typeface="Arial"/>
                <a:sym typeface="Arial"/>
              </a:rPr>
              <a:t>α στην κοινωνική επιχείρηση. </a:t>
            </a:r>
            <a:endParaRPr sz="1400" b="0" i="0" u="none" strike="noStrike" cap="none" dirty="0">
              <a:solidFill>
                <a:srgbClr val="000000"/>
              </a:solidFill>
              <a:latin typeface="Arial"/>
              <a:ea typeface="Arial"/>
              <a:cs typeface="Arial"/>
              <a:sym typeface="Arial"/>
            </a:endParaRPr>
          </a:p>
        </p:txBody>
      </p:sp>
      <p:sp>
        <p:nvSpPr>
          <p:cNvPr id="1141" name="Google Shape;1141;p101"/>
          <p:cNvSpPr txBox="1"/>
          <p:nvPr/>
        </p:nvSpPr>
        <p:spPr>
          <a:xfrm>
            <a:off x="997466" y="4334712"/>
            <a:ext cx="6163800" cy="40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75"/>
              <a:buFont typeface="Arial"/>
              <a:buNone/>
            </a:pPr>
            <a:r>
              <a:rPr lang="de-DE" sz="675" b="0" i="0" u="none" strike="noStrike" cap="none">
                <a:solidFill>
                  <a:srgbClr val="000000"/>
                </a:solidFill>
                <a:latin typeface="Arial"/>
                <a:ea typeface="Arial"/>
                <a:cs typeface="Arial"/>
                <a:sym typeface="Arial"/>
              </a:rPr>
              <a:t>Πηγή: Achleitner, A. K., Heinecke, A., Noble, A., Schöning, M., &amp; Spiess-Knafl, W. (2011). </a:t>
            </a:r>
            <a:r>
              <a:rPr lang="de-DE" sz="675" b="0" i="1" u="none" strike="noStrike" cap="none">
                <a:solidFill>
                  <a:srgbClr val="000000"/>
                </a:solidFill>
                <a:latin typeface="Arial"/>
                <a:ea typeface="Arial"/>
                <a:cs typeface="Arial"/>
                <a:sym typeface="Arial"/>
              </a:rPr>
              <a:t>Εγχειρίδιο κοινωνικών επενδύσεων</a:t>
            </a:r>
            <a:r>
              <a:rPr lang="de-DE" sz="675" b="0" i="0" u="none" strike="noStrike" cap="none">
                <a:solidFill>
                  <a:srgbClr val="000000"/>
                </a:solidFill>
                <a:latin typeface="Arial"/>
                <a:ea typeface="Arial"/>
                <a:cs typeface="Arial"/>
                <a:sym typeface="Arial"/>
              </a:rPr>
              <a:t>. Ίδρυμα Schwab, TU München, Dialogue Social Enterprise.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75"/>
              <a:buFont typeface="Arial"/>
              <a:buNone/>
            </a:pPr>
            <a:endParaRPr sz="675" b="0" i="0" u="none" strike="noStrike" cap="none">
              <a:solidFill>
                <a:srgbClr val="000000"/>
              </a:solidFill>
              <a:latin typeface="Arial"/>
              <a:ea typeface="Arial"/>
              <a:cs typeface="Arial"/>
              <a:sym typeface="Arial"/>
            </a:endParaRPr>
          </a:p>
        </p:txBody>
      </p:sp>
      <p:sp>
        <p:nvSpPr>
          <p:cNvPr id="1142" name="Google Shape;1142;p101"/>
          <p:cNvSpPr txBox="1"/>
          <p:nvPr/>
        </p:nvSpPr>
        <p:spPr>
          <a:xfrm>
            <a:off x="982266" y="838487"/>
            <a:ext cx="7143900" cy="20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1" i="0" u="none" strike="noStrike" cap="none">
              <a:solidFill>
                <a:schemeClr val="dk2"/>
              </a:solidFill>
              <a:latin typeface="Arial"/>
              <a:ea typeface="Arial"/>
              <a:cs typeface="Arial"/>
              <a:sym typeface="Arial"/>
            </a:endParaRPr>
          </a:p>
        </p:txBody>
      </p:sp>
      <p:sp>
        <p:nvSpPr>
          <p:cNvPr id="1143" name="Google Shape;1143;p101"/>
          <p:cNvSpPr txBox="1">
            <a:spLocks noGrp="1"/>
          </p:cNvSpPr>
          <p:nvPr>
            <p:ph type="title"/>
          </p:nvPr>
        </p:nvSpPr>
        <p:spPr>
          <a:xfrm>
            <a:off x="936600" y="339812"/>
            <a:ext cx="6699300" cy="48571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2100"/>
              <a:buFont typeface="Arial"/>
              <a:buNone/>
            </a:pPr>
            <a:r>
              <a:rPr lang="de-DE" dirty="0">
                <a:latin typeface="Lato" panose="020F0502020204030203" pitchFamily="34" charset="0"/>
                <a:ea typeface="Lato" panose="020F0502020204030203" pitchFamily="34" charset="0"/>
                <a:cs typeface="Lato" panose="020F0502020204030203" pitchFamily="34" charset="0"/>
              </a:rPr>
              <a:t>Υβ</a:t>
            </a:r>
            <a:r>
              <a:rPr lang="de-DE" dirty="0" err="1">
                <a:latin typeface="Lato" panose="020F0502020204030203" pitchFamily="34" charset="0"/>
                <a:ea typeface="Lato" panose="020F0502020204030203" pitchFamily="34" charset="0"/>
                <a:cs typeface="Lato" panose="020F0502020204030203" pitchFamily="34" charset="0"/>
              </a:rPr>
              <a:t>ριδικό</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κεφάλ</a:t>
            </a:r>
            <a:r>
              <a:rPr lang="de-DE" dirty="0">
                <a:latin typeface="Lato" panose="020F0502020204030203" pitchFamily="34" charset="0"/>
                <a:ea typeface="Lato" panose="020F0502020204030203" pitchFamily="34" charset="0"/>
                <a:cs typeface="Lato" panose="020F0502020204030203" pitchFamily="34" charset="0"/>
              </a:rPr>
              <a:t>αιο - Παραδείγματα </a:t>
            </a:r>
            <a:br>
              <a:rPr lang="de-DE" dirty="0">
                <a:latin typeface="Lato" panose="020F0502020204030203" pitchFamily="34" charset="0"/>
                <a:ea typeface="Lato" panose="020F0502020204030203" pitchFamily="34" charset="0"/>
                <a:cs typeface="Lato" panose="020F0502020204030203" pitchFamily="34" charset="0"/>
              </a:rPr>
            </a:br>
            <a:endParaRPr dirty="0">
              <a:latin typeface="Lato" panose="020F0502020204030203" pitchFamily="34" charset="0"/>
              <a:ea typeface="Lato" panose="020F0502020204030203" pitchFamily="34" charset="0"/>
              <a:cs typeface="Lato" panose="020F0502020204030203" pitchFamily="34" charset="0"/>
            </a:endParaRPr>
          </a:p>
        </p:txBody>
      </p:sp>
      <p:sp>
        <p:nvSpPr>
          <p:cNvPr id="1144" name="Google Shape;1144;p10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66</a:t>
            </a:fld>
            <a:endParaRPr/>
          </a:p>
        </p:txBody>
      </p:sp>
      <p:pic>
        <p:nvPicPr>
          <p:cNvPr id="1145" name="Google Shape;1145;p101"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3" cy="393179"/>
          </a:xfrm>
          <a:prstGeom prst="rect">
            <a:avLst/>
          </a:prstGeom>
          <a:noFill/>
          <a:ln>
            <a:noFill/>
          </a:ln>
        </p:spPr>
      </p:pic>
      <p:pic>
        <p:nvPicPr>
          <p:cNvPr id="1146" name="Google Shape;1146;p101"/>
          <p:cNvPicPr preferRelativeResize="0"/>
          <p:nvPr/>
        </p:nvPicPr>
        <p:blipFill rotWithShape="1">
          <a:blip r:embed="rId4">
            <a:alphaModFix/>
          </a:blip>
          <a:srcRect/>
          <a:stretch/>
        </p:blipFill>
        <p:spPr>
          <a:xfrm>
            <a:off x="0" y="0"/>
            <a:ext cx="718275" cy="67962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02"/>
          <p:cNvSpPr txBox="1">
            <a:spLocks noGrp="1"/>
          </p:cNvSpPr>
          <p:nvPr>
            <p:ph type="title"/>
          </p:nvPr>
        </p:nvSpPr>
        <p:spPr>
          <a:xfrm>
            <a:off x="1411199" y="473144"/>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1152" name="Google Shape;1152;p102"/>
          <p:cNvSpPr txBox="1">
            <a:spLocks noGrp="1"/>
          </p:cNvSpPr>
          <p:nvPr>
            <p:ph type="body" idx="1"/>
          </p:nvPr>
        </p:nvSpPr>
        <p:spPr>
          <a:xfrm>
            <a:off x="338204" y="1606350"/>
            <a:ext cx="5034248"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Ορισμένες</a:t>
            </a:r>
            <a:r>
              <a:rPr lang="de-DE" sz="1800" dirty="0">
                <a:latin typeface="Calibri"/>
                <a:ea typeface="Calibri"/>
                <a:cs typeface="Calibri"/>
                <a:sym typeface="Calibri"/>
              </a:rPr>
              <a:t> </a:t>
            </a:r>
            <a:r>
              <a:rPr lang="de-DE" sz="1800" dirty="0" err="1">
                <a:latin typeface="Calibri"/>
                <a:ea typeface="Calibri"/>
                <a:cs typeface="Calibri"/>
                <a:sym typeface="Calibri"/>
              </a:rPr>
              <a:t>δικ</a:t>
            </a:r>
            <a:r>
              <a:rPr lang="de-DE" sz="1800" dirty="0">
                <a:latin typeface="Calibri"/>
                <a:ea typeface="Calibri"/>
                <a:cs typeface="Calibri"/>
                <a:sym typeface="Calibri"/>
              </a:rPr>
              <a:t>αιοδοσίες προσφέρουν ενισχύσεις στη βιομηχανία για να ενθαρρύνουν τις άμεσες ξένες επενδύσεις καθώς και τις επενδύσεις των ΜΜΕ.</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Οι</a:t>
            </a:r>
            <a:r>
              <a:rPr lang="de-DE" sz="1800" dirty="0">
                <a:latin typeface="Calibri"/>
                <a:ea typeface="Calibri"/>
                <a:cs typeface="Calibri"/>
                <a:sym typeface="Calibri"/>
              </a:rPr>
              <a:t> </a:t>
            </a:r>
            <a:r>
              <a:rPr lang="de-DE" sz="1800" dirty="0" err="1">
                <a:latin typeface="Calibri"/>
                <a:ea typeface="Calibri"/>
                <a:cs typeface="Calibri"/>
                <a:sym typeface="Calibri"/>
              </a:rPr>
              <a:t>οικογενει</a:t>
            </a:r>
            <a:r>
              <a:rPr lang="de-DE" sz="1800" dirty="0">
                <a:latin typeface="Calibri"/>
                <a:ea typeface="Calibri"/>
                <a:cs typeface="Calibri"/>
                <a:sym typeface="Calibri"/>
              </a:rPr>
              <a:t>ακές επιχειρήσεις αποτελούν επίσης συχνά στόχο </a:t>
            </a:r>
            <a:r>
              <a:rPr lang="el-GR" sz="1800" dirty="0">
                <a:latin typeface="Calibri"/>
                <a:ea typeface="Calibri"/>
                <a:cs typeface="Calibri"/>
                <a:sym typeface="Calibri"/>
              </a:rPr>
              <a:t>προς </a:t>
            </a:r>
            <a:r>
              <a:rPr lang="de-DE" sz="1800" dirty="0" err="1">
                <a:latin typeface="Calibri"/>
                <a:ea typeface="Calibri"/>
                <a:cs typeface="Calibri"/>
                <a:sym typeface="Calibri"/>
              </a:rPr>
              <a:t>στήριξη</a:t>
            </a:r>
            <a:endParaRPr sz="1800" dirty="0">
              <a:latin typeface="Calibri"/>
              <a:ea typeface="Calibri"/>
              <a:cs typeface="Calibri"/>
              <a:sym typeface="Calibri"/>
            </a:endParaRPr>
          </a:p>
        </p:txBody>
      </p:sp>
      <p:sp>
        <p:nvSpPr>
          <p:cNvPr id="1153" name="Google Shape;1153;p102"/>
          <p:cNvSpPr txBox="1">
            <a:spLocks noGrp="1"/>
          </p:cNvSpPr>
          <p:nvPr>
            <p:ph type="body" idx="2"/>
          </p:nvPr>
        </p:nvSpPr>
        <p:spPr>
          <a:xfrm>
            <a:off x="4985359" y="1606350"/>
            <a:ext cx="4059816" cy="31236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Οι</a:t>
            </a:r>
            <a:r>
              <a:rPr lang="de-DE" sz="1800" dirty="0">
                <a:latin typeface="Calibri"/>
                <a:ea typeface="Calibri"/>
                <a:cs typeface="Calibri"/>
                <a:sym typeface="Calibri"/>
              </a:rPr>
              <a:t> </a:t>
            </a:r>
            <a:r>
              <a:rPr lang="de-DE" sz="1800" dirty="0" err="1">
                <a:latin typeface="Calibri"/>
                <a:ea typeface="Calibri"/>
                <a:cs typeface="Calibri"/>
                <a:sym typeface="Calibri"/>
              </a:rPr>
              <a:t>ενισχύσεις</a:t>
            </a:r>
            <a:r>
              <a:rPr lang="de-DE" sz="1800" dirty="0">
                <a:latin typeface="Calibri"/>
                <a:ea typeface="Calibri"/>
                <a:cs typeface="Calibri"/>
                <a:sym typeface="Calibri"/>
              </a:rPr>
              <a:t> </a:t>
            </a:r>
            <a:r>
              <a:rPr lang="de-DE" sz="1800" dirty="0" err="1">
                <a:latin typeface="Calibri"/>
                <a:ea typeface="Calibri"/>
                <a:cs typeface="Calibri"/>
                <a:sym typeface="Calibri"/>
              </a:rPr>
              <a:t>μέσω</a:t>
            </a:r>
            <a:r>
              <a:rPr lang="de-DE" sz="1800" dirty="0">
                <a:latin typeface="Calibri"/>
                <a:ea typeface="Calibri"/>
                <a:cs typeface="Calibri"/>
                <a:sym typeface="Calibri"/>
              </a:rPr>
              <a:t> επ</a:t>
            </a:r>
            <a:r>
              <a:rPr lang="de-DE" sz="1800" dirty="0" err="1">
                <a:latin typeface="Calibri"/>
                <a:ea typeface="Calibri"/>
                <a:cs typeface="Calibri"/>
                <a:sym typeface="Calibri"/>
              </a:rPr>
              <a:t>ιχορηγήσεων</a:t>
            </a:r>
            <a:r>
              <a:rPr lang="de-DE" sz="1800" dirty="0">
                <a:latin typeface="Calibri"/>
                <a:ea typeface="Calibri"/>
                <a:cs typeface="Calibri"/>
                <a:sym typeface="Calibri"/>
              </a:rPr>
              <a:t> </a:t>
            </a:r>
            <a:r>
              <a:rPr lang="de-DE" sz="1800" dirty="0" err="1">
                <a:latin typeface="Calibri"/>
                <a:ea typeface="Calibri"/>
                <a:cs typeface="Calibri"/>
                <a:sym typeface="Calibri"/>
              </a:rPr>
              <a:t>δεν</a:t>
            </a:r>
            <a:r>
              <a:rPr lang="de-DE" sz="1800" dirty="0">
                <a:latin typeface="Calibri"/>
                <a:ea typeface="Calibri"/>
                <a:cs typeface="Calibri"/>
                <a:sym typeface="Calibri"/>
              </a:rPr>
              <a:t> επ</a:t>
            </a:r>
            <a:r>
              <a:rPr lang="de-DE" sz="1800" dirty="0" err="1">
                <a:latin typeface="Calibri"/>
                <a:ea typeface="Calibri"/>
                <a:cs typeface="Calibri"/>
                <a:sym typeface="Calibri"/>
              </a:rPr>
              <a:t>ιστρέφοντ</a:t>
            </a:r>
            <a:r>
              <a:rPr lang="de-DE" sz="1800" dirty="0">
                <a:latin typeface="Calibri"/>
                <a:ea typeface="Calibri"/>
                <a:cs typeface="Calibri"/>
                <a:sym typeface="Calibri"/>
              </a:rPr>
              <a:t>αι</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a:latin typeface="Calibri"/>
                <a:ea typeface="Calibri"/>
                <a:cs typeface="Calibri"/>
                <a:sym typeface="Calibri"/>
              </a:rPr>
              <a:t>Τα </a:t>
            </a:r>
            <a:r>
              <a:rPr lang="de-DE" sz="1800" dirty="0" err="1">
                <a:latin typeface="Calibri"/>
                <a:ea typeface="Calibri"/>
                <a:cs typeface="Calibri"/>
                <a:sym typeface="Calibri"/>
              </a:rPr>
              <a:t>ευνοϊκά</a:t>
            </a:r>
            <a:r>
              <a:rPr lang="de-DE" sz="1800" dirty="0">
                <a:latin typeface="Calibri"/>
                <a:ea typeface="Calibri"/>
                <a:cs typeface="Calibri"/>
                <a:sym typeface="Calibri"/>
              </a:rPr>
              <a:t> </a:t>
            </a:r>
            <a:r>
              <a:rPr lang="de-DE" sz="1800" dirty="0" err="1">
                <a:latin typeface="Calibri"/>
                <a:ea typeface="Calibri"/>
                <a:cs typeface="Calibri"/>
                <a:sym typeface="Calibri"/>
              </a:rPr>
              <a:t>δάνει</a:t>
            </a:r>
            <a:r>
              <a:rPr lang="de-DE" sz="1800" dirty="0">
                <a:latin typeface="Calibri"/>
                <a:ea typeface="Calibri"/>
                <a:cs typeface="Calibri"/>
                <a:sym typeface="Calibri"/>
              </a:rPr>
              <a:t>α, τα μακροπρόθεσμα δάνεια υπόκεινται σε αποπληρωμή. </a:t>
            </a:r>
            <a:endParaRPr sz="1800" dirty="0">
              <a:latin typeface="Calibri"/>
              <a:ea typeface="Calibri"/>
              <a:cs typeface="Calibri"/>
              <a:sym typeface="Calibri"/>
            </a:endParaRPr>
          </a:p>
          <a:p>
            <a:pPr marL="457200" lvl="0" indent="-355600" algn="l" rtl="0">
              <a:lnSpc>
                <a:spcPct val="100000"/>
              </a:lnSpc>
              <a:spcBef>
                <a:spcPts val="0"/>
              </a:spcBef>
              <a:spcAft>
                <a:spcPts val="0"/>
              </a:spcAft>
              <a:buSzPts val="2000"/>
              <a:buChar char="●"/>
            </a:pPr>
            <a:r>
              <a:rPr lang="de-DE" sz="1800" dirty="0" err="1">
                <a:latin typeface="Calibri"/>
                <a:ea typeface="Calibri"/>
                <a:cs typeface="Calibri"/>
                <a:sym typeface="Calibri"/>
              </a:rPr>
              <a:t>Ορισμένες</a:t>
            </a:r>
            <a:r>
              <a:rPr lang="de-DE" sz="1800" dirty="0">
                <a:latin typeface="Calibri"/>
                <a:ea typeface="Calibri"/>
                <a:cs typeface="Calibri"/>
                <a:sym typeface="Calibri"/>
              </a:rPr>
              <a:t> </a:t>
            </a:r>
            <a:r>
              <a:rPr lang="de-DE" sz="1800" dirty="0" err="1">
                <a:latin typeface="Calibri"/>
                <a:ea typeface="Calibri"/>
                <a:cs typeface="Calibri"/>
                <a:sym typeface="Calibri"/>
              </a:rPr>
              <a:t>οντότητες</a:t>
            </a:r>
            <a:r>
              <a:rPr lang="de-DE" sz="1800" dirty="0">
                <a:latin typeface="Calibri"/>
                <a:ea typeface="Calibri"/>
                <a:cs typeface="Calibri"/>
                <a:sym typeface="Calibri"/>
              </a:rPr>
              <a:t> π</a:t>
            </a:r>
            <a:r>
              <a:rPr lang="de-DE" sz="1800" dirty="0" err="1">
                <a:latin typeface="Calibri"/>
                <a:ea typeface="Calibri"/>
                <a:cs typeface="Calibri"/>
                <a:sym typeface="Calibri"/>
              </a:rPr>
              <a:t>ροσφέρουν</a:t>
            </a:r>
            <a:r>
              <a:rPr lang="de-DE" sz="1800" dirty="0">
                <a:latin typeface="Calibri"/>
                <a:ea typeface="Calibri"/>
                <a:cs typeface="Calibri"/>
                <a:sym typeface="Calibri"/>
              </a:rPr>
              <a:t> </a:t>
            </a:r>
            <a:r>
              <a:rPr lang="de-DE" sz="1800" dirty="0" err="1">
                <a:latin typeface="Calibri"/>
                <a:ea typeface="Calibri"/>
                <a:cs typeface="Calibri"/>
                <a:sym typeface="Calibri"/>
              </a:rPr>
              <a:t>εγγυήσεις</a:t>
            </a:r>
            <a:r>
              <a:rPr lang="de-DE" sz="1800" dirty="0">
                <a:latin typeface="Calibri"/>
                <a:ea typeface="Calibri"/>
                <a:cs typeface="Calibri"/>
                <a:sym typeface="Calibri"/>
              </a:rPr>
              <a:t> </a:t>
            </a:r>
            <a:r>
              <a:rPr lang="de-DE" sz="1800" dirty="0" err="1">
                <a:latin typeface="Calibri"/>
                <a:ea typeface="Calibri"/>
                <a:cs typeface="Calibri"/>
                <a:sym typeface="Calibri"/>
              </a:rPr>
              <a:t>ως</a:t>
            </a:r>
            <a:r>
              <a:rPr lang="de-DE" sz="1800" dirty="0">
                <a:latin typeface="Calibri"/>
                <a:ea typeface="Calibri"/>
                <a:cs typeface="Calibri"/>
                <a:sym typeface="Calibri"/>
              </a:rPr>
              <a:t> </a:t>
            </a:r>
            <a:r>
              <a:rPr lang="el-GR" sz="1800" dirty="0">
                <a:latin typeface="Calibri"/>
                <a:ea typeface="Calibri"/>
                <a:cs typeface="Calibri"/>
                <a:sym typeface="Calibri"/>
              </a:rPr>
              <a:t>ασφάλεια</a:t>
            </a:r>
            <a:r>
              <a:rPr lang="de-DE" sz="1800" dirty="0">
                <a:latin typeface="Calibri"/>
                <a:ea typeface="Calibri"/>
                <a:cs typeface="Calibri"/>
                <a:sym typeface="Calibri"/>
              </a:rPr>
              <a:t> </a:t>
            </a:r>
            <a:r>
              <a:rPr lang="de-DE" sz="1800" dirty="0" err="1">
                <a:latin typeface="Calibri"/>
                <a:ea typeface="Calibri"/>
                <a:cs typeface="Calibri"/>
                <a:sym typeface="Calibri"/>
              </a:rPr>
              <a:t>γι</a:t>
            </a:r>
            <a:r>
              <a:rPr lang="de-DE" sz="1800" dirty="0">
                <a:latin typeface="Calibri"/>
                <a:ea typeface="Calibri"/>
                <a:cs typeface="Calibri"/>
                <a:sym typeface="Calibri"/>
              </a:rPr>
              <a:t>α την υποστήριξη αιτήσεων τραπεζικής χρηματοδότησης</a:t>
            </a:r>
            <a:endParaRPr sz="1800" dirty="0">
              <a:latin typeface="Calibri"/>
              <a:ea typeface="Calibri"/>
              <a:cs typeface="Calibri"/>
              <a:sym typeface="Calibri"/>
            </a:endParaRPr>
          </a:p>
        </p:txBody>
      </p:sp>
      <p:pic>
        <p:nvPicPr>
          <p:cNvPr id="1154" name="Google Shape;1154;p10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55" name="Google Shape;1155;p102"/>
          <p:cNvSpPr txBox="1">
            <a:spLocks noGrp="1"/>
          </p:cNvSpPr>
          <p:nvPr>
            <p:ph type="body" idx="1"/>
          </p:nvPr>
        </p:nvSpPr>
        <p:spPr>
          <a:xfrm>
            <a:off x="570212" y="945727"/>
            <a:ext cx="8003575"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a:solidFill>
                  <a:schemeClr val="dk1"/>
                </a:solidFill>
                <a:latin typeface="Calibri"/>
                <a:ea typeface="Calibri"/>
                <a:cs typeface="Calibri"/>
                <a:sym typeface="Calibri"/>
              </a:rPr>
              <a:t>Επ</a:t>
            </a:r>
            <a:r>
              <a:rPr lang="de-DE" sz="3000" dirty="0" err="1">
                <a:solidFill>
                  <a:schemeClr val="dk1"/>
                </a:solidFill>
                <a:latin typeface="Calibri"/>
                <a:ea typeface="Calibri"/>
                <a:cs typeface="Calibri"/>
                <a:sym typeface="Calibri"/>
              </a:rPr>
              <a:t>ιχορηγήσεις</a:t>
            </a:r>
            <a:r>
              <a:rPr lang="de-DE" sz="3000" dirty="0">
                <a:solidFill>
                  <a:schemeClr val="dk1"/>
                </a:solidFill>
                <a:latin typeface="Calibri"/>
                <a:ea typeface="Calibri"/>
                <a:cs typeface="Calibri"/>
                <a:sym typeface="Calibri"/>
              </a:rPr>
              <a:t> και </a:t>
            </a:r>
            <a:r>
              <a:rPr lang="de-DE" sz="3000" dirty="0" err="1">
                <a:solidFill>
                  <a:schemeClr val="dk1"/>
                </a:solidFill>
                <a:latin typeface="Calibri"/>
                <a:ea typeface="Calibri"/>
                <a:cs typeface="Calibri"/>
                <a:sym typeface="Calibri"/>
              </a:rPr>
              <a:t>ενισχύσεις</a:t>
            </a:r>
            <a:r>
              <a:rPr lang="de-DE" sz="3000" dirty="0">
                <a:solidFill>
                  <a:schemeClr val="dk1"/>
                </a:solidFill>
                <a:latin typeface="Calibri"/>
                <a:ea typeface="Calibri"/>
                <a:cs typeface="Calibri"/>
                <a:sym typeface="Calibri"/>
              </a:rPr>
              <a:t> </a:t>
            </a:r>
            <a:r>
              <a:rPr lang="de-DE" sz="3000" dirty="0" err="1">
                <a:solidFill>
                  <a:schemeClr val="dk1"/>
                </a:solidFill>
                <a:latin typeface="Calibri"/>
                <a:ea typeface="Calibri"/>
                <a:cs typeface="Calibri"/>
                <a:sym typeface="Calibri"/>
              </a:rPr>
              <a:t>στη</a:t>
            </a:r>
            <a:r>
              <a:rPr lang="de-DE" sz="3000" dirty="0">
                <a:solidFill>
                  <a:schemeClr val="dk1"/>
                </a:solidFill>
                <a:latin typeface="Calibri"/>
                <a:ea typeface="Calibri"/>
                <a:cs typeface="Calibri"/>
                <a:sym typeface="Calibri"/>
              </a:rPr>
              <a:t> β</a:t>
            </a:r>
            <a:r>
              <a:rPr lang="de-DE" sz="3000" dirty="0" err="1">
                <a:solidFill>
                  <a:schemeClr val="dk1"/>
                </a:solidFill>
                <a:latin typeface="Calibri"/>
                <a:ea typeface="Calibri"/>
                <a:cs typeface="Calibri"/>
                <a:sym typeface="Calibri"/>
              </a:rPr>
              <a:t>ιομηχ</a:t>
            </a:r>
            <a:r>
              <a:rPr lang="de-DE" sz="3000" dirty="0">
                <a:solidFill>
                  <a:schemeClr val="dk1"/>
                </a:solidFill>
                <a:latin typeface="Calibri"/>
                <a:ea typeface="Calibri"/>
                <a:cs typeface="Calibri"/>
                <a:sym typeface="Calibri"/>
              </a:rPr>
              <a:t>ανία</a:t>
            </a:r>
            <a:endParaRPr sz="1600" dirty="0"/>
          </a:p>
        </p:txBody>
      </p:sp>
      <p:sp>
        <p:nvSpPr>
          <p:cNvPr id="1156" name="Google Shape;1156;p10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67</a:t>
            </a:fld>
            <a:endParaRPr/>
          </a:p>
        </p:txBody>
      </p:sp>
      <p:pic>
        <p:nvPicPr>
          <p:cNvPr id="1157" name="Google Shape;1157;p102"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03"/>
          <p:cNvSpPr txBox="1">
            <a:spLocks noGrp="1"/>
          </p:cNvSpPr>
          <p:nvPr>
            <p:ph type="title"/>
          </p:nvPr>
        </p:nvSpPr>
        <p:spPr>
          <a:xfrm>
            <a:off x="1411200" y="443177"/>
            <a:ext cx="6321600" cy="635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de-DE" sz="2600" dirty="0" err="1">
                <a:latin typeface="Calibri"/>
                <a:ea typeface="Calibri"/>
                <a:cs typeface="Calibri"/>
                <a:sym typeface="Calibri"/>
              </a:rPr>
              <a:t>Εξωτερικές</a:t>
            </a:r>
            <a:r>
              <a:rPr lang="de-DE" sz="2600" dirty="0">
                <a:latin typeface="Calibri"/>
                <a:ea typeface="Calibri"/>
                <a:cs typeface="Calibri"/>
                <a:sym typeface="Calibri"/>
              </a:rPr>
              <a:t> π</a:t>
            </a:r>
            <a:r>
              <a:rPr lang="de-DE" sz="2600" dirty="0" err="1">
                <a:latin typeface="Calibri"/>
                <a:ea typeface="Calibri"/>
                <a:cs typeface="Calibri"/>
                <a:sym typeface="Calibri"/>
              </a:rPr>
              <a:t>ηγές</a:t>
            </a:r>
            <a:r>
              <a:rPr lang="de-DE" sz="2600" dirty="0">
                <a:latin typeface="Calibri"/>
                <a:ea typeface="Calibri"/>
                <a:cs typeface="Calibri"/>
                <a:sym typeface="Calibri"/>
              </a:rPr>
              <a:t> </a:t>
            </a:r>
            <a:r>
              <a:rPr lang="de-DE" sz="2600" dirty="0" err="1">
                <a:latin typeface="Calibri"/>
                <a:ea typeface="Calibri"/>
                <a:cs typeface="Calibri"/>
                <a:sym typeface="Calibri"/>
              </a:rPr>
              <a:t>χρημ</a:t>
            </a:r>
            <a:r>
              <a:rPr lang="de-DE" sz="2600" dirty="0">
                <a:latin typeface="Calibri"/>
                <a:ea typeface="Calibri"/>
                <a:cs typeface="Calibri"/>
                <a:sym typeface="Calibri"/>
              </a:rPr>
              <a:t>ατοδότησης</a:t>
            </a:r>
            <a:endParaRPr sz="4500" dirty="0"/>
          </a:p>
        </p:txBody>
      </p:sp>
      <p:sp>
        <p:nvSpPr>
          <p:cNvPr id="1163" name="Google Shape;1163;p103"/>
          <p:cNvSpPr txBox="1">
            <a:spLocks noGrp="1"/>
          </p:cNvSpPr>
          <p:nvPr>
            <p:ph type="body" idx="1"/>
          </p:nvPr>
        </p:nvSpPr>
        <p:spPr>
          <a:xfrm>
            <a:off x="388309" y="1606350"/>
            <a:ext cx="4382895" cy="28464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err="1">
                <a:solidFill>
                  <a:srgbClr val="FF0000"/>
                </a:solidFill>
                <a:latin typeface="Calibri"/>
                <a:ea typeface="Calibri"/>
                <a:cs typeface="Calibri"/>
                <a:sym typeface="Calibri"/>
              </a:rPr>
              <a:t>Οι</a:t>
            </a:r>
            <a:r>
              <a:rPr lang="de-DE" sz="1800" dirty="0">
                <a:solidFill>
                  <a:srgbClr val="FF0000"/>
                </a:solidFill>
                <a:latin typeface="Calibri"/>
                <a:ea typeface="Calibri"/>
                <a:cs typeface="Calibri"/>
                <a:sym typeface="Calibri"/>
              </a:rPr>
              <a:t> επ</a:t>
            </a:r>
            <a:r>
              <a:rPr lang="de-DE" sz="1800" dirty="0" err="1">
                <a:solidFill>
                  <a:srgbClr val="FF0000"/>
                </a:solidFill>
                <a:latin typeface="Calibri"/>
                <a:ea typeface="Calibri"/>
                <a:cs typeface="Calibri"/>
                <a:sym typeface="Calibri"/>
              </a:rPr>
              <a:t>ιλογές</a:t>
            </a:r>
            <a:r>
              <a:rPr lang="de-DE" sz="1800" dirty="0">
                <a:solidFill>
                  <a:srgbClr val="FF0000"/>
                </a:solidFill>
                <a:latin typeface="Calibri"/>
                <a:ea typeface="Calibri"/>
                <a:cs typeface="Calibri"/>
                <a:sym typeface="Calibri"/>
              </a:rPr>
              <a:t> επ</a:t>
            </a:r>
            <a:r>
              <a:rPr lang="de-DE" sz="1800" dirty="0" err="1">
                <a:solidFill>
                  <a:srgbClr val="FF0000"/>
                </a:solidFill>
                <a:latin typeface="Calibri"/>
                <a:ea typeface="Calibri"/>
                <a:cs typeface="Calibri"/>
                <a:sym typeface="Calibri"/>
              </a:rPr>
              <a:t>ιχορήγησης</a:t>
            </a:r>
            <a:r>
              <a:rPr lang="de-DE" sz="1800" dirty="0">
                <a:solidFill>
                  <a:srgbClr val="FF0000"/>
                </a:solidFill>
                <a:latin typeface="Calibri"/>
                <a:ea typeface="Calibri"/>
                <a:cs typeface="Calibri"/>
                <a:sym typeface="Calibri"/>
              </a:rPr>
              <a:t>/</a:t>
            </a:r>
            <a:r>
              <a:rPr lang="de-DE" sz="1800" dirty="0" err="1">
                <a:solidFill>
                  <a:srgbClr val="FF0000"/>
                </a:solidFill>
                <a:latin typeface="Calibri"/>
                <a:ea typeface="Calibri"/>
                <a:cs typeface="Calibri"/>
                <a:sym typeface="Calibri"/>
              </a:rPr>
              <a:t>ενίσχυσης</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της</a:t>
            </a:r>
            <a:r>
              <a:rPr lang="de-DE" sz="1800" dirty="0">
                <a:solidFill>
                  <a:srgbClr val="FF0000"/>
                </a:solidFill>
                <a:latin typeface="Calibri"/>
                <a:ea typeface="Calibri"/>
                <a:cs typeface="Calibri"/>
                <a:sym typeface="Calibri"/>
              </a:rPr>
              <a:t> β</a:t>
            </a:r>
            <a:r>
              <a:rPr lang="de-DE" sz="1800" dirty="0" err="1">
                <a:solidFill>
                  <a:srgbClr val="FF0000"/>
                </a:solidFill>
                <a:latin typeface="Calibri"/>
                <a:ea typeface="Calibri"/>
                <a:cs typeface="Calibri"/>
                <a:sym typeface="Calibri"/>
              </a:rPr>
              <a:t>ιομηχ</a:t>
            </a:r>
            <a:r>
              <a:rPr lang="de-DE" sz="1800" dirty="0">
                <a:solidFill>
                  <a:srgbClr val="FF0000"/>
                </a:solidFill>
                <a:latin typeface="Calibri"/>
                <a:ea typeface="Calibri"/>
                <a:cs typeface="Calibri"/>
                <a:sym typeface="Calibri"/>
              </a:rPr>
              <a:t>ανίας διαφέρουν από χώρα σε χώρα.</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Η </a:t>
            </a:r>
            <a:r>
              <a:rPr lang="de-DE" sz="1800" dirty="0" err="1">
                <a:solidFill>
                  <a:srgbClr val="FF0000"/>
                </a:solidFill>
                <a:latin typeface="Calibri"/>
                <a:ea typeface="Calibri"/>
                <a:cs typeface="Calibri"/>
                <a:sym typeface="Calibri"/>
              </a:rPr>
              <a:t>δι</a:t>
            </a:r>
            <a:r>
              <a:rPr lang="de-DE" sz="1800" dirty="0">
                <a:solidFill>
                  <a:srgbClr val="FF0000"/>
                </a:solidFill>
                <a:latin typeface="Calibri"/>
                <a:ea typeface="Calibri"/>
                <a:cs typeface="Calibri"/>
                <a:sym typeface="Calibri"/>
              </a:rPr>
              <a:t>αδικασία υποβολής αιτήσεων μπορεί να είναι </a:t>
            </a:r>
            <a:r>
              <a:rPr lang="el-GR" sz="1800" dirty="0">
                <a:solidFill>
                  <a:srgbClr val="FF0000"/>
                </a:solidFill>
                <a:latin typeface="Calibri"/>
                <a:ea typeface="Calibri"/>
                <a:cs typeface="Calibri"/>
                <a:sym typeface="Calibri"/>
              </a:rPr>
              <a:t>αποθαρρυντική</a:t>
            </a:r>
            <a:r>
              <a:rPr lang="de-DE" sz="1800" dirty="0">
                <a:solidFill>
                  <a:srgbClr val="FF0000"/>
                </a:solidFill>
                <a:latin typeface="Calibri"/>
                <a:ea typeface="Calibri"/>
                <a:cs typeface="Calibri"/>
                <a:sym typeface="Calibri"/>
              </a:rPr>
              <a:t> και χρονοβόρα.</a:t>
            </a:r>
            <a:endParaRPr sz="1800" dirty="0">
              <a:solidFill>
                <a:srgbClr val="FF0000"/>
              </a:solidFill>
              <a:latin typeface="Calibri"/>
              <a:ea typeface="Calibri"/>
              <a:cs typeface="Calibri"/>
              <a:sym typeface="Calibri"/>
            </a:endParaRPr>
          </a:p>
          <a:p>
            <a:pPr marL="457200" lvl="0" indent="-355600" algn="l" rtl="0">
              <a:lnSpc>
                <a:spcPct val="100000"/>
              </a:lnSpc>
              <a:spcBef>
                <a:spcPts val="0"/>
              </a:spcBef>
              <a:spcAft>
                <a:spcPts val="0"/>
              </a:spcAft>
              <a:buClr>
                <a:srgbClr val="FF0000"/>
              </a:buClr>
              <a:buSzPts val="2000"/>
              <a:buFont typeface="Calibri"/>
              <a:buChar char="●"/>
            </a:pPr>
            <a:r>
              <a:rPr lang="de-DE" sz="1800" dirty="0">
                <a:solidFill>
                  <a:srgbClr val="FF0000"/>
                </a:solidFill>
                <a:latin typeface="Calibri"/>
                <a:ea typeface="Calibri"/>
                <a:cs typeface="Calibri"/>
                <a:sym typeface="Calibri"/>
              </a:rPr>
              <a:t>Η </a:t>
            </a:r>
            <a:r>
              <a:rPr lang="de-DE" sz="1800" dirty="0" err="1">
                <a:solidFill>
                  <a:srgbClr val="FF0000"/>
                </a:solidFill>
                <a:latin typeface="Calibri"/>
                <a:ea typeface="Calibri"/>
                <a:cs typeface="Calibri"/>
                <a:sym typeface="Calibri"/>
              </a:rPr>
              <a:t>φορολογική</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συμμόρφωση</a:t>
            </a:r>
            <a:r>
              <a:rPr lang="de-DE" sz="1800" dirty="0">
                <a:solidFill>
                  <a:srgbClr val="FF0000"/>
                </a:solidFill>
                <a:latin typeface="Calibri"/>
                <a:ea typeface="Calibri"/>
                <a:cs typeface="Calibri"/>
                <a:sym typeface="Calibri"/>
              </a:rPr>
              <a:t> απ</a:t>
            </a:r>
            <a:r>
              <a:rPr lang="de-DE" sz="1800" dirty="0" err="1">
                <a:solidFill>
                  <a:srgbClr val="FF0000"/>
                </a:solidFill>
                <a:latin typeface="Calibri"/>
                <a:ea typeface="Calibri"/>
                <a:cs typeface="Calibri"/>
                <a:sym typeface="Calibri"/>
              </a:rPr>
              <a:t>οτελεί</a:t>
            </a:r>
            <a:r>
              <a:rPr lang="de-DE" sz="1800" dirty="0">
                <a:solidFill>
                  <a:srgbClr val="FF0000"/>
                </a:solidFill>
                <a:latin typeface="Calibri"/>
                <a:ea typeface="Calibri"/>
                <a:cs typeface="Calibri"/>
                <a:sym typeface="Calibri"/>
              </a:rPr>
              <a:t> </a:t>
            </a:r>
            <a:r>
              <a:rPr lang="de-DE" sz="1800" dirty="0" err="1">
                <a:solidFill>
                  <a:srgbClr val="FF0000"/>
                </a:solidFill>
                <a:latin typeface="Calibri"/>
                <a:ea typeface="Calibri"/>
                <a:cs typeface="Calibri"/>
                <a:sym typeface="Calibri"/>
              </a:rPr>
              <a:t>συχνά</a:t>
            </a:r>
            <a:r>
              <a:rPr lang="de-DE" sz="1800" dirty="0">
                <a:solidFill>
                  <a:srgbClr val="FF0000"/>
                </a:solidFill>
                <a:latin typeface="Calibri"/>
                <a:ea typeface="Calibri"/>
                <a:cs typeface="Calibri"/>
                <a:sym typeface="Calibri"/>
              </a:rPr>
              <a:t> π</a:t>
            </a:r>
            <a:r>
              <a:rPr lang="de-DE" sz="1800" dirty="0" err="1">
                <a:solidFill>
                  <a:srgbClr val="FF0000"/>
                </a:solidFill>
                <a:latin typeface="Calibri"/>
                <a:ea typeface="Calibri"/>
                <a:cs typeface="Calibri"/>
                <a:sym typeface="Calibri"/>
              </a:rPr>
              <a:t>ροϋ</a:t>
            </a:r>
            <a:r>
              <a:rPr lang="de-DE" sz="1800" dirty="0">
                <a:solidFill>
                  <a:srgbClr val="FF0000"/>
                </a:solidFill>
                <a:latin typeface="Calibri"/>
                <a:ea typeface="Calibri"/>
                <a:cs typeface="Calibri"/>
                <a:sym typeface="Calibri"/>
              </a:rPr>
              <a:t>πόθεση για την </a:t>
            </a:r>
            <a:r>
              <a:rPr lang="el-GR" sz="1800" dirty="0">
                <a:solidFill>
                  <a:srgbClr val="FF0000"/>
                </a:solidFill>
                <a:latin typeface="Calibri"/>
                <a:ea typeface="Calibri"/>
                <a:cs typeface="Calibri"/>
                <a:sym typeface="Calibri"/>
              </a:rPr>
              <a:t>αίτηση</a:t>
            </a:r>
            <a:endParaRPr sz="1800" dirty="0">
              <a:solidFill>
                <a:srgbClr val="FF0000"/>
              </a:solidFill>
              <a:latin typeface="Calibri"/>
              <a:ea typeface="Calibri"/>
              <a:cs typeface="Calibri"/>
              <a:sym typeface="Calibri"/>
            </a:endParaRPr>
          </a:p>
        </p:txBody>
      </p:sp>
      <p:sp>
        <p:nvSpPr>
          <p:cNvPr id="1164" name="Google Shape;1164;p103"/>
          <p:cNvSpPr txBox="1">
            <a:spLocks noGrp="1"/>
          </p:cNvSpPr>
          <p:nvPr>
            <p:ph type="body" idx="2"/>
          </p:nvPr>
        </p:nvSpPr>
        <p:spPr>
          <a:xfrm>
            <a:off x="5123146" y="1606350"/>
            <a:ext cx="3922030" cy="3123600"/>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FF0000"/>
              </a:buClr>
              <a:buSzPts val="2000"/>
              <a:buChar char="●"/>
            </a:pPr>
            <a:r>
              <a:rPr lang="de-DE" sz="1800" dirty="0">
                <a:solidFill>
                  <a:srgbClr val="FF0000"/>
                </a:solidFill>
                <a:latin typeface="Calibri"/>
                <a:ea typeface="Calibri"/>
                <a:cs typeface="Calibri"/>
                <a:sym typeface="Calibri"/>
              </a:rPr>
              <a:t>Θα μπ</a:t>
            </a:r>
            <a:r>
              <a:rPr lang="de-DE" sz="1800" dirty="0" err="1">
                <a:solidFill>
                  <a:srgbClr val="FF0000"/>
                </a:solidFill>
                <a:latin typeface="Calibri"/>
                <a:ea typeface="Calibri"/>
                <a:cs typeface="Calibri"/>
                <a:sym typeface="Calibri"/>
              </a:rPr>
              <a:t>ορούσ</a:t>
            </a:r>
            <a:r>
              <a:rPr lang="de-DE" sz="1800" dirty="0">
                <a:solidFill>
                  <a:srgbClr val="FF0000"/>
                </a:solidFill>
                <a:latin typeface="Calibri"/>
                <a:ea typeface="Calibri"/>
                <a:cs typeface="Calibri"/>
                <a:sym typeface="Calibri"/>
              </a:rPr>
              <a:t>αν να ισχύουν όροι και προϋποθέσεις, όπως η χρήση των κεφαλαίων, η προσωπική εγγύηση των ιδιοκτητών, η συμμόρφωση. </a:t>
            </a:r>
            <a:endParaRPr sz="1800" dirty="0">
              <a:solidFill>
                <a:srgbClr val="FF0000"/>
              </a:solidFill>
              <a:latin typeface="Calibri"/>
              <a:ea typeface="Calibri"/>
              <a:cs typeface="Calibri"/>
              <a:sym typeface="Calibri"/>
            </a:endParaRPr>
          </a:p>
        </p:txBody>
      </p:sp>
      <p:pic>
        <p:nvPicPr>
          <p:cNvPr id="1165" name="Google Shape;1165;p10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66" name="Google Shape;1166;p103"/>
          <p:cNvSpPr txBox="1">
            <a:spLocks noGrp="1"/>
          </p:cNvSpPr>
          <p:nvPr>
            <p:ph type="body" idx="1"/>
          </p:nvPr>
        </p:nvSpPr>
        <p:spPr>
          <a:xfrm>
            <a:off x="849902" y="898487"/>
            <a:ext cx="7444195" cy="679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de-DE" sz="3000" dirty="0">
                <a:solidFill>
                  <a:schemeClr val="dk1"/>
                </a:solidFill>
                <a:latin typeface="Calibri"/>
                <a:ea typeface="Calibri"/>
                <a:cs typeface="Calibri"/>
                <a:sym typeface="Calibri"/>
              </a:rPr>
              <a:t>Επ</a:t>
            </a:r>
            <a:r>
              <a:rPr lang="de-DE" sz="3000" dirty="0" err="1">
                <a:solidFill>
                  <a:schemeClr val="dk1"/>
                </a:solidFill>
                <a:latin typeface="Calibri"/>
                <a:ea typeface="Calibri"/>
                <a:cs typeface="Calibri"/>
                <a:sym typeface="Calibri"/>
              </a:rPr>
              <a:t>ιχορηγήσεις</a:t>
            </a:r>
            <a:r>
              <a:rPr lang="de-DE" sz="3000" dirty="0">
                <a:solidFill>
                  <a:schemeClr val="dk1"/>
                </a:solidFill>
                <a:latin typeface="Calibri"/>
                <a:ea typeface="Calibri"/>
                <a:cs typeface="Calibri"/>
                <a:sym typeface="Calibri"/>
              </a:rPr>
              <a:t> και </a:t>
            </a:r>
            <a:r>
              <a:rPr lang="de-DE" sz="3000" dirty="0" err="1">
                <a:solidFill>
                  <a:schemeClr val="dk1"/>
                </a:solidFill>
                <a:latin typeface="Calibri"/>
                <a:ea typeface="Calibri"/>
                <a:cs typeface="Calibri"/>
                <a:sym typeface="Calibri"/>
              </a:rPr>
              <a:t>ενισχύσεις</a:t>
            </a:r>
            <a:r>
              <a:rPr lang="de-DE" sz="3000" dirty="0">
                <a:solidFill>
                  <a:schemeClr val="dk1"/>
                </a:solidFill>
                <a:latin typeface="Calibri"/>
                <a:ea typeface="Calibri"/>
                <a:cs typeface="Calibri"/>
                <a:sym typeface="Calibri"/>
              </a:rPr>
              <a:t> </a:t>
            </a:r>
            <a:r>
              <a:rPr lang="de-DE" sz="3000" dirty="0" err="1">
                <a:solidFill>
                  <a:schemeClr val="dk1"/>
                </a:solidFill>
                <a:latin typeface="Calibri"/>
                <a:ea typeface="Calibri"/>
                <a:cs typeface="Calibri"/>
                <a:sym typeface="Calibri"/>
              </a:rPr>
              <a:t>στη</a:t>
            </a:r>
            <a:r>
              <a:rPr lang="de-DE" sz="3000" dirty="0">
                <a:solidFill>
                  <a:schemeClr val="dk1"/>
                </a:solidFill>
                <a:latin typeface="Calibri"/>
                <a:ea typeface="Calibri"/>
                <a:cs typeface="Calibri"/>
                <a:sym typeface="Calibri"/>
              </a:rPr>
              <a:t> β</a:t>
            </a:r>
            <a:r>
              <a:rPr lang="de-DE" sz="3000" dirty="0" err="1">
                <a:solidFill>
                  <a:schemeClr val="dk1"/>
                </a:solidFill>
                <a:latin typeface="Calibri"/>
                <a:ea typeface="Calibri"/>
                <a:cs typeface="Calibri"/>
                <a:sym typeface="Calibri"/>
              </a:rPr>
              <a:t>ιομηχ</a:t>
            </a:r>
            <a:r>
              <a:rPr lang="de-DE" sz="3000" dirty="0">
                <a:solidFill>
                  <a:schemeClr val="dk1"/>
                </a:solidFill>
                <a:latin typeface="Calibri"/>
                <a:ea typeface="Calibri"/>
                <a:cs typeface="Calibri"/>
                <a:sym typeface="Calibri"/>
              </a:rPr>
              <a:t>ανία</a:t>
            </a:r>
            <a:endParaRPr sz="1600" dirty="0"/>
          </a:p>
        </p:txBody>
      </p:sp>
      <p:sp>
        <p:nvSpPr>
          <p:cNvPr id="1167" name="Google Shape;1167;p10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68</a:t>
            </a:fld>
            <a:endParaRPr/>
          </a:p>
        </p:txBody>
      </p:sp>
      <p:pic>
        <p:nvPicPr>
          <p:cNvPr id="1168" name="Google Shape;1168;p10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40"/>
          <p:cNvSpPr txBox="1">
            <a:spLocks noGrp="1"/>
          </p:cNvSpPr>
          <p:nvPr>
            <p:ph type="ctrTitle"/>
          </p:nvPr>
        </p:nvSpPr>
        <p:spPr>
          <a:xfrm>
            <a:off x="475990" y="1719752"/>
            <a:ext cx="8578417" cy="243888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4800"/>
              <a:buNone/>
            </a:pPr>
            <a:r>
              <a:rPr lang="de-DE" dirty="0" err="1">
                <a:latin typeface="Lato" panose="020F0502020204030203" pitchFamily="34" charset="0"/>
                <a:ea typeface="Lato" panose="020F0502020204030203" pitchFamily="34" charset="0"/>
                <a:cs typeface="Lato" panose="020F0502020204030203" pitchFamily="34" charset="0"/>
              </a:rPr>
              <a:t>Στρ</a:t>
            </a:r>
            <a:r>
              <a:rPr lang="de-DE" dirty="0">
                <a:latin typeface="Lato" panose="020F0502020204030203" pitchFamily="34" charset="0"/>
                <a:ea typeface="Lato" panose="020F0502020204030203" pitchFamily="34" charset="0"/>
                <a:cs typeface="Lato" panose="020F0502020204030203" pitchFamily="34" charset="0"/>
              </a:rPr>
              <a:t>ατηγική χρηματοδότησης και πώς επηρεάζει την επιχείρησή σας</a:t>
            </a:r>
            <a:endParaRPr dirty="0">
              <a:latin typeface="Lato" panose="020F0502020204030203" pitchFamily="34" charset="0"/>
              <a:ea typeface="Lato" panose="020F0502020204030203" pitchFamily="34" charset="0"/>
              <a:cs typeface="Lato" panose="020F0502020204030203" pitchFamily="34" charset="0"/>
            </a:endParaRPr>
          </a:p>
        </p:txBody>
      </p:sp>
      <p:sp>
        <p:nvSpPr>
          <p:cNvPr id="1174" name="Google Shape;1174;p40"/>
          <p:cNvSpPr txBox="1"/>
          <p:nvPr/>
        </p:nvSpPr>
        <p:spPr>
          <a:xfrm>
            <a:off x="5962136" y="3076832"/>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ctrTitle"/>
          </p:nvPr>
        </p:nvSpPr>
        <p:spPr>
          <a:xfrm>
            <a:off x="1491916" y="630225"/>
            <a:ext cx="7211309" cy="154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4800"/>
              <a:buNone/>
            </a:pPr>
            <a:r>
              <a:rPr lang="de-DE" dirty="0">
                <a:latin typeface="Lato" panose="020F0502020204030203" pitchFamily="34" charset="0"/>
                <a:ea typeface="Lato" panose="020F0502020204030203" pitchFamily="34" charset="0"/>
                <a:cs typeface="Lato" panose="020F0502020204030203" pitchFamily="34" charset="0"/>
              </a:rPr>
              <a:t>Επ</a:t>
            </a:r>
            <a:r>
              <a:rPr lang="de-DE" dirty="0" err="1">
                <a:latin typeface="Lato" panose="020F0502020204030203" pitchFamily="34" charset="0"/>
                <a:ea typeface="Lato" panose="020F0502020204030203" pitchFamily="34" charset="0"/>
                <a:cs typeface="Lato" panose="020F0502020204030203" pitchFamily="34" charset="0"/>
              </a:rPr>
              <a:t>ισκό</a:t>
            </a:r>
            <a:r>
              <a:rPr lang="de-DE" dirty="0">
                <a:latin typeface="Lato" panose="020F0502020204030203" pitchFamily="34" charset="0"/>
                <a:ea typeface="Lato" panose="020F0502020204030203" pitchFamily="34" charset="0"/>
                <a:cs typeface="Lato" panose="020F0502020204030203" pitchFamily="34" charset="0"/>
              </a:rPr>
              <a:t>πηση των κύκλων ταμειακών ροών</a:t>
            </a:r>
            <a:br>
              <a:rPr lang="de-DE" dirty="0">
                <a:latin typeface="Lato" panose="020F0502020204030203" pitchFamily="34" charset="0"/>
                <a:ea typeface="Lato" panose="020F0502020204030203" pitchFamily="34" charset="0"/>
                <a:cs typeface="Lato" panose="020F0502020204030203" pitchFamily="34" charset="0"/>
              </a:rPr>
            </a:br>
            <a:endParaRPr dirty="0">
              <a:latin typeface="Lato" panose="020F0502020204030203" pitchFamily="34" charset="0"/>
              <a:ea typeface="Lato" panose="020F0502020204030203" pitchFamily="34" charset="0"/>
              <a:cs typeface="Lato" panose="020F0502020204030203" pitchFamily="34" charset="0"/>
            </a:endParaRPr>
          </a:p>
        </p:txBody>
      </p:sp>
      <p:sp>
        <p:nvSpPr>
          <p:cNvPr id="141" name="Google Shape;141;p8"/>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Autofit/>
          </a:bodyPr>
          <a:lstStyle/>
          <a:p>
            <a:pPr marL="457200" lvl="0" indent="-342900" algn="l" rtl="0">
              <a:lnSpc>
                <a:spcPct val="100000"/>
              </a:lnSpc>
              <a:spcBef>
                <a:spcPts val="0"/>
              </a:spcBef>
              <a:spcAft>
                <a:spcPts val="0"/>
              </a:spcAft>
              <a:buClr>
                <a:schemeClr val="lt1"/>
              </a:buClr>
              <a:buSzPts val="1800"/>
              <a:buNone/>
            </a:pPr>
            <a:r>
              <a:rPr lang="el-GR" dirty="0"/>
              <a:t>Εκεί ό</a:t>
            </a:r>
            <a:r>
              <a:rPr lang="de-DE" dirty="0"/>
              <a:t>π</a:t>
            </a:r>
            <a:r>
              <a:rPr lang="de-DE" dirty="0" err="1"/>
              <a:t>ου</a:t>
            </a:r>
            <a:r>
              <a:rPr lang="de-DE" dirty="0"/>
              <a:t> </a:t>
            </a:r>
            <a:r>
              <a:rPr lang="de-DE" dirty="0" err="1"/>
              <a:t>όλ</a:t>
            </a:r>
            <a:r>
              <a:rPr lang="de-DE" dirty="0"/>
              <a:t>α ξεκινούν...</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43"/>
          <p:cNvSpPr txBox="1"/>
          <p:nvPr/>
        </p:nvSpPr>
        <p:spPr>
          <a:xfrm>
            <a:off x="2356795" y="2215388"/>
            <a:ext cx="1458566" cy="290702"/>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Νέο χρέος</a:t>
            </a:r>
            <a:endParaRPr sz="1400" b="0" i="0" u="none" strike="noStrike" cap="none">
              <a:solidFill>
                <a:srgbClr val="000000"/>
              </a:solidFill>
              <a:latin typeface="Arial"/>
              <a:ea typeface="Arial"/>
              <a:cs typeface="Arial"/>
              <a:sym typeface="Arial"/>
            </a:endParaRPr>
          </a:p>
        </p:txBody>
      </p:sp>
      <p:sp>
        <p:nvSpPr>
          <p:cNvPr id="1181" name="Google Shape;1181;p43"/>
          <p:cNvSpPr txBox="1"/>
          <p:nvPr/>
        </p:nvSpPr>
        <p:spPr>
          <a:xfrm>
            <a:off x="3895991" y="1455148"/>
            <a:ext cx="2015789" cy="290702"/>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Επενδύσεις</a:t>
            </a:r>
            <a:endParaRPr sz="1400" b="0" i="0" u="none" strike="noStrike" cap="none">
              <a:solidFill>
                <a:srgbClr val="000000"/>
              </a:solidFill>
              <a:latin typeface="Arial"/>
              <a:ea typeface="Arial"/>
              <a:cs typeface="Arial"/>
              <a:sym typeface="Arial"/>
            </a:endParaRPr>
          </a:p>
        </p:txBody>
      </p:sp>
      <p:sp>
        <p:nvSpPr>
          <p:cNvPr id="1182" name="Google Shape;1182;p43"/>
          <p:cNvSpPr txBox="1"/>
          <p:nvPr/>
        </p:nvSpPr>
        <p:spPr>
          <a:xfrm>
            <a:off x="5307624" y="1926269"/>
            <a:ext cx="1919893" cy="737235"/>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dirty="0" err="1">
                <a:solidFill>
                  <a:srgbClr val="000000"/>
                </a:solidFill>
                <a:latin typeface="Arial"/>
                <a:ea typeface="Arial"/>
                <a:cs typeface="Arial"/>
                <a:sym typeface="Arial"/>
              </a:rPr>
              <a:t>Αύξηση</a:t>
            </a:r>
            <a:r>
              <a:rPr lang="de-DE" sz="1451" b="0" i="0" u="none" strike="noStrike" cap="none" dirty="0">
                <a:solidFill>
                  <a:srgbClr val="000000"/>
                </a:solidFill>
                <a:latin typeface="Arial"/>
                <a:ea typeface="Arial"/>
                <a:cs typeface="Arial"/>
                <a:sym typeface="Arial"/>
              </a:rPr>
              <a:t> </a:t>
            </a:r>
            <a:r>
              <a:rPr lang="de-DE" sz="1451" b="0" i="0" u="none" strike="noStrike" cap="none" dirty="0" err="1">
                <a:solidFill>
                  <a:srgbClr val="000000"/>
                </a:solidFill>
                <a:latin typeface="Arial"/>
                <a:ea typeface="Arial"/>
                <a:cs typeface="Arial"/>
                <a:sym typeface="Arial"/>
              </a:rPr>
              <a:t>των</a:t>
            </a:r>
            <a:r>
              <a:rPr lang="de-DE" sz="1451" b="0" i="0" u="none" strike="noStrike" cap="none" dirty="0">
                <a:solidFill>
                  <a:srgbClr val="000000"/>
                </a:solidFill>
                <a:latin typeface="Arial"/>
                <a:ea typeface="Arial"/>
                <a:cs typeface="Arial"/>
                <a:sym typeface="Arial"/>
              </a:rPr>
              <a:t> </a:t>
            </a:r>
            <a:r>
              <a:rPr lang="de-DE" sz="1451" b="0" i="0" u="none" strike="noStrike" cap="none" dirty="0" err="1">
                <a:solidFill>
                  <a:srgbClr val="000000"/>
                </a:solidFill>
                <a:latin typeface="Arial"/>
                <a:ea typeface="Arial"/>
                <a:cs typeface="Arial"/>
                <a:sym typeface="Arial"/>
              </a:rPr>
              <a:t>εσόδων</a:t>
            </a:r>
            <a:r>
              <a:rPr lang="de-DE" sz="1451" b="0" i="0" u="none" strike="noStrike" cap="none" dirty="0">
                <a:solidFill>
                  <a:srgbClr val="000000"/>
                </a:solidFill>
                <a:latin typeface="Arial"/>
                <a:ea typeface="Arial"/>
                <a:cs typeface="Arial"/>
                <a:sym typeface="Arial"/>
              </a:rPr>
              <a:t>, απ</a:t>
            </a:r>
            <a:r>
              <a:rPr lang="de-DE" sz="1451" b="0" i="0" u="none" strike="noStrike" cap="none" dirty="0" err="1">
                <a:solidFill>
                  <a:srgbClr val="000000"/>
                </a:solidFill>
                <a:latin typeface="Arial"/>
                <a:ea typeface="Arial"/>
                <a:cs typeface="Arial"/>
                <a:sym typeface="Arial"/>
              </a:rPr>
              <a:t>όδοση</a:t>
            </a:r>
            <a:r>
              <a:rPr lang="de-DE" sz="1451" b="0" i="0" u="none" strike="noStrike" cap="none" dirty="0">
                <a:solidFill>
                  <a:srgbClr val="000000"/>
                </a:solidFill>
                <a:latin typeface="Arial"/>
                <a:ea typeface="Arial"/>
                <a:cs typeface="Arial"/>
                <a:sym typeface="Arial"/>
              </a:rPr>
              <a:t>-&gt; τα</a:t>
            </a:r>
            <a:r>
              <a:rPr lang="de-DE" sz="1451" b="0" i="0" u="none" strike="noStrike" cap="none" dirty="0" err="1">
                <a:solidFill>
                  <a:srgbClr val="000000"/>
                </a:solidFill>
                <a:latin typeface="Arial"/>
                <a:ea typeface="Arial"/>
                <a:cs typeface="Arial"/>
                <a:sym typeface="Arial"/>
              </a:rPr>
              <a:t>μει</a:t>
            </a:r>
            <a:r>
              <a:rPr lang="de-DE" sz="1451" b="0" i="0" u="none" strike="noStrike" cap="none" dirty="0">
                <a:solidFill>
                  <a:srgbClr val="000000"/>
                </a:solidFill>
                <a:latin typeface="Arial"/>
                <a:ea typeface="Arial"/>
                <a:cs typeface="Arial"/>
                <a:sym typeface="Arial"/>
              </a:rPr>
              <a:t>ακές ροές</a:t>
            </a:r>
            <a:endParaRPr sz="1400" b="0" i="0" u="none" strike="noStrike" cap="none" dirty="0">
              <a:solidFill>
                <a:srgbClr val="000000"/>
              </a:solidFill>
              <a:latin typeface="Arial"/>
              <a:ea typeface="Arial"/>
              <a:cs typeface="Arial"/>
              <a:sym typeface="Arial"/>
            </a:endParaRPr>
          </a:p>
        </p:txBody>
      </p:sp>
      <p:sp>
        <p:nvSpPr>
          <p:cNvPr id="1183" name="Google Shape;1183;p43"/>
          <p:cNvSpPr txBox="1"/>
          <p:nvPr/>
        </p:nvSpPr>
        <p:spPr>
          <a:xfrm>
            <a:off x="4841973" y="3313993"/>
            <a:ext cx="2676679" cy="394385"/>
          </a:xfrm>
          <a:prstGeom prst="rect">
            <a:avLst/>
          </a:prstGeom>
          <a:noFill/>
          <a:ln>
            <a:noFill/>
          </a:ln>
        </p:spPr>
        <p:txBody>
          <a:bodyPr spcFirstLastPara="1" wrap="square" lIns="66775" tIns="33375" rIns="66775" bIns="33375" anchor="t" anchorCtr="0">
            <a:spAutoFit/>
          </a:bodyPr>
          <a:lstStyle/>
          <a:p>
            <a:pPr marL="0" marR="0" lvl="0" indent="0" algn="l" rtl="0">
              <a:lnSpc>
                <a:spcPct val="7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 Καταβολή τόκων </a:t>
            </a:r>
            <a:endParaRPr sz="1400" b="0" i="0" u="none" strike="noStrike" cap="none">
              <a:solidFill>
                <a:srgbClr val="000000"/>
              </a:solidFill>
              <a:latin typeface="Arial"/>
              <a:ea typeface="Arial"/>
              <a:cs typeface="Arial"/>
              <a:sym typeface="Arial"/>
            </a:endParaRPr>
          </a:p>
          <a:p>
            <a:pPr marL="0" marR="0" lvl="0" indent="0" algn="l" rtl="0">
              <a:lnSpc>
                <a:spcPct val="70000"/>
              </a:lnSpc>
              <a:spcBef>
                <a:spcPts val="73"/>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 Ονομαστική αποπληρωμή</a:t>
            </a:r>
            <a:endParaRPr sz="1400" b="0" i="0" u="none" strike="noStrike" cap="none">
              <a:solidFill>
                <a:srgbClr val="000000"/>
              </a:solidFill>
              <a:latin typeface="Arial"/>
              <a:ea typeface="Arial"/>
              <a:cs typeface="Arial"/>
              <a:sym typeface="Arial"/>
            </a:endParaRPr>
          </a:p>
        </p:txBody>
      </p:sp>
      <p:sp>
        <p:nvSpPr>
          <p:cNvPr id="1184" name="Google Shape;1184;p43"/>
          <p:cNvSpPr txBox="1"/>
          <p:nvPr/>
        </p:nvSpPr>
        <p:spPr>
          <a:xfrm>
            <a:off x="2287829" y="3347257"/>
            <a:ext cx="1926517" cy="513969"/>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dirty="0" err="1">
                <a:solidFill>
                  <a:srgbClr val="000000"/>
                </a:solidFill>
                <a:latin typeface="Arial"/>
                <a:ea typeface="Arial"/>
                <a:cs typeface="Arial"/>
                <a:sym typeface="Arial"/>
              </a:rPr>
              <a:t>Εξυ</a:t>
            </a:r>
            <a:r>
              <a:rPr lang="de-DE" sz="1451" b="0" i="0" u="none" strike="noStrike" cap="none" dirty="0">
                <a:solidFill>
                  <a:srgbClr val="000000"/>
                </a:solidFill>
                <a:latin typeface="Arial"/>
                <a:ea typeface="Arial"/>
                <a:cs typeface="Arial"/>
                <a:sym typeface="Arial"/>
              </a:rPr>
              <a:t>πηρέτηση χρέους</a:t>
            </a:r>
            <a:br>
              <a:rPr lang="de-DE" sz="1451" b="0" i="0" u="none" strike="noStrike" cap="none" dirty="0">
                <a:solidFill>
                  <a:srgbClr val="000000"/>
                </a:solidFill>
                <a:latin typeface="Arial"/>
                <a:ea typeface="Arial"/>
                <a:cs typeface="Arial"/>
                <a:sym typeface="Arial"/>
              </a:rPr>
            </a:br>
            <a:endParaRPr sz="1451" b="0" i="0" u="none" strike="noStrike" cap="none" dirty="0">
              <a:solidFill>
                <a:srgbClr val="000000"/>
              </a:solidFill>
              <a:latin typeface="Arial"/>
              <a:ea typeface="Arial"/>
              <a:cs typeface="Arial"/>
              <a:sym typeface="Arial"/>
            </a:endParaRPr>
          </a:p>
        </p:txBody>
      </p:sp>
      <p:sp>
        <p:nvSpPr>
          <p:cNvPr id="1185" name="Google Shape;1185;p43"/>
          <p:cNvSpPr/>
          <p:nvPr/>
        </p:nvSpPr>
        <p:spPr>
          <a:xfrm rot="2700000">
            <a:off x="4672070" y="1799272"/>
            <a:ext cx="659451" cy="377240"/>
          </a:xfrm>
          <a:prstGeom prst="rightArrow">
            <a:avLst>
              <a:gd name="adj1" fmla="val 50000"/>
              <a:gd name="adj2" fmla="val 46502"/>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186" name="Google Shape;1186;p43"/>
          <p:cNvSpPr/>
          <p:nvPr/>
        </p:nvSpPr>
        <p:spPr>
          <a:xfrm rot="2700000">
            <a:off x="2803866" y="2774769"/>
            <a:ext cx="836552" cy="431955"/>
          </a:xfrm>
          <a:prstGeom prst="leftArrow">
            <a:avLst>
              <a:gd name="adj1" fmla="val 50000"/>
              <a:gd name="adj2" fmla="val 51519"/>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187" name="Google Shape;1187;p43"/>
          <p:cNvSpPr/>
          <p:nvPr/>
        </p:nvSpPr>
        <p:spPr>
          <a:xfrm rot="-2700000">
            <a:off x="3148710" y="1738798"/>
            <a:ext cx="781838" cy="354203"/>
          </a:xfrm>
          <a:prstGeom prst="rightArrow">
            <a:avLst>
              <a:gd name="adj1" fmla="val 50000"/>
              <a:gd name="adj2" fmla="val 51862"/>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188" name="Google Shape;1188;p43"/>
          <p:cNvSpPr/>
          <p:nvPr/>
        </p:nvSpPr>
        <p:spPr>
          <a:xfrm rot="2700000">
            <a:off x="5368301" y="2602032"/>
            <a:ext cx="406021" cy="656337"/>
          </a:xfrm>
          <a:prstGeom prst="downArrow">
            <a:avLst>
              <a:gd name="adj1" fmla="val 50000"/>
              <a:gd name="adj2" fmla="val 46824"/>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189" name="Google Shape;1189;p43"/>
          <p:cNvSpPr/>
          <p:nvPr/>
        </p:nvSpPr>
        <p:spPr>
          <a:xfrm>
            <a:off x="4139327" y="3434940"/>
            <a:ext cx="647932" cy="253414"/>
          </a:xfrm>
          <a:prstGeom prst="leftArrow">
            <a:avLst>
              <a:gd name="adj1" fmla="val 50000"/>
              <a:gd name="adj2" fmla="val 60073"/>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190" name="Google Shape;1190;p43"/>
          <p:cNvSpPr/>
          <p:nvPr/>
        </p:nvSpPr>
        <p:spPr>
          <a:xfrm>
            <a:off x="1290181" y="441077"/>
            <a:ext cx="7431743" cy="60107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Στρ</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ατηγική χρηματοδότησης: ένας ενάρετος κύκλος</a:t>
            </a:r>
            <a:endParaRPr sz="2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1191" name="Google Shape;1191;p43"/>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192" name="Google Shape;1192;p43"/>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193" name="Google Shape;1193;p4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194" name="Google Shape;1194;p4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70</a:t>
            </a:fld>
            <a:endParaRPr/>
          </a:p>
        </p:txBody>
      </p:sp>
      <p:pic>
        <p:nvPicPr>
          <p:cNvPr id="1195" name="Google Shape;1195;p4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44"/>
          <p:cNvSpPr txBox="1"/>
          <p:nvPr/>
        </p:nvSpPr>
        <p:spPr>
          <a:xfrm>
            <a:off x="1893162" y="2267222"/>
            <a:ext cx="1922198" cy="290702"/>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sng" strike="noStrike" cap="none" dirty="0">
                <a:solidFill>
                  <a:srgbClr val="000000"/>
                </a:solidFill>
                <a:latin typeface="Arial"/>
                <a:ea typeface="Arial"/>
                <a:cs typeface="Arial"/>
                <a:sym typeface="Arial"/>
              </a:rPr>
              <a:t>Υπ</a:t>
            </a:r>
            <a:r>
              <a:rPr lang="de-DE" sz="1451" b="0" i="0" u="sng" strike="noStrike" cap="none" dirty="0" err="1">
                <a:solidFill>
                  <a:srgbClr val="000000"/>
                </a:solidFill>
                <a:latin typeface="Arial"/>
                <a:ea typeface="Arial"/>
                <a:cs typeface="Arial"/>
                <a:sym typeface="Arial"/>
              </a:rPr>
              <a:t>ερχρέωση</a:t>
            </a:r>
            <a:endParaRPr sz="1400" b="0" i="0" u="none" strike="noStrike" cap="none" dirty="0">
              <a:solidFill>
                <a:srgbClr val="000000"/>
              </a:solidFill>
              <a:latin typeface="Arial"/>
              <a:ea typeface="Arial"/>
              <a:cs typeface="Arial"/>
              <a:sym typeface="Arial"/>
            </a:endParaRPr>
          </a:p>
        </p:txBody>
      </p:sp>
      <p:sp>
        <p:nvSpPr>
          <p:cNvPr id="1202" name="Google Shape;1202;p44"/>
          <p:cNvSpPr txBox="1"/>
          <p:nvPr/>
        </p:nvSpPr>
        <p:spPr>
          <a:xfrm>
            <a:off x="3924788" y="1607772"/>
            <a:ext cx="1986992" cy="290702"/>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Επενδύσεις</a:t>
            </a:r>
            <a:endParaRPr sz="1400" b="0" i="0" u="none" strike="noStrike" cap="none">
              <a:solidFill>
                <a:srgbClr val="000000"/>
              </a:solidFill>
              <a:latin typeface="Arial"/>
              <a:ea typeface="Arial"/>
              <a:cs typeface="Arial"/>
              <a:sym typeface="Arial"/>
            </a:endParaRPr>
          </a:p>
        </p:txBody>
      </p:sp>
      <p:sp>
        <p:nvSpPr>
          <p:cNvPr id="1203" name="Google Shape;1203;p44"/>
          <p:cNvSpPr txBox="1"/>
          <p:nvPr/>
        </p:nvSpPr>
        <p:spPr>
          <a:xfrm>
            <a:off x="5365386" y="2142347"/>
            <a:ext cx="2918231" cy="513969"/>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dirty="0" err="1">
                <a:solidFill>
                  <a:srgbClr val="000000"/>
                </a:solidFill>
                <a:latin typeface="Arial"/>
                <a:ea typeface="Arial"/>
                <a:cs typeface="Arial"/>
                <a:sym typeface="Arial"/>
              </a:rPr>
              <a:t>Ανε</a:t>
            </a:r>
            <a:r>
              <a:rPr lang="de-DE" sz="1451" b="0" i="0" u="none" strike="noStrike" cap="none" dirty="0">
                <a:solidFill>
                  <a:srgbClr val="000000"/>
                </a:solidFill>
                <a:latin typeface="Arial"/>
                <a:ea typeface="Arial"/>
                <a:cs typeface="Arial"/>
                <a:sym typeface="Arial"/>
              </a:rPr>
              <a:t>παρκής αύξηση των κερδών, άρα και των ταμειακών ροών</a:t>
            </a:r>
            <a:endParaRPr sz="1400" b="0" i="0" u="none" strike="noStrike" cap="none" dirty="0">
              <a:solidFill>
                <a:srgbClr val="000000"/>
              </a:solidFill>
              <a:latin typeface="Arial"/>
              <a:ea typeface="Arial"/>
              <a:cs typeface="Arial"/>
              <a:sym typeface="Arial"/>
            </a:endParaRPr>
          </a:p>
        </p:txBody>
      </p:sp>
      <p:sp>
        <p:nvSpPr>
          <p:cNvPr id="1204" name="Google Shape;1204;p44"/>
          <p:cNvSpPr txBox="1"/>
          <p:nvPr/>
        </p:nvSpPr>
        <p:spPr>
          <a:xfrm>
            <a:off x="4949962" y="3466616"/>
            <a:ext cx="2462141" cy="550645"/>
          </a:xfrm>
          <a:prstGeom prst="rect">
            <a:avLst/>
          </a:prstGeom>
          <a:noFill/>
          <a:ln>
            <a:noFill/>
          </a:ln>
        </p:spPr>
        <p:txBody>
          <a:bodyPr spcFirstLastPara="1" wrap="square" lIns="66775" tIns="33375" rIns="66775" bIns="33375" anchor="t" anchorCtr="0">
            <a:spAutoFit/>
          </a:bodyPr>
          <a:lstStyle/>
          <a:p>
            <a:pPr marL="0" marR="0" lvl="0" indent="0" algn="l" rtl="0">
              <a:lnSpc>
                <a:spcPct val="70000"/>
              </a:lnSpc>
              <a:spcBef>
                <a:spcPts val="0"/>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 Καταβολή τόκων</a:t>
            </a:r>
            <a:endParaRPr sz="1400" b="0" i="0" u="none" strike="noStrike" cap="none">
              <a:solidFill>
                <a:srgbClr val="000000"/>
              </a:solidFill>
              <a:latin typeface="Arial"/>
              <a:ea typeface="Arial"/>
              <a:cs typeface="Arial"/>
              <a:sym typeface="Arial"/>
            </a:endParaRPr>
          </a:p>
          <a:p>
            <a:pPr marL="0" marR="0" lvl="0" indent="0" algn="l" rtl="0">
              <a:lnSpc>
                <a:spcPct val="70000"/>
              </a:lnSpc>
              <a:spcBef>
                <a:spcPts val="73"/>
              </a:spcBef>
              <a:spcAft>
                <a:spcPts val="0"/>
              </a:spcAft>
              <a:buClr>
                <a:srgbClr val="000000"/>
              </a:buClr>
              <a:buSzPts val="1451"/>
              <a:buFont typeface="Arial"/>
              <a:buNone/>
            </a:pPr>
            <a:r>
              <a:rPr lang="de-DE" sz="1451" b="0" i="0" u="none" strike="noStrike" cap="none">
                <a:solidFill>
                  <a:srgbClr val="000000"/>
                </a:solidFill>
                <a:latin typeface="Arial"/>
                <a:ea typeface="Arial"/>
                <a:cs typeface="Arial"/>
                <a:sym typeface="Arial"/>
              </a:rPr>
              <a:t>+ </a:t>
            </a:r>
            <a:r>
              <a:rPr lang="de-DE" sz="1451" b="0" i="0" u="sng" strike="noStrike" cap="none">
                <a:solidFill>
                  <a:srgbClr val="000000"/>
                </a:solidFill>
                <a:latin typeface="Arial"/>
                <a:ea typeface="Arial"/>
                <a:cs typeface="Arial"/>
                <a:sym typeface="Arial"/>
              </a:rPr>
              <a:t>Αδύνατη </a:t>
            </a:r>
            <a:r>
              <a:rPr lang="de-DE" sz="1451" b="0" i="0" u="none" strike="noStrike" cap="none">
                <a:solidFill>
                  <a:srgbClr val="000000"/>
                </a:solidFill>
                <a:latin typeface="Arial"/>
                <a:ea typeface="Arial"/>
                <a:cs typeface="Arial"/>
                <a:sym typeface="Arial"/>
              </a:rPr>
              <a:t>ονομαστική αποπληρωμή</a:t>
            </a:r>
            <a:endParaRPr sz="1400" b="0" i="0" u="none" strike="noStrike" cap="none">
              <a:solidFill>
                <a:srgbClr val="000000"/>
              </a:solidFill>
              <a:latin typeface="Arial"/>
              <a:ea typeface="Arial"/>
              <a:cs typeface="Arial"/>
              <a:sym typeface="Arial"/>
            </a:endParaRPr>
          </a:p>
        </p:txBody>
      </p:sp>
      <p:sp>
        <p:nvSpPr>
          <p:cNvPr id="1205" name="Google Shape;1205;p44"/>
          <p:cNvSpPr txBox="1"/>
          <p:nvPr/>
        </p:nvSpPr>
        <p:spPr>
          <a:xfrm>
            <a:off x="2482060" y="3478135"/>
            <a:ext cx="1458567" cy="290702"/>
          </a:xfrm>
          <a:prstGeom prst="rect">
            <a:avLst/>
          </a:prstGeom>
          <a:noFill/>
          <a:ln>
            <a:noFill/>
          </a:ln>
        </p:spPr>
        <p:txBody>
          <a:bodyPr spcFirstLastPara="1" wrap="square" lIns="66775" tIns="33375" rIns="66775" bIns="33375" anchor="t" anchorCtr="0">
            <a:spAutoFit/>
          </a:bodyPr>
          <a:lstStyle/>
          <a:p>
            <a:pPr marL="0" marR="0" lvl="0" indent="0" algn="l" rtl="0">
              <a:lnSpc>
                <a:spcPct val="100000"/>
              </a:lnSpc>
              <a:spcBef>
                <a:spcPts val="0"/>
              </a:spcBef>
              <a:spcAft>
                <a:spcPts val="0"/>
              </a:spcAft>
              <a:buClr>
                <a:srgbClr val="000000"/>
              </a:buClr>
              <a:buSzPts val="1451"/>
              <a:buFont typeface="Arial"/>
              <a:buNone/>
            </a:pPr>
            <a:r>
              <a:rPr lang="de-DE" sz="1451" b="0" i="0" u="none" strike="noStrike" cap="none" dirty="0" err="1">
                <a:solidFill>
                  <a:srgbClr val="000000"/>
                </a:solidFill>
                <a:latin typeface="Arial"/>
                <a:ea typeface="Arial"/>
                <a:cs typeface="Arial"/>
                <a:sym typeface="Arial"/>
              </a:rPr>
              <a:t>Νέο</a:t>
            </a:r>
            <a:r>
              <a:rPr lang="de-DE" sz="1451" b="0" i="0" u="none" strike="noStrike" cap="none" dirty="0">
                <a:solidFill>
                  <a:srgbClr val="000000"/>
                </a:solidFill>
                <a:latin typeface="Arial"/>
                <a:ea typeface="Arial"/>
                <a:cs typeface="Arial"/>
                <a:sym typeface="Arial"/>
              </a:rPr>
              <a:t> </a:t>
            </a:r>
            <a:r>
              <a:rPr lang="de-DE" sz="1451" b="0" i="0" u="none" strike="noStrike" cap="none" dirty="0" err="1">
                <a:solidFill>
                  <a:srgbClr val="000000"/>
                </a:solidFill>
                <a:latin typeface="Arial"/>
                <a:ea typeface="Arial"/>
                <a:cs typeface="Arial"/>
                <a:sym typeface="Arial"/>
              </a:rPr>
              <a:t>χρέος</a:t>
            </a:r>
            <a:endParaRPr sz="1400" b="0" i="0" u="none" strike="noStrike" cap="none" dirty="0">
              <a:solidFill>
                <a:srgbClr val="000000"/>
              </a:solidFill>
              <a:latin typeface="Arial"/>
              <a:ea typeface="Arial"/>
              <a:cs typeface="Arial"/>
              <a:sym typeface="Arial"/>
            </a:endParaRPr>
          </a:p>
        </p:txBody>
      </p:sp>
      <p:sp>
        <p:nvSpPr>
          <p:cNvPr id="1206" name="Google Shape;1206;p44"/>
          <p:cNvSpPr/>
          <p:nvPr/>
        </p:nvSpPr>
        <p:spPr>
          <a:xfrm rot="2700000">
            <a:off x="4700147" y="1951175"/>
            <a:ext cx="659451" cy="378681"/>
          </a:xfrm>
          <a:prstGeom prst="rightArrow">
            <a:avLst>
              <a:gd name="adj1" fmla="val 50000"/>
              <a:gd name="adj2" fmla="val 46326"/>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207" name="Google Shape;1207;p44"/>
          <p:cNvSpPr/>
          <p:nvPr/>
        </p:nvSpPr>
        <p:spPr>
          <a:xfrm rot="2700000">
            <a:off x="2911855" y="2774769"/>
            <a:ext cx="836552" cy="431955"/>
          </a:xfrm>
          <a:prstGeom prst="leftArrow">
            <a:avLst>
              <a:gd name="adj1" fmla="val 50000"/>
              <a:gd name="adj2" fmla="val 51519"/>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208" name="Google Shape;1208;p44"/>
          <p:cNvSpPr/>
          <p:nvPr/>
        </p:nvSpPr>
        <p:spPr>
          <a:xfrm rot="2700000">
            <a:off x="5638210" y="2624305"/>
            <a:ext cx="406037" cy="809195"/>
          </a:xfrm>
          <a:prstGeom prst="downArrow">
            <a:avLst>
              <a:gd name="adj1" fmla="val 50000"/>
              <a:gd name="adj2" fmla="val 46824"/>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209" name="Google Shape;1209;p44"/>
          <p:cNvSpPr/>
          <p:nvPr/>
        </p:nvSpPr>
        <p:spPr>
          <a:xfrm>
            <a:off x="3978064" y="3535729"/>
            <a:ext cx="809195" cy="305248"/>
          </a:xfrm>
          <a:prstGeom prst="leftArrow">
            <a:avLst>
              <a:gd name="adj1" fmla="val 50000"/>
              <a:gd name="adj2" fmla="val 62285"/>
            </a:avLst>
          </a:prstGeom>
          <a:noFill/>
          <a:ln w="9525" cap="flat" cmpd="sng">
            <a:solidFill>
              <a:schemeClr val="dk1"/>
            </a:solidFill>
            <a:prstDash val="solid"/>
            <a:miter lim="800000"/>
            <a:headEnd type="none" w="sm" len="sm"/>
            <a:tailEnd type="none" w="sm" len="sm"/>
          </a:ln>
        </p:spPr>
        <p:txBody>
          <a:bodyPr spcFirstLastPara="1" wrap="square" lIns="66775" tIns="33375" rIns="66775" bIns="33375" anchor="ctr" anchorCtr="0">
            <a:noAutofit/>
          </a:bodyPr>
          <a:lstStyle/>
          <a:p>
            <a:pPr marL="0" marR="0" lvl="0" indent="0" algn="l" rtl="0">
              <a:lnSpc>
                <a:spcPct val="100000"/>
              </a:lnSpc>
              <a:spcBef>
                <a:spcPts val="0"/>
              </a:spcBef>
              <a:spcAft>
                <a:spcPts val="0"/>
              </a:spcAft>
              <a:buClr>
                <a:srgbClr val="000000"/>
              </a:buClr>
              <a:buSzPts val="1451"/>
              <a:buFont typeface="Arial"/>
              <a:buNone/>
            </a:pPr>
            <a:endParaRPr sz="1451" b="0" i="0" u="none" strike="noStrike" cap="none">
              <a:solidFill>
                <a:schemeClr val="dk1"/>
              </a:solidFill>
              <a:latin typeface="Arial"/>
              <a:ea typeface="Arial"/>
              <a:cs typeface="Arial"/>
              <a:sym typeface="Arial"/>
            </a:endParaRPr>
          </a:p>
        </p:txBody>
      </p:sp>
      <p:sp>
        <p:nvSpPr>
          <p:cNvPr id="1210" name="Google Shape;1210;p44"/>
          <p:cNvSpPr/>
          <p:nvPr/>
        </p:nvSpPr>
        <p:spPr>
          <a:xfrm>
            <a:off x="2617941" y="425748"/>
            <a:ext cx="6103984" cy="87031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Της</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κα</a:t>
            </a: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κής</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a:t>
            </a: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στρ</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ατηγικής χρηματοδότησης και του φαύλου κύκλου της</a:t>
            </a:r>
            <a:endParaRPr sz="14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cxnSp>
        <p:nvCxnSpPr>
          <p:cNvPr id="1211" name="Google Shape;1211;p4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212" name="Google Shape;1212;p4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213" name="Google Shape;1213;p44"/>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214" name="Google Shape;1214;p4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71</a:t>
            </a:fld>
            <a:endParaRPr/>
          </a:p>
        </p:txBody>
      </p:sp>
      <p:pic>
        <p:nvPicPr>
          <p:cNvPr id="1215" name="Google Shape;1215;p44"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grpSp>
        <p:nvGrpSpPr>
          <p:cNvPr id="1221" name="Google Shape;1221;p45"/>
          <p:cNvGrpSpPr/>
          <p:nvPr/>
        </p:nvGrpSpPr>
        <p:grpSpPr>
          <a:xfrm>
            <a:off x="718274" y="1562828"/>
            <a:ext cx="7611533" cy="2501504"/>
            <a:chOff x="197" y="1545"/>
            <a:chExt cx="5439" cy="2101"/>
          </a:xfrm>
        </p:grpSpPr>
        <p:grpSp>
          <p:nvGrpSpPr>
            <p:cNvPr id="1222" name="Google Shape;1222;p45"/>
            <p:cNvGrpSpPr/>
            <p:nvPr/>
          </p:nvGrpSpPr>
          <p:grpSpPr>
            <a:xfrm>
              <a:off x="758" y="3436"/>
              <a:ext cx="2065" cy="210"/>
              <a:chOff x="1292" y="3884"/>
              <a:chExt cx="3937" cy="282"/>
            </a:xfrm>
          </p:grpSpPr>
          <p:sp>
            <p:nvSpPr>
              <p:cNvPr id="1223" name="Google Shape;1223;p45"/>
              <p:cNvSpPr/>
              <p:nvPr/>
            </p:nvSpPr>
            <p:spPr>
              <a:xfrm>
                <a:off x="1292" y="3884"/>
                <a:ext cx="1860" cy="27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1" i="0" u="none" strike="noStrike" cap="none">
                    <a:solidFill>
                      <a:schemeClr val="dk1"/>
                    </a:solidFill>
                    <a:latin typeface="Arial"/>
                    <a:ea typeface="Arial"/>
                    <a:cs typeface="Arial"/>
                    <a:sym typeface="Arial"/>
                  </a:rPr>
                  <a:t>Περιουσιακά στοιχεία</a:t>
                </a:r>
                <a:endParaRPr sz="750" b="1" i="0" u="none" strike="noStrike" cap="none">
                  <a:solidFill>
                    <a:schemeClr val="dk1"/>
                  </a:solidFill>
                  <a:latin typeface="Arial"/>
                  <a:ea typeface="Arial"/>
                  <a:cs typeface="Arial"/>
                  <a:sym typeface="Arial"/>
                </a:endParaRPr>
              </a:p>
            </p:txBody>
          </p:sp>
          <p:sp>
            <p:nvSpPr>
              <p:cNvPr id="1224" name="Google Shape;1224;p45"/>
              <p:cNvSpPr/>
              <p:nvPr/>
            </p:nvSpPr>
            <p:spPr>
              <a:xfrm>
                <a:off x="3152" y="3893"/>
                <a:ext cx="2077" cy="27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l-GR" sz="750" b="1" i="0" u="none" strike="noStrike" cap="none" dirty="0">
                    <a:solidFill>
                      <a:schemeClr val="dk1"/>
                    </a:solidFill>
                    <a:latin typeface="Arial"/>
                    <a:ea typeface="Arial"/>
                    <a:cs typeface="Arial"/>
                    <a:sym typeface="Arial"/>
                  </a:rPr>
                  <a:t>Μετοχικό κεφάλαιο </a:t>
                </a:r>
                <a:r>
                  <a:rPr lang="de-DE" sz="750" b="1" i="0" u="none" strike="noStrike" cap="none" dirty="0">
                    <a:solidFill>
                      <a:schemeClr val="dk1"/>
                    </a:solidFill>
                    <a:latin typeface="Arial"/>
                    <a:ea typeface="Arial"/>
                    <a:cs typeface="Arial"/>
                    <a:sym typeface="Arial"/>
                  </a:rPr>
                  <a:t>&amp; ευθύνη</a:t>
                </a:r>
                <a:endParaRPr sz="750" b="1" i="0" u="none" strike="noStrike" cap="none" dirty="0">
                  <a:solidFill>
                    <a:schemeClr val="dk1"/>
                  </a:solidFill>
                  <a:latin typeface="Arial"/>
                  <a:ea typeface="Arial"/>
                  <a:cs typeface="Arial"/>
                  <a:sym typeface="Arial"/>
                </a:endParaRPr>
              </a:p>
            </p:txBody>
          </p:sp>
        </p:grpSp>
        <p:sp>
          <p:nvSpPr>
            <p:cNvPr id="1225" name="Google Shape;1225;p45"/>
            <p:cNvSpPr/>
            <p:nvPr/>
          </p:nvSpPr>
          <p:spPr>
            <a:xfrm>
              <a:off x="751" y="1547"/>
              <a:ext cx="975" cy="365"/>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Μετρητά</a:t>
              </a:r>
              <a:endParaRPr sz="1400" b="0" i="0" u="none" strike="noStrike" cap="none">
                <a:solidFill>
                  <a:srgbClr val="000000"/>
                </a:solidFill>
                <a:latin typeface="Arial"/>
                <a:ea typeface="Arial"/>
                <a:cs typeface="Arial"/>
                <a:sym typeface="Arial"/>
              </a:endParaRPr>
            </a:p>
          </p:txBody>
        </p:sp>
        <p:sp>
          <p:nvSpPr>
            <p:cNvPr id="1226" name="Google Shape;1226;p45"/>
            <p:cNvSpPr/>
            <p:nvPr/>
          </p:nvSpPr>
          <p:spPr>
            <a:xfrm>
              <a:off x="1732" y="1545"/>
              <a:ext cx="1091" cy="879"/>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Βραχυπρόθεσμες υποχρεώσεις :</a:t>
              </a:r>
              <a:endParaRPr sz="1400" b="0" i="0" u="none" strike="noStrike" cap="none">
                <a:solidFill>
                  <a:srgbClr val="000000"/>
                </a:solidFill>
                <a:latin typeface="Arial"/>
                <a:ea typeface="Arial"/>
                <a:cs typeface="Arial"/>
                <a:sym typeface="Arial"/>
              </a:endParaRPr>
            </a:p>
            <a:p>
              <a:pPr marL="0" marR="0" lvl="0" indent="-47625" algn="l" rtl="0">
                <a:lnSpc>
                  <a:spcPct val="100000"/>
                </a:lnSpc>
                <a:spcBef>
                  <a:spcPts val="0"/>
                </a:spcBef>
                <a:spcAft>
                  <a:spcPts val="0"/>
                </a:spcAft>
                <a:buClr>
                  <a:srgbClr val="000000"/>
                </a:buClr>
                <a:buSzPts val="750"/>
                <a:buFont typeface="Arial"/>
                <a:buChar char="-"/>
              </a:pPr>
              <a:r>
                <a:rPr lang="de-DE" sz="750" b="0" i="0" u="none" strike="noStrike" cap="none">
                  <a:solidFill>
                    <a:schemeClr val="dk1"/>
                  </a:solidFill>
                  <a:latin typeface="Arial"/>
                  <a:ea typeface="Arial"/>
                  <a:cs typeface="Arial"/>
                  <a:sym typeface="Arial"/>
                </a:rPr>
                <a:t>Προμηθευτές</a:t>
              </a:r>
              <a:endParaRPr sz="750" b="0" i="0" u="none" strike="noStrike" cap="none">
                <a:solidFill>
                  <a:schemeClr val="dk1"/>
                </a:solidFill>
                <a:latin typeface="Arial"/>
                <a:ea typeface="Arial"/>
                <a:cs typeface="Arial"/>
                <a:sym typeface="Arial"/>
              </a:endParaRPr>
            </a:p>
            <a:p>
              <a:pPr marL="0" marR="0" lvl="0" indent="-47625" algn="l" rtl="0">
                <a:lnSpc>
                  <a:spcPct val="100000"/>
                </a:lnSpc>
                <a:spcBef>
                  <a:spcPts val="0"/>
                </a:spcBef>
                <a:spcAft>
                  <a:spcPts val="0"/>
                </a:spcAft>
                <a:buClr>
                  <a:srgbClr val="000000"/>
                </a:buClr>
                <a:buSzPts val="750"/>
                <a:buFont typeface="Arial"/>
                <a:buChar char="-"/>
              </a:pPr>
              <a:r>
                <a:rPr lang="de-DE" sz="750" b="0" i="0" u="none" strike="noStrike" cap="none">
                  <a:solidFill>
                    <a:schemeClr val="dk1"/>
                  </a:solidFill>
                  <a:latin typeface="Arial"/>
                  <a:ea typeface="Arial"/>
                  <a:cs typeface="Arial"/>
                  <a:sym typeface="Arial"/>
                </a:rPr>
                <a:t>Εργαζόμενοι, Οργανισμός πρόνοιας, </a:t>
              </a:r>
              <a:endParaRPr sz="1400" b="0" i="0" u="none" strike="noStrike" cap="none">
                <a:solidFill>
                  <a:srgbClr val="000000"/>
                </a:solidFill>
                <a:latin typeface="Arial"/>
                <a:ea typeface="Arial"/>
                <a:cs typeface="Arial"/>
                <a:sym typeface="Arial"/>
              </a:endParaRPr>
            </a:p>
            <a:p>
              <a:pPr marL="0" marR="0" lvl="0" indent="-47625" algn="l" rtl="0">
                <a:lnSpc>
                  <a:spcPct val="100000"/>
                </a:lnSpc>
                <a:spcBef>
                  <a:spcPts val="0"/>
                </a:spcBef>
                <a:spcAft>
                  <a:spcPts val="0"/>
                </a:spcAft>
                <a:buClr>
                  <a:srgbClr val="000000"/>
                </a:buClr>
                <a:buSzPts val="750"/>
                <a:buFont typeface="Arial"/>
                <a:buChar char="-"/>
              </a:pPr>
              <a:r>
                <a:rPr lang="de-DE" sz="750" b="0" i="0" u="none" strike="noStrike" cap="none">
                  <a:solidFill>
                    <a:schemeClr val="dk1"/>
                  </a:solidFill>
                  <a:latin typeface="Arial"/>
                  <a:ea typeface="Arial"/>
                  <a:cs typeface="Arial"/>
                  <a:sym typeface="Arial"/>
                </a:rPr>
                <a:t>Κράτος...</a:t>
              </a:r>
              <a:endParaRPr sz="1400" b="0" i="0" u="none" strike="noStrike" cap="none">
                <a:solidFill>
                  <a:srgbClr val="000000"/>
                </a:solidFill>
                <a:latin typeface="Arial"/>
                <a:ea typeface="Arial"/>
                <a:cs typeface="Arial"/>
                <a:sym typeface="Arial"/>
              </a:endParaRPr>
            </a:p>
          </p:txBody>
        </p:sp>
        <p:sp>
          <p:nvSpPr>
            <p:cNvPr id="1227" name="Google Shape;1227;p45"/>
            <p:cNvSpPr/>
            <p:nvPr/>
          </p:nvSpPr>
          <p:spPr>
            <a:xfrm>
              <a:off x="754" y="2178"/>
              <a:ext cx="975" cy="36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Λογαριασμοί εισπρακτέοι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(πελάτες)</a:t>
              </a:r>
              <a:endParaRPr sz="1400" b="0" i="0" u="none" strike="noStrike" cap="none">
                <a:solidFill>
                  <a:srgbClr val="000000"/>
                </a:solidFill>
                <a:latin typeface="Arial"/>
                <a:ea typeface="Arial"/>
                <a:cs typeface="Arial"/>
                <a:sym typeface="Arial"/>
              </a:endParaRPr>
            </a:p>
          </p:txBody>
        </p:sp>
        <p:sp>
          <p:nvSpPr>
            <p:cNvPr id="1228" name="Google Shape;1228;p45"/>
            <p:cNvSpPr/>
            <p:nvPr/>
          </p:nvSpPr>
          <p:spPr>
            <a:xfrm>
              <a:off x="758" y="2547"/>
              <a:ext cx="975" cy="34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Απογραφή</a:t>
              </a:r>
              <a:endParaRPr sz="1400" b="0" i="0" u="none" strike="noStrike" cap="none">
                <a:solidFill>
                  <a:srgbClr val="000000"/>
                </a:solidFill>
                <a:latin typeface="Arial"/>
                <a:ea typeface="Arial"/>
                <a:cs typeface="Arial"/>
                <a:sym typeface="Arial"/>
              </a:endParaRPr>
            </a:p>
          </p:txBody>
        </p:sp>
        <p:sp>
          <p:nvSpPr>
            <p:cNvPr id="1229" name="Google Shape;1229;p45"/>
            <p:cNvSpPr/>
            <p:nvPr/>
          </p:nvSpPr>
          <p:spPr>
            <a:xfrm>
              <a:off x="758" y="2898"/>
              <a:ext cx="975" cy="541"/>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Μη κυκλοφορούντα περιουσιακά στοιχεία</a:t>
              </a:r>
              <a:endParaRPr sz="750" b="0" i="0" u="none" strike="noStrike" cap="none">
                <a:solidFill>
                  <a:schemeClr val="lt1"/>
                </a:solidFill>
                <a:latin typeface="Arial"/>
                <a:ea typeface="Arial"/>
                <a:cs typeface="Arial"/>
                <a:sym typeface="Arial"/>
              </a:endParaRPr>
            </a:p>
          </p:txBody>
        </p:sp>
        <p:sp>
          <p:nvSpPr>
            <p:cNvPr id="1230" name="Google Shape;1230;p45"/>
            <p:cNvSpPr/>
            <p:nvPr/>
          </p:nvSpPr>
          <p:spPr>
            <a:xfrm>
              <a:off x="1740" y="3132"/>
              <a:ext cx="1083" cy="297"/>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dirty="0">
                  <a:solidFill>
                    <a:schemeClr val="lt1"/>
                  </a:solidFill>
                  <a:latin typeface="Arial"/>
                  <a:ea typeface="Arial"/>
                  <a:cs typeface="Arial"/>
                  <a:sym typeface="Arial"/>
                </a:rPr>
                <a:t>Ί</a:t>
              </a:r>
              <a:r>
                <a:rPr lang="el-GR" sz="750" b="0" i="0" u="none" strike="noStrike" cap="none" dirty="0">
                  <a:solidFill>
                    <a:schemeClr val="lt1"/>
                  </a:solidFill>
                  <a:latin typeface="Arial"/>
                  <a:ea typeface="Arial"/>
                  <a:cs typeface="Arial"/>
                  <a:sym typeface="Arial"/>
                </a:rPr>
                <a:t>δια</a:t>
              </a:r>
              <a:r>
                <a:rPr lang="de-DE" sz="750" b="0" i="0" u="none" strike="noStrike" cap="none" dirty="0">
                  <a:solidFill>
                    <a:schemeClr val="lt1"/>
                  </a:solidFill>
                  <a:latin typeface="Arial"/>
                  <a:ea typeface="Arial"/>
                  <a:cs typeface="Arial"/>
                  <a:sym typeface="Arial"/>
                </a:rPr>
                <a:t> </a:t>
              </a:r>
              <a:r>
                <a:rPr lang="de-DE" sz="750" b="0" i="0" u="none" strike="noStrike" cap="none" dirty="0" err="1">
                  <a:solidFill>
                    <a:schemeClr val="lt1"/>
                  </a:solidFill>
                  <a:latin typeface="Arial"/>
                  <a:ea typeface="Arial"/>
                  <a:cs typeface="Arial"/>
                  <a:sym typeface="Arial"/>
                </a:rPr>
                <a:t>κεφάλ</a:t>
              </a:r>
              <a:r>
                <a:rPr lang="de-DE" sz="750" b="0" i="0" u="none" strike="noStrike" cap="none" dirty="0">
                  <a:solidFill>
                    <a:schemeClr val="lt1"/>
                  </a:solidFill>
                  <a:latin typeface="Arial"/>
                  <a:ea typeface="Arial"/>
                  <a:cs typeface="Arial"/>
                  <a:sym typeface="Arial"/>
                </a:rPr>
                <a:t>αια των μετόχων</a:t>
              </a:r>
              <a:endParaRPr sz="750" b="0" i="0" u="none" strike="noStrike" cap="none" dirty="0">
                <a:solidFill>
                  <a:schemeClr val="lt1"/>
                </a:solidFill>
                <a:latin typeface="Arial"/>
                <a:ea typeface="Arial"/>
                <a:cs typeface="Arial"/>
                <a:sym typeface="Arial"/>
              </a:endParaRPr>
            </a:p>
          </p:txBody>
        </p:sp>
        <p:sp>
          <p:nvSpPr>
            <p:cNvPr id="1231" name="Google Shape;1231;p45"/>
            <p:cNvSpPr/>
            <p:nvPr/>
          </p:nvSpPr>
          <p:spPr>
            <a:xfrm>
              <a:off x="1739" y="2885"/>
              <a:ext cx="1083" cy="237"/>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l-GR" sz="750" dirty="0">
                  <a:solidFill>
                    <a:schemeClr val="lt1"/>
                  </a:solidFill>
                </a:rPr>
                <a:t>Αδιανέμητα </a:t>
              </a:r>
              <a:r>
                <a:rPr lang="de-DE" sz="750" b="0" i="0" u="none" strike="noStrike" cap="none" dirty="0" err="1">
                  <a:solidFill>
                    <a:schemeClr val="lt1"/>
                  </a:solidFill>
                  <a:latin typeface="Arial"/>
                  <a:ea typeface="Arial"/>
                  <a:cs typeface="Arial"/>
                  <a:sym typeface="Arial"/>
                </a:rPr>
                <a:t>Κέρδη</a:t>
              </a:r>
              <a:r>
                <a:rPr lang="de-DE" sz="750" b="0"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r>
                <a:rPr lang="de-DE" sz="750" b="0" i="0" u="none" strike="noStrike" cap="none" dirty="0">
                  <a:solidFill>
                    <a:schemeClr val="lt1"/>
                  </a:solidFill>
                  <a:latin typeface="Arial"/>
                  <a:ea typeface="Arial"/>
                  <a:cs typeface="Arial"/>
                  <a:sym typeface="Arial"/>
                </a:rPr>
                <a:t>Επ</a:t>
              </a:r>
              <a:r>
                <a:rPr lang="de-DE" sz="750" b="0" i="0" u="none" strike="noStrike" cap="none" dirty="0" err="1">
                  <a:solidFill>
                    <a:schemeClr val="lt1"/>
                  </a:solidFill>
                  <a:latin typeface="Arial"/>
                  <a:ea typeface="Arial"/>
                  <a:cs typeface="Arial"/>
                  <a:sym typeface="Arial"/>
                </a:rPr>
                <a:t>ιχορηγήσεις</a:t>
              </a:r>
              <a:r>
                <a:rPr lang="de-DE" sz="750" b="0" i="0" u="none" strike="noStrike" cap="none" dirty="0">
                  <a:solidFill>
                    <a:schemeClr val="lt1"/>
                  </a:solidFill>
                  <a:latin typeface="Arial"/>
                  <a:ea typeface="Arial"/>
                  <a:cs typeface="Arial"/>
                  <a:sym typeface="Arial"/>
                </a:rPr>
                <a:t> επ</a:t>
              </a:r>
              <a:r>
                <a:rPr lang="de-DE" sz="750" b="0" i="0" u="none" strike="noStrike" cap="none" dirty="0" err="1">
                  <a:solidFill>
                    <a:schemeClr val="lt1"/>
                  </a:solidFill>
                  <a:latin typeface="Arial"/>
                  <a:ea typeface="Arial"/>
                  <a:cs typeface="Arial"/>
                  <a:sym typeface="Arial"/>
                </a:rPr>
                <a:t>ενδύσεων</a:t>
              </a:r>
              <a:endParaRPr sz="750" b="0" i="0" u="none" strike="noStrike" cap="none" dirty="0">
                <a:solidFill>
                  <a:schemeClr val="lt1"/>
                </a:solidFill>
                <a:latin typeface="Arial"/>
                <a:ea typeface="Arial"/>
                <a:cs typeface="Arial"/>
                <a:sym typeface="Arial"/>
              </a:endParaRPr>
            </a:p>
          </p:txBody>
        </p:sp>
        <p:sp>
          <p:nvSpPr>
            <p:cNvPr id="1232" name="Google Shape;1232;p45"/>
            <p:cNvSpPr/>
            <p:nvPr/>
          </p:nvSpPr>
          <p:spPr>
            <a:xfrm>
              <a:off x="1739" y="2706"/>
              <a:ext cx="1083" cy="169"/>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Καθαρά κέρδη (n)</a:t>
              </a:r>
              <a:endParaRPr sz="1400" b="0" i="0" u="none" strike="noStrike" cap="none">
                <a:solidFill>
                  <a:srgbClr val="000000"/>
                </a:solidFill>
                <a:latin typeface="Arial"/>
                <a:ea typeface="Arial"/>
                <a:cs typeface="Arial"/>
                <a:sym typeface="Arial"/>
              </a:endParaRPr>
            </a:p>
          </p:txBody>
        </p:sp>
        <p:sp>
          <p:nvSpPr>
            <p:cNvPr id="1233" name="Google Shape;1233;p45"/>
            <p:cNvSpPr/>
            <p:nvPr/>
          </p:nvSpPr>
          <p:spPr>
            <a:xfrm>
              <a:off x="1733" y="2433"/>
              <a:ext cx="1089" cy="270"/>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Μακροπρόθεσμο χρέος</a:t>
              </a:r>
              <a:endParaRPr sz="750" b="0" i="0" u="none" strike="noStrike" cap="none">
                <a:solidFill>
                  <a:schemeClr val="lt1"/>
                </a:solidFill>
                <a:latin typeface="Arial"/>
                <a:ea typeface="Arial"/>
                <a:cs typeface="Arial"/>
                <a:sym typeface="Arial"/>
              </a:endParaRPr>
            </a:p>
          </p:txBody>
        </p:sp>
        <p:grpSp>
          <p:nvGrpSpPr>
            <p:cNvPr id="1234" name="Google Shape;1234;p45"/>
            <p:cNvGrpSpPr/>
            <p:nvPr/>
          </p:nvGrpSpPr>
          <p:grpSpPr>
            <a:xfrm>
              <a:off x="197" y="1655"/>
              <a:ext cx="600" cy="1428"/>
              <a:chOff x="-204" y="1687"/>
              <a:chExt cx="1148" cy="1917"/>
            </a:xfrm>
          </p:grpSpPr>
          <p:sp>
            <p:nvSpPr>
              <p:cNvPr id="1235" name="Google Shape;1235;p45"/>
              <p:cNvSpPr txBox="1"/>
              <p:nvPr/>
            </p:nvSpPr>
            <p:spPr>
              <a:xfrm>
                <a:off x="-204" y="3344"/>
                <a:ext cx="884" cy="2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highlight>
                      <a:srgbClr val="FFFF00"/>
                    </a:highlight>
                    <a:latin typeface="Arial"/>
                    <a:ea typeface="Arial"/>
                    <a:cs typeface="Arial"/>
                    <a:sym typeface="Arial"/>
                  </a:rPr>
                  <a:t>WC</a:t>
                </a:r>
                <a:endParaRPr sz="1400" b="0" i="0" u="none" strike="noStrike" cap="none">
                  <a:solidFill>
                    <a:srgbClr val="000000"/>
                  </a:solidFill>
                  <a:latin typeface="Arial"/>
                  <a:ea typeface="Arial"/>
                  <a:cs typeface="Arial"/>
                  <a:sym typeface="Arial"/>
                </a:endParaRPr>
              </a:p>
            </p:txBody>
          </p:sp>
          <p:sp>
            <p:nvSpPr>
              <p:cNvPr id="1236" name="Google Shape;1236;p45"/>
              <p:cNvSpPr txBox="1"/>
              <p:nvPr/>
            </p:nvSpPr>
            <p:spPr>
              <a:xfrm>
                <a:off x="-140" y="2225"/>
                <a:ext cx="885" cy="2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WCR</a:t>
                </a:r>
                <a:endParaRPr sz="1400" b="0" i="0" u="none" strike="noStrike" cap="none">
                  <a:solidFill>
                    <a:srgbClr val="000000"/>
                  </a:solidFill>
                  <a:latin typeface="Arial"/>
                  <a:ea typeface="Arial"/>
                  <a:cs typeface="Arial"/>
                  <a:sym typeface="Arial"/>
                </a:endParaRPr>
              </a:p>
            </p:txBody>
          </p:sp>
          <p:sp>
            <p:nvSpPr>
              <p:cNvPr id="1237" name="Google Shape;1237;p45"/>
              <p:cNvSpPr txBox="1"/>
              <p:nvPr/>
            </p:nvSpPr>
            <p:spPr>
              <a:xfrm>
                <a:off x="-99" y="1687"/>
                <a:ext cx="1043" cy="4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Μετρητά (+/-)</a:t>
                </a:r>
                <a:endParaRPr sz="1400" b="0" i="0" u="none" strike="noStrike" cap="none">
                  <a:solidFill>
                    <a:srgbClr val="000000"/>
                  </a:solidFill>
                  <a:latin typeface="Arial"/>
                  <a:ea typeface="Arial"/>
                  <a:cs typeface="Arial"/>
                  <a:sym typeface="Arial"/>
                </a:endParaRPr>
              </a:p>
            </p:txBody>
          </p:sp>
          <p:sp>
            <p:nvSpPr>
              <p:cNvPr id="1238" name="Google Shape;1238;p45"/>
              <p:cNvSpPr txBox="1"/>
              <p:nvPr/>
            </p:nvSpPr>
            <p:spPr>
              <a:xfrm>
                <a:off x="107" y="2732"/>
                <a:ext cx="453" cy="2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39" name="Google Shape;1239;p45"/>
              <p:cNvSpPr txBox="1"/>
              <p:nvPr/>
            </p:nvSpPr>
            <p:spPr>
              <a:xfrm>
                <a:off x="153" y="2022"/>
                <a:ext cx="451" cy="2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sp>
          <p:nvSpPr>
            <p:cNvPr id="1240" name="Google Shape;1240;p45"/>
            <p:cNvSpPr/>
            <p:nvPr/>
          </p:nvSpPr>
          <p:spPr>
            <a:xfrm>
              <a:off x="751" y="1925"/>
              <a:ext cx="975" cy="23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dirty="0" err="1">
                  <a:solidFill>
                    <a:schemeClr val="dk1"/>
                  </a:solidFill>
                  <a:latin typeface="Arial"/>
                  <a:ea typeface="Arial"/>
                  <a:cs typeface="Arial"/>
                  <a:sym typeface="Arial"/>
                </a:rPr>
                <a:t>Λογ</a:t>
              </a:r>
              <a:r>
                <a:rPr lang="de-DE" sz="750" b="0" i="0" u="none" strike="noStrike" cap="none" dirty="0">
                  <a:solidFill>
                    <a:schemeClr val="dk1"/>
                  </a:solidFill>
                  <a:latin typeface="Arial"/>
                  <a:ea typeface="Arial"/>
                  <a:cs typeface="Arial"/>
                  <a:sym typeface="Arial"/>
                </a:rPr>
                <a:t>αριασμοί εισπρακτέοι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r>
                <a:rPr lang="de-DE" sz="750" b="0" i="0" u="none" strike="noStrike" cap="none" dirty="0">
                  <a:solidFill>
                    <a:schemeClr val="dk1"/>
                  </a:solidFill>
                  <a:latin typeface="Arial"/>
                  <a:ea typeface="Arial"/>
                  <a:cs typeface="Arial"/>
                  <a:sym typeface="Arial"/>
                </a:rPr>
                <a:t>(επ</a:t>
              </a:r>
              <a:r>
                <a:rPr lang="de-DE" sz="750" b="0" i="0" u="none" strike="noStrike" cap="none" dirty="0" err="1">
                  <a:solidFill>
                    <a:schemeClr val="dk1"/>
                  </a:solidFill>
                  <a:latin typeface="Arial"/>
                  <a:ea typeface="Arial"/>
                  <a:cs typeface="Arial"/>
                  <a:sym typeface="Arial"/>
                </a:rPr>
                <a:t>ιδότηση</a:t>
              </a:r>
              <a:r>
                <a:rPr lang="de-DE" sz="75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1241" name="Google Shape;1241;p45"/>
            <p:cNvSpPr/>
            <p:nvPr/>
          </p:nvSpPr>
          <p:spPr>
            <a:xfrm>
              <a:off x="4563" y="1837"/>
              <a:ext cx="1071" cy="80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Βραχυπρόθεσμες υποχρεώσεις :</a:t>
              </a:r>
              <a:endParaRPr sz="1400" b="0" i="0" u="none" strike="noStrike" cap="none">
                <a:solidFill>
                  <a:srgbClr val="000000"/>
                </a:solidFill>
                <a:latin typeface="Arial"/>
                <a:ea typeface="Arial"/>
                <a:cs typeface="Arial"/>
                <a:sym typeface="Arial"/>
              </a:endParaRPr>
            </a:p>
            <a:p>
              <a:pPr marL="0" marR="0" lvl="0" indent="-47625" algn="l" rtl="0">
                <a:lnSpc>
                  <a:spcPct val="100000"/>
                </a:lnSpc>
                <a:spcBef>
                  <a:spcPts val="0"/>
                </a:spcBef>
                <a:spcAft>
                  <a:spcPts val="0"/>
                </a:spcAft>
                <a:buClr>
                  <a:srgbClr val="000000"/>
                </a:buClr>
                <a:buSzPts val="750"/>
                <a:buFont typeface="Arial"/>
                <a:buChar char="-"/>
              </a:pPr>
              <a:r>
                <a:rPr lang="de-DE" sz="750" b="0" i="0" u="none" strike="noStrike" cap="none">
                  <a:solidFill>
                    <a:schemeClr val="dk1"/>
                  </a:solidFill>
                  <a:latin typeface="Arial"/>
                  <a:ea typeface="Arial"/>
                  <a:cs typeface="Arial"/>
                  <a:sym typeface="Arial"/>
                </a:rPr>
                <a:t>Προμηθευτές</a:t>
              </a:r>
              <a:endParaRPr sz="750" b="0" i="0" u="none" strike="noStrike" cap="none">
                <a:solidFill>
                  <a:schemeClr val="dk1"/>
                </a:solidFill>
                <a:latin typeface="Arial"/>
                <a:ea typeface="Arial"/>
                <a:cs typeface="Arial"/>
                <a:sym typeface="Arial"/>
              </a:endParaRPr>
            </a:p>
            <a:p>
              <a:pPr marL="0" marR="0" lvl="0" indent="-47625" algn="l" rtl="0">
                <a:lnSpc>
                  <a:spcPct val="100000"/>
                </a:lnSpc>
                <a:spcBef>
                  <a:spcPts val="0"/>
                </a:spcBef>
                <a:spcAft>
                  <a:spcPts val="0"/>
                </a:spcAft>
                <a:buClr>
                  <a:srgbClr val="000000"/>
                </a:buClr>
                <a:buSzPts val="750"/>
                <a:buFont typeface="Arial"/>
                <a:buChar char="-"/>
              </a:pPr>
              <a:r>
                <a:rPr lang="de-DE" sz="750" b="0" i="0" u="none" strike="noStrike" cap="none">
                  <a:solidFill>
                    <a:schemeClr val="dk1"/>
                  </a:solidFill>
                  <a:latin typeface="Arial"/>
                  <a:ea typeface="Arial"/>
                  <a:cs typeface="Arial"/>
                  <a:sym typeface="Arial"/>
                </a:rPr>
                <a:t>Μισθοί, Πρόνοια οργ, </a:t>
              </a:r>
              <a:endParaRPr sz="1400" b="0" i="0" u="none" strike="noStrike" cap="none">
                <a:solidFill>
                  <a:srgbClr val="000000"/>
                </a:solidFill>
                <a:latin typeface="Arial"/>
                <a:ea typeface="Arial"/>
                <a:cs typeface="Arial"/>
                <a:sym typeface="Arial"/>
              </a:endParaRPr>
            </a:p>
            <a:p>
              <a:pPr marL="0" marR="0" lvl="0" indent="-47625" algn="l" rtl="0">
                <a:lnSpc>
                  <a:spcPct val="100000"/>
                </a:lnSpc>
                <a:spcBef>
                  <a:spcPts val="0"/>
                </a:spcBef>
                <a:spcAft>
                  <a:spcPts val="0"/>
                </a:spcAft>
                <a:buClr>
                  <a:srgbClr val="000000"/>
                </a:buClr>
                <a:buSzPts val="750"/>
                <a:buFont typeface="Arial"/>
                <a:buChar char="-"/>
              </a:pPr>
              <a:r>
                <a:rPr lang="de-DE" sz="750" b="0" i="0" u="none" strike="noStrike" cap="none">
                  <a:solidFill>
                    <a:schemeClr val="dk1"/>
                  </a:solidFill>
                  <a:latin typeface="Arial"/>
                  <a:ea typeface="Arial"/>
                  <a:cs typeface="Arial"/>
                  <a:sym typeface="Arial"/>
                </a:rPr>
                <a:t>Κράτος...</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50"/>
                <a:buFont typeface="Arial"/>
                <a:buNone/>
              </a:pPr>
              <a:endParaRPr sz="750" b="0" i="0" u="none" strike="noStrike" cap="none">
                <a:solidFill>
                  <a:schemeClr val="dk1"/>
                </a:solidFill>
                <a:latin typeface="Arial"/>
                <a:ea typeface="Arial"/>
                <a:cs typeface="Arial"/>
                <a:sym typeface="Arial"/>
              </a:endParaRPr>
            </a:p>
          </p:txBody>
        </p:sp>
        <p:grpSp>
          <p:nvGrpSpPr>
            <p:cNvPr id="1242" name="Google Shape;1242;p45"/>
            <p:cNvGrpSpPr/>
            <p:nvPr/>
          </p:nvGrpSpPr>
          <p:grpSpPr>
            <a:xfrm>
              <a:off x="3543" y="3450"/>
              <a:ext cx="2092" cy="174"/>
              <a:chOff x="1292" y="3884"/>
              <a:chExt cx="3811" cy="272"/>
            </a:xfrm>
          </p:grpSpPr>
          <p:sp>
            <p:nvSpPr>
              <p:cNvPr id="1243" name="Google Shape;1243;p45"/>
              <p:cNvSpPr/>
              <p:nvPr/>
            </p:nvSpPr>
            <p:spPr>
              <a:xfrm>
                <a:off x="1292" y="3884"/>
                <a:ext cx="1860" cy="27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1" i="0" u="none" strike="noStrike" cap="none">
                    <a:solidFill>
                      <a:schemeClr val="dk1"/>
                    </a:solidFill>
                    <a:latin typeface="Arial"/>
                    <a:ea typeface="Arial"/>
                    <a:cs typeface="Arial"/>
                    <a:sym typeface="Arial"/>
                  </a:rPr>
                  <a:t>Περιουσιακά στοιχεία</a:t>
                </a:r>
                <a:endParaRPr sz="750" b="1" i="0" u="none" strike="noStrike" cap="none">
                  <a:solidFill>
                    <a:schemeClr val="dk1"/>
                  </a:solidFill>
                  <a:latin typeface="Arial"/>
                  <a:ea typeface="Arial"/>
                  <a:cs typeface="Arial"/>
                  <a:sym typeface="Arial"/>
                </a:endParaRPr>
              </a:p>
            </p:txBody>
          </p:sp>
          <p:sp>
            <p:nvSpPr>
              <p:cNvPr id="1244" name="Google Shape;1244;p45"/>
              <p:cNvSpPr/>
              <p:nvPr/>
            </p:nvSpPr>
            <p:spPr>
              <a:xfrm>
                <a:off x="3152" y="3884"/>
                <a:ext cx="1951" cy="272"/>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l-GR" sz="750" b="1" dirty="0">
                    <a:solidFill>
                      <a:schemeClr val="dk1"/>
                    </a:solidFill>
                  </a:rPr>
                  <a:t>Μετοχικό</a:t>
                </a:r>
                <a:r>
                  <a:rPr lang="de-DE" sz="750" b="1" i="0" u="none" strike="noStrike" cap="none" dirty="0">
                    <a:solidFill>
                      <a:schemeClr val="dk1"/>
                    </a:solidFill>
                    <a:latin typeface="Arial"/>
                    <a:ea typeface="Arial"/>
                    <a:cs typeface="Arial"/>
                    <a:sym typeface="Arial"/>
                  </a:rPr>
                  <a:t> κεφάλαι</a:t>
                </a:r>
                <a:r>
                  <a:rPr lang="el-GR" sz="750" b="1" i="0" u="none" strike="noStrike" cap="none" dirty="0">
                    <a:solidFill>
                      <a:schemeClr val="dk1"/>
                    </a:solidFill>
                    <a:latin typeface="Arial"/>
                    <a:ea typeface="Arial"/>
                    <a:cs typeface="Arial"/>
                    <a:sym typeface="Arial"/>
                  </a:rPr>
                  <a:t>ο</a:t>
                </a:r>
                <a:r>
                  <a:rPr lang="de-DE" sz="750" b="1" i="0" u="none" strike="noStrike" cap="none" dirty="0">
                    <a:solidFill>
                      <a:schemeClr val="dk1"/>
                    </a:solidFill>
                    <a:latin typeface="Arial"/>
                    <a:ea typeface="Arial"/>
                    <a:cs typeface="Arial"/>
                    <a:sym typeface="Arial"/>
                  </a:rPr>
                  <a:t> &amp; </a:t>
                </a:r>
                <a:r>
                  <a:rPr lang="de-DE" sz="750" b="1" i="0" u="none" strike="noStrike" cap="none" dirty="0" err="1">
                    <a:solidFill>
                      <a:schemeClr val="dk1"/>
                    </a:solidFill>
                    <a:latin typeface="Arial"/>
                    <a:ea typeface="Arial"/>
                    <a:cs typeface="Arial"/>
                    <a:sym typeface="Arial"/>
                  </a:rPr>
                  <a:t>ευθύνη</a:t>
                </a:r>
                <a:endParaRPr sz="750" b="1" i="0" u="none" strike="noStrike" cap="none" dirty="0">
                  <a:solidFill>
                    <a:schemeClr val="dk1"/>
                  </a:solidFill>
                  <a:latin typeface="Arial"/>
                  <a:ea typeface="Arial"/>
                  <a:cs typeface="Arial"/>
                  <a:sym typeface="Arial"/>
                </a:endParaRPr>
              </a:p>
            </p:txBody>
          </p:sp>
        </p:grpSp>
        <p:sp>
          <p:nvSpPr>
            <p:cNvPr id="1245" name="Google Shape;1245;p45"/>
            <p:cNvSpPr/>
            <p:nvPr/>
          </p:nvSpPr>
          <p:spPr>
            <a:xfrm>
              <a:off x="3542" y="1550"/>
              <a:ext cx="1021" cy="110"/>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Μετρητά</a:t>
              </a:r>
              <a:endParaRPr sz="1400" b="0" i="0" u="none" strike="noStrike" cap="none">
                <a:solidFill>
                  <a:srgbClr val="000000"/>
                </a:solidFill>
                <a:latin typeface="Arial"/>
                <a:ea typeface="Arial"/>
                <a:cs typeface="Arial"/>
                <a:sym typeface="Arial"/>
              </a:endParaRPr>
            </a:p>
          </p:txBody>
        </p:sp>
        <p:sp>
          <p:nvSpPr>
            <p:cNvPr id="1246" name="Google Shape;1246;p45"/>
            <p:cNvSpPr/>
            <p:nvPr/>
          </p:nvSpPr>
          <p:spPr>
            <a:xfrm>
              <a:off x="3544" y="1857"/>
              <a:ext cx="1021" cy="493"/>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Λογαριασμοί εισπρακτέοι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(πελάτες)</a:t>
              </a:r>
              <a:endParaRPr sz="1400" b="0" i="0" u="none" strike="noStrike" cap="none">
                <a:solidFill>
                  <a:srgbClr val="000000"/>
                </a:solidFill>
                <a:latin typeface="Arial"/>
                <a:ea typeface="Arial"/>
                <a:cs typeface="Arial"/>
                <a:sym typeface="Arial"/>
              </a:endParaRPr>
            </a:p>
          </p:txBody>
        </p:sp>
        <p:sp>
          <p:nvSpPr>
            <p:cNvPr id="1247" name="Google Shape;1247;p45"/>
            <p:cNvSpPr/>
            <p:nvPr/>
          </p:nvSpPr>
          <p:spPr>
            <a:xfrm>
              <a:off x="3543" y="2358"/>
              <a:ext cx="1021" cy="328"/>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Απογραφή</a:t>
              </a:r>
              <a:endParaRPr sz="1400" b="0" i="0" u="none" strike="noStrike" cap="none">
                <a:solidFill>
                  <a:srgbClr val="000000"/>
                </a:solidFill>
                <a:latin typeface="Arial"/>
                <a:ea typeface="Arial"/>
                <a:cs typeface="Arial"/>
                <a:sym typeface="Arial"/>
              </a:endParaRPr>
            </a:p>
          </p:txBody>
        </p:sp>
        <p:sp>
          <p:nvSpPr>
            <p:cNvPr id="1248" name="Google Shape;1248;p45"/>
            <p:cNvSpPr/>
            <p:nvPr/>
          </p:nvSpPr>
          <p:spPr>
            <a:xfrm>
              <a:off x="3543" y="2686"/>
              <a:ext cx="1021" cy="757"/>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Μη κυκλοφορούντα περιουσιακά στοιχεία</a:t>
              </a:r>
              <a:endParaRPr sz="750" b="0" i="0" u="none" strike="noStrike" cap="none">
                <a:solidFill>
                  <a:schemeClr val="lt1"/>
                </a:solidFill>
                <a:latin typeface="Arial"/>
                <a:ea typeface="Arial"/>
                <a:cs typeface="Arial"/>
                <a:sym typeface="Arial"/>
              </a:endParaRPr>
            </a:p>
          </p:txBody>
        </p:sp>
        <p:sp>
          <p:nvSpPr>
            <p:cNvPr id="1249" name="Google Shape;1249;p45"/>
            <p:cNvSpPr/>
            <p:nvPr/>
          </p:nvSpPr>
          <p:spPr>
            <a:xfrm>
              <a:off x="4564" y="3182"/>
              <a:ext cx="1071" cy="261"/>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Ίδια κεφάλαια των μετόχων</a:t>
              </a:r>
              <a:endParaRPr sz="750" b="0" i="0" u="none" strike="noStrike" cap="none">
                <a:solidFill>
                  <a:schemeClr val="lt1"/>
                </a:solidFill>
                <a:latin typeface="Arial"/>
                <a:ea typeface="Arial"/>
                <a:cs typeface="Arial"/>
                <a:sym typeface="Arial"/>
              </a:endParaRPr>
            </a:p>
          </p:txBody>
        </p:sp>
        <p:sp>
          <p:nvSpPr>
            <p:cNvPr id="1250" name="Google Shape;1250;p45"/>
            <p:cNvSpPr/>
            <p:nvPr/>
          </p:nvSpPr>
          <p:spPr>
            <a:xfrm>
              <a:off x="4564" y="2973"/>
              <a:ext cx="1071" cy="204"/>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l-GR" sz="750" b="0" i="0" u="none" strike="noStrike" cap="none" dirty="0">
                  <a:solidFill>
                    <a:schemeClr val="lt1"/>
                  </a:solidFill>
                  <a:latin typeface="Arial"/>
                  <a:ea typeface="Arial"/>
                  <a:cs typeface="Arial"/>
                  <a:sym typeface="Arial"/>
                </a:rPr>
                <a:t>Αδιανέμητα </a:t>
              </a:r>
              <a:r>
                <a:rPr lang="de-DE" sz="750" b="0" i="0" u="none" strike="noStrike" cap="none" dirty="0" err="1">
                  <a:solidFill>
                    <a:schemeClr val="lt1"/>
                  </a:solidFill>
                  <a:latin typeface="Arial"/>
                  <a:ea typeface="Arial"/>
                  <a:cs typeface="Arial"/>
                  <a:sym typeface="Arial"/>
                </a:rPr>
                <a:t>Κέρδη</a:t>
              </a:r>
              <a:r>
                <a:rPr lang="de-DE" sz="750" b="0" i="0" u="none" strike="noStrike" cap="none" dirty="0">
                  <a:solidFill>
                    <a:schemeClr val="lt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r>
                <a:rPr lang="de-DE" sz="750" b="0" i="0" u="none" strike="noStrike" cap="none" dirty="0">
                  <a:solidFill>
                    <a:schemeClr val="lt1"/>
                  </a:solidFill>
                  <a:latin typeface="Arial"/>
                  <a:ea typeface="Arial"/>
                  <a:cs typeface="Arial"/>
                  <a:sym typeface="Arial"/>
                </a:rPr>
                <a:t>Επ</a:t>
              </a:r>
              <a:r>
                <a:rPr lang="de-DE" sz="750" b="0" i="0" u="none" strike="noStrike" cap="none" dirty="0" err="1">
                  <a:solidFill>
                    <a:schemeClr val="lt1"/>
                  </a:solidFill>
                  <a:latin typeface="Arial"/>
                  <a:ea typeface="Arial"/>
                  <a:cs typeface="Arial"/>
                  <a:sym typeface="Arial"/>
                </a:rPr>
                <a:t>ιχορηγήσεις</a:t>
              </a:r>
              <a:r>
                <a:rPr lang="de-DE" sz="750" b="0" i="0" u="none" strike="noStrike" cap="none" dirty="0">
                  <a:solidFill>
                    <a:schemeClr val="lt1"/>
                  </a:solidFill>
                  <a:latin typeface="Arial"/>
                  <a:ea typeface="Arial"/>
                  <a:cs typeface="Arial"/>
                  <a:sym typeface="Arial"/>
                </a:rPr>
                <a:t> επ</a:t>
              </a:r>
              <a:r>
                <a:rPr lang="de-DE" sz="750" b="0" i="0" u="none" strike="noStrike" cap="none" dirty="0" err="1">
                  <a:solidFill>
                    <a:schemeClr val="lt1"/>
                  </a:solidFill>
                  <a:latin typeface="Arial"/>
                  <a:ea typeface="Arial"/>
                  <a:cs typeface="Arial"/>
                  <a:sym typeface="Arial"/>
                </a:rPr>
                <a:t>ενδύσεων</a:t>
              </a:r>
              <a:endParaRPr sz="750" b="0" i="0" u="none" strike="noStrike" cap="none" dirty="0">
                <a:solidFill>
                  <a:schemeClr val="lt1"/>
                </a:solidFill>
                <a:latin typeface="Arial"/>
                <a:ea typeface="Arial"/>
                <a:cs typeface="Arial"/>
                <a:sym typeface="Arial"/>
              </a:endParaRPr>
            </a:p>
          </p:txBody>
        </p:sp>
        <p:sp>
          <p:nvSpPr>
            <p:cNvPr id="1251" name="Google Shape;1251;p45"/>
            <p:cNvSpPr/>
            <p:nvPr/>
          </p:nvSpPr>
          <p:spPr>
            <a:xfrm>
              <a:off x="4564" y="2826"/>
              <a:ext cx="1071" cy="146"/>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Καθαρά κέρδη (n)</a:t>
              </a:r>
              <a:endParaRPr sz="1400" b="0" i="0" u="none" strike="noStrike" cap="none">
                <a:solidFill>
                  <a:srgbClr val="000000"/>
                </a:solidFill>
                <a:latin typeface="Arial"/>
                <a:ea typeface="Arial"/>
                <a:cs typeface="Arial"/>
                <a:sym typeface="Arial"/>
              </a:endParaRPr>
            </a:p>
          </p:txBody>
        </p:sp>
        <p:sp>
          <p:nvSpPr>
            <p:cNvPr id="1252" name="Google Shape;1252;p45"/>
            <p:cNvSpPr/>
            <p:nvPr/>
          </p:nvSpPr>
          <p:spPr>
            <a:xfrm>
              <a:off x="4564" y="2642"/>
              <a:ext cx="1071" cy="180"/>
            </a:xfrm>
            <a:prstGeom prst="rect">
              <a:avLst/>
            </a:prstGeom>
            <a:solidFill>
              <a:schemeClr val="accent2"/>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lt1"/>
                  </a:solidFill>
                  <a:latin typeface="Arial"/>
                  <a:ea typeface="Arial"/>
                  <a:cs typeface="Arial"/>
                  <a:sym typeface="Arial"/>
                </a:rPr>
                <a:t>Μακροπρόθεσμο χρέος</a:t>
              </a:r>
              <a:endParaRPr sz="750" b="0" i="0" u="none" strike="noStrike" cap="none">
                <a:solidFill>
                  <a:schemeClr val="lt1"/>
                </a:solidFill>
                <a:latin typeface="Arial"/>
                <a:ea typeface="Arial"/>
                <a:cs typeface="Arial"/>
                <a:sym typeface="Arial"/>
              </a:endParaRPr>
            </a:p>
          </p:txBody>
        </p:sp>
        <p:sp>
          <p:nvSpPr>
            <p:cNvPr id="1253" name="Google Shape;1253;p45"/>
            <p:cNvSpPr/>
            <p:nvPr/>
          </p:nvSpPr>
          <p:spPr>
            <a:xfrm>
              <a:off x="4565" y="1550"/>
              <a:ext cx="1071" cy="270"/>
            </a:xfrm>
            <a:prstGeom prst="rect">
              <a:avLst/>
            </a:prstGeom>
            <a:solidFill>
              <a:srgbClr val="FF79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Βραχυπρόθεσμο χρέος</a:t>
              </a:r>
              <a:endParaRPr sz="750" b="0" i="0" u="none" strike="noStrike" cap="none">
                <a:solidFill>
                  <a:schemeClr val="dk1"/>
                </a:solidFill>
                <a:latin typeface="Arial"/>
                <a:ea typeface="Arial"/>
                <a:cs typeface="Arial"/>
                <a:sym typeface="Arial"/>
              </a:endParaRPr>
            </a:p>
          </p:txBody>
        </p:sp>
        <p:sp>
          <p:nvSpPr>
            <p:cNvPr id="1254" name="Google Shape;1254;p45"/>
            <p:cNvSpPr/>
            <p:nvPr/>
          </p:nvSpPr>
          <p:spPr>
            <a:xfrm>
              <a:off x="3542" y="1653"/>
              <a:ext cx="1021" cy="204"/>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Λογαριασμοί εισπρακτέοι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50"/>
                <a:buFont typeface="Arial"/>
                <a:buNone/>
              </a:pPr>
              <a:r>
                <a:rPr lang="de-DE" sz="750" b="0" i="0" u="none" strike="noStrike" cap="none">
                  <a:solidFill>
                    <a:schemeClr val="dk1"/>
                  </a:solidFill>
                  <a:latin typeface="Arial"/>
                  <a:ea typeface="Arial"/>
                  <a:cs typeface="Arial"/>
                  <a:sym typeface="Arial"/>
                </a:rPr>
                <a:t>(επιδότηση)</a:t>
              </a:r>
              <a:endParaRPr sz="1400" b="0" i="0" u="none" strike="noStrike" cap="none">
                <a:solidFill>
                  <a:srgbClr val="000000"/>
                </a:solidFill>
                <a:latin typeface="Arial"/>
                <a:ea typeface="Arial"/>
                <a:cs typeface="Arial"/>
                <a:sym typeface="Arial"/>
              </a:endParaRPr>
            </a:p>
          </p:txBody>
        </p:sp>
        <p:cxnSp>
          <p:nvCxnSpPr>
            <p:cNvPr id="1255" name="Google Shape;1255;p45"/>
            <p:cNvCxnSpPr/>
            <p:nvPr/>
          </p:nvCxnSpPr>
          <p:spPr>
            <a:xfrm>
              <a:off x="4577" y="2711"/>
              <a:ext cx="1058" cy="0"/>
            </a:xfrm>
            <a:prstGeom prst="straightConnector1">
              <a:avLst/>
            </a:prstGeom>
            <a:solidFill>
              <a:schemeClr val="accent2"/>
            </a:solidFill>
            <a:ln w="9525" cap="flat" cmpd="sng">
              <a:solidFill>
                <a:schemeClr val="dk1"/>
              </a:solidFill>
              <a:prstDash val="dash"/>
              <a:round/>
              <a:headEnd type="none" w="sm" len="sm"/>
              <a:tailEnd type="none" w="sm" len="sm"/>
            </a:ln>
          </p:spPr>
        </p:cxnSp>
        <p:cxnSp>
          <p:nvCxnSpPr>
            <p:cNvPr id="1256" name="Google Shape;1256;p45"/>
            <p:cNvCxnSpPr/>
            <p:nvPr/>
          </p:nvCxnSpPr>
          <p:spPr>
            <a:xfrm>
              <a:off x="3542" y="1898"/>
              <a:ext cx="1021" cy="0"/>
            </a:xfrm>
            <a:prstGeom prst="straightConnector1">
              <a:avLst/>
            </a:prstGeom>
            <a:noFill/>
            <a:ln w="9525" cap="flat" cmpd="sng">
              <a:solidFill>
                <a:schemeClr val="dk1"/>
              </a:solidFill>
              <a:prstDash val="dash"/>
              <a:round/>
              <a:headEnd type="none" w="sm" len="sm"/>
              <a:tailEnd type="none" w="sm" len="sm"/>
            </a:ln>
          </p:spPr>
        </p:cxnSp>
        <p:cxnSp>
          <p:nvCxnSpPr>
            <p:cNvPr id="1257" name="Google Shape;1257;p45"/>
            <p:cNvCxnSpPr>
              <a:cxnSpLocks/>
            </p:cNvCxnSpPr>
            <p:nvPr/>
          </p:nvCxnSpPr>
          <p:spPr>
            <a:xfrm>
              <a:off x="1726" y="2830"/>
              <a:ext cx="1021" cy="0"/>
            </a:xfrm>
            <a:prstGeom prst="straightConnector1">
              <a:avLst/>
            </a:prstGeom>
            <a:noFill/>
            <a:ln w="9525" cap="flat" cmpd="sng">
              <a:solidFill>
                <a:schemeClr val="dk1"/>
              </a:solidFill>
              <a:prstDash val="dash"/>
              <a:round/>
              <a:headEnd type="none" w="sm" len="sm"/>
              <a:tailEnd type="none" w="sm" len="sm"/>
            </a:ln>
          </p:spPr>
        </p:cxnSp>
        <p:cxnSp>
          <p:nvCxnSpPr>
            <p:cNvPr id="1258" name="Google Shape;1258;p45"/>
            <p:cNvCxnSpPr/>
            <p:nvPr/>
          </p:nvCxnSpPr>
          <p:spPr>
            <a:xfrm>
              <a:off x="751" y="2050"/>
              <a:ext cx="968" cy="7"/>
            </a:xfrm>
            <a:prstGeom prst="straightConnector1">
              <a:avLst/>
            </a:prstGeom>
            <a:noFill/>
            <a:ln w="9525" cap="flat" cmpd="sng">
              <a:solidFill>
                <a:schemeClr val="dk1"/>
              </a:solidFill>
              <a:prstDash val="dash"/>
              <a:round/>
              <a:headEnd type="none" w="sm" len="sm"/>
              <a:tailEnd type="none" w="sm" len="sm"/>
            </a:ln>
          </p:spPr>
        </p:cxnSp>
      </p:grpSp>
      <p:sp>
        <p:nvSpPr>
          <p:cNvPr id="1259" name="Google Shape;1259;p45"/>
          <p:cNvSpPr txBox="1"/>
          <p:nvPr/>
        </p:nvSpPr>
        <p:spPr>
          <a:xfrm>
            <a:off x="3419475" y="432419"/>
            <a:ext cx="5302449" cy="41292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300" b="1" i="0" u="none" strike="noStrike" cap="none">
                <a:solidFill>
                  <a:schemeClr val="dk2"/>
                </a:solidFill>
                <a:latin typeface="Raleway"/>
                <a:ea typeface="Raleway"/>
                <a:cs typeface="Raleway"/>
                <a:sym typeface="Raleway"/>
              </a:rPr>
              <a:t>Τι λέει ο ισολογισμός για τη στρατηγική χρηματοδότησής σας</a:t>
            </a:r>
            <a:endParaRPr sz="1600" b="0" i="0" u="none" strike="noStrike" cap="none">
              <a:solidFill>
                <a:srgbClr val="000000"/>
              </a:solidFill>
              <a:latin typeface="Arial"/>
              <a:ea typeface="Arial"/>
              <a:cs typeface="Arial"/>
              <a:sym typeface="Arial"/>
            </a:endParaRPr>
          </a:p>
        </p:txBody>
      </p:sp>
      <p:sp>
        <p:nvSpPr>
          <p:cNvPr id="1260" name="Google Shape;1260;p45"/>
          <p:cNvSpPr txBox="1"/>
          <p:nvPr/>
        </p:nvSpPr>
        <p:spPr>
          <a:xfrm>
            <a:off x="4587427" y="3190015"/>
            <a:ext cx="550094"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highlight>
                  <a:srgbClr val="FFFF00"/>
                </a:highlight>
                <a:latin typeface="Arial"/>
                <a:ea typeface="Arial"/>
                <a:cs typeface="Arial"/>
                <a:sym typeface="Arial"/>
              </a:rPr>
              <a:t>WC</a:t>
            </a:r>
            <a:endParaRPr sz="1400" b="0" i="0" u="none" strike="noStrike" cap="none">
              <a:solidFill>
                <a:srgbClr val="000000"/>
              </a:solidFill>
              <a:latin typeface="Arial"/>
              <a:ea typeface="Arial"/>
              <a:cs typeface="Arial"/>
              <a:sym typeface="Arial"/>
            </a:endParaRPr>
          </a:p>
        </p:txBody>
      </p:sp>
      <p:sp>
        <p:nvSpPr>
          <p:cNvPr id="1261" name="Google Shape;1261;p45"/>
          <p:cNvSpPr txBox="1"/>
          <p:nvPr/>
        </p:nvSpPr>
        <p:spPr>
          <a:xfrm>
            <a:off x="4573815" y="2196954"/>
            <a:ext cx="550717"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WCR</a:t>
            </a:r>
            <a:endParaRPr sz="1400" b="0" i="0" u="none" strike="noStrike" cap="none">
              <a:solidFill>
                <a:srgbClr val="000000"/>
              </a:solidFill>
              <a:latin typeface="Arial"/>
              <a:ea typeface="Arial"/>
              <a:cs typeface="Arial"/>
              <a:sym typeface="Arial"/>
            </a:endParaRPr>
          </a:p>
        </p:txBody>
      </p:sp>
      <p:sp>
        <p:nvSpPr>
          <p:cNvPr id="1262" name="Google Shape;1262;p45"/>
          <p:cNvSpPr txBox="1"/>
          <p:nvPr/>
        </p:nvSpPr>
        <p:spPr>
          <a:xfrm>
            <a:off x="4599328" y="1719504"/>
            <a:ext cx="64903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dirty="0" err="1">
                <a:solidFill>
                  <a:schemeClr val="dk1"/>
                </a:solidFill>
                <a:latin typeface="Arial"/>
                <a:ea typeface="Arial"/>
                <a:cs typeface="Arial"/>
                <a:sym typeface="Arial"/>
              </a:rPr>
              <a:t>Μετρητά</a:t>
            </a:r>
            <a:r>
              <a:rPr lang="de-DE" sz="900" b="1" i="0" u="none" strike="noStrike" cap="none" dirty="0">
                <a:solidFill>
                  <a:schemeClr val="dk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263" name="Google Shape;1263;p45"/>
          <p:cNvSpPr txBox="1"/>
          <p:nvPr/>
        </p:nvSpPr>
        <p:spPr>
          <a:xfrm>
            <a:off x="4727518" y="2646893"/>
            <a:ext cx="281892"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64" name="Google Shape;1264;p45"/>
          <p:cNvSpPr txBox="1"/>
          <p:nvPr/>
        </p:nvSpPr>
        <p:spPr>
          <a:xfrm>
            <a:off x="4756143" y="2016801"/>
            <a:ext cx="280648"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265" name="Google Shape;1265;p4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266" name="Google Shape;1266;p4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267" name="Google Shape;1267;p4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268" name="Google Shape;1268;p4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72</a:t>
            </a:fld>
            <a:endParaRPr/>
          </a:p>
        </p:txBody>
      </p:sp>
      <p:pic>
        <p:nvPicPr>
          <p:cNvPr id="1269" name="Google Shape;1269;p4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42"/>
          <p:cNvSpPr txBox="1">
            <a:spLocks noGrp="1"/>
          </p:cNvSpPr>
          <p:nvPr>
            <p:ph type="title"/>
          </p:nvPr>
        </p:nvSpPr>
        <p:spPr>
          <a:xfrm>
            <a:off x="2108920" y="411162"/>
            <a:ext cx="6746156" cy="53891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400" b="1" dirty="0" err="1">
                <a:latin typeface="Lato" panose="020F0502020204030203" pitchFamily="34" charset="0"/>
                <a:ea typeface="Lato" panose="020F0502020204030203" pitchFamily="34" charset="0"/>
                <a:cs typeface="Lato" panose="020F0502020204030203" pitchFamily="34" charset="0"/>
                <a:sym typeface="Raleway"/>
              </a:rPr>
              <a:t>Στρ</a:t>
            </a:r>
            <a:r>
              <a:rPr lang="de-DE" sz="2400" b="1" dirty="0">
                <a:latin typeface="Lato" panose="020F0502020204030203" pitchFamily="34" charset="0"/>
                <a:ea typeface="Lato" panose="020F0502020204030203" pitchFamily="34" charset="0"/>
                <a:cs typeface="Lato" panose="020F0502020204030203" pitchFamily="34" charset="0"/>
                <a:sym typeface="Raleway"/>
              </a:rPr>
              <a:t>ατηγική χρηματοδότησης βήμα προς βήμα</a:t>
            </a:r>
            <a:endParaRPr sz="2400" b="1" dirty="0">
              <a:latin typeface="Lato" panose="020F0502020204030203" pitchFamily="34" charset="0"/>
              <a:ea typeface="Lato" panose="020F0502020204030203" pitchFamily="34" charset="0"/>
              <a:cs typeface="Lato" panose="020F0502020204030203" pitchFamily="34" charset="0"/>
              <a:sym typeface="Raleway"/>
            </a:endParaRPr>
          </a:p>
        </p:txBody>
      </p:sp>
      <p:sp>
        <p:nvSpPr>
          <p:cNvPr id="1277" name="Google Shape;1277;p42"/>
          <p:cNvSpPr txBox="1">
            <a:spLocks noGrp="1"/>
          </p:cNvSpPr>
          <p:nvPr>
            <p:ph type="body" idx="1"/>
          </p:nvPr>
        </p:nvSpPr>
        <p:spPr>
          <a:xfrm>
            <a:off x="2243225" y="1155300"/>
            <a:ext cx="4429200" cy="1194300"/>
          </a:xfrm>
          <a:prstGeom prst="rect">
            <a:avLst/>
          </a:prstGeom>
          <a:noFill/>
          <a:ln w="25400" cap="flat" cmpd="sng">
            <a:solidFill>
              <a:srgbClr val="003F71"/>
            </a:solidFill>
            <a:prstDash val="solid"/>
            <a:round/>
            <a:headEnd type="none" w="sm" len="sm"/>
            <a:tailEnd type="none" w="sm" len="sm"/>
          </a:ln>
          <a:effectLst>
            <a:outerShdw dist="38100" dir="2700000" algn="tl" rotWithShape="0">
              <a:srgbClr val="000000">
                <a:alpha val="7058"/>
              </a:srgbClr>
            </a:outerShdw>
          </a:effectLst>
        </p:spPr>
        <p:txBody>
          <a:bodyPr spcFirstLastPara="1" wrap="square" lIns="91425" tIns="91425" rIns="91425" bIns="91425" anchor="ctr" anchorCtr="0">
            <a:noAutofit/>
          </a:bodyPr>
          <a:lstStyle/>
          <a:p>
            <a:pPr marL="610791" lvl="1" indent="-225029" algn="l" rtl="0">
              <a:lnSpc>
                <a:spcPct val="100000"/>
              </a:lnSpc>
              <a:spcBef>
                <a:spcPts val="0"/>
              </a:spcBef>
              <a:spcAft>
                <a:spcPts val="0"/>
              </a:spcAft>
              <a:buSzPts val="1400"/>
              <a:buFont typeface="Arial"/>
              <a:buAutoNum type="romanUcPeriod"/>
            </a:pPr>
            <a:r>
              <a:rPr lang="de-DE" sz="900" b="1" dirty="0" err="1">
                <a:solidFill>
                  <a:srgbClr val="7F7F7F"/>
                </a:solidFill>
                <a:latin typeface="Arial"/>
                <a:ea typeface="Arial"/>
                <a:cs typeface="Arial"/>
                <a:sym typeface="Arial"/>
              </a:rPr>
              <a:t>Σχεδι</a:t>
            </a:r>
            <a:r>
              <a:rPr lang="de-DE" sz="900" b="1" dirty="0">
                <a:solidFill>
                  <a:srgbClr val="7F7F7F"/>
                </a:solidFill>
                <a:latin typeface="Arial"/>
                <a:ea typeface="Arial"/>
                <a:cs typeface="Arial"/>
                <a:sym typeface="Arial"/>
              </a:rPr>
              <a:t>ασμός στρατηγικής χρηματοδότησης</a:t>
            </a:r>
            <a:endParaRPr sz="900" b="1" dirty="0">
              <a:solidFill>
                <a:srgbClr val="7F7F7F"/>
              </a:solidFill>
              <a:latin typeface="Arial"/>
              <a:ea typeface="Arial"/>
              <a:cs typeface="Arial"/>
              <a:sym typeface="Arial"/>
            </a:endParaRPr>
          </a:p>
          <a:p>
            <a:pPr marL="914400" lvl="1" indent="0" algn="l" rtl="0">
              <a:lnSpc>
                <a:spcPct val="100000"/>
              </a:lnSpc>
              <a:spcBef>
                <a:spcPts val="0"/>
              </a:spcBef>
              <a:spcAft>
                <a:spcPts val="0"/>
              </a:spcAft>
              <a:buSzPts val="1400"/>
              <a:buNone/>
            </a:pPr>
            <a:endParaRPr sz="900" b="1" u="sng" dirty="0">
              <a:solidFill>
                <a:srgbClr val="C7C7C7"/>
              </a:solidFill>
              <a:latin typeface="Arial"/>
              <a:ea typeface="Arial"/>
              <a:cs typeface="Arial"/>
              <a:sym typeface="Arial"/>
            </a:endParaRPr>
          </a:p>
          <a:p>
            <a:pPr marL="546497" lvl="1" indent="-160735" algn="l" rtl="0">
              <a:lnSpc>
                <a:spcPct val="100000"/>
              </a:lnSpc>
              <a:spcBef>
                <a:spcPts val="0"/>
              </a:spcBef>
              <a:spcAft>
                <a:spcPts val="0"/>
              </a:spcAft>
              <a:buSzPts val="1400"/>
              <a:buFont typeface="Noto Sans"/>
              <a:buChar char="✔"/>
            </a:pPr>
            <a:r>
              <a:rPr lang="el-GR" sz="900" b="1" dirty="0">
                <a:solidFill>
                  <a:srgbClr val="7F7F7F"/>
                </a:solidFill>
                <a:latin typeface="Arial"/>
                <a:ea typeface="Arial"/>
                <a:cs typeface="Arial"/>
                <a:sym typeface="Arial"/>
              </a:rPr>
              <a:t>Γνώση του</a:t>
            </a:r>
            <a:r>
              <a:rPr lang="de-DE" sz="900" b="1" dirty="0">
                <a:solidFill>
                  <a:srgbClr val="7F7F7F"/>
                </a:solidFill>
                <a:latin typeface="Arial"/>
                <a:ea typeface="Arial"/>
                <a:cs typeface="Arial"/>
                <a:sym typeface="Arial"/>
              </a:rPr>
              <a:t> </a:t>
            </a:r>
            <a:r>
              <a:rPr lang="de-DE" sz="900" b="1" dirty="0" err="1">
                <a:solidFill>
                  <a:srgbClr val="7F7F7F"/>
                </a:solidFill>
                <a:latin typeface="Arial"/>
                <a:ea typeface="Arial"/>
                <a:cs typeface="Arial"/>
                <a:sym typeface="Arial"/>
              </a:rPr>
              <a:t>τι</a:t>
            </a:r>
            <a:r>
              <a:rPr lang="de-DE" sz="900" b="1" dirty="0">
                <a:solidFill>
                  <a:srgbClr val="7F7F7F"/>
                </a:solidFill>
                <a:latin typeface="Arial"/>
                <a:ea typeface="Arial"/>
                <a:cs typeface="Arial"/>
                <a:sym typeface="Arial"/>
              </a:rPr>
              <a:t> </a:t>
            </a:r>
            <a:r>
              <a:rPr lang="de-DE" sz="900" b="1" dirty="0" err="1">
                <a:solidFill>
                  <a:srgbClr val="7F7F7F"/>
                </a:solidFill>
                <a:latin typeface="Arial"/>
                <a:ea typeface="Arial"/>
                <a:cs typeface="Arial"/>
                <a:sym typeface="Arial"/>
              </a:rPr>
              <a:t>ψάχνετε</a:t>
            </a:r>
            <a:endParaRPr sz="900" b="1" dirty="0">
              <a:solidFill>
                <a:srgbClr val="7F7F7F"/>
              </a:solidFill>
              <a:latin typeface="Arial"/>
              <a:ea typeface="Arial"/>
              <a:cs typeface="Arial"/>
              <a:sym typeface="Arial"/>
            </a:endParaRPr>
          </a:p>
          <a:p>
            <a:pPr marL="546497" lvl="1" indent="-160735" algn="l" rtl="0">
              <a:lnSpc>
                <a:spcPct val="100000"/>
              </a:lnSpc>
              <a:spcBef>
                <a:spcPts val="0"/>
              </a:spcBef>
              <a:spcAft>
                <a:spcPts val="0"/>
              </a:spcAft>
              <a:buSzPts val="1400"/>
              <a:buFont typeface="Noto Sans"/>
              <a:buChar char="✔"/>
            </a:pPr>
            <a:r>
              <a:rPr lang="de-DE" sz="900" b="1" dirty="0" err="1">
                <a:solidFill>
                  <a:srgbClr val="7F7F7F"/>
                </a:solidFill>
                <a:latin typeface="Arial"/>
                <a:ea typeface="Arial"/>
                <a:cs typeface="Arial"/>
                <a:sym typeface="Arial"/>
              </a:rPr>
              <a:t>Ανάλυση</a:t>
            </a:r>
            <a:r>
              <a:rPr lang="de-DE" sz="900" b="1" dirty="0">
                <a:solidFill>
                  <a:srgbClr val="7F7F7F"/>
                </a:solidFill>
                <a:latin typeface="Arial"/>
                <a:ea typeface="Arial"/>
                <a:cs typeface="Arial"/>
                <a:sym typeface="Arial"/>
              </a:rPr>
              <a:t> και </a:t>
            </a:r>
            <a:r>
              <a:rPr lang="de-DE" sz="900" b="1" dirty="0" err="1">
                <a:solidFill>
                  <a:srgbClr val="7F7F7F"/>
                </a:solidFill>
                <a:latin typeface="Arial"/>
                <a:ea typeface="Arial"/>
                <a:cs typeface="Arial"/>
                <a:sym typeface="Arial"/>
              </a:rPr>
              <a:t>εκτίμηση</a:t>
            </a:r>
            <a:r>
              <a:rPr lang="de-DE" sz="900" b="1" dirty="0">
                <a:solidFill>
                  <a:srgbClr val="7F7F7F"/>
                </a:solidFill>
                <a:latin typeface="Arial"/>
                <a:ea typeface="Arial"/>
                <a:cs typeface="Arial"/>
                <a:sym typeface="Arial"/>
              </a:rPr>
              <a:t> </a:t>
            </a:r>
            <a:r>
              <a:rPr lang="de-DE" sz="900" b="1" dirty="0" err="1">
                <a:solidFill>
                  <a:srgbClr val="7F7F7F"/>
                </a:solidFill>
                <a:latin typeface="Arial"/>
                <a:ea typeface="Arial"/>
                <a:cs typeface="Arial"/>
                <a:sym typeface="Arial"/>
              </a:rPr>
              <a:t>των</a:t>
            </a:r>
            <a:r>
              <a:rPr lang="de-DE" sz="900" b="1" dirty="0">
                <a:solidFill>
                  <a:srgbClr val="7F7F7F"/>
                </a:solidFill>
                <a:latin typeface="Arial"/>
                <a:ea typeface="Arial"/>
                <a:cs typeface="Arial"/>
                <a:sym typeface="Arial"/>
              </a:rPr>
              <a:t> ανα</a:t>
            </a:r>
            <a:r>
              <a:rPr lang="de-DE" sz="900" b="1" dirty="0" err="1">
                <a:solidFill>
                  <a:srgbClr val="7F7F7F"/>
                </a:solidFill>
                <a:latin typeface="Arial"/>
                <a:ea typeface="Arial"/>
                <a:cs typeface="Arial"/>
                <a:sym typeface="Arial"/>
              </a:rPr>
              <a:t>γκών</a:t>
            </a:r>
            <a:r>
              <a:rPr lang="de-DE" sz="900" b="1" dirty="0">
                <a:solidFill>
                  <a:srgbClr val="7F7F7F"/>
                </a:solidFill>
                <a:latin typeface="Arial"/>
                <a:ea typeface="Arial"/>
                <a:cs typeface="Arial"/>
                <a:sym typeface="Arial"/>
              </a:rPr>
              <a:t> </a:t>
            </a:r>
            <a:r>
              <a:rPr lang="de-DE" sz="900" b="1" dirty="0" err="1">
                <a:solidFill>
                  <a:srgbClr val="7F7F7F"/>
                </a:solidFill>
                <a:latin typeface="Arial"/>
                <a:ea typeface="Arial"/>
                <a:cs typeface="Arial"/>
                <a:sym typeface="Arial"/>
              </a:rPr>
              <a:t>χρημ</a:t>
            </a:r>
            <a:r>
              <a:rPr lang="de-DE" sz="900" b="1" dirty="0">
                <a:solidFill>
                  <a:srgbClr val="7F7F7F"/>
                </a:solidFill>
                <a:latin typeface="Arial"/>
                <a:ea typeface="Arial"/>
                <a:cs typeface="Arial"/>
                <a:sym typeface="Arial"/>
              </a:rPr>
              <a:t>ατοδότησης </a:t>
            </a:r>
            <a:endParaRPr sz="900" b="1" dirty="0">
              <a:solidFill>
                <a:srgbClr val="7F7F7F"/>
              </a:solidFill>
              <a:latin typeface="Arial"/>
              <a:ea typeface="Arial"/>
              <a:cs typeface="Arial"/>
              <a:sym typeface="Arial"/>
            </a:endParaRPr>
          </a:p>
          <a:p>
            <a:pPr marL="546497" lvl="1" indent="-160735" algn="l" rtl="0">
              <a:lnSpc>
                <a:spcPct val="100000"/>
              </a:lnSpc>
              <a:spcBef>
                <a:spcPts val="0"/>
              </a:spcBef>
              <a:spcAft>
                <a:spcPts val="0"/>
              </a:spcAft>
              <a:buSzPts val="1400"/>
              <a:buFont typeface="Noto Sans"/>
              <a:buChar char="✔"/>
            </a:pPr>
            <a:r>
              <a:rPr lang="el-GR" sz="900" b="1" dirty="0">
                <a:solidFill>
                  <a:srgbClr val="7F7F7F"/>
                </a:solidFill>
                <a:latin typeface="Arial"/>
                <a:ea typeface="Arial"/>
                <a:cs typeface="Arial"/>
                <a:sym typeface="Arial"/>
              </a:rPr>
              <a:t>Γνώση των λύσεων </a:t>
            </a:r>
            <a:r>
              <a:rPr lang="de-DE" sz="900" b="1" dirty="0">
                <a:solidFill>
                  <a:srgbClr val="7F7F7F"/>
                </a:solidFill>
                <a:latin typeface="Arial"/>
                <a:ea typeface="Arial"/>
                <a:cs typeface="Arial"/>
                <a:sym typeface="Arial"/>
              </a:rPr>
              <a:t>και τ</a:t>
            </a:r>
            <a:r>
              <a:rPr lang="el-GR" sz="900" b="1" dirty="0">
                <a:solidFill>
                  <a:srgbClr val="7F7F7F"/>
                </a:solidFill>
                <a:latin typeface="Arial"/>
                <a:ea typeface="Arial"/>
                <a:cs typeface="Arial"/>
                <a:sym typeface="Arial"/>
              </a:rPr>
              <a:t>ων</a:t>
            </a:r>
            <a:r>
              <a:rPr lang="de-DE" sz="900" b="1" dirty="0">
                <a:solidFill>
                  <a:srgbClr val="7F7F7F"/>
                </a:solidFill>
                <a:latin typeface="Arial"/>
                <a:ea typeface="Arial"/>
                <a:cs typeface="Arial"/>
                <a:sym typeface="Arial"/>
              </a:rPr>
              <a:t> </a:t>
            </a:r>
            <a:r>
              <a:rPr lang="de-DE" sz="900" b="1" dirty="0" err="1">
                <a:solidFill>
                  <a:srgbClr val="7F7F7F"/>
                </a:solidFill>
                <a:latin typeface="Arial"/>
                <a:ea typeface="Arial"/>
                <a:cs typeface="Arial"/>
                <a:sym typeface="Arial"/>
              </a:rPr>
              <a:t>εργ</a:t>
            </a:r>
            <a:r>
              <a:rPr lang="de-DE" sz="900" b="1" dirty="0">
                <a:solidFill>
                  <a:srgbClr val="7F7F7F"/>
                </a:solidFill>
                <a:latin typeface="Arial"/>
                <a:ea typeface="Arial"/>
                <a:cs typeface="Arial"/>
                <a:sym typeface="Arial"/>
              </a:rPr>
              <a:t>αλεί</a:t>
            </a:r>
            <a:r>
              <a:rPr lang="el-GR" sz="900" b="1" dirty="0">
                <a:solidFill>
                  <a:srgbClr val="7F7F7F"/>
                </a:solidFill>
                <a:latin typeface="Arial"/>
                <a:ea typeface="Arial"/>
                <a:cs typeface="Arial"/>
                <a:sym typeface="Arial"/>
              </a:rPr>
              <a:t>ων</a:t>
            </a:r>
            <a:r>
              <a:rPr lang="de-DE" sz="900" b="1" dirty="0">
                <a:solidFill>
                  <a:srgbClr val="7F7F7F"/>
                </a:solidFill>
                <a:latin typeface="Arial"/>
                <a:ea typeface="Arial"/>
                <a:cs typeface="Arial"/>
                <a:sym typeface="Arial"/>
              </a:rPr>
              <a:t> χρηματοδότησης</a:t>
            </a:r>
            <a:endParaRPr sz="900" b="1" dirty="0">
              <a:solidFill>
                <a:srgbClr val="7F7F7F"/>
              </a:solidFill>
              <a:latin typeface="Arial"/>
              <a:ea typeface="Arial"/>
              <a:cs typeface="Arial"/>
              <a:sym typeface="Arial"/>
            </a:endParaRPr>
          </a:p>
          <a:p>
            <a:pPr marL="546497" lvl="1" indent="-160735" algn="l" rtl="0">
              <a:lnSpc>
                <a:spcPct val="100000"/>
              </a:lnSpc>
              <a:spcBef>
                <a:spcPts val="0"/>
              </a:spcBef>
              <a:spcAft>
                <a:spcPts val="0"/>
              </a:spcAft>
              <a:buSzPts val="1400"/>
              <a:buFont typeface="Noto Sans"/>
              <a:buChar char="✔"/>
            </a:pPr>
            <a:r>
              <a:rPr lang="de-DE" sz="900" b="1" dirty="0" err="1">
                <a:solidFill>
                  <a:srgbClr val="7F7F7F"/>
                </a:solidFill>
                <a:latin typeface="Arial"/>
                <a:ea typeface="Arial"/>
                <a:cs typeface="Arial"/>
                <a:sym typeface="Arial"/>
              </a:rPr>
              <a:t>Προσδιορισμός</a:t>
            </a:r>
            <a:r>
              <a:rPr lang="de-DE" sz="900" b="1" dirty="0">
                <a:solidFill>
                  <a:srgbClr val="7F7F7F"/>
                </a:solidFill>
                <a:latin typeface="Arial"/>
                <a:ea typeface="Arial"/>
                <a:cs typeface="Arial"/>
                <a:sym typeface="Arial"/>
              </a:rPr>
              <a:t> </a:t>
            </a:r>
            <a:r>
              <a:rPr lang="de-DE" sz="900" b="1" dirty="0" err="1">
                <a:solidFill>
                  <a:srgbClr val="7F7F7F"/>
                </a:solidFill>
                <a:latin typeface="Arial"/>
                <a:ea typeface="Arial"/>
                <a:cs typeface="Arial"/>
                <a:sym typeface="Arial"/>
              </a:rPr>
              <a:t>του</a:t>
            </a:r>
            <a:r>
              <a:rPr lang="de-DE" sz="900" b="1" dirty="0">
                <a:solidFill>
                  <a:srgbClr val="7F7F7F"/>
                </a:solidFill>
                <a:latin typeface="Arial"/>
                <a:ea typeface="Arial"/>
                <a:cs typeface="Arial"/>
                <a:sym typeface="Arial"/>
              </a:rPr>
              <a:t> κατα</a:t>
            </a:r>
            <a:r>
              <a:rPr lang="de-DE" sz="900" b="1" dirty="0" err="1">
                <a:solidFill>
                  <a:srgbClr val="7F7F7F"/>
                </a:solidFill>
                <a:latin typeface="Arial"/>
                <a:ea typeface="Arial"/>
                <a:cs typeface="Arial"/>
                <a:sym typeface="Arial"/>
              </a:rPr>
              <a:t>λληλότερου</a:t>
            </a:r>
            <a:r>
              <a:rPr lang="de-DE" sz="900" b="1" dirty="0">
                <a:solidFill>
                  <a:srgbClr val="7F7F7F"/>
                </a:solidFill>
                <a:latin typeface="Arial"/>
                <a:ea typeface="Arial"/>
                <a:cs typeface="Arial"/>
                <a:sym typeface="Arial"/>
              </a:rPr>
              <a:t> </a:t>
            </a:r>
            <a:r>
              <a:rPr lang="de-DE" sz="900" b="1" dirty="0" err="1">
                <a:solidFill>
                  <a:srgbClr val="7F7F7F"/>
                </a:solidFill>
                <a:latin typeface="Arial"/>
                <a:ea typeface="Arial"/>
                <a:cs typeface="Arial"/>
                <a:sym typeface="Arial"/>
              </a:rPr>
              <a:t>ετ</a:t>
            </a:r>
            <a:r>
              <a:rPr lang="de-DE" sz="900" b="1" dirty="0">
                <a:solidFill>
                  <a:srgbClr val="7F7F7F"/>
                </a:solidFill>
                <a:latin typeface="Arial"/>
                <a:ea typeface="Arial"/>
                <a:cs typeface="Arial"/>
                <a:sym typeface="Arial"/>
              </a:rPr>
              <a:t>αίρου για τη μεγιστοποίηση του κοινωνικού αντίκτυπου</a:t>
            </a:r>
            <a:endParaRPr sz="900" b="1" dirty="0">
              <a:solidFill>
                <a:srgbClr val="7F7F7F"/>
              </a:solidFill>
              <a:latin typeface="Arial"/>
              <a:ea typeface="Arial"/>
              <a:cs typeface="Arial"/>
              <a:sym typeface="Arial"/>
            </a:endParaRPr>
          </a:p>
        </p:txBody>
      </p:sp>
      <p:sp>
        <p:nvSpPr>
          <p:cNvPr id="1278" name="Google Shape;1278;p42"/>
          <p:cNvSpPr txBox="1">
            <a:spLocks noGrp="1"/>
          </p:cNvSpPr>
          <p:nvPr>
            <p:ph type="body" idx="2"/>
          </p:nvPr>
        </p:nvSpPr>
        <p:spPr>
          <a:xfrm>
            <a:off x="2243225" y="2554825"/>
            <a:ext cx="4429200" cy="12045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t" anchorCtr="0">
            <a:normAutofit/>
          </a:bodyPr>
          <a:lstStyle/>
          <a:p>
            <a:pPr marL="610791" lvl="1" indent="-217820" algn="l" rtl="0">
              <a:lnSpc>
                <a:spcPct val="120000"/>
              </a:lnSpc>
              <a:spcBef>
                <a:spcPts val="0"/>
              </a:spcBef>
              <a:spcAft>
                <a:spcPts val="0"/>
              </a:spcAft>
              <a:buSzPct val="168168"/>
              <a:buAutoNum type="romanUcPeriod" startAt="2"/>
            </a:pPr>
            <a:r>
              <a:rPr lang="de-DE" sz="900" b="1" dirty="0" err="1">
                <a:solidFill>
                  <a:srgbClr val="7F7F7F"/>
                </a:solidFill>
                <a:latin typeface="Arial"/>
                <a:ea typeface="Arial"/>
                <a:cs typeface="Arial"/>
                <a:sym typeface="Arial"/>
              </a:rPr>
              <a:t>Ανά</a:t>
            </a:r>
            <a:r>
              <a:rPr lang="de-DE" sz="900" b="1" dirty="0">
                <a:solidFill>
                  <a:srgbClr val="7F7F7F"/>
                </a:solidFill>
                <a:latin typeface="Arial"/>
                <a:ea typeface="Arial"/>
                <a:cs typeface="Arial"/>
                <a:sym typeface="Arial"/>
              </a:rPr>
              <a:t>πτυξη στρατηγικής χρηματοδότησης</a:t>
            </a:r>
            <a:endParaRPr sz="900" b="1" dirty="0">
              <a:solidFill>
                <a:srgbClr val="7F7F7F"/>
              </a:solidFill>
              <a:latin typeface="Arial"/>
              <a:ea typeface="Arial"/>
              <a:cs typeface="Arial"/>
              <a:sym typeface="Arial"/>
            </a:endParaRPr>
          </a:p>
          <a:p>
            <a:pPr marL="257175" lvl="1" indent="0" algn="l" rtl="0">
              <a:lnSpc>
                <a:spcPct val="120000"/>
              </a:lnSpc>
              <a:spcBef>
                <a:spcPts val="0"/>
              </a:spcBef>
              <a:spcAft>
                <a:spcPts val="0"/>
              </a:spcAft>
              <a:buSzPct val="168168"/>
              <a:buNone/>
            </a:pPr>
            <a:endParaRPr sz="900" b="1" dirty="0">
              <a:solidFill>
                <a:srgbClr val="7F7F7F"/>
              </a:solidFill>
              <a:latin typeface="Arial"/>
              <a:ea typeface="Arial"/>
              <a:cs typeface="Arial"/>
              <a:sym typeface="Arial"/>
            </a:endParaRPr>
          </a:p>
          <a:p>
            <a:pPr marL="546497" lvl="1" indent="-153526" algn="l" rtl="0">
              <a:lnSpc>
                <a:spcPct val="120000"/>
              </a:lnSpc>
              <a:spcBef>
                <a:spcPts val="0"/>
              </a:spcBef>
              <a:spcAft>
                <a:spcPts val="0"/>
              </a:spcAft>
              <a:buSzPct val="168168"/>
              <a:buFont typeface="Noto Sans"/>
              <a:buChar char="✔"/>
            </a:pPr>
            <a:r>
              <a:rPr lang="el-GR" sz="900" b="1" dirty="0">
                <a:solidFill>
                  <a:srgbClr val="7F7F7F"/>
                </a:solidFill>
                <a:latin typeface="Arial"/>
                <a:ea typeface="Arial"/>
                <a:cs typeface="Arial"/>
                <a:sym typeface="Arial"/>
              </a:rPr>
              <a:t>Μέτρηση χρόνου</a:t>
            </a:r>
            <a:r>
              <a:rPr lang="de-DE" sz="900" b="1" dirty="0">
                <a:solidFill>
                  <a:srgbClr val="7F7F7F"/>
                </a:solidFill>
                <a:latin typeface="Arial"/>
                <a:ea typeface="Arial"/>
                <a:cs typeface="Arial"/>
                <a:sym typeface="Arial"/>
              </a:rPr>
              <a:t> </a:t>
            </a:r>
            <a:endParaRPr dirty="0">
              <a:latin typeface="Arial"/>
              <a:ea typeface="Arial"/>
              <a:cs typeface="Arial"/>
              <a:sym typeface="Arial"/>
            </a:endParaRPr>
          </a:p>
          <a:p>
            <a:pPr marL="546497" lvl="1" indent="-153526" algn="l" rtl="0">
              <a:lnSpc>
                <a:spcPct val="120000"/>
              </a:lnSpc>
              <a:spcBef>
                <a:spcPts val="0"/>
              </a:spcBef>
              <a:spcAft>
                <a:spcPts val="0"/>
              </a:spcAft>
              <a:buSzPct val="168168"/>
              <a:buFont typeface="Noto Sans"/>
              <a:buChar char="✔"/>
            </a:pPr>
            <a:r>
              <a:rPr lang="de-DE" sz="900" b="1" dirty="0" err="1">
                <a:solidFill>
                  <a:srgbClr val="7F7F7F"/>
                </a:solidFill>
                <a:latin typeface="Arial"/>
                <a:ea typeface="Arial"/>
                <a:cs typeface="Arial"/>
                <a:sym typeface="Arial"/>
              </a:rPr>
              <a:t>Γνώση</a:t>
            </a:r>
            <a:r>
              <a:rPr lang="de-DE" sz="900" b="1" dirty="0">
                <a:solidFill>
                  <a:srgbClr val="7F7F7F"/>
                </a:solidFill>
                <a:latin typeface="Arial"/>
                <a:ea typeface="Arial"/>
                <a:cs typeface="Arial"/>
                <a:sym typeface="Arial"/>
              </a:rPr>
              <a:t> </a:t>
            </a:r>
            <a:r>
              <a:rPr lang="de-DE" sz="900" b="1" dirty="0" err="1">
                <a:solidFill>
                  <a:srgbClr val="7F7F7F"/>
                </a:solidFill>
                <a:latin typeface="Arial"/>
                <a:ea typeface="Arial"/>
                <a:cs typeface="Arial"/>
                <a:sym typeface="Arial"/>
              </a:rPr>
              <a:t>χρημ</a:t>
            </a:r>
            <a:r>
              <a:rPr lang="de-DE" sz="900" b="1" dirty="0">
                <a:solidFill>
                  <a:srgbClr val="7F7F7F"/>
                </a:solidFill>
                <a:latin typeface="Arial"/>
                <a:ea typeface="Arial"/>
                <a:cs typeface="Arial"/>
                <a:sym typeface="Arial"/>
              </a:rPr>
              <a:t>ατοδοτών και επενδυτών</a:t>
            </a:r>
            <a:endParaRPr sz="900" b="1" dirty="0">
              <a:solidFill>
                <a:srgbClr val="7F7F7F"/>
              </a:solidFill>
              <a:latin typeface="Arial"/>
              <a:ea typeface="Arial"/>
              <a:cs typeface="Arial"/>
              <a:sym typeface="Arial"/>
            </a:endParaRPr>
          </a:p>
          <a:p>
            <a:pPr marL="385762" lvl="1" indent="0" algn="l" rtl="0">
              <a:lnSpc>
                <a:spcPct val="120000"/>
              </a:lnSpc>
              <a:spcBef>
                <a:spcPts val="0"/>
              </a:spcBef>
              <a:spcAft>
                <a:spcPts val="0"/>
              </a:spcAft>
              <a:buSzPct val="168168"/>
              <a:buNone/>
            </a:pPr>
            <a:endParaRPr sz="900" b="1" dirty="0">
              <a:solidFill>
                <a:srgbClr val="7F7F7F"/>
              </a:solidFill>
              <a:latin typeface="Arial"/>
              <a:ea typeface="Arial"/>
              <a:cs typeface="Arial"/>
              <a:sym typeface="Arial"/>
            </a:endParaRPr>
          </a:p>
          <a:p>
            <a:pPr marL="385762" lvl="1" indent="0" algn="l" rtl="0">
              <a:lnSpc>
                <a:spcPct val="120000"/>
              </a:lnSpc>
              <a:spcBef>
                <a:spcPts val="0"/>
              </a:spcBef>
              <a:spcAft>
                <a:spcPts val="0"/>
              </a:spcAft>
              <a:buSzPct val="168168"/>
              <a:buNone/>
            </a:pPr>
            <a:r>
              <a:rPr lang="de-DE" sz="900" b="1" dirty="0">
                <a:solidFill>
                  <a:srgbClr val="7F7F7F"/>
                </a:solidFill>
                <a:latin typeface="Arial"/>
                <a:ea typeface="Arial"/>
                <a:cs typeface="Arial"/>
                <a:sym typeface="Arial"/>
              </a:rPr>
              <a:t>...</a:t>
            </a:r>
            <a:r>
              <a:rPr lang="de-DE" sz="900" b="1" dirty="0" err="1">
                <a:solidFill>
                  <a:srgbClr val="7F7F7F"/>
                </a:solidFill>
                <a:latin typeface="Arial"/>
                <a:ea typeface="Arial"/>
                <a:cs typeface="Arial"/>
                <a:sym typeface="Arial"/>
              </a:rPr>
              <a:t>είν</a:t>
            </a:r>
            <a:r>
              <a:rPr lang="de-DE" sz="900" b="1" dirty="0">
                <a:solidFill>
                  <a:srgbClr val="7F7F7F"/>
                </a:solidFill>
                <a:latin typeface="Arial"/>
                <a:ea typeface="Arial"/>
                <a:cs typeface="Arial"/>
                <a:sym typeface="Arial"/>
              </a:rPr>
              <a:t>αι το κλειδί </a:t>
            </a:r>
            <a:endParaRPr dirty="0">
              <a:latin typeface="Arial"/>
              <a:ea typeface="Arial"/>
              <a:cs typeface="Arial"/>
              <a:sym typeface="Arial"/>
            </a:endParaRPr>
          </a:p>
        </p:txBody>
      </p:sp>
      <p:cxnSp>
        <p:nvCxnSpPr>
          <p:cNvPr id="1279" name="Google Shape;1279;p42"/>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280" name="Google Shape;1280;p42"/>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281" name="Google Shape;1281;p4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282" name="Google Shape;1282;p42"/>
          <p:cNvSpPr txBox="1"/>
          <p:nvPr/>
        </p:nvSpPr>
        <p:spPr>
          <a:xfrm>
            <a:off x="2243225" y="4067850"/>
            <a:ext cx="6478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dirty="0" err="1">
                <a:solidFill>
                  <a:srgbClr val="000000"/>
                </a:solidFill>
                <a:latin typeface="Arial"/>
                <a:ea typeface="Arial"/>
                <a:cs typeface="Arial"/>
                <a:sym typeface="Arial"/>
              </a:rPr>
              <a:t>Πρό</a:t>
            </a:r>
            <a:r>
              <a:rPr lang="de-DE" sz="1400" b="0" i="0" u="none" strike="noStrike" cap="none" dirty="0">
                <a:solidFill>
                  <a:srgbClr val="000000"/>
                </a:solidFill>
                <a:latin typeface="Arial"/>
                <a:ea typeface="Arial"/>
                <a:cs typeface="Arial"/>
                <a:sym typeface="Arial"/>
              </a:rPr>
              <a:t>βλεψη ταμειακών ροών/σχέδιο χρηματοδότησης : το κύριο εργαλείο της χρηματοοικονομικής σας στρατηγικής</a:t>
            </a:r>
            <a:endParaRPr sz="1400" b="0" i="0" u="none" strike="noStrike" cap="none" dirty="0">
              <a:solidFill>
                <a:srgbClr val="000000"/>
              </a:solidFill>
              <a:latin typeface="Arial"/>
              <a:ea typeface="Arial"/>
              <a:cs typeface="Arial"/>
              <a:sym typeface="Arial"/>
            </a:endParaRPr>
          </a:p>
        </p:txBody>
      </p:sp>
      <p:pic>
        <p:nvPicPr>
          <p:cNvPr id="1283" name="Google Shape;1283;p42" descr="Ziel"/>
          <p:cNvPicPr preferRelativeResize="0"/>
          <p:nvPr/>
        </p:nvPicPr>
        <p:blipFill rotWithShape="1">
          <a:blip r:embed="rId4">
            <a:alphaModFix/>
          </a:blip>
          <a:srcRect/>
          <a:stretch/>
        </p:blipFill>
        <p:spPr>
          <a:xfrm>
            <a:off x="1569456" y="3952024"/>
            <a:ext cx="539463" cy="539463"/>
          </a:xfrm>
          <a:prstGeom prst="rect">
            <a:avLst/>
          </a:prstGeom>
          <a:noFill/>
          <a:ln>
            <a:noFill/>
          </a:ln>
        </p:spPr>
      </p:pic>
      <p:pic>
        <p:nvPicPr>
          <p:cNvPr id="1284" name="Google Shape;1284;p42" descr="Graphical user interface, application&#10;&#10;Description automatically generated with medium confidence"/>
          <p:cNvPicPr preferRelativeResize="0"/>
          <p:nvPr/>
        </p:nvPicPr>
        <p:blipFill rotWithShape="1">
          <a:blip r:embed="rId5">
            <a:alphaModFix/>
          </a:blip>
          <a:srcRect/>
          <a:stretch/>
        </p:blipFill>
        <p:spPr>
          <a:xfrm>
            <a:off x="79013" y="4672056"/>
            <a:ext cx="1871663" cy="393179"/>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47"/>
          <p:cNvSpPr txBox="1">
            <a:spLocks noGrp="1"/>
          </p:cNvSpPr>
          <p:nvPr>
            <p:ph type="title"/>
          </p:nvPr>
        </p:nvSpPr>
        <p:spPr>
          <a:xfrm>
            <a:off x="3404103" y="442913"/>
            <a:ext cx="5387562" cy="84708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000"/>
              <a:buNone/>
            </a:pPr>
            <a:r>
              <a:rPr lang="de-DE" sz="2400" dirty="0" err="1">
                <a:latin typeface="Lato" panose="020F0502020204030203" pitchFamily="34" charset="0"/>
                <a:ea typeface="Lato" panose="020F0502020204030203" pitchFamily="34" charset="0"/>
                <a:cs typeface="Lato" panose="020F0502020204030203" pitchFamily="34" charset="0"/>
              </a:rPr>
              <a:t>Μερικές</a:t>
            </a:r>
            <a:r>
              <a:rPr lang="de-DE" sz="2400" dirty="0">
                <a:latin typeface="Lato" panose="020F0502020204030203" pitchFamily="34" charset="0"/>
                <a:ea typeface="Lato" panose="020F0502020204030203" pitchFamily="34" charset="0"/>
                <a:cs typeface="Lato" panose="020F0502020204030203" pitchFamily="34" charset="0"/>
              </a:rPr>
              <a:t> παρα</a:t>
            </a:r>
            <a:r>
              <a:rPr lang="de-DE" sz="2400" dirty="0" err="1">
                <a:latin typeface="Lato" panose="020F0502020204030203" pitchFamily="34" charset="0"/>
                <a:ea typeface="Lato" panose="020F0502020204030203" pitchFamily="34" charset="0"/>
                <a:cs typeface="Lato" panose="020F0502020204030203" pitchFamily="34" charset="0"/>
              </a:rPr>
              <a:t>τηρήσεις</a:t>
            </a:r>
            <a:r>
              <a:rPr lang="de-DE" sz="2400" dirty="0">
                <a:latin typeface="Lato" panose="020F0502020204030203" pitchFamily="34" charset="0"/>
                <a:ea typeface="Lato" panose="020F0502020204030203" pitchFamily="34" charset="0"/>
                <a:cs typeface="Lato" panose="020F0502020204030203" pitchFamily="34" charset="0"/>
              </a:rPr>
              <a:t> </a:t>
            </a:r>
            <a:r>
              <a:rPr lang="de-DE" sz="2400" dirty="0" err="1">
                <a:latin typeface="Lato" panose="020F0502020204030203" pitchFamily="34" charset="0"/>
                <a:ea typeface="Lato" panose="020F0502020204030203" pitchFamily="34" charset="0"/>
                <a:cs typeface="Lato" panose="020F0502020204030203" pitchFamily="34" charset="0"/>
              </a:rPr>
              <a:t>σχετικά</a:t>
            </a:r>
            <a:r>
              <a:rPr lang="de-DE" sz="2400" dirty="0">
                <a:latin typeface="Lato" panose="020F0502020204030203" pitchFamily="34" charset="0"/>
                <a:ea typeface="Lato" panose="020F0502020204030203" pitchFamily="34" charset="0"/>
                <a:cs typeface="Lato" panose="020F0502020204030203" pitchFamily="34" charset="0"/>
              </a:rPr>
              <a:t> </a:t>
            </a:r>
            <a:r>
              <a:rPr lang="de-DE" sz="2400" dirty="0" err="1">
                <a:latin typeface="Lato" panose="020F0502020204030203" pitchFamily="34" charset="0"/>
                <a:ea typeface="Lato" panose="020F0502020204030203" pitchFamily="34" charset="0"/>
                <a:cs typeface="Lato" panose="020F0502020204030203" pitchFamily="34" charset="0"/>
              </a:rPr>
              <a:t>με</a:t>
            </a:r>
            <a:r>
              <a:rPr lang="de-DE" sz="2400" dirty="0">
                <a:latin typeface="Lato" panose="020F0502020204030203" pitchFamily="34" charset="0"/>
                <a:ea typeface="Lato" panose="020F0502020204030203" pitchFamily="34" charset="0"/>
                <a:cs typeface="Lato" panose="020F0502020204030203" pitchFamily="34" charset="0"/>
              </a:rPr>
              <a:t> </a:t>
            </a:r>
            <a:r>
              <a:rPr lang="de-DE" sz="2400" dirty="0" err="1">
                <a:latin typeface="Lato" panose="020F0502020204030203" pitchFamily="34" charset="0"/>
                <a:ea typeface="Lato" panose="020F0502020204030203" pitchFamily="34" charset="0"/>
                <a:cs typeface="Lato" panose="020F0502020204030203" pitchFamily="34" charset="0"/>
              </a:rPr>
              <a:t>τη</a:t>
            </a:r>
            <a:r>
              <a:rPr lang="de-DE" sz="2400" dirty="0">
                <a:latin typeface="Lato" panose="020F0502020204030203" pitchFamily="34" charset="0"/>
                <a:ea typeface="Lato" panose="020F0502020204030203" pitchFamily="34" charset="0"/>
                <a:cs typeface="Lato" panose="020F0502020204030203" pitchFamily="34" charset="0"/>
              </a:rPr>
              <a:t> </a:t>
            </a:r>
            <a:r>
              <a:rPr lang="de-DE" sz="2400" dirty="0" err="1">
                <a:latin typeface="Lato" panose="020F0502020204030203" pitchFamily="34" charset="0"/>
                <a:ea typeface="Lato" panose="020F0502020204030203" pitchFamily="34" charset="0"/>
                <a:cs typeface="Lato" panose="020F0502020204030203" pitchFamily="34" charset="0"/>
              </a:rPr>
              <a:t>στρ</a:t>
            </a:r>
            <a:r>
              <a:rPr lang="de-DE" sz="2400" dirty="0">
                <a:latin typeface="Lato" panose="020F0502020204030203" pitchFamily="34" charset="0"/>
                <a:ea typeface="Lato" panose="020F0502020204030203" pitchFamily="34" charset="0"/>
                <a:cs typeface="Lato" panose="020F0502020204030203" pitchFamily="34" charset="0"/>
              </a:rPr>
              <a:t>ατηγική χρηματοδότησης</a:t>
            </a:r>
            <a:endParaRPr sz="2400" dirty="0">
              <a:latin typeface="Lato" panose="020F0502020204030203" pitchFamily="34" charset="0"/>
              <a:ea typeface="Lato" panose="020F0502020204030203" pitchFamily="34" charset="0"/>
              <a:cs typeface="Lato" panose="020F0502020204030203" pitchFamily="34" charset="0"/>
            </a:endParaRPr>
          </a:p>
        </p:txBody>
      </p:sp>
      <p:sp>
        <p:nvSpPr>
          <p:cNvPr id="1291" name="Google Shape;1291;p47"/>
          <p:cNvSpPr txBox="1">
            <a:spLocks noGrp="1"/>
          </p:cNvSpPr>
          <p:nvPr>
            <p:ph type="body" idx="1"/>
          </p:nvPr>
        </p:nvSpPr>
        <p:spPr>
          <a:xfrm>
            <a:off x="1607925" y="1166825"/>
            <a:ext cx="7183800" cy="3300900"/>
          </a:xfrm>
          <a:prstGeom prst="rect">
            <a:avLst/>
          </a:prstGeom>
          <a:noFill/>
          <a:ln>
            <a:noFill/>
          </a:ln>
        </p:spPr>
        <p:txBody>
          <a:bodyPr spcFirstLastPara="1" wrap="square" lIns="91425" tIns="91425" rIns="91425" bIns="91425" anchor="t" anchorCtr="0">
            <a:noAutofit/>
          </a:bodyPr>
          <a:lstStyle/>
          <a:p>
            <a:pPr marL="457200" lvl="0" indent="-347090" algn="l" rtl="0">
              <a:lnSpc>
                <a:spcPct val="80000"/>
              </a:lnSpc>
              <a:spcBef>
                <a:spcPts val="0"/>
              </a:spcBef>
              <a:spcAft>
                <a:spcPts val="0"/>
              </a:spcAft>
              <a:buClr>
                <a:schemeClr val="accent5"/>
              </a:buClr>
              <a:buSzPts val="1865"/>
              <a:buChar char="●"/>
            </a:pPr>
            <a:r>
              <a:rPr lang="de-DE" sz="1240" dirty="0" err="1"/>
              <a:t>Ανάγκες</a:t>
            </a:r>
            <a:r>
              <a:rPr lang="de-DE" sz="1240" dirty="0"/>
              <a:t> : </a:t>
            </a:r>
            <a:endParaRPr sz="1865" dirty="0"/>
          </a:p>
          <a:p>
            <a:pPr marL="914400" lvl="1" indent="-323534" algn="l" rtl="0">
              <a:lnSpc>
                <a:spcPct val="80000"/>
              </a:lnSpc>
              <a:spcBef>
                <a:spcPts val="0"/>
              </a:spcBef>
              <a:spcAft>
                <a:spcPts val="0"/>
              </a:spcAft>
              <a:buClr>
                <a:schemeClr val="accent5"/>
              </a:buClr>
              <a:buSzPts val="1495"/>
              <a:buChar char="○"/>
            </a:pPr>
            <a:r>
              <a:rPr lang="de-DE" sz="1137" dirty="0" err="1"/>
              <a:t>Μετ</a:t>
            </a:r>
            <a:r>
              <a:rPr lang="de-DE" sz="1137" dirty="0"/>
              <a:t>αβολές </a:t>
            </a:r>
            <a:r>
              <a:rPr lang="el-GR" sz="1137" dirty="0"/>
              <a:t>στην ανάγκη </a:t>
            </a:r>
            <a:r>
              <a:rPr lang="de-DE" sz="1137" dirty="0" err="1"/>
              <a:t>κεφ</a:t>
            </a:r>
            <a:r>
              <a:rPr lang="de-DE" sz="1137" dirty="0"/>
              <a:t>αλαίου κίνησης</a:t>
            </a:r>
            <a:endParaRPr sz="1137" dirty="0"/>
          </a:p>
          <a:p>
            <a:pPr marL="914400" lvl="1" indent="-323533" algn="l" rtl="0">
              <a:lnSpc>
                <a:spcPct val="80000"/>
              </a:lnSpc>
              <a:spcBef>
                <a:spcPts val="0"/>
              </a:spcBef>
              <a:spcAft>
                <a:spcPts val="0"/>
              </a:spcAft>
              <a:buClr>
                <a:schemeClr val="accent5"/>
              </a:buClr>
              <a:buSzPts val="1495"/>
              <a:buChar char="○"/>
            </a:pPr>
            <a:r>
              <a:rPr lang="de-DE" sz="1137" dirty="0" err="1"/>
              <a:t>Νέες</a:t>
            </a:r>
            <a:r>
              <a:rPr lang="de-DE" sz="1137" dirty="0"/>
              <a:t> επ</a:t>
            </a:r>
            <a:r>
              <a:rPr lang="de-DE" sz="1137" dirty="0" err="1"/>
              <a:t>ενδύσεις</a:t>
            </a:r>
            <a:endParaRPr sz="1137" dirty="0"/>
          </a:p>
          <a:p>
            <a:pPr marL="914400" lvl="1" indent="-323533" algn="l" rtl="0">
              <a:lnSpc>
                <a:spcPct val="80000"/>
              </a:lnSpc>
              <a:spcBef>
                <a:spcPts val="0"/>
              </a:spcBef>
              <a:spcAft>
                <a:spcPts val="0"/>
              </a:spcAft>
              <a:buClr>
                <a:schemeClr val="accent5"/>
              </a:buClr>
              <a:buSzPts val="1495"/>
              <a:buChar char="○"/>
            </a:pPr>
            <a:r>
              <a:rPr lang="de-DE" sz="1137" dirty="0"/>
              <a:t>Επαναλαμβα</a:t>
            </a:r>
            <a:r>
              <a:rPr lang="de-DE" sz="1137" dirty="0" err="1"/>
              <a:t>νόμενες</a:t>
            </a:r>
            <a:r>
              <a:rPr lang="de-DE" sz="1137" dirty="0"/>
              <a:t> επ</a:t>
            </a:r>
            <a:r>
              <a:rPr lang="de-DE" sz="1137" dirty="0" err="1"/>
              <a:t>ενδύσεις</a:t>
            </a:r>
            <a:endParaRPr sz="1495" dirty="0"/>
          </a:p>
          <a:p>
            <a:pPr marL="914400" lvl="1" indent="-228600" algn="l" rtl="0">
              <a:lnSpc>
                <a:spcPct val="80000"/>
              </a:lnSpc>
              <a:spcBef>
                <a:spcPts val="0"/>
              </a:spcBef>
              <a:spcAft>
                <a:spcPts val="0"/>
              </a:spcAft>
              <a:buClr>
                <a:schemeClr val="accent5"/>
              </a:buClr>
              <a:buSzPts val="1295"/>
              <a:buNone/>
            </a:pPr>
            <a:endParaRPr sz="1137" dirty="0"/>
          </a:p>
          <a:p>
            <a:pPr marL="457200" lvl="0" indent="-347090" algn="l" rtl="0">
              <a:lnSpc>
                <a:spcPct val="80000"/>
              </a:lnSpc>
              <a:spcBef>
                <a:spcPts val="0"/>
              </a:spcBef>
              <a:spcAft>
                <a:spcPts val="0"/>
              </a:spcAft>
              <a:buClr>
                <a:schemeClr val="accent5"/>
              </a:buClr>
              <a:buSzPts val="1865"/>
              <a:buChar char="●"/>
            </a:pPr>
            <a:r>
              <a:rPr lang="de-DE" sz="1240" dirty="0" err="1"/>
              <a:t>Αζιμούθιο</a:t>
            </a:r>
            <a:r>
              <a:rPr lang="de-DE" sz="1240" dirty="0"/>
              <a:t> : </a:t>
            </a:r>
            <a:endParaRPr sz="1865" dirty="0"/>
          </a:p>
          <a:p>
            <a:pPr marL="914400" lvl="1" indent="-323533" algn="l" rtl="0">
              <a:lnSpc>
                <a:spcPct val="80000"/>
              </a:lnSpc>
              <a:spcBef>
                <a:spcPts val="0"/>
              </a:spcBef>
              <a:spcAft>
                <a:spcPts val="0"/>
              </a:spcAft>
              <a:buClr>
                <a:schemeClr val="accent5"/>
              </a:buClr>
              <a:buSzPts val="1495"/>
              <a:buChar char="○"/>
            </a:pPr>
            <a:r>
              <a:rPr lang="de-DE" sz="1137" dirty="0" err="1"/>
              <a:t>Δι</a:t>
            </a:r>
            <a:r>
              <a:rPr lang="de-DE" sz="1137" dirty="0"/>
              <a:t>ατήρηση/ενοποίηση της χρηματοοικονομικής δομής. </a:t>
            </a:r>
            <a:endParaRPr sz="1495" dirty="0"/>
          </a:p>
          <a:p>
            <a:pPr marL="914400" lvl="1" indent="-323533" algn="l" rtl="0">
              <a:lnSpc>
                <a:spcPct val="80000"/>
              </a:lnSpc>
              <a:spcBef>
                <a:spcPts val="0"/>
              </a:spcBef>
              <a:spcAft>
                <a:spcPts val="0"/>
              </a:spcAft>
              <a:buClr>
                <a:schemeClr val="accent5"/>
              </a:buClr>
              <a:buSzPts val="1495"/>
              <a:buChar char="○"/>
            </a:pPr>
            <a:r>
              <a:rPr lang="de-DE" sz="1137" dirty="0" err="1"/>
              <a:t>Εξ</a:t>
            </a:r>
            <a:r>
              <a:rPr lang="de-DE" sz="1137" dirty="0"/>
              <a:t>ασφάλιση χώρου για ελιγμούς </a:t>
            </a:r>
            <a:endParaRPr sz="1495" dirty="0"/>
          </a:p>
          <a:p>
            <a:pPr marL="457200" lvl="0" indent="-228600" algn="l" rtl="0">
              <a:lnSpc>
                <a:spcPct val="80000"/>
              </a:lnSpc>
              <a:spcBef>
                <a:spcPts val="0"/>
              </a:spcBef>
              <a:spcAft>
                <a:spcPts val="0"/>
              </a:spcAft>
              <a:buClr>
                <a:schemeClr val="accent5"/>
              </a:buClr>
              <a:buSzPts val="1665"/>
              <a:buNone/>
            </a:pPr>
            <a:endParaRPr sz="1240" dirty="0"/>
          </a:p>
          <a:p>
            <a:pPr marL="457200" lvl="0" indent="-347090" algn="l" rtl="0">
              <a:lnSpc>
                <a:spcPct val="80000"/>
              </a:lnSpc>
              <a:spcBef>
                <a:spcPts val="0"/>
              </a:spcBef>
              <a:spcAft>
                <a:spcPts val="0"/>
              </a:spcAft>
              <a:buClr>
                <a:schemeClr val="accent5"/>
              </a:buClr>
              <a:buSzPts val="1865"/>
              <a:buChar char="●"/>
            </a:pPr>
            <a:r>
              <a:rPr lang="de-DE" sz="1240" dirty="0" err="1"/>
              <a:t>Βρ</a:t>
            </a:r>
            <a:r>
              <a:rPr lang="de-DE" sz="1240" dirty="0"/>
              <a:t>αχυπρόθεσμα: </a:t>
            </a:r>
            <a:endParaRPr sz="1865" dirty="0"/>
          </a:p>
          <a:p>
            <a:pPr marL="914400" lvl="1" indent="-323533" algn="l" rtl="0">
              <a:lnSpc>
                <a:spcPct val="80000"/>
              </a:lnSpc>
              <a:spcBef>
                <a:spcPts val="0"/>
              </a:spcBef>
              <a:spcAft>
                <a:spcPts val="0"/>
              </a:spcAft>
              <a:buClr>
                <a:schemeClr val="accent5"/>
              </a:buClr>
              <a:buSzPts val="1495"/>
              <a:buChar char="○"/>
            </a:pPr>
            <a:r>
              <a:rPr lang="de-DE" sz="1137" dirty="0"/>
              <a:t>Η π</a:t>
            </a:r>
            <a:r>
              <a:rPr lang="de-DE" sz="1137" dirty="0" err="1"/>
              <a:t>ρό</a:t>
            </a:r>
            <a:r>
              <a:rPr lang="de-DE" sz="1137" dirty="0"/>
              <a:t>βλεψη ταμειακών ροών δεν περιλαμβάνει βραχυπρόθεσμη χρηματοδότηση. </a:t>
            </a:r>
            <a:r>
              <a:rPr lang="de-DE" sz="1137" dirty="0" err="1"/>
              <a:t>Χρειάζετ</a:t>
            </a:r>
            <a:r>
              <a:rPr lang="de-DE" sz="1137" dirty="0"/>
              <a:t>αι να αξιολογηθεί και αυτό (+εντοπισμός λύσης χρηματοδότησης προκειμένου η επιχείρηση να μη χρειάζεται να αντιμετωπίσει αυτό το ζήτημα</a:t>
            </a:r>
            <a:endParaRPr sz="1137" dirty="0"/>
          </a:p>
          <a:p>
            <a:pPr marL="1371600" lvl="2" indent="-323533" algn="l" rtl="0">
              <a:lnSpc>
                <a:spcPct val="80000"/>
              </a:lnSpc>
              <a:spcBef>
                <a:spcPts val="0"/>
              </a:spcBef>
              <a:spcAft>
                <a:spcPts val="0"/>
              </a:spcAft>
              <a:buClr>
                <a:schemeClr val="accent5"/>
              </a:buClr>
              <a:buSzPts val="1495"/>
              <a:buChar char="■"/>
            </a:pPr>
            <a:r>
              <a:rPr lang="de-DE" sz="1137" dirty="0" err="1"/>
              <a:t>Π.χ</a:t>
            </a:r>
            <a:r>
              <a:rPr lang="de-DE" sz="1137" dirty="0"/>
              <a:t>.: επ</a:t>
            </a:r>
            <a:r>
              <a:rPr lang="de-DE" sz="1137" dirty="0" err="1"/>
              <a:t>οχι</a:t>
            </a:r>
            <a:r>
              <a:rPr lang="de-DE" sz="1137" dirty="0"/>
              <a:t>ακές δραστηριότητες</a:t>
            </a:r>
            <a:endParaRPr sz="1137" dirty="0"/>
          </a:p>
          <a:p>
            <a:pPr marL="1371600" lvl="2" indent="-228600" algn="l" rtl="0">
              <a:lnSpc>
                <a:spcPct val="80000"/>
              </a:lnSpc>
              <a:spcBef>
                <a:spcPts val="0"/>
              </a:spcBef>
              <a:spcAft>
                <a:spcPts val="0"/>
              </a:spcAft>
              <a:buClr>
                <a:schemeClr val="accent5"/>
              </a:buClr>
              <a:buSzPts val="1295"/>
              <a:buNone/>
            </a:pPr>
            <a:endParaRPr sz="1032" dirty="0"/>
          </a:p>
          <a:p>
            <a:pPr marL="457200" lvl="0" indent="-347090" algn="l" rtl="0">
              <a:lnSpc>
                <a:spcPct val="80000"/>
              </a:lnSpc>
              <a:spcBef>
                <a:spcPts val="0"/>
              </a:spcBef>
              <a:spcAft>
                <a:spcPts val="0"/>
              </a:spcAft>
              <a:buClr>
                <a:schemeClr val="accent5"/>
              </a:buClr>
              <a:buSzPts val="1865"/>
              <a:buChar char="●"/>
            </a:pPr>
            <a:r>
              <a:rPr lang="de-DE" sz="1240" dirty="0" err="1"/>
              <a:t>Δι</a:t>
            </a:r>
            <a:r>
              <a:rPr lang="de-DE" sz="1240" dirty="0"/>
              <a:t>αρθρωτική έναντι καταστατικής : </a:t>
            </a:r>
            <a:endParaRPr sz="1865" dirty="0"/>
          </a:p>
          <a:p>
            <a:pPr marL="914400" lvl="1" indent="-323533" algn="l" rtl="0">
              <a:lnSpc>
                <a:spcPct val="90000"/>
              </a:lnSpc>
              <a:spcBef>
                <a:spcPts val="0"/>
              </a:spcBef>
              <a:spcAft>
                <a:spcPts val="0"/>
              </a:spcAft>
              <a:buClr>
                <a:schemeClr val="accent5"/>
              </a:buClr>
              <a:buSzPts val="1495"/>
              <a:buChar char="○"/>
            </a:pPr>
            <a:r>
              <a:rPr lang="de-DE" sz="1137" dirty="0" err="1"/>
              <a:t>δι</a:t>
            </a:r>
            <a:r>
              <a:rPr lang="de-DE" sz="1137" dirty="0"/>
              <a:t>αρθρωτικ</a:t>
            </a:r>
            <a:r>
              <a:rPr lang="el-GR" sz="1137" dirty="0"/>
              <a:t>ή</a:t>
            </a:r>
            <a:r>
              <a:rPr lang="de-DE" sz="1137" dirty="0"/>
              <a:t> (συχνά συνδεόμεν</a:t>
            </a:r>
            <a:r>
              <a:rPr lang="el-GR" sz="1137" dirty="0"/>
              <a:t>η</a:t>
            </a:r>
            <a:r>
              <a:rPr lang="de-DE" sz="1137" dirty="0"/>
              <a:t> με ανεπαρκείς μακροπρόθεσμους πόρους στην αρχή) ή απλώς σε μια</a:t>
            </a:r>
            <a:r>
              <a:rPr lang="el-GR" sz="1137" dirty="0"/>
              <a:t> ορισμένη</a:t>
            </a:r>
            <a:r>
              <a:rPr lang="de-DE" sz="1137" dirty="0"/>
              <a:t> χρονική στιγμή. </a:t>
            </a:r>
            <a:endParaRPr sz="1495" dirty="0"/>
          </a:p>
          <a:p>
            <a:pPr marL="914400" lvl="1" indent="-323533" algn="l" rtl="0">
              <a:lnSpc>
                <a:spcPct val="90000"/>
              </a:lnSpc>
              <a:spcBef>
                <a:spcPts val="0"/>
              </a:spcBef>
              <a:spcAft>
                <a:spcPts val="0"/>
              </a:spcAft>
              <a:buClr>
                <a:schemeClr val="accent5"/>
              </a:buClr>
              <a:buSzPts val="1495"/>
              <a:buChar char="○"/>
            </a:pPr>
            <a:r>
              <a:rPr lang="el-GR" sz="1137" dirty="0"/>
              <a:t>πρόκειται να</a:t>
            </a:r>
            <a:r>
              <a:rPr lang="de-DE" sz="1137" dirty="0"/>
              <a:t> κα</a:t>
            </a:r>
            <a:r>
              <a:rPr lang="de-DE" sz="1137" dirty="0" err="1"/>
              <a:t>λυφθεί</a:t>
            </a:r>
            <a:r>
              <a:rPr lang="de-DE" sz="1137" dirty="0"/>
              <a:t> </a:t>
            </a:r>
            <a:r>
              <a:rPr lang="de-DE" sz="1137" dirty="0" err="1"/>
              <a:t>στην</a:t>
            </a:r>
            <a:r>
              <a:rPr lang="de-DE" sz="1137" dirty="0"/>
              <a:t> 1η π</a:t>
            </a:r>
            <a:r>
              <a:rPr lang="de-DE" sz="1137" dirty="0" err="1"/>
              <a:t>ερί</a:t>
            </a:r>
            <a:r>
              <a:rPr lang="de-DE" sz="1137" dirty="0"/>
              <a:t>πτωση από μεσομακροπρόθεσμη χρηματοδότηση, ενώ στη 2η περίπτωση επαρκούν οι βραχυπρόθεσμες λύσεις. </a:t>
            </a:r>
            <a:endParaRPr sz="1137" dirty="0"/>
          </a:p>
        </p:txBody>
      </p:sp>
      <p:cxnSp>
        <p:nvCxnSpPr>
          <p:cNvPr id="1292" name="Google Shape;1292;p47"/>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293" name="Google Shape;1293;p47"/>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294" name="Google Shape;1294;p47"/>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295" name="Google Shape;1295;p4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74</a:t>
            </a:fld>
            <a:endParaRPr/>
          </a:p>
        </p:txBody>
      </p:sp>
      <p:pic>
        <p:nvPicPr>
          <p:cNvPr id="1296" name="Google Shape;1296;p47"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48"/>
          <p:cNvSpPr txBox="1">
            <a:spLocks noGrp="1"/>
          </p:cNvSpPr>
          <p:nvPr>
            <p:ph type="body" idx="4294967295"/>
          </p:nvPr>
        </p:nvSpPr>
        <p:spPr>
          <a:xfrm>
            <a:off x="1325880" y="1264266"/>
            <a:ext cx="7395983" cy="3162900"/>
          </a:xfrm>
          <a:prstGeom prst="rect">
            <a:avLst/>
          </a:prstGeom>
          <a:noFill/>
          <a:ln>
            <a:noFill/>
          </a:ln>
        </p:spPr>
        <p:txBody>
          <a:bodyPr spcFirstLastPara="1" wrap="square" lIns="91425" tIns="91425" rIns="91425" bIns="91425" anchor="t" anchorCtr="0">
            <a:noAutofit/>
          </a:bodyPr>
          <a:lstStyle/>
          <a:p>
            <a:pPr marL="457200" lvl="0" indent="-349250" algn="l" rtl="0">
              <a:lnSpc>
                <a:spcPct val="80000"/>
              </a:lnSpc>
              <a:spcBef>
                <a:spcPts val="0"/>
              </a:spcBef>
              <a:spcAft>
                <a:spcPts val="0"/>
              </a:spcAft>
              <a:buClr>
                <a:schemeClr val="accent5"/>
              </a:buClr>
              <a:buSzPts val="1900"/>
              <a:buChar char="●"/>
            </a:pPr>
            <a:r>
              <a:rPr lang="de-DE" sz="1225" dirty="0"/>
              <a:t>Η π</a:t>
            </a:r>
            <a:r>
              <a:rPr lang="de-DE" sz="1225" dirty="0" err="1"/>
              <a:t>ρό</a:t>
            </a:r>
            <a:r>
              <a:rPr lang="de-DE" sz="1225" dirty="0"/>
              <a:t>βλεψη ταμειακών ροών είναι ένα εργαλείο πιλοτικής εφαρμογής, καθώς επιτρέπει να :</a:t>
            </a:r>
            <a:endParaRPr sz="1900" dirty="0"/>
          </a:p>
          <a:p>
            <a:pPr marL="914400" lvl="1" indent="-228600" algn="l" rtl="0">
              <a:lnSpc>
                <a:spcPct val="80000"/>
              </a:lnSpc>
              <a:spcBef>
                <a:spcPts val="0"/>
              </a:spcBef>
              <a:spcAft>
                <a:spcPts val="0"/>
              </a:spcAft>
              <a:buClr>
                <a:schemeClr val="accent5"/>
              </a:buClr>
              <a:buSzPts val="1400"/>
              <a:buNone/>
            </a:pPr>
            <a:endParaRPr sz="1113" dirty="0"/>
          </a:p>
          <a:p>
            <a:pPr marL="914400" lvl="1" indent="-323850" algn="l" rtl="0">
              <a:lnSpc>
                <a:spcPct val="80000"/>
              </a:lnSpc>
              <a:spcBef>
                <a:spcPts val="0"/>
              </a:spcBef>
              <a:spcAft>
                <a:spcPts val="0"/>
              </a:spcAft>
              <a:buClr>
                <a:schemeClr val="accent5"/>
              </a:buClr>
              <a:buSzPts val="1500"/>
              <a:buChar char="○"/>
            </a:pPr>
            <a:r>
              <a:rPr lang="de-DE" sz="1113" dirty="0"/>
              <a:t>Οπ</a:t>
            </a:r>
            <a:r>
              <a:rPr lang="de-DE" sz="1113" dirty="0" err="1"/>
              <a:t>τικο</a:t>
            </a:r>
            <a:r>
              <a:rPr lang="de-DE" sz="1113" dirty="0"/>
              <a:t>ποιήσ</a:t>
            </a:r>
            <a:r>
              <a:rPr lang="el-GR" sz="1113" dirty="0"/>
              <a:t>ε</a:t>
            </a:r>
            <a:r>
              <a:rPr lang="de-DE" sz="1113" dirty="0" err="1"/>
              <a:t>τε</a:t>
            </a:r>
            <a:r>
              <a:rPr lang="de-DE" sz="1113" dirty="0"/>
              <a:t> τη δυναμική της στρατηγικής ανάπτυξης/χρηματοδότησής σας</a:t>
            </a:r>
            <a:endParaRPr sz="1500" dirty="0"/>
          </a:p>
          <a:p>
            <a:pPr marL="914400" lvl="1" indent="-228600" algn="l" rtl="0">
              <a:lnSpc>
                <a:spcPct val="80000"/>
              </a:lnSpc>
              <a:spcBef>
                <a:spcPts val="0"/>
              </a:spcBef>
              <a:spcAft>
                <a:spcPts val="0"/>
              </a:spcAft>
              <a:buClr>
                <a:schemeClr val="accent5"/>
              </a:buClr>
              <a:buSzPts val="1400"/>
              <a:buNone/>
            </a:pPr>
            <a:endParaRPr sz="1113" dirty="0"/>
          </a:p>
          <a:p>
            <a:pPr marL="914400" lvl="1" indent="-323850" algn="l" rtl="0">
              <a:lnSpc>
                <a:spcPct val="80000"/>
              </a:lnSpc>
              <a:spcBef>
                <a:spcPts val="0"/>
              </a:spcBef>
              <a:spcAft>
                <a:spcPts val="0"/>
              </a:spcAft>
              <a:buClr>
                <a:schemeClr val="accent5"/>
              </a:buClr>
              <a:buSzPts val="1500"/>
              <a:buChar char="○"/>
            </a:pPr>
            <a:r>
              <a:rPr lang="de-DE" sz="1113" dirty="0" err="1"/>
              <a:t>Διεν</a:t>
            </a:r>
            <a:r>
              <a:rPr lang="el-GR" sz="1113" dirty="0" err="1"/>
              <a:t>εργήσετε</a:t>
            </a:r>
            <a:r>
              <a:rPr lang="de-DE" sz="1113" dirty="0"/>
              <a:t> </a:t>
            </a:r>
            <a:r>
              <a:rPr lang="el-GR" sz="1113" dirty="0"/>
              <a:t>έ</a:t>
            </a:r>
            <a:r>
              <a:rPr lang="de-DE" sz="1113" dirty="0"/>
              <a:t>λ</a:t>
            </a:r>
            <a:r>
              <a:rPr lang="el-GR" sz="1113" dirty="0"/>
              <a:t>ε</a:t>
            </a:r>
            <a:r>
              <a:rPr lang="de-DE" sz="1113" dirty="0" err="1"/>
              <a:t>γχο</a:t>
            </a:r>
            <a:r>
              <a:rPr lang="de-DE" sz="1113" dirty="0"/>
              <a:t> συνάφειας της υπόθεσης BP</a:t>
            </a:r>
            <a:endParaRPr sz="1500" dirty="0"/>
          </a:p>
          <a:p>
            <a:pPr marL="1371600" lvl="2" indent="-323850" algn="l" rtl="0">
              <a:lnSpc>
                <a:spcPct val="80000"/>
              </a:lnSpc>
              <a:spcBef>
                <a:spcPts val="600"/>
              </a:spcBef>
              <a:spcAft>
                <a:spcPts val="0"/>
              </a:spcAft>
              <a:buClr>
                <a:schemeClr val="accent5"/>
              </a:buClr>
              <a:buSzPts val="1500"/>
              <a:buChar char="■"/>
            </a:pPr>
            <a:r>
              <a:rPr lang="de-DE" sz="1000" dirty="0" err="1"/>
              <a:t>Όσον</a:t>
            </a:r>
            <a:r>
              <a:rPr lang="de-DE" sz="1000" dirty="0"/>
              <a:t> α</a:t>
            </a:r>
            <a:r>
              <a:rPr lang="de-DE" sz="1000" dirty="0" err="1"/>
              <a:t>φορά</a:t>
            </a:r>
            <a:r>
              <a:rPr lang="de-DE" sz="1000" dirty="0"/>
              <a:t> </a:t>
            </a:r>
            <a:r>
              <a:rPr lang="de-DE" sz="1000" dirty="0" err="1"/>
              <a:t>το</a:t>
            </a:r>
            <a:r>
              <a:rPr lang="de-DE" sz="1000" dirty="0"/>
              <a:t> καθα</a:t>
            </a:r>
            <a:r>
              <a:rPr lang="de-DE" sz="1000" dirty="0" err="1"/>
              <a:t>ρό</a:t>
            </a:r>
            <a:r>
              <a:rPr lang="de-DE" sz="1000" dirty="0"/>
              <a:t> </a:t>
            </a:r>
            <a:r>
              <a:rPr lang="de-DE" sz="1000" dirty="0" err="1"/>
              <a:t>εισόδημ</a:t>
            </a:r>
            <a:r>
              <a:rPr lang="de-DE" sz="1000" dirty="0"/>
              <a:t>α και τις μεταβολές στο κεφάλαιο κίνησης που δημιουργήθηκε</a:t>
            </a:r>
            <a:endParaRPr sz="1500" dirty="0"/>
          </a:p>
          <a:p>
            <a:pPr marL="1371600" lvl="2" indent="-323850" algn="l" rtl="0">
              <a:lnSpc>
                <a:spcPct val="80000"/>
              </a:lnSpc>
              <a:spcBef>
                <a:spcPts val="600"/>
              </a:spcBef>
              <a:spcAft>
                <a:spcPts val="0"/>
              </a:spcAft>
              <a:buClr>
                <a:schemeClr val="accent5"/>
              </a:buClr>
              <a:buSzPts val="1500"/>
              <a:buChar char="■"/>
            </a:pPr>
            <a:r>
              <a:rPr lang="de-DE" sz="1000" dirty="0" err="1"/>
              <a:t>Όσον</a:t>
            </a:r>
            <a:r>
              <a:rPr lang="de-DE" sz="1000" dirty="0"/>
              <a:t> α</a:t>
            </a:r>
            <a:r>
              <a:rPr lang="de-DE" sz="1000" dirty="0" err="1"/>
              <a:t>φορά</a:t>
            </a:r>
            <a:r>
              <a:rPr lang="de-DE" sz="1000" dirty="0"/>
              <a:t> τα </a:t>
            </a:r>
            <a:r>
              <a:rPr lang="de-DE" sz="1000" dirty="0" err="1"/>
              <a:t>μέσ</a:t>
            </a:r>
            <a:r>
              <a:rPr lang="de-DE" sz="1000" dirty="0"/>
              <a:t>α παραγωγής, </a:t>
            </a:r>
            <a:r>
              <a:rPr lang="el-GR" sz="1000" dirty="0"/>
              <a:t>τις</a:t>
            </a:r>
            <a:r>
              <a:rPr lang="de-DE" sz="1000" dirty="0"/>
              <a:t> επενδύσεις που εξετάζονται</a:t>
            </a:r>
            <a:endParaRPr sz="1500" dirty="0"/>
          </a:p>
          <a:p>
            <a:pPr marL="1371600" lvl="2" indent="-323850" algn="l" rtl="0">
              <a:lnSpc>
                <a:spcPct val="80000"/>
              </a:lnSpc>
              <a:spcBef>
                <a:spcPts val="600"/>
              </a:spcBef>
              <a:spcAft>
                <a:spcPts val="0"/>
              </a:spcAft>
              <a:buClr>
                <a:schemeClr val="accent5"/>
              </a:buClr>
              <a:buSzPts val="1500"/>
              <a:buChar char="■"/>
            </a:pPr>
            <a:r>
              <a:rPr lang="de-DE" sz="1000" dirty="0" err="1"/>
              <a:t>Όσον</a:t>
            </a:r>
            <a:r>
              <a:rPr lang="de-DE" sz="1000" dirty="0"/>
              <a:t> α</a:t>
            </a:r>
            <a:r>
              <a:rPr lang="de-DE" sz="1000" dirty="0" err="1"/>
              <a:t>φορά</a:t>
            </a:r>
            <a:r>
              <a:rPr lang="de-DE" sz="1000" dirty="0"/>
              <a:t> </a:t>
            </a:r>
            <a:r>
              <a:rPr lang="de-DE" sz="1000" dirty="0" err="1"/>
              <a:t>τους</a:t>
            </a:r>
            <a:r>
              <a:rPr lang="de-DE" sz="1000" dirty="0"/>
              <a:t> π</a:t>
            </a:r>
            <a:r>
              <a:rPr lang="de-DE" sz="1000" dirty="0" err="1"/>
              <a:t>εριορισμούς</a:t>
            </a:r>
            <a:r>
              <a:rPr lang="de-DE" sz="1000" dirty="0"/>
              <a:t> π</a:t>
            </a:r>
            <a:r>
              <a:rPr lang="de-DE" sz="1000" dirty="0" err="1"/>
              <a:t>ου</a:t>
            </a:r>
            <a:r>
              <a:rPr lang="de-DE" sz="1000" dirty="0"/>
              <a:t> </a:t>
            </a:r>
            <a:r>
              <a:rPr lang="de-DE" sz="1000" dirty="0" err="1"/>
              <a:t>συνδέοντ</a:t>
            </a:r>
            <a:r>
              <a:rPr lang="de-DE" sz="1000" dirty="0"/>
              <a:t>αι με την εξεταζόμενη στρατηγική χρηματοδότησης. </a:t>
            </a:r>
            <a:endParaRPr sz="1500" dirty="0"/>
          </a:p>
          <a:p>
            <a:pPr marL="457200" lvl="0" indent="-228600" algn="l" rtl="0">
              <a:lnSpc>
                <a:spcPct val="80000"/>
              </a:lnSpc>
              <a:spcBef>
                <a:spcPts val="0"/>
              </a:spcBef>
              <a:spcAft>
                <a:spcPts val="0"/>
              </a:spcAft>
              <a:buClr>
                <a:schemeClr val="accent5"/>
              </a:buClr>
              <a:buSzPts val="1800"/>
              <a:buNone/>
            </a:pPr>
            <a:endParaRPr sz="1225" dirty="0"/>
          </a:p>
          <a:p>
            <a:pPr marL="457200" lvl="0" indent="-349250" algn="l" rtl="0">
              <a:lnSpc>
                <a:spcPct val="80000"/>
              </a:lnSpc>
              <a:spcBef>
                <a:spcPts val="0"/>
              </a:spcBef>
              <a:spcAft>
                <a:spcPts val="0"/>
              </a:spcAft>
              <a:buClr>
                <a:schemeClr val="accent5"/>
              </a:buClr>
              <a:buSzPts val="1900"/>
              <a:buChar char="●"/>
            </a:pPr>
            <a:r>
              <a:rPr lang="de-DE" sz="1225" dirty="0"/>
              <a:t>Η π</a:t>
            </a:r>
            <a:r>
              <a:rPr lang="de-DE" sz="1225" dirty="0" err="1"/>
              <a:t>ρό</a:t>
            </a:r>
            <a:r>
              <a:rPr lang="de-DE" sz="1225" dirty="0"/>
              <a:t>βλεψη ταμειακών ροών είναι ένα εργαλείο διαπραγμάτευσης, καθώς </a:t>
            </a:r>
            <a:r>
              <a:rPr lang="el-GR" sz="1225" dirty="0"/>
              <a:t>δίνει για</a:t>
            </a:r>
            <a:r>
              <a:rPr lang="de-DE" sz="1225" dirty="0"/>
              <a:t> να δούμε :</a:t>
            </a:r>
            <a:endParaRPr sz="1900" dirty="0"/>
          </a:p>
          <a:p>
            <a:pPr marL="914400" lvl="1" indent="-228600" algn="l" rtl="0">
              <a:lnSpc>
                <a:spcPct val="80000"/>
              </a:lnSpc>
              <a:spcBef>
                <a:spcPts val="0"/>
              </a:spcBef>
              <a:spcAft>
                <a:spcPts val="0"/>
              </a:spcAft>
              <a:buClr>
                <a:schemeClr val="accent5"/>
              </a:buClr>
              <a:buSzPts val="1400"/>
              <a:buNone/>
            </a:pPr>
            <a:endParaRPr sz="1113" dirty="0"/>
          </a:p>
          <a:p>
            <a:pPr marL="914400" lvl="1" indent="-323850" algn="l" rtl="0">
              <a:lnSpc>
                <a:spcPct val="80000"/>
              </a:lnSpc>
              <a:spcBef>
                <a:spcPts val="0"/>
              </a:spcBef>
              <a:spcAft>
                <a:spcPts val="0"/>
              </a:spcAft>
              <a:buClr>
                <a:schemeClr val="accent5"/>
              </a:buClr>
              <a:buSzPts val="1500"/>
              <a:buChar char="○"/>
            </a:pPr>
            <a:r>
              <a:rPr lang="de-DE" sz="1113" dirty="0" err="1"/>
              <a:t>Τι</a:t>
            </a:r>
            <a:r>
              <a:rPr lang="de-DE" sz="1113" dirty="0"/>
              <a:t> π</a:t>
            </a:r>
            <a:r>
              <a:rPr lang="de-DE" sz="1113" dirty="0" err="1"/>
              <a:t>ρέ</a:t>
            </a:r>
            <a:r>
              <a:rPr lang="de-DE" sz="1113" dirty="0"/>
              <a:t>πει να χρηματοδοτηθεί,</a:t>
            </a:r>
            <a:endParaRPr sz="1500" dirty="0"/>
          </a:p>
          <a:p>
            <a:pPr marL="914400" lvl="1" indent="-228600" algn="l" rtl="0">
              <a:lnSpc>
                <a:spcPct val="80000"/>
              </a:lnSpc>
              <a:spcBef>
                <a:spcPts val="0"/>
              </a:spcBef>
              <a:spcAft>
                <a:spcPts val="0"/>
              </a:spcAft>
              <a:buClr>
                <a:schemeClr val="accent5"/>
              </a:buClr>
              <a:buSzPts val="1400"/>
              <a:buNone/>
            </a:pPr>
            <a:endParaRPr sz="1113" dirty="0"/>
          </a:p>
          <a:p>
            <a:pPr marL="914400" lvl="1" indent="-323850" algn="l" rtl="0">
              <a:lnSpc>
                <a:spcPct val="80000"/>
              </a:lnSpc>
              <a:spcBef>
                <a:spcPts val="0"/>
              </a:spcBef>
              <a:spcAft>
                <a:spcPts val="0"/>
              </a:spcAft>
              <a:buClr>
                <a:schemeClr val="accent5"/>
              </a:buClr>
              <a:buSzPts val="1500"/>
              <a:buChar char="○"/>
            </a:pPr>
            <a:r>
              <a:rPr lang="de-DE" sz="1113" dirty="0" err="1"/>
              <a:t>Έν</a:t>
            </a:r>
            <a:r>
              <a:rPr lang="de-DE" sz="1113" dirty="0"/>
              <a:t>α συνολικό όραμα των χρηματοδοτικών αναγκών της επιχείρησης , </a:t>
            </a:r>
            <a:endParaRPr sz="1500" dirty="0"/>
          </a:p>
          <a:p>
            <a:pPr marL="914400" lvl="1" indent="-228600" algn="l" rtl="0">
              <a:lnSpc>
                <a:spcPct val="80000"/>
              </a:lnSpc>
              <a:spcBef>
                <a:spcPts val="0"/>
              </a:spcBef>
              <a:spcAft>
                <a:spcPts val="0"/>
              </a:spcAft>
              <a:buClr>
                <a:schemeClr val="accent5"/>
              </a:buClr>
              <a:buSzPts val="1400"/>
              <a:buNone/>
            </a:pPr>
            <a:endParaRPr sz="1113" dirty="0"/>
          </a:p>
          <a:p>
            <a:pPr marL="914400" lvl="1" indent="-323850" algn="l" rtl="0">
              <a:lnSpc>
                <a:spcPct val="80000"/>
              </a:lnSpc>
              <a:spcBef>
                <a:spcPts val="0"/>
              </a:spcBef>
              <a:spcAft>
                <a:spcPts val="0"/>
              </a:spcAft>
              <a:buClr>
                <a:schemeClr val="accent5"/>
              </a:buClr>
              <a:buSzPts val="1500"/>
              <a:buChar char="○"/>
            </a:pPr>
            <a:r>
              <a:rPr lang="el-GR" sz="1113" dirty="0"/>
              <a:t>Μια α</a:t>
            </a:r>
            <a:r>
              <a:rPr lang="de-DE" sz="1113" dirty="0" err="1"/>
              <a:t>ξιολόγηση</a:t>
            </a:r>
            <a:r>
              <a:rPr lang="de-DE" sz="1113" dirty="0"/>
              <a:t> </a:t>
            </a:r>
            <a:r>
              <a:rPr lang="de-DE" sz="1113" dirty="0" err="1"/>
              <a:t>της</a:t>
            </a:r>
            <a:r>
              <a:rPr lang="de-DE" sz="1113" dirty="0"/>
              <a:t> α</a:t>
            </a:r>
            <a:r>
              <a:rPr lang="de-DE" sz="1113" dirty="0" err="1"/>
              <a:t>ντιστοιχί</a:t>
            </a:r>
            <a:r>
              <a:rPr lang="de-DE" sz="1113" dirty="0"/>
              <a:t>ας μεταξύ των λειτουργικών ταμειακών ροών και της αποπληρωμής του χρέους.</a:t>
            </a:r>
            <a:endParaRPr sz="1500" dirty="0"/>
          </a:p>
        </p:txBody>
      </p:sp>
      <p:sp>
        <p:nvSpPr>
          <p:cNvPr id="1302" name="Google Shape;1302;p48"/>
          <p:cNvSpPr txBox="1"/>
          <p:nvPr/>
        </p:nvSpPr>
        <p:spPr>
          <a:xfrm>
            <a:off x="2596061" y="442913"/>
            <a:ext cx="6244200" cy="64236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Μερικές</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παρα</a:t>
            </a: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τηρήσεις</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a:t>
            </a: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σχετικά</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a:t>
            </a: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με</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a:t>
            </a: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τη</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a:t>
            </a: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στρ</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ατηγική χρηματοδότησης</a:t>
            </a:r>
            <a:endParaRPr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endParaRPr>
          </a:p>
        </p:txBody>
      </p:sp>
      <p:cxnSp>
        <p:nvCxnSpPr>
          <p:cNvPr id="1303" name="Google Shape;1303;p48"/>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304" name="Google Shape;1304;p48"/>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305" name="Google Shape;1305;p48"/>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306" name="Google Shape;1306;p4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75</a:t>
            </a:fld>
            <a:endParaRPr/>
          </a:p>
        </p:txBody>
      </p:sp>
      <p:pic>
        <p:nvPicPr>
          <p:cNvPr id="1307" name="Google Shape;1307;p48"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53"/>
          <p:cNvSpPr/>
          <p:nvPr/>
        </p:nvSpPr>
        <p:spPr>
          <a:xfrm>
            <a:off x="514350" y="1166814"/>
            <a:ext cx="8207573" cy="2912662"/>
          </a:xfrm>
          <a:prstGeom prst="rect">
            <a:avLst/>
          </a:prstGeom>
          <a:noFill/>
          <a:ln>
            <a:noFill/>
          </a:ln>
        </p:spPr>
        <p:txBody>
          <a:bodyPr spcFirstLastPara="1" wrap="square" lIns="91425" tIns="91425" rIns="91425" bIns="91425" anchor="t" anchorCtr="0">
            <a:noAutofit/>
          </a:bodyPr>
          <a:lstStyle/>
          <a:p>
            <a:pPr marL="457200" marR="0" lvl="0" indent="-349250" algn="l" rtl="0">
              <a:lnSpc>
                <a:spcPct val="100000"/>
              </a:lnSpc>
              <a:spcBef>
                <a:spcPts val="0"/>
              </a:spcBef>
              <a:spcAft>
                <a:spcPts val="0"/>
              </a:spcAft>
              <a:buClr>
                <a:schemeClr val="accent5"/>
              </a:buClr>
              <a:buSzPts val="1900"/>
              <a:buFont typeface="Lato"/>
              <a:buChar char="●"/>
            </a:pP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Σημεί</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 π</a:t>
            </a:r>
            <a:r>
              <a:rPr lang="el-GR"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ου πρέπει να προσέξουμ</a:t>
            </a:r>
            <a:r>
              <a:rPr lang="el-GR" sz="1200" dirty="0">
                <a:solidFill>
                  <a:schemeClr val="dk2"/>
                </a:solidFill>
                <a:latin typeface="Lato" panose="020F0502020204030203" pitchFamily="34" charset="0"/>
                <a:ea typeface="Lato" panose="020F0502020204030203" pitchFamily="34" charset="0"/>
                <a:cs typeface="Lato" panose="020F0502020204030203" pitchFamily="34" charset="0"/>
                <a:sym typeface="Lato"/>
              </a:rPr>
              <a:t>ε</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 αναπ</a:t>
            </a: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τυξι</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ακό έργο : </a:t>
            </a:r>
            <a:endParaRPr sz="15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914400" marR="0" lvl="1" indent="-228600" algn="l" rtl="0">
              <a:lnSpc>
                <a:spcPct val="100000"/>
              </a:lnSpc>
              <a:spcBef>
                <a:spcPts val="0"/>
              </a:spcBef>
              <a:spcAft>
                <a:spcPts val="0"/>
              </a:spcAft>
              <a:buClr>
                <a:schemeClr val="accent5"/>
              </a:buClr>
              <a:buSzPts val="1400"/>
              <a:buFont typeface="Lato"/>
              <a:buNone/>
            </a:pPr>
            <a:endParaRPr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a:p>
            <a:pPr marL="914400" marR="0" lvl="1" indent="-323850" algn="l" rtl="0">
              <a:lnSpc>
                <a:spcPct val="100000"/>
              </a:lnSpc>
              <a:spcBef>
                <a:spcPts val="0"/>
              </a:spcBef>
              <a:spcAft>
                <a:spcPts val="0"/>
              </a:spcAft>
              <a:buClr>
                <a:schemeClr val="accent5"/>
              </a:buClr>
              <a:buSzPts val="1500"/>
              <a:buFont typeface="Lato"/>
              <a:buChar char="○"/>
            </a:pP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Μετ</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αβολές στις απαιτήσεις κεφαλαίου κίνησης - σε σχέση με τον κύκλο εργασιών</a:t>
            </a:r>
            <a:endParaRPr sz="15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1371600" marR="0" lvl="2" indent="-323850" algn="l" rtl="0">
              <a:lnSpc>
                <a:spcPct val="100000"/>
              </a:lnSpc>
              <a:spcBef>
                <a:spcPts val="400"/>
              </a:spcBef>
              <a:spcAft>
                <a:spcPts val="0"/>
              </a:spcAft>
              <a:buClr>
                <a:schemeClr val="dk2"/>
              </a:buClr>
              <a:buSzPts val="1500"/>
              <a:buFont typeface="Lato"/>
              <a:buChar char="■"/>
            </a:pP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Προ</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βλ</a:t>
            </a:r>
            <a:r>
              <a:rPr lang="el-GR"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έψτε</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οποιαδήποτε αλλαγή στο WCR για να αποφύγετε πιθανή κρίση έλλειψης μετρητών</a:t>
            </a:r>
            <a:endParaRPr sz="15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914400" marR="0" lvl="1" indent="-228600" algn="l" rtl="0">
              <a:lnSpc>
                <a:spcPct val="100000"/>
              </a:lnSpc>
              <a:spcBef>
                <a:spcPts val="0"/>
              </a:spcBef>
              <a:spcAft>
                <a:spcPts val="0"/>
              </a:spcAft>
              <a:buClr>
                <a:schemeClr val="accent5"/>
              </a:buClr>
              <a:buSzPts val="1400"/>
              <a:buFont typeface="Lato"/>
              <a:buNone/>
            </a:pPr>
            <a:endParaRPr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a:p>
            <a:pPr marL="914400" marR="0" lvl="1" indent="-228600" algn="l" rtl="0">
              <a:lnSpc>
                <a:spcPct val="100000"/>
              </a:lnSpc>
              <a:spcBef>
                <a:spcPts val="0"/>
              </a:spcBef>
              <a:spcAft>
                <a:spcPts val="0"/>
              </a:spcAft>
              <a:buClr>
                <a:schemeClr val="accent5"/>
              </a:buClr>
              <a:buSzPts val="1400"/>
              <a:buFont typeface="Lato"/>
              <a:buNone/>
            </a:pPr>
            <a:endParaRPr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a:p>
            <a:pPr marL="914400" marR="0" lvl="1" indent="-323850" algn="l" rtl="0">
              <a:lnSpc>
                <a:spcPct val="100000"/>
              </a:lnSpc>
              <a:spcBef>
                <a:spcPts val="0"/>
              </a:spcBef>
              <a:spcAft>
                <a:spcPts val="0"/>
              </a:spcAft>
              <a:buClr>
                <a:schemeClr val="accent5"/>
              </a:buClr>
              <a:buSzPts val="1500"/>
              <a:buFont typeface="Lato"/>
              <a:buChar char="○"/>
            </a:pP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Τρό</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ποι μερικής χρηματοδότησης του WCR (επιπλέον της χρηματοδότησης με οιονεί ίδια κεφάλαια) : </a:t>
            </a:r>
            <a:endParaRPr sz="15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1371600" marR="0" lvl="2" indent="-323850" algn="l" rtl="0">
              <a:lnSpc>
                <a:spcPct val="100000"/>
              </a:lnSpc>
              <a:spcBef>
                <a:spcPts val="400"/>
              </a:spcBef>
              <a:spcAft>
                <a:spcPts val="0"/>
              </a:spcAft>
              <a:buClr>
                <a:schemeClr val="dk2"/>
              </a:buClr>
              <a:buSzPts val="1500"/>
              <a:buFont typeface="Lato"/>
              <a:buChar char="■"/>
            </a:pP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Διευκόλυνση</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υπ</a:t>
            </a: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ερ</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ανάληψης</a:t>
            </a:r>
            <a:endParaRPr sz="15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1371600" marR="0" lvl="2" indent="-323850" algn="l" rtl="0">
              <a:lnSpc>
                <a:spcPct val="100000"/>
              </a:lnSpc>
              <a:spcBef>
                <a:spcPts val="400"/>
              </a:spcBef>
              <a:spcAft>
                <a:spcPts val="0"/>
              </a:spcAft>
              <a:buClr>
                <a:schemeClr val="dk2"/>
              </a:buClr>
              <a:buSzPts val="1500"/>
              <a:buFont typeface="Lato"/>
              <a:buChar char="■"/>
            </a:pP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Βρ</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αχυπρόθεσμη πίστωση.</a:t>
            </a:r>
            <a:endParaRPr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a:p>
            <a:pPr marL="914400" marR="0" lvl="1" indent="-228600" algn="l" rtl="0">
              <a:lnSpc>
                <a:spcPct val="100000"/>
              </a:lnSpc>
              <a:spcBef>
                <a:spcPts val="0"/>
              </a:spcBef>
              <a:spcAft>
                <a:spcPts val="0"/>
              </a:spcAft>
              <a:buClr>
                <a:schemeClr val="accent5"/>
              </a:buClr>
              <a:buSzPts val="1400"/>
              <a:buFont typeface="Lato"/>
              <a:buNone/>
            </a:pPr>
            <a:endParaRPr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a:p>
            <a:pPr marL="914400" marR="0" lvl="1" indent="-228600" algn="l" rtl="0">
              <a:lnSpc>
                <a:spcPct val="100000"/>
              </a:lnSpc>
              <a:spcBef>
                <a:spcPts val="0"/>
              </a:spcBef>
              <a:spcAft>
                <a:spcPts val="0"/>
              </a:spcAft>
              <a:buClr>
                <a:schemeClr val="accent5"/>
              </a:buClr>
              <a:buSzPts val="1400"/>
              <a:buFont typeface="Lato"/>
              <a:buNone/>
            </a:pPr>
            <a:endParaRPr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a:p>
            <a:pPr marL="914400" marR="0" lvl="1" indent="-323850" algn="l" rtl="0">
              <a:lnSpc>
                <a:spcPct val="100000"/>
              </a:lnSpc>
              <a:spcBef>
                <a:spcPts val="0"/>
              </a:spcBef>
              <a:spcAft>
                <a:spcPts val="0"/>
              </a:spcAft>
              <a:buClr>
                <a:schemeClr val="accent5"/>
              </a:buClr>
              <a:buSzPts val="1500"/>
              <a:buFont typeface="Lato"/>
              <a:buChar char="○"/>
            </a:pP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Να </a:t>
            </a: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είστε</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π</a:t>
            </a: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ροσεκτικοί</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γι</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 την υπερβολική κινητοποίηση αυτών των τύπων χρηματοδότησης : </a:t>
            </a:r>
            <a:endParaRPr sz="15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1371600" marR="0" lvl="2" indent="-323850" algn="l" rtl="0">
              <a:lnSpc>
                <a:spcPct val="100000"/>
              </a:lnSpc>
              <a:spcBef>
                <a:spcPts val="400"/>
              </a:spcBef>
              <a:spcAft>
                <a:spcPts val="0"/>
              </a:spcAft>
              <a:buClr>
                <a:schemeClr val="dk2"/>
              </a:buClr>
              <a:buSzPts val="1500"/>
              <a:buFont typeface="Lato"/>
              <a:buChar char="■"/>
            </a:pP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Υψηλέ</a:t>
            </a:r>
            <a:r>
              <a:rPr lang="el-GR"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ς</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οικονομικές</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επιβα</a:t>
            </a: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ρύνσεις</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a:t>
            </a:r>
            <a:endParaRPr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a:p>
            <a:pPr marL="1371600" marR="0" lvl="2" indent="-323850" algn="l" rtl="0">
              <a:lnSpc>
                <a:spcPct val="100000"/>
              </a:lnSpc>
              <a:spcBef>
                <a:spcPts val="400"/>
              </a:spcBef>
              <a:spcAft>
                <a:spcPts val="0"/>
              </a:spcAft>
              <a:buClr>
                <a:schemeClr val="dk2"/>
              </a:buClr>
              <a:buSzPts val="1500"/>
              <a:buFont typeface="Lato"/>
              <a:buChar char="■"/>
            </a:pP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Αβέβαι</a:t>
            </a:r>
            <a:r>
              <a:rPr lang="el-GR"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η</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μα</a:t>
            </a:r>
            <a:r>
              <a:rPr lang="de-DE" sz="12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κρο</a:t>
            </a:r>
            <a:r>
              <a:rPr lang="de-DE"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πρόθεσμα.</a:t>
            </a:r>
            <a:endParaRPr sz="12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p:txBody>
      </p:sp>
      <p:cxnSp>
        <p:nvCxnSpPr>
          <p:cNvPr id="1313" name="Google Shape;1313;p53"/>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314" name="Google Shape;1314;p53"/>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315" name="Google Shape;1315;p53"/>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316" name="Google Shape;1316;p53"/>
          <p:cNvSpPr/>
          <p:nvPr/>
        </p:nvSpPr>
        <p:spPr>
          <a:xfrm>
            <a:off x="3419475" y="474828"/>
            <a:ext cx="5525391" cy="504118"/>
          </a:xfrm>
          <a:prstGeom prst="rect">
            <a:avLst/>
          </a:prstGeom>
          <a:noFill/>
          <a:ln>
            <a:noFill/>
          </a:ln>
        </p:spPr>
        <p:txBody>
          <a:bodyPr spcFirstLastPara="1" wrap="square" lIns="91425" tIns="91425" rIns="91425" bIns="91425" anchor="t" anchorCtr="0">
            <a:normAutofit fontScale="92500" lnSpcReduction="10000"/>
          </a:bodyPr>
          <a:lstStyle/>
          <a:p>
            <a:pPr marL="0" marR="0" lvl="0" indent="0" algn="l" rtl="0">
              <a:lnSpc>
                <a:spcPct val="100000"/>
              </a:lnSpc>
              <a:spcBef>
                <a:spcPts val="0"/>
              </a:spcBef>
              <a:spcAft>
                <a:spcPts val="0"/>
              </a:spcAft>
              <a:buClr>
                <a:srgbClr val="000000"/>
              </a:buClr>
              <a:buSzPts val="2100"/>
              <a:buFont typeface="Arial"/>
              <a:buNone/>
            </a:pP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Μερικά</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a:t>
            </a:r>
            <a:r>
              <a:rPr lang="el-GR" sz="2400" b="1"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συμπερασματικά</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a:t>
            </a: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σχόλι</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α</a:t>
            </a:r>
            <a:endParaRPr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endParaRPr>
          </a:p>
        </p:txBody>
      </p:sp>
      <p:sp>
        <p:nvSpPr>
          <p:cNvPr id="1317" name="Google Shape;1317;p5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76</a:t>
            </a:fld>
            <a:endParaRPr/>
          </a:p>
        </p:txBody>
      </p:sp>
      <p:pic>
        <p:nvPicPr>
          <p:cNvPr id="1318" name="Google Shape;1318;p53"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4" name="Google Shape;1324;p52"/>
          <p:cNvSpPr/>
          <p:nvPr/>
        </p:nvSpPr>
        <p:spPr>
          <a:xfrm>
            <a:off x="508000" y="1166824"/>
            <a:ext cx="8282804" cy="3241257"/>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chemeClr val="accent5"/>
              </a:buClr>
              <a:buSzPts val="2000"/>
              <a:buFont typeface="Lato"/>
              <a:buChar char="●"/>
            </a:pP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Σημεί</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 </a:t>
            </a:r>
            <a:r>
              <a:rPr lang="el-GR" sz="1300" dirty="0">
                <a:solidFill>
                  <a:schemeClr val="dk2"/>
                </a:solidFill>
                <a:latin typeface="Lato" panose="020F0502020204030203" pitchFamily="34" charset="0"/>
                <a:ea typeface="Lato" panose="020F0502020204030203" pitchFamily="34" charset="0"/>
                <a:cs typeface="Lato" panose="020F0502020204030203" pitchFamily="34" charset="0"/>
                <a:sym typeface="Lato"/>
              </a:rPr>
              <a:t>που πρέπει να προσεχθούν</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κατά την εξέταση ενός επενδυτικού σχεδίου :</a:t>
            </a:r>
            <a:endParaRPr sz="1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914400" marR="0" lvl="1" indent="-330200" algn="l" rtl="0">
              <a:lnSpc>
                <a:spcPct val="115000"/>
              </a:lnSpc>
              <a:spcBef>
                <a:spcPts val="1600"/>
              </a:spcBef>
              <a:spcAft>
                <a:spcPts val="0"/>
              </a:spcAft>
              <a:buClr>
                <a:schemeClr val="dk2"/>
              </a:buClr>
              <a:buSzPts val="1600"/>
              <a:buFont typeface="Lato"/>
              <a:buChar char="○"/>
            </a:pP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Ελέγξτε</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την</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επ</a:t>
            </a: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άρκει</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 με το χάρτη</a:t>
            </a:r>
            <a:r>
              <a:rPr lang="el-GR"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στρατηγικής</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r>
              <a:rPr lang="el-GR"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π</a:t>
            </a: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ορεί</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ας</a:t>
            </a:r>
            <a:r>
              <a:rPr lang="el-GR"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a:t>
            </a:r>
            <a:endParaRPr sz="1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914400" marR="0" lvl="1" indent="-330200" algn="l" rtl="0">
              <a:lnSpc>
                <a:spcPct val="115000"/>
              </a:lnSpc>
              <a:spcBef>
                <a:spcPts val="1600"/>
              </a:spcBef>
              <a:spcAft>
                <a:spcPts val="0"/>
              </a:spcAft>
              <a:buClr>
                <a:schemeClr val="dk2"/>
              </a:buClr>
              <a:buSzPts val="1600"/>
              <a:buFont typeface="Lato"/>
              <a:buChar char="○"/>
            </a:pPr>
            <a:r>
              <a:rPr lang="el-GR" sz="1300" dirty="0">
                <a:solidFill>
                  <a:schemeClr val="dk2"/>
                </a:solidFill>
                <a:latin typeface="Lato" panose="020F0502020204030203" pitchFamily="34" charset="0"/>
                <a:ea typeface="Lato" panose="020F0502020204030203" pitchFamily="34" charset="0"/>
                <a:cs typeface="Lato" panose="020F0502020204030203" pitchFamily="34" charset="0"/>
                <a:sym typeface="Lato"/>
              </a:rPr>
              <a:t>Συγκρίνετε το επενδυτικό κόστος</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a:t>
            </a:r>
            <a:endParaRPr sz="1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914400" marR="0" lvl="1" indent="-330200" algn="l" rtl="0">
              <a:lnSpc>
                <a:spcPct val="115000"/>
              </a:lnSpc>
              <a:spcBef>
                <a:spcPts val="1600"/>
              </a:spcBef>
              <a:spcAft>
                <a:spcPts val="0"/>
              </a:spcAft>
              <a:buClr>
                <a:schemeClr val="dk2"/>
              </a:buClr>
              <a:buSzPts val="1600"/>
              <a:buFont typeface="Lato"/>
              <a:buChar char="○"/>
            </a:pPr>
            <a:r>
              <a:rPr lang="el-GR"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Διασφαλίστε </a:t>
            </a: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τη</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συνέπει</a:t>
            </a:r>
            <a:r>
              <a:rPr lang="el-GR"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με τη χρηματοοικονομική δομή της επιχείρησης (τρέχον χρέος</a:t>
            </a:r>
            <a:r>
              <a:rPr lang="el-GR" sz="1300" dirty="0">
                <a:solidFill>
                  <a:schemeClr val="dk2"/>
                </a:solidFill>
                <a:latin typeface="Lato" panose="020F0502020204030203" pitchFamily="34" charset="0"/>
                <a:ea typeface="Lato" panose="020F0502020204030203" pitchFamily="34" charset="0"/>
                <a:cs typeface="Lato" panose="020F0502020204030203" pitchFamily="34" charset="0"/>
                <a:sym typeface="Lato"/>
              </a:rPr>
              <a:t>, μετοχικό κεφάλαιο</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endParaRPr sz="1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914400" marR="0" lvl="1" indent="-330200" algn="l" rtl="0">
              <a:lnSpc>
                <a:spcPct val="115000"/>
              </a:lnSpc>
              <a:spcBef>
                <a:spcPts val="1600"/>
              </a:spcBef>
              <a:spcAft>
                <a:spcPts val="0"/>
              </a:spcAft>
              <a:buClr>
                <a:schemeClr val="dk2"/>
              </a:buClr>
              <a:buSzPts val="1600"/>
              <a:buFont typeface="Lato"/>
              <a:buChar char="○"/>
            </a:pP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Διασφ</a:t>
            </a:r>
            <a:r>
              <a:rPr lang="el-GR"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αλίστε</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τη</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συνέπεια</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με τις τρέχουσες ετήσιες λειτουργικές ταμειακές ροές/προβλέψεις </a:t>
            </a:r>
            <a:endParaRPr sz="1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914400" marR="0" lvl="1" indent="-330200" algn="l" rtl="0">
              <a:lnSpc>
                <a:spcPct val="115000"/>
              </a:lnSpc>
              <a:spcBef>
                <a:spcPts val="1600"/>
              </a:spcBef>
              <a:spcAft>
                <a:spcPts val="0"/>
              </a:spcAft>
              <a:buClr>
                <a:schemeClr val="dk2"/>
              </a:buClr>
              <a:buSzPts val="1600"/>
              <a:buFont typeface="Lato"/>
              <a:buChar char="○"/>
            </a:pP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Αποφ</a:t>
            </a:r>
            <a:r>
              <a:rPr lang="el-GR" sz="1300"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ύγετε</a:t>
            </a:r>
            <a:r>
              <a:rPr lang="el-GR" sz="1300" dirty="0">
                <a:solidFill>
                  <a:schemeClr val="dk2"/>
                </a:solidFill>
                <a:latin typeface="Lato" panose="020F0502020204030203" pitchFamily="34" charset="0"/>
                <a:ea typeface="Lato" panose="020F0502020204030203" pitchFamily="34" charset="0"/>
                <a:cs typeface="Lato" panose="020F0502020204030203" pitchFamily="34" charset="0"/>
                <a:sym typeface="Lato"/>
              </a:rPr>
              <a:t> την</a:t>
            </a:r>
            <a:r>
              <a:rPr lang="el-GR"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αυτοχρηματοδότηση</a:t>
            </a:r>
            <a:endParaRPr sz="1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a:p>
            <a:pPr marL="1371600" marR="0" lvl="2" indent="-330200" algn="l" rtl="0">
              <a:lnSpc>
                <a:spcPct val="115000"/>
              </a:lnSpc>
              <a:spcBef>
                <a:spcPts val="1600"/>
              </a:spcBef>
              <a:spcAft>
                <a:spcPts val="0"/>
              </a:spcAft>
              <a:buClr>
                <a:schemeClr val="dk2"/>
              </a:buClr>
              <a:buSzPts val="1600"/>
              <a:buFont typeface="Lato"/>
              <a:buChar char="■"/>
            </a:pP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Εκτός</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και αν η τα</a:t>
            </a:r>
            <a:r>
              <a:rPr lang="de-DE" sz="13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μει</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ακή θέση είναι υπερβολική </a:t>
            </a:r>
            <a:r>
              <a:rPr lang="de-DE" sz="1300" b="0" i="0" u="none" strike="noStrike" cap="none" dirty="0">
                <a:solidFill>
                  <a:schemeClr val="dk2"/>
                </a:solidFill>
                <a:highlight>
                  <a:srgbClr val="00FFFF"/>
                </a:highlight>
                <a:latin typeface="Lato" panose="020F0502020204030203" pitchFamily="34" charset="0"/>
                <a:ea typeface="Lato" panose="020F0502020204030203" pitchFamily="34" charset="0"/>
                <a:cs typeface="Lato" panose="020F0502020204030203" pitchFamily="34" charset="0"/>
                <a:sym typeface="Lato"/>
              </a:rPr>
              <a:t>☺</a:t>
            </a:r>
            <a:r>
              <a:rPr lang="de-DE" sz="13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a:t>
            </a:r>
            <a:endParaRPr sz="16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325" name="Google Shape;1325;p52"/>
          <p:cNvSpPr/>
          <p:nvPr/>
        </p:nvSpPr>
        <p:spPr>
          <a:xfrm>
            <a:off x="3419475" y="442913"/>
            <a:ext cx="5371329" cy="760151"/>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00000"/>
              </a:buClr>
              <a:buSzPts val="2100"/>
              <a:buFont typeface="Arial"/>
              <a:buNone/>
            </a:pP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Μερικά</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κατα</a:t>
            </a: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ληκτικά</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 </a:t>
            </a:r>
            <a:r>
              <a:rPr lang="de-DE" sz="2400" b="1"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Raleway"/>
              </a:rPr>
              <a:t>σχόλι</a:t>
            </a:r>
            <a:r>
              <a:rPr lang="de-DE"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rPr>
              <a:t>α</a:t>
            </a:r>
            <a:endParaRPr sz="2400" b="1"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Raleway"/>
            </a:endParaRPr>
          </a:p>
        </p:txBody>
      </p:sp>
      <p:cxnSp>
        <p:nvCxnSpPr>
          <p:cNvPr id="1326" name="Google Shape;1326;p52"/>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327" name="Google Shape;1327;p52"/>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pic>
        <p:nvPicPr>
          <p:cNvPr id="1328" name="Google Shape;1328;p52"/>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329" name="Google Shape;1329;p5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77</a:t>
            </a:fld>
            <a:endParaRPr/>
          </a:p>
        </p:txBody>
      </p:sp>
      <p:pic>
        <p:nvPicPr>
          <p:cNvPr id="1330" name="Google Shape;1330;p52"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p15"/>
          <p:cNvSpPr txBox="1">
            <a:spLocks noGrp="1"/>
          </p:cNvSpPr>
          <p:nvPr>
            <p:ph type="title"/>
          </p:nvPr>
        </p:nvSpPr>
        <p:spPr>
          <a:xfrm>
            <a:off x="298133" y="406400"/>
            <a:ext cx="4045200" cy="1774297"/>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de-DE" dirty="0">
                <a:latin typeface="Lato" panose="020F0502020204030203" pitchFamily="34" charset="0"/>
                <a:ea typeface="Lato" panose="020F0502020204030203" pitchFamily="34" charset="0"/>
                <a:cs typeface="Lato" panose="020F0502020204030203" pitchFamily="34" charset="0"/>
              </a:rPr>
              <a:t>Βα</a:t>
            </a:r>
            <a:r>
              <a:rPr lang="de-DE" dirty="0" err="1">
                <a:latin typeface="Lato" panose="020F0502020204030203" pitchFamily="34" charset="0"/>
                <a:ea typeface="Lato" panose="020F0502020204030203" pitchFamily="34" charset="0"/>
                <a:cs typeface="Lato" panose="020F0502020204030203" pitchFamily="34" charset="0"/>
              </a:rPr>
              <a:t>σικά</a:t>
            </a:r>
            <a:r>
              <a:rPr lang="de-DE" dirty="0">
                <a:latin typeface="Lato" panose="020F0502020204030203" pitchFamily="34" charset="0"/>
                <a:ea typeface="Lato" panose="020F0502020204030203" pitchFamily="34" charset="0"/>
                <a:cs typeface="Lato" panose="020F0502020204030203" pitchFamily="34" charset="0"/>
              </a:rPr>
              <a:t> </a:t>
            </a:r>
            <a:r>
              <a:rPr lang="de-DE" dirty="0" err="1">
                <a:latin typeface="Lato" panose="020F0502020204030203" pitchFamily="34" charset="0"/>
                <a:ea typeface="Lato" panose="020F0502020204030203" pitchFamily="34" charset="0"/>
                <a:cs typeface="Lato" panose="020F0502020204030203" pitchFamily="34" charset="0"/>
              </a:rPr>
              <a:t>σημεί</a:t>
            </a:r>
            <a:r>
              <a:rPr lang="de-DE" dirty="0">
                <a:latin typeface="Lato" panose="020F0502020204030203" pitchFamily="34" charset="0"/>
                <a:ea typeface="Lato" panose="020F0502020204030203" pitchFamily="34" charset="0"/>
                <a:cs typeface="Lato" panose="020F0502020204030203" pitchFamily="34" charset="0"/>
              </a:rPr>
              <a:t>α που πρέπει να ληφθούν υπόψη</a:t>
            </a:r>
            <a:endParaRPr dirty="0">
              <a:latin typeface="Lato" panose="020F0502020204030203" pitchFamily="34" charset="0"/>
              <a:ea typeface="Lato" panose="020F0502020204030203" pitchFamily="34" charset="0"/>
              <a:cs typeface="Lato" panose="020F0502020204030203" pitchFamily="34" charset="0"/>
            </a:endParaRPr>
          </a:p>
        </p:txBody>
      </p:sp>
      <p:sp>
        <p:nvSpPr>
          <p:cNvPr id="1337" name="Google Shape;1337;p15"/>
          <p:cNvSpPr txBox="1">
            <a:spLocks noGrp="1"/>
          </p:cNvSpPr>
          <p:nvPr>
            <p:ph type="body" idx="2"/>
          </p:nvPr>
        </p:nvSpPr>
        <p:spPr>
          <a:xfrm>
            <a:off x="4343333" y="61141"/>
            <a:ext cx="4800667" cy="4880610"/>
          </a:xfrm>
          <a:prstGeom prst="rect">
            <a:avLst/>
          </a:prstGeom>
          <a:noFill/>
          <a:ln>
            <a:noFill/>
          </a:ln>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Clr>
                <a:schemeClr val="accent5"/>
              </a:buClr>
              <a:buSzPts val="1800"/>
              <a:buFont typeface="Lato"/>
              <a:buChar char="●"/>
            </a:pPr>
            <a:r>
              <a:rPr lang="de-DE" sz="1600" dirty="0" err="1">
                <a:solidFill>
                  <a:schemeClr val="dk2"/>
                </a:solidFill>
                <a:latin typeface="Calibri"/>
                <a:ea typeface="Calibri"/>
                <a:cs typeface="Calibri"/>
                <a:sym typeface="Calibri"/>
              </a:rPr>
              <a:t>Πρέ</a:t>
            </a:r>
            <a:r>
              <a:rPr lang="de-DE" sz="1600" dirty="0">
                <a:solidFill>
                  <a:schemeClr val="dk2"/>
                </a:solidFill>
                <a:latin typeface="Calibri"/>
                <a:ea typeface="Calibri"/>
                <a:cs typeface="Calibri"/>
                <a:sym typeface="Calibri"/>
              </a:rPr>
              <a:t>πει να κατανοήσετε τη δομή της επιχείρησής σας και τις ροές κεφαλαίου ως αποτέλεσμα αυτής της ανάλυσης.</a:t>
            </a:r>
            <a:endParaRPr sz="1600" dirty="0">
              <a:solidFill>
                <a:schemeClr val="dk2"/>
              </a:solidFill>
              <a:latin typeface="Calibri"/>
              <a:ea typeface="Calibri"/>
              <a:cs typeface="Calibri"/>
              <a:sym typeface="Calibri"/>
            </a:endParaRPr>
          </a:p>
          <a:p>
            <a:pPr marL="457200" lvl="0" indent="0" algn="just" rtl="0">
              <a:lnSpc>
                <a:spcPct val="115000"/>
              </a:lnSpc>
              <a:spcBef>
                <a:spcPts val="0"/>
              </a:spcBef>
              <a:spcAft>
                <a:spcPts val="0"/>
              </a:spcAft>
              <a:buNone/>
            </a:pPr>
            <a:endParaRPr sz="1600" dirty="0">
              <a:solidFill>
                <a:schemeClr val="dk2"/>
              </a:solidFill>
              <a:latin typeface="Calibri"/>
              <a:ea typeface="Calibri"/>
              <a:cs typeface="Calibri"/>
              <a:sym typeface="Calibri"/>
            </a:endParaRPr>
          </a:p>
          <a:p>
            <a:pPr marL="457200" lvl="0" indent="-342900" algn="just" rtl="0">
              <a:lnSpc>
                <a:spcPct val="115000"/>
              </a:lnSpc>
              <a:spcBef>
                <a:spcPts val="0"/>
              </a:spcBef>
              <a:spcAft>
                <a:spcPts val="0"/>
              </a:spcAft>
              <a:buClr>
                <a:schemeClr val="accent5"/>
              </a:buClr>
              <a:buSzPts val="1800"/>
              <a:buFont typeface="Lato"/>
              <a:buChar char="●"/>
            </a:pPr>
            <a:r>
              <a:rPr lang="de-DE" sz="1600" dirty="0" err="1">
                <a:solidFill>
                  <a:schemeClr val="dk2"/>
                </a:solidFill>
                <a:latin typeface="Calibri"/>
                <a:ea typeface="Calibri"/>
                <a:cs typeface="Calibri"/>
                <a:sym typeface="Calibri"/>
              </a:rPr>
              <a:t>Πρέ</a:t>
            </a:r>
            <a:r>
              <a:rPr lang="de-DE" sz="1600" dirty="0">
                <a:solidFill>
                  <a:schemeClr val="dk2"/>
                </a:solidFill>
                <a:latin typeface="Calibri"/>
                <a:ea typeface="Calibri"/>
                <a:cs typeface="Calibri"/>
                <a:sym typeface="Calibri"/>
              </a:rPr>
              <a:t>πει να κατανοήσετε τις βραχυπρόθεσμες και μακροπρόθεσμες ανάγκες της επιχείρησης, με βάση την αξιολόγηση της επιχείρησής σας και το επιχειρηματικό σας σχέδιο.</a:t>
            </a:r>
            <a:endParaRPr sz="1600" dirty="0">
              <a:solidFill>
                <a:schemeClr val="dk2"/>
              </a:solidFill>
              <a:latin typeface="Calibri"/>
              <a:ea typeface="Calibri"/>
              <a:cs typeface="Calibri"/>
              <a:sym typeface="Calibri"/>
            </a:endParaRPr>
          </a:p>
          <a:p>
            <a:pPr marL="457200" lvl="0" indent="0" algn="just" rtl="0">
              <a:lnSpc>
                <a:spcPct val="115000"/>
              </a:lnSpc>
              <a:spcBef>
                <a:spcPts val="0"/>
              </a:spcBef>
              <a:spcAft>
                <a:spcPts val="0"/>
              </a:spcAft>
              <a:buNone/>
            </a:pPr>
            <a:endParaRPr sz="1600" dirty="0">
              <a:solidFill>
                <a:schemeClr val="dk2"/>
              </a:solidFill>
              <a:latin typeface="Calibri"/>
              <a:ea typeface="Calibri"/>
              <a:cs typeface="Calibri"/>
              <a:sym typeface="Calibri"/>
            </a:endParaRPr>
          </a:p>
          <a:p>
            <a:pPr marL="457200" lvl="0" indent="-342900" algn="just" rtl="0">
              <a:lnSpc>
                <a:spcPct val="115000"/>
              </a:lnSpc>
              <a:spcBef>
                <a:spcPts val="0"/>
              </a:spcBef>
              <a:spcAft>
                <a:spcPts val="0"/>
              </a:spcAft>
              <a:buClr>
                <a:schemeClr val="accent5"/>
              </a:buClr>
              <a:buSzPts val="1800"/>
              <a:buFont typeface="Lato"/>
              <a:buChar char="●"/>
            </a:pPr>
            <a:r>
              <a:rPr lang="de-DE" sz="1600" dirty="0" err="1">
                <a:solidFill>
                  <a:schemeClr val="dk2"/>
                </a:solidFill>
                <a:latin typeface="Calibri"/>
                <a:ea typeface="Calibri"/>
                <a:cs typeface="Calibri"/>
                <a:sym typeface="Calibri"/>
              </a:rPr>
              <a:t>Πρέ</a:t>
            </a:r>
            <a:r>
              <a:rPr lang="de-DE" sz="1600" dirty="0">
                <a:solidFill>
                  <a:schemeClr val="dk2"/>
                </a:solidFill>
                <a:latin typeface="Calibri"/>
                <a:ea typeface="Calibri"/>
                <a:cs typeface="Calibri"/>
                <a:sym typeface="Calibri"/>
              </a:rPr>
              <a:t>πει να κατανοήσετε τις διάφορες πηγές κεφαλαίου και την προσβασιμότητα της επιχείρησής σας σε αυτές τις πηγές, με σαφή κατανόηση του κινδύνου-</a:t>
            </a:r>
            <a:r>
              <a:rPr lang="el-GR" sz="1600" dirty="0">
                <a:solidFill>
                  <a:schemeClr val="dk2"/>
                </a:solidFill>
                <a:latin typeface="Calibri"/>
                <a:ea typeface="Calibri"/>
                <a:cs typeface="Calibri"/>
                <a:sym typeface="Calibri"/>
              </a:rPr>
              <a:t>ρίσκου</a:t>
            </a:r>
            <a:r>
              <a:rPr lang="de-DE" sz="1600" dirty="0">
                <a:solidFill>
                  <a:schemeClr val="dk2"/>
                </a:solidFill>
                <a:latin typeface="Calibri"/>
                <a:ea typeface="Calibri"/>
                <a:cs typeface="Calibri"/>
                <a:sym typeface="Calibri"/>
              </a:rPr>
              <a:t>, των συνεπειών και του κόστους, καθώς και των υποχρεώσεων αποπληρωμής και των χρονοδιαγραμμάτων. </a:t>
            </a:r>
            <a:endParaRPr sz="1600" dirty="0">
              <a:solidFill>
                <a:schemeClr val="dk2"/>
              </a:solidFill>
              <a:latin typeface="Calibri"/>
              <a:ea typeface="Calibri"/>
              <a:cs typeface="Calibri"/>
              <a:sym typeface="Calibri"/>
            </a:endParaRPr>
          </a:p>
          <a:p>
            <a:pPr marL="457200" lvl="0" indent="-228600" algn="just" rtl="0">
              <a:lnSpc>
                <a:spcPct val="115000"/>
              </a:lnSpc>
              <a:spcBef>
                <a:spcPts val="0"/>
              </a:spcBef>
              <a:spcAft>
                <a:spcPts val="0"/>
              </a:spcAft>
              <a:buSzPts val="1800"/>
              <a:buNone/>
            </a:pPr>
            <a:endParaRPr sz="1600" dirty="0">
              <a:latin typeface="Calibri"/>
              <a:ea typeface="Calibri"/>
              <a:cs typeface="Calibri"/>
              <a:sym typeface="Calibri"/>
            </a:endParaRPr>
          </a:p>
        </p:txBody>
      </p:sp>
      <p:sp>
        <p:nvSpPr>
          <p:cNvPr id="1338" name="Google Shape;1338;p1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78</a:t>
            </a:fld>
            <a:endParaRPr/>
          </a:p>
        </p:txBody>
      </p:sp>
      <p:pic>
        <p:nvPicPr>
          <p:cNvPr id="1339" name="Google Shape;1339;p15" descr="Graphical user interface, application&#10;&#10;Description automatically generated with medium confidence"/>
          <p:cNvPicPr preferRelativeResize="0"/>
          <p:nvPr/>
        </p:nvPicPr>
        <p:blipFill rotWithShape="1">
          <a:blip r:embed="rId3">
            <a:alphaModFix/>
          </a:blip>
          <a:srcRect/>
          <a:stretch/>
        </p:blipFill>
        <p:spPr>
          <a:xfrm>
            <a:off x="79013" y="4672056"/>
            <a:ext cx="1871663" cy="393179"/>
          </a:xfrm>
          <a:prstGeom prst="rect">
            <a:avLst/>
          </a:prstGeom>
          <a:noFill/>
          <a:ln>
            <a:noFill/>
          </a:ln>
        </p:spPr>
      </p:pic>
      <p:pic>
        <p:nvPicPr>
          <p:cNvPr id="1340" name="Google Shape;1340;p15"/>
          <p:cNvPicPr preferRelativeResize="0"/>
          <p:nvPr/>
        </p:nvPicPr>
        <p:blipFill rotWithShape="1">
          <a:blip r:embed="rId4">
            <a:alphaModFix/>
          </a:blip>
          <a:srcRect/>
          <a:stretch/>
        </p:blipFill>
        <p:spPr>
          <a:xfrm>
            <a:off x="0" y="0"/>
            <a:ext cx="718275" cy="679625"/>
          </a:xfrm>
          <a:prstGeom prst="rect">
            <a:avLst/>
          </a:prstGeom>
          <a:noFill/>
          <a:ln>
            <a:noFill/>
          </a:ln>
        </p:spPr>
      </p:pic>
      <p:pic>
        <p:nvPicPr>
          <p:cNvPr id="1341" name="Google Shape;1341;p15"/>
          <p:cNvPicPr preferRelativeResize="0"/>
          <p:nvPr/>
        </p:nvPicPr>
        <p:blipFill>
          <a:blip r:embed="rId5">
            <a:alphaModFix/>
          </a:blip>
          <a:stretch>
            <a:fillRect/>
          </a:stretch>
        </p:blipFill>
        <p:spPr>
          <a:xfrm>
            <a:off x="409475" y="2180701"/>
            <a:ext cx="3514816" cy="23389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g1892e141b05_0_0"/>
          <p:cNvSpPr txBox="1">
            <a:spLocks noGrp="1"/>
          </p:cNvSpPr>
          <p:nvPr>
            <p:ph type="title"/>
          </p:nvPr>
        </p:nvSpPr>
        <p:spPr>
          <a:xfrm>
            <a:off x="595085" y="862497"/>
            <a:ext cx="3748247" cy="13182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chemeClr val="dk1"/>
              </a:buClr>
              <a:buSzPts val="3600"/>
              <a:buNone/>
            </a:pPr>
            <a:r>
              <a:rPr lang="de-DE" dirty="0" err="1">
                <a:latin typeface="Lato" panose="020F0502020204030203" pitchFamily="34" charset="0"/>
                <a:ea typeface="Lato" panose="020F0502020204030203" pitchFamily="34" charset="0"/>
                <a:cs typeface="Lato" panose="020F0502020204030203" pitchFamily="34" charset="0"/>
              </a:rPr>
              <a:t>Αν</a:t>
            </a:r>
            <a:r>
              <a:rPr lang="de-DE" dirty="0">
                <a:latin typeface="Lato" panose="020F0502020204030203" pitchFamily="34" charset="0"/>
                <a:ea typeface="Lato" panose="020F0502020204030203" pitchFamily="34" charset="0"/>
                <a:cs typeface="Lato" panose="020F0502020204030203" pitchFamily="34" charset="0"/>
              </a:rPr>
              <a:t>αστοχασμός/αυτοαξιολόγηση</a:t>
            </a:r>
            <a:endParaRPr dirty="0">
              <a:latin typeface="Lato" panose="020F0502020204030203" pitchFamily="34" charset="0"/>
              <a:ea typeface="Lato" panose="020F0502020204030203" pitchFamily="34" charset="0"/>
              <a:cs typeface="Lato" panose="020F0502020204030203" pitchFamily="34" charset="0"/>
            </a:endParaRPr>
          </a:p>
        </p:txBody>
      </p:sp>
      <p:sp>
        <p:nvSpPr>
          <p:cNvPr id="1347" name="Google Shape;1347;g1892e141b05_0_0"/>
          <p:cNvSpPr txBox="1">
            <a:spLocks noGrp="1"/>
          </p:cNvSpPr>
          <p:nvPr>
            <p:ph type="body" idx="2"/>
          </p:nvPr>
        </p:nvSpPr>
        <p:spPr>
          <a:xfrm>
            <a:off x="4572000" y="0"/>
            <a:ext cx="4571970" cy="4862286"/>
          </a:xfrm>
          <a:prstGeom prst="rect">
            <a:avLst/>
          </a:prstGeom>
          <a:noFill/>
          <a:ln>
            <a:noFill/>
          </a:ln>
        </p:spPr>
        <p:txBody>
          <a:bodyPr spcFirstLastPara="1" wrap="square" lIns="91425" tIns="91425" rIns="91425" bIns="91425" anchor="ctr" anchorCtr="0">
            <a:noAutofit/>
          </a:bodyPr>
          <a:lstStyle/>
          <a:p>
            <a:pPr marL="457200" lvl="0" indent="-342900" algn="just" rtl="0">
              <a:lnSpc>
                <a:spcPct val="115000"/>
              </a:lnSpc>
              <a:spcBef>
                <a:spcPts val="0"/>
              </a:spcBef>
              <a:spcAft>
                <a:spcPts val="0"/>
              </a:spcAft>
              <a:buClr>
                <a:schemeClr val="accent5"/>
              </a:buClr>
              <a:buSzPts val="1800"/>
              <a:buFont typeface="Lato"/>
              <a:buChar char="●"/>
            </a:pPr>
            <a:r>
              <a:rPr lang="de-DE" sz="1400" dirty="0" err="1">
                <a:solidFill>
                  <a:schemeClr val="dk2"/>
                </a:solidFill>
                <a:latin typeface="Calibri" panose="020F0502020204030204" pitchFamily="34" charset="0"/>
                <a:ea typeface="Calibri"/>
                <a:cs typeface="Calibri" panose="020F0502020204030204" pitchFamily="34" charset="0"/>
                <a:sym typeface="Calibri"/>
              </a:rPr>
              <a:t>Πώς</a:t>
            </a:r>
            <a:r>
              <a:rPr lang="de-DE" sz="1400" dirty="0">
                <a:solidFill>
                  <a:schemeClr val="dk2"/>
                </a:solidFill>
                <a:latin typeface="Calibri" panose="020F0502020204030204" pitchFamily="34" charset="0"/>
                <a:ea typeface="Calibri"/>
                <a:cs typeface="Calibri" panose="020F0502020204030204" pitchFamily="34" charset="0"/>
                <a:sym typeface="Calibri"/>
              </a:rPr>
              <a:t> θα α</a:t>
            </a:r>
            <a:r>
              <a:rPr lang="de-DE" sz="1400" dirty="0" err="1">
                <a:solidFill>
                  <a:schemeClr val="dk2"/>
                </a:solidFill>
                <a:latin typeface="Calibri" panose="020F0502020204030204" pitchFamily="34" charset="0"/>
                <a:ea typeface="Calibri"/>
                <a:cs typeface="Calibri" panose="020F0502020204030204" pitchFamily="34" charset="0"/>
                <a:sym typeface="Calibri"/>
              </a:rPr>
              <a:t>ξιολογούσ</a:t>
            </a:r>
            <a:r>
              <a:rPr lang="de-DE" sz="1400" dirty="0">
                <a:solidFill>
                  <a:schemeClr val="dk2"/>
                </a:solidFill>
                <a:latin typeface="Calibri" panose="020F0502020204030204" pitchFamily="34" charset="0"/>
                <a:ea typeface="Calibri"/>
                <a:cs typeface="Calibri" panose="020F0502020204030204" pitchFamily="34" charset="0"/>
                <a:sym typeface="Calibri"/>
              </a:rPr>
              <a:t>ατε την τρέχουσα χρηματοοικονομική στρατηγική της επιχείρησής σας; </a:t>
            </a:r>
            <a:endParaRPr sz="1400" dirty="0">
              <a:latin typeface="Calibri" panose="020F0502020204030204" pitchFamily="34" charset="0"/>
              <a:cs typeface="Calibri" panose="020F0502020204030204" pitchFamily="34" charset="0"/>
            </a:endParaRPr>
          </a:p>
          <a:p>
            <a:pPr marL="914400" lvl="1" indent="-342900" algn="just" rtl="0">
              <a:lnSpc>
                <a:spcPct val="115000"/>
              </a:lnSpc>
              <a:spcBef>
                <a:spcPts val="0"/>
              </a:spcBef>
              <a:spcAft>
                <a:spcPts val="0"/>
              </a:spcAft>
              <a:buClr>
                <a:schemeClr val="accent5"/>
              </a:buClr>
              <a:buSzPts val="1800"/>
              <a:buFont typeface="Lato"/>
              <a:buChar char="●"/>
            </a:pPr>
            <a:r>
              <a:rPr lang="de-DE" dirty="0">
                <a:solidFill>
                  <a:schemeClr val="dk2"/>
                </a:solidFill>
                <a:latin typeface="Calibri" panose="020F0502020204030204" pitchFamily="34" charset="0"/>
                <a:ea typeface="Calibri"/>
                <a:cs typeface="Calibri" panose="020F0502020204030204" pitchFamily="34" charset="0"/>
                <a:sym typeface="Calibri"/>
              </a:rPr>
              <a:t>Κα</a:t>
            </a:r>
            <a:r>
              <a:rPr lang="de-DE" dirty="0" err="1">
                <a:solidFill>
                  <a:schemeClr val="dk2"/>
                </a:solidFill>
                <a:latin typeface="Calibri" panose="020F0502020204030204" pitchFamily="34" charset="0"/>
                <a:ea typeface="Calibri"/>
                <a:cs typeface="Calibri" panose="020F0502020204030204" pitchFamily="34" charset="0"/>
                <a:sym typeface="Calibri"/>
              </a:rPr>
              <a:t>λύ</a:t>
            </a:r>
            <a:r>
              <a:rPr lang="de-DE" dirty="0">
                <a:solidFill>
                  <a:schemeClr val="dk2"/>
                </a:solidFill>
                <a:latin typeface="Calibri" panose="020F0502020204030204" pitchFamily="34" charset="0"/>
                <a:ea typeface="Calibri"/>
                <a:cs typeface="Calibri" panose="020F0502020204030204" pitchFamily="34" charset="0"/>
                <a:sym typeface="Calibri"/>
              </a:rPr>
              <a:t>πτονται επαρκώς οι οικονομικές ανάγκες; </a:t>
            </a:r>
            <a:endParaRPr dirty="0">
              <a:latin typeface="Calibri" panose="020F0502020204030204" pitchFamily="34" charset="0"/>
              <a:cs typeface="Calibri" panose="020F0502020204030204" pitchFamily="34" charset="0"/>
            </a:endParaRPr>
          </a:p>
          <a:p>
            <a:pPr marL="914400" lvl="1" indent="-342900" algn="just" rtl="0">
              <a:lnSpc>
                <a:spcPct val="115000"/>
              </a:lnSpc>
              <a:spcBef>
                <a:spcPts val="0"/>
              </a:spcBef>
              <a:spcAft>
                <a:spcPts val="0"/>
              </a:spcAft>
              <a:buClr>
                <a:schemeClr val="accent5"/>
              </a:buClr>
              <a:buSzPts val="1800"/>
              <a:buFont typeface="Lato"/>
              <a:buChar char="●"/>
            </a:pPr>
            <a:r>
              <a:rPr lang="de-DE" dirty="0" err="1">
                <a:solidFill>
                  <a:schemeClr val="dk2"/>
                </a:solidFill>
                <a:latin typeface="Calibri" panose="020F0502020204030204" pitchFamily="34" charset="0"/>
                <a:ea typeface="Calibri"/>
                <a:cs typeface="Calibri" panose="020F0502020204030204" pitchFamily="34" charset="0"/>
                <a:sym typeface="Calibri"/>
              </a:rPr>
              <a:t>Πιστεύετε</a:t>
            </a:r>
            <a:r>
              <a:rPr lang="de-DE" dirty="0">
                <a:solidFill>
                  <a:schemeClr val="dk2"/>
                </a:solidFill>
                <a:latin typeface="Calibri" panose="020F0502020204030204" pitchFamily="34" charset="0"/>
                <a:ea typeface="Calibri"/>
                <a:cs typeface="Calibri" panose="020F0502020204030204" pitchFamily="34" charset="0"/>
                <a:sym typeface="Calibri"/>
              </a:rPr>
              <a:t> </a:t>
            </a:r>
            <a:r>
              <a:rPr lang="de-DE" dirty="0" err="1">
                <a:solidFill>
                  <a:schemeClr val="dk2"/>
                </a:solidFill>
                <a:latin typeface="Calibri" panose="020F0502020204030204" pitchFamily="34" charset="0"/>
                <a:ea typeface="Calibri"/>
                <a:cs typeface="Calibri" panose="020F0502020204030204" pitchFamily="34" charset="0"/>
                <a:sym typeface="Calibri"/>
              </a:rPr>
              <a:t>ότι</a:t>
            </a:r>
            <a:r>
              <a:rPr lang="de-DE" dirty="0">
                <a:solidFill>
                  <a:schemeClr val="dk2"/>
                </a:solidFill>
                <a:latin typeface="Calibri" panose="020F0502020204030204" pitchFamily="34" charset="0"/>
                <a:ea typeface="Calibri"/>
                <a:cs typeface="Calibri" panose="020F0502020204030204" pitchFamily="34" charset="0"/>
                <a:sym typeface="Calibri"/>
              </a:rPr>
              <a:t> </a:t>
            </a:r>
            <a:r>
              <a:rPr lang="de-DE" dirty="0" err="1">
                <a:solidFill>
                  <a:schemeClr val="dk2"/>
                </a:solidFill>
                <a:latin typeface="Calibri" panose="020F0502020204030204" pitchFamily="34" charset="0"/>
                <a:ea typeface="Calibri"/>
                <a:cs typeface="Calibri" panose="020F0502020204030204" pitchFamily="34" charset="0"/>
                <a:sym typeface="Calibri"/>
              </a:rPr>
              <a:t>έχετε</a:t>
            </a:r>
            <a:r>
              <a:rPr lang="de-DE" dirty="0">
                <a:solidFill>
                  <a:schemeClr val="dk2"/>
                </a:solidFill>
                <a:latin typeface="Calibri" panose="020F0502020204030204" pitchFamily="34" charset="0"/>
                <a:ea typeface="Calibri"/>
                <a:cs typeface="Calibri" panose="020F0502020204030204" pitchFamily="34" charset="0"/>
                <a:sym typeface="Calibri"/>
              </a:rPr>
              <a:t> </a:t>
            </a:r>
            <a:r>
              <a:rPr lang="de-DE" dirty="0" err="1">
                <a:solidFill>
                  <a:schemeClr val="dk2"/>
                </a:solidFill>
                <a:latin typeface="Calibri" panose="020F0502020204030204" pitchFamily="34" charset="0"/>
                <a:ea typeface="Calibri"/>
                <a:cs typeface="Calibri" panose="020F0502020204030204" pitchFamily="34" charset="0"/>
                <a:sym typeface="Calibri"/>
              </a:rPr>
              <a:t>την</a:t>
            </a:r>
            <a:r>
              <a:rPr lang="de-DE" dirty="0">
                <a:solidFill>
                  <a:schemeClr val="dk2"/>
                </a:solidFill>
                <a:latin typeface="Calibri" panose="020F0502020204030204" pitchFamily="34" charset="0"/>
                <a:ea typeface="Calibri"/>
                <a:cs typeface="Calibri" panose="020F0502020204030204" pitchFamily="34" charset="0"/>
                <a:sym typeface="Calibri"/>
              </a:rPr>
              <a:t> κα</a:t>
            </a:r>
            <a:r>
              <a:rPr lang="de-DE" dirty="0" err="1">
                <a:solidFill>
                  <a:schemeClr val="dk2"/>
                </a:solidFill>
                <a:latin typeface="Calibri" panose="020F0502020204030204" pitchFamily="34" charset="0"/>
                <a:ea typeface="Calibri"/>
                <a:cs typeface="Calibri" panose="020F0502020204030204" pitchFamily="34" charset="0"/>
                <a:sym typeface="Calibri"/>
              </a:rPr>
              <a:t>τάλληλη</a:t>
            </a:r>
            <a:r>
              <a:rPr lang="de-DE" dirty="0">
                <a:solidFill>
                  <a:schemeClr val="dk2"/>
                </a:solidFill>
                <a:latin typeface="Calibri" panose="020F0502020204030204" pitchFamily="34" charset="0"/>
                <a:ea typeface="Calibri"/>
                <a:cs typeface="Calibri" panose="020F0502020204030204" pitchFamily="34" charset="0"/>
                <a:sym typeface="Calibri"/>
              </a:rPr>
              <a:t> </a:t>
            </a:r>
            <a:r>
              <a:rPr lang="de-DE" dirty="0" err="1">
                <a:solidFill>
                  <a:schemeClr val="dk2"/>
                </a:solidFill>
                <a:latin typeface="Calibri" panose="020F0502020204030204" pitchFamily="34" charset="0"/>
                <a:ea typeface="Calibri"/>
                <a:cs typeface="Calibri" panose="020F0502020204030204" pitchFamily="34" charset="0"/>
                <a:sym typeface="Calibri"/>
              </a:rPr>
              <a:t>ομάδ</a:t>
            </a:r>
            <a:r>
              <a:rPr lang="de-DE" dirty="0">
                <a:solidFill>
                  <a:schemeClr val="dk2"/>
                </a:solidFill>
                <a:latin typeface="Calibri" panose="020F0502020204030204" pitchFamily="34" charset="0"/>
                <a:ea typeface="Calibri"/>
                <a:cs typeface="Calibri" panose="020F0502020204030204" pitchFamily="34" charset="0"/>
                <a:sym typeface="Calibri"/>
              </a:rPr>
              <a:t>α χρηματοδοτικών εταίρων στο τραπέζι των διαπραγματεύσεων για το έργο;</a:t>
            </a:r>
            <a:endParaRPr dirty="0">
              <a:latin typeface="Calibri" panose="020F0502020204030204" pitchFamily="34" charset="0"/>
              <a:cs typeface="Calibri" panose="020F0502020204030204" pitchFamily="34" charset="0"/>
            </a:endParaRPr>
          </a:p>
          <a:p>
            <a:pPr marL="0" lvl="0" indent="0" algn="just" rtl="0">
              <a:lnSpc>
                <a:spcPct val="115000"/>
              </a:lnSpc>
              <a:spcBef>
                <a:spcPts val="0"/>
              </a:spcBef>
              <a:spcAft>
                <a:spcPts val="0"/>
              </a:spcAft>
              <a:buSzPts val="1800"/>
              <a:buNone/>
            </a:pPr>
            <a:endParaRPr sz="1400" b="1" dirty="0">
              <a:solidFill>
                <a:schemeClr val="dk2"/>
              </a:solidFill>
              <a:latin typeface="Calibri" panose="020F0502020204030204" pitchFamily="34" charset="0"/>
              <a:ea typeface="Calibri"/>
              <a:cs typeface="Calibri" panose="020F0502020204030204" pitchFamily="34" charset="0"/>
              <a:sym typeface="Calibri"/>
            </a:endParaRPr>
          </a:p>
          <a:p>
            <a:pPr marL="457200" lvl="0" indent="-342900" algn="just" rtl="0">
              <a:lnSpc>
                <a:spcPct val="115000"/>
              </a:lnSpc>
              <a:spcBef>
                <a:spcPts val="0"/>
              </a:spcBef>
              <a:spcAft>
                <a:spcPts val="0"/>
              </a:spcAft>
              <a:buClr>
                <a:schemeClr val="accent5"/>
              </a:buClr>
              <a:buSzPts val="1800"/>
              <a:buFont typeface="Lato"/>
              <a:buChar char="●"/>
            </a:pPr>
            <a:r>
              <a:rPr lang="de-DE" sz="1400" dirty="0" err="1">
                <a:solidFill>
                  <a:schemeClr val="dk2"/>
                </a:solidFill>
                <a:latin typeface="Calibri" panose="020F0502020204030204" pitchFamily="34" charset="0"/>
                <a:ea typeface="Calibri"/>
                <a:cs typeface="Calibri" panose="020F0502020204030204" pitchFamily="34" charset="0"/>
                <a:sym typeface="Calibri"/>
              </a:rPr>
              <a:t>Πώς</a:t>
            </a:r>
            <a:r>
              <a:rPr lang="de-DE" sz="1400" dirty="0">
                <a:solidFill>
                  <a:schemeClr val="dk2"/>
                </a:solidFill>
                <a:latin typeface="Calibri" panose="020F0502020204030204" pitchFamily="34" charset="0"/>
                <a:ea typeface="Calibri"/>
                <a:cs typeface="Calibri" panose="020F0502020204030204" pitchFamily="34" charset="0"/>
                <a:sym typeface="Calibri"/>
              </a:rPr>
              <a:t> θα </a:t>
            </a:r>
            <a:r>
              <a:rPr lang="de-DE" sz="1400" dirty="0" err="1">
                <a:solidFill>
                  <a:schemeClr val="dk2"/>
                </a:solidFill>
                <a:latin typeface="Calibri" panose="020F0502020204030204" pitchFamily="34" charset="0"/>
                <a:ea typeface="Calibri"/>
                <a:cs typeface="Calibri" panose="020F0502020204030204" pitchFamily="34" charset="0"/>
                <a:sym typeface="Calibri"/>
              </a:rPr>
              <a:t>δι</a:t>
            </a:r>
            <a:r>
              <a:rPr lang="de-DE" sz="1400" dirty="0">
                <a:solidFill>
                  <a:schemeClr val="dk2"/>
                </a:solidFill>
                <a:latin typeface="Calibri" panose="020F0502020204030204" pitchFamily="34" charset="0"/>
                <a:ea typeface="Calibri"/>
                <a:cs typeface="Calibri" panose="020F0502020204030204" pitchFamily="34" charset="0"/>
                <a:sym typeface="Calibri"/>
              </a:rPr>
              <a:t>ασφαλίζατε ότι έχετε μια καλή εκτίμηση των χρηματοδοτικών σας αναγκών, επί του παρόντος και προκειμένου να υποστηρίξετε με τον καλύτερο δυνατό τρόπο τα μελλοντικά αναπτυξιακά βήματα που είστε πρόθυμοι να κάνετε;</a:t>
            </a:r>
            <a:endParaRPr sz="1400" dirty="0">
              <a:latin typeface="Calibri" panose="020F0502020204030204" pitchFamily="34" charset="0"/>
              <a:cs typeface="Calibri" panose="020F0502020204030204" pitchFamily="34" charset="0"/>
            </a:endParaRPr>
          </a:p>
          <a:p>
            <a:pPr marL="0" lvl="0" indent="0" algn="just" rtl="0">
              <a:lnSpc>
                <a:spcPct val="115000"/>
              </a:lnSpc>
              <a:spcBef>
                <a:spcPts val="0"/>
              </a:spcBef>
              <a:spcAft>
                <a:spcPts val="0"/>
              </a:spcAft>
              <a:buSzPts val="1800"/>
              <a:buNone/>
            </a:pPr>
            <a:endParaRPr sz="1400" b="1" dirty="0">
              <a:solidFill>
                <a:schemeClr val="dk2"/>
              </a:solidFill>
              <a:latin typeface="Calibri" panose="020F0502020204030204" pitchFamily="34" charset="0"/>
              <a:ea typeface="Calibri"/>
              <a:cs typeface="Calibri" panose="020F0502020204030204" pitchFamily="34" charset="0"/>
              <a:sym typeface="Calibri"/>
            </a:endParaRPr>
          </a:p>
          <a:p>
            <a:pPr marL="457200" lvl="0" indent="-342900" algn="just" rtl="0">
              <a:lnSpc>
                <a:spcPct val="115000"/>
              </a:lnSpc>
              <a:spcBef>
                <a:spcPts val="0"/>
              </a:spcBef>
              <a:spcAft>
                <a:spcPts val="0"/>
              </a:spcAft>
              <a:buClr>
                <a:schemeClr val="accent5"/>
              </a:buClr>
              <a:buSzPts val="1800"/>
              <a:buFont typeface="Lato"/>
              <a:buChar char="●"/>
            </a:pPr>
            <a:r>
              <a:rPr lang="de-DE" sz="1400" dirty="0" err="1">
                <a:solidFill>
                  <a:schemeClr val="dk2"/>
                </a:solidFill>
                <a:latin typeface="Calibri" panose="020F0502020204030204" pitchFamily="34" charset="0"/>
                <a:ea typeface="Calibri"/>
                <a:cs typeface="Calibri" panose="020F0502020204030204" pitchFamily="34" charset="0"/>
                <a:sym typeface="Calibri"/>
              </a:rPr>
              <a:t>Ποι</a:t>
            </a:r>
            <a:r>
              <a:rPr lang="de-DE" sz="1400" dirty="0">
                <a:solidFill>
                  <a:schemeClr val="dk2"/>
                </a:solidFill>
                <a:latin typeface="Calibri" panose="020F0502020204030204" pitchFamily="34" charset="0"/>
                <a:ea typeface="Calibri"/>
                <a:cs typeface="Calibri" panose="020F0502020204030204" pitchFamily="34" charset="0"/>
                <a:sym typeface="Calibri"/>
              </a:rPr>
              <a:t>α θα ήταν τα πρώτα βήματα που θα ήσασταν διατεθειμένοι να κάνετε προκειμένου να βελτιώσετε τη χρηματοδότηση της κοινωνικής σας επιχείρησης</a:t>
            </a:r>
            <a:r>
              <a:rPr lang="de-DE" sz="1400" b="1" dirty="0">
                <a:solidFill>
                  <a:schemeClr val="dk2"/>
                </a:solidFill>
                <a:latin typeface="Calibri" panose="020F0502020204030204" pitchFamily="34" charset="0"/>
                <a:ea typeface="Calibri"/>
                <a:cs typeface="Calibri" panose="020F0502020204030204" pitchFamily="34" charset="0"/>
                <a:sym typeface="Calibri"/>
              </a:rPr>
              <a:t>; </a:t>
            </a:r>
            <a:endParaRPr sz="1400" b="0" i="0" u="none" strike="noStrike" cap="none" dirty="0">
              <a:solidFill>
                <a:srgbClr val="000000"/>
              </a:solidFill>
              <a:latin typeface="Calibri" panose="020F0502020204030204" pitchFamily="34" charset="0"/>
              <a:ea typeface="Calibri"/>
              <a:cs typeface="Calibri" panose="020F0502020204030204" pitchFamily="34" charset="0"/>
              <a:sym typeface="Calibri"/>
            </a:endParaRPr>
          </a:p>
          <a:p>
            <a:pPr marL="457200" lvl="0" indent="-228600" algn="just" rtl="0">
              <a:lnSpc>
                <a:spcPct val="115000"/>
              </a:lnSpc>
              <a:spcBef>
                <a:spcPts val="0"/>
              </a:spcBef>
              <a:spcAft>
                <a:spcPts val="0"/>
              </a:spcAft>
              <a:buSzPts val="1800"/>
              <a:buNone/>
            </a:pPr>
            <a:endParaRPr sz="1400" dirty="0">
              <a:latin typeface="Calibri" panose="020F0502020204030204" pitchFamily="34" charset="0"/>
              <a:ea typeface="Calibri"/>
              <a:cs typeface="Calibri" panose="020F0502020204030204" pitchFamily="34" charset="0"/>
              <a:sym typeface="Calibri"/>
            </a:endParaRPr>
          </a:p>
        </p:txBody>
      </p:sp>
      <p:sp>
        <p:nvSpPr>
          <p:cNvPr id="1348" name="Google Shape;1348;g1892e141b05_0_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79</a:t>
            </a:fld>
            <a:endParaRPr/>
          </a:p>
        </p:txBody>
      </p:sp>
      <p:pic>
        <p:nvPicPr>
          <p:cNvPr id="1349" name="Google Shape;1349;g1892e141b05_0_0"/>
          <p:cNvPicPr preferRelativeResize="0"/>
          <p:nvPr/>
        </p:nvPicPr>
        <p:blipFill rotWithShape="1">
          <a:blip r:embed="rId3">
            <a:alphaModFix/>
          </a:blip>
          <a:srcRect/>
          <a:stretch/>
        </p:blipFill>
        <p:spPr>
          <a:xfrm>
            <a:off x="1108710" y="2180697"/>
            <a:ext cx="3074670" cy="2962804"/>
          </a:xfrm>
          <a:prstGeom prst="rect">
            <a:avLst/>
          </a:prstGeom>
          <a:noFill/>
          <a:ln>
            <a:noFill/>
          </a:ln>
        </p:spPr>
      </p:pic>
      <p:pic>
        <p:nvPicPr>
          <p:cNvPr id="1350" name="Google Shape;1350;g1892e141b05_0_0"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4" cy="393179"/>
          </a:xfrm>
          <a:prstGeom prst="rect">
            <a:avLst/>
          </a:prstGeom>
          <a:noFill/>
          <a:ln>
            <a:noFill/>
          </a:ln>
        </p:spPr>
      </p:pic>
      <p:pic>
        <p:nvPicPr>
          <p:cNvPr id="1351" name="Google Shape;1351;g1892e141b05_0_0"/>
          <p:cNvPicPr preferRelativeResize="0"/>
          <p:nvPr/>
        </p:nvPicPr>
        <p:blipFill rotWithShape="1">
          <a:blip r:embed="rId5">
            <a:alphaModFix/>
          </a:blip>
          <a:srcRect/>
          <a:stretch/>
        </p:blipFill>
        <p:spPr>
          <a:xfrm>
            <a:off x="0" y="0"/>
            <a:ext cx="718275" cy="679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p:nvPr/>
        </p:nvSpPr>
        <p:spPr>
          <a:xfrm>
            <a:off x="1863217" y="978651"/>
            <a:ext cx="5429123" cy="27699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122D4A"/>
              </a:solidFill>
              <a:latin typeface="Arial"/>
              <a:ea typeface="Arial"/>
              <a:cs typeface="Arial"/>
              <a:sym typeface="Arial"/>
            </a:endParaRPr>
          </a:p>
        </p:txBody>
      </p:sp>
      <p:sp>
        <p:nvSpPr>
          <p:cNvPr id="147" name="Google Shape;147;p5"/>
          <p:cNvSpPr txBox="1"/>
          <p:nvPr/>
        </p:nvSpPr>
        <p:spPr>
          <a:xfrm>
            <a:off x="1863216" y="2080260"/>
            <a:ext cx="6858707" cy="2084582"/>
          </a:xfrm>
          <a:prstGeom prst="rect">
            <a:avLst/>
          </a:prstGeom>
          <a:noFill/>
          <a:ln>
            <a:noFill/>
          </a:ln>
        </p:spPr>
        <p:txBody>
          <a:bodyPr spcFirstLastPara="1" wrap="square" lIns="91425" tIns="91425" rIns="91425" bIns="91425" anchor="ctr" anchorCtr="0">
            <a:noAutofit/>
          </a:bodyPr>
          <a:lstStyle/>
          <a:p>
            <a:pPr marL="457200" marR="0" lvl="0" indent="-228600" algn="l" rtl="0">
              <a:lnSpc>
                <a:spcPct val="100000"/>
              </a:lnSpc>
              <a:spcBef>
                <a:spcPts val="600"/>
              </a:spcBef>
              <a:spcAft>
                <a:spcPts val="0"/>
              </a:spcAft>
              <a:buClr>
                <a:schemeClr val="dk1"/>
              </a:buClr>
              <a:buSzPts val="1800"/>
              <a:buFont typeface="Noto Sans"/>
              <a:buChar char="−"/>
            </a:pP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Τι</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π</a:t>
            </a: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ρέ</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πει να χρηματοδοτήσω προκειμένου η επιχείρησή μου να λειτουργήσει ομαλά και να αναπτυχθεί; </a:t>
            </a:r>
            <a:endParaRPr dirty="0">
              <a:latin typeface="Lato" panose="020F0502020204030203" pitchFamily="34" charset="0"/>
              <a:ea typeface="Lato" panose="020F0502020204030203" pitchFamily="34" charset="0"/>
              <a:cs typeface="Lato" panose="020F0502020204030203" pitchFamily="34" charset="0"/>
            </a:endParaRPr>
          </a:p>
          <a:p>
            <a:pPr marL="457200" marR="0" lvl="0" indent="-114300" algn="l" rtl="0">
              <a:lnSpc>
                <a:spcPct val="100000"/>
              </a:lnSpc>
              <a:spcBef>
                <a:spcPts val="600"/>
              </a:spcBef>
              <a:spcAft>
                <a:spcPts val="0"/>
              </a:spcAft>
              <a:buClr>
                <a:schemeClr val="dk1"/>
              </a:buClr>
              <a:buSzPts val="1800"/>
              <a:buFont typeface="Noto Sans"/>
              <a:buNone/>
            </a:pPr>
            <a:endParaRPr sz="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a:p>
            <a:pPr marL="457200" marR="0" lvl="0" indent="-228600" algn="l" rtl="0">
              <a:lnSpc>
                <a:spcPct val="100000"/>
              </a:lnSpc>
              <a:spcBef>
                <a:spcPts val="600"/>
              </a:spcBef>
              <a:spcAft>
                <a:spcPts val="0"/>
              </a:spcAft>
              <a:buClr>
                <a:schemeClr val="dk1"/>
              </a:buClr>
              <a:buSzPts val="1800"/>
              <a:buFont typeface="Noto Sans"/>
              <a:buChar char="−"/>
            </a:pP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Πόσο</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χρειάζομ</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αι; </a:t>
            </a:r>
            <a:endParaRPr dirty="0">
              <a:latin typeface="Lato" panose="020F0502020204030203" pitchFamily="34" charset="0"/>
              <a:ea typeface="Lato" panose="020F0502020204030203" pitchFamily="34" charset="0"/>
              <a:cs typeface="Lato" panose="020F0502020204030203" pitchFamily="34" charset="0"/>
            </a:endParaRPr>
          </a:p>
          <a:p>
            <a:pPr marL="457200" marR="0" lvl="0" indent="-114300" algn="l" rtl="0">
              <a:lnSpc>
                <a:spcPct val="100000"/>
              </a:lnSpc>
              <a:spcBef>
                <a:spcPts val="600"/>
              </a:spcBef>
              <a:spcAft>
                <a:spcPts val="0"/>
              </a:spcAft>
              <a:buClr>
                <a:schemeClr val="dk1"/>
              </a:buClr>
              <a:buSzPts val="1800"/>
              <a:buFont typeface="Noto Sans"/>
              <a:buNone/>
            </a:pPr>
            <a:endParaRPr sz="6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a:p>
            <a:pPr marL="457200" marR="0" lvl="0" indent="-228600" algn="l" rtl="0">
              <a:lnSpc>
                <a:spcPct val="100000"/>
              </a:lnSpc>
              <a:spcBef>
                <a:spcPts val="600"/>
              </a:spcBef>
              <a:spcAft>
                <a:spcPts val="0"/>
              </a:spcAft>
              <a:buClr>
                <a:schemeClr val="dk1"/>
              </a:buClr>
              <a:buSzPts val="1800"/>
              <a:buFont typeface="Noto Sans"/>
              <a:buChar char="−"/>
            </a:pP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Ποιος</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τύ</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πος χρηματοπιστωτικών μέσων είναι ο καταλληλότερος</a:t>
            </a:r>
            <a:endParaRPr dirty="0">
              <a:latin typeface="Lato" panose="020F0502020204030203" pitchFamily="34" charset="0"/>
              <a:ea typeface="Lato" panose="020F0502020204030203" pitchFamily="34" charset="0"/>
              <a:cs typeface="Lato" panose="020F0502020204030203" pitchFamily="34" charset="0"/>
            </a:endParaRPr>
          </a:p>
          <a:p>
            <a:pPr marL="571500" marR="0" lvl="1" indent="-342900" algn="l" rtl="0">
              <a:lnSpc>
                <a:spcPct val="100000"/>
              </a:lnSpc>
              <a:spcBef>
                <a:spcPts val="600"/>
              </a:spcBef>
              <a:spcAft>
                <a:spcPts val="0"/>
              </a:spcAft>
              <a:buClr>
                <a:schemeClr val="dk1"/>
              </a:buClr>
              <a:buSzPts val="1800"/>
              <a:buFont typeface="Courier New"/>
              <a:buChar char="o"/>
            </a:pP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στο</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επ</a:t>
            </a: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ιχειρημ</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ατικό </a:t>
            </a:r>
            <a:r>
              <a:rPr lang="el-GR" sz="1500" dirty="0">
                <a:solidFill>
                  <a:schemeClr val="dk2"/>
                </a:solidFill>
                <a:latin typeface="Lato" panose="020F0502020204030203" pitchFamily="34" charset="0"/>
                <a:ea typeface="Lato" panose="020F0502020204030203" pitchFamily="34" charset="0"/>
                <a:cs typeface="Lato" panose="020F0502020204030203" pitchFamily="34" charset="0"/>
                <a:sym typeface="Lato"/>
              </a:rPr>
              <a:t>του</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μοντέλο και στο μοντέλο α</a:t>
            </a: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ντίκτυ</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πού </a:t>
            </a:r>
            <a:r>
              <a:rPr lang="el-GR" sz="1500" dirty="0">
                <a:solidFill>
                  <a:schemeClr val="dk2"/>
                </a:solidFill>
                <a:latin typeface="Lato" panose="020F0502020204030203" pitchFamily="34" charset="0"/>
                <a:ea typeface="Lato" panose="020F0502020204030203" pitchFamily="34" charset="0"/>
                <a:cs typeface="Lato" panose="020F0502020204030203" pitchFamily="34" charset="0"/>
                <a:sym typeface="Lato"/>
              </a:rPr>
              <a:t>του</a:t>
            </a:r>
            <a:endParaRPr dirty="0">
              <a:latin typeface="Lato" panose="020F0502020204030203" pitchFamily="34" charset="0"/>
              <a:ea typeface="Lato" panose="020F0502020204030203" pitchFamily="34" charset="0"/>
              <a:cs typeface="Lato" panose="020F0502020204030203" pitchFamily="34" charset="0"/>
            </a:endParaRPr>
          </a:p>
          <a:p>
            <a:pPr marL="571500" marR="0" lvl="1" indent="-342900" algn="l" rtl="0">
              <a:lnSpc>
                <a:spcPct val="100000"/>
              </a:lnSpc>
              <a:spcBef>
                <a:spcPts val="600"/>
              </a:spcBef>
              <a:spcAft>
                <a:spcPts val="0"/>
              </a:spcAft>
              <a:buClr>
                <a:schemeClr val="dk1"/>
              </a:buClr>
              <a:buSzPts val="1800"/>
              <a:buFont typeface="Courier New"/>
              <a:buChar char="o"/>
            </a:pP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στο</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στάδιο</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α</a:t>
            </a: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νά</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πτυξής του</a:t>
            </a:r>
            <a:endParaRPr dirty="0">
              <a:latin typeface="Lato" panose="020F0502020204030203" pitchFamily="34" charset="0"/>
              <a:ea typeface="Lato" panose="020F0502020204030203" pitchFamily="34" charset="0"/>
              <a:cs typeface="Lato" panose="020F0502020204030203" pitchFamily="34" charset="0"/>
            </a:endParaRPr>
          </a:p>
          <a:p>
            <a:pPr marL="571500" marR="0" lvl="1" indent="-342900" algn="l" rtl="0">
              <a:lnSpc>
                <a:spcPct val="100000"/>
              </a:lnSpc>
              <a:spcBef>
                <a:spcPts val="600"/>
              </a:spcBef>
              <a:spcAft>
                <a:spcPts val="0"/>
              </a:spcAft>
              <a:buClr>
                <a:schemeClr val="dk1"/>
              </a:buClr>
              <a:buSzPts val="1800"/>
              <a:buFont typeface="Courier New"/>
              <a:buChar char="o"/>
            </a:pP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στις</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α</a:t>
            </a: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νάγκες</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της</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επ</a:t>
            </a: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ιχείρησης</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endParaRPr dirty="0">
              <a:latin typeface="Lato" panose="020F0502020204030203" pitchFamily="34" charset="0"/>
              <a:ea typeface="Lato" panose="020F0502020204030203" pitchFamily="34" charset="0"/>
              <a:cs typeface="Lato" panose="020F0502020204030203" pitchFamily="34" charset="0"/>
            </a:endParaRPr>
          </a:p>
          <a:p>
            <a:pPr marL="571500" marR="0" lvl="1" indent="-228600" algn="l" rtl="0">
              <a:lnSpc>
                <a:spcPct val="100000"/>
              </a:lnSpc>
              <a:spcBef>
                <a:spcPts val="600"/>
              </a:spcBef>
              <a:spcAft>
                <a:spcPts val="0"/>
              </a:spcAft>
              <a:buClr>
                <a:schemeClr val="dk1"/>
              </a:buClr>
              <a:buSzPts val="1800"/>
              <a:buFont typeface="Noto Sans Symbols"/>
              <a:buNone/>
            </a:pPr>
            <a:endParaRPr sz="6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a:p>
            <a:pPr marL="571500" marR="0" lvl="1" indent="-342900" algn="l" rtl="0">
              <a:lnSpc>
                <a:spcPct val="100000"/>
              </a:lnSpc>
              <a:spcBef>
                <a:spcPts val="600"/>
              </a:spcBef>
              <a:spcAft>
                <a:spcPts val="0"/>
              </a:spcAft>
              <a:buClr>
                <a:schemeClr val="dk1"/>
              </a:buClr>
              <a:buSzPts val="1800"/>
              <a:buFont typeface="Noto Sans Symbols"/>
              <a:buChar char="−"/>
            </a:pP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a:t>
            </a: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όλ</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α ξεκινούν με την κατανόηση του τρόπου με τον οποίο τα χρήματα εισρέουν και εξέρχονται από την επιχείρηση, ή αλλιώς</a:t>
            </a:r>
            <a:r>
              <a:rPr lang="el-GR"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(με την κατανόηση) των</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a:t>
            </a:r>
            <a:r>
              <a:rPr lang="de-DE" sz="1500" b="0" i="0" u="none" strike="noStrike" cap="none" dirty="0" err="1">
                <a:solidFill>
                  <a:schemeClr val="dk2"/>
                </a:solidFill>
                <a:latin typeface="Lato" panose="020F0502020204030203" pitchFamily="34" charset="0"/>
                <a:ea typeface="Lato" panose="020F0502020204030203" pitchFamily="34" charset="0"/>
                <a:cs typeface="Lato" panose="020F0502020204030203" pitchFamily="34" charset="0"/>
                <a:sym typeface="Lato"/>
              </a:rPr>
              <a:t>κύκλ</a:t>
            </a:r>
            <a:r>
              <a:rPr lang="el-GR"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ων</a:t>
            </a:r>
            <a:r>
              <a:rPr lang="de-DE"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rPr>
              <a:t> ταμειακών ροών. </a:t>
            </a:r>
            <a:endParaRPr dirty="0">
              <a:latin typeface="Lato" panose="020F0502020204030203" pitchFamily="34" charset="0"/>
              <a:ea typeface="Lato" panose="020F0502020204030203" pitchFamily="34" charset="0"/>
              <a:cs typeface="Lato" panose="020F0502020204030203" pitchFamily="34" charset="0"/>
            </a:endParaRPr>
          </a:p>
          <a:p>
            <a:pPr marL="457200" marR="0" lvl="0" indent="-114300" algn="l" rtl="0">
              <a:lnSpc>
                <a:spcPct val="100000"/>
              </a:lnSpc>
              <a:spcBef>
                <a:spcPts val="1200"/>
              </a:spcBef>
              <a:spcAft>
                <a:spcPts val="600"/>
              </a:spcAft>
              <a:buClr>
                <a:schemeClr val="dk1"/>
              </a:buClr>
              <a:buSzPts val="1800"/>
              <a:buFont typeface="Noto Sans"/>
              <a:buNone/>
            </a:pPr>
            <a:endParaRPr sz="1500" b="0" i="0" u="none" strike="noStrike" cap="none" dirty="0">
              <a:solidFill>
                <a:schemeClr val="dk2"/>
              </a:solidFill>
              <a:latin typeface="Lato" panose="020F0502020204030203" pitchFamily="34" charset="0"/>
              <a:ea typeface="Lato" panose="020F0502020204030203" pitchFamily="34" charset="0"/>
              <a:cs typeface="Lato" panose="020F0502020204030203" pitchFamily="34" charset="0"/>
              <a:sym typeface="Lato"/>
            </a:endParaRPr>
          </a:p>
        </p:txBody>
      </p:sp>
      <p:sp>
        <p:nvSpPr>
          <p:cNvPr id="148" name="Google Shape;148;p5"/>
          <p:cNvSpPr txBox="1"/>
          <p:nvPr/>
        </p:nvSpPr>
        <p:spPr>
          <a:xfrm>
            <a:off x="2887579" y="442913"/>
            <a:ext cx="5834345" cy="8127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3000"/>
              <a:buFont typeface="Raleway"/>
              <a:buNone/>
            </a:pPr>
            <a:r>
              <a:rPr lang="de-DE" sz="2100" b="1" i="0" u="none" strike="noStrike" cap="none" dirty="0" err="1">
                <a:solidFill>
                  <a:schemeClr val="dk2"/>
                </a:solidFill>
                <a:latin typeface="Calibri" panose="020F0502020204030204" pitchFamily="34" charset="0"/>
                <a:ea typeface="Raleway"/>
                <a:cs typeface="Calibri" panose="020F0502020204030204" pitchFamily="34" charset="0"/>
                <a:sym typeface="Raleway"/>
              </a:rPr>
              <a:t>Κύκλοι</a:t>
            </a:r>
            <a:r>
              <a:rPr lang="de-DE" sz="2100" b="1" i="0" u="none" strike="noStrike" cap="none" dirty="0">
                <a:solidFill>
                  <a:schemeClr val="dk2"/>
                </a:solidFill>
                <a:latin typeface="Calibri" panose="020F0502020204030204" pitchFamily="34" charset="0"/>
                <a:ea typeface="Raleway"/>
                <a:cs typeface="Calibri" panose="020F0502020204030204" pitchFamily="34" charset="0"/>
                <a:sym typeface="Raleway"/>
              </a:rPr>
              <a:t> τα</a:t>
            </a:r>
            <a:r>
              <a:rPr lang="de-DE" sz="2100" b="1" i="0" u="none" strike="noStrike" cap="none" dirty="0" err="1">
                <a:solidFill>
                  <a:schemeClr val="dk2"/>
                </a:solidFill>
                <a:latin typeface="Calibri" panose="020F0502020204030204" pitchFamily="34" charset="0"/>
                <a:ea typeface="Raleway"/>
                <a:cs typeface="Calibri" panose="020F0502020204030204" pitchFamily="34" charset="0"/>
                <a:sym typeface="Raleway"/>
              </a:rPr>
              <a:t>μει</a:t>
            </a:r>
            <a:r>
              <a:rPr lang="de-DE" sz="2100" b="1" i="0" u="none" strike="noStrike" cap="none" dirty="0">
                <a:solidFill>
                  <a:schemeClr val="dk2"/>
                </a:solidFill>
                <a:latin typeface="Calibri" panose="020F0502020204030204" pitchFamily="34" charset="0"/>
                <a:ea typeface="Raleway"/>
                <a:cs typeface="Calibri" panose="020F0502020204030204" pitchFamily="34" charset="0"/>
                <a:sym typeface="Raleway"/>
              </a:rPr>
              <a:t>ακών ροών ως σημείο εκκίνησης για τη χρηματοδότηση της κοινωνικής επιχείρησης</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149" name="Google Shape;14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50" name="Google Shape;15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151" name="Google Shape;15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pic>
        <p:nvPicPr>
          <p:cNvPr id="152" name="Google Shape;152;p5"/>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153" name="Google Shape;153;p5"/>
          <p:cNvSpPr txBox="1">
            <a:spLocks noGrp="1"/>
          </p:cNvSpPr>
          <p:nvPr>
            <p:ph type="sldNum" idx="12"/>
          </p:nvPr>
        </p:nvSpPr>
        <p:spPr>
          <a:xfrm>
            <a:off x="8747592" y="4903627"/>
            <a:ext cx="388789" cy="115416"/>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000"/>
              <a:buNone/>
            </a:pPr>
            <a:fld id="{00000000-1234-1234-1234-123412341234}" type="slidenum">
              <a:rPr lang="de-DE"/>
              <a:pPr marL="0" lvl="0" indent="0" algn="l" rtl="0">
                <a:lnSpc>
                  <a:spcPct val="100000"/>
                </a:lnSpc>
                <a:spcBef>
                  <a:spcPts val="0"/>
                </a:spcBef>
                <a:spcAft>
                  <a:spcPts val="0"/>
                </a:spcAft>
                <a:buSzPts val="1000"/>
                <a:buNone/>
              </a:pPr>
              <a:t>8</a:t>
            </a:fld>
            <a:endParaRPr/>
          </a:p>
        </p:txBody>
      </p:sp>
      <p:pic>
        <p:nvPicPr>
          <p:cNvPr id="154" name="Google Shape;154;p5" descr="Graphical user interface, application&#10;&#10;Description automatically generated with medium confidence"/>
          <p:cNvPicPr preferRelativeResize="0"/>
          <p:nvPr/>
        </p:nvPicPr>
        <p:blipFill rotWithShape="1">
          <a:blip r:embed="rId4">
            <a:alphaModFix/>
          </a:blip>
          <a:srcRect/>
          <a:stretch/>
        </p:blipFill>
        <p:spPr>
          <a:xfrm>
            <a:off x="79013" y="4672056"/>
            <a:ext cx="1871663" cy="393179"/>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g23a1ce89eda_0_0"/>
          <p:cNvPicPr preferRelativeResize="0"/>
          <p:nvPr/>
        </p:nvPicPr>
        <p:blipFill rotWithShape="1">
          <a:blip r:embed="rId3">
            <a:alphaModFix/>
          </a:blip>
          <a:srcRect/>
          <a:stretch/>
        </p:blipFill>
        <p:spPr>
          <a:xfrm>
            <a:off x="0" y="0"/>
            <a:ext cx="718275" cy="679625"/>
          </a:xfrm>
          <a:prstGeom prst="rect">
            <a:avLst/>
          </a:prstGeom>
          <a:noFill/>
          <a:ln>
            <a:noFill/>
          </a:ln>
        </p:spPr>
      </p:pic>
      <p:sp>
        <p:nvSpPr>
          <p:cNvPr id="668" name="Google Shape;668;g23a1ce89eda_0_0"/>
          <p:cNvSpPr txBox="1">
            <a:spLocks noGrp="1"/>
          </p:cNvSpPr>
          <p:nvPr>
            <p:ph type="title"/>
          </p:nvPr>
        </p:nvSpPr>
        <p:spPr>
          <a:xfrm>
            <a:off x="5615997" y="799064"/>
            <a:ext cx="2728603" cy="88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it" sz="3600" dirty="0">
                <a:solidFill>
                  <a:schemeClr val="dk1"/>
                </a:solidFill>
                <a:latin typeface="Lato" panose="020F0502020204030203" pitchFamily="34" charset="0"/>
                <a:ea typeface="Lato" panose="020F0502020204030203" pitchFamily="34" charset="0"/>
                <a:cs typeface="Lato" panose="020F0502020204030203" pitchFamily="34" charset="0"/>
              </a:rPr>
              <a:t>Ευχαριστώ!</a:t>
            </a:r>
            <a:endParaRPr dirty="0">
              <a:latin typeface="Lato" panose="020F0502020204030203" pitchFamily="34" charset="0"/>
              <a:ea typeface="Lato" panose="020F0502020204030203" pitchFamily="34" charset="0"/>
              <a:cs typeface="Lato" panose="020F0502020204030203" pitchFamily="34" charset="0"/>
            </a:endParaRPr>
          </a:p>
        </p:txBody>
      </p:sp>
      <p:sp>
        <p:nvSpPr>
          <p:cNvPr id="669" name="Google Shape;669;g23a1ce89eda_0_0"/>
          <p:cNvSpPr txBox="1"/>
          <p:nvPr/>
        </p:nvSpPr>
        <p:spPr>
          <a:xfrm>
            <a:off x="5680149" y="1647784"/>
            <a:ext cx="26079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it" sz="1400" b="0" i="0" u="sng" strike="noStrike" kern="0" cap="none" spc="0" normalizeH="0" baseline="0" noProof="0">
                <a:ln>
                  <a:noFill/>
                </a:ln>
                <a:solidFill>
                  <a:srgbClr val="000000"/>
                </a:solidFill>
                <a:effectLst/>
                <a:uLnTx/>
                <a:uFillTx/>
                <a:latin typeface="Arial"/>
                <a:ea typeface="Arial"/>
                <a:cs typeface="Arial"/>
                <a:sym typeface="Arial"/>
                <a:hlinkClick r:id="rId4">
                  <a:extLst>
                    <a:ext uri="{A12FA001-AC4F-418D-AE19-62706E023703}">
                      <ahyp:hlinkClr xmlns:ahyp="http://schemas.microsoft.com/office/drawing/2018/hyperlinkcolor" val="tx"/>
                    </a:ext>
                  </a:extLst>
                </a:hlinkClick>
              </a:rPr>
              <a:t>https://www.beyond-capital.eu/</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0" name="Google Shape;670;g23a1ce89eda_0_0"/>
          <p:cNvSpPr txBox="1"/>
          <p:nvPr/>
        </p:nvSpPr>
        <p:spPr>
          <a:xfrm>
            <a:off x="4976864" y="1829888"/>
            <a:ext cx="4081200" cy="1046700"/>
          </a:xfrm>
          <a:prstGeom prst="rect">
            <a:avLst/>
          </a:prstGeom>
          <a:noFill/>
          <a:ln>
            <a:noFill/>
          </a:ln>
        </p:spPr>
        <p:txBody>
          <a:bodyPr spcFirstLastPara="1" wrap="square" lIns="121875" tIns="121875" rIns="121875" bIns="121875" anchor="t" anchorCtr="1">
            <a:noAutofit/>
          </a:bodyPr>
          <a:lstStyle/>
          <a:p>
            <a:pPr marL="0" marR="0" lvl="0" indent="0" algn="ctr" defTabSz="914400" rtl="0" eaLnBrk="1" fontAlgn="auto" latinLnBrk="0" hangingPunct="1">
              <a:lnSpc>
                <a:spcPct val="114000"/>
              </a:lnSpc>
              <a:spcBef>
                <a:spcPts val="0"/>
              </a:spcBef>
              <a:spcAft>
                <a:spcPts val="0"/>
              </a:spcAft>
              <a:buClr>
                <a:srgbClr val="000000"/>
              </a:buClr>
              <a:buSzPts val="1600"/>
              <a:buFont typeface="Arial"/>
              <a:buNone/>
              <a:tabLst/>
              <a:defRPr/>
            </a:pPr>
            <a:r>
              <a:rPr kumimoji="0" lang="it" sz="1600" b="1" i="0" u="none" strike="noStrike" kern="0" cap="none" spc="0" normalizeH="0" baseline="0" noProof="0" dirty="0">
                <a:ln>
                  <a:noFill/>
                </a:ln>
                <a:solidFill>
                  <a:srgbClr val="000000"/>
                </a:solidFill>
                <a:effectLst/>
                <a:uLnTx/>
                <a:uFillTx/>
                <a:latin typeface="Open Sans"/>
                <a:ea typeface="Open Sans"/>
                <a:cs typeface="Open Sans"/>
                <a:sym typeface="Open Sans"/>
              </a:rPr>
              <a:t>Παρακαλώ κρατήστε αυτή τη διαφάνεια για αναφορά</a:t>
            </a:r>
            <a:endParaRPr kumimoji="0" sz="16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ctr" defTabSz="914400" rtl="0" eaLnBrk="1" fontAlgn="auto" latinLnBrk="0" hangingPunct="1">
              <a:lnSpc>
                <a:spcPct val="114000"/>
              </a:lnSpc>
              <a:spcBef>
                <a:spcPts val="400"/>
              </a:spcBef>
              <a:spcAft>
                <a:spcPts val="0"/>
              </a:spcAft>
              <a:buClr>
                <a:srgbClr val="000000"/>
              </a:buClr>
              <a:buSzPts val="1600"/>
              <a:buFont typeface="Arial"/>
              <a:buNone/>
              <a:tabLst/>
              <a:defRPr/>
            </a:pPr>
            <a:endParaRPr kumimoji="0" sz="16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14000"/>
              </a:lnSpc>
              <a:spcBef>
                <a:spcPts val="400"/>
              </a:spcBef>
              <a:spcAft>
                <a:spcPts val="0"/>
              </a:spcAft>
              <a:buClr>
                <a:srgbClr val="000000"/>
              </a:buClr>
              <a:buSzPts val="1600"/>
              <a:buFont typeface="Arial"/>
              <a:buNone/>
              <a:tabLst/>
              <a:defRPr/>
            </a:pPr>
            <a:endParaRPr kumimoji="0" sz="1600" b="1"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grpSp>
        <p:nvGrpSpPr>
          <p:cNvPr id="671" name="Google Shape;671;g23a1ce89eda_0_0"/>
          <p:cNvGrpSpPr/>
          <p:nvPr/>
        </p:nvGrpSpPr>
        <p:grpSpPr>
          <a:xfrm>
            <a:off x="560655" y="403401"/>
            <a:ext cx="3660934" cy="4346958"/>
            <a:chOff x="560655" y="710397"/>
            <a:chExt cx="3660934" cy="5262024"/>
          </a:xfrm>
        </p:grpSpPr>
        <p:sp>
          <p:nvSpPr>
            <p:cNvPr id="672" name="Google Shape;672;g23a1ce89eda_0_0"/>
            <p:cNvSpPr/>
            <p:nvPr/>
          </p:nvSpPr>
          <p:spPr>
            <a:xfrm>
              <a:off x="560655" y="4623124"/>
              <a:ext cx="471310" cy="399127"/>
            </a:xfrm>
            <a:custGeom>
              <a:avLst/>
              <a:gdLst/>
              <a:ahLst/>
              <a:cxnLst/>
              <a:rect l="l" t="t" r="r" b="b"/>
              <a:pathLst>
                <a:path w="2057" h="1742" extrusionOk="0">
                  <a:moveTo>
                    <a:pt x="783" y="1"/>
                  </a:moveTo>
                  <a:cubicBezTo>
                    <a:pt x="717" y="1"/>
                    <a:pt x="652" y="11"/>
                    <a:pt x="598" y="26"/>
                  </a:cubicBezTo>
                  <a:cubicBezTo>
                    <a:pt x="433" y="54"/>
                    <a:pt x="229" y="103"/>
                    <a:pt x="141" y="243"/>
                  </a:cubicBezTo>
                  <a:lnTo>
                    <a:pt x="101" y="282"/>
                  </a:lnTo>
                  <a:lnTo>
                    <a:pt x="77" y="307"/>
                  </a:lnTo>
                  <a:cubicBezTo>
                    <a:pt x="65" y="319"/>
                    <a:pt x="65" y="331"/>
                    <a:pt x="65" y="331"/>
                  </a:cubicBezTo>
                  <a:cubicBezTo>
                    <a:pt x="1" y="663"/>
                    <a:pt x="293" y="928"/>
                    <a:pt x="558" y="1092"/>
                  </a:cubicBezTo>
                  <a:cubicBezTo>
                    <a:pt x="566" y="1100"/>
                    <a:pt x="573" y="1104"/>
                    <a:pt x="579" y="1104"/>
                  </a:cubicBezTo>
                  <a:cubicBezTo>
                    <a:pt x="586" y="1104"/>
                    <a:pt x="592" y="1100"/>
                    <a:pt x="598" y="1092"/>
                  </a:cubicBezTo>
                  <a:lnTo>
                    <a:pt x="710" y="1016"/>
                  </a:lnTo>
                  <a:cubicBezTo>
                    <a:pt x="721" y="1007"/>
                    <a:pt x="732" y="1003"/>
                    <a:pt x="742" y="1003"/>
                  </a:cubicBezTo>
                  <a:cubicBezTo>
                    <a:pt x="758" y="1003"/>
                    <a:pt x="770" y="1014"/>
                    <a:pt x="762" y="1031"/>
                  </a:cubicBezTo>
                  <a:lnTo>
                    <a:pt x="762" y="1144"/>
                  </a:lnTo>
                  <a:cubicBezTo>
                    <a:pt x="750" y="1156"/>
                    <a:pt x="762" y="1169"/>
                    <a:pt x="774" y="1184"/>
                  </a:cubicBezTo>
                  <a:cubicBezTo>
                    <a:pt x="974" y="1243"/>
                    <a:pt x="1973" y="1742"/>
                    <a:pt x="2030" y="1742"/>
                  </a:cubicBezTo>
                  <a:cubicBezTo>
                    <a:pt x="2031" y="1742"/>
                    <a:pt x="2032" y="1742"/>
                    <a:pt x="2032" y="1741"/>
                  </a:cubicBezTo>
                  <a:cubicBezTo>
                    <a:pt x="2057" y="1717"/>
                    <a:pt x="2057" y="1016"/>
                    <a:pt x="1548" y="422"/>
                  </a:cubicBezTo>
                  <a:cubicBezTo>
                    <a:pt x="1435" y="294"/>
                    <a:pt x="1283" y="167"/>
                    <a:pt x="1106" y="90"/>
                  </a:cubicBezTo>
                  <a:cubicBezTo>
                    <a:pt x="1091" y="90"/>
                    <a:pt x="1067" y="90"/>
                    <a:pt x="1055" y="103"/>
                  </a:cubicBezTo>
                  <a:lnTo>
                    <a:pt x="991" y="154"/>
                  </a:lnTo>
                  <a:cubicBezTo>
                    <a:pt x="983" y="162"/>
                    <a:pt x="975" y="164"/>
                    <a:pt x="967" y="164"/>
                  </a:cubicBezTo>
                  <a:cubicBezTo>
                    <a:pt x="946" y="164"/>
                    <a:pt x="927" y="147"/>
                    <a:pt x="927" y="130"/>
                  </a:cubicBezTo>
                  <a:lnTo>
                    <a:pt x="927" y="54"/>
                  </a:lnTo>
                  <a:cubicBezTo>
                    <a:pt x="927" y="42"/>
                    <a:pt x="914" y="26"/>
                    <a:pt x="902" y="14"/>
                  </a:cubicBezTo>
                  <a:cubicBezTo>
                    <a:pt x="864" y="5"/>
                    <a:pt x="823" y="1"/>
                    <a:pt x="783" y="1"/>
                  </a:cubicBezTo>
                  <a:close/>
                </a:path>
              </a:pathLst>
            </a:custGeom>
            <a:solidFill>
              <a:srgbClr val="00B050"/>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3" name="Google Shape;673;g23a1ce89eda_0_0"/>
            <p:cNvSpPr/>
            <p:nvPr/>
          </p:nvSpPr>
          <p:spPr>
            <a:xfrm>
              <a:off x="583789" y="4678564"/>
              <a:ext cx="509574" cy="460073"/>
            </a:xfrm>
            <a:custGeom>
              <a:avLst/>
              <a:gdLst/>
              <a:ahLst/>
              <a:cxnLst/>
              <a:rect l="l" t="t" r="r" b="b"/>
              <a:pathLst>
                <a:path w="2224" h="2008" extrusionOk="0">
                  <a:moveTo>
                    <a:pt x="40" y="1"/>
                  </a:moveTo>
                  <a:cubicBezTo>
                    <a:pt x="28" y="1"/>
                    <a:pt x="16" y="13"/>
                    <a:pt x="0" y="28"/>
                  </a:cubicBezTo>
                  <a:cubicBezTo>
                    <a:pt x="0" y="40"/>
                    <a:pt x="16" y="52"/>
                    <a:pt x="28" y="52"/>
                  </a:cubicBezTo>
                  <a:cubicBezTo>
                    <a:pt x="40" y="52"/>
                    <a:pt x="1130" y="293"/>
                    <a:pt x="1575" y="966"/>
                  </a:cubicBezTo>
                  <a:cubicBezTo>
                    <a:pt x="2019" y="1651"/>
                    <a:pt x="2172" y="1980"/>
                    <a:pt x="2172" y="1992"/>
                  </a:cubicBezTo>
                  <a:cubicBezTo>
                    <a:pt x="2172" y="1992"/>
                    <a:pt x="2184" y="2008"/>
                    <a:pt x="2196" y="2008"/>
                  </a:cubicBezTo>
                  <a:cubicBezTo>
                    <a:pt x="2208" y="1992"/>
                    <a:pt x="2224" y="1980"/>
                    <a:pt x="2208" y="1968"/>
                  </a:cubicBezTo>
                  <a:cubicBezTo>
                    <a:pt x="2208" y="1968"/>
                    <a:pt x="2071" y="1627"/>
                    <a:pt x="1614" y="942"/>
                  </a:cubicBezTo>
                  <a:cubicBezTo>
                    <a:pt x="1170" y="257"/>
                    <a:pt x="52" y="1"/>
                    <a:pt x="40"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4" name="Google Shape;674;g23a1ce89eda_0_0"/>
            <p:cNvSpPr/>
            <p:nvPr/>
          </p:nvSpPr>
          <p:spPr>
            <a:xfrm>
              <a:off x="1153853" y="4452195"/>
              <a:ext cx="500644" cy="555387"/>
            </a:xfrm>
            <a:custGeom>
              <a:avLst/>
              <a:gdLst/>
              <a:ahLst/>
              <a:cxnLst/>
              <a:rect l="l" t="t" r="r" b="b"/>
              <a:pathLst>
                <a:path w="2185" h="2424" extrusionOk="0">
                  <a:moveTo>
                    <a:pt x="1515" y="1"/>
                  </a:moveTo>
                  <a:cubicBezTo>
                    <a:pt x="1439" y="1"/>
                    <a:pt x="1363" y="7"/>
                    <a:pt x="1295" y="11"/>
                  </a:cubicBezTo>
                  <a:cubicBezTo>
                    <a:pt x="1182" y="26"/>
                    <a:pt x="1054" y="51"/>
                    <a:pt x="954" y="115"/>
                  </a:cubicBezTo>
                  <a:cubicBezTo>
                    <a:pt x="938" y="127"/>
                    <a:pt x="926" y="151"/>
                    <a:pt x="938" y="163"/>
                  </a:cubicBezTo>
                  <a:lnTo>
                    <a:pt x="966" y="240"/>
                  </a:lnTo>
                  <a:cubicBezTo>
                    <a:pt x="976" y="274"/>
                    <a:pt x="939" y="306"/>
                    <a:pt x="905" y="306"/>
                  </a:cubicBezTo>
                  <a:cubicBezTo>
                    <a:pt x="900" y="306"/>
                    <a:pt x="895" y="305"/>
                    <a:pt x="890" y="303"/>
                  </a:cubicBezTo>
                  <a:lnTo>
                    <a:pt x="814" y="267"/>
                  </a:lnTo>
                  <a:cubicBezTo>
                    <a:pt x="800" y="261"/>
                    <a:pt x="790" y="258"/>
                    <a:pt x="780" y="258"/>
                  </a:cubicBezTo>
                  <a:cubicBezTo>
                    <a:pt x="771" y="258"/>
                    <a:pt x="762" y="261"/>
                    <a:pt x="750" y="267"/>
                  </a:cubicBezTo>
                  <a:cubicBezTo>
                    <a:pt x="573" y="407"/>
                    <a:pt x="457" y="596"/>
                    <a:pt x="369" y="800"/>
                  </a:cubicBezTo>
                  <a:cubicBezTo>
                    <a:pt x="0" y="1625"/>
                    <a:pt x="241" y="2411"/>
                    <a:pt x="281" y="2423"/>
                  </a:cubicBezTo>
                  <a:cubicBezTo>
                    <a:pt x="281" y="2423"/>
                    <a:pt x="281" y="2423"/>
                    <a:pt x="281" y="2423"/>
                  </a:cubicBezTo>
                  <a:cubicBezTo>
                    <a:pt x="318" y="2423"/>
                    <a:pt x="1284" y="1509"/>
                    <a:pt x="1487" y="1369"/>
                  </a:cubicBezTo>
                  <a:cubicBezTo>
                    <a:pt x="1499" y="1357"/>
                    <a:pt x="1511" y="1345"/>
                    <a:pt x="1499" y="1333"/>
                  </a:cubicBezTo>
                  <a:lnTo>
                    <a:pt x="1447" y="1205"/>
                  </a:lnTo>
                  <a:cubicBezTo>
                    <a:pt x="1436" y="1184"/>
                    <a:pt x="1463" y="1151"/>
                    <a:pt x="1496" y="1151"/>
                  </a:cubicBezTo>
                  <a:cubicBezTo>
                    <a:pt x="1501" y="1151"/>
                    <a:pt x="1506" y="1152"/>
                    <a:pt x="1511" y="1153"/>
                  </a:cubicBezTo>
                  <a:lnTo>
                    <a:pt x="1651" y="1205"/>
                  </a:lnTo>
                  <a:cubicBezTo>
                    <a:pt x="1658" y="1208"/>
                    <a:pt x="1664" y="1210"/>
                    <a:pt x="1670" y="1210"/>
                  </a:cubicBezTo>
                  <a:cubicBezTo>
                    <a:pt x="1683" y="1210"/>
                    <a:pt x="1691" y="1201"/>
                    <a:pt x="1700" y="1193"/>
                  </a:cubicBezTo>
                  <a:cubicBezTo>
                    <a:pt x="1943" y="913"/>
                    <a:pt x="2184" y="520"/>
                    <a:pt x="1992" y="179"/>
                  </a:cubicBezTo>
                  <a:lnTo>
                    <a:pt x="1980" y="163"/>
                  </a:lnTo>
                  <a:lnTo>
                    <a:pt x="1968" y="151"/>
                  </a:lnTo>
                  <a:cubicBezTo>
                    <a:pt x="1956" y="151"/>
                    <a:pt x="1943" y="139"/>
                    <a:pt x="1928" y="139"/>
                  </a:cubicBezTo>
                  <a:cubicBezTo>
                    <a:pt x="1916" y="127"/>
                    <a:pt x="1892" y="115"/>
                    <a:pt x="1880" y="102"/>
                  </a:cubicBezTo>
                  <a:cubicBezTo>
                    <a:pt x="1789" y="20"/>
                    <a:pt x="1652" y="1"/>
                    <a:pt x="1515" y="1"/>
                  </a:cubicBezTo>
                  <a:close/>
                </a:path>
              </a:pathLst>
            </a:custGeom>
            <a:solidFill>
              <a:srgbClr val="00B050"/>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5" name="Google Shape;675;g23a1ce89eda_0_0"/>
            <p:cNvSpPr/>
            <p:nvPr/>
          </p:nvSpPr>
          <p:spPr>
            <a:xfrm>
              <a:off x="1183178" y="4477167"/>
              <a:ext cx="412659" cy="678890"/>
            </a:xfrm>
            <a:custGeom>
              <a:avLst/>
              <a:gdLst/>
              <a:ahLst/>
              <a:cxnLst/>
              <a:rect l="l" t="t" r="r" b="b"/>
              <a:pathLst>
                <a:path w="1801" h="2963" extrusionOk="0">
                  <a:moveTo>
                    <a:pt x="1764" y="1"/>
                  </a:moveTo>
                  <a:cubicBezTo>
                    <a:pt x="1760" y="1"/>
                    <a:pt x="1755" y="2"/>
                    <a:pt x="1752" y="6"/>
                  </a:cubicBezTo>
                  <a:cubicBezTo>
                    <a:pt x="1739" y="6"/>
                    <a:pt x="582" y="663"/>
                    <a:pt x="317" y="1577"/>
                  </a:cubicBezTo>
                  <a:cubicBezTo>
                    <a:pt x="49" y="2491"/>
                    <a:pt x="0" y="2935"/>
                    <a:pt x="0" y="2935"/>
                  </a:cubicBezTo>
                  <a:cubicBezTo>
                    <a:pt x="0" y="2948"/>
                    <a:pt x="13" y="2963"/>
                    <a:pt x="25" y="2963"/>
                  </a:cubicBezTo>
                  <a:cubicBezTo>
                    <a:pt x="37" y="2963"/>
                    <a:pt x="49" y="2963"/>
                    <a:pt x="49" y="2948"/>
                  </a:cubicBezTo>
                  <a:cubicBezTo>
                    <a:pt x="49" y="2935"/>
                    <a:pt x="101" y="2506"/>
                    <a:pt x="369" y="1605"/>
                  </a:cubicBezTo>
                  <a:cubicBezTo>
                    <a:pt x="622" y="691"/>
                    <a:pt x="1764" y="54"/>
                    <a:pt x="1776" y="42"/>
                  </a:cubicBezTo>
                  <a:cubicBezTo>
                    <a:pt x="1788" y="42"/>
                    <a:pt x="1800" y="30"/>
                    <a:pt x="1788" y="18"/>
                  </a:cubicBezTo>
                  <a:cubicBezTo>
                    <a:pt x="1788" y="9"/>
                    <a:pt x="1776" y="1"/>
                    <a:pt x="1764"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6" name="Google Shape;676;g23a1ce89eda_0_0"/>
            <p:cNvSpPr/>
            <p:nvPr/>
          </p:nvSpPr>
          <p:spPr>
            <a:xfrm>
              <a:off x="622057" y="4046649"/>
              <a:ext cx="613597" cy="809481"/>
            </a:xfrm>
            <a:custGeom>
              <a:avLst/>
              <a:gdLst/>
              <a:ahLst/>
              <a:cxnLst/>
              <a:rect l="l" t="t" r="r" b="b"/>
              <a:pathLst>
                <a:path w="2678" h="3533" extrusionOk="0">
                  <a:moveTo>
                    <a:pt x="799" y="0"/>
                  </a:moveTo>
                  <a:cubicBezTo>
                    <a:pt x="689" y="0"/>
                    <a:pt x="585" y="19"/>
                    <a:pt x="494" y="70"/>
                  </a:cubicBezTo>
                  <a:cubicBezTo>
                    <a:pt x="470" y="82"/>
                    <a:pt x="442" y="106"/>
                    <a:pt x="418" y="106"/>
                  </a:cubicBezTo>
                  <a:cubicBezTo>
                    <a:pt x="394" y="106"/>
                    <a:pt x="382" y="106"/>
                    <a:pt x="366" y="121"/>
                  </a:cubicBezTo>
                  <a:lnTo>
                    <a:pt x="354" y="121"/>
                  </a:lnTo>
                  <a:cubicBezTo>
                    <a:pt x="342" y="134"/>
                    <a:pt x="330" y="146"/>
                    <a:pt x="330" y="158"/>
                  </a:cubicBezTo>
                  <a:cubicBezTo>
                    <a:pt x="1" y="563"/>
                    <a:pt x="229" y="1148"/>
                    <a:pt x="494" y="1580"/>
                  </a:cubicBezTo>
                  <a:cubicBezTo>
                    <a:pt x="506" y="1604"/>
                    <a:pt x="534" y="1604"/>
                    <a:pt x="558" y="1604"/>
                  </a:cubicBezTo>
                  <a:lnTo>
                    <a:pt x="774" y="1568"/>
                  </a:lnTo>
                  <a:cubicBezTo>
                    <a:pt x="779" y="1566"/>
                    <a:pt x="783" y="1565"/>
                    <a:pt x="788" y="1565"/>
                  </a:cubicBezTo>
                  <a:cubicBezTo>
                    <a:pt x="820" y="1565"/>
                    <a:pt x="849" y="1609"/>
                    <a:pt x="838" y="1644"/>
                  </a:cubicBezTo>
                  <a:lnTo>
                    <a:pt x="735" y="1796"/>
                  </a:lnTo>
                  <a:cubicBezTo>
                    <a:pt x="723" y="1821"/>
                    <a:pt x="735" y="1845"/>
                    <a:pt x="747" y="1857"/>
                  </a:cubicBezTo>
                  <a:cubicBezTo>
                    <a:pt x="988" y="2084"/>
                    <a:pt x="2073" y="3533"/>
                    <a:pt x="2143" y="3533"/>
                  </a:cubicBezTo>
                  <a:cubicBezTo>
                    <a:pt x="2144" y="3533"/>
                    <a:pt x="2144" y="3532"/>
                    <a:pt x="2145" y="3532"/>
                  </a:cubicBezTo>
                  <a:cubicBezTo>
                    <a:pt x="2181" y="3520"/>
                    <a:pt x="2678" y="2518"/>
                    <a:pt x="2373" y="1324"/>
                  </a:cubicBezTo>
                  <a:cubicBezTo>
                    <a:pt x="2297" y="1047"/>
                    <a:pt x="2181" y="755"/>
                    <a:pt x="1965" y="539"/>
                  </a:cubicBezTo>
                  <a:cubicBezTo>
                    <a:pt x="1957" y="530"/>
                    <a:pt x="1936" y="521"/>
                    <a:pt x="1915" y="521"/>
                  </a:cubicBezTo>
                  <a:cubicBezTo>
                    <a:pt x="1906" y="521"/>
                    <a:pt x="1897" y="523"/>
                    <a:pt x="1889" y="526"/>
                  </a:cubicBezTo>
                  <a:lnTo>
                    <a:pt x="1776" y="551"/>
                  </a:lnTo>
                  <a:cubicBezTo>
                    <a:pt x="1772" y="552"/>
                    <a:pt x="1767" y="552"/>
                    <a:pt x="1762" y="552"/>
                  </a:cubicBezTo>
                  <a:cubicBezTo>
                    <a:pt x="1714" y="552"/>
                    <a:pt x="1663" y="499"/>
                    <a:pt x="1688" y="462"/>
                  </a:cubicBezTo>
                  <a:lnTo>
                    <a:pt x="1737" y="362"/>
                  </a:lnTo>
                  <a:cubicBezTo>
                    <a:pt x="1752" y="335"/>
                    <a:pt x="1752" y="310"/>
                    <a:pt x="1725" y="286"/>
                  </a:cubicBezTo>
                  <a:cubicBezTo>
                    <a:pt x="1612" y="182"/>
                    <a:pt x="1447" y="121"/>
                    <a:pt x="1295" y="82"/>
                  </a:cubicBezTo>
                  <a:cubicBezTo>
                    <a:pt x="1141" y="43"/>
                    <a:pt x="964" y="0"/>
                    <a:pt x="799" y="0"/>
                  </a:cubicBezTo>
                  <a:close/>
                </a:path>
              </a:pathLst>
            </a:custGeom>
            <a:solidFill>
              <a:srgbClr val="92D050"/>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7" name="Google Shape;677;g23a1ce89eda_0_0"/>
            <p:cNvSpPr/>
            <p:nvPr/>
          </p:nvSpPr>
          <p:spPr>
            <a:xfrm>
              <a:off x="720574" y="4065897"/>
              <a:ext cx="413346" cy="993923"/>
            </a:xfrm>
            <a:custGeom>
              <a:avLst/>
              <a:gdLst/>
              <a:ahLst/>
              <a:cxnLst/>
              <a:rect l="l" t="t" r="r" b="b"/>
              <a:pathLst>
                <a:path w="1804" h="4338" extrusionOk="0">
                  <a:moveTo>
                    <a:pt x="33" y="1"/>
                  </a:moveTo>
                  <a:cubicBezTo>
                    <a:pt x="27" y="1"/>
                    <a:pt x="20" y="4"/>
                    <a:pt x="12" y="10"/>
                  </a:cubicBezTo>
                  <a:cubicBezTo>
                    <a:pt x="0" y="22"/>
                    <a:pt x="12" y="37"/>
                    <a:pt x="12" y="50"/>
                  </a:cubicBezTo>
                  <a:cubicBezTo>
                    <a:pt x="40" y="62"/>
                    <a:pt x="1435" y="1164"/>
                    <a:pt x="1587" y="2446"/>
                  </a:cubicBezTo>
                  <a:cubicBezTo>
                    <a:pt x="1751" y="3716"/>
                    <a:pt x="1715" y="4313"/>
                    <a:pt x="1715" y="4313"/>
                  </a:cubicBezTo>
                  <a:cubicBezTo>
                    <a:pt x="1715" y="4325"/>
                    <a:pt x="1727" y="4338"/>
                    <a:pt x="1739" y="4338"/>
                  </a:cubicBezTo>
                  <a:cubicBezTo>
                    <a:pt x="1751" y="4338"/>
                    <a:pt x="1764" y="4338"/>
                    <a:pt x="1764" y="4325"/>
                  </a:cubicBezTo>
                  <a:cubicBezTo>
                    <a:pt x="1764" y="4313"/>
                    <a:pt x="1803" y="3716"/>
                    <a:pt x="1639" y="2434"/>
                  </a:cubicBezTo>
                  <a:cubicBezTo>
                    <a:pt x="1486" y="1140"/>
                    <a:pt x="64" y="22"/>
                    <a:pt x="52" y="10"/>
                  </a:cubicBezTo>
                  <a:cubicBezTo>
                    <a:pt x="46" y="4"/>
                    <a:pt x="40" y="1"/>
                    <a:pt x="33"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8" name="Google Shape;678;g23a1ce89eda_0_0"/>
            <p:cNvSpPr/>
            <p:nvPr/>
          </p:nvSpPr>
          <p:spPr>
            <a:xfrm>
              <a:off x="781985" y="5146892"/>
              <a:ext cx="715336" cy="741891"/>
            </a:xfrm>
            <a:custGeom>
              <a:avLst/>
              <a:gdLst/>
              <a:ahLst/>
              <a:cxnLst/>
              <a:rect l="l" t="t" r="r" b="b"/>
              <a:pathLst>
                <a:path w="3122" h="3238" extrusionOk="0">
                  <a:moveTo>
                    <a:pt x="0" y="0"/>
                  </a:moveTo>
                  <a:lnTo>
                    <a:pt x="49" y="1231"/>
                  </a:lnTo>
                  <a:lnTo>
                    <a:pt x="153" y="2120"/>
                  </a:lnTo>
                  <a:cubicBezTo>
                    <a:pt x="216" y="2753"/>
                    <a:pt x="749" y="3237"/>
                    <a:pt x="1395" y="3237"/>
                  </a:cubicBezTo>
                  <a:lnTo>
                    <a:pt x="1724" y="3237"/>
                  </a:lnTo>
                  <a:cubicBezTo>
                    <a:pt x="2360" y="3237"/>
                    <a:pt x="2893" y="2753"/>
                    <a:pt x="2957" y="2120"/>
                  </a:cubicBezTo>
                  <a:lnTo>
                    <a:pt x="3122"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9" name="Google Shape;679;g23a1ce89eda_0_0"/>
            <p:cNvSpPr/>
            <p:nvPr/>
          </p:nvSpPr>
          <p:spPr>
            <a:xfrm>
              <a:off x="758156" y="5062347"/>
              <a:ext cx="762307" cy="116851"/>
            </a:xfrm>
            <a:custGeom>
              <a:avLst/>
              <a:gdLst/>
              <a:ahLst/>
              <a:cxnLst/>
              <a:rect l="l" t="t" r="r" b="b"/>
              <a:pathLst>
                <a:path w="3327" h="510" extrusionOk="0">
                  <a:moveTo>
                    <a:pt x="77" y="1"/>
                  </a:moveTo>
                  <a:cubicBezTo>
                    <a:pt x="40" y="1"/>
                    <a:pt x="1" y="40"/>
                    <a:pt x="1" y="89"/>
                  </a:cubicBezTo>
                  <a:lnTo>
                    <a:pt x="1" y="433"/>
                  </a:lnTo>
                  <a:cubicBezTo>
                    <a:pt x="1" y="470"/>
                    <a:pt x="40" y="509"/>
                    <a:pt x="77" y="509"/>
                  </a:cubicBezTo>
                  <a:lnTo>
                    <a:pt x="3238" y="509"/>
                  </a:lnTo>
                  <a:cubicBezTo>
                    <a:pt x="3290" y="509"/>
                    <a:pt x="3326" y="470"/>
                    <a:pt x="3326" y="433"/>
                  </a:cubicBezTo>
                  <a:lnTo>
                    <a:pt x="3326" y="89"/>
                  </a:lnTo>
                  <a:cubicBezTo>
                    <a:pt x="3326" y="40"/>
                    <a:pt x="3290" y="1"/>
                    <a:pt x="3238" y="1"/>
                  </a:cubicBezTo>
                  <a:close/>
                </a:path>
              </a:pathLst>
            </a:custGeom>
            <a:solidFill>
              <a:srgbClr val="852E06"/>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0" name="Google Shape;680;g23a1ce89eda_0_0"/>
            <p:cNvSpPr/>
            <p:nvPr/>
          </p:nvSpPr>
          <p:spPr>
            <a:xfrm>
              <a:off x="3732864" y="1207136"/>
              <a:ext cx="244482" cy="116851"/>
            </a:xfrm>
            <a:custGeom>
              <a:avLst/>
              <a:gdLst/>
              <a:ahLst/>
              <a:cxnLst/>
              <a:rect l="l" t="t" r="r" b="b"/>
              <a:pathLst>
                <a:path w="1067" h="510" extrusionOk="0">
                  <a:moveTo>
                    <a:pt x="253" y="1"/>
                  </a:moveTo>
                  <a:cubicBezTo>
                    <a:pt x="113" y="1"/>
                    <a:pt x="1" y="116"/>
                    <a:pt x="1" y="256"/>
                  </a:cubicBezTo>
                  <a:cubicBezTo>
                    <a:pt x="1" y="393"/>
                    <a:pt x="113" y="509"/>
                    <a:pt x="253" y="509"/>
                  </a:cubicBezTo>
                  <a:lnTo>
                    <a:pt x="814" y="509"/>
                  </a:lnTo>
                  <a:cubicBezTo>
                    <a:pt x="951" y="509"/>
                    <a:pt x="1066" y="393"/>
                    <a:pt x="1066" y="256"/>
                  </a:cubicBezTo>
                  <a:cubicBezTo>
                    <a:pt x="1066" y="116"/>
                    <a:pt x="951" y="1"/>
                    <a:pt x="814"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1" name="Google Shape;681;g23a1ce89eda_0_0"/>
            <p:cNvSpPr/>
            <p:nvPr/>
          </p:nvSpPr>
          <p:spPr>
            <a:xfrm>
              <a:off x="3727368" y="1201640"/>
              <a:ext cx="255474" cy="127850"/>
            </a:xfrm>
            <a:custGeom>
              <a:avLst/>
              <a:gdLst/>
              <a:ahLst/>
              <a:cxnLst/>
              <a:rect l="l" t="t" r="r" b="b"/>
              <a:pathLst>
                <a:path w="1115" h="558" extrusionOk="0">
                  <a:moveTo>
                    <a:pt x="838" y="52"/>
                  </a:moveTo>
                  <a:cubicBezTo>
                    <a:pt x="963" y="52"/>
                    <a:pt x="1066" y="152"/>
                    <a:pt x="1066" y="280"/>
                  </a:cubicBezTo>
                  <a:cubicBezTo>
                    <a:pt x="1066" y="405"/>
                    <a:pt x="963" y="509"/>
                    <a:pt x="838" y="509"/>
                  </a:cubicBezTo>
                  <a:lnTo>
                    <a:pt x="277" y="509"/>
                  </a:lnTo>
                  <a:cubicBezTo>
                    <a:pt x="152" y="509"/>
                    <a:pt x="49" y="405"/>
                    <a:pt x="49" y="280"/>
                  </a:cubicBezTo>
                  <a:cubicBezTo>
                    <a:pt x="49" y="152"/>
                    <a:pt x="152" y="52"/>
                    <a:pt x="277" y="52"/>
                  </a:cubicBezTo>
                  <a:close/>
                  <a:moveTo>
                    <a:pt x="277" y="0"/>
                  </a:moveTo>
                  <a:cubicBezTo>
                    <a:pt x="125" y="0"/>
                    <a:pt x="0" y="128"/>
                    <a:pt x="0" y="280"/>
                  </a:cubicBezTo>
                  <a:cubicBezTo>
                    <a:pt x="0" y="433"/>
                    <a:pt x="125" y="558"/>
                    <a:pt x="277" y="558"/>
                  </a:cubicBezTo>
                  <a:lnTo>
                    <a:pt x="838" y="558"/>
                  </a:lnTo>
                  <a:cubicBezTo>
                    <a:pt x="990" y="558"/>
                    <a:pt x="1115" y="433"/>
                    <a:pt x="1115" y="280"/>
                  </a:cubicBezTo>
                  <a:cubicBezTo>
                    <a:pt x="1115" y="128"/>
                    <a:pt x="990" y="0"/>
                    <a:pt x="83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2" name="Google Shape;682;g23a1ce89eda_0_0"/>
            <p:cNvSpPr/>
            <p:nvPr/>
          </p:nvSpPr>
          <p:spPr>
            <a:xfrm>
              <a:off x="3732864" y="1483458"/>
              <a:ext cx="241730" cy="241722"/>
            </a:xfrm>
            <a:custGeom>
              <a:avLst/>
              <a:gdLst/>
              <a:ahLst/>
              <a:cxnLst/>
              <a:rect l="l" t="t" r="r" b="b"/>
              <a:pathLst>
                <a:path w="1055" h="1055" extrusionOk="0">
                  <a:moveTo>
                    <a:pt x="533" y="1"/>
                  </a:moveTo>
                  <a:cubicBezTo>
                    <a:pt x="241" y="1"/>
                    <a:pt x="1" y="241"/>
                    <a:pt x="1" y="521"/>
                  </a:cubicBezTo>
                  <a:cubicBezTo>
                    <a:pt x="1" y="814"/>
                    <a:pt x="241" y="1054"/>
                    <a:pt x="533" y="1054"/>
                  </a:cubicBezTo>
                  <a:cubicBezTo>
                    <a:pt x="826" y="1054"/>
                    <a:pt x="1054" y="814"/>
                    <a:pt x="1054" y="521"/>
                  </a:cubicBezTo>
                  <a:cubicBezTo>
                    <a:pt x="1054" y="241"/>
                    <a:pt x="826" y="1"/>
                    <a:pt x="533"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3" name="Google Shape;683;g23a1ce89eda_0_0"/>
            <p:cNvSpPr/>
            <p:nvPr/>
          </p:nvSpPr>
          <p:spPr>
            <a:xfrm>
              <a:off x="3727368" y="1477963"/>
              <a:ext cx="252730" cy="252722"/>
            </a:xfrm>
            <a:custGeom>
              <a:avLst/>
              <a:gdLst/>
              <a:ahLst/>
              <a:cxnLst/>
              <a:rect l="l" t="t" r="r" b="b"/>
              <a:pathLst>
                <a:path w="1103" h="1103" extrusionOk="0">
                  <a:moveTo>
                    <a:pt x="557" y="49"/>
                  </a:moveTo>
                  <a:cubicBezTo>
                    <a:pt x="838" y="49"/>
                    <a:pt x="1051" y="277"/>
                    <a:pt x="1051" y="545"/>
                  </a:cubicBezTo>
                  <a:cubicBezTo>
                    <a:pt x="1051" y="826"/>
                    <a:pt x="838" y="1054"/>
                    <a:pt x="557" y="1054"/>
                  </a:cubicBezTo>
                  <a:cubicBezTo>
                    <a:pt x="277" y="1054"/>
                    <a:pt x="49" y="826"/>
                    <a:pt x="49" y="545"/>
                  </a:cubicBezTo>
                  <a:cubicBezTo>
                    <a:pt x="49" y="277"/>
                    <a:pt x="277" y="49"/>
                    <a:pt x="557" y="49"/>
                  </a:cubicBezTo>
                  <a:close/>
                  <a:moveTo>
                    <a:pt x="557" y="0"/>
                  </a:moveTo>
                  <a:cubicBezTo>
                    <a:pt x="253" y="0"/>
                    <a:pt x="0" y="253"/>
                    <a:pt x="0" y="545"/>
                  </a:cubicBezTo>
                  <a:cubicBezTo>
                    <a:pt x="0" y="850"/>
                    <a:pt x="253" y="1103"/>
                    <a:pt x="557" y="1103"/>
                  </a:cubicBezTo>
                  <a:cubicBezTo>
                    <a:pt x="862" y="1103"/>
                    <a:pt x="1103" y="850"/>
                    <a:pt x="1103" y="545"/>
                  </a:cubicBezTo>
                  <a:cubicBezTo>
                    <a:pt x="1103" y="253"/>
                    <a:pt x="862" y="0"/>
                    <a:pt x="557"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4" name="Google Shape;684;g23a1ce89eda_0_0"/>
            <p:cNvSpPr/>
            <p:nvPr/>
          </p:nvSpPr>
          <p:spPr>
            <a:xfrm>
              <a:off x="3845829" y="710397"/>
              <a:ext cx="228" cy="496956"/>
            </a:xfrm>
            <a:custGeom>
              <a:avLst/>
              <a:gdLst/>
              <a:ahLst/>
              <a:cxnLst/>
              <a:rect l="l" t="t" r="r" b="b"/>
              <a:pathLst>
                <a:path w="1" h="2169" extrusionOk="0">
                  <a:moveTo>
                    <a:pt x="1" y="2169"/>
                  </a:moveTo>
                  <a:lnTo>
                    <a:pt x="1" y="0"/>
                  </a:lnTo>
                  <a:close/>
                </a:path>
              </a:pathLst>
            </a:custGeom>
            <a:solidFill>
              <a:srgbClr val="F6EEE2"/>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5" name="Google Shape;685;g23a1ce89eda_0_0"/>
            <p:cNvSpPr/>
            <p:nvPr/>
          </p:nvSpPr>
          <p:spPr>
            <a:xfrm>
              <a:off x="3840324" y="710397"/>
              <a:ext cx="12143" cy="496956"/>
            </a:xfrm>
            <a:custGeom>
              <a:avLst/>
              <a:gdLst/>
              <a:ahLst/>
              <a:cxnLst/>
              <a:rect l="l" t="t" r="r" b="b"/>
              <a:pathLst>
                <a:path w="52" h="2169" extrusionOk="0">
                  <a:moveTo>
                    <a:pt x="1" y="0"/>
                  </a:moveTo>
                  <a:lnTo>
                    <a:pt x="1" y="2169"/>
                  </a:lnTo>
                  <a:lnTo>
                    <a:pt x="52" y="2169"/>
                  </a:lnTo>
                  <a:lnTo>
                    <a:pt x="52" y="0"/>
                  </a:ln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6" name="Google Shape;686;g23a1ce89eda_0_0"/>
            <p:cNvSpPr/>
            <p:nvPr/>
          </p:nvSpPr>
          <p:spPr>
            <a:xfrm>
              <a:off x="3494123" y="1253880"/>
              <a:ext cx="721744" cy="363151"/>
            </a:xfrm>
            <a:custGeom>
              <a:avLst/>
              <a:gdLst/>
              <a:ahLst/>
              <a:cxnLst/>
              <a:rect l="l" t="t" r="r" b="b"/>
              <a:pathLst>
                <a:path w="3150" h="1585" extrusionOk="0">
                  <a:moveTo>
                    <a:pt x="1575" y="1"/>
                  </a:moveTo>
                  <a:cubicBezTo>
                    <a:pt x="698" y="1"/>
                    <a:pt x="1" y="698"/>
                    <a:pt x="1" y="1575"/>
                  </a:cubicBezTo>
                  <a:cubicBezTo>
                    <a:pt x="1" y="1581"/>
                    <a:pt x="788" y="1584"/>
                    <a:pt x="1575" y="1584"/>
                  </a:cubicBezTo>
                  <a:cubicBezTo>
                    <a:pt x="2363" y="1584"/>
                    <a:pt x="3150" y="1581"/>
                    <a:pt x="3150" y="1575"/>
                  </a:cubicBezTo>
                  <a:cubicBezTo>
                    <a:pt x="3150" y="698"/>
                    <a:pt x="2437" y="1"/>
                    <a:pt x="1575"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7" name="Google Shape;687;g23a1ce89eda_0_0"/>
            <p:cNvSpPr/>
            <p:nvPr/>
          </p:nvSpPr>
          <p:spPr>
            <a:xfrm>
              <a:off x="3488618" y="1248375"/>
              <a:ext cx="732971" cy="372087"/>
            </a:xfrm>
            <a:custGeom>
              <a:avLst/>
              <a:gdLst/>
              <a:ahLst/>
              <a:cxnLst/>
              <a:rect l="l" t="t" r="r" b="b"/>
              <a:pathLst>
                <a:path w="3199" h="1624" extrusionOk="0">
                  <a:moveTo>
                    <a:pt x="1599" y="49"/>
                  </a:moveTo>
                  <a:cubicBezTo>
                    <a:pt x="2449" y="49"/>
                    <a:pt x="3134" y="722"/>
                    <a:pt x="3147" y="1572"/>
                  </a:cubicBezTo>
                  <a:cubicBezTo>
                    <a:pt x="3014" y="1578"/>
                    <a:pt x="2304" y="1581"/>
                    <a:pt x="1595" y="1581"/>
                  </a:cubicBezTo>
                  <a:cubicBezTo>
                    <a:pt x="886" y="1581"/>
                    <a:pt x="179" y="1578"/>
                    <a:pt x="52" y="1572"/>
                  </a:cubicBezTo>
                  <a:cubicBezTo>
                    <a:pt x="65" y="722"/>
                    <a:pt x="750" y="49"/>
                    <a:pt x="1599" y="49"/>
                  </a:cubicBezTo>
                  <a:close/>
                  <a:moveTo>
                    <a:pt x="1599" y="0"/>
                  </a:moveTo>
                  <a:cubicBezTo>
                    <a:pt x="710" y="0"/>
                    <a:pt x="1" y="710"/>
                    <a:pt x="1" y="1599"/>
                  </a:cubicBezTo>
                  <a:cubicBezTo>
                    <a:pt x="1" y="1623"/>
                    <a:pt x="1" y="1623"/>
                    <a:pt x="509" y="1623"/>
                  </a:cubicBezTo>
                  <a:lnTo>
                    <a:pt x="2678" y="1623"/>
                  </a:lnTo>
                  <a:cubicBezTo>
                    <a:pt x="3198" y="1623"/>
                    <a:pt x="3198" y="1623"/>
                    <a:pt x="3198" y="1599"/>
                  </a:cubicBezTo>
                  <a:cubicBezTo>
                    <a:pt x="3198" y="710"/>
                    <a:pt x="2474" y="0"/>
                    <a:pt x="159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8" name="Google Shape;688;g23a1ce89eda_0_0"/>
            <p:cNvSpPr/>
            <p:nvPr/>
          </p:nvSpPr>
          <p:spPr>
            <a:xfrm>
              <a:off x="2404177" y="5518760"/>
              <a:ext cx="279533" cy="157176"/>
            </a:xfrm>
            <a:custGeom>
              <a:avLst/>
              <a:gdLst/>
              <a:ahLst/>
              <a:cxnLst/>
              <a:rect l="l" t="t" r="r" b="b"/>
              <a:pathLst>
                <a:path w="1220" h="686" extrusionOk="0">
                  <a:moveTo>
                    <a:pt x="1" y="0"/>
                  </a:moveTo>
                  <a:lnTo>
                    <a:pt x="1" y="686"/>
                  </a:lnTo>
                  <a:lnTo>
                    <a:pt x="1167" y="661"/>
                  </a:lnTo>
                  <a:lnTo>
                    <a:pt x="1219" y="40"/>
                  </a:lnTo>
                  <a:lnTo>
                    <a:pt x="1" y="0"/>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9" name="Google Shape;689;g23a1ce89eda_0_0"/>
            <p:cNvSpPr/>
            <p:nvPr/>
          </p:nvSpPr>
          <p:spPr>
            <a:xfrm>
              <a:off x="2392491" y="5658298"/>
              <a:ext cx="605119" cy="303122"/>
            </a:xfrm>
            <a:custGeom>
              <a:avLst/>
              <a:gdLst/>
              <a:ahLst/>
              <a:cxnLst/>
              <a:rect l="l" t="t" r="r" b="b"/>
              <a:pathLst>
                <a:path w="2641" h="1323" extrusionOk="0">
                  <a:moveTo>
                    <a:pt x="1334" y="0"/>
                  </a:moveTo>
                  <a:lnTo>
                    <a:pt x="12" y="28"/>
                  </a:lnTo>
                  <a:lnTo>
                    <a:pt x="0" y="1143"/>
                  </a:lnTo>
                  <a:cubicBezTo>
                    <a:pt x="0" y="1206"/>
                    <a:pt x="52" y="1270"/>
                    <a:pt x="116" y="1270"/>
                  </a:cubicBezTo>
                  <a:lnTo>
                    <a:pt x="2501" y="1322"/>
                  </a:lnTo>
                  <a:cubicBezTo>
                    <a:pt x="2601" y="1322"/>
                    <a:pt x="2641" y="1206"/>
                    <a:pt x="2577" y="1143"/>
                  </a:cubicBezTo>
                  <a:lnTo>
                    <a:pt x="1511" y="168"/>
                  </a:lnTo>
                  <a:lnTo>
                    <a:pt x="1334"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0" name="Google Shape;690;g23a1ce89eda_0_0"/>
            <p:cNvSpPr/>
            <p:nvPr/>
          </p:nvSpPr>
          <p:spPr>
            <a:xfrm>
              <a:off x="2392491" y="5899791"/>
              <a:ext cx="605119" cy="61630"/>
            </a:xfrm>
            <a:custGeom>
              <a:avLst/>
              <a:gdLst/>
              <a:ahLst/>
              <a:cxnLst/>
              <a:rect l="l" t="t" r="r" b="b"/>
              <a:pathLst>
                <a:path w="2641" h="269" extrusionOk="0">
                  <a:moveTo>
                    <a:pt x="0" y="0"/>
                  </a:moveTo>
                  <a:lnTo>
                    <a:pt x="0" y="89"/>
                  </a:lnTo>
                  <a:cubicBezTo>
                    <a:pt x="0" y="152"/>
                    <a:pt x="52" y="216"/>
                    <a:pt x="116" y="216"/>
                  </a:cubicBezTo>
                  <a:lnTo>
                    <a:pt x="2501" y="268"/>
                  </a:lnTo>
                  <a:cubicBezTo>
                    <a:pt x="2601" y="268"/>
                    <a:pt x="2641" y="152"/>
                    <a:pt x="2577" y="89"/>
                  </a:cubicBezTo>
                  <a:lnTo>
                    <a:pt x="2537" y="52"/>
                  </a:lnTo>
                  <a:cubicBezTo>
                    <a:pt x="2513" y="64"/>
                    <a:pt x="2501" y="76"/>
                    <a:pt x="2461" y="76"/>
                  </a:cubicBezTo>
                  <a:lnTo>
                    <a:pt x="76" y="28"/>
                  </a:lnTo>
                  <a:cubicBezTo>
                    <a:pt x="52" y="28"/>
                    <a:pt x="25" y="12"/>
                    <a:pt x="0"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1" name="Google Shape;691;g23a1ce89eda_0_0"/>
            <p:cNvSpPr/>
            <p:nvPr/>
          </p:nvSpPr>
          <p:spPr>
            <a:xfrm>
              <a:off x="2386766" y="5899791"/>
              <a:ext cx="520807" cy="20391"/>
            </a:xfrm>
            <a:custGeom>
              <a:avLst/>
              <a:gdLst/>
              <a:ahLst/>
              <a:cxnLst/>
              <a:rect l="l" t="t" r="r" b="b"/>
              <a:pathLst>
                <a:path w="2273" h="89" extrusionOk="0">
                  <a:moveTo>
                    <a:pt x="25" y="0"/>
                  </a:moveTo>
                  <a:cubicBezTo>
                    <a:pt x="13" y="0"/>
                    <a:pt x="1" y="12"/>
                    <a:pt x="1" y="28"/>
                  </a:cubicBezTo>
                  <a:cubicBezTo>
                    <a:pt x="1" y="40"/>
                    <a:pt x="13" y="52"/>
                    <a:pt x="25" y="52"/>
                  </a:cubicBezTo>
                  <a:lnTo>
                    <a:pt x="2245" y="89"/>
                  </a:lnTo>
                  <a:cubicBezTo>
                    <a:pt x="2273" y="89"/>
                    <a:pt x="2273" y="76"/>
                    <a:pt x="2273" y="64"/>
                  </a:cubicBezTo>
                  <a:cubicBezTo>
                    <a:pt x="2273" y="52"/>
                    <a:pt x="2273" y="40"/>
                    <a:pt x="2258" y="40"/>
                  </a:cubicBezTo>
                  <a:lnTo>
                    <a:pt x="25" y="0"/>
                  </a:ln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2" name="Google Shape;692;g23a1ce89eda_0_0"/>
            <p:cNvSpPr/>
            <p:nvPr/>
          </p:nvSpPr>
          <p:spPr>
            <a:xfrm>
              <a:off x="2456654" y="5733214"/>
              <a:ext cx="107688" cy="99669"/>
            </a:xfrm>
            <a:custGeom>
              <a:avLst/>
              <a:gdLst/>
              <a:ahLst/>
              <a:cxnLst/>
              <a:rect l="l" t="t" r="r" b="b"/>
              <a:pathLst>
                <a:path w="470" h="435" extrusionOk="0">
                  <a:moveTo>
                    <a:pt x="229" y="42"/>
                  </a:moveTo>
                  <a:cubicBezTo>
                    <a:pt x="241" y="42"/>
                    <a:pt x="253" y="42"/>
                    <a:pt x="265" y="54"/>
                  </a:cubicBezTo>
                  <a:cubicBezTo>
                    <a:pt x="317" y="54"/>
                    <a:pt x="354" y="82"/>
                    <a:pt x="381" y="118"/>
                  </a:cubicBezTo>
                  <a:cubicBezTo>
                    <a:pt x="405" y="158"/>
                    <a:pt x="405" y="206"/>
                    <a:pt x="405" y="258"/>
                  </a:cubicBezTo>
                  <a:cubicBezTo>
                    <a:pt x="393" y="298"/>
                    <a:pt x="369" y="334"/>
                    <a:pt x="329" y="359"/>
                  </a:cubicBezTo>
                  <a:cubicBezTo>
                    <a:pt x="302" y="379"/>
                    <a:pt x="267" y="391"/>
                    <a:pt x="235" y="391"/>
                  </a:cubicBezTo>
                  <a:cubicBezTo>
                    <a:pt x="223" y="391"/>
                    <a:pt x="212" y="389"/>
                    <a:pt x="201" y="386"/>
                  </a:cubicBezTo>
                  <a:cubicBezTo>
                    <a:pt x="113" y="374"/>
                    <a:pt x="49" y="283"/>
                    <a:pt x="64" y="182"/>
                  </a:cubicBezTo>
                  <a:cubicBezTo>
                    <a:pt x="76" y="146"/>
                    <a:pt x="101" y="106"/>
                    <a:pt x="140" y="82"/>
                  </a:cubicBezTo>
                  <a:cubicBezTo>
                    <a:pt x="165" y="54"/>
                    <a:pt x="201" y="42"/>
                    <a:pt x="229" y="42"/>
                  </a:cubicBezTo>
                  <a:close/>
                  <a:moveTo>
                    <a:pt x="230" y="1"/>
                  </a:moveTo>
                  <a:cubicBezTo>
                    <a:pt x="189" y="1"/>
                    <a:pt x="151" y="12"/>
                    <a:pt x="113" y="30"/>
                  </a:cubicBezTo>
                  <a:cubicBezTo>
                    <a:pt x="64" y="69"/>
                    <a:pt x="25" y="118"/>
                    <a:pt x="13" y="182"/>
                  </a:cubicBezTo>
                  <a:cubicBezTo>
                    <a:pt x="0" y="234"/>
                    <a:pt x="13" y="298"/>
                    <a:pt x="49" y="347"/>
                  </a:cubicBezTo>
                  <a:cubicBezTo>
                    <a:pt x="89" y="398"/>
                    <a:pt x="140" y="423"/>
                    <a:pt x="189" y="435"/>
                  </a:cubicBezTo>
                  <a:lnTo>
                    <a:pt x="241" y="435"/>
                  </a:lnTo>
                  <a:cubicBezTo>
                    <a:pt x="277" y="435"/>
                    <a:pt x="317" y="423"/>
                    <a:pt x="354" y="398"/>
                  </a:cubicBezTo>
                  <a:cubicBezTo>
                    <a:pt x="405" y="374"/>
                    <a:pt x="445" y="322"/>
                    <a:pt x="457" y="258"/>
                  </a:cubicBezTo>
                  <a:cubicBezTo>
                    <a:pt x="469" y="206"/>
                    <a:pt x="457" y="146"/>
                    <a:pt x="418" y="94"/>
                  </a:cubicBezTo>
                  <a:cubicBezTo>
                    <a:pt x="381" y="42"/>
                    <a:pt x="329" y="18"/>
                    <a:pt x="277" y="5"/>
                  </a:cubicBezTo>
                  <a:cubicBezTo>
                    <a:pt x="261" y="2"/>
                    <a:pt x="246" y="1"/>
                    <a:pt x="230"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3" name="Google Shape;693;g23a1ce89eda_0_0"/>
            <p:cNvSpPr/>
            <p:nvPr/>
          </p:nvSpPr>
          <p:spPr>
            <a:xfrm>
              <a:off x="2686232" y="5691061"/>
              <a:ext cx="58201" cy="60944"/>
            </a:xfrm>
            <a:custGeom>
              <a:avLst/>
              <a:gdLst/>
              <a:ahLst/>
              <a:cxnLst/>
              <a:rect l="l" t="t" r="r" b="b"/>
              <a:pathLst>
                <a:path w="254" h="266" extrusionOk="0">
                  <a:moveTo>
                    <a:pt x="235" y="1"/>
                  </a:moveTo>
                  <a:cubicBezTo>
                    <a:pt x="229" y="1"/>
                    <a:pt x="223" y="4"/>
                    <a:pt x="217" y="10"/>
                  </a:cubicBezTo>
                  <a:lnTo>
                    <a:pt x="12" y="226"/>
                  </a:lnTo>
                  <a:cubicBezTo>
                    <a:pt x="0" y="238"/>
                    <a:pt x="0" y="253"/>
                    <a:pt x="12" y="266"/>
                  </a:cubicBezTo>
                  <a:lnTo>
                    <a:pt x="25" y="266"/>
                  </a:lnTo>
                  <a:cubicBezTo>
                    <a:pt x="37" y="266"/>
                    <a:pt x="37" y="266"/>
                    <a:pt x="52" y="253"/>
                  </a:cubicBezTo>
                  <a:lnTo>
                    <a:pt x="253" y="37"/>
                  </a:lnTo>
                  <a:lnTo>
                    <a:pt x="253" y="10"/>
                  </a:lnTo>
                  <a:cubicBezTo>
                    <a:pt x="247" y="4"/>
                    <a:pt x="241" y="1"/>
                    <a:pt x="235"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4" name="Google Shape;694;g23a1ce89eda_0_0"/>
            <p:cNvSpPr/>
            <p:nvPr/>
          </p:nvSpPr>
          <p:spPr>
            <a:xfrm>
              <a:off x="2723805" y="5725881"/>
              <a:ext cx="58201" cy="60944"/>
            </a:xfrm>
            <a:custGeom>
              <a:avLst/>
              <a:gdLst/>
              <a:ahLst/>
              <a:cxnLst/>
              <a:rect l="l" t="t" r="r" b="b"/>
              <a:pathLst>
                <a:path w="254" h="266" extrusionOk="0">
                  <a:moveTo>
                    <a:pt x="229" y="1"/>
                  </a:moveTo>
                  <a:cubicBezTo>
                    <a:pt x="223" y="1"/>
                    <a:pt x="217" y="4"/>
                    <a:pt x="217" y="10"/>
                  </a:cubicBezTo>
                  <a:lnTo>
                    <a:pt x="13" y="226"/>
                  </a:lnTo>
                  <a:cubicBezTo>
                    <a:pt x="1" y="238"/>
                    <a:pt x="1" y="254"/>
                    <a:pt x="13" y="266"/>
                  </a:cubicBezTo>
                  <a:lnTo>
                    <a:pt x="53" y="266"/>
                  </a:lnTo>
                  <a:lnTo>
                    <a:pt x="254" y="50"/>
                  </a:lnTo>
                  <a:cubicBezTo>
                    <a:pt x="254" y="37"/>
                    <a:pt x="254" y="25"/>
                    <a:pt x="241" y="10"/>
                  </a:cubicBezTo>
                  <a:cubicBezTo>
                    <a:pt x="241" y="4"/>
                    <a:pt x="235" y="1"/>
                    <a:pt x="22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5" name="Google Shape;695;g23a1ce89eda_0_0"/>
            <p:cNvSpPr/>
            <p:nvPr/>
          </p:nvSpPr>
          <p:spPr>
            <a:xfrm>
              <a:off x="2758863" y="5760939"/>
              <a:ext cx="57972" cy="60944"/>
            </a:xfrm>
            <a:custGeom>
              <a:avLst/>
              <a:gdLst/>
              <a:ahLst/>
              <a:cxnLst/>
              <a:rect l="l" t="t" r="r" b="b"/>
              <a:pathLst>
                <a:path w="253" h="266" extrusionOk="0">
                  <a:moveTo>
                    <a:pt x="230" y="0"/>
                  </a:moveTo>
                  <a:cubicBezTo>
                    <a:pt x="222" y="0"/>
                    <a:pt x="216" y="3"/>
                    <a:pt x="216" y="9"/>
                  </a:cubicBezTo>
                  <a:lnTo>
                    <a:pt x="12" y="226"/>
                  </a:lnTo>
                  <a:cubicBezTo>
                    <a:pt x="0" y="238"/>
                    <a:pt x="0" y="253"/>
                    <a:pt x="12" y="265"/>
                  </a:cubicBezTo>
                  <a:lnTo>
                    <a:pt x="52" y="265"/>
                  </a:lnTo>
                  <a:lnTo>
                    <a:pt x="253" y="49"/>
                  </a:lnTo>
                  <a:lnTo>
                    <a:pt x="253" y="9"/>
                  </a:lnTo>
                  <a:cubicBezTo>
                    <a:pt x="247" y="3"/>
                    <a:pt x="238" y="0"/>
                    <a:pt x="230"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6" name="Google Shape;696;g23a1ce89eda_0_0"/>
            <p:cNvSpPr/>
            <p:nvPr/>
          </p:nvSpPr>
          <p:spPr>
            <a:xfrm>
              <a:off x="2648422" y="5576267"/>
              <a:ext cx="67363" cy="114327"/>
            </a:xfrm>
            <a:custGeom>
              <a:avLst/>
              <a:gdLst/>
              <a:ahLst/>
              <a:cxnLst/>
              <a:rect l="l" t="t" r="r" b="b"/>
              <a:pathLst>
                <a:path w="294" h="499" extrusionOk="0">
                  <a:moveTo>
                    <a:pt x="126" y="42"/>
                  </a:moveTo>
                  <a:cubicBezTo>
                    <a:pt x="153" y="42"/>
                    <a:pt x="165" y="54"/>
                    <a:pt x="190" y="54"/>
                  </a:cubicBezTo>
                  <a:cubicBezTo>
                    <a:pt x="202" y="69"/>
                    <a:pt x="217" y="94"/>
                    <a:pt x="217" y="106"/>
                  </a:cubicBezTo>
                  <a:cubicBezTo>
                    <a:pt x="229" y="170"/>
                    <a:pt x="229" y="386"/>
                    <a:pt x="202" y="435"/>
                  </a:cubicBezTo>
                  <a:cubicBezTo>
                    <a:pt x="165" y="386"/>
                    <a:pt x="77" y="182"/>
                    <a:pt x="65" y="145"/>
                  </a:cubicBezTo>
                  <a:cubicBezTo>
                    <a:pt x="65" y="94"/>
                    <a:pt x="89" y="54"/>
                    <a:pt x="126" y="42"/>
                  </a:cubicBezTo>
                  <a:close/>
                  <a:moveTo>
                    <a:pt x="147" y="0"/>
                  </a:moveTo>
                  <a:cubicBezTo>
                    <a:pt x="136" y="0"/>
                    <a:pt x="125" y="2"/>
                    <a:pt x="114" y="5"/>
                  </a:cubicBezTo>
                  <a:cubicBezTo>
                    <a:pt x="50" y="17"/>
                    <a:pt x="1" y="81"/>
                    <a:pt x="13" y="145"/>
                  </a:cubicBezTo>
                  <a:cubicBezTo>
                    <a:pt x="25" y="194"/>
                    <a:pt x="141" y="462"/>
                    <a:pt x="190" y="486"/>
                  </a:cubicBezTo>
                  <a:cubicBezTo>
                    <a:pt x="190" y="499"/>
                    <a:pt x="202" y="499"/>
                    <a:pt x="202" y="499"/>
                  </a:cubicBezTo>
                  <a:cubicBezTo>
                    <a:pt x="202" y="499"/>
                    <a:pt x="217" y="499"/>
                    <a:pt x="217" y="486"/>
                  </a:cubicBezTo>
                  <a:cubicBezTo>
                    <a:pt x="293" y="450"/>
                    <a:pt x="266" y="118"/>
                    <a:pt x="266" y="106"/>
                  </a:cubicBezTo>
                  <a:cubicBezTo>
                    <a:pt x="266" y="69"/>
                    <a:pt x="241" y="42"/>
                    <a:pt x="217" y="17"/>
                  </a:cubicBezTo>
                  <a:cubicBezTo>
                    <a:pt x="198" y="9"/>
                    <a:pt x="174" y="0"/>
                    <a:pt x="147"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7" name="Google Shape;697;g23a1ce89eda_0_0"/>
            <p:cNvSpPr/>
            <p:nvPr/>
          </p:nvSpPr>
          <p:spPr>
            <a:xfrm>
              <a:off x="2688985" y="5616592"/>
              <a:ext cx="104936" cy="74002"/>
            </a:xfrm>
            <a:custGeom>
              <a:avLst/>
              <a:gdLst/>
              <a:ahLst/>
              <a:cxnLst/>
              <a:rect l="l" t="t" r="r" b="b"/>
              <a:pathLst>
                <a:path w="458" h="323" extrusionOk="0">
                  <a:moveTo>
                    <a:pt x="317" y="45"/>
                  </a:moveTo>
                  <a:cubicBezTo>
                    <a:pt x="345" y="45"/>
                    <a:pt x="369" y="70"/>
                    <a:pt x="393" y="82"/>
                  </a:cubicBezTo>
                  <a:cubicBezTo>
                    <a:pt x="393" y="106"/>
                    <a:pt x="406" y="134"/>
                    <a:pt x="393" y="146"/>
                  </a:cubicBezTo>
                  <a:cubicBezTo>
                    <a:pt x="393" y="170"/>
                    <a:pt x="381" y="182"/>
                    <a:pt x="357" y="198"/>
                  </a:cubicBezTo>
                  <a:cubicBezTo>
                    <a:pt x="317" y="222"/>
                    <a:pt x="116" y="274"/>
                    <a:pt x="64" y="274"/>
                  </a:cubicBezTo>
                  <a:cubicBezTo>
                    <a:pt x="77" y="222"/>
                    <a:pt x="229" y="94"/>
                    <a:pt x="281" y="58"/>
                  </a:cubicBezTo>
                  <a:cubicBezTo>
                    <a:pt x="293" y="58"/>
                    <a:pt x="305" y="45"/>
                    <a:pt x="317" y="45"/>
                  </a:cubicBezTo>
                  <a:close/>
                  <a:moveTo>
                    <a:pt x="319" y="1"/>
                  </a:moveTo>
                  <a:cubicBezTo>
                    <a:pt x="297" y="1"/>
                    <a:pt x="274" y="6"/>
                    <a:pt x="253" y="18"/>
                  </a:cubicBezTo>
                  <a:cubicBezTo>
                    <a:pt x="217" y="45"/>
                    <a:pt x="25" y="198"/>
                    <a:pt x="13" y="274"/>
                  </a:cubicBezTo>
                  <a:cubicBezTo>
                    <a:pt x="0" y="286"/>
                    <a:pt x="13" y="298"/>
                    <a:pt x="13" y="310"/>
                  </a:cubicBezTo>
                  <a:cubicBezTo>
                    <a:pt x="13" y="310"/>
                    <a:pt x="40" y="323"/>
                    <a:pt x="64" y="323"/>
                  </a:cubicBezTo>
                  <a:cubicBezTo>
                    <a:pt x="153" y="323"/>
                    <a:pt x="369" y="246"/>
                    <a:pt x="381" y="234"/>
                  </a:cubicBezTo>
                  <a:cubicBezTo>
                    <a:pt x="421" y="222"/>
                    <a:pt x="433" y="198"/>
                    <a:pt x="445" y="158"/>
                  </a:cubicBezTo>
                  <a:cubicBezTo>
                    <a:pt x="457" y="134"/>
                    <a:pt x="445" y="94"/>
                    <a:pt x="433" y="58"/>
                  </a:cubicBezTo>
                  <a:cubicBezTo>
                    <a:pt x="406" y="23"/>
                    <a:pt x="363" y="1"/>
                    <a:pt x="31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8" name="Google Shape;698;g23a1ce89eda_0_0"/>
            <p:cNvSpPr/>
            <p:nvPr/>
          </p:nvSpPr>
          <p:spPr>
            <a:xfrm>
              <a:off x="2008708" y="5518760"/>
              <a:ext cx="279303" cy="157176"/>
            </a:xfrm>
            <a:custGeom>
              <a:avLst/>
              <a:gdLst/>
              <a:ahLst/>
              <a:cxnLst/>
              <a:rect l="l" t="t" r="r" b="b"/>
              <a:pathLst>
                <a:path w="1219" h="686" extrusionOk="0">
                  <a:moveTo>
                    <a:pt x="0" y="0"/>
                  </a:moveTo>
                  <a:lnTo>
                    <a:pt x="0" y="686"/>
                  </a:lnTo>
                  <a:lnTo>
                    <a:pt x="1167" y="661"/>
                  </a:lnTo>
                  <a:lnTo>
                    <a:pt x="1218" y="40"/>
                  </a:lnTo>
                  <a:lnTo>
                    <a:pt x="0" y="0"/>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9" name="Google Shape;699;g23a1ce89eda_0_0"/>
            <p:cNvSpPr/>
            <p:nvPr/>
          </p:nvSpPr>
          <p:spPr>
            <a:xfrm>
              <a:off x="1988317" y="5670203"/>
              <a:ext cx="605348" cy="302209"/>
            </a:xfrm>
            <a:custGeom>
              <a:avLst/>
              <a:gdLst/>
              <a:ahLst/>
              <a:cxnLst/>
              <a:rect l="l" t="t" r="r" b="b"/>
              <a:pathLst>
                <a:path w="2642" h="1319" extrusionOk="0">
                  <a:moveTo>
                    <a:pt x="1332" y="0"/>
                  </a:moveTo>
                  <a:lnTo>
                    <a:pt x="13" y="25"/>
                  </a:lnTo>
                  <a:lnTo>
                    <a:pt x="1" y="1142"/>
                  </a:lnTo>
                  <a:cubicBezTo>
                    <a:pt x="1" y="1206"/>
                    <a:pt x="53" y="1270"/>
                    <a:pt x="114" y="1270"/>
                  </a:cubicBezTo>
                  <a:lnTo>
                    <a:pt x="2501" y="1319"/>
                  </a:lnTo>
                  <a:cubicBezTo>
                    <a:pt x="2602" y="1319"/>
                    <a:pt x="2641" y="1206"/>
                    <a:pt x="2577" y="1142"/>
                  </a:cubicBezTo>
                  <a:lnTo>
                    <a:pt x="1511" y="165"/>
                  </a:lnTo>
                  <a:lnTo>
                    <a:pt x="1332"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0" name="Google Shape;700;g23a1ce89eda_0_0"/>
            <p:cNvSpPr/>
            <p:nvPr/>
          </p:nvSpPr>
          <p:spPr>
            <a:xfrm>
              <a:off x="1988317" y="5911477"/>
              <a:ext cx="605348" cy="60944"/>
            </a:xfrm>
            <a:custGeom>
              <a:avLst/>
              <a:gdLst/>
              <a:ahLst/>
              <a:cxnLst/>
              <a:rect l="l" t="t" r="r" b="b"/>
              <a:pathLst>
                <a:path w="2642" h="266" extrusionOk="0">
                  <a:moveTo>
                    <a:pt x="1" y="1"/>
                  </a:moveTo>
                  <a:lnTo>
                    <a:pt x="1" y="89"/>
                  </a:lnTo>
                  <a:cubicBezTo>
                    <a:pt x="1" y="153"/>
                    <a:pt x="53" y="217"/>
                    <a:pt x="114" y="217"/>
                  </a:cubicBezTo>
                  <a:lnTo>
                    <a:pt x="2501" y="266"/>
                  </a:lnTo>
                  <a:cubicBezTo>
                    <a:pt x="2602" y="266"/>
                    <a:pt x="2641" y="153"/>
                    <a:pt x="2577" y="89"/>
                  </a:cubicBezTo>
                  <a:lnTo>
                    <a:pt x="2538" y="53"/>
                  </a:lnTo>
                  <a:cubicBezTo>
                    <a:pt x="2513" y="65"/>
                    <a:pt x="2501" y="77"/>
                    <a:pt x="2462" y="77"/>
                  </a:cubicBezTo>
                  <a:lnTo>
                    <a:pt x="77" y="25"/>
                  </a:lnTo>
                  <a:cubicBezTo>
                    <a:pt x="53" y="25"/>
                    <a:pt x="25" y="13"/>
                    <a:pt x="1"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1" name="Google Shape;701;g23a1ce89eda_0_0"/>
            <p:cNvSpPr/>
            <p:nvPr/>
          </p:nvSpPr>
          <p:spPr>
            <a:xfrm>
              <a:off x="1982821" y="5911477"/>
              <a:ext cx="520119" cy="20619"/>
            </a:xfrm>
            <a:custGeom>
              <a:avLst/>
              <a:gdLst/>
              <a:ahLst/>
              <a:cxnLst/>
              <a:rect l="l" t="t" r="r" b="b"/>
              <a:pathLst>
                <a:path w="2270" h="90" extrusionOk="0">
                  <a:moveTo>
                    <a:pt x="25" y="1"/>
                  </a:moveTo>
                  <a:cubicBezTo>
                    <a:pt x="13" y="1"/>
                    <a:pt x="0" y="13"/>
                    <a:pt x="0" y="25"/>
                  </a:cubicBezTo>
                  <a:cubicBezTo>
                    <a:pt x="0" y="38"/>
                    <a:pt x="13" y="53"/>
                    <a:pt x="25" y="53"/>
                  </a:cubicBezTo>
                  <a:lnTo>
                    <a:pt x="2245" y="89"/>
                  </a:lnTo>
                  <a:cubicBezTo>
                    <a:pt x="2269" y="89"/>
                    <a:pt x="2269" y="77"/>
                    <a:pt x="2269" y="65"/>
                  </a:cubicBezTo>
                  <a:cubicBezTo>
                    <a:pt x="2269" y="53"/>
                    <a:pt x="2269" y="38"/>
                    <a:pt x="2245" y="38"/>
                  </a:cubicBezTo>
                  <a:lnTo>
                    <a:pt x="25" y="1"/>
                  </a:ln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2" name="Google Shape;702;g23a1ce89eda_0_0"/>
            <p:cNvSpPr/>
            <p:nvPr/>
          </p:nvSpPr>
          <p:spPr>
            <a:xfrm>
              <a:off x="2052699" y="5744443"/>
              <a:ext cx="110441" cy="100355"/>
            </a:xfrm>
            <a:custGeom>
              <a:avLst/>
              <a:gdLst/>
              <a:ahLst/>
              <a:cxnLst/>
              <a:rect l="l" t="t" r="r" b="b"/>
              <a:pathLst>
                <a:path w="482" h="438" extrusionOk="0">
                  <a:moveTo>
                    <a:pt x="228" y="45"/>
                  </a:moveTo>
                  <a:cubicBezTo>
                    <a:pt x="241" y="45"/>
                    <a:pt x="253" y="45"/>
                    <a:pt x="265" y="57"/>
                  </a:cubicBezTo>
                  <a:cubicBezTo>
                    <a:pt x="353" y="69"/>
                    <a:pt x="417" y="157"/>
                    <a:pt x="405" y="261"/>
                  </a:cubicBezTo>
                  <a:cubicBezTo>
                    <a:pt x="393" y="298"/>
                    <a:pt x="365" y="337"/>
                    <a:pt x="329" y="361"/>
                  </a:cubicBezTo>
                  <a:cubicBezTo>
                    <a:pt x="300" y="379"/>
                    <a:pt x="267" y="392"/>
                    <a:pt x="236" y="392"/>
                  </a:cubicBezTo>
                  <a:cubicBezTo>
                    <a:pt x="224" y="392"/>
                    <a:pt x="212" y="390"/>
                    <a:pt x="201" y="386"/>
                  </a:cubicBezTo>
                  <a:cubicBezTo>
                    <a:pt x="152" y="374"/>
                    <a:pt x="113" y="349"/>
                    <a:pt x="88" y="310"/>
                  </a:cubicBezTo>
                  <a:cubicBezTo>
                    <a:pt x="61" y="273"/>
                    <a:pt x="61" y="234"/>
                    <a:pt x="61" y="185"/>
                  </a:cubicBezTo>
                  <a:cubicBezTo>
                    <a:pt x="76" y="109"/>
                    <a:pt x="152" y="45"/>
                    <a:pt x="228" y="45"/>
                  </a:cubicBezTo>
                  <a:close/>
                  <a:moveTo>
                    <a:pt x="231" y="1"/>
                  </a:moveTo>
                  <a:cubicBezTo>
                    <a:pt x="125" y="1"/>
                    <a:pt x="34" y="73"/>
                    <a:pt x="12" y="185"/>
                  </a:cubicBezTo>
                  <a:cubicBezTo>
                    <a:pt x="0" y="234"/>
                    <a:pt x="12" y="298"/>
                    <a:pt x="49" y="349"/>
                  </a:cubicBezTo>
                  <a:cubicBezTo>
                    <a:pt x="88" y="401"/>
                    <a:pt x="125" y="425"/>
                    <a:pt x="189" y="438"/>
                  </a:cubicBezTo>
                  <a:lnTo>
                    <a:pt x="241" y="438"/>
                  </a:lnTo>
                  <a:cubicBezTo>
                    <a:pt x="277" y="438"/>
                    <a:pt x="317" y="425"/>
                    <a:pt x="353" y="401"/>
                  </a:cubicBezTo>
                  <a:cubicBezTo>
                    <a:pt x="405" y="374"/>
                    <a:pt x="442" y="325"/>
                    <a:pt x="457" y="261"/>
                  </a:cubicBezTo>
                  <a:cubicBezTo>
                    <a:pt x="481" y="145"/>
                    <a:pt x="393" y="33"/>
                    <a:pt x="277" y="5"/>
                  </a:cubicBezTo>
                  <a:cubicBezTo>
                    <a:pt x="262" y="2"/>
                    <a:pt x="246" y="1"/>
                    <a:pt x="231"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3" name="Google Shape;703;g23a1ce89eda_0_0"/>
            <p:cNvSpPr/>
            <p:nvPr/>
          </p:nvSpPr>
          <p:spPr>
            <a:xfrm>
              <a:off x="2282058" y="5702975"/>
              <a:ext cx="58201" cy="60258"/>
            </a:xfrm>
            <a:custGeom>
              <a:avLst/>
              <a:gdLst/>
              <a:ahLst/>
              <a:cxnLst/>
              <a:rect l="l" t="t" r="r" b="b"/>
              <a:pathLst>
                <a:path w="254" h="263" extrusionOk="0">
                  <a:moveTo>
                    <a:pt x="235" y="0"/>
                  </a:moveTo>
                  <a:cubicBezTo>
                    <a:pt x="229" y="0"/>
                    <a:pt x="223" y="3"/>
                    <a:pt x="217" y="10"/>
                  </a:cubicBezTo>
                  <a:lnTo>
                    <a:pt x="13" y="226"/>
                  </a:lnTo>
                  <a:cubicBezTo>
                    <a:pt x="1" y="238"/>
                    <a:pt x="1" y="250"/>
                    <a:pt x="13" y="262"/>
                  </a:cubicBezTo>
                  <a:lnTo>
                    <a:pt x="50" y="262"/>
                  </a:lnTo>
                  <a:lnTo>
                    <a:pt x="254" y="34"/>
                  </a:lnTo>
                  <a:lnTo>
                    <a:pt x="254" y="10"/>
                  </a:lnTo>
                  <a:cubicBezTo>
                    <a:pt x="248" y="3"/>
                    <a:pt x="242" y="0"/>
                    <a:pt x="235"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4" name="Google Shape;704;g23a1ce89eda_0_0"/>
            <p:cNvSpPr/>
            <p:nvPr/>
          </p:nvSpPr>
          <p:spPr>
            <a:xfrm>
              <a:off x="2319860" y="5737795"/>
              <a:ext cx="58201" cy="60258"/>
            </a:xfrm>
            <a:custGeom>
              <a:avLst/>
              <a:gdLst/>
              <a:ahLst/>
              <a:cxnLst/>
              <a:rect l="l" t="t" r="r" b="b"/>
              <a:pathLst>
                <a:path w="254" h="263" extrusionOk="0">
                  <a:moveTo>
                    <a:pt x="229" y="1"/>
                  </a:moveTo>
                  <a:cubicBezTo>
                    <a:pt x="223" y="1"/>
                    <a:pt x="217" y="4"/>
                    <a:pt x="217" y="10"/>
                  </a:cubicBezTo>
                  <a:lnTo>
                    <a:pt x="13" y="226"/>
                  </a:lnTo>
                  <a:cubicBezTo>
                    <a:pt x="0" y="238"/>
                    <a:pt x="0" y="250"/>
                    <a:pt x="13" y="263"/>
                  </a:cubicBezTo>
                  <a:lnTo>
                    <a:pt x="52" y="263"/>
                  </a:lnTo>
                  <a:lnTo>
                    <a:pt x="253" y="49"/>
                  </a:lnTo>
                  <a:cubicBezTo>
                    <a:pt x="253" y="34"/>
                    <a:pt x="253" y="22"/>
                    <a:pt x="241" y="10"/>
                  </a:cubicBezTo>
                  <a:cubicBezTo>
                    <a:pt x="241" y="4"/>
                    <a:pt x="235" y="1"/>
                    <a:pt x="229"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5" name="Google Shape;705;g23a1ce89eda_0_0"/>
            <p:cNvSpPr/>
            <p:nvPr/>
          </p:nvSpPr>
          <p:spPr>
            <a:xfrm>
              <a:off x="2354689" y="5772625"/>
              <a:ext cx="58201" cy="63925"/>
            </a:xfrm>
            <a:custGeom>
              <a:avLst/>
              <a:gdLst/>
              <a:ahLst/>
              <a:cxnLst/>
              <a:rect l="l" t="t" r="r" b="b"/>
              <a:pathLst>
                <a:path w="254" h="279" extrusionOk="0">
                  <a:moveTo>
                    <a:pt x="231" y="1"/>
                  </a:moveTo>
                  <a:cubicBezTo>
                    <a:pt x="223" y="1"/>
                    <a:pt x="217" y="4"/>
                    <a:pt x="217" y="10"/>
                  </a:cubicBezTo>
                  <a:lnTo>
                    <a:pt x="13" y="226"/>
                  </a:lnTo>
                  <a:cubicBezTo>
                    <a:pt x="1" y="238"/>
                    <a:pt x="1" y="251"/>
                    <a:pt x="13" y="263"/>
                  </a:cubicBezTo>
                  <a:lnTo>
                    <a:pt x="25" y="278"/>
                  </a:lnTo>
                  <a:cubicBezTo>
                    <a:pt x="37" y="278"/>
                    <a:pt x="37" y="263"/>
                    <a:pt x="52" y="263"/>
                  </a:cubicBezTo>
                  <a:lnTo>
                    <a:pt x="253" y="50"/>
                  </a:lnTo>
                  <a:lnTo>
                    <a:pt x="253" y="10"/>
                  </a:lnTo>
                  <a:cubicBezTo>
                    <a:pt x="247" y="4"/>
                    <a:pt x="238" y="1"/>
                    <a:pt x="231"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6" name="Google Shape;706;g23a1ce89eda_0_0"/>
            <p:cNvSpPr/>
            <p:nvPr/>
          </p:nvSpPr>
          <p:spPr>
            <a:xfrm>
              <a:off x="2247229" y="5587953"/>
              <a:ext cx="63697" cy="114556"/>
            </a:xfrm>
            <a:custGeom>
              <a:avLst/>
              <a:gdLst/>
              <a:ahLst/>
              <a:cxnLst/>
              <a:rect l="l" t="t" r="r" b="b"/>
              <a:pathLst>
                <a:path w="278" h="500" extrusionOk="0">
                  <a:moveTo>
                    <a:pt x="126" y="43"/>
                  </a:moveTo>
                  <a:cubicBezTo>
                    <a:pt x="165" y="43"/>
                    <a:pt x="202" y="67"/>
                    <a:pt x="202" y="106"/>
                  </a:cubicBezTo>
                  <a:cubicBezTo>
                    <a:pt x="217" y="170"/>
                    <a:pt x="217" y="384"/>
                    <a:pt x="190" y="435"/>
                  </a:cubicBezTo>
                  <a:cubicBezTo>
                    <a:pt x="153" y="384"/>
                    <a:pt x="65" y="183"/>
                    <a:pt x="49" y="143"/>
                  </a:cubicBezTo>
                  <a:cubicBezTo>
                    <a:pt x="49" y="119"/>
                    <a:pt x="49" y="94"/>
                    <a:pt x="65" y="79"/>
                  </a:cubicBezTo>
                  <a:cubicBezTo>
                    <a:pt x="77" y="67"/>
                    <a:pt x="101" y="55"/>
                    <a:pt x="113" y="55"/>
                  </a:cubicBezTo>
                  <a:lnTo>
                    <a:pt x="126" y="43"/>
                  </a:lnTo>
                  <a:close/>
                  <a:moveTo>
                    <a:pt x="128" y="1"/>
                  </a:moveTo>
                  <a:cubicBezTo>
                    <a:pt x="119" y="1"/>
                    <a:pt x="110" y="1"/>
                    <a:pt x="101" y="3"/>
                  </a:cubicBezTo>
                  <a:cubicBezTo>
                    <a:pt x="77" y="3"/>
                    <a:pt x="49" y="30"/>
                    <a:pt x="25" y="55"/>
                  </a:cubicBezTo>
                  <a:cubicBezTo>
                    <a:pt x="1" y="79"/>
                    <a:pt x="1" y="119"/>
                    <a:pt x="1" y="143"/>
                  </a:cubicBezTo>
                  <a:cubicBezTo>
                    <a:pt x="13" y="195"/>
                    <a:pt x="126" y="460"/>
                    <a:pt x="177" y="487"/>
                  </a:cubicBezTo>
                  <a:cubicBezTo>
                    <a:pt x="177" y="499"/>
                    <a:pt x="190" y="499"/>
                    <a:pt x="190" y="499"/>
                  </a:cubicBezTo>
                  <a:lnTo>
                    <a:pt x="202" y="499"/>
                  </a:lnTo>
                  <a:cubicBezTo>
                    <a:pt x="278" y="448"/>
                    <a:pt x="253" y="119"/>
                    <a:pt x="253" y="106"/>
                  </a:cubicBezTo>
                  <a:cubicBezTo>
                    <a:pt x="243" y="39"/>
                    <a:pt x="192" y="1"/>
                    <a:pt x="128"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7" name="Google Shape;707;g23a1ce89eda_0_0"/>
            <p:cNvSpPr/>
            <p:nvPr/>
          </p:nvSpPr>
          <p:spPr>
            <a:xfrm>
              <a:off x="2285039" y="5628506"/>
              <a:ext cx="104707" cy="74002"/>
            </a:xfrm>
            <a:custGeom>
              <a:avLst/>
              <a:gdLst/>
              <a:ahLst/>
              <a:cxnLst/>
              <a:rect l="l" t="t" r="r" b="b"/>
              <a:pathLst>
                <a:path w="457" h="323" extrusionOk="0">
                  <a:moveTo>
                    <a:pt x="341" y="54"/>
                  </a:moveTo>
                  <a:cubicBezTo>
                    <a:pt x="356" y="54"/>
                    <a:pt x="381" y="70"/>
                    <a:pt x="393" y="94"/>
                  </a:cubicBezTo>
                  <a:cubicBezTo>
                    <a:pt x="393" y="106"/>
                    <a:pt x="405" y="130"/>
                    <a:pt x="393" y="146"/>
                  </a:cubicBezTo>
                  <a:cubicBezTo>
                    <a:pt x="393" y="170"/>
                    <a:pt x="381" y="182"/>
                    <a:pt x="356" y="194"/>
                  </a:cubicBezTo>
                  <a:cubicBezTo>
                    <a:pt x="317" y="222"/>
                    <a:pt x="113" y="271"/>
                    <a:pt x="64" y="271"/>
                  </a:cubicBezTo>
                  <a:cubicBezTo>
                    <a:pt x="76" y="222"/>
                    <a:pt x="229" y="94"/>
                    <a:pt x="280" y="54"/>
                  </a:cubicBezTo>
                  <a:close/>
                  <a:moveTo>
                    <a:pt x="325" y="1"/>
                  </a:moveTo>
                  <a:cubicBezTo>
                    <a:pt x="301" y="1"/>
                    <a:pt x="281" y="9"/>
                    <a:pt x="253" y="18"/>
                  </a:cubicBezTo>
                  <a:cubicBezTo>
                    <a:pt x="216" y="42"/>
                    <a:pt x="25" y="194"/>
                    <a:pt x="12" y="271"/>
                  </a:cubicBezTo>
                  <a:cubicBezTo>
                    <a:pt x="0" y="283"/>
                    <a:pt x="12" y="298"/>
                    <a:pt x="12" y="310"/>
                  </a:cubicBezTo>
                  <a:cubicBezTo>
                    <a:pt x="12" y="310"/>
                    <a:pt x="37" y="322"/>
                    <a:pt x="64" y="322"/>
                  </a:cubicBezTo>
                  <a:cubicBezTo>
                    <a:pt x="152" y="322"/>
                    <a:pt x="369" y="246"/>
                    <a:pt x="381" y="234"/>
                  </a:cubicBezTo>
                  <a:cubicBezTo>
                    <a:pt x="417" y="222"/>
                    <a:pt x="433" y="194"/>
                    <a:pt x="445" y="158"/>
                  </a:cubicBezTo>
                  <a:cubicBezTo>
                    <a:pt x="457" y="130"/>
                    <a:pt x="445" y="94"/>
                    <a:pt x="433" y="70"/>
                  </a:cubicBezTo>
                  <a:cubicBezTo>
                    <a:pt x="417" y="30"/>
                    <a:pt x="381" y="18"/>
                    <a:pt x="356" y="6"/>
                  </a:cubicBezTo>
                  <a:cubicBezTo>
                    <a:pt x="345" y="2"/>
                    <a:pt x="335" y="1"/>
                    <a:pt x="325" y="1"/>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8" name="Google Shape;708;g23a1ce89eda_0_0"/>
            <p:cNvSpPr/>
            <p:nvPr/>
          </p:nvSpPr>
          <p:spPr>
            <a:xfrm>
              <a:off x="1880865" y="3390439"/>
              <a:ext cx="1160073" cy="2201843"/>
            </a:xfrm>
            <a:custGeom>
              <a:avLst/>
              <a:gdLst/>
              <a:ahLst/>
              <a:cxnLst/>
              <a:rect l="l" t="t" r="r" b="b"/>
              <a:pathLst>
                <a:path w="5063" h="9610" extrusionOk="0">
                  <a:moveTo>
                    <a:pt x="394" y="1"/>
                  </a:moveTo>
                  <a:lnTo>
                    <a:pt x="153" y="713"/>
                  </a:lnTo>
                  <a:cubicBezTo>
                    <a:pt x="13" y="1143"/>
                    <a:pt x="1" y="1615"/>
                    <a:pt x="126" y="2044"/>
                  </a:cubicBezTo>
                  <a:lnTo>
                    <a:pt x="165" y="2148"/>
                  </a:lnTo>
                  <a:lnTo>
                    <a:pt x="394" y="4773"/>
                  </a:lnTo>
                  <a:lnTo>
                    <a:pt x="342" y="9457"/>
                  </a:lnTo>
                  <a:cubicBezTo>
                    <a:pt x="330" y="9545"/>
                    <a:pt x="406" y="9609"/>
                    <a:pt x="494" y="9609"/>
                  </a:cubicBezTo>
                  <a:lnTo>
                    <a:pt x="1816" y="9594"/>
                  </a:lnTo>
                  <a:cubicBezTo>
                    <a:pt x="1892" y="9594"/>
                    <a:pt x="1953" y="9533"/>
                    <a:pt x="1953" y="9469"/>
                  </a:cubicBezTo>
                  <a:lnTo>
                    <a:pt x="2398" y="4849"/>
                  </a:lnTo>
                  <a:lnTo>
                    <a:pt x="2398" y="4697"/>
                  </a:lnTo>
                  <a:lnTo>
                    <a:pt x="2385" y="2617"/>
                  </a:lnTo>
                  <a:lnTo>
                    <a:pt x="3007" y="5065"/>
                  </a:lnTo>
                  <a:lnTo>
                    <a:pt x="2181" y="9381"/>
                  </a:lnTo>
                  <a:cubicBezTo>
                    <a:pt x="2169" y="9469"/>
                    <a:pt x="2233" y="9545"/>
                    <a:pt x="2321" y="9545"/>
                  </a:cubicBezTo>
                  <a:lnTo>
                    <a:pt x="3567" y="9545"/>
                  </a:lnTo>
                  <a:cubicBezTo>
                    <a:pt x="3655" y="9545"/>
                    <a:pt x="3732" y="9481"/>
                    <a:pt x="3756" y="9405"/>
                  </a:cubicBezTo>
                  <a:lnTo>
                    <a:pt x="4938" y="5699"/>
                  </a:lnTo>
                  <a:cubicBezTo>
                    <a:pt x="5050" y="5370"/>
                    <a:pt x="5062" y="5026"/>
                    <a:pt x="4974" y="4697"/>
                  </a:cubicBezTo>
                  <a:lnTo>
                    <a:pt x="3808" y="305"/>
                  </a:lnTo>
                  <a:lnTo>
                    <a:pt x="2209" y="305"/>
                  </a:lnTo>
                  <a:lnTo>
                    <a:pt x="2181" y="1"/>
                  </a:lnTo>
                  <a:close/>
                </a:path>
              </a:pathLst>
            </a:custGeom>
            <a:solidFill>
              <a:srgbClr val="1D958D"/>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9" name="Google Shape;709;g23a1ce89eda_0_0"/>
            <p:cNvSpPr/>
            <p:nvPr/>
          </p:nvSpPr>
          <p:spPr>
            <a:xfrm>
              <a:off x="2421824" y="3536396"/>
              <a:ext cx="43305" cy="471071"/>
            </a:xfrm>
            <a:custGeom>
              <a:avLst/>
              <a:gdLst/>
              <a:ahLst/>
              <a:cxnLst/>
              <a:rect l="l" t="t" r="r" b="b"/>
              <a:pathLst>
                <a:path w="189" h="2056" extrusionOk="0">
                  <a:moveTo>
                    <a:pt x="113" y="0"/>
                  </a:moveTo>
                  <a:cubicBezTo>
                    <a:pt x="101" y="0"/>
                    <a:pt x="88" y="12"/>
                    <a:pt x="88" y="37"/>
                  </a:cubicBezTo>
                  <a:lnTo>
                    <a:pt x="125" y="762"/>
                  </a:lnTo>
                  <a:cubicBezTo>
                    <a:pt x="140" y="826"/>
                    <a:pt x="140" y="887"/>
                    <a:pt x="125" y="938"/>
                  </a:cubicBezTo>
                  <a:lnTo>
                    <a:pt x="0" y="2029"/>
                  </a:lnTo>
                  <a:cubicBezTo>
                    <a:pt x="0" y="2044"/>
                    <a:pt x="12" y="2056"/>
                    <a:pt x="24" y="2056"/>
                  </a:cubicBezTo>
                  <a:cubicBezTo>
                    <a:pt x="37" y="2056"/>
                    <a:pt x="49" y="2056"/>
                    <a:pt x="49" y="2029"/>
                  </a:cubicBezTo>
                  <a:lnTo>
                    <a:pt x="177" y="950"/>
                  </a:lnTo>
                  <a:cubicBezTo>
                    <a:pt x="189" y="887"/>
                    <a:pt x="189" y="826"/>
                    <a:pt x="177" y="762"/>
                  </a:cubicBezTo>
                  <a:lnTo>
                    <a:pt x="140" y="25"/>
                  </a:lnTo>
                  <a:cubicBezTo>
                    <a:pt x="140" y="12"/>
                    <a:pt x="125" y="0"/>
                    <a:pt x="113" y="0"/>
                  </a:cubicBezTo>
                  <a:close/>
                </a:path>
              </a:pathLst>
            </a:custGeom>
            <a:solidFill>
              <a:srgbClr val="FFFFFF"/>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0" name="Google Shape;710;g23a1ce89eda_0_0"/>
            <p:cNvSpPr/>
            <p:nvPr/>
          </p:nvSpPr>
          <p:spPr>
            <a:xfrm>
              <a:off x="2729538" y="2419877"/>
              <a:ext cx="692423" cy="781528"/>
            </a:xfrm>
            <a:custGeom>
              <a:avLst/>
              <a:gdLst/>
              <a:ahLst/>
              <a:cxnLst/>
              <a:rect l="l" t="t" r="r" b="b"/>
              <a:pathLst>
                <a:path w="3022" h="3411" extrusionOk="0">
                  <a:moveTo>
                    <a:pt x="2360" y="1"/>
                  </a:moveTo>
                  <a:lnTo>
                    <a:pt x="1462" y="1472"/>
                  </a:lnTo>
                  <a:lnTo>
                    <a:pt x="725" y="622"/>
                  </a:lnTo>
                  <a:lnTo>
                    <a:pt x="0" y="2132"/>
                  </a:lnTo>
                  <a:lnTo>
                    <a:pt x="762" y="3058"/>
                  </a:lnTo>
                  <a:cubicBezTo>
                    <a:pt x="957" y="3298"/>
                    <a:pt x="1228" y="3410"/>
                    <a:pt x="1496" y="3410"/>
                  </a:cubicBezTo>
                  <a:cubicBezTo>
                    <a:pt x="1908" y="3410"/>
                    <a:pt x="2315" y="3146"/>
                    <a:pt x="2437" y="2678"/>
                  </a:cubicBezTo>
                  <a:lnTo>
                    <a:pt x="3021" y="430"/>
                  </a:lnTo>
                  <a:lnTo>
                    <a:pt x="2360" y="1"/>
                  </a:lnTo>
                  <a:close/>
                </a:path>
              </a:pathLst>
            </a:custGeom>
            <a:solidFill>
              <a:srgbClr val="E8A286"/>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1" name="Google Shape;711;g23a1ce89eda_0_0"/>
            <p:cNvSpPr/>
            <p:nvPr/>
          </p:nvSpPr>
          <p:spPr>
            <a:xfrm>
              <a:off x="3005861" y="2742258"/>
              <a:ext cx="69887" cy="111127"/>
            </a:xfrm>
            <a:custGeom>
              <a:avLst/>
              <a:gdLst/>
              <a:ahLst/>
              <a:cxnLst/>
              <a:rect l="l" t="t" r="r" b="b"/>
              <a:pathLst>
                <a:path w="305" h="485" extrusionOk="0">
                  <a:moveTo>
                    <a:pt x="293" y="1"/>
                  </a:moveTo>
                  <a:cubicBezTo>
                    <a:pt x="280" y="1"/>
                    <a:pt x="268" y="1"/>
                    <a:pt x="256" y="13"/>
                  </a:cubicBezTo>
                  <a:lnTo>
                    <a:pt x="12" y="445"/>
                  </a:lnTo>
                  <a:cubicBezTo>
                    <a:pt x="0" y="457"/>
                    <a:pt x="12" y="470"/>
                    <a:pt x="12" y="470"/>
                  </a:cubicBezTo>
                  <a:lnTo>
                    <a:pt x="28" y="485"/>
                  </a:lnTo>
                  <a:cubicBezTo>
                    <a:pt x="40" y="485"/>
                    <a:pt x="52" y="470"/>
                    <a:pt x="52" y="470"/>
                  </a:cubicBezTo>
                  <a:lnTo>
                    <a:pt x="305" y="40"/>
                  </a:lnTo>
                  <a:cubicBezTo>
                    <a:pt x="305" y="28"/>
                    <a:pt x="305" y="13"/>
                    <a:pt x="293"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2" name="Google Shape;712;g23a1ce89eda_0_0"/>
            <p:cNvSpPr/>
            <p:nvPr/>
          </p:nvSpPr>
          <p:spPr>
            <a:xfrm>
              <a:off x="3124998" y="2210461"/>
              <a:ext cx="593434" cy="785423"/>
            </a:xfrm>
            <a:custGeom>
              <a:avLst/>
              <a:gdLst/>
              <a:ahLst/>
              <a:cxnLst/>
              <a:rect l="l" t="t" r="r" b="b"/>
              <a:pathLst>
                <a:path w="2590" h="3428" extrusionOk="0">
                  <a:moveTo>
                    <a:pt x="1" y="1"/>
                  </a:moveTo>
                  <a:lnTo>
                    <a:pt x="1" y="3427"/>
                  </a:lnTo>
                  <a:lnTo>
                    <a:pt x="2590" y="3427"/>
                  </a:lnTo>
                  <a:lnTo>
                    <a:pt x="2590" y="1"/>
                  </a:lnTo>
                  <a:close/>
                </a:path>
              </a:pathLst>
            </a:custGeom>
            <a:solidFill>
              <a:srgbClr val="F3F3F3"/>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3" name="Google Shape;713;g23a1ce89eda_0_0"/>
            <p:cNvSpPr/>
            <p:nvPr/>
          </p:nvSpPr>
          <p:spPr>
            <a:xfrm>
              <a:off x="3192133" y="2350227"/>
              <a:ext cx="259140" cy="8476"/>
            </a:xfrm>
            <a:custGeom>
              <a:avLst/>
              <a:gdLst/>
              <a:ahLst/>
              <a:cxnLst/>
              <a:rect l="l" t="t" r="r" b="b"/>
              <a:pathLst>
                <a:path w="1131" h="37" extrusionOk="0">
                  <a:moveTo>
                    <a:pt x="25" y="0"/>
                  </a:moveTo>
                  <a:cubicBezTo>
                    <a:pt x="12" y="0"/>
                    <a:pt x="0" y="12"/>
                    <a:pt x="0" y="24"/>
                  </a:cubicBezTo>
                  <a:cubicBezTo>
                    <a:pt x="0" y="37"/>
                    <a:pt x="12" y="37"/>
                    <a:pt x="25" y="37"/>
                  </a:cubicBezTo>
                  <a:lnTo>
                    <a:pt x="1103" y="37"/>
                  </a:lnTo>
                  <a:cubicBezTo>
                    <a:pt x="1118" y="37"/>
                    <a:pt x="1130" y="37"/>
                    <a:pt x="1130" y="24"/>
                  </a:cubicBezTo>
                  <a:cubicBezTo>
                    <a:pt x="1130" y="12"/>
                    <a:pt x="1118" y="0"/>
                    <a:pt x="1103"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4" name="Google Shape;714;g23a1ce89eda_0_0"/>
            <p:cNvSpPr/>
            <p:nvPr/>
          </p:nvSpPr>
          <p:spPr>
            <a:xfrm>
              <a:off x="3192133" y="2460440"/>
              <a:ext cx="293971" cy="9162"/>
            </a:xfrm>
            <a:custGeom>
              <a:avLst/>
              <a:gdLst/>
              <a:ahLst/>
              <a:cxnLst/>
              <a:rect l="l" t="t" r="r" b="b"/>
              <a:pathLst>
                <a:path w="1283" h="40" extrusionOk="0">
                  <a:moveTo>
                    <a:pt x="25" y="0"/>
                  </a:moveTo>
                  <a:cubicBezTo>
                    <a:pt x="12" y="0"/>
                    <a:pt x="0" y="12"/>
                    <a:pt x="0" y="25"/>
                  </a:cubicBezTo>
                  <a:cubicBezTo>
                    <a:pt x="0" y="25"/>
                    <a:pt x="12" y="40"/>
                    <a:pt x="25" y="40"/>
                  </a:cubicBezTo>
                  <a:lnTo>
                    <a:pt x="1255" y="40"/>
                  </a:lnTo>
                  <a:cubicBezTo>
                    <a:pt x="1270" y="40"/>
                    <a:pt x="1282" y="25"/>
                    <a:pt x="1282" y="25"/>
                  </a:cubicBezTo>
                  <a:cubicBezTo>
                    <a:pt x="1282" y="12"/>
                    <a:pt x="1270" y="0"/>
                    <a:pt x="1255"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5" name="Google Shape;715;g23a1ce89eda_0_0"/>
            <p:cNvSpPr/>
            <p:nvPr/>
          </p:nvSpPr>
          <p:spPr>
            <a:xfrm>
              <a:off x="3192133" y="2814888"/>
              <a:ext cx="293971" cy="9162"/>
            </a:xfrm>
            <a:custGeom>
              <a:avLst/>
              <a:gdLst/>
              <a:ahLst/>
              <a:cxnLst/>
              <a:rect l="l" t="t" r="r" b="b"/>
              <a:pathLst>
                <a:path w="1283" h="40" extrusionOk="0">
                  <a:moveTo>
                    <a:pt x="25" y="0"/>
                  </a:moveTo>
                  <a:cubicBezTo>
                    <a:pt x="12" y="0"/>
                    <a:pt x="0" y="0"/>
                    <a:pt x="0" y="16"/>
                  </a:cubicBezTo>
                  <a:cubicBezTo>
                    <a:pt x="0" y="28"/>
                    <a:pt x="12" y="40"/>
                    <a:pt x="25" y="40"/>
                  </a:cubicBezTo>
                  <a:lnTo>
                    <a:pt x="1255" y="40"/>
                  </a:lnTo>
                  <a:cubicBezTo>
                    <a:pt x="1270" y="40"/>
                    <a:pt x="1282" y="28"/>
                    <a:pt x="1282" y="16"/>
                  </a:cubicBezTo>
                  <a:cubicBezTo>
                    <a:pt x="1282" y="0"/>
                    <a:pt x="1270" y="0"/>
                    <a:pt x="1255"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6" name="Google Shape;716;g23a1ce89eda_0_0"/>
            <p:cNvSpPr/>
            <p:nvPr/>
          </p:nvSpPr>
          <p:spPr>
            <a:xfrm>
              <a:off x="3192133" y="2539252"/>
              <a:ext cx="453672" cy="8476"/>
            </a:xfrm>
            <a:custGeom>
              <a:avLst/>
              <a:gdLst/>
              <a:ahLst/>
              <a:cxnLst/>
              <a:rect l="l" t="t" r="r" b="b"/>
              <a:pathLst>
                <a:path w="1980" h="37" extrusionOk="0">
                  <a:moveTo>
                    <a:pt x="25" y="0"/>
                  </a:moveTo>
                  <a:cubicBezTo>
                    <a:pt x="12" y="0"/>
                    <a:pt x="0" y="13"/>
                    <a:pt x="0" y="25"/>
                  </a:cubicBezTo>
                  <a:cubicBezTo>
                    <a:pt x="0" y="25"/>
                    <a:pt x="12" y="37"/>
                    <a:pt x="25" y="37"/>
                  </a:cubicBezTo>
                  <a:lnTo>
                    <a:pt x="1968" y="37"/>
                  </a:lnTo>
                  <a:lnTo>
                    <a:pt x="1980" y="25"/>
                  </a:lnTo>
                  <a:cubicBezTo>
                    <a:pt x="1980" y="13"/>
                    <a:pt x="1968" y="0"/>
                    <a:pt x="196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7" name="Google Shape;717;g23a1ce89eda_0_0"/>
            <p:cNvSpPr/>
            <p:nvPr/>
          </p:nvSpPr>
          <p:spPr>
            <a:xfrm>
              <a:off x="3192133" y="2722095"/>
              <a:ext cx="453672" cy="9162"/>
            </a:xfrm>
            <a:custGeom>
              <a:avLst/>
              <a:gdLst/>
              <a:ahLst/>
              <a:cxnLst/>
              <a:rect l="l" t="t" r="r" b="b"/>
              <a:pathLst>
                <a:path w="1980" h="40" extrusionOk="0">
                  <a:moveTo>
                    <a:pt x="25" y="0"/>
                  </a:moveTo>
                  <a:cubicBezTo>
                    <a:pt x="12" y="0"/>
                    <a:pt x="0" y="0"/>
                    <a:pt x="0" y="12"/>
                  </a:cubicBezTo>
                  <a:cubicBezTo>
                    <a:pt x="0" y="25"/>
                    <a:pt x="12" y="40"/>
                    <a:pt x="25" y="40"/>
                  </a:cubicBezTo>
                  <a:lnTo>
                    <a:pt x="1968" y="40"/>
                  </a:lnTo>
                  <a:cubicBezTo>
                    <a:pt x="1968" y="40"/>
                    <a:pt x="1980" y="25"/>
                    <a:pt x="1980" y="12"/>
                  </a:cubicBezTo>
                  <a:cubicBezTo>
                    <a:pt x="1980" y="0"/>
                    <a:pt x="1968" y="0"/>
                    <a:pt x="1968"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8" name="Google Shape;718;g23a1ce89eda_0_0"/>
            <p:cNvSpPr/>
            <p:nvPr/>
          </p:nvSpPr>
          <p:spPr>
            <a:xfrm>
              <a:off x="3503285" y="2460440"/>
              <a:ext cx="142517" cy="9162"/>
            </a:xfrm>
            <a:custGeom>
              <a:avLst/>
              <a:gdLst/>
              <a:ahLst/>
              <a:cxnLst/>
              <a:rect l="l" t="t" r="r" b="b"/>
              <a:pathLst>
                <a:path w="622" h="40" extrusionOk="0">
                  <a:moveTo>
                    <a:pt x="25" y="0"/>
                  </a:moveTo>
                  <a:cubicBezTo>
                    <a:pt x="13" y="0"/>
                    <a:pt x="1" y="12"/>
                    <a:pt x="1" y="25"/>
                  </a:cubicBezTo>
                  <a:cubicBezTo>
                    <a:pt x="1" y="25"/>
                    <a:pt x="13" y="40"/>
                    <a:pt x="25" y="40"/>
                  </a:cubicBezTo>
                  <a:lnTo>
                    <a:pt x="610" y="40"/>
                  </a:lnTo>
                  <a:lnTo>
                    <a:pt x="622" y="25"/>
                  </a:lnTo>
                  <a:cubicBezTo>
                    <a:pt x="622" y="12"/>
                    <a:pt x="610" y="0"/>
                    <a:pt x="610"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19" name="Google Shape;719;g23a1ce89eda_0_0"/>
            <p:cNvSpPr/>
            <p:nvPr/>
          </p:nvSpPr>
          <p:spPr>
            <a:xfrm>
              <a:off x="3192133" y="2632045"/>
              <a:ext cx="142517" cy="8476"/>
            </a:xfrm>
            <a:custGeom>
              <a:avLst/>
              <a:gdLst/>
              <a:ahLst/>
              <a:cxnLst/>
              <a:rect l="l" t="t" r="r" b="b"/>
              <a:pathLst>
                <a:path w="622" h="37" extrusionOk="0">
                  <a:moveTo>
                    <a:pt x="25" y="0"/>
                  </a:moveTo>
                  <a:cubicBezTo>
                    <a:pt x="12" y="0"/>
                    <a:pt x="0" y="0"/>
                    <a:pt x="0" y="13"/>
                  </a:cubicBezTo>
                  <a:cubicBezTo>
                    <a:pt x="0" y="25"/>
                    <a:pt x="12" y="37"/>
                    <a:pt x="25" y="37"/>
                  </a:cubicBezTo>
                  <a:lnTo>
                    <a:pt x="609" y="37"/>
                  </a:lnTo>
                  <a:cubicBezTo>
                    <a:pt x="609" y="37"/>
                    <a:pt x="622" y="25"/>
                    <a:pt x="622" y="13"/>
                  </a:cubicBezTo>
                  <a:cubicBezTo>
                    <a:pt x="622" y="0"/>
                    <a:pt x="609" y="0"/>
                    <a:pt x="60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0" name="Google Shape;720;g23a1ce89eda_0_0"/>
            <p:cNvSpPr/>
            <p:nvPr/>
          </p:nvSpPr>
          <p:spPr>
            <a:xfrm>
              <a:off x="3308527" y="2116982"/>
              <a:ext cx="75611" cy="169091"/>
            </a:xfrm>
            <a:custGeom>
              <a:avLst/>
              <a:gdLst/>
              <a:ahLst/>
              <a:cxnLst/>
              <a:rect l="l" t="t" r="r" b="b"/>
              <a:pathLst>
                <a:path w="330" h="738" extrusionOk="0">
                  <a:moveTo>
                    <a:pt x="190" y="1"/>
                  </a:moveTo>
                  <a:cubicBezTo>
                    <a:pt x="114" y="1"/>
                    <a:pt x="37" y="53"/>
                    <a:pt x="37" y="141"/>
                  </a:cubicBezTo>
                  <a:lnTo>
                    <a:pt x="1" y="586"/>
                  </a:lnTo>
                  <a:cubicBezTo>
                    <a:pt x="1" y="662"/>
                    <a:pt x="50" y="726"/>
                    <a:pt x="126" y="738"/>
                  </a:cubicBezTo>
                  <a:cubicBezTo>
                    <a:pt x="202" y="738"/>
                    <a:pt x="278" y="674"/>
                    <a:pt x="278" y="598"/>
                  </a:cubicBezTo>
                  <a:lnTo>
                    <a:pt x="318" y="153"/>
                  </a:lnTo>
                  <a:cubicBezTo>
                    <a:pt x="330" y="77"/>
                    <a:pt x="266" y="16"/>
                    <a:pt x="190"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1" name="Google Shape;721;g23a1ce89eda_0_0"/>
            <p:cNvSpPr/>
            <p:nvPr/>
          </p:nvSpPr>
          <p:spPr>
            <a:xfrm>
              <a:off x="3241630" y="2111486"/>
              <a:ext cx="75611" cy="175044"/>
            </a:xfrm>
            <a:custGeom>
              <a:avLst/>
              <a:gdLst/>
              <a:ahLst/>
              <a:cxnLst/>
              <a:rect l="l" t="t" r="r" b="b"/>
              <a:pathLst>
                <a:path w="330" h="764" extrusionOk="0">
                  <a:moveTo>
                    <a:pt x="189" y="0"/>
                  </a:moveTo>
                  <a:cubicBezTo>
                    <a:pt x="113" y="0"/>
                    <a:pt x="49" y="52"/>
                    <a:pt x="37" y="128"/>
                  </a:cubicBezTo>
                  <a:lnTo>
                    <a:pt x="1" y="610"/>
                  </a:lnTo>
                  <a:cubicBezTo>
                    <a:pt x="1" y="686"/>
                    <a:pt x="49" y="762"/>
                    <a:pt x="141" y="762"/>
                  </a:cubicBezTo>
                  <a:cubicBezTo>
                    <a:pt x="147" y="763"/>
                    <a:pt x="153" y="763"/>
                    <a:pt x="159" y="763"/>
                  </a:cubicBezTo>
                  <a:cubicBezTo>
                    <a:pt x="227" y="763"/>
                    <a:pt x="279" y="704"/>
                    <a:pt x="293" y="634"/>
                  </a:cubicBezTo>
                  <a:lnTo>
                    <a:pt x="329" y="153"/>
                  </a:lnTo>
                  <a:cubicBezTo>
                    <a:pt x="329" y="77"/>
                    <a:pt x="278" y="13"/>
                    <a:pt x="189"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2" name="Google Shape;722;g23a1ce89eda_0_0"/>
            <p:cNvSpPr/>
            <p:nvPr/>
          </p:nvSpPr>
          <p:spPr>
            <a:xfrm>
              <a:off x="3372224" y="2146078"/>
              <a:ext cx="72630" cy="131745"/>
            </a:xfrm>
            <a:custGeom>
              <a:avLst/>
              <a:gdLst/>
              <a:ahLst/>
              <a:cxnLst/>
              <a:rect l="l" t="t" r="r" b="b"/>
              <a:pathLst>
                <a:path w="317" h="575" extrusionOk="0">
                  <a:moveTo>
                    <a:pt x="161" y="0"/>
                  </a:moveTo>
                  <a:cubicBezTo>
                    <a:pt x="93" y="0"/>
                    <a:pt x="39" y="60"/>
                    <a:pt x="27" y="130"/>
                  </a:cubicBezTo>
                  <a:lnTo>
                    <a:pt x="0" y="422"/>
                  </a:lnTo>
                  <a:cubicBezTo>
                    <a:pt x="0" y="498"/>
                    <a:pt x="64" y="559"/>
                    <a:pt x="140" y="574"/>
                  </a:cubicBezTo>
                  <a:cubicBezTo>
                    <a:pt x="216" y="574"/>
                    <a:pt x="280" y="523"/>
                    <a:pt x="292" y="434"/>
                  </a:cubicBezTo>
                  <a:lnTo>
                    <a:pt x="317" y="154"/>
                  </a:lnTo>
                  <a:cubicBezTo>
                    <a:pt x="317" y="78"/>
                    <a:pt x="256" y="2"/>
                    <a:pt x="180" y="2"/>
                  </a:cubicBezTo>
                  <a:cubicBezTo>
                    <a:pt x="173" y="1"/>
                    <a:pt x="167" y="0"/>
                    <a:pt x="161"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3" name="Google Shape;723;g23a1ce89eda_0_0"/>
            <p:cNvSpPr/>
            <p:nvPr/>
          </p:nvSpPr>
          <p:spPr>
            <a:xfrm>
              <a:off x="3436379" y="2151583"/>
              <a:ext cx="69887" cy="97145"/>
            </a:xfrm>
            <a:custGeom>
              <a:avLst/>
              <a:gdLst/>
              <a:ahLst/>
              <a:cxnLst/>
              <a:rect l="l" t="t" r="r" b="b"/>
              <a:pathLst>
                <a:path w="305" h="422" extrusionOk="0">
                  <a:moveTo>
                    <a:pt x="155" y="1"/>
                  </a:moveTo>
                  <a:cubicBezTo>
                    <a:pt x="78" y="1"/>
                    <a:pt x="24" y="60"/>
                    <a:pt x="12" y="130"/>
                  </a:cubicBezTo>
                  <a:lnTo>
                    <a:pt x="12" y="270"/>
                  </a:lnTo>
                  <a:cubicBezTo>
                    <a:pt x="0" y="346"/>
                    <a:pt x="64" y="422"/>
                    <a:pt x="140" y="422"/>
                  </a:cubicBezTo>
                  <a:cubicBezTo>
                    <a:pt x="147" y="423"/>
                    <a:pt x="153" y="424"/>
                    <a:pt x="159" y="424"/>
                  </a:cubicBezTo>
                  <a:cubicBezTo>
                    <a:pt x="227" y="424"/>
                    <a:pt x="281" y="364"/>
                    <a:pt x="293" y="294"/>
                  </a:cubicBezTo>
                  <a:lnTo>
                    <a:pt x="305" y="154"/>
                  </a:lnTo>
                  <a:cubicBezTo>
                    <a:pt x="305" y="66"/>
                    <a:pt x="253" y="2"/>
                    <a:pt x="177" y="2"/>
                  </a:cubicBezTo>
                  <a:cubicBezTo>
                    <a:pt x="170" y="1"/>
                    <a:pt x="162" y="1"/>
                    <a:pt x="155"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4" name="Google Shape;724;g23a1ce89eda_0_0"/>
            <p:cNvSpPr/>
            <p:nvPr/>
          </p:nvSpPr>
          <p:spPr>
            <a:xfrm>
              <a:off x="3305098" y="2140811"/>
              <a:ext cx="17638" cy="115936"/>
            </a:xfrm>
            <a:custGeom>
              <a:avLst/>
              <a:gdLst/>
              <a:ahLst/>
              <a:cxnLst/>
              <a:rect l="l" t="t" r="r" b="b"/>
              <a:pathLst>
                <a:path w="77" h="506" extrusionOk="0">
                  <a:moveTo>
                    <a:pt x="52" y="0"/>
                  </a:moveTo>
                  <a:cubicBezTo>
                    <a:pt x="40" y="0"/>
                    <a:pt x="28" y="13"/>
                    <a:pt x="28" y="25"/>
                  </a:cubicBezTo>
                  <a:lnTo>
                    <a:pt x="1" y="482"/>
                  </a:lnTo>
                  <a:cubicBezTo>
                    <a:pt x="1" y="494"/>
                    <a:pt x="1" y="506"/>
                    <a:pt x="16" y="506"/>
                  </a:cubicBezTo>
                  <a:lnTo>
                    <a:pt x="28" y="506"/>
                  </a:lnTo>
                  <a:cubicBezTo>
                    <a:pt x="40" y="506"/>
                    <a:pt x="52" y="494"/>
                    <a:pt x="52" y="482"/>
                  </a:cubicBezTo>
                  <a:lnTo>
                    <a:pt x="77" y="37"/>
                  </a:lnTo>
                  <a:cubicBezTo>
                    <a:pt x="77" y="13"/>
                    <a:pt x="65" y="13"/>
                    <a:pt x="52"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5" name="Google Shape;725;g23a1ce89eda_0_0"/>
            <p:cNvSpPr/>
            <p:nvPr/>
          </p:nvSpPr>
          <p:spPr>
            <a:xfrm>
              <a:off x="3372224" y="2155469"/>
              <a:ext cx="20391" cy="104936"/>
            </a:xfrm>
            <a:custGeom>
              <a:avLst/>
              <a:gdLst/>
              <a:ahLst/>
              <a:cxnLst/>
              <a:rect l="l" t="t" r="r" b="b"/>
              <a:pathLst>
                <a:path w="89" h="458" extrusionOk="0">
                  <a:moveTo>
                    <a:pt x="64" y="0"/>
                  </a:moveTo>
                  <a:cubicBezTo>
                    <a:pt x="40" y="0"/>
                    <a:pt x="40" y="0"/>
                    <a:pt x="27" y="25"/>
                  </a:cubicBezTo>
                  <a:lnTo>
                    <a:pt x="0" y="430"/>
                  </a:lnTo>
                  <a:cubicBezTo>
                    <a:pt x="0" y="442"/>
                    <a:pt x="12" y="457"/>
                    <a:pt x="27" y="457"/>
                  </a:cubicBezTo>
                  <a:cubicBezTo>
                    <a:pt x="40" y="457"/>
                    <a:pt x="52" y="457"/>
                    <a:pt x="52" y="442"/>
                  </a:cubicBezTo>
                  <a:lnTo>
                    <a:pt x="76" y="25"/>
                  </a:lnTo>
                  <a:cubicBezTo>
                    <a:pt x="88" y="13"/>
                    <a:pt x="76" y="0"/>
                    <a:pt x="64"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6" name="Google Shape;726;g23a1ce89eda_0_0"/>
            <p:cNvSpPr/>
            <p:nvPr/>
          </p:nvSpPr>
          <p:spPr>
            <a:xfrm>
              <a:off x="3436379" y="2163726"/>
              <a:ext cx="14895" cy="84774"/>
            </a:xfrm>
            <a:custGeom>
              <a:avLst/>
              <a:gdLst/>
              <a:ahLst/>
              <a:cxnLst/>
              <a:rect l="l" t="t" r="r" b="b"/>
              <a:pathLst>
                <a:path w="65" h="370" extrusionOk="0">
                  <a:moveTo>
                    <a:pt x="37" y="1"/>
                  </a:moveTo>
                  <a:cubicBezTo>
                    <a:pt x="25" y="1"/>
                    <a:pt x="12" y="1"/>
                    <a:pt x="12" y="25"/>
                  </a:cubicBezTo>
                  <a:lnTo>
                    <a:pt x="0" y="345"/>
                  </a:lnTo>
                  <a:cubicBezTo>
                    <a:pt x="0" y="357"/>
                    <a:pt x="12" y="369"/>
                    <a:pt x="25" y="369"/>
                  </a:cubicBezTo>
                  <a:cubicBezTo>
                    <a:pt x="37" y="369"/>
                    <a:pt x="52" y="369"/>
                    <a:pt x="52" y="357"/>
                  </a:cubicBezTo>
                  <a:lnTo>
                    <a:pt x="64" y="25"/>
                  </a:lnTo>
                  <a:cubicBezTo>
                    <a:pt x="64" y="13"/>
                    <a:pt x="52" y="1"/>
                    <a:pt x="37"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7" name="Google Shape;727;g23a1ce89eda_0_0"/>
            <p:cNvSpPr/>
            <p:nvPr/>
          </p:nvSpPr>
          <p:spPr>
            <a:xfrm>
              <a:off x="1665259" y="2262929"/>
              <a:ext cx="1372932" cy="1235873"/>
            </a:xfrm>
            <a:custGeom>
              <a:avLst/>
              <a:gdLst/>
              <a:ahLst/>
              <a:cxnLst/>
              <a:rect l="l" t="t" r="r" b="b"/>
              <a:pathLst>
                <a:path w="5992" h="5394" extrusionOk="0">
                  <a:moveTo>
                    <a:pt x="1944" y="0"/>
                  </a:moveTo>
                  <a:lnTo>
                    <a:pt x="1587" y="13"/>
                  </a:lnTo>
                  <a:cubicBezTo>
                    <a:pt x="1082" y="25"/>
                    <a:pt x="598" y="317"/>
                    <a:pt x="409" y="798"/>
                  </a:cubicBezTo>
                  <a:cubicBezTo>
                    <a:pt x="381" y="862"/>
                    <a:pt x="357" y="926"/>
                    <a:pt x="345" y="1002"/>
                  </a:cubicBezTo>
                  <a:lnTo>
                    <a:pt x="28" y="2461"/>
                  </a:lnTo>
                  <a:cubicBezTo>
                    <a:pt x="1" y="2562"/>
                    <a:pt x="77" y="2653"/>
                    <a:pt x="180" y="2665"/>
                  </a:cubicBezTo>
                  <a:lnTo>
                    <a:pt x="1118" y="2689"/>
                  </a:lnTo>
                  <a:lnTo>
                    <a:pt x="902" y="5394"/>
                  </a:lnTo>
                  <a:lnTo>
                    <a:pt x="5117" y="5394"/>
                  </a:lnTo>
                  <a:lnTo>
                    <a:pt x="5026" y="2830"/>
                  </a:lnTo>
                  <a:lnTo>
                    <a:pt x="5927" y="1876"/>
                  </a:lnTo>
                  <a:cubicBezTo>
                    <a:pt x="5991" y="1800"/>
                    <a:pt x="5991" y="1688"/>
                    <a:pt x="5915" y="1611"/>
                  </a:cubicBezTo>
                  <a:lnTo>
                    <a:pt x="4709" y="482"/>
                  </a:lnTo>
                  <a:cubicBezTo>
                    <a:pt x="4508" y="229"/>
                    <a:pt x="4204" y="64"/>
                    <a:pt x="3859" y="64"/>
                  </a:cubicBezTo>
                  <a:lnTo>
                    <a:pt x="1996" y="0"/>
                  </a:lnTo>
                  <a:cubicBezTo>
                    <a:pt x="1980" y="0"/>
                    <a:pt x="1956" y="0"/>
                    <a:pt x="1944" y="13"/>
                  </a:cubicBezTo>
                  <a:lnTo>
                    <a:pt x="1944" y="0"/>
                  </a:lnTo>
                  <a:close/>
                </a:path>
              </a:pathLst>
            </a:custGeom>
            <a:solidFill>
              <a:schemeClr val="dk1"/>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8" name="Google Shape;728;g23a1ce89eda_0_0"/>
            <p:cNvSpPr/>
            <p:nvPr/>
          </p:nvSpPr>
          <p:spPr>
            <a:xfrm>
              <a:off x="2165664" y="1449543"/>
              <a:ext cx="526300" cy="374152"/>
            </a:xfrm>
            <a:custGeom>
              <a:avLst/>
              <a:gdLst/>
              <a:ahLst/>
              <a:cxnLst/>
              <a:rect l="l" t="t" r="r" b="b"/>
              <a:pathLst>
                <a:path w="2297" h="1632" extrusionOk="0">
                  <a:moveTo>
                    <a:pt x="1320" y="1"/>
                  </a:moveTo>
                  <a:cubicBezTo>
                    <a:pt x="1288" y="1"/>
                    <a:pt x="1254" y="3"/>
                    <a:pt x="1219" y="8"/>
                  </a:cubicBezTo>
                  <a:cubicBezTo>
                    <a:pt x="1091" y="21"/>
                    <a:pt x="966" y="85"/>
                    <a:pt x="902" y="200"/>
                  </a:cubicBezTo>
                  <a:cubicBezTo>
                    <a:pt x="890" y="213"/>
                    <a:pt x="877" y="225"/>
                    <a:pt x="862" y="249"/>
                  </a:cubicBezTo>
                  <a:cubicBezTo>
                    <a:pt x="862" y="264"/>
                    <a:pt x="686" y="276"/>
                    <a:pt x="673" y="289"/>
                  </a:cubicBezTo>
                  <a:cubicBezTo>
                    <a:pt x="509" y="325"/>
                    <a:pt x="305" y="389"/>
                    <a:pt x="229" y="554"/>
                  </a:cubicBezTo>
                  <a:cubicBezTo>
                    <a:pt x="192" y="618"/>
                    <a:pt x="177" y="706"/>
                    <a:pt x="177" y="782"/>
                  </a:cubicBezTo>
                  <a:cubicBezTo>
                    <a:pt x="52" y="873"/>
                    <a:pt x="0" y="1050"/>
                    <a:pt x="52" y="1202"/>
                  </a:cubicBezTo>
                  <a:lnTo>
                    <a:pt x="177" y="1595"/>
                  </a:lnTo>
                  <a:cubicBezTo>
                    <a:pt x="204" y="1583"/>
                    <a:pt x="229" y="1583"/>
                    <a:pt x="268" y="1583"/>
                  </a:cubicBezTo>
                  <a:lnTo>
                    <a:pt x="469" y="1583"/>
                  </a:lnTo>
                  <a:cubicBezTo>
                    <a:pt x="503" y="1607"/>
                    <a:pt x="548" y="1632"/>
                    <a:pt x="585" y="1632"/>
                  </a:cubicBezTo>
                  <a:cubicBezTo>
                    <a:pt x="604" y="1632"/>
                    <a:pt x="621" y="1625"/>
                    <a:pt x="634" y="1607"/>
                  </a:cubicBezTo>
                  <a:cubicBezTo>
                    <a:pt x="649" y="1595"/>
                    <a:pt x="686" y="1431"/>
                    <a:pt x="686" y="1419"/>
                  </a:cubicBezTo>
                  <a:cubicBezTo>
                    <a:pt x="698" y="1367"/>
                    <a:pt x="698" y="1315"/>
                    <a:pt x="698" y="1278"/>
                  </a:cubicBezTo>
                  <a:cubicBezTo>
                    <a:pt x="698" y="1190"/>
                    <a:pt x="698" y="1102"/>
                    <a:pt x="710" y="1010"/>
                  </a:cubicBezTo>
                  <a:cubicBezTo>
                    <a:pt x="762" y="1062"/>
                    <a:pt x="838" y="1087"/>
                    <a:pt x="914" y="1087"/>
                  </a:cubicBezTo>
                  <a:lnTo>
                    <a:pt x="1243" y="1087"/>
                  </a:lnTo>
                  <a:cubicBezTo>
                    <a:pt x="1334" y="1087"/>
                    <a:pt x="1423" y="1050"/>
                    <a:pt x="1487" y="986"/>
                  </a:cubicBezTo>
                  <a:lnTo>
                    <a:pt x="1523" y="986"/>
                  </a:lnTo>
                  <a:cubicBezTo>
                    <a:pt x="1563" y="1087"/>
                    <a:pt x="1675" y="1163"/>
                    <a:pt x="1791" y="1163"/>
                  </a:cubicBezTo>
                  <a:lnTo>
                    <a:pt x="1956" y="1163"/>
                  </a:lnTo>
                  <a:lnTo>
                    <a:pt x="1956" y="1190"/>
                  </a:lnTo>
                  <a:cubicBezTo>
                    <a:pt x="1960" y="1207"/>
                    <a:pt x="1971" y="1215"/>
                    <a:pt x="1985" y="1215"/>
                  </a:cubicBezTo>
                  <a:cubicBezTo>
                    <a:pt x="2013" y="1215"/>
                    <a:pt x="2054" y="1188"/>
                    <a:pt x="2096" y="1138"/>
                  </a:cubicBezTo>
                  <a:cubicBezTo>
                    <a:pt x="2208" y="1074"/>
                    <a:pt x="2297" y="962"/>
                    <a:pt x="2297" y="822"/>
                  </a:cubicBezTo>
                  <a:lnTo>
                    <a:pt x="2297" y="618"/>
                  </a:lnTo>
                  <a:lnTo>
                    <a:pt x="2284" y="618"/>
                  </a:lnTo>
                  <a:cubicBezTo>
                    <a:pt x="2248" y="453"/>
                    <a:pt x="2108" y="325"/>
                    <a:pt x="1928" y="313"/>
                  </a:cubicBezTo>
                  <a:lnTo>
                    <a:pt x="1879" y="313"/>
                  </a:lnTo>
                  <a:cubicBezTo>
                    <a:pt x="1709" y="167"/>
                    <a:pt x="1579" y="1"/>
                    <a:pt x="1320" y="1"/>
                  </a:cubicBezTo>
                  <a:close/>
                </a:path>
              </a:pathLst>
            </a:custGeom>
            <a:solidFill>
              <a:schemeClr val="dk1"/>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9" name="Google Shape;729;g23a1ce89eda_0_0"/>
            <p:cNvSpPr/>
            <p:nvPr/>
          </p:nvSpPr>
          <p:spPr>
            <a:xfrm>
              <a:off x="2148245" y="1655073"/>
              <a:ext cx="497659" cy="730435"/>
            </a:xfrm>
            <a:custGeom>
              <a:avLst/>
              <a:gdLst/>
              <a:ahLst/>
              <a:cxnLst/>
              <a:rect l="l" t="t" r="r" b="b"/>
              <a:pathLst>
                <a:path w="2172" h="3188" extrusionOk="0">
                  <a:moveTo>
                    <a:pt x="725" y="1"/>
                  </a:moveTo>
                  <a:lnTo>
                    <a:pt x="725" y="686"/>
                  </a:lnTo>
                  <a:lnTo>
                    <a:pt x="344" y="686"/>
                  </a:lnTo>
                  <a:cubicBezTo>
                    <a:pt x="305" y="686"/>
                    <a:pt x="280" y="686"/>
                    <a:pt x="253" y="698"/>
                  </a:cubicBezTo>
                  <a:cubicBezTo>
                    <a:pt x="116" y="738"/>
                    <a:pt x="0" y="863"/>
                    <a:pt x="0" y="1027"/>
                  </a:cubicBezTo>
                  <a:lnTo>
                    <a:pt x="0" y="1067"/>
                  </a:lnTo>
                  <a:cubicBezTo>
                    <a:pt x="0" y="1243"/>
                    <a:pt x="153" y="1396"/>
                    <a:pt x="344" y="1396"/>
                  </a:cubicBezTo>
                  <a:lnTo>
                    <a:pt x="433" y="1396"/>
                  </a:lnTo>
                  <a:lnTo>
                    <a:pt x="344" y="2538"/>
                  </a:lnTo>
                  <a:cubicBezTo>
                    <a:pt x="305" y="2870"/>
                    <a:pt x="558" y="3159"/>
                    <a:pt x="890" y="3186"/>
                  </a:cubicBezTo>
                  <a:lnTo>
                    <a:pt x="953" y="3186"/>
                  </a:lnTo>
                  <a:cubicBezTo>
                    <a:pt x="969" y="3187"/>
                    <a:pt x="984" y="3188"/>
                    <a:pt x="999" y="3188"/>
                  </a:cubicBezTo>
                  <a:cubicBezTo>
                    <a:pt x="1309" y="3188"/>
                    <a:pt x="1576" y="2954"/>
                    <a:pt x="1599" y="2626"/>
                  </a:cubicBezTo>
                  <a:lnTo>
                    <a:pt x="1623" y="2209"/>
                  </a:lnTo>
                  <a:cubicBezTo>
                    <a:pt x="1928" y="2197"/>
                    <a:pt x="2172" y="1956"/>
                    <a:pt x="2172" y="1664"/>
                  </a:cubicBezTo>
                  <a:lnTo>
                    <a:pt x="2172" y="330"/>
                  </a:lnTo>
                  <a:cubicBezTo>
                    <a:pt x="2172" y="305"/>
                    <a:pt x="2172" y="266"/>
                    <a:pt x="2156" y="241"/>
                  </a:cubicBezTo>
                  <a:cubicBezTo>
                    <a:pt x="2120" y="266"/>
                    <a:pt x="2068" y="266"/>
                    <a:pt x="2019" y="266"/>
                  </a:cubicBezTo>
                  <a:lnTo>
                    <a:pt x="1867" y="266"/>
                  </a:lnTo>
                  <a:cubicBezTo>
                    <a:pt x="1739" y="266"/>
                    <a:pt x="1623" y="177"/>
                    <a:pt x="1587" y="65"/>
                  </a:cubicBezTo>
                  <a:cubicBezTo>
                    <a:pt x="1523" y="141"/>
                    <a:pt x="1422" y="190"/>
                    <a:pt x="1319" y="190"/>
                  </a:cubicBezTo>
                  <a:lnTo>
                    <a:pt x="990" y="190"/>
                  </a:lnTo>
                  <a:cubicBezTo>
                    <a:pt x="862" y="190"/>
                    <a:pt x="762" y="113"/>
                    <a:pt x="725" y="1"/>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0" name="Google Shape;730;g23a1ce89eda_0_0"/>
            <p:cNvSpPr/>
            <p:nvPr/>
          </p:nvSpPr>
          <p:spPr>
            <a:xfrm>
              <a:off x="2342775" y="2114229"/>
              <a:ext cx="177576" cy="125100"/>
            </a:xfrm>
            <a:custGeom>
              <a:avLst/>
              <a:gdLst/>
              <a:ahLst/>
              <a:cxnLst/>
              <a:rect l="l" t="t" r="r" b="b"/>
              <a:pathLst>
                <a:path w="775" h="546" extrusionOk="0">
                  <a:moveTo>
                    <a:pt x="1" y="1"/>
                  </a:moveTo>
                  <a:cubicBezTo>
                    <a:pt x="1" y="1"/>
                    <a:pt x="89" y="546"/>
                    <a:pt x="750" y="546"/>
                  </a:cubicBezTo>
                  <a:lnTo>
                    <a:pt x="774" y="205"/>
                  </a:lnTo>
                  <a:lnTo>
                    <a:pt x="774" y="205"/>
                  </a:lnTo>
                  <a:cubicBezTo>
                    <a:pt x="774" y="205"/>
                    <a:pt x="741" y="207"/>
                    <a:pt x="687" y="207"/>
                  </a:cubicBezTo>
                  <a:cubicBezTo>
                    <a:pt x="510" y="207"/>
                    <a:pt x="118" y="185"/>
                    <a:pt x="1"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1" name="Google Shape;731;g23a1ce89eda_0_0"/>
            <p:cNvSpPr/>
            <p:nvPr/>
          </p:nvSpPr>
          <p:spPr>
            <a:xfrm>
              <a:off x="2142521" y="2209547"/>
              <a:ext cx="439233" cy="273111"/>
            </a:xfrm>
            <a:custGeom>
              <a:avLst/>
              <a:gdLst/>
              <a:ahLst/>
              <a:cxnLst/>
              <a:rect l="l" t="t" r="r" b="b"/>
              <a:pathLst>
                <a:path w="1917" h="1192" extrusionOk="0">
                  <a:moveTo>
                    <a:pt x="286" y="0"/>
                  </a:moveTo>
                  <a:cubicBezTo>
                    <a:pt x="267" y="0"/>
                    <a:pt x="248" y="9"/>
                    <a:pt x="241" y="29"/>
                  </a:cubicBezTo>
                  <a:lnTo>
                    <a:pt x="25" y="474"/>
                  </a:lnTo>
                  <a:cubicBezTo>
                    <a:pt x="1" y="510"/>
                    <a:pt x="13" y="574"/>
                    <a:pt x="37" y="614"/>
                  </a:cubicBezTo>
                  <a:lnTo>
                    <a:pt x="494" y="1147"/>
                  </a:lnTo>
                  <a:cubicBezTo>
                    <a:pt x="517" y="1175"/>
                    <a:pt x="555" y="1191"/>
                    <a:pt x="593" y="1191"/>
                  </a:cubicBezTo>
                  <a:cubicBezTo>
                    <a:pt x="622" y="1191"/>
                    <a:pt x="652" y="1182"/>
                    <a:pt x="674" y="1159"/>
                  </a:cubicBezTo>
                  <a:lnTo>
                    <a:pt x="1091" y="766"/>
                  </a:lnTo>
                  <a:cubicBezTo>
                    <a:pt x="1097" y="760"/>
                    <a:pt x="1103" y="757"/>
                    <a:pt x="1110" y="757"/>
                  </a:cubicBezTo>
                  <a:cubicBezTo>
                    <a:pt x="1116" y="757"/>
                    <a:pt x="1123" y="760"/>
                    <a:pt x="1131" y="766"/>
                  </a:cubicBezTo>
                  <a:lnTo>
                    <a:pt x="1396" y="1071"/>
                  </a:lnTo>
                  <a:cubicBezTo>
                    <a:pt x="1416" y="1095"/>
                    <a:pt x="1438" y="1107"/>
                    <a:pt x="1458" y="1107"/>
                  </a:cubicBezTo>
                  <a:cubicBezTo>
                    <a:pt x="1479" y="1107"/>
                    <a:pt x="1498" y="1095"/>
                    <a:pt x="1511" y="1071"/>
                  </a:cubicBezTo>
                  <a:lnTo>
                    <a:pt x="1877" y="651"/>
                  </a:lnTo>
                  <a:cubicBezTo>
                    <a:pt x="1916" y="614"/>
                    <a:pt x="1916" y="562"/>
                    <a:pt x="1904" y="526"/>
                  </a:cubicBezTo>
                  <a:lnTo>
                    <a:pt x="1764" y="157"/>
                  </a:lnTo>
                  <a:cubicBezTo>
                    <a:pt x="1756" y="105"/>
                    <a:pt x="1723" y="75"/>
                    <a:pt x="1686" y="75"/>
                  </a:cubicBezTo>
                  <a:cubicBezTo>
                    <a:pt x="1669" y="75"/>
                    <a:pt x="1652" y="81"/>
                    <a:pt x="1636" y="93"/>
                  </a:cubicBezTo>
                  <a:lnTo>
                    <a:pt x="1116" y="638"/>
                  </a:lnTo>
                  <a:cubicBezTo>
                    <a:pt x="1116" y="644"/>
                    <a:pt x="1112" y="648"/>
                    <a:pt x="1109" y="648"/>
                  </a:cubicBezTo>
                  <a:cubicBezTo>
                    <a:pt x="1106" y="648"/>
                    <a:pt x="1103" y="644"/>
                    <a:pt x="1103" y="638"/>
                  </a:cubicBezTo>
                  <a:lnTo>
                    <a:pt x="330" y="17"/>
                  </a:lnTo>
                  <a:cubicBezTo>
                    <a:pt x="319" y="6"/>
                    <a:pt x="302" y="0"/>
                    <a:pt x="286" y="0"/>
                  </a:cubicBezTo>
                  <a:close/>
                </a:path>
              </a:pathLst>
            </a:custGeom>
            <a:solidFill>
              <a:srgbClr val="F2F2F2"/>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2" name="Google Shape;732;g23a1ce89eda_0_0"/>
            <p:cNvSpPr/>
            <p:nvPr/>
          </p:nvSpPr>
          <p:spPr>
            <a:xfrm>
              <a:off x="2136331" y="2203127"/>
              <a:ext cx="450918" cy="283873"/>
            </a:xfrm>
            <a:custGeom>
              <a:avLst/>
              <a:gdLst/>
              <a:ahLst/>
              <a:cxnLst/>
              <a:rect l="l" t="t" r="r" b="b"/>
              <a:pathLst>
                <a:path w="1968" h="1239" extrusionOk="0">
                  <a:moveTo>
                    <a:pt x="345" y="57"/>
                  </a:moveTo>
                  <a:lnTo>
                    <a:pt x="1118" y="691"/>
                  </a:lnTo>
                  <a:cubicBezTo>
                    <a:pt x="1124" y="698"/>
                    <a:pt x="1134" y="702"/>
                    <a:pt x="1144" y="702"/>
                  </a:cubicBezTo>
                  <a:cubicBezTo>
                    <a:pt x="1154" y="702"/>
                    <a:pt x="1164" y="698"/>
                    <a:pt x="1170" y="691"/>
                  </a:cubicBezTo>
                  <a:lnTo>
                    <a:pt x="1691" y="146"/>
                  </a:lnTo>
                  <a:cubicBezTo>
                    <a:pt x="1699" y="137"/>
                    <a:pt x="1708" y="128"/>
                    <a:pt x="1717" y="128"/>
                  </a:cubicBezTo>
                  <a:cubicBezTo>
                    <a:pt x="1720" y="128"/>
                    <a:pt x="1724" y="130"/>
                    <a:pt x="1727" y="133"/>
                  </a:cubicBezTo>
                  <a:cubicBezTo>
                    <a:pt x="1739" y="133"/>
                    <a:pt x="1767" y="158"/>
                    <a:pt x="1767" y="185"/>
                  </a:cubicBezTo>
                  <a:lnTo>
                    <a:pt x="1904" y="554"/>
                  </a:lnTo>
                  <a:cubicBezTo>
                    <a:pt x="1919" y="590"/>
                    <a:pt x="1919" y="630"/>
                    <a:pt x="1892" y="654"/>
                  </a:cubicBezTo>
                  <a:lnTo>
                    <a:pt x="1523" y="1087"/>
                  </a:lnTo>
                  <a:lnTo>
                    <a:pt x="1511" y="1087"/>
                  </a:lnTo>
                  <a:cubicBezTo>
                    <a:pt x="1511" y="1099"/>
                    <a:pt x="1499" y="1111"/>
                    <a:pt x="1487" y="1111"/>
                  </a:cubicBezTo>
                  <a:cubicBezTo>
                    <a:pt x="1474" y="1111"/>
                    <a:pt x="1462" y="1099"/>
                    <a:pt x="1447" y="1087"/>
                  </a:cubicBezTo>
                  <a:lnTo>
                    <a:pt x="1170" y="782"/>
                  </a:lnTo>
                  <a:cubicBezTo>
                    <a:pt x="1170" y="767"/>
                    <a:pt x="1158" y="767"/>
                    <a:pt x="1143" y="767"/>
                  </a:cubicBezTo>
                  <a:cubicBezTo>
                    <a:pt x="1130" y="767"/>
                    <a:pt x="1118" y="767"/>
                    <a:pt x="1106" y="782"/>
                  </a:cubicBezTo>
                  <a:lnTo>
                    <a:pt x="674" y="1175"/>
                  </a:lnTo>
                  <a:cubicBezTo>
                    <a:pt x="665" y="1184"/>
                    <a:pt x="650" y="1192"/>
                    <a:pt x="633" y="1192"/>
                  </a:cubicBezTo>
                  <a:cubicBezTo>
                    <a:pt x="625" y="1192"/>
                    <a:pt x="618" y="1191"/>
                    <a:pt x="610" y="1187"/>
                  </a:cubicBezTo>
                  <a:cubicBezTo>
                    <a:pt x="585" y="1187"/>
                    <a:pt x="561" y="1175"/>
                    <a:pt x="549" y="1163"/>
                  </a:cubicBezTo>
                  <a:lnTo>
                    <a:pt x="92" y="630"/>
                  </a:lnTo>
                  <a:cubicBezTo>
                    <a:pt x="64" y="590"/>
                    <a:pt x="52" y="554"/>
                    <a:pt x="77" y="514"/>
                  </a:cubicBezTo>
                  <a:lnTo>
                    <a:pt x="293" y="69"/>
                  </a:lnTo>
                  <a:cubicBezTo>
                    <a:pt x="293" y="57"/>
                    <a:pt x="305" y="57"/>
                    <a:pt x="305" y="57"/>
                  </a:cubicBezTo>
                  <a:close/>
                  <a:moveTo>
                    <a:pt x="323" y="1"/>
                  </a:moveTo>
                  <a:cubicBezTo>
                    <a:pt x="314" y="1"/>
                    <a:pt x="304" y="2"/>
                    <a:pt x="293" y="6"/>
                  </a:cubicBezTo>
                  <a:cubicBezTo>
                    <a:pt x="281" y="6"/>
                    <a:pt x="256" y="21"/>
                    <a:pt x="244" y="45"/>
                  </a:cubicBezTo>
                  <a:lnTo>
                    <a:pt x="28" y="490"/>
                  </a:lnTo>
                  <a:cubicBezTo>
                    <a:pt x="0" y="538"/>
                    <a:pt x="16" y="602"/>
                    <a:pt x="52" y="654"/>
                  </a:cubicBezTo>
                  <a:lnTo>
                    <a:pt x="509" y="1199"/>
                  </a:lnTo>
                  <a:cubicBezTo>
                    <a:pt x="521" y="1224"/>
                    <a:pt x="561" y="1239"/>
                    <a:pt x="597" y="1239"/>
                  </a:cubicBezTo>
                  <a:lnTo>
                    <a:pt x="610" y="1239"/>
                  </a:lnTo>
                  <a:cubicBezTo>
                    <a:pt x="649" y="1239"/>
                    <a:pt x="686" y="1224"/>
                    <a:pt x="713" y="1212"/>
                  </a:cubicBezTo>
                  <a:lnTo>
                    <a:pt x="1130" y="819"/>
                  </a:lnTo>
                  <a:lnTo>
                    <a:pt x="1411" y="1111"/>
                  </a:lnTo>
                  <a:cubicBezTo>
                    <a:pt x="1423" y="1148"/>
                    <a:pt x="1447" y="1163"/>
                    <a:pt x="1487" y="1163"/>
                  </a:cubicBezTo>
                  <a:cubicBezTo>
                    <a:pt x="1511" y="1163"/>
                    <a:pt x="1538" y="1135"/>
                    <a:pt x="1563" y="1111"/>
                  </a:cubicBezTo>
                  <a:lnTo>
                    <a:pt x="1931" y="691"/>
                  </a:lnTo>
                  <a:cubicBezTo>
                    <a:pt x="1968" y="654"/>
                    <a:pt x="1968" y="590"/>
                    <a:pt x="1956" y="538"/>
                  </a:cubicBezTo>
                  <a:lnTo>
                    <a:pt x="1816" y="173"/>
                  </a:lnTo>
                  <a:cubicBezTo>
                    <a:pt x="1803" y="133"/>
                    <a:pt x="1779" y="97"/>
                    <a:pt x="1739" y="82"/>
                  </a:cubicBezTo>
                  <a:cubicBezTo>
                    <a:pt x="1733" y="78"/>
                    <a:pt x="1726" y="77"/>
                    <a:pt x="1718" y="77"/>
                  </a:cubicBezTo>
                  <a:cubicBezTo>
                    <a:pt x="1695" y="77"/>
                    <a:pt x="1669" y="89"/>
                    <a:pt x="1651" y="109"/>
                  </a:cubicBezTo>
                  <a:lnTo>
                    <a:pt x="1130" y="642"/>
                  </a:lnTo>
                  <a:lnTo>
                    <a:pt x="369" y="21"/>
                  </a:lnTo>
                  <a:cubicBezTo>
                    <a:pt x="360" y="10"/>
                    <a:pt x="345" y="1"/>
                    <a:pt x="323"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3" name="Google Shape;733;g23a1ce89eda_0_0"/>
            <p:cNvSpPr/>
            <p:nvPr/>
          </p:nvSpPr>
          <p:spPr>
            <a:xfrm>
              <a:off x="2607411" y="2547500"/>
              <a:ext cx="276560" cy="44220"/>
            </a:xfrm>
            <a:custGeom>
              <a:avLst/>
              <a:gdLst/>
              <a:ahLst/>
              <a:cxnLst/>
              <a:rect l="l" t="t" r="r" b="b"/>
              <a:pathLst>
                <a:path w="1207" h="193" extrusionOk="0">
                  <a:moveTo>
                    <a:pt x="52" y="1"/>
                  </a:moveTo>
                  <a:cubicBezTo>
                    <a:pt x="28" y="1"/>
                    <a:pt x="0" y="13"/>
                    <a:pt x="0" y="40"/>
                  </a:cubicBezTo>
                  <a:lnTo>
                    <a:pt x="0" y="141"/>
                  </a:lnTo>
                  <a:cubicBezTo>
                    <a:pt x="0" y="165"/>
                    <a:pt x="28" y="193"/>
                    <a:pt x="52" y="193"/>
                  </a:cubicBezTo>
                  <a:lnTo>
                    <a:pt x="1157" y="193"/>
                  </a:lnTo>
                  <a:cubicBezTo>
                    <a:pt x="1182" y="193"/>
                    <a:pt x="1206" y="165"/>
                    <a:pt x="1206" y="141"/>
                  </a:cubicBezTo>
                  <a:lnTo>
                    <a:pt x="1206" y="40"/>
                  </a:lnTo>
                  <a:cubicBezTo>
                    <a:pt x="1206" y="13"/>
                    <a:pt x="1182" y="1"/>
                    <a:pt x="1157" y="1"/>
                  </a:cubicBezTo>
                  <a:close/>
                </a:path>
              </a:pathLst>
            </a:custGeom>
            <a:solidFill>
              <a:srgbClr val="92D050"/>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4" name="Google Shape;734;g23a1ce89eda_0_0"/>
            <p:cNvSpPr/>
            <p:nvPr/>
          </p:nvSpPr>
          <p:spPr>
            <a:xfrm>
              <a:off x="2587020" y="2602720"/>
              <a:ext cx="317112" cy="372782"/>
            </a:xfrm>
            <a:custGeom>
              <a:avLst/>
              <a:gdLst/>
              <a:ahLst/>
              <a:cxnLst/>
              <a:rect l="l" t="t" r="r" b="b"/>
              <a:pathLst>
                <a:path w="1384" h="1627" extrusionOk="0">
                  <a:moveTo>
                    <a:pt x="1" y="0"/>
                  </a:moveTo>
                  <a:lnTo>
                    <a:pt x="193" y="1627"/>
                  </a:lnTo>
                  <a:lnTo>
                    <a:pt x="1195" y="1627"/>
                  </a:lnTo>
                  <a:lnTo>
                    <a:pt x="1384" y="0"/>
                  </a:lnTo>
                  <a:close/>
                </a:path>
              </a:pathLst>
            </a:custGeom>
            <a:solidFill>
              <a:srgbClr val="92D050"/>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5" name="Google Shape;735;g23a1ce89eda_0_0"/>
            <p:cNvSpPr/>
            <p:nvPr/>
          </p:nvSpPr>
          <p:spPr>
            <a:xfrm>
              <a:off x="2564105" y="2582558"/>
              <a:ext cx="363847" cy="61630"/>
            </a:xfrm>
            <a:custGeom>
              <a:avLst/>
              <a:gdLst/>
              <a:ahLst/>
              <a:cxnLst/>
              <a:rect l="l" t="t" r="r" b="b"/>
              <a:pathLst>
                <a:path w="1588" h="269" extrusionOk="0">
                  <a:moveTo>
                    <a:pt x="128" y="0"/>
                  </a:moveTo>
                  <a:cubicBezTo>
                    <a:pt x="52" y="0"/>
                    <a:pt x="0" y="52"/>
                    <a:pt x="0" y="128"/>
                  </a:cubicBezTo>
                  <a:cubicBezTo>
                    <a:pt x="0" y="204"/>
                    <a:pt x="52" y="268"/>
                    <a:pt x="128" y="268"/>
                  </a:cubicBezTo>
                  <a:lnTo>
                    <a:pt x="1459" y="268"/>
                  </a:lnTo>
                  <a:cubicBezTo>
                    <a:pt x="1523" y="268"/>
                    <a:pt x="1587" y="204"/>
                    <a:pt x="1587" y="128"/>
                  </a:cubicBezTo>
                  <a:cubicBezTo>
                    <a:pt x="1587" y="52"/>
                    <a:pt x="1523" y="0"/>
                    <a:pt x="1459" y="0"/>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6" name="Google Shape;736;g23a1ce89eda_0_0"/>
            <p:cNvSpPr/>
            <p:nvPr/>
          </p:nvSpPr>
          <p:spPr>
            <a:xfrm>
              <a:off x="2674318" y="2696199"/>
              <a:ext cx="142517" cy="142510"/>
            </a:xfrm>
            <a:custGeom>
              <a:avLst/>
              <a:gdLst/>
              <a:ahLst/>
              <a:cxnLst/>
              <a:rect l="l" t="t" r="r" b="b"/>
              <a:pathLst>
                <a:path w="622" h="622" extrusionOk="0">
                  <a:moveTo>
                    <a:pt x="305" y="1"/>
                  </a:moveTo>
                  <a:cubicBezTo>
                    <a:pt x="141" y="1"/>
                    <a:pt x="1" y="138"/>
                    <a:pt x="1" y="305"/>
                  </a:cubicBezTo>
                  <a:cubicBezTo>
                    <a:pt x="1" y="482"/>
                    <a:pt x="141" y="622"/>
                    <a:pt x="305" y="622"/>
                  </a:cubicBezTo>
                  <a:cubicBezTo>
                    <a:pt x="485" y="622"/>
                    <a:pt x="622" y="482"/>
                    <a:pt x="622" y="305"/>
                  </a:cubicBezTo>
                  <a:cubicBezTo>
                    <a:pt x="622" y="138"/>
                    <a:pt x="485" y="1"/>
                    <a:pt x="305" y="1"/>
                  </a:cubicBezTo>
                  <a:close/>
                </a:path>
              </a:pathLst>
            </a:custGeom>
            <a:solidFill>
              <a:srgbClr val="F6EEE2"/>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7" name="Google Shape;737;g23a1ce89eda_0_0"/>
            <p:cNvSpPr/>
            <p:nvPr/>
          </p:nvSpPr>
          <p:spPr>
            <a:xfrm>
              <a:off x="1663193" y="2662065"/>
              <a:ext cx="1247127" cy="676591"/>
            </a:xfrm>
            <a:custGeom>
              <a:avLst/>
              <a:gdLst/>
              <a:ahLst/>
              <a:cxnLst/>
              <a:rect l="l" t="t" r="r" b="b"/>
              <a:pathLst>
                <a:path w="5443" h="2953" extrusionOk="0">
                  <a:moveTo>
                    <a:pt x="4527" y="0"/>
                  </a:moveTo>
                  <a:cubicBezTo>
                    <a:pt x="4516" y="0"/>
                    <a:pt x="4503" y="3"/>
                    <a:pt x="4490" y="9"/>
                  </a:cubicBezTo>
                  <a:cubicBezTo>
                    <a:pt x="4465" y="9"/>
                    <a:pt x="4441" y="22"/>
                    <a:pt x="4426" y="34"/>
                  </a:cubicBezTo>
                  <a:cubicBezTo>
                    <a:pt x="4249" y="162"/>
                    <a:pt x="3792" y="631"/>
                    <a:pt x="3792" y="631"/>
                  </a:cubicBezTo>
                  <a:cubicBezTo>
                    <a:pt x="3740" y="683"/>
                    <a:pt x="3704" y="743"/>
                    <a:pt x="3664" y="807"/>
                  </a:cubicBezTo>
                  <a:lnTo>
                    <a:pt x="1761" y="1404"/>
                  </a:lnTo>
                  <a:lnTo>
                    <a:pt x="1761" y="1404"/>
                  </a:lnTo>
                  <a:lnTo>
                    <a:pt x="1852" y="960"/>
                  </a:lnTo>
                  <a:lnTo>
                    <a:pt x="266" y="911"/>
                  </a:lnTo>
                  <a:lnTo>
                    <a:pt x="74" y="1873"/>
                  </a:lnTo>
                  <a:cubicBezTo>
                    <a:pt x="0" y="2467"/>
                    <a:pt x="480" y="2952"/>
                    <a:pt x="1031" y="2952"/>
                  </a:cubicBezTo>
                  <a:cubicBezTo>
                    <a:pt x="1142" y="2952"/>
                    <a:pt x="1255" y="2933"/>
                    <a:pt x="1368" y="2890"/>
                  </a:cubicBezTo>
                  <a:lnTo>
                    <a:pt x="4072" y="1825"/>
                  </a:lnTo>
                  <a:cubicBezTo>
                    <a:pt x="4136" y="1825"/>
                    <a:pt x="4213" y="1825"/>
                    <a:pt x="4249" y="1797"/>
                  </a:cubicBezTo>
                  <a:lnTo>
                    <a:pt x="5050" y="1456"/>
                  </a:lnTo>
                  <a:cubicBezTo>
                    <a:pt x="5202" y="1392"/>
                    <a:pt x="5263" y="1200"/>
                    <a:pt x="5138" y="1176"/>
                  </a:cubicBezTo>
                  <a:cubicBezTo>
                    <a:pt x="5263" y="1164"/>
                    <a:pt x="5391" y="1112"/>
                    <a:pt x="5367" y="960"/>
                  </a:cubicBezTo>
                  <a:cubicBezTo>
                    <a:pt x="5355" y="871"/>
                    <a:pt x="5291" y="859"/>
                    <a:pt x="5227" y="847"/>
                  </a:cubicBezTo>
                  <a:cubicBezTo>
                    <a:pt x="5339" y="835"/>
                    <a:pt x="5443" y="795"/>
                    <a:pt x="5431" y="683"/>
                  </a:cubicBezTo>
                  <a:cubicBezTo>
                    <a:pt x="5431" y="542"/>
                    <a:pt x="5315" y="515"/>
                    <a:pt x="5215" y="515"/>
                  </a:cubicBezTo>
                  <a:cubicBezTo>
                    <a:pt x="5278" y="503"/>
                    <a:pt x="5355" y="466"/>
                    <a:pt x="5339" y="363"/>
                  </a:cubicBezTo>
                  <a:cubicBezTo>
                    <a:pt x="5312" y="243"/>
                    <a:pt x="5231" y="206"/>
                    <a:pt x="5133" y="206"/>
                  </a:cubicBezTo>
                  <a:cubicBezTo>
                    <a:pt x="5013" y="206"/>
                    <a:pt x="4868" y="260"/>
                    <a:pt x="4758" y="287"/>
                  </a:cubicBezTo>
                  <a:cubicBezTo>
                    <a:pt x="4669" y="314"/>
                    <a:pt x="4593" y="351"/>
                    <a:pt x="4502" y="378"/>
                  </a:cubicBezTo>
                  <a:cubicBezTo>
                    <a:pt x="4541" y="287"/>
                    <a:pt x="4578" y="198"/>
                    <a:pt x="4578" y="98"/>
                  </a:cubicBezTo>
                  <a:cubicBezTo>
                    <a:pt x="4578" y="73"/>
                    <a:pt x="4578" y="34"/>
                    <a:pt x="4554" y="9"/>
                  </a:cubicBezTo>
                  <a:cubicBezTo>
                    <a:pt x="4548" y="3"/>
                    <a:pt x="4538" y="0"/>
                    <a:pt x="4527" y="0"/>
                  </a:cubicBezTo>
                  <a:close/>
                </a:path>
              </a:pathLst>
            </a:custGeom>
            <a:solidFill>
              <a:srgbClr val="E8A286"/>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8" name="Google Shape;738;g23a1ce89eda_0_0"/>
            <p:cNvSpPr/>
            <p:nvPr/>
          </p:nvSpPr>
          <p:spPr>
            <a:xfrm>
              <a:off x="2060957" y="2588053"/>
              <a:ext cx="110441" cy="393166"/>
            </a:xfrm>
            <a:custGeom>
              <a:avLst/>
              <a:gdLst/>
              <a:ahLst/>
              <a:cxnLst/>
              <a:rect l="l" t="t" r="r" b="b"/>
              <a:pathLst>
                <a:path w="482" h="1716" extrusionOk="0">
                  <a:moveTo>
                    <a:pt x="457" y="1"/>
                  </a:moveTo>
                  <a:cubicBezTo>
                    <a:pt x="445" y="1"/>
                    <a:pt x="433" y="16"/>
                    <a:pt x="433" y="28"/>
                  </a:cubicBezTo>
                  <a:lnTo>
                    <a:pt x="369" y="1182"/>
                  </a:lnTo>
                  <a:cubicBezTo>
                    <a:pt x="369" y="1234"/>
                    <a:pt x="345" y="1258"/>
                    <a:pt x="305" y="1258"/>
                  </a:cubicBezTo>
                  <a:lnTo>
                    <a:pt x="89" y="1258"/>
                  </a:lnTo>
                  <a:lnTo>
                    <a:pt x="13" y="1691"/>
                  </a:lnTo>
                  <a:cubicBezTo>
                    <a:pt x="1" y="1703"/>
                    <a:pt x="13" y="1715"/>
                    <a:pt x="25" y="1715"/>
                  </a:cubicBezTo>
                  <a:lnTo>
                    <a:pt x="40" y="1715"/>
                  </a:lnTo>
                  <a:cubicBezTo>
                    <a:pt x="52" y="1715"/>
                    <a:pt x="52" y="1703"/>
                    <a:pt x="65" y="1691"/>
                  </a:cubicBezTo>
                  <a:lnTo>
                    <a:pt x="141" y="1310"/>
                  </a:lnTo>
                  <a:lnTo>
                    <a:pt x="293" y="1310"/>
                  </a:lnTo>
                  <a:cubicBezTo>
                    <a:pt x="369" y="1310"/>
                    <a:pt x="421" y="1258"/>
                    <a:pt x="421" y="1194"/>
                  </a:cubicBezTo>
                  <a:lnTo>
                    <a:pt x="482" y="28"/>
                  </a:lnTo>
                  <a:cubicBezTo>
                    <a:pt x="482" y="16"/>
                    <a:pt x="470" y="1"/>
                    <a:pt x="457" y="1"/>
                  </a:cubicBezTo>
                  <a:close/>
                </a:path>
              </a:pathLst>
            </a:custGeom>
            <a:solidFill>
              <a:srgbClr val="561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39" name="Google Shape;739;g23a1ce89eda_0_0"/>
            <p:cNvSpPr/>
            <p:nvPr/>
          </p:nvSpPr>
          <p:spPr>
            <a:xfrm>
              <a:off x="2596182" y="2710181"/>
              <a:ext cx="113185" cy="79049"/>
            </a:xfrm>
            <a:custGeom>
              <a:avLst/>
              <a:gdLst/>
              <a:ahLst/>
              <a:cxnLst/>
              <a:rect l="l" t="t" r="r" b="b"/>
              <a:pathLst>
                <a:path w="492" h="345" extrusionOk="0">
                  <a:moveTo>
                    <a:pt x="494" y="0"/>
                  </a:moveTo>
                  <a:lnTo>
                    <a:pt x="494" y="0"/>
                  </a:lnTo>
                  <a:cubicBezTo>
                    <a:pt x="418" y="28"/>
                    <a:pt x="0" y="345"/>
                    <a:pt x="0" y="345"/>
                  </a:cubicBezTo>
                  <a:lnTo>
                    <a:pt x="430" y="168"/>
                  </a:lnTo>
                  <a:lnTo>
                    <a:pt x="494" y="0"/>
                  </a:lnTo>
                  <a:close/>
                </a:path>
              </a:pathLst>
            </a:custGeom>
            <a:solidFill>
              <a:srgbClr val="E58E70"/>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0" name="Google Shape;740;g23a1ce89eda_0_0"/>
            <p:cNvSpPr/>
            <p:nvPr/>
          </p:nvSpPr>
          <p:spPr>
            <a:xfrm>
              <a:off x="2787959" y="2771582"/>
              <a:ext cx="84774" cy="35058"/>
            </a:xfrm>
            <a:custGeom>
              <a:avLst/>
              <a:gdLst/>
              <a:ahLst/>
              <a:cxnLst/>
              <a:rect l="l" t="t" r="r" b="b"/>
              <a:pathLst>
                <a:path w="370" h="153" extrusionOk="0">
                  <a:moveTo>
                    <a:pt x="342" y="0"/>
                  </a:moveTo>
                  <a:cubicBezTo>
                    <a:pt x="293" y="13"/>
                    <a:pt x="50" y="89"/>
                    <a:pt x="25" y="101"/>
                  </a:cubicBezTo>
                  <a:cubicBezTo>
                    <a:pt x="13" y="101"/>
                    <a:pt x="1" y="113"/>
                    <a:pt x="13" y="128"/>
                  </a:cubicBezTo>
                  <a:cubicBezTo>
                    <a:pt x="13" y="141"/>
                    <a:pt x="25" y="153"/>
                    <a:pt x="37" y="153"/>
                  </a:cubicBezTo>
                  <a:cubicBezTo>
                    <a:pt x="141" y="113"/>
                    <a:pt x="318" y="64"/>
                    <a:pt x="342" y="52"/>
                  </a:cubicBezTo>
                  <a:cubicBezTo>
                    <a:pt x="354" y="52"/>
                    <a:pt x="369" y="37"/>
                    <a:pt x="369" y="25"/>
                  </a:cubicBezTo>
                  <a:cubicBezTo>
                    <a:pt x="369" y="13"/>
                    <a:pt x="354" y="0"/>
                    <a:pt x="342" y="0"/>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1" name="Google Shape;741;g23a1ce89eda_0_0"/>
            <p:cNvSpPr/>
            <p:nvPr/>
          </p:nvSpPr>
          <p:spPr>
            <a:xfrm>
              <a:off x="1996802" y="2960607"/>
              <a:ext cx="134270" cy="52696"/>
            </a:xfrm>
            <a:custGeom>
              <a:avLst/>
              <a:gdLst/>
              <a:ahLst/>
              <a:cxnLst/>
              <a:rect l="l" t="t" r="r" b="b"/>
              <a:pathLst>
                <a:path w="586" h="230" extrusionOk="0">
                  <a:moveTo>
                    <a:pt x="549" y="1"/>
                  </a:moveTo>
                  <a:lnTo>
                    <a:pt x="16" y="177"/>
                  </a:lnTo>
                  <a:cubicBezTo>
                    <a:pt x="0" y="177"/>
                    <a:pt x="0" y="202"/>
                    <a:pt x="0" y="217"/>
                  </a:cubicBezTo>
                  <a:cubicBezTo>
                    <a:pt x="0" y="217"/>
                    <a:pt x="16" y="229"/>
                    <a:pt x="28" y="229"/>
                  </a:cubicBezTo>
                  <a:lnTo>
                    <a:pt x="573" y="50"/>
                  </a:lnTo>
                  <a:cubicBezTo>
                    <a:pt x="585" y="37"/>
                    <a:pt x="585" y="25"/>
                    <a:pt x="585" y="13"/>
                  </a:cubicBezTo>
                  <a:cubicBezTo>
                    <a:pt x="585" y="1"/>
                    <a:pt x="561" y="1"/>
                    <a:pt x="549"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2" name="Google Shape;742;g23a1ce89eda_0_0"/>
            <p:cNvSpPr/>
            <p:nvPr/>
          </p:nvSpPr>
          <p:spPr>
            <a:xfrm>
              <a:off x="2802626" y="2849718"/>
              <a:ext cx="70116" cy="29553"/>
            </a:xfrm>
            <a:custGeom>
              <a:avLst/>
              <a:gdLst/>
              <a:ahLst/>
              <a:cxnLst/>
              <a:rect l="l" t="t" r="r" b="b"/>
              <a:pathLst>
                <a:path w="306" h="129" extrusionOk="0">
                  <a:moveTo>
                    <a:pt x="266" y="1"/>
                  </a:moveTo>
                  <a:lnTo>
                    <a:pt x="25" y="77"/>
                  </a:lnTo>
                  <a:cubicBezTo>
                    <a:pt x="13" y="92"/>
                    <a:pt x="1" y="104"/>
                    <a:pt x="13" y="116"/>
                  </a:cubicBezTo>
                  <a:cubicBezTo>
                    <a:pt x="13" y="128"/>
                    <a:pt x="25" y="128"/>
                    <a:pt x="37" y="128"/>
                  </a:cubicBezTo>
                  <a:lnTo>
                    <a:pt x="278" y="52"/>
                  </a:lnTo>
                  <a:cubicBezTo>
                    <a:pt x="290" y="52"/>
                    <a:pt x="305" y="40"/>
                    <a:pt x="305" y="16"/>
                  </a:cubicBezTo>
                  <a:cubicBezTo>
                    <a:pt x="290" y="1"/>
                    <a:pt x="278" y="1"/>
                    <a:pt x="266"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3" name="Google Shape;743;g23a1ce89eda_0_0"/>
            <p:cNvSpPr/>
            <p:nvPr/>
          </p:nvSpPr>
          <p:spPr>
            <a:xfrm>
              <a:off x="2805607" y="2925787"/>
              <a:ext cx="43305" cy="20391"/>
            </a:xfrm>
            <a:custGeom>
              <a:avLst/>
              <a:gdLst/>
              <a:ahLst/>
              <a:cxnLst/>
              <a:rect l="l" t="t" r="r" b="b"/>
              <a:pathLst>
                <a:path w="189" h="89" extrusionOk="0">
                  <a:moveTo>
                    <a:pt x="152" y="1"/>
                  </a:moveTo>
                  <a:lnTo>
                    <a:pt x="12" y="37"/>
                  </a:lnTo>
                  <a:cubicBezTo>
                    <a:pt x="0" y="49"/>
                    <a:pt x="0" y="64"/>
                    <a:pt x="0" y="77"/>
                  </a:cubicBezTo>
                  <a:cubicBezTo>
                    <a:pt x="0" y="89"/>
                    <a:pt x="12" y="89"/>
                    <a:pt x="24" y="89"/>
                  </a:cubicBezTo>
                  <a:lnTo>
                    <a:pt x="37" y="89"/>
                  </a:lnTo>
                  <a:lnTo>
                    <a:pt x="165" y="49"/>
                  </a:lnTo>
                  <a:cubicBezTo>
                    <a:pt x="177" y="49"/>
                    <a:pt x="189" y="37"/>
                    <a:pt x="177" y="25"/>
                  </a:cubicBezTo>
                  <a:cubicBezTo>
                    <a:pt x="177" y="13"/>
                    <a:pt x="165" y="1"/>
                    <a:pt x="152" y="1"/>
                  </a:cubicBezTo>
                  <a:close/>
                </a:path>
              </a:pathLst>
            </a:custGeom>
            <a:solidFill>
              <a:srgbClr val="E06A4B"/>
            </a:solidFill>
            <a:ln>
              <a:noFill/>
            </a:ln>
          </p:spPr>
          <p:txBody>
            <a:bodyPr spcFirstLastPara="1" wrap="square" lIns="121875" tIns="121875" rIns="121875" bIns="121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744" name="Google Shape;744;g23a1ce89eda_0_0" descr="Graphical user interface, application&#10;&#10;Description automatically generated with medium confidence"/>
          <p:cNvPicPr preferRelativeResize="0"/>
          <p:nvPr/>
        </p:nvPicPr>
        <p:blipFill rotWithShape="1">
          <a:blip r:embed="rId5">
            <a:alphaModFix/>
          </a:blip>
          <a:srcRect/>
          <a:stretch/>
        </p:blipFill>
        <p:spPr>
          <a:xfrm>
            <a:off x="34350" y="4765725"/>
            <a:ext cx="1559450" cy="327176"/>
          </a:xfrm>
          <a:prstGeom prst="rect">
            <a:avLst/>
          </a:prstGeom>
          <a:noFill/>
          <a:ln>
            <a:noFill/>
          </a:ln>
        </p:spPr>
      </p:pic>
      <p:sp>
        <p:nvSpPr>
          <p:cNvPr id="745" name="Google Shape;745;g23a1ce89eda_0_0"/>
          <p:cNvSpPr txBox="1"/>
          <p:nvPr/>
        </p:nvSpPr>
        <p:spPr>
          <a:xfrm>
            <a:off x="5155632" y="3179468"/>
            <a:ext cx="3717464" cy="1307507"/>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14000"/>
              </a:lnSpc>
              <a:spcBef>
                <a:spcPts val="0"/>
              </a:spcBef>
              <a:spcAft>
                <a:spcPts val="0"/>
              </a:spcAft>
              <a:buClr>
                <a:srgbClr val="000000"/>
              </a:buClr>
              <a:buSzPts val="1600"/>
              <a:buFont typeface="Arial"/>
              <a:buNone/>
              <a:tabLst/>
              <a:defRPr/>
            </a:pPr>
            <a:r>
              <a:rPr kumimoji="0" lang="it" sz="1600" b="1" i="0" u="none" strike="noStrike" kern="0" cap="none" spc="0" normalizeH="0" baseline="0" noProof="0" dirty="0">
                <a:ln>
                  <a:noFill/>
                </a:ln>
                <a:solidFill>
                  <a:srgbClr val="000000"/>
                </a:solidFill>
                <a:effectLst/>
                <a:uLnTx/>
                <a:uFillTx/>
                <a:latin typeface="Open Sans"/>
                <a:ea typeface="Open Sans"/>
                <a:cs typeface="Open Sans"/>
                <a:sym typeface="Open Sans"/>
              </a:rPr>
              <a:t>Παρακαλούμε, συμπληρώστε αυτή τη γρήγορη αξιολόγηση για να μας βοηθήσετε να βελτιώσουμε την ενότητα!</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46" name="Google Shape;746;g23a1ce89eda_0_0"/>
          <p:cNvSpPr/>
          <p:nvPr/>
        </p:nvSpPr>
        <p:spPr>
          <a:xfrm>
            <a:off x="3171600" y="2757150"/>
            <a:ext cx="1963200" cy="1845900"/>
          </a:xfrm>
          <a:prstGeom prst="rect">
            <a:avLst/>
          </a:prstGeom>
          <a:solidFill>
            <a:srgbClr val="C2C2C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g23a1ce89eda_0_0"/>
          <p:cNvSpPr/>
          <p:nvPr/>
        </p:nvSpPr>
        <p:spPr>
          <a:xfrm>
            <a:off x="5334504" y="2588683"/>
            <a:ext cx="3360887" cy="523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lumMod val="85000"/>
                </a:srgbClr>
              </a:solidFill>
              <a:effectLst/>
              <a:uLnTx/>
              <a:uFillTx/>
              <a:latin typeface="Arial"/>
              <a:cs typeface="Arial"/>
              <a:sym typeface="Arial"/>
            </a:endParaRPr>
          </a:p>
        </p:txBody>
      </p:sp>
      <p:sp>
        <p:nvSpPr>
          <p:cNvPr id="749" name="Google Shape;749;g23a1ce89eda_0_0"/>
          <p:cNvSpPr txBox="1"/>
          <p:nvPr/>
        </p:nvSpPr>
        <p:spPr>
          <a:xfrm>
            <a:off x="5473354" y="2676488"/>
            <a:ext cx="3360888" cy="400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0000"/>
                </a:solidFill>
                <a:effectLst/>
                <a:uLnTx/>
                <a:uFillTx/>
                <a:latin typeface="Lato"/>
                <a:ea typeface="Lato"/>
                <a:cs typeface="Lato"/>
                <a:sym typeface="Lato"/>
                <a:hlinkClick r:id="rId6"/>
              </a:rPr>
              <a:t>https://www.synthesis-center.org/</a:t>
            </a:r>
            <a:r>
              <a:rPr kumimoji="0" lang="en-GB" sz="1400" b="0" i="0" u="none" strike="noStrike" kern="0" cap="none" spc="0" normalizeH="0" baseline="0" noProof="0" dirty="0">
                <a:ln>
                  <a:noFill/>
                </a:ln>
                <a:solidFill>
                  <a:srgbClr val="000000"/>
                </a:solidFill>
                <a:effectLst/>
                <a:uLnTx/>
                <a:uFillTx/>
                <a:latin typeface="Lato"/>
                <a:ea typeface="Lato"/>
                <a:cs typeface="Lato"/>
                <a:sym typeface="Lato"/>
              </a:rPr>
              <a:t> </a:t>
            </a:r>
            <a:endParaRPr kumimoji="0" sz="1400" b="0" i="0" u="none" strike="noStrike" kern="0" cap="none" spc="0" normalizeH="0" baseline="0" noProof="0" dirty="0">
              <a:ln>
                <a:noFill/>
              </a:ln>
              <a:solidFill>
                <a:srgbClr val="000000"/>
              </a:solidFill>
              <a:effectLst/>
              <a:uLnTx/>
              <a:uFillTx/>
              <a:latin typeface="Lato"/>
              <a:ea typeface="Lato"/>
              <a:cs typeface="Lato"/>
              <a:sym typeface="Lato"/>
            </a:endParaRPr>
          </a:p>
        </p:txBody>
      </p:sp>
      <p:pic>
        <p:nvPicPr>
          <p:cNvPr id="4" name="Picture 3" descr="A qr code on a white background&#10;&#10;Description automatically generated">
            <a:extLst>
              <a:ext uri="{FF2B5EF4-FFF2-40B4-BE49-F238E27FC236}">
                <a16:creationId xmlns:a16="http://schemas.microsoft.com/office/drawing/2014/main" id="{CADAB49A-B659-BE8F-F598-5D128FB0F260}"/>
              </a:ext>
            </a:extLst>
          </p:cNvPr>
          <p:cNvPicPr>
            <a:picLocks noChangeAspect="1"/>
          </p:cNvPicPr>
          <p:nvPr/>
        </p:nvPicPr>
        <p:blipFill>
          <a:blip r:embed="rId7"/>
          <a:stretch>
            <a:fillRect/>
          </a:stretch>
        </p:blipFill>
        <p:spPr>
          <a:xfrm>
            <a:off x="3164082" y="2647366"/>
            <a:ext cx="1991550" cy="19915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9" descr="Social enterprise: Entrepreneurship with a social impact "/>
          <p:cNvPicPr preferRelativeResize="0"/>
          <p:nvPr/>
        </p:nvPicPr>
        <p:blipFill rotWithShape="1">
          <a:blip r:embed="rId3">
            <a:alphaModFix/>
          </a:blip>
          <a:srcRect/>
          <a:stretch/>
        </p:blipFill>
        <p:spPr>
          <a:xfrm>
            <a:off x="3713190" y="2010581"/>
            <a:ext cx="1733425" cy="1727029"/>
          </a:xfrm>
          <a:prstGeom prst="rect">
            <a:avLst/>
          </a:prstGeom>
          <a:noFill/>
          <a:ln>
            <a:noFill/>
          </a:ln>
        </p:spPr>
      </p:pic>
      <p:grpSp>
        <p:nvGrpSpPr>
          <p:cNvPr id="161" name="Google Shape;161;p9"/>
          <p:cNvGrpSpPr/>
          <p:nvPr/>
        </p:nvGrpSpPr>
        <p:grpSpPr>
          <a:xfrm>
            <a:off x="1950054" y="1217956"/>
            <a:ext cx="7260054" cy="3569399"/>
            <a:chOff x="2172" y="1594"/>
            <a:chExt cx="4519" cy="1989"/>
          </a:xfrm>
        </p:grpSpPr>
        <p:sp>
          <p:nvSpPr>
            <p:cNvPr id="162" name="Google Shape;162;p9"/>
            <p:cNvSpPr/>
            <p:nvPr/>
          </p:nvSpPr>
          <p:spPr>
            <a:xfrm>
              <a:off x="2304" y="1609"/>
              <a:ext cx="938" cy="310"/>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Μέλος/</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Μέτοχος</a:t>
              </a:r>
              <a:endParaRPr sz="1400" b="0" i="0" u="none" strike="noStrike" cap="none">
                <a:solidFill>
                  <a:srgbClr val="000000"/>
                </a:solidFill>
                <a:latin typeface="Arial"/>
                <a:ea typeface="Arial"/>
                <a:cs typeface="Arial"/>
                <a:sym typeface="Arial"/>
              </a:endParaRPr>
            </a:p>
          </p:txBody>
        </p:sp>
        <p:sp>
          <p:nvSpPr>
            <p:cNvPr id="163" name="Google Shape;163;p9"/>
            <p:cNvSpPr/>
            <p:nvPr/>
          </p:nvSpPr>
          <p:spPr>
            <a:xfrm>
              <a:off x="3484" y="1594"/>
              <a:ext cx="697" cy="187"/>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Πελάτες</a:t>
              </a:r>
              <a:endParaRPr sz="1400" b="0" i="0" u="none" strike="noStrike" cap="none">
                <a:solidFill>
                  <a:srgbClr val="000000"/>
                </a:solidFill>
                <a:latin typeface="Arial"/>
                <a:ea typeface="Arial"/>
                <a:cs typeface="Arial"/>
                <a:sym typeface="Arial"/>
              </a:endParaRPr>
            </a:p>
          </p:txBody>
        </p:sp>
        <p:sp>
          <p:nvSpPr>
            <p:cNvPr id="164" name="Google Shape;164;p9"/>
            <p:cNvSpPr/>
            <p:nvPr/>
          </p:nvSpPr>
          <p:spPr>
            <a:xfrm>
              <a:off x="4888" y="2222"/>
              <a:ext cx="789" cy="222"/>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Εργαζόμενοι</a:t>
              </a:r>
              <a:endParaRPr sz="1400" b="0" i="0" u="none" strike="noStrike" cap="none">
                <a:solidFill>
                  <a:srgbClr val="000000"/>
                </a:solidFill>
                <a:latin typeface="Arial"/>
                <a:ea typeface="Arial"/>
                <a:cs typeface="Arial"/>
                <a:sym typeface="Arial"/>
              </a:endParaRPr>
            </a:p>
          </p:txBody>
        </p:sp>
        <p:sp>
          <p:nvSpPr>
            <p:cNvPr id="165" name="Google Shape;165;p9"/>
            <p:cNvSpPr/>
            <p:nvPr/>
          </p:nvSpPr>
          <p:spPr>
            <a:xfrm>
              <a:off x="4274" y="3291"/>
              <a:ext cx="707" cy="225"/>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Κράτος</a:t>
              </a:r>
              <a:endParaRPr sz="1400" b="0" i="0" u="none" strike="noStrike" cap="none">
                <a:solidFill>
                  <a:srgbClr val="000000"/>
                </a:solidFill>
                <a:latin typeface="Arial"/>
                <a:ea typeface="Arial"/>
                <a:cs typeface="Arial"/>
                <a:sym typeface="Arial"/>
              </a:endParaRPr>
            </a:p>
          </p:txBody>
        </p:sp>
        <p:sp>
          <p:nvSpPr>
            <p:cNvPr id="166" name="Google Shape;166;p9"/>
            <p:cNvSpPr/>
            <p:nvPr/>
          </p:nvSpPr>
          <p:spPr>
            <a:xfrm>
              <a:off x="3253" y="3312"/>
              <a:ext cx="783" cy="256"/>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Τοπική Πολιτεία</a:t>
              </a:r>
              <a:endParaRPr sz="1400" b="0" i="0" u="none" strike="noStrike" cap="none">
                <a:solidFill>
                  <a:srgbClr val="000000"/>
                </a:solidFill>
                <a:latin typeface="Arial"/>
                <a:ea typeface="Arial"/>
                <a:cs typeface="Arial"/>
                <a:sym typeface="Arial"/>
              </a:endParaRPr>
            </a:p>
          </p:txBody>
        </p:sp>
        <p:sp>
          <p:nvSpPr>
            <p:cNvPr id="167" name="Google Shape;167;p9"/>
            <p:cNvSpPr/>
            <p:nvPr/>
          </p:nvSpPr>
          <p:spPr>
            <a:xfrm>
              <a:off x="4879" y="2761"/>
              <a:ext cx="781" cy="193"/>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Προμηθευτές</a:t>
              </a:r>
              <a:endParaRPr sz="1400" b="0" i="0" u="none" strike="noStrike" cap="none">
                <a:solidFill>
                  <a:srgbClr val="000000"/>
                </a:solidFill>
                <a:latin typeface="Arial"/>
                <a:ea typeface="Arial"/>
                <a:cs typeface="Arial"/>
                <a:sym typeface="Arial"/>
              </a:endParaRPr>
            </a:p>
          </p:txBody>
        </p:sp>
        <p:sp>
          <p:nvSpPr>
            <p:cNvPr id="168" name="Google Shape;168;p9"/>
            <p:cNvSpPr/>
            <p:nvPr/>
          </p:nvSpPr>
          <p:spPr>
            <a:xfrm>
              <a:off x="2172" y="2968"/>
              <a:ext cx="739" cy="311"/>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l-GR" sz="1200" dirty="0">
                  <a:solidFill>
                    <a:schemeClr val="dk1"/>
                  </a:solidFill>
                </a:rPr>
                <a:t>Οργανώσεις Πρόνοιας</a:t>
              </a:r>
              <a:endParaRPr sz="1400" b="0" i="0" u="none" strike="noStrike" cap="none" dirty="0">
                <a:solidFill>
                  <a:srgbClr val="000000"/>
                </a:solidFill>
                <a:latin typeface="Arial"/>
                <a:ea typeface="Arial"/>
                <a:cs typeface="Arial"/>
                <a:sym typeface="Arial"/>
              </a:endParaRPr>
            </a:p>
          </p:txBody>
        </p:sp>
        <p:sp>
          <p:nvSpPr>
            <p:cNvPr id="169" name="Google Shape;169;p9"/>
            <p:cNvSpPr/>
            <p:nvPr/>
          </p:nvSpPr>
          <p:spPr>
            <a:xfrm>
              <a:off x="2172" y="2340"/>
              <a:ext cx="572" cy="218"/>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Τράπεζα</a:t>
              </a:r>
              <a:endParaRPr sz="1400" b="0" i="0" u="none" strike="noStrike" cap="none">
                <a:solidFill>
                  <a:srgbClr val="000000"/>
                </a:solidFill>
                <a:latin typeface="Arial"/>
                <a:ea typeface="Arial"/>
                <a:cs typeface="Arial"/>
                <a:sym typeface="Arial"/>
              </a:endParaRPr>
            </a:p>
          </p:txBody>
        </p:sp>
        <p:sp>
          <p:nvSpPr>
            <p:cNvPr id="170" name="Google Shape;170;p9"/>
            <p:cNvSpPr/>
            <p:nvPr/>
          </p:nvSpPr>
          <p:spPr>
            <a:xfrm rot="5400000">
              <a:off x="3657" y="1764"/>
              <a:ext cx="315" cy="290"/>
            </a:xfrm>
            <a:prstGeom prst="rightArrow">
              <a:avLst>
                <a:gd name="adj1" fmla="val 48455"/>
                <a:gd name="adj2" fmla="val 47083"/>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71" name="Google Shape;171;p9"/>
            <p:cNvSpPr/>
            <p:nvPr/>
          </p:nvSpPr>
          <p:spPr>
            <a:xfrm>
              <a:off x="5549" y="3364"/>
              <a:ext cx="318" cy="219"/>
            </a:xfrm>
            <a:prstGeom prst="rightArrow">
              <a:avLst>
                <a:gd name="adj1" fmla="val 50000"/>
                <a:gd name="adj2" fmla="val 71434"/>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9"/>
            <p:cNvSpPr txBox="1"/>
            <p:nvPr/>
          </p:nvSpPr>
          <p:spPr>
            <a:xfrm>
              <a:off x="5867" y="3421"/>
              <a:ext cx="824" cy="1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chemeClr val="dk1"/>
                  </a:solidFill>
                  <a:latin typeface="Arial"/>
                  <a:ea typeface="Arial"/>
                  <a:cs typeface="Arial"/>
                  <a:sym typeface="Arial"/>
                </a:rPr>
                <a:t>Χρηματοδοτικές ροές</a:t>
              </a:r>
              <a:endParaRPr sz="1400" b="0" i="0" u="none" strike="noStrike" cap="none">
                <a:solidFill>
                  <a:srgbClr val="000000"/>
                </a:solidFill>
                <a:latin typeface="Arial"/>
                <a:ea typeface="Arial"/>
                <a:cs typeface="Arial"/>
                <a:sym typeface="Arial"/>
              </a:endParaRPr>
            </a:p>
          </p:txBody>
        </p:sp>
        <p:sp>
          <p:nvSpPr>
            <p:cNvPr id="173" name="Google Shape;173;p9"/>
            <p:cNvSpPr/>
            <p:nvPr/>
          </p:nvSpPr>
          <p:spPr>
            <a:xfrm rot="1366838">
              <a:off x="4353" y="2601"/>
              <a:ext cx="506" cy="245"/>
            </a:xfrm>
            <a:prstGeom prst="rightArrow">
              <a:avLst>
                <a:gd name="adj1" fmla="val 50000"/>
                <a:gd name="adj2" fmla="val 36891"/>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74" name="Google Shape;174;p9"/>
            <p:cNvSpPr/>
            <p:nvPr/>
          </p:nvSpPr>
          <p:spPr>
            <a:xfrm rot="-7300417" flipH="1">
              <a:off x="4054" y="2905"/>
              <a:ext cx="508" cy="292"/>
            </a:xfrm>
            <a:prstGeom prst="leftRightArrow">
              <a:avLst>
                <a:gd name="adj1" fmla="val 50000"/>
                <a:gd name="adj2" fmla="val 55620"/>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75" name="Google Shape;175;p9"/>
            <p:cNvSpPr/>
            <p:nvPr/>
          </p:nvSpPr>
          <p:spPr>
            <a:xfrm rot="-5098090">
              <a:off x="3550" y="3003"/>
              <a:ext cx="385" cy="296"/>
            </a:xfrm>
            <a:prstGeom prst="leftRightArrow">
              <a:avLst>
                <a:gd name="adj1" fmla="val 50000"/>
                <a:gd name="adj2" fmla="val 28948"/>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9"/>
            <p:cNvSpPr/>
            <p:nvPr/>
          </p:nvSpPr>
          <p:spPr>
            <a:xfrm rot="8483794">
              <a:off x="2931" y="2785"/>
              <a:ext cx="466" cy="265"/>
            </a:xfrm>
            <a:prstGeom prst="rightArrow">
              <a:avLst>
                <a:gd name="adj1" fmla="val 50000"/>
                <a:gd name="adj2" fmla="val 51640"/>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9"/>
            <p:cNvSpPr txBox="1"/>
            <p:nvPr/>
          </p:nvSpPr>
          <p:spPr>
            <a:xfrm rot="-2781268">
              <a:off x="2965" y="2771"/>
              <a:ext cx="341" cy="14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78" name="Google Shape;178;p9"/>
            <p:cNvSpPr/>
            <p:nvPr/>
          </p:nvSpPr>
          <p:spPr>
            <a:xfrm rot="674015">
              <a:off x="2742" y="2356"/>
              <a:ext cx="580" cy="222"/>
            </a:xfrm>
            <a:prstGeom prst="leftRightArrow">
              <a:avLst>
                <a:gd name="adj1" fmla="val 59495"/>
                <a:gd name="adj2" fmla="val 50294"/>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79" name="Google Shape;179;p9"/>
            <p:cNvSpPr/>
            <p:nvPr/>
          </p:nvSpPr>
          <p:spPr>
            <a:xfrm rot="-7960539">
              <a:off x="2936" y="1892"/>
              <a:ext cx="501" cy="279"/>
            </a:xfrm>
            <a:prstGeom prst="leftRightArrow">
              <a:avLst>
                <a:gd name="adj1" fmla="val 54365"/>
                <a:gd name="adj2" fmla="val 54053"/>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9"/>
            <p:cNvSpPr txBox="1"/>
            <p:nvPr/>
          </p:nvSpPr>
          <p:spPr>
            <a:xfrm rot="2839461">
              <a:off x="3007" y="1939"/>
              <a:ext cx="337" cy="1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sp>
        <p:nvSpPr>
          <p:cNvPr id="181" name="Google Shape;181;p9"/>
          <p:cNvSpPr/>
          <p:nvPr/>
        </p:nvSpPr>
        <p:spPr>
          <a:xfrm>
            <a:off x="5366469" y="2388459"/>
            <a:ext cx="877927" cy="398395"/>
          </a:xfrm>
          <a:prstGeom prst="leftRightArrow">
            <a:avLst>
              <a:gd name="adj1" fmla="val 59495"/>
              <a:gd name="adj2" fmla="val 50294"/>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82" name="Google Shape;182;p9"/>
          <p:cNvSpPr/>
          <p:nvPr/>
        </p:nvSpPr>
        <p:spPr>
          <a:xfrm>
            <a:off x="5848378" y="1344314"/>
            <a:ext cx="1119774" cy="517445"/>
          </a:xfrm>
          <a:prstGeom prst="rect">
            <a:avLst/>
          </a:prstGeom>
          <a:no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Χρήστες/</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δικαιούχοι</a:t>
            </a:r>
            <a:endParaRPr sz="1400" b="0" i="0" u="none" strike="noStrike" cap="none">
              <a:solidFill>
                <a:srgbClr val="000000"/>
              </a:solidFill>
              <a:latin typeface="Arial"/>
              <a:ea typeface="Arial"/>
              <a:cs typeface="Arial"/>
              <a:sym typeface="Arial"/>
            </a:endParaRPr>
          </a:p>
        </p:txBody>
      </p:sp>
      <p:sp>
        <p:nvSpPr>
          <p:cNvPr id="183" name="Google Shape;183;p9"/>
          <p:cNvSpPr/>
          <p:nvPr/>
        </p:nvSpPr>
        <p:spPr>
          <a:xfrm rot="-2346643">
            <a:off x="5107110" y="1787474"/>
            <a:ext cx="844730" cy="398395"/>
          </a:xfrm>
          <a:prstGeom prst="leftRightArrow">
            <a:avLst>
              <a:gd name="adj1" fmla="val 59495"/>
              <a:gd name="adj2" fmla="val 50294"/>
            </a:avLst>
          </a:prstGeom>
          <a:solidFill>
            <a:srgbClr val="FF7900"/>
          </a:solidFill>
          <a:ln w="952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184" name="Google Shape;184;p9"/>
          <p:cNvSpPr txBox="1"/>
          <p:nvPr/>
        </p:nvSpPr>
        <p:spPr>
          <a:xfrm>
            <a:off x="1950054" y="403740"/>
            <a:ext cx="6768747" cy="64850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de-DE" sz="2100" b="1" i="0" u="none" strike="noStrike" cap="none" dirty="0" err="1">
                <a:solidFill>
                  <a:srgbClr val="000000"/>
                </a:solidFill>
                <a:latin typeface="Lato" panose="020F0502020204030203" pitchFamily="34" charset="0"/>
                <a:ea typeface="Lato" panose="020F0502020204030203" pitchFamily="34" charset="0"/>
                <a:cs typeface="Lato" panose="020F0502020204030203" pitchFamily="34" charset="0"/>
                <a:sym typeface="Raleway"/>
              </a:rPr>
              <a:t>Πώς</a:t>
            </a:r>
            <a:r>
              <a:rPr lang="de-DE" sz="21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 </a:t>
            </a:r>
            <a:r>
              <a:rPr lang="de-DE" sz="2100" b="1" i="0" u="none" strike="noStrike" cap="none" dirty="0" err="1">
                <a:solidFill>
                  <a:srgbClr val="000000"/>
                </a:solidFill>
                <a:latin typeface="Lato" panose="020F0502020204030203" pitchFamily="34" charset="0"/>
                <a:ea typeface="Lato" panose="020F0502020204030203" pitchFamily="34" charset="0"/>
                <a:cs typeface="Lato" panose="020F0502020204030203" pitchFamily="34" charset="0"/>
                <a:sym typeface="Raleway"/>
              </a:rPr>
              <a:t>οι</a:t>
            </a:r>
            <a:r>
              <a:rPr lang="de-DE" sz="21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 </a:t>
            </a:r>
            <a:r>
              <a:rPr lang="de-DE" sz="2100" b="1" i="0" u="none" strike="noStrike" cap="none" dirty="0" err="1">
                <a:solidFill>
                  <a:srgbClr val="000000"/>
                </a:solidFill>
                <a:latin typeface="Lato" panose="020F0502020204030203" pitchFamily="34" charset="0"/>
                <a:ea typeface="Lato" panose="020F0502020204030203" pitchFamily="34" charset="0"/>
                <a:cs typeface="Lato" panose="020F0502020204030203" pitchFamily="34" charset="0"/>
                <a:sym typeface="Raleway"/>
              </a:rPr>
              <a:t>ενδι</a:t>
            </a:r>
            <a:r>
              <a:rPr lang="de-DE" sz="21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Raleway"/>
              </a:rPr>
              <a:t>αφερόμενοι της κοινωνικής επιχείρησης μεταφράζονται (και) σε οικονομικές ροές </a:t>
            </a:r>
            <a:endParaRPr sz="2100" b="0"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pic>
        <p:nvPicPr>
          <p:cNvPr id="185" name="Google Shape;185;p9"/>
          <p:cNvPicPr preferRelativeResize="0"/>
          <p:nvPr/>
        </p:nvPicPr>
        <p:blipFill rotWithShape="1">
          <a:blip r:embed="rId4">
            <a:alphaModFix/>
          </a:blip>
          <a:srcRect/>
          <a:stretch/>
        </p:blipFill>
        <p:spPr>
          <a:xfrm>
            <a:off x="0" y="0"/>
            <a:ext cx="718275" cy="679625"/>
          </a:xfrm>
          <a:prstGeom prst="rect">
            <a:avLst/>
          </a:prstGeom>
          <a:noFill/>
          <a:ln>
            <a:noFill/>
          </a:ln>
        </p:spPr>
      </p:pic>
      <p:cxnSp>
        <p:nvCxnSpPr>
          <p:cNvPr id="186" name="Google Shape;186;p9"/>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187" name="Google Shape;187;p9"/>
          <p:cNvCxnSpPr/>
          <p:nvPr/>
        </p:nvCxnSpPr>
        <p:spPr>
          <a:xfrm>
            <a:off x="2477724" y="4836252"/>
            <a:ext cx="6244200" cy="0"/>
          </a:xfrm>
          <a:prstGeom prst="straightConnector1">
            <a:avLst/>
          </a:prstGeom>
          <a:noFill/>
          <a:ln w="19050" cap="flat" cmpd="sng">
            <a:solidFill>
              <a:schemeClr val="dk2"/>
            </a:solidFill>
            <a:prstDash val="solid"/>
            <a:round/>
            <a:headEnd type="none" w="sm" len="sm"/>
            <a:tailEnd type="none" w="sm" len="sm"/>
          </a:ln>
        </p:spPr>
      </p:cxnSp>
      <p:cxnSp>
        <p:nvCxnSpPr>
          <p:cNvPr id="188" name="Google Shape;188;p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89" name="Google Shape;189;p9"/>
          <p:cNvSpPr txBox="1"/>
          <p:nvPr/>
        </p:nvSpPr>
        <p:spPr>
          <a:xfrm>
            <a:off x="2477724" y="4860163"/>
            <a:ext cx="5131198"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de-DE" sz="800" b="0" i="0" u="none" strike="noStrike" cap="none">
                <a:solidFill>
                  <a:srgbClr val="000000"/>
                </a:solidFill>
                <a:latin typeface="Arial"/>
                <a:ea typeface="Arial"/>
                <a:cs typeface="Arial"/>
                <a:sym typeface="Arial"/>
              </a:rPr>
              <a:t>Λογότυπο κοινωνικής επιχείρησης : Shutterstock, χωρίς πνευματικά δικαιώματα</a:t>
            </a:r>
            <a:endParaRPr sz="800" b="0" i="0" u="none" strike="noStrike" cap="none">
              <a:solidFill>
                <a:srgbClr val="000000"/>
              </a:solidFill>
              <a:latin typeface="Arial"/>
              <a:ea typeface="Arial"/>
              <a:cs typeface="Arial"/>
              <a:sym typeface="Arial"/>
            </a:endParaRPr>
          </a:p>
        </p:txBody>
      </p:sp>
      <p:sp>
        <p:nvSpPr>
          <p:cNvPr id="190" name="Google Shape;190;p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000"/>
              <a:buNone/>
            </a:pPr>
            <a:fld id="{00000000-1234-1234-1234-123412341234}" type="slidenum">
              <a:rPr lang="de-DE"/>
              <a:pPr marL="0" lvl="0" indent="0" algn="r" rtl="0">
                <a:lnSpc>
                  <a:spcPct val="100000"/>
                </a:lnSpc>
                <a:spcBef>
                  <a:spcPts val="0"/>
                </a:spcBef>
                <a:spcAft>
                  <a:spcPts val="0"/>
                </a:spcAft>
                <a:buSzPts val="1000"/>
                <a:buNone/>
              </a:pPr>
              <a:t>9</a:t>
            </a:fld>
            <a:endParaRPr/>
          </a:p>
        </p:txBody>
      </p:sp>
      <p:pic>
        <p:nvPicPr>
          <p:cNvPr id="191" name="Google Shape;191;p9" descr="Graphical user interface, application&#10;&#10;Description automatically generated with medium confidence"/>
          <p:cNvPicPr preferRelativeResize="0"/>
          <p:nvPr/>
        </p:nvPicPr>
        <p:blipFill rotWithShape="1">
          <a:blip r:embed="rId5">
            <a:alphaModFix/>
          </a:blip>
          <a:srcRect/>
          <a:stretch/>
        </p:blipFill>
        <p:spPr>
          <a:xfrm>
            <a:off x="79013" y="4672056"/>
            <a:ext cx="1871663" cy="393179"/>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3806</TotalTime>
  <Words>5424</Words>
  <Application>Microsoft Office PowerPoint</Application>
  <PresentationFormat>On-screen Show (16:9)</PresentationFormat>
  <Paragraphs>850</Paragraphs>
  <Slides>80</Slides>
  <Notes>80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80</vt:i4>
      </vt:variant>
    </vt:vector>
  </HeadingPairs>
  <TitlesOfParts>
    <vt:vector size="91" baseType="lpstr">
      <vt:lpstr>Courier New</vt:lpstr>
      <vt:lpstr>Times New Roman</vt:lpstr>
      <vt:lpstr>Raleway</vt:lpstr>
      <vt:lpstr>Lato</vt:lpstr>
      <vt:lpstr>Noto Sans</vt:lpstr>
      <vt:lpstr>Arial</vt:lpstr>
      <vt:lpstr>Calibri</vt:lpstr>
      <vt:lpstr>Noto Sans Symbols</vt:lpstr>
      <vt:lpstr>Open Sans</vt:lpstr>
      <vt:lpstr>Swiss</vt:lpstr>
      <vt:lpstr>1_Swiss</vt:lpstr>
      <vt:lpstr>Ενότητα 3  Χρηματοδότηση της κοινωνικής επιχείρησης</vt:lpstr>
      <vt:lpstr>Μονάδες εργασίας</vt:lpstr>
      <vt:lpstr>Μεθοδολογία και μαθησιακά αποτελέσματα - EΠΕΠ</vt:lpstr>
      <vt:lpstr>Μεθοδολογία - EQF </vt:lpstr>
      <vt:lpstr>Λεπτομερές ευρετήριο</vt:lpstr>
      <vt:lpstr>PowerPoint Presentation</vt:lpstr>
      <vt:lpstr>Επισκόπηση των κύκλων ταμειακών ροών </vt:lpstr>
      <vt:lpstr>PowerPoint Presentation</vt:lpstr>
      <vt:lpstr>PowerPoint Presentation</vt:lpstr>
      <vt:lpstr>Ο κύκλος λειτουργικών ταμειακών ροών</vt:lpstr>
      <vt:lpstr>Ο επενδυτικός κύκλος ταμειακών ροών</vt:lpstr>
      <vt:lpstr>Επισκόπηση των χρηματοδοτικών αναγκών</vt:lpstr>
      <vt:lpstr>Μια μικρή προθέρμανση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Κατάσταση εσόδων/κερδών: πιθανές λειτουργικές ταμειακές ροές που παράγονται από τη δραστηριότητά σας</vt:lpstr>
      <vt:lpstr>Ισολογισμός : τι κατέχει η επιχείρηση, τι οφείλει και τι αξίζει </vt:lpstr>
      <vt:lpstr>Από την κατάσταση λογαριασμού εσόδων/κερδών και τον ισολογισμό στην κατάσταση ταμειακών ροών και την πρόβλεψη</vt:lpstr>
      <vt:lpstr>PowerPoint Presentation</vt:lpstr>
      <vt:lpstr>Μετατροπή μιας επένδυσης στις οικονομικές καταστάσεις</vt:lpstr>
      <vt:lpstr>PowerPoint Presentation</vt:lpstr>
      <vt:lpstr>Τι περιλαμβάνει η κατάσταση ταμειακών ροών</vt:lpstr>
      <vt:lpstr>Σχέδιο χρηματοδότησης : πρόβλεψη ταμειακών ροών</vt:lpstr>
      <vt:lpstr>PowerPoint Presentation</vt:lpstr>
      <vt:lpstr>Πηγές χρηματοδότησης</vt:lpstr>
      <vt:lpstr>Πηγές χρηματοδότησης - αποποίηση ευθυνών</vt:lpstr>
      <vt:lpstr>Χρηματοδότηση των κοινωνικών επιχειρήσεων </vt:lpstr>
      <vt:lpstr>Εσωτερική χρηματοδότηση - Βελτίωση ταμειακών ροών</vt:lpstr>
      <vt:lpstr>Εσωτερικές πηγές χρηματοδότησης</vt:lpstr>
      <vt:lpstr>Εσωτερικές πηγές χρηματοδότησης</vt:lpstr>
      <vt:lpstr>Εσωτερικές πηγές χρηματοδότησης</vt:lpstr>
      <vt:lpstr>Εσωτερικές πηγές χρηματοδότησης</vt:lpstr>
      <vt:lpstr>Εσωτερικές πηγές χρηματοδότησης</vt:lpstr>
      <vt:lpstr>Εσωτερικές πηγές χρηματοδότησης</vt:lpstr>
      <vt:lpstr>Εσωτερικές πηγές χρηματοδότησης</vt:lpstr>
      <vt:lpstr>Εσωτερικές πηγές χρηματοδότησης</vt:lpstr>
      <vt:lpstr>Εξωτερική χρηματοδότηση - Πηγές εσόδων </vt:lpstr>
      <vt:lpstr>Εξωτερικές πηγές χρηματοδότησης</vt:lpstr>
      <vt:lpstr>Εξωτερικές πηγές χρηματοδότησης</vt:lpstr>
      <vt:lpstr>Εξωτερικές πηγές χρηματοδότησης</vt:lpstr>
      <vt:lpstr>Εξωτερικές πηγές χρηματοδότησης</vt:lpstr>
      <vt:lpstr>PowerPoint Presentation</vt:lpstr>
      <vt:lpstr>Εξωτερικές πηγές χρηματοδότησης</vt:lpstr>
      <vt:lpstr>Εξωτερικές πηγές χρηματοδότησης</vt:lpstr>
      <vt:lpstr>Εξωτερικές πηγές χρηματοδότησης</vt:lpstr>
      <vt:lpstr>Εξωτερικές πηγές χρηματοδότησης</vt:lpstr>
      <vt:lpstr>Εξωτερικές πηγές χρηματοδότησης</vt:lpstr>
      <vt:lpstr>Εξωτερικές πηγές χρηματοδότησης</vt:lpstr>
      <vt:lpstr>Εξωτερικές πηγές χρηματοδότησης</vt:lpstr>
      <vt:lpstr>Εξωτερικές πηγές χρηματοδότησης</vt:lpstr>
      <vt:lpstr>PowerPoint Presentation</vt:lpstr>
      <vt:lpstr>Πηγές χρηματοδότησης -  Αποποίηση ευθυνών στις κεφαλαιαγορές</vt:lpstr>
      <vt:lpstr>Εξωτερικές πηγές χρηματοδότησης</vt:lpstr>
      <vt:lpstr>Εξωτερικές πηγές χρηματοδότησης</vt:lpstr>
      <vt:lpstr>Εξωτερικές πηγές χρηματοδότησης</vt:lpstr>
      <vt:lpstr>Εξωτερικές πηγές χρηματοδότησης</vt:lpstr>
      <vt:lpstr>Εξωτερική χρηματοδότηση – Μέσα χρηματοδότησης </vt:lpstr>
      <vt:lpstr>Εξωτερικές πηγές χρηματοδότησης</vt:lpstr>
      <vt:lpstr>Εξωτερικές πηγές χρηματοδότησης</vt:lpstr>
      <vt:lpstr>Εξωτερικές πηγές χρηματοδότησης</vt:lpstr>
      <vt:lpstr>Υβριδικό κεφάλαιο - Παραδείγματα  </vt:lpstr>
      <vt:lpstr>Εξωτερικές πηγές χρηματοδότησης</vt:lpstr>
      <vt:lpstr>Εξωτερικές πηγές χρηματοδότησης</vt:lpstr>
      <vt:lpstr>Στρατηγική χρηματοδότησης και πώς επηρεάζει την επιχείρησή σας</vt:lpstr>
      <vt:lpstr>PowerPoint Presentation</vt:lpstr>
      <vt:lpstr>PowerPoint Presentation</vt:lpstr>
      <vt:lpstr>PowerPoint Presentation</vt:lpstr>
      <vt:lpstr>Στρατηγική χρηματοδότησης βήμα προς βήμα</vt:lpstr>
      <vt:lpstr>Μερικές παρατηρήσεις σχετικά με τη στρατηγική χρηματοδότησης</vt:lpstr>
      <vt:lpstr>PowerPoint Presentation</vt:lpstr>
      <vt:lpstr>PowerPoint Presentation</vt:lpstr>
      <vt:lpstr>PowerPoint Presentation</vt:lpstr>
      <vt:lpstr>Βασικά σημεία που πρέπει να ληφθούν υπόψη</vt:lpstr>
      <vt:lpstr>Αναστοχασμός/αυτοαξιολόγηση</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Financing the Social entreprise</dc:title>
  <dc:creator>Mary Messiou</dc:creator>
  <cp:keywords>, docId:24F2257CC2138A3236615BB21BB31D05</cp:keywords>
  <cp:lastModifiedBy>Mary Messou</cp:lastModifiedBy>
  <cp:revision>29</cp:revision>
  <dcterms:modified xsi:type="dcterms:W3CDTF">2023-06-09T14:08:56Z</dcterms:modified>
</cp:coreProperties>
</file>