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6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4" r:id="rId60"/>
    <p:sldId id="315" r:id="rId61"/>
  </p:sldIdLst>
  <p:sldSz cx="9144000" cy="5143500" type="screen16x9"/>
  <p:notesSz cx="6858000" cy="9144000"/>
  <p:embeddedFontLst>
    <p:embeddedFont>
      <p:font typeface="Calibri" panose="020F0502020204030204" pitchFamily="34" charset="0"/>
      <p:regular r:id="rId63"/>
      <p:bold r:id="rId64"/>
      <p:italic r:id="rId65"/>
      <p:boldItalic r:id="rId66"/>
    </p:embeddedFont>
    <p:embeddedFont>
      <p:font typeface="Lato" panose="020F0502020204030203" pitchFamily="34" charset="0"/>
      <p:regular r:id="rId67"/>
      <p:bold r:id="rId68"/>
      <p:italic r:id="rId69"/>
      <p:boldItalic r:id="rId70"/>
    </p:embeddedFont>
    <p:embeddedFont>
      <p:font typeface="Open Sans" panose="020B0606030504020204" pitchFamily="34" charset="0"/>
      <p:regular r:id="rId71"/>
      <p:bold r:id="rId72"/>
      <p:italic r:id="rId73"/>
      <p:boldItalic r:id="rId74"/>
    </p:embeddedFont>
    <p:embeddedFont>
      <p:font typeface="Raleway" pitchFamily="2"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A5FD3F-6A07-42EB-9E6B-08913BEE9E4E}">
  <a:tblStyle styleId="{3FA5FD3F-6A07-42EB-9E6B-08913BEE9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94660"/>
  </p:normalViewPr>
  <p:slideViewPr>
    <p:cSldViewPr snapToGrid="0">
      <p:cViewPr varScale="1">
        <p:scale>
          <a:sx n="103" d="100"/>
          <a:sy n="103" d="100"/>
        </p:scale>
        <p:origin x="1013" y="77"/>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2.fntdata"/><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0.fntdata"/><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c6fa3c8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c6fa3c8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7a5bea5864_0_10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g17a5bea5864_0_10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7a5bea5864_0_1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g17a5bea5864_0_12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7a5bea5864_0_1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g17a5bea5864_0_12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7a5bea5864_0_1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g17a5bea5864_0_13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7a5bea5864_0_1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g17a5bea5864_0_14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7a5bea5864_0_1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g17a5bea5864_0_14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7a5bea5864_0_1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g17a5bea5864_0_15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7a5bea5864_0_1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g17a5bea5864_0_16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7a5bea5864_0_16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g17a5bea5864_0_16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7a5bea5864_0_17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g17a5bea5864_0_17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c6fa3c89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c6fa3c89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7a5bea5864_0_1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g17a5bea5864_0_18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7a5bea5864_0_19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7a5bea5864_0_19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7a5bea5864_0_1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g17a5bea5864_0_19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7c307d03d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7c307d03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7c307d03d9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g17c307d03d9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7c307d03d9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g17c307d03d9_0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7c307d03d9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7c307d03d9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7c307d03d9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17c307d03d9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7c307d03d9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7c307d03d9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7c307d03d9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7c307d03d9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c6fa3c898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c6fa3c898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7c307d03d9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7c307d03d9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6b78564ad0_4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16b78564ad0_4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6b78564ad0_4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16b78564ad0_4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39e926f6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39e926f6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6b78564ad0_4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6b78564ad0_4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6b78564ad0_4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6b78564ad0_4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39e926f68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39e926f68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6b78564ad0_3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16b78564ad0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6b78564ad0_3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16b78564ad0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6b78564ad0_3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16b78564ad0_3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3fbf4fc9f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3fbf4fc9f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6b78564ad0_3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6b78564ad0_3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16b78564ad0_3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16b78564ad0_3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6b78564ad0_3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16b78564ad0_3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16b78564ad0_3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16b78564ad0_3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6b78564ad0_3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6b78564ad0_3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16b78564ad0_3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16b78564ad0_3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6b78564ad0_3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16b78564ad0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16b78564ad0_3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16b78564ad0_3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16b78564ad0_3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16b78564ad0_3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6b78564ad0_3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16b78564ad0_3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7c307d03d9_0_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7c307d03d9_0_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39e926f68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39e926f68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6b78564ad0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16b78564ad0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16b78564ad0_4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16b78564ad0_4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6b78564ad0_4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16b78564ad0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16b78564ad0_4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16b78564ad0_4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16b78564ad0_4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16b78564ad0_4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16b78564ad0_4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16b78564ad0_4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0637ae3d14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2" name="Google Shape;642;g20637ae3d14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1afd16d1e1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g1afd16d1e1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3a2037cf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0" name="Google Shape;660;g23a2037cf0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c6fa3c89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c6fa3c89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3f9f9e8d3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3f9f9e8d3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7a5bea586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17a5bea586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7a5bea5864_0_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g17a5bea5864_0_9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4" name="Google Shape;14;p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5" name="Google Shape;15;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5" name="Google Shape;65;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72"/>
        <p:cNvGrpSpPr/>
        <p:nvPr/>
      </p:nvGrpSpPr>
      <p:grpSpPr>
        <a:xfrm>
          <a:off x="0" y="0"/>
          <a:ext cx="0" cy="0"/>
          <a:chOff x="0" y="0"/>
          <a:chExt cx="0" cy="0"/>
        </a:xfrm>
      </p:grpSpPr>
      <p:cxnSp>
        <p:nvCxnSpPr>
          <p:cNvPr id="73" name="Google Shape;73;p14"/>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74" name="Google Shape;74;p14"/>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75" name="Google Shape;75;p14"/>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76" name="Google Shape;76;p14"/>
          <p:cNvSpPr txBox="1">
            <a:spLocks noGrp="1"/>
          </p:cNvSpPr>
          <p:nvPr>
            <p:ph type="ctrTitle"/>
          </p:nvPr>
        </p:nvSpPr>
        <p:spPr>
          <a:xfrm>
            <a:off x="2371725" y="630225"/>
            <a:ext cx="6331500" cy="1542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4800"/>
              <a:buNone/>
              <a:defRPr sz="4800">
                <a:solidFill>
                  <a:schemeClr val="lt1"/>
                </a:solidFill>
              </a:defRPr>
            </a:lvl1pPr>
            <a:lvl2pPr lvl="1" algn="l" rtl="0">
              <a:lnSpc>
                <a:spcPct val="100000"/>
              </a:lnSpc>
              <a:spcBef>
                <a:spcPts val="0"/>
              </a:spcBef>
              <a:spcAft>
                <a:spcPts val="0"/>
              </a:spcAft>
              <a:buClr>
                <a:schemeClr val="lt1"/>
              </a:buClr>
              <a:buSzPts val="4800"/>
              <a:buNone/>
              <a:defRPr sz="4800">
                <a:solidFill>
                  <a:schemeClr val="lt1"/>
                </a:solidFill>
              </a:defRPr>
            </a:lvl2pPr>
            <a:lvl3pPr lvl="2" algn="l" rtl="0">
              <a:lnSpc>
                <a:spcPct val="100000"/>
              </a:lnSpc>
              <a:spcBef>
                <a:spcPts val="0"/>
              </a:spcBef>
              <a:spcAft>
                <a:spcPts val="0"/>
              </a:spcAft>
              <a:buClr>
                <a:schemeClr val="lt1"/>
              </a:buClr>
              <a:buSzPts val="4800"/>
              <a:buNone/>
              <a:defRPr sz="4800">
                <a:solidFill>
                  <a:schemeClr val="lt1"/>
                </a:solidFill>
              </a:defRPr>
            </a:lvl3pPr>
            <a:lvl4pPr lvl="3" algn="l" rtl="0">
              <a:lnSpc>
                <a:spcPct val="100000"/>
              </a:lnSpc>
              <a:spcBef>
                <a:spcPts val="0"/>
              </a:spcBef>
              <a:spcAft>
                <a:spcPts val="0"/>
              </a:spcAft>
              <a:buClr>
                <a:schemeClr val="lt1"/>
              </a:buClr>
              <a:buSzPts val="4800"/>
              <a:buNone/>
              <a:defRPr sz="4800">
                <a:solidFill>
                  <a:schemeClr val="lt1"/>
                </a:solidFill>
              </a:defRPr>
            </a:lvl4pPr>
            <a:lvl5pPr lvl="4" algn="l" rtl="0">
              <a:lnSpc>
                <a:spcPct val="100000"/>
              </a:lnSpc>
              <a:spcBef>
                <a:spcPts val="0"/>
              </a:spcBef>
              <a:spcAft>
                <a:spcPts val="0"/>
              </a:spcAft>
              <a:buClr>
                <a:schemeClr val="lt1"/>
              </a:buClr>
              <a:buSzPts val="4800"/>
              <a:buNone/>
              <a:defRPr sz="4800">
                <a:solidFill>
                  <a:schemeClr val="lt1"/>
                </a:solidFill>
              </a:defRPr>
            </a:lvl5pPr>
            <a:lvl6pPr lvl="5" algn="l" rtl="0">
              <a:lnSpc>
                <a:spcPct val="100000"/>
              </a:lnSpc>
              <a:spcBef>
                <a:spcPts val="0"/>
              </a:spcBef>
              <a:spcAft>
                <a:spcPts val="0"/>
              </a:spcAft>
              <a:buClr>
                <a:schemeClr val="lt1"/>
              </a:buClr>
              <a:buSzPts val="4800"/>
              <a:buNone/>
              <a:defRPr sz="4800">
                <a:solidFill>
                  <a:schemeClr val="lt1"/>
                </a:solidFill>
              </a:defRPr>
            </a:lvl6pPr>
            <a:lvl7pPr lvl="6" algn="l" rtl="0">
              <a:lnSpc>
                <a:spcPct val="100000"/>
              </a:lnSpc>
              <a:spcBef>
                <a:spcPts val="0"/>
              </a:spcBef>
              <a:spcAft>
                <a:spcPts val="0"/>
              </a:spcAft>
              <a:buClr>
                <a:schemeClr val="lt1"/>
              </a:buClr>
              <a:buSzPts val="4800"/>
              <a:buNone/>
              <a:defRPr sz="4800">
                <a:solidFill>
                  <a:schemeClr val="lt1"/>
                </a:solidFill>
              </a:defRPr>
            </a:lvl7pPr>
            <a:lvl8pPr lvl="7" algn="l" rtl="0">
              <a:lnSpc>
                <a:spcPct val="100000"/>
              </a:lnSpc>
              <a:spcBef>
                <a:spcPts val="0"/>
              </a:spcBef>
              <a:spcAft>
                <a:spcPts val="0"/>
              </a:spcAft>
              <a:buClr>
                <a:schemeClr val="lt1"/>
              </a:buClr>
              <a:buSzPts val="4800"/>
              <a:buNone/>
              <a:defRPr sz="4800">
                <a:solidFill>
                  <a:schemeClr val="lt1"/>
                </a:solidFill>
              </a:defRPr>
            </a:lvl8pPr>
            <a:lvl9pPr lvl="8" algn="l" rtl="0">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77" name="Google Shape;77;p14"/>
          <p:cNvSpPr txBox="1">
            <a:spLocks noGrp="1"/>
          </p:cNvSpPr>
          <p:nvPr>
            <p:ph type="subTitle" idx="1"/>
          </p:nvPr>
        </p:nvSpPr>
        <p:spPr>
          <a:xfrm>
            <a:off x="2390267" y="3238450"/>
            <a:ext cx="6331500" cy="1241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chemeClr val="lt1"/>
              </a:buClr>
              <a:buSzPts val="1800"/>
              <a:buNone/>
              <a:defRPr>
                <a:solidFill>
                  <a:schemeClr val="lt1"/>
                </a:solidFill>
              </a:defRPr>
            </a:lvl1pPr>
            <a:lvl2pPr lvl="1" algn="l" rtl="0">
              <a:lnSpc>
                <a:spcPct val="100000"/>
              </a:lnSpc>
              <a:spcBef>
                <a:spcPts val="0"/>
              </a:spcBef>
              <a:spcAft>
                <a:spcPts val="0"/>
              </a:spcAft>
              <a:buClr>
                <a:schemeClr val="lt1"/>
              </a:buClr>
              <a:buSzPts val="1800"/>
              <a:buNone/>
              <a:defRPr sz="1800">
                <a:solidFill>
                  <a:schemeClr val="lt1"/>
                </a:solidFill>
              </a:defRPr>
            </a:lvl2pPr>
            <a:lvl3pPr lvl="2" algn="l" rtl="0">
              <a:lnSpc>
                <a:spcPct val="100000"/>
              </a:lnSpc>
              <a:spcBef>
                <a:spcPts val="0"/>
              </a:spcBef>
              <a:spcAft>
                <a:spcPts val="0"/>
              </a:spcAft>
              <a:buClr>
                <a:schemeClr val="lt1"/>
              </a:buClr>
              <a:buSzPts val="1800"/>
              <a:buNone/>
              <a:defRPr sz="1800">
                <a:solidFill>
                  <a:schemeClr val="lt1"/>
                </a:solidFill>
              </a:defRPr>
            </a:lvl3pPr>
            <a:lvl4pPr lvl="3" algn="l" rtl="0">
              <a:lnSpc>
                <a:spcPct val="100000"/>
              </a:lnSpc>
              <a:spcBef>
                <a:spcPts val="0"/>
              </a:spcBef>
              <a:spcAft>
                <a:spcPts val="0"/>
              </a:spcAft>
              <a:buClr>
                <a:schemeClr val="lt1"/>
              </a:buClr>
              <a:buSzPts val="1800"/>
              <a:buNone/>
              <a:defRPr sz="1800">
                <a:solidFill>
                  <a:schemeClr val="lt1"/>
                </a:solidFill>
              </a:defRPr>
            </a:lvl4pPr>
            <a:lvl5pPr lvl="4" algn="l" rtl="0">
              <a:lnSpc>
                <a:spcPct val="100000"/>
              </a:lnSpc>
              <a:spcBef>
                <a:spcPts val="0"/>
              </a:spcBef>
              <a:spcAft>
                <a:spcPts val="0"/>
              </a:spcAft>
              <a:buClr>
                <a:schemeClr val="lt1"/>
              </a:buClr>
              <a:buSzPts val="1800"/>
              <a:buNone/>
              <a:defRPr sz="1800">
                <a:solidFill>
                  <a:schemeClr val="lt1"/>
                </a:solidFill>
              </a:defRPr>
            </a:lvl5pPr>
            <a:lvl6pPr lvl="5" algn="l" rtl="0">
              <a:lnSpc>
                <a:spcPct val="100000"/>
              </a:lnSpc>
              <a:spcBef>
                <a:spcPts val="0"/>
              </a:spcBef>
              <a:spcAft>
                <a:spcPts val="0"/>
              </a:spcAft>
              <a:buClr>
                <a:schemeClr val="lt1"/>
              </a:buClr>
              <a:buSzPts val="1800"/>
              <a:buNone/>
              <a:defRPr sz="1800">
                <a:solidFill>
                  <a:schemeClr val="lt1"/>
                </a:solidFill>
              </a:defRPr>
            </a:lvl6pPr>
            <a:lvl7pPr lvl="6" algn="l" rtl="0">
              <a:lnSpc>
                <a:spcPct val="100000"/>
              </a:lnSpc>
              <a:spcBef>
                <a:spcPts val="0"/>
              </a:spcBef>
              <a:spcAft>
                <a:spcPts val="0"/>
              </a:spcAft>
              <a:buClr>
                <a:schemeClr val="lt1"/>
              </a:buClr>
              <a:buSzPts val="1800"/>
              <a:buNone/>
              <a:defRPr sz="1800">
                <a:solidFill>
                  <a:schemeClr val="lt1"/>
                </a:solidFill>
              </a:defRPr>
            </a:lvl7pPr>
            <a:lvl8pPr lvl="7" algn="l" rtl="0">
              <a:lnSpc>
                <a:spcPct val="100000"/>
              </a:lnSpc>
              <a:spcBef>
                <a:spcPts val="0"/>
              </a:spcBef>
              <a:spcAft>
                <a:spcPts val="0"/>
              </a:spcAft>
              <a:buClr>
                <a:schemeClr val="lt1"/>
              </a:buClr>
              <a:buSzPts val="1800"/>
              <a:buNone/>
              <a:defRPr sz="1800">
                <a:solidFill>
                  <a:schemeClr val="lt1"/>
                </a:solidFill>
              </a:defRPr>
            </a:lvl8pPr>
            <a:lvl9pPr lvl="8" algn="l"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78" name="Google Shape;78;p14"/>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9"/>
        <p:cNvGrpSpPr/>
        <p:nvPr/>
      </p:nvGrpSpPr>
      <p:grpSpPr>
        <a:xfrm>
          <a:off x="0" y="0"/>
          <a:ext cx="0" cy="0"/>
          <a:chOff x="0" y="0"/>
          <a:chExt cx="0" cy="0"/>
        </a:xfrm>
      </p:grpSpPr>
      <p:sp>
        <p:nvSpPr>
          <p:cNvPr id="80" name="Google Shape;80;p15"/>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1" name="Google Shape;81;p15"/>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82" name="Google Shape;82;p15"/>
          <p:cNvSpPr txBox="1">
            <a:spLocks noGrp="1"/>
          </p:cNvSpPr>
          <p:nvPr>
            <p:ph type="title"/>
          </p:nvPr>
        </p:nvSpPr>
        <p:spPr>
          <a:xfrm>
            <a:off x="265500" y="1397350"/>
            <a:ext cx="4045200" cy="1318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3600"/>
              <a:buNone/>
              <a:defRPr sz="3600">
                <a:solidFill>
                  <a:schemeClr val="dk1"/>
                </a:solidFill>
              </a:defRPr>
            </a:lvl1pPr>
            <a:lvl2pPr lvl="1" algn="ctr" rtl="0">
              <a:lnSpc>
                <a:spcPct val="100000"/>
              </a:lnSpc>
              <a:spcBef>
                <a:spcPts val="0"/>
              </a:spcBef>
              <a:spcAft>
                <a:spcPts val="0"/>
              </a:spcAft>
              <a:buClr>
                <a:schemeClr val="dk1"/>
              </a:buClr>
              <a:buSzPts val="3600"/>
              <a:buNone/>
              <a:defRPr sz="3600">
                <a:solidFill>
                  <a:schemeClr val="dk1"/>
                </a:solidFill>
              </a:defRPr>
            </a:lvl2pPr>
            <a:lvl3pPr lvl="2" algn="ctr" rtl="0">
              <a:lnSpc>
                <a:spcPct val="100000"/>
              </a:lnSpc>
              <a:spcBef>
                <a:spcPts val="0"/>
              </a:spcBef>
              <a:spcAft>
                <a:spcPts val="0"/>
              </a:spcAft>
              <a:buClr>
                <a:schemeClr val="dk1"/>
              </a:buClr>
              <a:buSzPts val="3600"/>
              <a:buNone/>
              <a:defRPr sz="3600">
                <a:solidFill>
                  <a:schemeClr val="dk1"/>
                </a:solidFill>
              </a:defRPr>
            </a:lvl3pPr>
            <a:lvl4pPr lvl="3" algn="ctr" rtl="0">
              <a:lnSpc>
                <a:spcPct val="100000"/>
              </a:lnSpc>
              <a:spcBef>
                <a:spcPts val="0"/>
              </a:spcBef>
              <a:spcAft>
                <a:spcPts val="0"/>
              </a:spcAft>
              <a:buClr>
                <a:schemeClr val="dk1"/>
              </a:buClr>
              <a:buSzPts val="3600"/>
              <a:buNone/>
              <a:defRPr sz="3600">
                <a:solidFill>
                  <a:schemeClr val="dk1"/>
                </a:solidFill>
              </a:defRPr>
            </a:lvl4pPr>
            <a:lvl5pPr lvl="4" algn="ctr" rtl="0">
              <a:lnSpc>
                <a:spcPct val="100000"/>
              </a:lnSpc>
              <a:spcBef>
                <a:spcPts val="0"/>
              </a:spcBef>
              <a:spcAft>
                <a:spcPts val="0"/>
              </a:spcAft>
              <a:buClr>
                <a:schemeClr val="dk1"/>
              </a:buClr>
              <a:buSzPts val="3600"/>
              <a:buNone/>
              <a:defRPr sz="3600">
                <a:solidFill>
                  <a:schemeClr val="dk1"/>
                </a:solidFill>
              </a:defRPr>
            </a:lvl5pPr>
            <a:lvl6pPr lvl="5" algn="ctr" rtl="0">
              <a:lnSpc>
                <a:spcPct val="100000"/>
              </a:lnSpc>
              <a:spcBef>
                <a:spcPts val="0"/>
              </a:spcBef>
              <a:spcAft>
                <a:spcPts val="0"/>
              </a:spcAft>
              <a:buClr>
                <a:schemeClr val="dk1"/>
              </a:buClr>
              <a:buSzPts val="3600"/>
              <a:buNone/>
              <a:defRPr sz="3600">
                <a:solidFill>
                  <a:schemeClr val="dk1"/>
                </a:solidFill>
              </a:defRPr>
            </a:lvl6pPr>
            <a:lvl7pPr lvl="6" algn="ctr" rtl="0">
              <a:lnSpc>
                <a:spcPct val="100000"/>
              </a:lnSpc>
              <a:spcBef>
                <a:spcPts val="0"/>
              </a:spcBef>
              <a:spcAft>
                <a:spcPts val="0"/>
              </a:spcAft>
              <a:buClr>
                <a:schemeClr val="dk1"/>
              </a:buClr>
              <a:buSzPts val="3600"/>
              <a:buNone/>
              <a:defRPr sz="3600">
                <a:solidFill>
                  <a:schemeClr val="dk1"/>
                </a:solidFill>
              </a:defRPr>
            </a:lvl7pPr>
            <a:lvl8pPr lvl="7" algn="ctr" rtl="0">
              <a:lnSpc>
                <a:spcPct val="100000"/>
              </a:lnSpc>
              <a:spcBef>
                <a:spcPts val="0"/>
              </a:spcBef>
              <a:spcAft>
                <a:spcPts val="0"/>
              </a:spcAft>
              <a:buClr>
                <a:schemeClr val="dk1"/>
              </a:buClr>
              <a:buSzPts val="3600"/>
              <a:buNone/>
              <a:defRPr sz="3600">
                <a:solidFill>
                  <a:schemeClr val="dk1"/>
                </a:solidFill>
              </a:defRPr>
            </a:lvl8pPr>
            <a:lvl9pPr lvl="8" algn="ctr" rtl="0">
              <a:lnSpc>
                <a:spcPct val="100000"/>
              </a:lnSpc>
              <a:spcBef>
                <a:spcPts val="0"/>
              </a:spcBef>
              <a:spcAft>
                <a:spcPts val="0"/>
              </a:spcAft>
              <a:buClr>
                <a:schemeClr val="dk1"/>
              </a:buClr>
              <a:buSzPts val="3600"/>
              <a:buNone/>
              <a:defRPr sz="3600">
                <a:solidFill>
                  <a:schemeClr val="dk1"/>
                </a:solidFill>
              </a:defRPr>
            </a:lvl9pPr>
          </a:lstStyle>
          <a:p>
            <a:endParaRPr/>
          </a:p>
        </p:txBody>
      </p:sp>
      <p:sp>
        <p:nvSpPr>
          <p:cNvPr id="83" name="Google Shape;83;p15"/>
          <p:cNvSpPr txBox="1">
            <a:spLocks noGrp="1"/>
          </p:cNvSpPr>
          <p:nvPr>
            <p:ph type="subTitle" idx="1"/>
          </p:nvPr>
        </p:nvSpPr>
        <p:spPr>
          <a:xfrm>
            <a:off x="265500" y="2735371"/>
            <a:ext cx="4045200" cy="1345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15"/>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Clr>
                <a:schemeClr val="lt1"/>
              </a:buClr>
              <a:buSzPts val="1800"/>
              <a:buChar char="●"/>
              <a:defRPr>
                <a:solidFill>
                  <a:schemeClr val="lt1"/>
                </a:solidFill>
              </a:defRPr>
            </a:lvl1pPr>
            <a:lvl2pPr marL="914400" lvl="1" indent="-317500" algn="l" rtl="0">
              <a:lnSpc>
                <a:spcPct val="115000"/>
              </a:lnSpc>
              <a:spcBef>
                <a:spcPts val="1600"/>
              </a:spcBef>
              <a:spcAft>
                <a:spcPts val="0"/>
              </a:spcAft>
              <a:buClr>
                <a:schemeClr val="lt1"/>
              </a:buClr>
              <a:buSzPts val="1400"/>
              <a:buChar char="○"/>
              <a:defRPr>
                <a:solidFill>
                  <a:schemeClr val="lt1"/>
                </a:solidFill>
              </a:defRPr>
            </a:lvl2pPr>
            <a:lvl3pPr marL="1371600" lvl="2" indent="-317500" algn="l" rtl="0">
              <a:lnSpc>
                <a:spcPct val="115000"/>
              </a:lnSpc>
              <a:spcBef>
                <a:spcPts val="1600"/>
              </a:spcBef>
              <a:spcAft>
                <a:spcPts val="0"/>
              </a:spcAft>
              <a:buClr>
                <a:schemeClr val="lt1"/>
              </a:buClr>
              <a:buSzPts val="1400"/>
              <a:buChar char="■"/>
              <a:defRPr>
                <a:solidFill>
                  <a:schemeClr val="lt1"/>
                </a:solidFill>
              </a:defRPr>
            </a:lvl3pPr>
            <a:lvl4pPr marL="1828800" lvl="3" indent="-317500" algn="l" rtl="0">
              <a:lnSpc>
                <a:spcPct val="115000"/>
              </a:lnSpc>
              <a:spcBef>
                <a:spcPts val="1600"/>
              </a:spcBef>
              <a:spcAft>
                <a:spcPts val="0"/>
              </a:spcAft>
              <a:buClr>
                <a:schemeClr val="lt1"/>
              </a:buClr>
              <a:buSzPts val="1400"/>
              <a:buChar char="●"/>
              <a:defRPr>
                <a:solidFill>
                  <a:schemeClr val="lt1"/>
                </a:solidFill>
              </a:defRPr>
            </a:lvl4pPr>
            <a:lvl5pPr marL="2286000" lvl="4" indent="-317500" algn="l" rtl="0">
              <a:lnSpc>
                <a:spcPct val="115000"/>
              </a:lnSpc>
              <a:spcBef>
                <a:spcPts val="1600"/>
              </a:spcBef>
              <a:spcAft>
                <a:spcPts val="0"/>
              </a:spcAft>
              <a:buClr>
                <a:schemeClr val="lt1"/>
              </a:buClr>
              <a:buSzPts val="1400"/>
              <a:buChar char="○"/>
              <a:defRPr>
                <a:solidFill>
                  <a:schemeClr val="lt1"/>
                </a:solidFill>
              </a:defRPr>
            </a:lvl5pPr>
            <a:lvl6pPr marL="2743200" lvl="5" indent="-317500" algn="l" rtl="0">
              <a:lnSpc>
                <a:spcPct val="115000"/>
              </a:lnSpc>
              <a:spcBef>
                <a:spcPts val="1600"/>
              </a:spcBef>
              <a:spcAft>
                <a:spcPts val="0"/>
              </a:spcAft>
              <a:buClr>
                <a:schemeClr val="lt1"/>
              </a:buClr>
              <a:buSzPts val="1400"/>
              <a:buChar char="■"/>
              <a:defRPr>
                <a:solidFill>
                  <a:schemeClr val="lt1"/>
                </a:solidFill>
              </a:defRPr>
            </a:lvl6pPr>
            <a:lvl7pPr marL="3200400" lvl="6" indent="-317500" algn="l" rtl="0">
              <a:lnSpc>
                <a:spcPct val="115000"/>
              </a:lnSpc>
              <a:spcBef>
                <a:spcPts val="1600"/>
              </a:spcBef>
              <a:spcAft>
                <a:spcPts val="0"/>
              </a:spcAft>
              <a:buClr>
                <a:schemeClr val="lt1"/>
              </a:buClr>
              <a:buSzPts val="1400"/>
              <a:buChar char="●"/>
              <a:defRPr>
                <a:solidFill>
                  <a:schemeClr val="lt1"/>
                </a:solidFill>
              </a:defRPr>
            </a:lvl7pPr>
            <a:lvl8pPr marL="3657600" lvl="7" indent="-317500" algn="l" rtl="0">
              <a:lnSpc>
                <a:spcPct val="115000"/>
              </a:lnSpc>
              <a:spcBef>
                <a:spcPts val="1600"/>
              </a:spcBef>
              <a:spcAft>
                <a:spcPts val="0"/>
              </a:spcAft>
              <a:buClr>
                <a:schemeClr val="lt1"/>
              </a:buClr>
              <a:buSzPts val="1400"/>
              <a:buChar char="○"/>
              <a:defRPr>
                <a:solidFill>
                  <a:schemeClr val="lt1"/>
                </a:solidFill>
              </a:defRPr>
            </a:lvl8pPr>
            <a:lvl9pPr marL="4114800" lvl="8" indent="-317500" algn="l" rtl="0">
              <a:lnSpc>
                <a:spcPct val="115000"/>
              </a:lnSpc>
              <a:spcBef>
                <a:spcPts val="1600"/>
              </a:spcBef>
              <a:spcAft>
                <a:spcPts val="1600"/>
              </a:spcAft>
              <a:buClr>
                <a:schemeClr val="lt1"/>
              </a:buClr>
              <a:buSzPts val="1400"/>
              <a:buChar char="■"/>
              <a:defRPr>
                <a:solidFill>
                  <a:schemeClr val="lt1"/>
                </a:solidFill>
              </a:defRPr>
            </a:lvl9pPr>
          </a:lstStyle>
          <a:p>
            <a:endParaRPr/>
          </a:p>
        </p:txBody>
      </p:sp>
      <p:sp>
        <p:nvSpPr>
          <p:cNvPr id="85" name="Google Shape;85;p15"/>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6"/>
        <p:cNvGrpSpPr/>
        <p:nvPr/>
      </p:nvGrpSpPr>
      <p:grpSpPr>
        <a:xfrm>
          <a:off x="0" y="0"/>
          <a:ext cx="0" cy="0"/>
          <a:chOff x="0" y="0"/>
          <a:chExt cx="0" cy="0"/>
        </a:xfrm>
      </p:grpSpPr>
      <p:cxnSp>
        <p:nvCxnSpPr>
          <p:cNvPr id="87" name="Google Shape;87;p16"/>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88" name="Google Shape;88;p16"/>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89" name="Google Shape;89;p16"/>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90" name="Google Shape;90;p16"/>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
        <p:nvSpPr>
          <p:cNvPr id="91" name="Google Shape;91;p16"/>
          <p:cNvSpPr txBox="1">
            <a:spLocks noGrp="1"/>
          </p:cNvSpPr>
          <p:nvPr>
            <p:ph type="body" idx="1"/>
          </p:nvPr>
        </p:nvSpPr>
        <p:spPr>
          <a:xfrm>
            <a:off x="2400303" y="1602675"/>
            <a:ext cx="3071400" cy="3002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92" name="Google Shape;92;p16"/>
          <p:cNvSpPr txBox="1">
            <a:spLocks noGrp="1"/>
          </p:cNvSpPr>
          <p:nvPr>
            <p:ph type="body" idx="2"/>
          </p:nvPr>
        </p:nvSpPr>
        <p:spPr>
          <a:xfrm>
            <a:off x="5650572" y="1602675"/>
            <a:ext cx="3071400" cy="3002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93" name="Google Shape;93;p16"/>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4"/>
        <p:cNvGrpSpPr/>
        <p:nvPr/>
      </p:nvGrpSpPr>
      <p:grpSpPr>
        <a:xfrm>
          <a:off x="0" y="0"/>
          <a:ext cx="0" cy="0"/>
          <a:chOff x="0" y="0"/>
          <a:chExt cx="0" cy="0"/>
        </a:xfrm>
      </p:grpSpPr>
      <p:cxnSp>
        <p:nvCxnSpPr>
          <p:cNvPr id="95" name="Google Shape;95;p17"/>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96" name="Google Shape;96;p17"/>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97" name="Google Shape;97;p1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98" name="Google Shape;98;p17"/>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
        <p:nvSpPr>
          <p:cNvPr id="99" name="Google Shape;99;p17"/>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00" name="Google Shape;100;p17"/>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01"/>
        <p:cNvGrpSpPr/>
        <p:nvPr/>
      </p:nvGrpSpPr>
      <p:grpSpPr>
        <a:xfrm>
          <a:off x="0" y="0"/>
          <a:ext cx="0" cy="0"/>
          <a:chOff x="0" y="0"/>
          <a:chExt cx="0" cy="0"/>
        </a:xfrm>
      </p:grpSpPr>
      <p:cxnSp>
        <p:nvCxnSpPr>
          <p:cNvPr id="102" name="Google Shape;102;p18"/>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03" name="Google Shape;103;p18"/>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04" name="Google Shape;104;p18"/>
          <p:cNvSpPr txBox="1">
            <a:spLocks noGrp="1"/>
          </p:cNvSpPr>
          <p:nvPr>
            <p:ph type="title"/>
          </p:nvPr>
        </p:nvSpPr>
        <p:spPr>
          <a:xfrm>
            <a:off x="406425" y="1806825"/>
            <a:ext cx="8296800" cy="1542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4800"/>
              <a:buNone/>
              <a:defRPr sz="4800">
                <a:solidFill>
                  <a:schemeClr val="lt1"/>
                </a:solidFill>
              </a:defRPr>
            </a:lvl1pPr>
            <a:lvl2pPr lvl="1" algn="ctr" rtl="0">
              <a:lnSpc>
                <a:spcPct val="100000"/>
              </a:lnSpc>
              <a:spcBef>
                <a:spcPts val="0"/>
              </a:spcBef>
              <a:spcAft>
                <a:spcPts val="0"/>
              </a:spcAft>
              <a:buClr>
                <a:schemeClr val="lt1"/>
              </a:buClr>
              <a:buSzPts val="4800"/>
              <a:buNone/>
              <a:defRPr sz="4800">
                <a:solidFill>
                  <a:schemeClr val="lt1"/>
                </a:solidFill>
              </a:defRPr>
            </a:lvl2pPr>
            <a:lvl3pPr lvl="2" algn="ctr" rtl="0">
              <a:lnSpc>
                <a:spcPct val="100000"/>
              </a:lnSpc>
              <a:spcBef>
                <a:spcPts val="0"/>
              </a:spcBef>
              <a:spcAft>
                <a:spcPts val="0"/>
              </a:spcAft>
              <a:buClr>
                <a:schemeClr val="lt1"/>
              </a:buClr>
              <a:buSzPts val="4800"/>
              <a:buNone/>
              <a:defRPr sz="4800">
                <a:solidFill>
                  <a:schemeClr val="lt1"/>
                </a:solidFill>
              </a:defRPr>
            </a:lvl3pPr>
            <a:lvl4pPr lvl="3" algn="ctr" rtl="0">
              <a:lnSpc>
                <a:spcPct val="100000"/>
              </a:lnSpc>
              <a:spcBef>
                <a:spcPts val="0"/>
              </a:spcBef>
              <a:spcAft>
                <a:spcPts val="0"/>
              </a:spcAft>
              <a:buClr>
                <a:schemeClr val="lt1"/>
              </a:buClr>
              <a:buSzPts val="4800"/>
              <a:buNone/>
              <a:defRPr sz="4800">
                <a:solidFill>
                  <a:schemeClr val="lt1"/>
                </a:solidFill>
              </a:defRPr>
            </a:lvl4pPr>
            <a:lvl5pPr lvl="4" algn="ctr" rtl="0">
              <a:lnSpc>
                <a:spcPct val="100000"/>
              </a:lnSpc>
              <a:spcBef>
                <a:spcPts val="0"/>
              </a:spcBef>
              <a:spcAft>
                <a:spcPts val="0"/>
              </a:spcAft>
              <a:buClr>
                <a:schemeClr val="lt1"/>
              </a:buClr>
              <a:buSzPts val="4800"/>
              <a:buNone/>
              <a:defRPr sz="4800">
                <a:solidFill>
                  <a:schemeClr val="lt1"/>
                </a:solidFill>
              </a:defRPr>
            </a:lvl5pPr>
            <a:lvl6pPr lvl="5" algn="ctr" rtl="0">
              <a:lnSpc>
                <a:spcPct val="100000"/>
              </a:lnSpc>
              <a:spcBef>
                <a:spcPts val="0"/>
              </a:spcBef>
              <a:spcAft>
                <a:spcPts val="0"/>
              </a:spcAft>
              <a:buClr>
                <a:schemeClr val="lt1"/>
              </a:buClr>
              <a:buSzPts val="4800"/>
              <a:buNone/>
              <a:defRPr sz="4800">
                <a:solidFill>
                  <a:schemeClr val="lt1"/>
                </a:solidFill>
              </a:defRPr>
            </a:lvl6pPr>
            <a:lvl7pPr lvl="6" algn="ctr" rtl="0">
              <a:lnSpc>
                <a:spcPct val="100000"/>
              </a:lnSpc>
              <a:spcBef>
                <a:spcPts val="0"/>
              </a:spcBef>
              <a:spcAft>
                <a:spcPts val="0"/>
              </a:spcAft>
              <a:buClr>
                <a:schemeClr val="lt1"/>
              </a:buClr>
              <a:buSzPts val="4800"/>
              <a:buNone/>
              <a:defRPr sz="4800">
                <a:solidFill>
                  <a:schemeClr val="lt1"/>
                </a:solidFill>
              </a:defRPr>
            </a:lvl7pPr>
            <a:lvl8pPr lvl="7" algn="ctr" rtl="0">
              <a:lnSpc>
                <a:spcPct val="100000"/>
              </a:lnSpc>
              <a:spcBef>
                <a:spcPts val="0"/>
              </a:spcBef>
              <a:spcAft>
                <a:spcPts val="0"/>
              </a:spcAft>
              <a:buClr>
                <a:schemeClr val="lt1"/>
              </a:buClr>
              <a:buSzPts val="4800"/>
              <a:buNone/>
              <a:defRPr sz="4800">
                <a:solidFill>
                  <a:schemeClr val="lt1"/>
                </a:solidFill>
              </a:defRPr>
            </a:lvl8pPr>
            <a:lvl9pPr lvl="8" algn="ctr" rtl="0">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105" name="Google Shape;105;p1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303300" y="411575"/>
            <a:ext cx="8520600" cy="639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
        <p:nvSpPr>
          <p:cNvPr id="108" name="Google Shape;108;p19"/>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9"/>
        <p:cNvGrpSpPr/>
        <p:nvPr/>
      </p:nvGrpSpPr>
      <p:grpSpPr>
        <a:xfrm>
          <a:off x="0" y="0"/>
          <a:ext cx="0" cy="0"/>
          <a:chOff x="0" y="0"/>
          <a:chExt cx="0" cy="0"/>
        </a:xfrm>
      </p:grpSpPr>
      <p:cxnSp>
        <p:nvCxnSpPr>
          <p:cNvPr id="110" name="Google Shape;110;p2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111" name="Google Shape;111;p20"/>
          <p:cNvSpPr txBox="1">
            <a:spLocks noGrp="1"/>
          </p:cNvSpPr>
          <p:nvPr>
            <p:ph type="title"/>
          </p:nvPr>
        </p:nvSpPr>
        <p:spPr>
          <a:xfrm>
            <a:off x="319500" y="936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112" name="Google Shape;112;p20"/>
          <p:cNvSpPr txBox="1">
            <a:spLocks noGrp="1"/>
          </p:cNvSpPr>
          <p:nvPr>
            <p:ph type="body" idx="1"/>
          </p:nvPr>
        </p:nvSpPr>
        <p:spPr>
          <a:xfrm>
            <a:off x="319500" y="1846804"/>
            <a:ext cx="2808000" cy="28062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13" name="Google Shape;113;p20"/>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14"/>
        <p:cNvGrpSpPr/>
        <p:nvPr/>
      </p:nvGrpSpPr>
      <p:grpSpPr>
        <a:xfrm>
          <a:off x="0" y="0"/>
          <a:ext cx="0" cy="0"/>
          <a:chOff x="0" y="0"/>
          <a:chExt cx="0" cy="0"/>
        </a:xfrm>
      </p:grpSpPr>
      <p:cxnSp>
        <p:nvCxnSpPr>
          <p:cNvPr id="115" name="Google Shape;115;p21"/>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16" name="Google Shape;116;p21"/>
          <p:cNvSpPr txBox="1">
            <a:spLocks noGrp="1"/>
          </p:cNvSpPr>
          <p:nvPr>
            <p:ph type="title"/>
          </p:nvPr>
        </p:nvSpPr>
        <p:spPr>
          <a:xfrm>
            <a:off x="283103" y="712141"/>
            <a:ext cx="6244200" cy="38355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lt1"/>
              </a:buClr>
              <a:buSzPts val="4800"/>
              <a:buNone/>
              <a:defRPr sz="4800">
                <a:solidFill>
                  <a:schemeClr val="lt1"/>
                </a:solidFill>
              </a:defRPr>
            </a:lvl1pPr>
            <a:lvl2pPr lvl="1" algn="l" rtl="0">
              <a:lnSpc>
                <a:spcPct val="100000"/>
              </a:lnSpc>
              <a:spcBef>
                <a:spcPts val="0"/>
              </a:spcBef>
              <a:spcAft>
                <a:spcPts val="0"/>
              </a:spcAft>
              <a:buClr>
                <a:schemeClr val="lt1"/>
              </a:buClr>
              <a:buSzPts val="4800"/>
              <a:buNone/>
              <a:defRPr sz="4800">
                <a:solidFill>
                  <a:schemeClr val="lt1"/>
                </a:solidFill>
              </a:defRPr>
            </a:lvl2pPr>
            <a:lvl3pPr lvl="2" algn="l" rtl="0">
              <a:lnSpc>
                <a:spcPct val="100000"/>
              </a:lnSpc>
              <a:spcBef>
                <a:spcPts val="0"/>
              </a:spcBef>
              <a:spcAft>
                <a:spcPts val="0"/>
              </a:spcAft>
              <a:buClr>
                <a:schemeClr val="lt1"/>
              </a:buClr>
              <a:buSzPts val="4800"/>
              <a:buNone/>
              <a:defRPr sz="4800">
                <a:solidFill>
                  <a:schemeClr val="lt1"/>
                </a:solidFill>
              </a:defRPr>
            </a:lvl3pPr>
            <a:lvl4pPr lvl="3" algn="l" rtl="0">
              <a:lnSpc>
                <a:spcPct val="100000"/>
              </a:lnSpc>
              <a:spcBef>
                <a:spcPts val="0"/>
              </a:spcBef>
              <a:spcAft>
                <a:spcPts val="0"/>
              </a:spcAft>
              <a:buClr>
                <a:schemeClr val="lt1"/>
              </a:buClr>
              <a:buSzPts val="4800"/>
              <a:buNone/>
              <a:defRPr sz="4800">
                <a:solidFill>
                  <a:schemeClr val="lt1"/>
                </a:solidFill>
              </a:defRPr>
            </a:lvl4pPr>
            <a:lvl5pPr lvl="4" algn="l" rtl="0">
              <a:lnSpc>
                <a:spcPct val="100000"/>
              </a:lnSpc>
              <a:spcBef>
                <a:spcPts val="0"/>
              </a:spcBef>
              <a:spcAft>
                <a:spcPts val="0"/>
              </a:spcAft>
              <a:buClr>
                <a:schemeClr val="lt1"/>
              </a:buClr>
              <a:buSzPts val="4800"/>
              <a:buNone/>
              <a:defRPr sz="4800">
                <a:solidFill>
                  <a:schemeClr val="lt1"/>
                </a:solidFill>
              </a:defRPr>
            </a:lvl5pPr>
            <a:lvl6pPr lvl="5" algn="l" rtl="0">
              <a:lnSpc>
                <a:spcPct val="100000"/>
              </a:lnSpc>
              <a:spcBef>
                <a:spcPts val="0"/>
              </a:spcBef>
              <a:spcAft>
                <a:spcPts val="0"/>
              </a:spcAft>
              <a:buClr>
                <a:schemeClr val="lt1"/>
              </a:buClr>
              <a:buSzPts val="4800"/>
              <a:buNone/>
              <a:defRPr sz="4800">
                <a:solidFill>
                  <a:schemeClr val="lt1"/>
                </a:solidFill>
              </a:defRPr>
            </a:lvl6pPr>
            <a:lvl7pPr lvl="6" algn="l" rtl="0">
              <a:lnSpc>
                <a:spcPct val="100000"/>
              </a:lnSpc>
              <a:spcBef>
                <a:spcPts val="0"/>
              </a:spcBef>
              <a:spcAft>
                <a:spcPts val="0"/>
              </a:spcAft>
              <a:buClr>
                <a:schemeClr val="lt1"/>
              </a:buClr>
              <a:buSzPts val="4800"/>
              <a:buNone/>
              <a:defRPr sz="4800">
                <a:solidFill>
                  <a:schemeClr val="lt1"/>
                </a:solidFill>
              </a:defRPr>
            </a:lvl7pPr>
            <a:lvl8pPr lvl="7" algn="l" rtl="0">
              <a:lnSpc>
                <a:spcPct val="100000"/>
              </a:lnSpc>
              <a:spcBef>
                <a:spcPts val="0"/>
              </a:spcBef>
              <a:spcAft>
                <a:spcPts val="0"/>
              </a:spcAft>
              <a:buClr>
                <a:schemeClr val="lt1"/>
              </a:buClr>
              <a:buSzPts val="4800"/>
              <a:buNone/>
              <a:defRPr sz="4800">
                <a:solidFill>
                  <a:schemeClr val="lt1"/>
                </a:solidFill>
              </a:defRPr>
            </a:lvl8pPr>
            <a:lvl9pPr lvl="8" algn="l" rtl="0">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117" name="Google Shape;117;p2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a:endParaRPr/>
          </a:p>
        </p:txBody>
      </p:sp>
      <p:sp>
        <p:nvSpPr>
          <p:cNvPr id="20" name="Google Shape;20;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8"/>
        <p:cNvGrpSpPr/>
        <p:nvPr/>
      </p:nvGrpSpPr>
      <p:grpSpPr>
        <a:xfrm>
          <a:off x="0" y="0"/>
          <a:ext cx="0" cy="0"/>
          <a:chOff x="0" y="0"/>
          <a:chExt cx="0" cy="0"/>
        </a:xfrm>
      </p:grpSpPr>
      <p:cxnSp>
        <p:nvCxnSpPr>
          <p:cNvPr id="119" name="Google Shape;119;p22"/>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120" name="Google Shape;120;p22"/>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121" name="Google Shape;121;p22"/>
          <p:cNvSpPr txBox="1">
            <a:spLocks noGrp="1"/>
          </p:cNvSpPr>
          <p:nvPr>
            <p:ph type="body" idx="1"/>
          </p:nvPr>
        </p:nvSpPr>
        <p:spPr>
          <a:xfrm>
            <a:off x="328017" y="4226025"/>
            <a:ext cx="8388600" cy="3936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122" name="Google Shape;122;p22"/>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3"/>
        <p:cNvGrpSpPr/>
        <p:nvPr/>
      </p:nvGrpSpPr>
      <p:grpSpPr>
        <a:xfrm>
          <a:off x="0" y="0"/>
          <a:ext cx="0" cy="0"/>
          <a:chOff x="0" y="0"/>
          <a:chExt cx="0" cy="0"/>
        </a:xfrm>
      </p:grpSpPr>
      <p:cxnSp>
        <p:nvCxnSpPr>
          <p:cNvPr id="124" name="Google Shape;124;p23"/>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125" name="Google Shape;125;p23"/>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126" name="Google Shape;126;p23"/>
          <p:cNvSpPr txBox="1">
            <a:spLocks noGrp="1"/>
          </p:cNvSpPr>
          <p:nvPr>
            <p:ph type="title" hasCustomPrompt="1"/>
          </p:nvPr>
        </p:nvSpPr>
        <p:spPr>
          <a:xfrm>
            <a:off x="853950" y="1304850"/>
            <a:ext cx="7436100" cy="153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rtl="0">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127" name="Google Shape;127;p23"/>
          <p:cNvSpPr txBox="1">
            <a:spLocks noGrp="1"/>
          </p:cNvSpPr>
          <p:nvPr>
            <p:ph type="body" idx="1"/>
          </p:nvPr>
        </p:nvSpPr>
        <p:spPr>
          <a:xfrm>
            <a:off x="853950" y="2919450"/>
            <a:ext cx="7436100" cy="10716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128" name="Google Shape;128;p23"/>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4"/>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3" name="Google Shape;4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 name="Google Shape;5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a:endParaRPr/>
          </a:p>
        </p:txBody>
      </p:sp>
      <p:sp>
        <p:nvSpPr>
          <p:cNvPr id="52" name="Google Shape;52;p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3" name="Google Shape;5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endParaRPr/>
          </a:p>
        </p:txBody>
      </p:sp>
      <p:sp>
        <p:nvSpPr>
          <p:cNvPr id="70" name="Google Shape;70;p13"/>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endParaRPr/>
          </a:p>
        </p:txBody>
      </p:sp>
      <p:sp>
        <p:nvSpPr>
          <p:cNvPr id="71" name="Google Shape;71;p13"/>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2.jpe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2.jpe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4.xml"/><Relationship Id="rId5" Type="http://schemas.openxmlformats.org/officeDocument/2006/relationships/image" Target="../media/image2.jpe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image" Target="../media/image2.jpe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14.xml"/><Relationship Id="rId5" Type="http://schemas.openxmlformats.org/officeDocument/2006/relationships/image" Target="../media/image2.jpe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14.xml"/><Relationship Id="rId5" Type="http://schemas.openxmlformats.org/officeDocument/2006/relationships/image" Target="../media/image2.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4.xml"/><Relationship Id="rId5" Type="http://schemas.openxmlformats.org/officeDocument/2006/relationships/image" Target="../media/image2.jpeg"/><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2.jpeg"/><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4.xml"/><Relationship Id="rId5" Type="http://schemas.openxmlformats.org/officeDocument/2006/relationships/image" Target="../media/image2.jpeg"/><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hyperlink" Target="https://help.anaplan.com/fed5bb63-0592-4402-b290-e708f500f14f-Anaplan-User-Experience" TargetMode="External"/><Relationship Id="rId4" Type="http://schemas.openxmlformats.org/officeDocument/2006/relationships/hyperlink" Target="https://www.cubesoftware.co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hyperlink" Target="https://planful.com/" TargetMode="External"/><Relationship Id="rId4" Type="http://schemas.openxmlformats.org/officeDocument/2006/relationships/hyperlink" Target="https://www.venasolutions.com/"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4.xml"/><Relationship Id="rId5" Type="http://schemas.openxmlformats.org/officeDocument/2006/relationships/image" Target="../media/image2.jpeg"/><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8.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2.jpeg"/></Relationships>
</file>

<file path=ppt/slides/_rels/slide5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hyperlink" Target="https://www.synthesis-center.org/" TargetMode="External"/><Relationship Id="rId2" Type="http://schemas.openxmlformats.org/officeDocument/2006/relationships/notesSlide" Target="../notesSlides/notesSlide59.xml"/><Relationship Id="rId1" Type="http://schemas.openxmlformats.org/officeDocument/2006/relationships/slideLayout" Target="../slideLayouts/slideLayout15.xml"/><Relationship Id="rId6" Type="http://schemas.openxmlformats.org/officeDocument/2006/relationships/image" Target="../media/image46.jpeg"/><Relationship Id="rId5" Type="http://schemas.openxmlformats.org/officeDocument/2006/relationships/hyperlink" Target="http://www.cbe.be/" TargetMode="External"/><Relationship Id="rId4" Type="http://schemas.openxmlformats.org/officeDocument/2006/relationships/hyperlink" Target="https://www.beyond-capital.e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25"/>
          <p:cNvSpPr txBox="1">
            <a:spLocks noGrp="1"/>
          </p:cNvSpPr>
          <p:nvPr>
            <p:ph type="ctrTitle"/>
          </p:nvPr>
        </p:nvSpPr>
        <p:spPr>
          <a:xfrm>
            <a:off x="1841326" y="667803"/>
            <a:ext cx="6949581" cy="281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it" sz="2800" b="0" dirty="0">
                <a:solidFill>
                  <a:schemeClr val="dk2"/>
                </a:solidFill>
                <a:latin typeface="Lato" charset="0"/>
                <a:ea typeface="Lato" charset="0"/>
                <a:cs typeface="Lato" charset="0"/>
              </a:rPr>
              <a:t>Ενότητα 2 - </a:t>
            </a:r>
            <a:r>
              <a:rPr lang="it" sz="2800" dirty="0">
                <a:solidFill>
                  <a:schemeClr val="dk2"/>
                </a:solidFill>
                <a:latin typeface="Lato" charset="0"/>
                <a:ea typeface="Lato" charset="0"/>
                <a:cs typeface="Lato" charset="0"/>
              </a:rPr>
              <a:t>Δημιουργία του στρατηγικού σχεδίου και οικοδόμηση μιας χρηματοοικονομικής λειτουργίας για επιχειρήσεις αρχικών σταδίων: ανάλυση αναγκών, χρηματοοικονομικός σχεδιασμός και διαχείριση</a:t>
            </a:r>
            <a:endParaRPr sz="2800" dirty="0">
              <a:latin typeface="Lato" charset="0"/>
              <a:ea typeface="Lato" charset="0"/>
              <a:cs typeface="Lato" charset="0"/>
            </a:endParaRPr>
          </a:p>
        </p:txBody>
      </p:sp>
      <p:sp>
        <p:nvSpPr>
          <p:cNvPr id="136" name="Google Shape;136;p25"/>
          <p:cNvSpPr txBox="1">
            <a:spLocks noGrp="1"/>
          </p:cNvSpPr>
          <p:nvPr>
            <p:ph type="subTitle" idx="1"/>
          </p:nvPr>
        </p:nvSpPr>
        <p:spPr>
          <a:xfrm>
            <a:off x="2468217" y="3750575"/>
            <a:ext cx="6331500" cy="1241700"/>
          </a:xfrm>
          <a:prstGeom prst="rect">
            <a:avLst/>
          </a:prstGeom>
          <a:solidFill>
            <a:schemeClr val="dk1"/>
          </a:solidFill>
        </p:spPr>
        <p:txBody>
          <a:bodyPr spcFirstLastPara="1" wrap="square" lIns="91425" tIns="91425" rIns="91425" bIns="91425" anchor="b" anchorCtr="0">
            <a:noAutofit/>
          </a:bodyPr>
          <a:lstStyle/>
          <a:p>
            <a:pPr marL="0" lvl="0" indent="0" algn="l" rtl="0">
              <a:spcBef>
                <a:spcPts val="0"/>
              </a:spcBef>
              <a:spcAft>
                <a:spcPts val="0"/>
              </a:spcAft>
              <a:buNone/>
            </a:pPr>
            <a:r>
              <a:rPr lang="it"/>
              <a:t>GEINNOVA &amp; EXEO LAB </a:t>
            </a:r>
            <a:endParaRPr/>
          </a:p>
        </p:txBody>
      </p:sp>
      <p:pic>
        <p:nvPicPr>
          <p:cNvPr id="137" name="Google Shape;137;p25"/>
          <p:cNvPicPr preferRelativeResize="0"/>
          <p:nvPr/>
        </p:nvPicPr>
        <p:blipFill>
          <a:blip r:embed="rId3">
            <a:alphaModFix/>
          </a:blip>
          <a:stretch>
            <a:fillRect/>
          </a:stretch>
        </p:blipFill>
        <p:spPr>
          <a:xfrm>
            <a:off x="126650" y="757075"/>
            <a:ext cx="1792650" cy="1696175"/>
          </a:xfrm>
          <a:prstGeom prst="rect">
            <a:avLst/>
          </a:prstGeom>
          <a:noFill/>
          <a:ln>
            <a:noFill/>
          </a:ln>
        </p:spPr>
      </p:pic>
      <p:pic>
        <p:nvPicPr>
          <p:cNvPr id="138" name="Google Shape;138;p25"/>
          <p:cNvPicPr preferRelativeResize="0"/>
          <p:nvPr/>
        </p:nvPicPr>
        <p:blipFill>
          <a:blip r:embed="rId4">
            <a:alphaModFix/>
          </a:blip>
          <a:stretch>
            <a:fillRect/>
          </a:stretch>
        </p:blipFill>
        <p:spPr>
          <a:xfrm>
            <a:off x="174475" y="4474950"/>
            <a:ext cx="2056050" cy="426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272400" y="1912650"/>
            <a:ext cx="4045200" cy="131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Clr>
                <a:schemeClr val="dk2"/>
              </a:buClr>
              <a:buSzPts val="1100"/>
              <a:buFont typeface="Arial"/>
              <a:buNone/>
            </a:pPr>
            <a:r>
              <a:rPr lang="it" sz="2400" dirty="0">
                <a:solidFill>
                  <a:schemeClr val="dk2"/>
                </a:solidFill>
                <a:latin typeface="Lato" charset="0"/>
                <a:ea typeface="Lato" charset="0"/>
                <a:cs typeface="Lato" charset="0"/>
                <a:sym typeface="Arial"/>
              </a:rPr>
              <a:t>Μεθοδολογία εργασίας της διαχείρισης μέσω στόχων</a:t>
            </a:r>
            <a:endParaRPr sz="2400" b="0" dirty="0">
              <a:solidFill>
                <a:schemeClr val="dk2"/>
              </a:solidFill>
              <a:latin typeface="Lato" charset="0"/>
              <a:ea typeface="Lato" charset="0"/>
              <a:cs typeface="Lato" charset="0"/>
              <a:sym typeface="Arial"/>
            </a:endParaRPr>
          </a:p>
        </p:txBody>
      </p:sp>
      <p:sp>
        <p:nvSpPr>
          <p:cNvPr id="213" name="Google Shape;213;p34"/>
          <p:cNvSpPr txBox="1">
            <a:spLocks noGrp="1"/>
          </p:cNvSpPr>
          <p:nvPr>
            <p:ph type="body" idx="2"/>
          </p:nvPr>
        </p:nvSpPr>
        <p:spPr>
          <a:xfrm>
            <a:off x="4821383" y="757702"/>
            <a:ext cx="4073235" cy="3941400"/>
          </a:xfrm>
          <a:prstGeom prst="rect">
            <a:avLst/>
          </a:prstGeom>
          <a:noFill/>
          <a:ln>
            <a:noFill/>
          </a:ln>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r>
              <a:rPr lang="it" sz="1600" b="1" dirty="0">
                <a:solidFill>
                  <a:schemeClr val="dk2"/>
                </a:solidFill>
              </a:rPr>
              <a:t>Ο </a:t>
            </a:r>
            <a:r>
              <a:rPr lang="el-GR" sz="1600" b="1" dirty="0" err="1">
                <a:solidFill>
                  <a:schemeClr val="dk2"/>
                </a:solidFill>
              </a:rPr>
              <a:t>σχεδιασ</a:t>
            </a:r>
            <a:r>
              <a:rPr lang="it" sz="1600" b="1" dirty="0">
                <a:solidFill>
                  <a:schemeClr val="dk2"/>
                </a:solidFill>
              </a:rPr>
              <a:t>μός </a:t>
            </a:r>
            <a:r>
              <a:rPr lang="it" sz="1600" dirty="0">
                <a:solidFill>
                  <a:schemeClr val="dk2"/>
                </a:solidFill>
              </a:rPr>
              <a:t>είναι η λειτουργία της διοίκησης που περιλαμβάνει τον καθορισμό στόχων και τον καθορισμό της πορείας δράσης για την επίτευξη των στόχων αυτών. </a:t>
            </a:r>
            <a:endParaRPr sz="1600" dirty="0">
              <a:solidFill>
                <a:schemeClr val="dk2"/>
              </a:solidFill>
            </a:endParaRPr>
          </a:p>
          <a:p>
            <a:pPr marL="0" lvl="0" indent="0" algn="just" rtl="0">
              <a:lnSpc>
                <a:spcPct val="100000"/>
              </a:lnSpc>
              <a:spcBef>
                <a:spcPts val="0"/>
              </a:spcBef>
              <a:spcAft>
                <a:spcPts val="0"/>
              </a:spcAft>
              <a:buNone/>
            </a:pPr>
            <a:endParaRPr sz="1600" dirty="0">
              <a:solidFill>
                <a:schemeClr val="dk2"/>
              </a:solidFill>
            </a:endParaRPr>
          </a:p>
          <a:p>
            <a:pPr marL="0" lvl="0" indent="0" algn="just" rtl="0">
              <a:lnSpc>
                <a:spcPct val="100000"/>
              </a:lnSpc>
              <a:spcBef>
                <a:spcPts val="0"/>
              </a:spcBef>
              <a:spcAft>
                <a:spcPts val="0"/>
              </a:spcAft>
              <a:buNone/>
            </a:pPr>
            <a:r>
              <a:rPr lang="it" sz="1600" dirty="0">
                <a:solidFill>
                  <a:schemeClr val="dk2"/>
                </a:solidFill>
              </a:rPr>
              <a:t>Ο </a:t>
            </a:r>
            <a:r>
              <a:rPr lang="el-GR" sz="1600" dirty="0" err="1">
                <a:solidFill>
                  <a:schemeClr val="dk2"/>
                </a:solidFill>
              </a:rPr>
              <a:t>σχεδιασ</a:t>
            </a:r>
            <a:r>
              <a:rPr lang="it" sz="1600" dirty="0">
                <a:solidFill>
                  <a:schemeClr val="dk2"/>
                </a:solidFill>
              </a:rPr>
              <a:t>μός απαιτεί από τα στελέχη να γνωρίζουν τις περιβαλλοντικές συνθήκες που αντιμετωπίζει ο οργανισμός τους και να προβλέπουν τις μελλοντικές συνθήκες. </a:t>
            </a:r>
            <a:endParaRPr sz="1600" dirty="0"/>
          </a:p>
        </p:txBody>
      </p:sp>
      <p:pic>
        <p:nvPicPr>
          <p:cNvPr id="214" name="Google Shape;214;p34"/>
          <p:cNvPicPr preferRelativeResize="0"/>
          <p:nvPr/>
        </p:nvPicPr>
        <p:blipFill>
          <a:blip r:embed="rId3">
            <a:alphaModFix/>
          </a:blip>
          <a:stretch>
            <a:fillRect/>
          </a:stretch>
        </p:blipFill>
        <p:spPr>
          <a:xfrm>
            <a:off x="265500" y="4577350"/>
            <a:ext cx="1484200" cy="307805"/>
          </a:xfrm>
          <a:prstGeom prst="rect">
            <a:avLst/>
          </a:prstGeom>
          <a:noFill/>
          <a:ln>
            <a:noFill/>
          </a:ln>
        </p:spPr>
      </p:pic>
      <p:pic>
        <p:nvPicPr>
          <p:cNvPr id="215" name="Google Shape;215;p34"/>
          <p:cNvPicPr preferRelativeResize="0"/>
          <p:nvPr/>
        </p:nvPicPr>
        <p:blipFill>
          <a:blip r:embed="rId4">
            <a:alphaModFix/>
          </a:blip>
          <a:stretch>
            <a:fillRect/>
          </a:stretch>
        </p:blipFill>
        <p:spPr>
          <a:xfrm>
            <a:off x="265500" y="244925"/>
            <a:ext cx="1393177" cy="1318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5"/>
          <p:cNvSpPr txBox="1">
            <a:spLocks noGrp="1"/>
          </p:cNvSpPr>
          <p:nvPr>
            <p:ph type="body" idx="1"/>
          </p:nvPr>
        </p:nvSpPr>
        <p:spPr>
          <a:xfrm>
            <a:off x="2330980" y="432103"/>
            <a:ext cx="6508222" cy="4202241"/>
          </a:xfrm>
          <a:prstGeom prst="rect">
            <a:avLst/>
          </a:prstGeom>
          <a:noFill/>
          <a:ln>
            <a:solidFill>
              <a:schemeClr val="accent1"/>
            </a:solid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endParaRPr sz="1700" b="1" dirty="0">
              <a:solidFill>
                <a:schemeClr val="dk1"/>
              </a:solidFill>
              <a:latin typeface="Arial"/>
              <a:ea typeface="Arial"/>
              <a:cs typeface="Arial"/>
              <a:sym typeface="Arial"/>
            </a:endParaRPr>
          </a:p>
          <a:p>
            <a:pPr marL="0" lvl="0" indent="0" algn="ctr" rtl="0">
              <a:lnSpc>
                <a:spcPct val="100000"/>
              </a:lnSpc>
              <a:spcBef>
                <a:spcPts val="0"/>
              </a:spcBef>
              <a:spcAft>
                <a:spcPts val="0"/>
              </a:spcAft>
              <a:buNone/>
            </a:pPr>
            <a:r>
              <a:rPr lang="it" b="1" dirty="0">
                <a:solidFill>
                  <a:schemeClr val="dk1"/>
                </a:solidFill>
              </a:rPr>
              <a:t>Υπάρχουν διάφοροι τύποι σχεδίων και σχεδιασμού:</a:t>
            </a:r>
            <a:endParaRPr b="1" dirty="0">
              <a:solidFill>
                <a:schemeClr val="dk1"/>
              </a:solidFill>
            </a:endParaRPr>
          </a:p>
          <a:p>
            <a:pPr marL="0" lvl="0" indent="0" algn="ctr" rtl="0">
              <a:lnSpc>
                <a:spcPct val="100000"/>
              </a:lnSpc>
              <a:spcBef>
                <a:spcPts val="0"/>
              </a:spcBef>
              <a:spcAft>
                <a:spcPts val="0"/>
              </a:spcAft>
              <a:buNone/>
            </a:pPr>
            <a:endParaRPr b="1" dirty="0"/>
          </a:p>
          <a:p>
            <a:pPr marL="457200" lvl="0" indent="-317500" algn="just" rtl="0">
              <a:lnSpc>
                <a:spcPct val="100000"/>
              </a:lnSpc>
              <a:spcBef>
                <a:spcPts val="1400"/>
              </a:spcBef>
              <a:spcAft>
                <a:spcPts val="0"/>
              </a:spcAft>
              <a:buSzPts val="1400"/>
              <a:buFont typeface="Calibri"/>
              <a:buChar char="-"/>
            </a:pPr>
            <a:r>
              <a:rPr lang="it" b="1" dirty="0">
                <a:solidFill>
                  <a:schemeClr val="dk1"/>
                </a:solidFill>
              </a:rPr>
              <a:t>Ο στρατηγικός σχεδιασμός </a:t>
            </a:r>
            <a:r>
              <a:rPr lang="it" dirty="0"/>
              <a:t>περιλαμβάνει την ανάλυση των ανταγωνιστικών ευκαιριών και απειλών, καθώς και των δυνατών και αδύναμων σημείων του οργανισμού. Έχει μεγάλο χρονικό πλαίσιο,</a:t>
            </a:r>
            <a:endParaRPr dirty="0"/>
          </a:p>
          <a:p>
            <a:pPr marL="0" lvl="0" indent="0" algn="just" rtl="0">
              <a:lnSpc>
                <a:spcPct val="100000"/>
              </a:lnSpc>
              <a:spcBef>
                <a:spcPts val="1400"/>
              </a:spcBef>
              <a:spcAft>
                <a:spcPts val="0"/>
              </a:spcAft>
              <a:buNone/>
            </a:pPr>
            <a:endParaRPr dirty="0"/>
          </a:p>
          <a:p>
            <a:pPr marL="457200" lvl="0" indent="-317500" algn="just" rtl="0">
              <a:lnSpc>
                <a:spcPct val="100000"/>
              </a:lnSpc>
              <a:spcBef>
                <a:spcPts val="1400"/>
              </a:spcBef>
              <a:spcAft>
                <a:spcPts val="0"/>
              </a:spcAft>
              <a:buSzPts val="1400"/>
              <a:buFont typeface="Times New Roman"/>
              <a:buChar char="-"/>
            </a:pPr>
            <a:r>
              <a:rPr lang="it" b="1" dirty="0">
                <a:solidFill>
                  <a:schemeClr val="dk1"/>
                </a:solidFill>
              </a:rPr>
              <a:t>Ο τακτικός σχεδιασμός </a:t>
            </a:r>
            <a:r>
              <a:rPr lang="it" dirty="0"/>
              <a:t>είναι ένας σχεδιασμός ενδιάμεσου βεληνεκούς (ένα έως τρία έτη) που αποσκοπεί στην ανάπτυξη σχετικά </a:t>
            </a:r>
            <a:r>
              <a:rPr lang="el-GR" dirty="0"/>
              <a:t>συμπαγών</a:t>
            </a:r>
            <a:r>
              <a:rPr lang="it" dirty="0"/>
              <a:t> και συγκεκριμένων μέσων για την εφαρμογή του στρατηγικού σχεδίου,</a:t>
            </a:r>
            <a:endParaRPr dirty="0"/>
          </a:p>
          <a:p>
            <a:pPr marL="457200" lvl="0" indent="0" algn="just" rtl="0">
              <a:lnSpc>
                <a:spcPct val="100000"/>
              </a:lnSpc>
              <a:spcBef>
                <a:spcPts val="1400"/>
              </a:spcBef>
              <a:spcAft>
                <a:spcPts val="0"/>
              </a:spcAft>
              <a:buNone/>
            </a:pPr>
            <a:endParaRPr dirty="0"/>
          </a:p>
          <a:p>
            <a:pPr marL="457200" lvl="0" indent="-317500" algn="just" rtl="0">
              <a:lnSpc>
                <a:spcPct val="100000"/>
              </a:lnSpc>
              <a:spcBef>
                <a:spcPts val="1400"/>
              </a:spcBef>
              <a:spcAft>
                <a:spcPts val="0"/>
              </a:spcAft>
              <a:buSzPts val="1400"/>
              <a:buFont typeface="Times New Roman"/>
              <a:buChar char="-"/>
            </a:pPr>
            <a:r>
              <a:rPr lang="it" b="1" dirty="0">
                <a:solidFill>
                  <a:schemeClr val="dk1"/>
                </a:solidFill>
              </a:rPr>
              <a:t>Ο επιχειρησιακός σχεδιασμός </a:t>
            </a:r>
            <a:r>
              <a:rPr lang="it" dirty="0"/>
              <a:t>είναι ένας βραχυπρόθεσμος (λιγότερο από ένα έτος) σχεδιασμός που αποσκοπεί στην ανάπτυξη συγκεκριμένων βημάτων δράσης που υποστηρίζουν τα στρατηγικά και τακτικά σχέδια.</a:t>
            </a:r>
            <a:endParaRPr dirty="0"/>
          </a:p>
        </p:txBody>
      </p:sp>
      <p:pic>
        <p:nvPicPr>
          <p:cNvPr id="221" name="Google Shape;221;p35"/>
          <p:cNvPicPr preferRelativeResize="0"/>
          <p:nvPr/>
        </p:nvPicPr>
        <p:blipFill>
          <a:blip r:embed="rId3">
            <a:alphaModFix/>
          </a:blip>
          <a:stretch>
            <a:fillRect/>
          </a:stretch>
        </p:blipFill>
        <p:spPr>
          <a:xfrm>
            <a:off x="351475" y="1563675"/>
            <a:ext cx="2095450" cy="2016162"/>
          </a:xfrm>
          <a:prstGeom prst="rect">
            <a:avLst/>
          </a:prstGeom>
          <a:noFill/>
          <a:ln>
            <a:noFill/>
          </a:ln>
        </p:spPr>
      </p:pic>
      <p:pic>
        <p:nvPicPr>
          <p:cNvPr id="222" name="Google Shape;222;p35"/>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223" name="Google Shape;223;p35"/>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6"/>
          <p:cNvSpPr txBox="1">
            <a:spLocks noGrp="1"/>
          </p:cNvSpPr>
          <p:nvPr>
            <p:ph type="title"/>
          </p:nvPr>
        </p:nvSpPr>
        <p:spPr>
          <a:xfrm>
            <a:off x="288653" y="1074361"/>
            <a:ext cx="4045200" cy="131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Clr>
                <a:schemeClr val="dk2"/>
              </a:buClr>
              <a:buSzPts val="1100"/>
              <a:buFont typeface="Arial"/>
              <a:buNone/>
            </a:pPr>
            <a:r>
              <a:rPr lang="it" sz="2400" dirty="0">
                <a:solidFill>
                  <a:schemeClr val="dk2"/>
                </a:solidFill>
                <a:latin typeface="Lato" charset="0"/>
                <a:ea typeface="Lato" charset="0"/>
                <a:cs typeface="Lato" charset="0"/>
                <a:sym typeface="Arial"/>
              </a:rPr>
              <a:t>Διαχείριση χρόνου</a:t>
            </a:r>
            <a:endParaRPr sz="2400" b="0" dirty="0">
              <a:solidFill>
                <a:srgbClr val="12129F"/>
              </a:solidFill>
              <a:latin typeface="Lato" charset="0"/>
              <a:ea typeface="Lato" charset="0"/>
              <a:cs typeface="Lato" charset="0"/>
              <a:sym typeface="Arial"/>
            </a:endParaRPr>
          </a:p>
        </p:txBody>
      </p:sp>
      <p:sp>
        <p:nvSpPr>
          <p:cNvPr id="229" name="Google Shape;229;p36"/>
          <p:cNvSpPr txBox="1">
            <a:spLocks noGrp="1"/>
          </p:cNvSpPr>
          <p:nvPr>
            <p:ph type="body" idx="2"/>
          </p:nvPr>
        </p:nvSpPr>
        <p:spPr>
          <a:xfrm>
            <a:off x="4737875" y="826975"/>
            <a:ext cx="4244100" cy="3941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it" sz="1400" u="sng" dirty="0">
                <a:solidFill>
                  <a:srgbClr val="09142A"/>
                </a:solidFill>
                <a:latin typeface="Lato" charset="0"/>
                <a:ea typeface="Lato" charset="0"/>
                <a:cs typeface="Lato" charset="0"/>
              </a:rPr>
              <a:t>Περίπου το 20 τοις εκατό των προσπαθειών σας παράγει το 80 τοις εκατό των αποτελεσμάτων</a:t>
            </a:r>
            <a:endParaRPr sz="1400" dirty="0">
              <a:solidFill>
                <a:srgbClr val="09142A"/>
              </a:solidFill>
              <a:latin typeface="Lato" charset="0"/>
              <a:ea typeface="Lato" charset="0"/>
              <a:cs typeface="Lato" charset="0"/>
            </a:endParaRPr>
          </a:p>
          <a:p>
            <a:pPr marL="0" lvl="0" indent="0" algn="just" rtl="0">
              <a:lnSpc>
                <a:spcPct val="100000"/>
              </a:lnSpc>
              <a:spcBef>
                <a:spcPts val="0"/>
              </a:spcBef>
              <a:spcAft>
                <a:spcPts val="0"/>
              </a:spcAft>
              <a:buNone/>
            </a:pPr>
            <a:endParaRPr sz="1400" dirty="0">
              <a:solidFill>
                <a:srgbClr val="09142A"/>
              </a:solidFill>
              <a:latin typeface="Lato" charset="0"/>
              <a:ea typeface="Lato" charset="0"/>
              <a:cs typeface="Lato" charset="0"/>
            </a:endParaRPr>
          </a:p>
          <a:p>
            <a:pPr marL="0" lvl="0" indent="0" algn="just" rtl="0">
              <a:lnSpc>
                <a:spcPct val="100000"/>
              </a:lnSpc>
              <a:spcBef>
                <a:spcPts val="0"/>
              </a:spcBef>
              <a:spcAft>
                <a:spcPts val="0"/>
              </a:spcAft>
              <a:buNone/>
            </a:pPr>
            <a:r>
              <a:rPr lang="it" sz="1400" dirty="0">
                <a:solidFill>
                  <a:srgbClr val="09142A"/>
                </a:solidFill>
                <a:latin typeface="Lato" charset="0"/>
                <a:ea typeface="Lato" charset="0"/>
                <a:cs typeface="Lato" charset="0"/>
              </a:rPr>
              <a:t>Το να μάθεις να αναγνωρίζεις και να εστιάζεις σε αυτό το 20% είναι το κλειδί για την αποτελεσματικότερη χρήση του χρόνου σου.</a:t>
            </a:r>
            <a:endParaRPr sz="1400" dirty="0">
              <a:solidFill>
                <a:srgbClr val="09142A"/>
              </a:solidFill>
              <a:latin typeface="Lato" charset="0"/>
              <a:ea typeface="Lato" charset="0"/>
              <a:cs typeface="Lato" charset="0"/>
            </a:endParaRPr>
          </a:p>
          <a:p>
            <a:pPr marL="0" lvl="0" indent="0" algn="just" rtl="0">
              <a:lnSpc>
                <a:spcPct val="100000"/>
              </a:lnSpc>
              <a:spcBef>
                <a:spcPts val="0"/>
              </a:spcBef>
              <a:spcAft>
                <a:spcPts val="0"/>
              </a:spcAft>
              <a:buNone/>
            </a:pPr>
            <a:endParaRPr sz="1700" dirty="0">
              <a:solidFill>
                <a:schemeClr val="dk2"/>
              </a:solidFill>
              <a:latin typeface="Lato" charset="0"/>
              <a:ea typeface="Lato" charset="0"/>
              <a:cs typeface="Lato" charset="0"/>
            </a:endParaRPr>
          </a:p>
          <a:p>
            <a:pPr marL="457200" lvl="0" indent="-304800" algn="just" rtl="0">
              <a:lnSpc>
                <a:spcPct val="100000"/>
              </a:lnSpc>
              <a:spcBef>
                <a:spcPts val="0"/>
              </a:spcBef>
              <a:spcAft>
                <a:spcPts val="0"/>
              </a:spcAft>
              <a:buClr>
                <a:srgbClr val="292929"/>
              </a:buClr>
              <a:buSzPts val="1200"/>
              <a:buFont typeface="Calibri"/>
              <a:buChar char="-"/>
            </a:pPr>
            <a:r>
              <a:rPr lang="it" sz="1100" b="1" dirty="0">
                <a:solidFill>
                  <a:srgbClr val="292929"/>
                </a:solidFill>
                <a:latin typeface="Lato" charset="0"/>
                <a:ea typeface="Lato" charset="0"/>
                <a:cs typeface="Lato" charset="0"/>
                <a:sym typeface="Calibri"/>
              </a:rPr>
              <a:t>Φάτε πρώτα τον βάτραχο: </a:t>
            </a:r>
            <a:r>
              <a:rPr lang="it" sz="1100" dirty="0">
                <a:solidFill>
                  <a:srgbClr val="292929"/>
                </a:solidFill>
                <a:latin typeface="Lato" charset="0"/>
                <a:ea typeface="Lato" charset="0"/>
                <a:cs typeface="Lato" charset="0"/>
                <a:sym typeface="Calibri"/>
              </a:rPr>
              <a:t>ξεκινήστε με μια εργασία που σας φαίνεται πιο πολύπλοκη και πιο δύσκολη,</a:t>
            </a:r>
            <a:endParaRPr sz="1100" dirty="0">
              <a:solidFill>
                <a:srgbClr val="292929"/>
              </a:solidFill>
              <a:latin typeface="Lato" charset="0"/>
              <a:ea typeface="Lato" charset="0"/>
              <a:cs typeface="Lato" charset="0"/>
              <a:sym typeface="Calibri"/>
            </a:endParaRPr>
          </a:p>
          <a:p>
            <a:pPr marL="457200" lvl="0" indent="-304800" algn="just" rtl="0">
              <a:lnSpc>
                <a:spcPct val="100000"/>
              </a:lnSpc>
              <a:spcBef>
                <a:spcPts val="0"/>
              </a:spcBef>
              <a:spcAft>
                <a:spcPts val="0"/>
              </a:spcAft>
              <a:buClr>
                <a:srgbClr val="292929"/>
              </a:buClr>
              <a:buSzPts val="1200"/>
              <a:buFont typeface="Calibri"/>
              <a:buChar char="-"/>
            </a:pPr>
            <a:r>
              <a:rPr lang="it" sz="1100" b="1" dirty="0">
                <a:solidFill>
                  <a:srgbClr val="292929"/>
                </a:solidFill>
                <a:latin typeface="Lato" charset="0"/>
                <a:ea typeface="Lato" charset="0"/>
                <a:cs typeface="Lato" charset="0"/>
                <a:sym typeface="Calibri"/>
              </a:rPr>
              <a:t>Κρατήστε τα μάτια σας στον κύριο στόχο: </a:t>
            </a:r>
            <a:r>
              <a:rPr lang="it" sz="1100" dirty="0">
                <a:solidFill>
                  <a:srgbClr val="292929"/>
                </a:solidFill>
                <a:latin typeface="Lato" charset="0"/>
                <a:ea typeface="Lato" charset="0"/>
                <a:cs typeface="Lato" charset="0"/>
                <a:sym typeface="Calibri"/>
              </a:rPr>
              <a:t>θέστε ένα μεγάλο στόχο και δουλέψτε πάνω σε αυτόν συνεχώς,</a:t>
            </a:r>
            <a:endParaRPr sz="1100" dirty="0">
              <a:solidFill>
                <a:srgbClr val="292929"/>
              </a:solidFill>
              <a:latin typeface="Lato" charset="0"/>
              <a:ea typeface="Lato" charset="0"/>
              <a:cs typeface="Lato" charset="0"/>
              <a:sym typeface="Calibri"/>
            </a:endParaRPr>
          </a:p>
          <a:p>
            <a:pPr marL="457200" lvl="0" indent="-304800" algn="just" rtl="0">
              <a:lnSpc>
                <a:spcPct val="100000"/>
              </a:lnSpc>
              <a:spcBef>
                <a:spcPts val="0"/>
              </a:spcBef>
              <a:spcAft>
                <a:spcPts val="0"/>
              </a:spcAft>
              <a:buClr>
                <a:srgbClr val="292929"/>
              </a:buClr>
              <a:buSzPts val="1200"/>
              <a:buFont typeface="Calibri"/>
              <a:buChar char="-"/>
            </a:pPr>
            <a:r>
              <a:rPr lang="it" sz="1100" b="1" dirty="0">
                <a:solidFill>
                  <a:srgbClr val="292929"/>
                </a:solidFill>
                <a:latin typeface="Lato" charset="0"/>
                <a:ea typeface="Lato" charset="0"/>
                <a:cs typeface="Lato" charset="0"/>
                <a:sym typeface="Calibri"/>
              </a:rPr>
              <a:t>Εντοπίστε τι σας αποσπά την προσοχή περισσότερο: </a:t>
            </a:r>
            <a:r>
              <a:rPr lang="it" sz="1100" dirty="0">
                <a:solidFill>
                  <a:srgbClr val="292929"/>
                </a:solidFill>
                <a:latin typeface="Lato" charset="0"/>
                <a:ea typeface="Lato" charset="0"/>
                <a:cs typeface="Lato" charset="0"/>
                <a:sym typeface="Calibri"/>
              </a:rPr>
              <a:t>εντοπίστε τι σας αποσπά την προσοχή περισσότερο για να το κρατήσετε μακριά.</a:t>
            </a:r>
            <a:endParaRPr sz="1100" dirty="0">
              <a:solidFill>
                <a:schemeClr val="dk2"/>
              </a:solidFill>
              <a:latin typeface="Lato" charset="0"/>
              <a:ea typeface="Lato" charset="0"/>
              <a:cs typeface="Lato" charset="0"/>
            </a:endParaRPr>
          </a:p>
        </p:txBody>
      </p:sp>
      <p:sp>
        <p:nvSpPr>
          <p:cNvPr id="230" name="Google Shape;230;p36"/>
          <p:cNvSpPr txBox="1"/>
          <p:nvPr/>
        </p:nvSpPr>
        <p:spPr>
          <a:xfrm>
            <a:off x="5359925" y="679625"/>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800" b="1" dirty="0">
                <a:solidFill>
                  <a:srgbClr val="351C75"/>
                </a:solidFill>
                <a:latin typeface="Lato"/>
                <a:ea typeface="Lato"/>
                <a:cs typeface="Lato"/>
                <a:sym typeface="Lato"/>
              </a:rPr>
              <a:t>Ο κανόνας 80/20</a:t>
            </a:r>
            <a:endParaRPr sz="1800" b="1" dirty="0">
              <a:solidFill>
                <a:srgbClr val="351C75"/>
              </a:solidFill>
              <a:latin typeface="Lato"/>
              <a:ea typeface="Lato"/>
              <a:cs typeface="Lato"/>
              <a:sym typeface="Lato"/>
            </a:endParaRPr>
          </a:p>
        </p:txBody>
      </p:sp>
      <p:pic>
        <p:nvPicPr>
          <p:cNvPr id="231" name="Google Shape;231;p36"/>
          <p:cNvPicPr preferRelativeResize="0"/>
          <p:nvPr/>
        </p:nvPicPr>
        <p:blipFill>
          <a:blip r:embed="rId3">
            <a:alphaModFix/>
          </a:blip>
          <a:stretch>
            <a:fillRect/>
          </a:stretch>
        </p:blipFill>
        <p:spPr>
          <a:xfrm>
            <a:off x="895963" y="2017425"/>
            <a:ext cx="2816724" cy="2279875"/>
          </a:xfrm>
          <a:prstGeom prst="rect">
            <a:avLst/>
          </a:prstGeom>
          <a:noFill/>
          <a:ln>
            <a:noFill/>
          </a:ln>
        </p:spPr>
      </p:pic>
      <p:pic>
        <p:nvPicPr>
          <p:cNvPr id="232" name="Google Shape;232;p36"/>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233" name="Google Shape;233;p36"/>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7"/>
          <p:cNvSpPr txBox="1">
            <a:spLocks noGrp="1"/>
          </p:cNvSpPr>
          <p:nvPr>
            <p:ph type="body" idx="1"/>
          </p:nvPr>
        </p:nvSpPr>
        <p:spPr>
          <a:xfrm>
            <a:off x="2267153" y="418590"/>
            <a:ext cx="6318600" cy="4229609"/>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endParaRPr sz="1700" b="1" dirty="0">
              <a:solidFill>
                <a:schemeClr val="dk1"/>
              </a:solidFill>
              <a:latin typeface="Lato" charset="0"/>
              <a:ea typeface="Lato" charset="0"/>
              <a:cs typeface="Lato" charset="0"/>
              <a:sym typeface="Arial"/>
            </a:endParaRPr>
          </a:p>
          <a:p>
            <a:pPr marL="0" lvl="0" indent="0" algn="ctr" rtl="0">
              <a:lnSpc>
                <a:spcPct val="100000"/>
              </a:lnSpc>
              <a:spcBef>
                <a:spcPts val="0"/>
              </a:spcBef>
              <a:spcAft>
                <a:spcPts val="0"/>
              </a:spcAft>
              <a:buNone/>
            </a:pPr>
            <a:r>
              <a:rPr lang="it" sz="2400" b="1" dirty="0">
                <a:latin typeface="Lato" charset="0"/>
                <a:ea typeface="Lato" charset="0"/>
                <a:cs typeface="Lato" charset="0"/>
              </a:rPr>
              <a:t>Εργαλεία διαχείρισης</a:t>
            </a:r>
            <a:endParaRPr sz="2400" b="1" dirty="0">
              <a:latin typeface="Lato" charset="0"/>
              <a:ea typeface="Lato" charset="0"/>
              <a:cs typeface="Lato" charset="0"/>
            </a:endParaRPr>
          </a:p>
          <a:p>
            <a:pPr marL="0" lvl="0" indent="0" algn="l" rtl="0">
              <a:lnSpc>
                <a:spcPct val="100000"/>
              </a:lnSpc>
              <a:spcBef>
                <a:spcPts val="0"/>
              </a:spcBef>
              <a:spcAft>
                <a:spcPts val="0"/>
              </a:spcAft>
              <a:buNone/>
            </a:pPr>
            <a:endParaRPr sz="1200" b="1" dirty="0">
              <a:latin typeface="Lato" charset="0"/>
              <a:ea typeface="Lato" charset="0"/>
              <a:cs typeface="Lato" charset="0"/>
            </a:endParaRPr>
          </a:p>
          <a:p>
            <a:pPr marL="457200" lvl="0" indent="-304800" algn="just" rtl="0">
              <a:lnSpc>
                <a:spcPct val="100000"/>
              </a:lnSpc>
              <a:spcBef>
                <a:spcPts val="0"/>
              </a:spcBef>
              <a:spcAft>
                <a:spcPts val="0"/>
              </a:spcAft>
              <a:buSzPts val="1200"/>
              <a:buChar char="-"/>
            </a:pPr>
            <a:r>
              <a:rPr lang="it" sz="1200" b="1" u="sng" dirty="0">
                <a:solidFill>
                  <a:schemeClr val="dk1"/>
                </a:solidFill>
                <a:latin typeface="Lato" charset="0"/>
                <a:ea typeface="Lato" charset="0"/>
                <a:cs typeface="Lato" charset="0"/>
              </a:rPr>
              <a:t>Το SimpleMind </a:t>
            </a:r>
            <a:r>
              <a:rPr lang="it" sz="1200" dirty="0">
                <a:latin typeface="Lato" charset="0"/>
                <a:ea typeface="Lato" charset="0"/>
                <a:cs typeface="Lato" charset="0"/>
              </a:rPr>
              <a:t>επιτρέπει στους χρήστες να δημιουργούν χάρτες μυαλού για να δημιουργούν εύκολα συνδέσεις μεταξύ ιδεών,</a:t>
            </a:r>
            <a:endParaRPr sz="1200" dirty="0">
              <a:latin typeface="Lato" charset="0"/>
              <a:ea typeface="Lato" charset="0"/>
              <a:cs typeface="Lato" charset="0"/>
            </a:endParaRPr>
          </a:p>
          <a:p>
            <a:pPr marL="0" lvl="0" indent="0" algn="just" rtl="0">
              <a:lnSpc>
                <a:spcPct val="100000"/>
              </a:lnSpc>
              <a:spcBef>
                <a:spcPts val="0"/>
              </a:spcBef>
              <a:spcAft>
                <a:spcPts val="0"/>
              </a:spcAft>
              <a:buNone/>
            </a:pPr>
            <a:endParaRPr sz="1200" dirty="0">
              <a:latin typeface="Lato" charset="0"/>
              <a:ea typeface="Lato" charset="0"/>
              <a:cs typeface="Lato" charset="0"/>
            </a:endParaRPr>
          </a:p>
          <a:p>
            <a:pPr marL="457200" lvl="0" indent="-304800" algn="just" rtl="0">
              <a:lnSpc>
                <a:spcPct val="100000"/>
              </a:lnSpc>
              <a:spcBef>
                <a:spcPts val="0"/>
              </a:spcBef>
              <a:spcAft>
                <a:spcPts val="0"/>
              </a:spcAft>
              <a:buSzPts val="1200"/>
              <a:buChar char="-"/>
            </a:pPr>
            <a:r>
              <a:rPr lang="it" sz="1200" b="1" u="sng" dirty="0">
                <a:solidFill>
                  <a:schemeClr val="dk1"/>
                </a:solidFill>
                <a:latin typeface="Lato" charset="0"/>
                <a:ea typeface="Lato" charset="0"/>
                <a:cs typeface="Lato" charset="0"/>
              </a:rPr>
              <a:t>Το Evernote </a:t>
            </a:r>
            <a:r>
              <a:rPr lang="it" sz="1200" dirty="0">
                <a:latin typeface="Lato" charset="0"/>
                <a:ea typeface="Lato" charset="0"/>
                <a:cs typeface="Lato" charset="0"/>
              </a:rPr>
              <a:t>επιτρέπει στους χρήστες να οργανώνουν όλες τις πληροφορίες τους αρχειοθετώντας σημειώσεις,</a:t>
            </a:r>
            <a:endParaRPr sz="1200" dirty="0">
              <a:latin typeface="Lato" charset="0"/>
              <a:ea typeface="Lato" charset="0"/>
              <a:cs typeface="Lato" charset="0"/>
            </a:endParaRPr>
          </a:p>
          <a:p>
            <a:pPr marL="0" lvl="0" indent="0" algn="just" rtl="0">
              <a:lnSpc>
                <a:spcPct val="100000"/>
              </a:lnSpc>
              <a:spcBef>
                <a:spcPts val="0"/>
              </a:spcBef>
              <a:spcAft>
                <a:spcPts val="0"/>
              </a:spcAft>
              <a:buNone/>
            </a:pPr>
            <a:endParaRPr sz="1200" dirty="0">
              <a:latin typeface="Lato" charset="0"/>
              <a:ea typeface="Lato" charset="0"/>
              <a:cs typeface="Lato" charset="0"/>
            </a:endParaRPr>
          </a:p>
          <a:p>
            <a:pPr marL="457200" lvl="0" indent="-304800" algn="just" rtl="0">
              <a:lnSpc>
                <a:spcPct val="100000"/>
              </a:lnSpc>
              <a:spcBef>
                <a:spcPts val="0"/>
              </a:spcBef>
              <a:spcAft>
                <a:spcPts val="0"/>
              </a:spcAft>
              <a:buSzPts val="1200"/>
              <a:buChar char="-"/>
            </a:pPr>
            <a:r>
              <a:rPr lang="it" sz="1200" b="1" u="sng" dirty="0">
                <a:solidFill>
                  <a:schemeClr val="dk1"/>
                </a:solidFill>
                <a:latin typeface="Lato" charset="0"/>
                <a:ea typeface="Lato" charset="0"/>
                <a:cs typeface="Lato" charset="0"/>
              </a:rPr>
              <a:t>Το Stratpad </a:t>
            </a:r>
            <a:r>
              <a:rPr lang="it" sz="1200" dirty="0">
                <a:latin typeface="Lato" charset="0"/>
                <a:ea typeface="Lato" charset="0"/>
                <a:cs typeface="Lato" charset="0"/>
              </a:rPr>
              <a:t>επιτρέπει στους χρήστες να δημιουργήσουν ένα επιχειρηματικό σχέδιο και οικονομικές προβλέψεις που εξηγούνται βήμα προς βήμα,</a:t>
            </a:r>
            <a:endParaRPr sz="1200" dirty="0">
              <a:latin typeface="Lato" charset="0"/>
              <a:ea typeface="Lato" charset="0"/>
              <a:cs typeface="Lato" charset="0"/>
            </a:endParaRPr>
          </a:p>
          <a:p>
            <a:pPr marL="0" lvl="0" indent="0" algn="just" rtl="0">
              <a:lnSpc>
                <a:spcPct val="100000"/>
              </a:lnSpc>
              <a:spcBef>
                <a:spcPts val="0"/>
              </a:spcBef>
              <a:spcAft>
                <a:spcPts val="0"/>
              </a:spcAft>
              <a:buNone/>
            </a:pPr>
            <a:endParaRPr sz="1200" dirty="0">
              <a:latin typeface="Lato" charset="0"/>
              <a:ea typeface="Lato" charset="0"/>
              <a:cs typeface="Lato" charset="0"/>
            </a:endParaRPr>
          </a:p>
          <a:p>
            <a:pPr marL="457200" lvl="0" indent="-304800" algn="just" rtl="0">
              <a:lnSpc>
                <a:spcPct val="100000"/>
              </a:lnSpc>
              <a:spcBef>
                <a:spcPts val="0"/>
              </a:spcBef>
              <a:spcAft>
                <a:spcPts val="0"/>
              </a:spcAft>
              <a:buSzPts val="1200"/>
              <a:buChar char="-"/>
            </a:pPr>
            <a:r>
              <a:rPr lang="it" sz="1200" b="1" u="sng" dirty="0">
                <a:solidFill>
                  <a:schemeClr val="dk1"/>
                </a:solidFill>
                <a:latin typeface="Lato" charset="0"/>
                <a:ea typeface="Lato" charset="0"/>
                <a:cs typeface="Lato" charset="0"/>
              </a:rPr>
              <a:t>Το Anfix </a:t>
            </a:r>
            <a:r>
              <a:rPr lang="it" sz="1200" dirty="0">
                <a:latin typeface="Lato" charset="0"/>
                <a:ea typeface="Lato" charset="0"/>
                <a:cs typeface="Lato" charset="0"/>
              </a:rPr>
              <a:t>επιτρέπει στους χρήστες να διεξάγουν τη λογιστική και την τιμολόγηση της επιχείρησής τους,</a:t>
            </a:r>
            <a:endParaRPr sz="1200" dirty="0">
              <a:latin typeface="Lato" charset="0"/>
              <a:ea typeface="Lato" charset="0"/>
              <a:cs typeface="Lato" charset="0"/>
            </a:endParaRPr>
          </a:p>
          <a:p>
            <a:pPr marL="0" lvl="0" indent="0" algn="just" rtl="0">
              <a:lnSpc>
                <a:spcPct val="100000"/>
              </a:lnSpc>
              <a:spcBef>
                <a:spcPts val="0"/>
              </a:spcBef>
              <a:spcAft>
                <a:spcPts val="0"/>
              </a:spcAft>
              <a:buNone/>
            </a:pPr>
            <a:endParaRPr sz="1200" dirty="0">
              <a:latin typeface="Lato" charset="0"/>
              <a:ea typeface="Lato" charset="0"/>
              <a:cs typeface="Lato" charset="0"/>
            </a:endParaRPr>
          </a:p>
          <a:p>
            <a:pPr marL="457200" lvl="0" indent="-304800" algn="just" rtl="0">
              <a:lnSpc>
                <a:spcPct val="100000"/>
              </a:lnSpc>
              <a:spcBef>
                <a:spcPts val="0"/>
              </a:spcBef>
              <a:spcAft>
                <a:spcPts val="0"/>
              </a:spcAft>
              <a:buSzPts val="1200"/>
              <a:buChar char="-"/>
            </a:pPr>
            <a:r>
              <a:rPr lang="it" sz="1200" b="1" u="sng" dirty="0">
                <a:solidFill>
                  <a:schemeClr val="dk1"/>
                </a:solidFill>
                <a:latin typeface="Lato" charset="0"/>
                <a:ea typeface="Lato" charset="0"/>
                <a:cs typeface="Lato" charset="0"/>
              </a:rPr>
              <a:t>Το Skype </a:t>
            </a:r>
            <a:r>
              <a:rPr lang="it" sz="1200" dirty="0">
                <a:latin typeface="Lato" charset="0"/>
                <a:ea typeface="Lato" charset="0"/>
                <a:cs typeface="Lato" charset="0"/>
              </a:rPr>
              <a:t>επιτρέπει την άμεση επικοινωνία,</a:t>
            </a:r>
            <a:endParaRPr sz="1200" dirty="0">
              <a:latin typeface="Lato" charset="0"/>
              <a:ea typeface="Lato" charset="0"/>
              <a:cs typeface="Lato" charset="0"/>
            </a:endParaRPr>
          </a:p>
          <a:p>
            <a:pPr marL="0" lvl="0" indent="0" algn="just" rtl="0">
              <a:lnSpc>
                <a:spcPct val="100000"/>
              </a:lnSpc>
              <a:spcBef>
                <a:spcPts val="0"/>
              </a:spcBef>
              <a:spcAft>
                <a:spcPts val="0"/>
              </a:spcAft>
              <a:buNone/>
            </a:pPr>
            <a:endParaRPr sz="1200" dirty="0">
              <a:latin typeface="Lato" charset="0"/>
              <a:ea typeface="Lato" charset="0"/>
              <a:cs typeface="Lato" charset="0"/>
            </a:endParaRPr>
          </a:p>
          <a:p>
            <a:pPr marL="457200" lvl="0" indent="-304800" algn="just" rtl="0">
              <a:lnSpc>
                <a:spcPct val="100000"/>
              </a:lnSpc>
              <a:spcBef>
                <a:spcPts val="0"/>
              </a:spcBef>
              <a:spcAft>
                <a:spcPts val="0"/>
              </a:spcAft>
              <a:buSzPts val="1200"/>
              <a:buChar char="-"/>
            </a:pPr>
            <a:r>
              <a:rPr lang="it" sz="1200" b="1" u="sng" dirty="0">
                <a:solidFill>
                  <a:schemeClr val="dk1"/>
                </a:solidFill>
                <a:latin typeface="Lato" charset="0"/>
                <a:ea typeface="Lato" charset="0"/>
                <a:cs typeface="Lato" charset="0"/>
              </a:rPr>
              <a:t>Το LinkedIn </a:t>
            </a:r>
            <a:r>
              <a:rPr lang="it" sz="1200" dirty="0">
                <a:latin typeface="Lato" charset="0"/>
                <a:ea typeface="Lato" charset="0"/>
                <a:cs typeface="Lato" charset="0"/>
              </a:rPr>
              <a:t>είναι το πιο διαδεδομένο επαγγελματικό δίκτυο στον κόσμο,</a:t>
            </a:r>
            <a:endParaRPr sz="1200" dirty="0">
              <a:latin typeface="Lato" charset="0"/>
              <a:ea typeface="Lato" charset="0"/>
              <a:cs typeface="Lato" charset="0"/>
            </a:endParaRPr>
          </a:p>
          <a:p>
            <a:pPr marL="457200" lvl="0" indent="0" algn="just" rtl="0">
              <a:lnSpc>
                <a:spcPct val="100000"/>
              </a:lnSpc>
              <a:spcBef>
                <a:spcPts val="0"/>
              </a:spcBef>
              <a:spcAft>
                <a:spcPts val="0"/>
              </a:spcAft>
              <a:buNone/>
            </a:pPr>
            <a:endParaRPr sz="1200" dirty="0">
              <a:latin typeface="Lato" charset="0"/>
              <a:ea typeface="Lato" charset="0"/>
              <a:cs typeface="Lato" charset="0"/>
            </a:endParaRPr>
          </a:p>
          <a:p>
            <a:pPr marL="457200" lvl="0" indent="-304800" algn="just" rtl="0">
              <a:lnSpc>
                <a:spcPct val="100000"/>
              </a:lnSpc>
              <a:spcBef>
                <a:spcPts val="0"/>
              </a:spcBef>
              <a:spcAft>
                <a:spcPts val="0"/>
              </a:spcAft>
              <a:buSzPts val="1200"/>
              <a:buChar char="-"/>
            </a:pPr>
            <a:r>
              <a:rPr lang="it" sz="1200" b="1" u="sng" dirty="0">
                <a:solidFill>
                  <a:schemeClr val="dk1"/>
                </a:solidFill>
                <a:latin typeface="Lato" charset="0"/>
                <a:ea typeface="Lato" charset="0"/>
                <a:cs typeface="Lato" charset="0"/>
              </a:rPr>
              <a:t>Το Google Analytics </a:t>
            </a:r>
            <a:r>
              <a:rPr lang="it" sz="1200" dirty="0">
                <a:latin typeface="Lato" charset="0"/>
                <a:ea typeface="Lato" charset="0"/>
                <a:cs typeface="Lato" charset="0"/>
              </a:rPr>
              <a:t>σας επιτρέπει να γνωρίζετε και να αναλύετε την επισκεψιμότητα του ιστότοπού σας και τις τάσεις του δικτύου.</a:t>
            </a:r>
            <a:endParaRPr sz="1200" dirty="0">
              <a:latin typeface="Lato" charset="0"/>
              <a:ea typeface="Lato" charset="0"/>
              <a:cs typeface="Lato" charset="0"/>
            </a:endParaRPr>
          </a:p>
        </p:txBody>
      </p:sp>
      <p:pic>
        <p:nvPicPr>
          <p:cNvPr id="239" name="Google Shape;239;p37"/>
          <p:cNvPicPr preferRelativeResize="0"/>
          <p:nvPr/>
        </p:nvPicPr>
        <p:blipFill>
          <a:blip r:embed="rId3">
            <a:alphaModFix/>
          </a:blip>
          <a:stretch>
            <a:fillRect/>
          </a:stretch>
        </p:blipFill>
        <p:spPr>
          <a:xfrm>
            <a:off x="304800" y="1733837"/>
            <a:ext cx="1955426" cy="1980335"/>
          </a:xfrm>
          <a:prstGeom prst="rect">
            <a:avLst/>
          </a:prstGeom>
          <a:noFill/>
          <a:ln>
            <a:noFill/>
          </a:ln>
        </p:spPr>
      </p:pic>
      <p:pic>
        <p:nvPicPr>
          <p:cNvPr id="240" name="Google Shape;240;p37"/>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241" name="Google Shape;241;p37"/>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38"/>
          <p:cNvPicPr preferRelativeResize="0"/>
          <p:nvPr/>
        </p:nvPicPr>
        <p:blipFill>
          <a:blip r:embed="rId3">
            <a:alphaModFix/>
          </a:blip>
          <a:stretch>
            <a:fillRect/>
          </a:stretch>
        </p:blipFill>
        <p:spPr>
          <a:xfrm>
            <a:off x="1100434" y="1386650"/>
            <a:ext cx="2381800" cy="1586874"/>
          </a:xfrm>
          <a:prstGeom prst="rect">
            <a:avLst/>
          </a:prstGeom>
          <a:noFill/>
          <a:ln>
            <a:noFill/>
          </a:ln>
        </p:spPr>
      </p:pic>
      <p:sp>
        <p:nvSpPr>
          <p:cNvPr id="247" name="Google Shape;247;p38"/>
          <p:cNvSpPr txBox="1">
            <a:spLocks noGrp="1"/>
          </p:cNvSpPr>
          <p:nvPr>
            <p:ph type="title"/>
          </p:nvPr>
        </p:nvSpPr>
        <p:spPr>
          <a:xfrm>
            <a:off x="282579" y="3078041"/>
            <a:ext cx="4045200" cy="1909595"/>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0"/>
              </a:spcAft>
              <a:buClr>
                <a:schemeClr val="dk2"/>
              </a:buClr>
              <a:buSzPts val="1100"/>
              <a:buFont typeface="Arial"/>
              <a:buNone/>
            </a:pPr>
            <a:r>
              <a:rPr lang="it" sz="2000" dirty="0">
                <a:solidFill>
                  <a:schemeClr val="dk2"/>
                </a:solidFill>
                <a:latin typeface="Lato" charset="0"/>
                <a:ea typeface="Lato" charset="0"/>
                <a:cs typeface="Lato" charset="0"/>
                <a:sym typeface="Arial"/>
              </a:rPr>
              <a:t>1.2 Σχεδιασμός της ημερήσιας διάταξης λαμβάνοντας υπόψη τις προτεραιότητες και τις εσωτερικές ανάγκες</a:t>
            </a:r>
            <a:endParaRPr sz="2000" dirty="0">
              <a:solidFill>
                <a:schemeClr val="dk2"/>
              </a:solidFill>
              <a:latin typeface="Lato" charset="0"/>
              <a:ea typeface="Lato" charset="0"/>
              <a:cs typeface="Lato" charset="0"/>
              <a:sym typeface="Arial"/>
            </a:endParaRPr>
          </a:p>
          <a:p>
            <a:pPr marL="0" lvl="0" indent="0" algn="l" rtl="0">
              <a:lnSpc>
                <a:spcPct val="100000"/>
              </a:lnSpc>
              <a:spcBef>
                <a:spcPts val="1200"/>
              </a:spcBef>
              <a:spcAft>
                <a:spcPts val="0"/>
              </a:spcAft>
              <a:buSzPts val="3600"/>
              <a:buNone/>
            </a:pPr>
            <a:endParaRPr sz="3000" b="0" dirty="0">
              <a:solidFill>
                <a:srgbClr val="122D4A"/>
              </a:solidFill>
              <a:latin typeface="Lato" charset="0"/>
              <a:ea typeface="Lato" charset="0"/>
              <a:cs typeface="Lato" charset="0"/>
              <a:sym typeface="Arial"/>
            </a:endParaRPr>
          </a:p>
        </p:txBody>
      </p:sp>
      <p:sp>
        <p:nvSpPr>
          <p:cNvPr id="248" name="Google Shape;248;p38"/>
          <p:cNvSpPr txBox="1">
            <a:spLocks noGrp="1"/>
          </p:cNvSpPr>
          <p:nvPr>
            <p:ph type="body" idx="2"/>
          </p:nvPr>
        </p:nvSpPr>
        <p:spPr>
          <a:xfrm>
            <a:off x="4841475" y="465355"/>
            <a:ext cx="4157052" cy="3933464"/>
          </a:xfrm>
          <a:prstGeom prst="rect">
            <a:avLst/>
          </a:prstGeom>
          <a:noFill/>
          <a:ln>
            <a:noFill/>
          </a:ln>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r>
              <a:rPr lang="it" sz="1100" b="1" dirty="0">
                <a:solidFill>
                  <a:schemeClr val="dk2"/>
                </a:solidFill>
                <a:latin typeface="Lato" charset="0"/>
                <a:ea typeface="Lato" charset="0"/>
                <a:cs typeface="Lato" charset="0"/>
              </a:rPr>
              <a:t>Όταν σχεδιάζετε την ατζέντα είναι πολύ σημαντικό να λαμβάνετε υπόψη όλα όσα χρειάζονται προσοχή, όλα τα καθήκοντα και τις εσωτερικές σας ανάγκες.</a:t>
            </a:r>
            <a:endParaRPr sz="1100" b="1" dirty="0">
              <a:solidFill>
                <a:schemeClr val="dk2"/>
              </a:solidFill>
              <a:latin typeface="Lato" charset="0"/>
              <a:ea typeface="Lato" charset="0"/>
              <a:cs typeface="Lato" charset="0"/>
            </a:endParaRPr>
          </a:p>
          <a:p>
            <a:pPr marL="0" lvl="0" indent="0" algn="just" rtl="0">
              <a:lnSpc>
                <a:spcPct val="100000"/>
              </a:lnSpc>
              <a:spcBef>
                <a:spcPts val="0"/>
              </a:spcBef>
              <a:spcAft>
                <a:spcPts val="0"/>
              </a:spcAft>
              <a:buNone/>
            </a:pPr>
            <a:endParaRPr sz="1100" dirty="0">
              <a:solidFill>
                <a:schemeClr val="dk2"/>
              </a:solidFill>
              <a:latin typeface="Lato" charset="0"/>
              <a:ea typeface="Lato" charset="0"/>
              <a:cs typeface="Lato" charset="0"/>
              <a:sym typeface="Calibri"/>
            </a:endParaRPr>
          </a:p>
          <a:p>
            <a:pPr marL="0" lvl="0" indent="0" algn="just" rtl="0">
              <a:lnSpc>
                <a:spcPct val="100000"/>
              </a:lnSpc>
              <a:spcBef>
                <a:spcPts val="0"/>
              </a:spcBef>
              <a:spcAft>
                <a:spcPts val="0"/>
              </a:spcAft>
              <a:buNone/>
            </a:pPr>
            <a:r>
              <a:rPr lang="it" sz="1100" dirty="0">
                <a:solidFill>
                  <a:schemeClr val="dk2"/>
                </a:solidFill>
                <a:latin typeface="Lato" charset="0"/>
                <a:ea typeface="Lato" charset="0"/>
                <a:cs typeface="Lato" charset="0"/>
              </a:rPr>
              <a:t>Μπορείτε να κατανέμετε τις εργασίες σε τρία διαφορετικά επίπεδα προτεραιότητας:</a:t>
            </a:r>
            <a:endParaRPr sz="1100" dirty="0">
              <a:solidFill>
                <a:schemeClr val="dk2"/>
              </a:solidFill>
              <a:latin typeface="Lato" charset="0"/>
              <a:ea typeface="Lato" charset="0"/>
              <a:cs typeface="Lato" charset="0"/>
            </a:endParaRPr>
          </a:p>
          <a:p>
            <a:pPr marL="0" lvl="0" indent="0" algn="just" rtl="0">
              <a:lnSpc>
                <a:spcPct val="100000"/>
              </a:lnSpc>
              <a:spcBef>
                <a:spcPts val="0"/>
              </a:spcBef>
              <a:spcAft>
                <a:spcPts val="0"/>
              </a:spcAft>
              <a:buNone/>
            </a:pPr>
            <a:endParaRPr sz="1100" dirty="0">
              <a:solidFill>
                <a:schemeClr val="dk2"/>
              </a:solidFill>
              <a:latin typeface="Lato" charset="0"/>
              <a:ea typeface="Lato" charset="0"/>
              <a:cs typeface="Lato" charset="0"/>
            </a:endParaRPr>
          </a:p>
          <a:p>
            <a:pPr marL="457200" lvl="0" indent="-304800" algn="just" rtl="0">
              <a:lnSpc>
                <a:spcPct val="100000"/>
              </a:lnSpc>
              <a:spcBef>
                <a:spcPts val="0"/>
              </a:spcBef>
              <a:spcAft>
                <a:spcPts val="0"/>
              </a:spcAft>
              <a:buClr>
                <a:schemeClr val="dk2"/>
              </a:buClr>
              <a:buSzPts val="1200"/>
              <a:buFont typeface="Calibri"/>
              <a:buChar char="-"/>
            </a:pPr>
            <a:r>
              <a:rPr lang="it" sz="1100" b="1" dirty="0">
                <a:solidFill>
                  <a:schemeClr val="dk2"/>
                </a:solidFill>
                <a:latin typeface="Lato" charset="0"/>
                <a:ea typeface="Lato" charset="0"/>
                <a:cs typeface="Lato" charset="0"/>
              </a:rPr>
              <a:t>Οι κρίσιμες προτεραιότητες </a:t>
            </a:r>
            <a:r>
              <a:rPr lang="it" sz="1100" dirty="0">
                <a:solidFill>
                  <a:schemeClr val="dk2"/>
                </a:solidFill>
                <a:latin typeface="Lato" charset="0"/>
                <a:ea typeface="Lato" charset="0"/>
                <a:cs typeface="Lato" charset="0"/>
              </a:rPr>
              <a:t>είναι χρονικά ευαίσθητες και υψηλής αξίας. Περιλαμβάνουν εργασίες που αφορούν κρίσεις ή αυστηρές προθεσμίες πελατών. Οι εργασίες υψηλής αξίας που δεν είναι ευαίσθητες στον χρόνο θα πρέπει να θεωρούνται </a:t>
            </a:r>
            <a:r>
              <a:rPr lang="it" sz="1100" b="1" dirty="0">
                <a:solidFill>
                  <a:schemeClr val="dk2"/>
                </a:solidFill>
                <a:latin typeface="Lato" charset="0"/>
                <a:ea typeface="Lato" charset="0"/>
                <a:cs typeface="Lato" charset="0"/>
              </a:rPr>
              <a:t>υψηλές προτεραιότητες</a:t>
            </a:r>
            <a:r>
              <a:rPr lang="it" sz="1100" dirty="0">
                <a:solidFill>
                  <a:schemeClr val="dk2"/>
                </a:solidFill>
                <a:latin typeface="Lato" charset="0"/>
                <a:ea typeface="Lato" charset="0"/>
                <a:cs typeface="Lato" charset="0"/>
              </a:rPr>
              <a:t>,</a:t>
            </a:r>
            <a:endParaRPr sz="1100" dirty="0">
              <a:solidFill>
                <a:schemeClr val="dk2"/>
              </a:solidFill>
              <a:latin typeface="Lato" charset="0"/>
              <a:ea typeface="Lato" charset="0"/>
              <a:cs typeface="Lato" charset="0"/>
            </a:endParaRPr>
          </a:p>
          <a:p>
            <a:pPr marL="457200" lvl="0" indent="0" algn="just" rtl="0">
              <a:lnSpc>
                <a:spcPct val="100000"/>
              </a:lnSpc>
              <a:spcBef>
                <a:spcPts val="0"/>
              </a:spcBef>
              <a:spcAft>
                <a:spcPts val="0"/>
              </a:spcAft>
              <a:buNone/>
            </a:pPr>
            <a:endParaRPr sz="1100" dirty="0">
              <a:solidFill>
                <a:schemeClr val="dk2"/>
              </a:solidFill>
              <a:latin typeface="Lato" charset="0"/>
              <a:ea typeface="Lato" charset="0"/>
              <a:cs typeface="Lato" charset="0"/>
            </a:endParaRPr>
          </a:p>
          <a:p>
            <a:pPr marL="457200" lvl="0" indent="-304800" algn="just" rtl="0">
              <a:lnSpc>
                <a:spcPct val="100000"/>
              </a:lnSpc>
              <a:spcBef>
                <a:spcPts val="0"/>
              </a:spcBef>
              <a:spcAft>
                <a:spcPts val="0"/>
              </a:spcAft>
              <a:buClr>
                <a:schemeClr val="dk2"/>
              </a:buClr>
              <a:buSzPts val="1200"/>
              <a:buFont typeface="Calibri"/>
              <a:buChar char="-"/>
            </a:pPr>
            <a:r>
              <a:rPr lang="it" sz="1100" b="1" dirty="0">
                <a:solidFill>
                  <a:schemeClr val="dk2"/>
                </a:solidFill>
                <a:latin typeface="Lato" charset="0"/>
                <a:ea typeface="Lato" charset="0"/>
                <a:cs typeface="Lato" charset="0"/>
              </a:rPr>
              <a:t>Οι μεσαίες προτεραιότητες </a:t>
            </a:r>
            <a:r>
              <a:rPr lang="it" sz="1100" dirty="0">
                <a:solidFill>
                  <a:schemeClr val="dk2"/>
                </a:solidFill>
                <a:latin typeface="Lato" charset="0"/>
                <a:ea typeface="Lato" charset="0"/>
                <a:cs typeface="Lato" charset="0"/>
              </a:rPr>
              <a:t>μπορεί να είναι χρονικά ευαίσθητες αλλά όχι υψηλής αξίας. Οι συσκέψεις, οι επικοινωνίες μέσω ηλεκτρονικού ταχυδρομείου και η οργάνωση έργων μπορεί να εμπίπτουν σε αυτή την κατηγορία,</a:t>
            </a:r>
            <a:endParaRPr sz="1100" dirty="0">
              <a:solidFill>
                <a:schemeClr val="dk2"/>
              </a:solidFill>
              <a:latin typeface="Lato" charset="0"/>
              <a:ea typeface="Lato" charset="0"/>
              <a:cs typeface="Lato" charset="0"/>
            </a:endParaRPr>
          </a:p>
          <a:p>
            <a:pPr marL="457200" lvl="0" indent="0" algn="just" rtl="0">
              <a:lnSpc>
                <a:spcPct val="100000"/>
              </a:lnSpc>
              <a:spcBef>
                <a:spcPts val="0"/>
              </a:spcBef>
              <a:spcAft>
                <a:spcPts val="0"/>
              </a:spcAft>
              <a:buNone/>
            </a:pPr>
            <a:endParaRPr sz="1100" dirty="0">
              <a:solidFill>
                <a:schemeClr val="dk2"/>
              </a:solidFill>
              <a:latin typeface="Lato" charset="0"/>
              <a:ea typeface="Lato" charset="0"/>
              <a:cs typeface="Lato" charset="0"/>
            </a:endParaRPr>
          </a:p>
          <a:p>
            <a:pPr marL="457200" lvl="0" indent="-304800" algn="just" rtl="0">
              <a:lnSpc>
                <a:spcPct val="100000"/>
              </a:lnSpc>
              <a:spcBef>
                <a:spcPts val="0"/>
              </a:spcBef>
              <a:spcAft>
                <a:spcPts val="0"/>
              </a:spcAft>
              <a:buClr>
                <a:schemeClr val="dk2"/>
              </a:buClr>
              <a:buSzPts val="1200"/>
              <a:buFont typeface="Calibri"/>
              <a:buChar char="-"/>
            </a:pPr>
            <a:r>
              <a:rPr lang="it" sz="1100" b="1" dirty="0">
                <a:solidFill>
                  <a:schemeClr val="dk2"/>
                </a:solidFill>
                <a:latin typeface="Lato" charset="0"/>
                <a:ea typeface="Lato" charset="0"/>
                <a:cs typeface="Lato" charset="0"/>
              </a:rPr>
              <a:t>Οι εργασίες χαμηλής προτεραιότητας </a:t>
            </a:r>
            <a:r>
              <a:rPr lang="it" sz="1100" dirty="0">
                <a:solidFill>
                  <a:schemeClr val="dk2"/>
                </a:solidFill>
                <a:latin typeface="Lato" charset="0"/>
                <a:ea typeface="Lato" charset="0"/>
                <a:cs typeface="Lato" charset="0"/>
              </a:rPr>
              <a:t>είναι αυτές που δεν είναι χρονικά ευαίσθητες και δεν έχουν υψηλή αξία.</a:t>
            </a:r>
            <a:endParaRPr sz="1100" dirty="0">
              <a:solidFill>
                <a:schemeClr val="dk2"/>
              </a:solidFill>
              <a:latin typeface="Lato" charset="0"/>
              <a:ea typeface="Lato" charset="0"/>
              <a:cs typeface="Lato" charset="0"/>
            </a:endParaRPr>
          </a:p>
          <a:p>
            <a:pPr marL="457200" lvl="0" indent="0" algn="l" rtl="0">
              <a:lnSpc>
                <a:spcPct val="100000"/>
              </a:lnSpc>
              <a:spcBef>
                <a:spcPts val="0"/>
              </a:spcBef>
              <a:spcAft>
                <a:spcPts val="0"/>
              </a:spcAft>
              <a:buNone/>
            </a:pPr>
            <a:endParaRPr sz="1100" dirty="0">
              <a:solidFill>
                <a:schemeClr val="dk2"/>
              </a:solidFill>
              <a:latin typeface="Lato" charset="0"/>
              <a:ea typeface="Lato" charset="0"/>
              <a:cs typeface="Lato" charset="0"/>
            </a:endParaRPr>
          </a:p>
        </p:txBody>
      </p:sp>
      <p:pic>
        <p:nvPicPr>
          <p:cNvPr id="249" name="Google Shape;249;p38"/>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250" name="Google Shape;250;p38"/>
          <p:cNvPicPr preferRelativeResize="0"/>
          <p:nvPr/>
        </p:nvPicPr>
        <p:blipFill>
          <a:blip r:embed="rId5">
            <a:alphaModFix/>
          </a:blip>
          <a:stretch>
            <a:fillRect/>
          </a:stretch>
        </p:blipFill>
        <p:spPr>
          <a:xfrm>
            <a:off x="265500" y="244925"/>
            <a:ext cx="1393177" cy="1318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9"/>
          <p:cNvSpPr txBox="1">
            <a:spLocks noGrp="1"/>
          </p:cNvSpPr>
          <p:nvPr>
            <p:ph type="title"/>
          </p:nvPr>
        </p:nvSpPr>
        <p:spPr>
          <a:xfrm>
            <a:off x="259400" y="1379700"/>
            <a:ext cx="4045200" cy="2776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0"/>
              </a:spcAft>
              <a:buClr>
                <a:schemeClr val="dk2"/>
              </a:buClr>
              <a:buSzPts val="1100"/>
              <a:buFont typeface="Arial"/>
              <a:buNone/>
            </a:pPr>
            <a:r>
              <a:rPr lang="it" sz="2200" dirty="0">
                <a:solidFill>
                  <a:schemeClr val="dk2"/>
                </a:solidFill>
                <a:latin typeface="Lato" charset="0"/>
                <a:ea typeface="Lato" charset="0"/>
                <a:cs typeface="Lato" charset="0"/>
                <a:sym typeface="Arial"/>
              </a:rPr>
              <a:t>1.3 Διατύπωση της αποστολής της κοινωνικής επιχείρησης</a:t>
            </a:r>
            <a:endParaRPr sz="2200" dirty="0">
              <a:solidFill>
                <a:schemeClr val="dk2"/>
              </a:solidFill>
              <a:latin typeface="Lato" charset="0"/>
              <a:ea typeface="Lato" charset="0"/>
              <a:cs typeface="Lato" charset="0"/>
              <a:sym typeface="Arial"/>
            </a:endParaRPr>
          </a:p>
          <a:p>
            <a:pPr marL="0" lvl="0" indent="0" algn="l" rtl="0">
              <a:lnSpc>
                <a:spcPct val="100000"/>
              </a:lnSpc>
              <a:spcBef>
                <a:spcPts val="1200"/>
              </a:spcBef>
              <a:spcAft>
                <a:spcPts val="0"/>
              </a:spcAft>
              <a:buSzPts val="3600"/>
              <a:buNone/>
            </a:pPr>
            <a:endParaRPr sz="3000" b="0" dirty="0">
              <a:solidFill>
                <a:srgbClr val="122D4A"/>
              </a:solidFill>
              <a:latin typeface="Lato" charset="0"/>
              <a:ea typeface="Lato" charset="0"/>
              <a:cs typeface="Lato" charset="0"/>
              <a:sym typeface="Arial"/>
            </a:endParaRPr>
          </a:p>
        </p:txBody>
      </p:sp>
      <p:sp>
        <p:nvSpPr>
          <p:cNvPr id="256" name="Google Shape;256;p39"/>
          <p:cNvSpPr txBox="1">
            <a:spLocks noGrp="1"/>
          </p:cNvSpPr>
          <p:nvPr>
            <p:ph type="body" idx="2"/>
          </p:nvPr>
        </p:nvSpPr>
        <p:spPr>
          <a:xfrm>
            <a:off x="4925500" y="908700"/>
            <a:ext cx="4045200" cy="3326100"/>
          </a:xfrm>
          <a:prstGeom prst="rect">
            <a:avLst/>
          </a:prstGeom>
          <a:noFill/>
          <a:ln>
            <a:noFill/>
          </a:ln>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endParaRPr sz="1400" dirty="0">
              <a:solidFill>
                <a:schemeClr val="dk2"/>
              </a:solidFill>
            </a:endParaRPr>
          </a:p>
          <a:p>
            <a:pPr marL="0" lvl="0" indent="0" algn="just" rtl="0">
              <a:lnSpc>
                <a:spcPct val="100000"/>
              </a:lnSpc>
              <a:spcBef>
                <a:spcPts val="0"/>
              </a:spcBef>
              <a:spcAft>
                <a:spcPts val="0"/>
              </a:spcAft>
              <a:buNone/>
            </a:pPr>
            <a:endParaRPr sz="1400" dirty="0">
              <a:solidFill>
                <a:schemeClr val="dk2"/>
              </a:solidFill>
            </a:endParaRPr>
          </a:p>
          <a:p>
            <a:pPr marL="0" lvl="0" indent="0" algn="just" rtl="0">
              <a:lnSpc>
                <a:spcPct val="100000"/>
              </a:lnSpc>
              <a:spcBef>
                <a:spcPts val="0"/>
              </a:spcBef>
              <a:spcAft>
                <a:spcPts val="0"/>
              </a:spcAft>
              <a:buNone/>
            </a:pPr>
            <a:r>
              <a:rPr lang="it" sz="1400" dirty="0">
                <a:solidFill>
                  <a:schemeClr val="dk2"/>
                </a:solidFill>
              </a:rPr>
              <a:t>Η κοινωνική σας επιχείρηση πρέπει να διαθέτει ένα σαφώς καθορισμένο εμπορικό σήμα και μια σύντομη επιχειρηματική περιγραφή που να γνωστοποιεί </a:t>
            </a:r>
            <a:r>
              <a:rPr lang="it" sz="1400" b="1" dirty="0">
                <a:solidFill>
                  <a:schemeClr val="dk2"/>
                </a:solidFill>
              </a:rPr>
              <a:t>τι </a:t>
            </a:r>
            <a:r>
              <a:rPr lang="it" sz="1400" dirty="0">
                <a:solidFill>
                  <a:schemeClr val="dk2"/>
                </a:solidFill>
              </a:rPr>
              <a:t>κάνει, </a:t>
            </a:r>
            <a:r>
              <a:rPr lang="it" sz="1400" b="1" dirty="0">
                <a:solidFill>
                  <a:schemeClr val="dk2"/>
                </a:solidFill>
              </a:rPr>
              <a:t>πώς </a:t>
            </a:r>
            <a:r>
              <a:rPr lang="it" sz="1400" dirty="0">
                <a:solidFill>
                  <a:schemeClr val="dk2"/>
                </a:solidFill>
              </a:rPr>
              <a:t>το κάνει και </a:t>
            </a:r>
            <a:r>
              <a:rPr lang="it" sz="1400" b="1" dirty="0">
                <a:solidFill>
                  <a:schemeClr val="dk2"/>
                </a:solidFill>
              </a:rPr>
              <a:t>γιατί </a:t>
            </a:r>
            <a:r>
              <a:rPr lang="it" sz="1400" dirty="0">
                <a:solidFill>
                  <a:schemeClr val="dk2"/>
                </a:solidFill>
              </a:rPr>
              <a:t>το κάνει.</a:t>
            </a:r>
            <a:endParaRPr sz="1400" dirty="0">
              <a:solidFill>
                <a:schemeClr val="dk2"/>
              </a:solidFill>
            </a:endParaRPr>
          </a:p>
          <a:p>
            <a:pPr marL="0" lvl="0" indent="0" algn="just" rtl="0">
              <a:lnSpc>
                <a:spcPct val="100000"/>
              </a:lnSpc>
              <a:spcBef>
                <a:spcPts val="0"/>
              </a:spcBef>
              <a:spcAft>
                <a:spcPts val="0"/>
              </a:spcAft>
              <a:buNone/>
            </a:pPr>
            <a:endParaRPr sz="1400" dirty="0">
              <a:solidFill>
                <a:schemeClr val="dk2"/>
              </a:solidFill>
            </a:endParaRPr>
          </a:p>
          <a:p>
            <a:pPr marL="0" lvl="0" indent="0" algn="just" rtl="0">
              <a:lnSpc>
                <a:spcPct val="100000"/>
              </a:lnSpc>
              <a:spcBef>
                <a:spcPts val="0"/>
              </a:spcBef>
              <a:spcAft>
                <a:spcPts val="0"/>
              </a:spcAft>
              <a:buNone/>
            </a:pPr>
            <a:r>
              <a:rPr lang="it" sz="1400" dirty="0">
                <a:solidFill>
                  <a:schemeClr val="dk2"/>
                </a:solidFill>
              </a:rPr>
              <a:t>Μια κοινωνική επιχείρηση διακρίνεται από μια συμβατική επιχείρηση επειδή ιδρύεται για να αντιμετωπίσει ένα πρόβλημα ή να προωθήσει έναν σκοπό ως πρωταρχική της πρόθεση.</a:t>
            </a:r>
            <a:endParaRPr sz="1400" dirty="0">
              <a:solidFill>
                <a:schemeClr val="dk2"/>
              </a:solidFill>
            </a:endParaRPr>
          </a:p>
          <a:p>
            <a:pPr marL="0" lvl="0" indent="0" algn="just" rtl="0">
              <a:lnSpc>
                <a:spcPct val="100000"/>
              </a:lnSpc>
              <a:spcBef>
                <a:spcPts val="0"/>
              </a:spcBef>
              <a:spcAft>
                <a:spcPts val="0"/>
              </a:spcAft>
              <a:buNone/>
            </a:pPr>
            <a:endParaRPr sz="1400" dirty="0">
              <a:solidFill>
                <a:schemeClr val="dk2"/>
              </a:solidFill>
            </a:endParaRPr>
          </a:p>
          <a:p>
            <a:pPr marL="0" lvl="0" indent="0" algn="just" rtl="0">
              <a:lnSpc>
                <a:spcPct val="100000"/>
              </a:lnSpc>
              <a:spcBef>
                <a:spcPts val="0"/>
              </a:spcBef>
              <a:spcAft>
                <a:spcPts val="0"/>
              </a:spcAft>
              <a:buNone/>
            </a:pPr>
            <a:r>
              <a:rPr lang="it" sz="1400" b="1" dirty="0">
                <a:solidFill>
                  <a:schemeClr val="dk2"/>
                </a:solidFill>
              </a:rPr>
              <a:t>Η αντιμετώπιση ενός προβλήματος ή μιας πρόκλησης γίνεται η "κοινωνική αποστολή" των οργανισμών. </a:t>
            </a:r>
            <a:endParaRPr sz="1400" b="1" dirty="0">
              <a:solidFill>
                <a:schemeClr val="dk2"/>
              </a:solidFill>
            </a:endParaRPr>
          </a:p>
          <a:p>
            <a:pPr marL="0" lvl="0" indent="0" algn="just" rtl="0">
              <a:lnSpc>
                <a:spcPct val="100000"/>
              </a:lnSpc>
              <a:spcBef>
                <a:spcPts val="0"/>
              </a:spcBef>
              <a:spcAft>
                <a:spcPts val="0"/>
              </a:spcAft>
              <a:buNone/>
            </a:pPr>
            <a:endParaRPr sz="1200" dirty="0">
              <a:solidFill>
                <a:schemeClr val="dk2"/>
              </a:solidFill>
              <a:latin typeface="Calibri"/>
              <a:ea typeface="Calibri"/>
              <a:cs typeface="Calibri"/>
              <a:sym typeface="Calibri"/>
            </a:endParaRPr>
          </a:p>
          <a:p>
            <a:pPr marL="0" lvl="0" indent="0" algn="just" rtl="0">
              <a:lnSpc>
                <a:spcPct val="100000"/>
              </a:lnSpc>
              <a:spcBef>
                <a:spcPts val="0"/>
              </a:spcBef>
              <a:spcAft>
                <a:spcPts val="0"/>
              </a:spcAft>
              <a:buNone/>
            </a:pPr>
            <a:endParaRPr sz="1200" dirty="0">
              <a:solidFill>
                <a:schemeClr val="dk2"/>
              </a:solidFill>
              <a:latin typeface="Calibri"/>
              <a:ea typeface="Calibri"/>
              <a:cs typeface="Calibri"/>
              <a:sym typeface="Calibri"/>
            </a:endParaRPr>
          </a:p>
          <a:p>
            <a:pPr marL="0" lvl="0" indent="0" algn="l" rtl="0">
              <a:lnSpc>
                <a:spcPct val="100000"/>
              </a:lnSpc>
              <a:spcBef>
                <a:spcPts val="0"/>
              </a:spcBef>
              <a:spcAft>
                <a:spcPts val="0"/>
              </a:spcAft>
              <a:buNone/>
            </a:pPr>
            <a:endParaRPr sz="1600" dirty="0">
              <a:solidFill>
                <a:schemeClr val="dk2"/>
              </a:solidFill>
            </a:endParaRPr>
          </a:p>
        </p:txBody>
      </p:sp>
      <p:pic>
        <p:nvPicPr>
          <p:cNvPr id="257" name="Google Shape;257;p39"/>
          <p:cNvPicPr preferRelativeResize="0"/>
          <p:nvPr/>
        </p:nvPicPr>
        <p:blipFill>
          <a:blip r:embed="rId3">
            <a:alphaModFix/>
          </a:blip>
          <a:stretch>
            <a:fillRect/>
          </a:stretch>
        </p:blipFill>
        <p:spPr>
          <a:xfrm>
            <a:off x="265500" y="4577350"/>
            <a:ext cx="1484200" cy="307805"/>
          </a:xfrm>
          <a:prstGeom prst="rect">
            <a:avLst/>
          </a:prstGeom>
          <a:noFill/>
          <a:ln>
            <a:noFill/>
          </a:ln>
        </p:spPr>
      </p:pic>
      <p:pic>
        <p:nvPicPr>
          <p:cNvPr id="258" name="Google Shape;258;p39"/>
          <p:cNvPicPr preferRelativeResize="0"/>
          <p:nvPr/>
        </p:nvPicPr>
        <p:blipFill>
          <a:blip r:embed="rId4">
            <a:alphaModFix/>
          </a:blip>
          <a:stretch>
            <a:fillRect/>
          </a:stretch>
        </p:blipFill>
        <p:spPr>
          <a:xfrm>
            <a:off x="265500" y="244925"/>
            <a:ext cx="1393177" cy="1318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0"/>
          <p:cNvSpPr txBox="1">
            <a:spLocks noGrp="1"/>
          </p:cNvSpPr>
          <p:nvPr>
            <p:ph type="body" idx="1"/>
          </p:nvPr>
        </p:nvSpPr>
        <p:spPr>
          <a:xfrm>
            <a:off x="2652300" y="618450"/>
            <a:ext cx="5851800" cy="338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endParaRPr sz="1700" b="1" dirty="0">
              <a:solidFill>
                <a:schemeClr val="dk1"/>
              </a:solidFill>
              <a:latin typeface="Arial"/>
              <a:ea typeface="Arial"/>
              <a:cs typeface="Arial"/>
              <a:sym typeface="Arial"/>
            </a:endParaRPr>
          </a:p>
          <a:p>
            <a:pPr marL="0" lvl="0" indent="0" algn="ctr" rtl="0">
              <a:lnSpc>
                <a:spcPct val="100000"/>
              </a:lnSpc>
              <a:spcBef>
                <a:spcPts val="0"/>
              </a:spcBef>
              <a:spcAft>
                <a:spcPts val="0"/>
              </a:spcAft>
              <a:buNone/>
            </a:pPr>
            <a:r>
              <a:rPr lang="it" sz="1700" b="1" dirty="0">
                <a:solidFill>
                  <a:schemeClr val="dk1"/>
                </a:solidFill>
              </a:rPr>
              <a:t>Η δήλωση αποστολής</a:t>
            </a:r>
            <a:endParaRPr sz="1700" b="1" dirty="0">
              <a:solidFill>
                <a:schemeClr val="dk1"/>
              </a:solidFill>
            </a:endParaRPr>
          </a:p>
          <a:p>
            <a:pPr marL="0" lvl="0" indent="0" algn="ctr" rtl="0">
              <a:lnSpc>
                <a:spcPct val="100000"/>
              </a:lnSpc>
              <a:spcBef>
                <a:spcPts val="0"/>
              </a:spcBef>
              <a:spcAft>
                <a:spcPts val="0"/>
              </a:spcAft>
              <a:buNone/>
            </a:pPr>
            <a:endParaRPr b="1" dirty="0">
              <a:solidFill>
                <a:schemeClr val="dk1"/>
              </a:solidFill>
            </a:endParaRPr>
          </a:p>
          <a:p>
            <a:pPr marL="0" lvl="0" indent="0" algn="ctr" rtl="0">
              <a:lnSpc>
                <a:spcPct val="100000"/>
              </a:lnSpc>
              <a:spcBef>
                <a:spcPts val="0"/>
              </a:spcBef>
              <a:spcAft>
                <a:spcPts val="0"/>
              </a:spcAft>
              <a:buNone/>
            </a:pPr>
            <a:r>
              <a:rPr lang="it" sz="1200" b="1" dirty="0">
                <a:highlight>
                  <a:srgbClr val="FFFFFF"/>
                </a:highlight>
              </a:rPr>
              <a:t>Η δήλωση αποστολής είναι η ξεκάθαρη, απλή ιδέα του </a:t>
            </a:r>
            <a:r>
              <a:rPr lang="it" sz="1200" b="1" dirty="0">
                <a:solidFill>
                  <a:schemeClr val="dk1"/>
                </a:solidFill>
                <a:highlight>
                  <a:srgbClr val="FFFFFF"/>
                </a:highlight>
              </a:rPr>
              <a:t>γιατί </a:t>
            </a:r>
            <a:r>
              <a:rPr lang="it" sz="1200" b="1" dirty="0">
                <a:highlight>
                  <a:srgbClr val="FFFFFF"/>
                </a:highlight>
              </a:rPr>
              <a:t>και </a:t>
            </a:r>
            <a:r>
              <a:rPr lang="it" sz="1200" b="1" i="1" dirty="0">
                <a:solidFill>
                  <a:schemeClr val="dk1"/>
                </a:solidFill>
                <a:highlight>
                  <a:srgbClr val="FFFFFF"/>
                </a:highlight>
              </a:rPr>
              <a:t>τι </a:t>
            </a:r>
            <a:r>
              <a:rPr lang="it" sz="1200" b="1" dirty="0">
                <a:highlight>
                  <a:srgbClr val="FFFFFF"/>
                </a:highlight>
              </a:rPr>
              <a:t>πρόκειται να επιτύχετε.</a:t>
            </a:r>
            <a:endParaRPr sz="1200" b="1" dirty="0">
              <a:solidFill>
                <a:schemeClr val="dk1"/>
              </a:solidFill>
            </a:endParaRPr>
          </a:p>
          <a:p>
            <a:pPr marL="0" lvl="0" indent="0" algn="ctr" rtl="0">
              <a:lnSpc>
                <a:spcPct val="100000"/>
              </a:lnSpc>
              <a:spcBef>
                <a:spcPts val="0"/>
              </a:spcBef>
              <a:spcAft>
                <a:spcPts val="0"/>
              </a:spcAft>
              <a:buNone/>
            </a:pPr>
            <a:endParaRPr sz="1200" b="1" dirty="0"/>
          </a:p>
          <a:p>
            <a:pPr marL="457200" lvl="0" indent="-304800" algn="just" rtl="0">
              <a:lnSpc>
                <a:spcPct val="100000"/>
              </a:lnSpc>
              <a:spcBef>
                <a:spcPts val="0"/>
              </a:spcBef>
              <a:spcAft>
                <a:spcPts val="0"/>
              </a:spcAft>
              <a:buSzPts val="1200"/>
              <a:buFont typeface="Calibri"/>
              <a:buChar char="-"/>
            </a:pPr>
            <a:r>
              <a:rPr lang="it" sz="1200" dirty="0"/>
              <a:t>Οι κοινωνικές επιχειρήσεις συχνά καταλήγουν στο ερώτημα "</a:t>
            </a:r>
            <a:r>
              <a:rPr lang="it" sz="1200" b="1" dirty="0">
                <a:solidFill>
                  <a:srgbClr val="12129F"/>
                </a:solidFill>
              </a:rPr>
              <a:t>Γιατί;</a:t>
            </a:r>
            <a:r>
              <a:rPr lang="it" sz="1200" dirty="0"/>
              <a:t>" - τον πυρήνα της κοινωνικής σας επιχείρησης, τις </a:t>
            </a:r>
            <a:r>
              <a:rPr lang="it" sz="1200" b="1" dirty="0"/>
              <a:t>αξίες που </a:t>
            </a:r>
            <a:r>
              <a:rPr lang="it" sz="1200" dirty="0"/>
              <a:t>θέλει να ακολουθήσει. Ένα </a:t>
            </a:r>
            <a:r>
              <a:rPr lang="it" sz="1200" b="1" dirty="0">
                <a:solidFill>
                  <a:srgbClr val="12129F"/>
                </a:solidFill>
              </a:rPr>
              <a:t>όραμα προσεγγίζει </a:t>
            </a:r>
            <a:r>
              <a:rPr lang="it" sz="1200" dirty="0"/>
              <a:t>πραγματικά το </a:t>
            </a:r>
            <a:r>
              <a:rPr lang="it" sz="1200" b="1" dirty="0"/>
              <a:t>"γιατί" του </a:t>
            </a:r>
            <a:r>
              <a:rPr lang="it" sz="1200" dirty="0"/>
              <a:t>οργανισμού σας. </a:t>
            </a:r>
            <a:endParaRPr sz="1200" dirty="0"/>
          </a:p>
          <a:p>
            <a:pPr marL="457200" lvl="0" indent="0" algn="just" rtl="0">
              <a:lnSpc>
                <a:spcPct val="100000"/>
              </a:lnSpc>
              <a:spcBef>
                <a:spcPts val="0"/>
              </a:spcBef>
              <a:spcAft>
                <a:spcPts val="0"/>
              </a:spcAft>
              <a:buNone/>
            </a:pPr>
            <a:endParaRPr sz="1200" dirty="0"/>
          </a:p>
          <a:p>
            <a:pPr marL="457200" lvl="0" indent="-304800" algn="just" rtl="0">
              <a:lnSpc>
                <a:spcPct val="100000"/>
              </a:lnSpc>
              <a:spcBef>
                <a:spcPts val="0"/>
              </a:spcBef>
              <a:spcAft>
                <a:spcPts val="0"/>
              </a:spcAft>
              <a:buSzPts val="1200"/>
              <a:buFont typeface="Calibri"/>
              <a:buChar char="-"/>
            </a:pPr>
            <a:r>
              <a:rPr lang="it" sz="1200" dirty="0"/>
              <a:t>Το </a:t>
            </a:r>
            <a:r>
              <a:rPr lang="it" sz="1200" b="1" i="1" dirty="0"/>
              <a:t>"</a:t>
            </a:r>
            <a:r>
              <a:rPr lang="it" sz="1200" b="1" dirty="0">
                <a:solidFill>
                  <a:srgbClr val="12129F"/>
                </a:solidFill>
              </a:rPr>
              <a:t>Τι"</a:t>
            </a:r>
            <a:r>
              <a:rPr lang="it" sz="1200" dirty="0"/>
              <a:t>, είναι αυτό που έχετε ορίσει να κάνει αυτή η επιχείρηση, απαντά στην ερώτηση "τι θα κάνετε για να κάνετε τη διαφορά;". Το </a:t>
            </a:r>
            <a:r>
              <a:rPr lang="it" sz="1200" b="1" dirty="0"/>
              <a:t>τι </a:t>
            </a:r>
            <a:r>
              <a:rPr lang="it" sz="1200" dirty="0"/>
              <a:t>δηλώνει ποιος είναι ο </a:t>
            </a:r>
            <a:r>
              <a:rPr lang="it" sz="1200" b="1" dirty="0">
                <a:solidFill>
                  <a:srgbClr val="12129F"/>
                </a:solidFill>
              </a:rPr>
              <a:t>στόχος </a:t>
            </a:r>
            <a:r>
              <a:rPr lang="it" sz="1200" dirty="0"/>
              <a:t>του οργανισμού.</a:t>
            </a:r>
            <a:endParaRPr sz="1200" dirty="0"/>
          </a:p>
          <a:p>
            <a:pPr marL="0" lvl="0" indent="0" algn="just" rtl="0">
              <a:lnSpc>
                <a:spcPct val="100000"/>
              </a:lnSpc>
              <a:spcBef>
                <a:spcPts val="1000"/>
              </a:spcBef>
              <a:spcAft>
                <a:spcPts val="0"/>
              </a:spcAft>
              <a:buNone/>
            </a:pPr>
            <a:r>
              <a:rPr lang="it" sz="1200" dirty="0"/>
              <a:t>Ο τρόπος με τον οποίο καθορίζουμε τη δήλωση αποστολής είναι </a:t>
            </a:r>
            <a:r>
              <a:rPr lang="el-GR" sz="1200" dirty="0"/>
              <a:t>συγκεντρώνοντας</a:t>
            </a:r>
            <a:r>
              <a:rPr lang="it" sz="1200" dirty="0"/>
              <a:t> τους στόχους σε μια ενιαία πρόταση που περιλαμβάνει ολόκληρο το όραμα. Η δήλωση αποστολής σας πρέπει να είναι σύντομη, συγκεκριμένη και μετρήσιμη. </a:t>
            </a:r>
            <a:endParaRPr sz="1200" dirty="0"/>
          </a:p>
          <a:p>
            <a:pPr marL="0" lvl="0" indent="0" algn="just" rtl="0">
              <a:lnSpc>
                <a:spcPct val="100000"/>
              </a:lnSpc>
              <a:spcBef>
                <a:spcPts val="0"/>
              </a:spcBef>
              <a:spcAft>
                <a:spcPts val="0"/>
              </a:spcAft>
              <a:buNone/>
            </a:pPr>
            <a:endParaRPr sz="1200" b="1" i="1" dirty="0">
              <a:highlight>
                <a:srgbClr val="FFFFFF"/>
              </a:highlight>
            </a:endParaRPr>
          </a:p>
          <a:p>
            <a:pPr marL="0" lvl="0" indent="0" algn="ctr" rtl="0">
              <a:lnSpc>
                <a:spcPct val="100000"/>
              </a:lnSpc>
              <a:spcBef>
                <a:spcPts val="0"/>
              </a:spcBef>
              <a:spcAft>
                <a:spcPts val="0"/>
              </a:spcAft>
              <a:buNone/>
            </a:pPr>
            <a:r>
              <a:rPr lang="it" sz="1200" b="1" i="1" dirty="0">
                <a:highlight>
                  <a:srgbClr val="FFFFFF"/>
                </a:highlight>
              </a:rPr>
              <a:t>Στις κοινωνικές επιχειρήσεις, μπορεί επίσης να περιγράφεται ως "κοινωνική αποστολή".</a:t>
            </a:r>
            <a:endParaRPr sz="1200" dirty="0"/>
          </a:p>
        </p:txBody>
      </p:sp>
      <p:pic>
        <p:nvPicPr>
          <p:cNvPr id="264" name="Google Shape;264;p40"/>
          <p:cNvPicPr preferRelativeResize="0"/>
          <p:nvPr/>
        </p:nvPicPr>
        <p:blipFill>
          <a:blip r:embed="rId3">
            <a:alphaModFix/>
          </a:blip>
          <a:stretch>
            <a:fillRect/>
          </a:stretch>
        </p:blipFill>
        <p:spPr>
          <a:xfrm>
            <a:off x="811500" y="2680325"/>
            <a:ext cx="1062350" cy="1084025"/>
          </a:xfrm>
          <a:prstGeom prst="rect">
            <a:avLst/>
          </a:prstGeom>
          <a:noFill/>
          <a:ln>
            <a:noFill/>
          </a:ln>
        </p:spPr>
      </p:pic>
      <p:pic>
        <p:nvPicPr>
          <p:cNvPr id="265" name="Google Shape;265;p40"/>
          <p:cNvPicPr preferRelativeResize="0"/>
          <p:nvPr/>
        </p:nvPicPr>
        <p:blipFill>
          <a:blip r:embed="rId4">
            <a:alphaModFix/>
          </a:blip>
          <a:stretch>
            <a:fillRect/>
          </a:stretch>
        </p:blipFill>
        <p:spPr>
          <a:xfrm>
            <a:off x="817088" y="1540850"/>
            <a:ext cx="1051175" cy="1084020"/>
          </a:xfrm>
          <a:prstGeom prst="rect">
            <a:avLst/>
          </a:prstGeom>
          <a:noFill/>
          <a:ln>
            <a:noFill/>
          </a:ln>
        </p:spPr>
      </p:pic>
      <p:pic>
        <p:nvPicPr>
          <p:cNvPr id="266" name="Google Shape;266;p40"/>
          <p:cNvPicPr preferRelativeResize="0"/>
          <p:nvPr/>
        </p:nvPicPr>
        <p:blipFill>
          <a:blip r:embed="rId5">
            <a:alphaModFix/>
          </a:blip>
          <a:stretch>
            <a:fillRect/>
          </a:stretch>
        </p:blipFill>
        <p:spPr>
          <a:xfrm>
            <a:off x="265500" y="4577350"/>
            <a:ext cx="1484200" cy="307805"/>
          </a:xfrm>
          <a:prstGeom prst="rect">
            <a:avLst/>
          </a:prstGeom>
          <a:noFill/>
          <a:ln>
            <a:noFill/>
          </a:ln>
        </p:spPr>
      </p:pic>
      <p:pic>
        <p:nvPicPr>
          <p:cNvPr id="267" name="Google Shape;267;p40"/>
          <p:cNvPicPr preferRelativeResize="0"/>
          <p:nvPr/>
        </p:nvPicPr>
        <p:blipFill>
          <a:blip r:embed="rId6">
            <a:alphaModFix/>
          </a:blip>
          <a:stretch>
            <a:fillRect/>
          </a:stretch>
        </p:blipFill>
        <p:spPr>
          <a:xfrm>
            <a:off x="0" y="447300"/>
            <a:ext cx="1097150" cy="1038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1"/>
          <p:cNvSpPr txBox="1">
            <a:spLocks noGrp="1"/>
          </p:cNvSpPr>
          <p:nvPr>
            <p:ph type="title"/>
          </p:nvPr>
        </p:nvSpPr>
        <p:spPr>
          <a:xfrm>
            <a:off x="259400" y="1020725"/>
            <a:ext cx="4045200" cy="2776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0"/>
              </a:spcAft>
              <a:buClr>
                <a:schemeClr val="dk2"/>
              </a:buClr>
              <a:buSzPts val="1100"/>
              <a:buFont typeface="Arial"/>
              <a:buNone/>
            </a:pPr>
            <a:r>
              <a:rPr lang="it" sz="1900" dirty="0">
                <a:solidFill>
                  <a:schemeClr val="dk2"/>
                </a:solidFill>
                <a:latin typeface="Lato" charset="0"/>
                <a:ea typeface="Lato" charset="0"/>
                <a:cs typeface="Lato" charset="0"/>
                <a:sym typeface="Arial"/>
              </a:rPr>
              <a:t>1.4 </a:t>
            </a:r>
            <a:r>
              <a:rPr lang="it" sz="1900" dirty="0">
                <a:solidFill>
                  <a:schemeClr val="dk2"/>
                </a:solidFill>
                <a:highlight>
                  <a:schemeClr val="lt1"/>
                </a:highlight>
                <a:latin typeface="Lato" charset="0"/>
                <a:ea typeface="Lato" charset="0"/>
                <a:cs typeface="Lato" charset="0"/>
                <a:sym typeface="Arial"/>
              </a:rPr>
              <a:t>Περιγράφοντας τις ειδικές δράσεις για την επίτευξη των στόχων και των σκοπών</a:t>
            </a:r>
            <a:endParaRPr sz="1900" dirty="0">
              <a:solidFill>
                <a:schemeClr val="dk2"/>
              </a:solidFill>
              <a:latin typeface="Lato" charset="0"/>
              <a:ea typeface="Lato" charset="0"/>
              <a:cs typeface="Lato" charset="0"/>
              <a:sym typeface="Arial"/>
            </a:endParaRPr>
          </a:p>
          <a:p>
            <a:pPr marL="0" lvl="0" indent="0" algn="l" rtl="0">
              <a:lnSpc>
                <a:spcPct val="100000"/>
              </a:lnSpc>
              <a:spcBef>
                <a:spcPts val="1200"/>
              </a:spcBef>
              <a:spcAft>
                <a:spcPts val="0"/>
              </a:spcAft>
              <a:buSzPts val="3600"/>
              <a:buNone/>
            </a:pPr>
            <a:endParaRPr sz="3000" b="0" dirty="0">
              <a:solidFill>
                <a:srgbClr val="122D4A"/>
              </a:solidFill>
              <a:latin typeface="Lato" charset="0"/>
              <a:ea typeface="Lato" charset="0"/>
              <a:cs typeface="Lato" charset="0"/>
              <a:sym typeface="Arial"/>
            </a:endParaRPr>
          </a:p>
        </p:txBody>
      </p:sp>
      <p:sp>
        <p:nvSpPr>
          <p:cNvPr id="273" name="Google Shape;273;p41"/>
          <p:cNvSpPr txBox="1">
            <a:spLocks noGrp="1"/>
          </p:cNvSpPr>
          <p:nvPr>
            <p:ph type="body" idx="2"/>
          </p:nvPr>
        </p:nvSpPr>
        <p:spPr>
          <a:xfrm>
            <a:off x="4934800" y="228600"/>
            <a:ext cx="4045200" cy="4468091"/>
          </a:xfrm>
          <a:prstGeom prst="rect">
            <a:avLst/>
          </a:prstGeom>
          <a:noFill/>
          <a:ln>
            <a:noFill/>
          </a:ln>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endParaRPr sz="1400" dirty="0">
              <a:solidFill>
                <a:schemeClr val="dk2"/>
              </a:solidFill>
            </a:endParaRPr>
          </a:p>
          <a:p>
            <a:pPr marL="0" lvl="0" indent="0" algn="just" rtl="0">
              <a:lnSpc>
                <a:spcPct val="100000"/>
              </a:lnSpc>
              <a:spcBef>
                <a:spcPts val="0"/>
              </a:spcBef>
              <a:spcAft>
                <a:spcPts val="0"/>
              </a:spcAft>
              <a:buNone/>
            </a:pPr>
            <a:endParaRPr sz="1400" dirty="0">
              <a:solidFill>
                <a:schemeClr val="dk2"/>
              </a:solidFill>
            </a:endParaRPr>
          </a:p>
          <a:p>
            <a:pPr marL="457200" lvl="0" indent="-304800" algn="just" rtl="0">
              <a:lnSpc>
                <a:spcPct val="100000"/>
              </a:lnSpc>
              <a:spcBef>
                <a:spcPts val="0"/>
              </a:spcBef>
              <a:spcAft>
                <a:spcPts val="0"/>
              </a:spcAft>
              <a:buClr>
                <a:schemeClr val="dk2"/>
              </a:buClr>
              <a:buSzPts val="1200"/>
              <a:buFont typeface="Calibri"/>
              <a:buAutoNum type="arabicPeriod"/>
            </a:pPr>
            <a:r>
              <a:rPr lang="it" sz="1200" dirty="0">
                <a:solidFill>
                  <a:schemeClr val="dk2"/>
                </a:solidFill>
                <a:latin typeface="Calibri"/>
                <a:ea typeface="Calibri"/>
                <a:cs typeface="Calibri"/>
                <a:sym typeface="Calibri"/>
              </a:rPr>
              <a:t>Αφού αποφασίσετε τη δήλωση αποστολής για τον σκοπό σας, το επόμενο βήμα θα είναι ο καθορισμός του </a:t>
            </a:r>
            <a:r>
              <a:rPr lang="it" sz="1200" b="1" i="1" dirty="0">
                <a:solidFill>
                  <a:schemeClr val="dk2"/>
                </a:solidFill>
                <a:latin typeface="Calibri"/>
                <a:ea typeface="Calibri"/>
                <a:cs typeface="Calibri"/>
                <a:sym typeface="Calibri"/>
              </a:rPr>
              <a:t>πώς</a:t>
            </a:r>
            <a:r>
              <a:rPr lang="it" sz="1200" i="1" dirty="0">
                <a:solidFill>
                  <a:schemeClr val="dk2"/>
                </a:solidFill>
                <a:latin typeface="Calibri"/>
                <a:ea typeface="Calibri"/>
                <a:cs typeface="Calibri"/>
                <a:sym typeface="Calibri"/>
              </a:rPr>
              <a:t>. </a:t>
            </a:r>
            <a:r>
              <a:rPr lang="it" sz="1200" dirty="0">
                <a:solidFill>
                  <a:schemeClr val="dk2"/>
                </a:solidFill>
                <a:latin typeface="Calibri"/>
                <a:ea typeface="Calibri"/>
                <a:cs typeface="Calibri"/>
                <a:sym typeface="Calibri"/>
              </a:rPr>
              <a:t>Ενημερώνει για </a:t>
            </a:r>
            <a:r>
              <a:rPr lang="it" sz="1200" b="1" dirty="0">
                <a:solidFill>
                  <a:schemeClr val="dk2"/>
                </a:solidFill>
                <a:latin typeface="Calibri"/>
                <a:ea typeface="Calibri"/>
                <a:cs typeface="Calibri"/>
                <a:sym typeface="Calibri"/>
              </a:rPr>
              <a:t>το πώς </a:t>
            </a:r>
            <a:r>
              <a:rPr lang="it" sz="1200" dirty="0">
                <a:solidFill>
                  <a:schemeClr val="dk2"/>
                </a:solidFill>
                <a:latin typeface="Calibri"/>
                <a:ea typeface="Calibri"/>
                <a:cs typeface="Calibri"/>
                <a:sym typeface="Calibri"/>
              </a:rPr>
              <a:t>σκοπεύετε να πραγματοποιήσετε την αλλαγή που πιστεύετε ότι απαιτείται</a:t>
            </a:r>
            <a:endParaRPr sz="1400" dirty="0">
              <a:solidFill>
                <a:schemeClr val="dk2"/>
              </a:solidFill>
            </a:endParaRPr>
          </a:p>
          <a:p>
            <a:pPr marL="0" lvl="0" indent="0" algn="just" rtl="0">
              <a:lnSpc>
                <a:spcPct val="100000"/>
              </a:lnSpc>
              <a:spcBef>
                <a:spcPts val="0"/>
              </a:spcBef>
              <a:spcAft>
                <a:spcPts val="0"/>
              </a:spcAft>
              <a:buNone/>
            </a:pPr>
            <a:endParaRPr sz="1400" dirty="0">
              <a:solidFill>
                <a:schemeClr val="dk2"/>
              </a:solidFill>
            </a:endParaRPr>
          </a:p>
          <a:p>
            <a:pPr marL="457200" lvl="0" indent="-304800" algn="just" rtl="0">
              <a:lnSpc>
                <a:spcPct val="100000"/>
              </a:lnSpc>
              <a:spcBef>
                <a:spcPts val="0"/>
              </a:spcBef>
              <a:spcAft>
                <a:spcPts val="0"/>
              </a:spcAft>
              <a:buClr>
                <a:schemeClr val="dk2"/>
              </a:buClr>
              <a:buSzPts val="1200"/>
              <a:buFont typeface="Calibri"/>
              <a:buAutoNum type="arabicPeriod"/>
            </a:pPr>
            <a:r>
              <a:rPr lang="it" sz="1200" dirty="0">
                <a:solidFill>
                  <a:schemeClr val="dk2"/>
                </a:solidFill>
                <a:latin typeface="Calibri"/>
                <a:ea typeface="Calibri"/>
                <a:cs typeface="Calibri"/>
                <a:sym typeface="Calibri"/>
              </a:rPr>
              <a:t>Στη συνέχεια, ήρθε η ώρα να εξετάσ</a:t>
            </a:r>
            <a:r>
              <a:rPr lang="el-GR" sz="1200" dirty="0" err="1">
                <a:solidFill>
                  <a:schemeClr val="dk2"/>
                </a:solidFill>
                <a:latin typeface="Calibri"/>
                <a:ea typeface="Calibri"/>
                <a:cs typeface="Calibri"/>
                <a:sym typeface="Calibri"/>
              </a:rPr>
              <a:t>ετε</a:t>
            </a:r>
            <a:r>
              <a:rPr lang="it" sz="1200" dirty="0">
                <a:solidFill>
                  <a:schemeClr val="dk2"/>
                </a:solidFill>
                <a:latin typeface="Calibri"/>
                <a:ea typeface="Calibri"/>
                <a:cs typeface="Calibri"/>
                <a:sym typeface="Calibri"/>
              </a:rPr>
              <a:t> </a:t>
            </a:r>
            <a:r>
              <a:rPr lang="it" sz="1200" b="1" dirty="0">
                <a:solidFill>
                  <a:schemeClr val="dk2"/>
                </a:solidFill>
                <a:latin typeface="Calibri"/>
                <a:ea typeface="Calibri"/>
                <a:cs typeface="Calibri"/>
                <a:sym typeface="Calibri"/>
              </a:rPr>
              <a:t>ποιος </a:t>
            </a:r>
            <a:r>
              <a:rPr lang="it" sz="1200" dirty="0">
                <a:solidFill>
                  <a:schemeClr val="dk2"/>
                </a:solidFill>
                <a:latin typeface="Calibri"/>
                <a:ea typeface="Calibri"/>
                <a:cs typeface="Calibri"/>
                <a:sym typeface="Calibri"/>
              </a:rPr>
              <a:t>θα το κάνει αυτό</a:t>
            </a:r>
            <a:endParaRPr sz="1200" dirty="0">
              <a:solidFill>
                <a:schemeClr val="dk2"/>
              </a:solidFill>
              <a:latin typeface="Calibri"/>
              <a:ea typeface="Calibri"/>
              <a:cs typeface="Calibri"/>
              <a:sym typeface="Calibri"/>
            </a:endParaRPr>
          </a:p>
          <a:p>
            <a:pPr marL="0" lvl="0" indent="0" algn="just" rtl="0">
              <a:lnSpc>
                <a:spcPct val="100000"/>
              </a:lnSpc>
              <a:spcBef>
                <a:spcPts val="0"/>
              </a:spcBef>
              <a:spcAft>
                <a:spcPts val="0"/>
              </a:spcAft>
              <a:buNone/>
            </a:pPr>
            <a:endParaRPr sz="1200" dirty="0">
              <a:solidFill>
                <a:schemeClr val="dk2"/>
              </a:solidFill>
              <a:latin typeface="Calibri"/>
              <a:ea typeface="Calibri"/>
              <a:cs typeface="Calibri"/>
              <a:sym typeface="Calibri"/>
            </a:endParaRPr>
          </a:p>
          <a:p>
            <a:pPr marL="457200" lvl="0" indent="-304800" algn="just" rtl="0">
              <a:lnSpc>
                <a:spcPct val="100000"/>
              </a:lnSpc>
              <a:spcBef>
                <a:spcPts val="0"/>
              </a:spcBef>
              <a:spcAft>
                <a:spcPts val="0"/>
              </a:spcAft>
              <a:buClr>
                <a:schemeClr val="dk2"/>
              </a:buClr>
              <a:buSzPts val="1200"/>
              <a:buFont typeface="Calibri"/>
              <a:buAutoNum type="arabicPeriod"/>
            </a:pPr>
            <a:r>
              <a:rPr lang="it" sz="1200" dirty="0">
                <a:solidFill>
                  <a:schemeClr val="dk2"/>
                </a:solidFill>
                <a:latin typeface="Calibri"/>
                <a:ea typeface="Calibri"/>
                <a:cs typeface="Calibri"/>
                <a:sym typeface="Calibri"/>
              </a:rPr>
              <a:t>Αφού αναθέσετε την ευθύνη της εργασίας σε κάποιον, βεβαιωθείτε ότι θα αναφέρετε λεπτομερώς </a:t>
            </a:r>
            <a:r>
              <a:rPr lang="it" sz="1200" b="1" dirty="0">
                <a:solidFill>
                  <a:schemeClr val="dk2"/>
                </a:solidFill>
                <a:latin typeface="Calibri"/>
                <a:ea typeface="Calibri"/>
                <a:cs typeface="Calibri"/>
                <a:sym typeface="Calibri"/>
              </a:rPr>
              <a:t>τη λογοδοσία</a:t>
            </a:r>
            <a:r>
              <a:rPr lang="it" sz="1200" dirty="0">
                <a:solidFill>
                  <a:schemeClr val="dk2"/>
                </a:solidFill>
                <a:latin typeface="Calibri"/>
                <a:ea typeface="Calibri"/>
                <a:cs typeface="Calibri"/>
                <a:sym typeface="Calibri"/>
              </a:rPr>
              <a:t>. Με αυτόν τον τρόπο καθ</a:t>
            </a:r>
            <a:r>
              <a:rPr lang="el-GR" sz="1200" dirty="0">
                <a:solidFill>
                  <a:schemeClr val="dk2"/>
                </a:solidFill>
                <a:latin typeface="Calibri"/>
                <a:ea typeface="Calibri"/>
                <a:cs typeface="Calibri"/>
                <a:sym typeface="Calibri"/>
              </a:rPr>
              <a:t>ίστανται</a:t>
            </a:r>
            <a:r>
              <a:rPr lang="it" sz="1200" dirty="0">
                <a:solidFill>
                  <a:schemeClr val="dk2"/>
                </a:solidFill>
                <a:latin typeface="Calibri"/>
                <a:ea typeface="Calibri"/>
                <a:cs typeface="Calibri"/>
                <a:sym typeface="Calibri"/>
              </a:rPr>
              <a:t> σαφείς </a:t>
            </a:r>
            <a:r>
              <a:rPr lang="el-GR" sz="1200" dirty="0">
                <a:solidFill>
                  <a:schemeClr val="dk2"/>
                </a:solidFill>
                <a:latin typeface="Calibri"/>
                <a:ea typeface="Calibri"/>
                <a:cs typeface="Calibri"/>
                <a:sym typeface="Calibri"/>
              </a:rPr>
              <a:t>οι</a:t>
            </a:r>
            <a:r>
              <a:rPr lang="it" sz="1200" dirty="0">
                <a:solidFill>
                  <a:schemeClr val="dk2"/>
                </a:solidFill>
                <a:latin typeface="Calibri"/>
                <a:ea typeface="Calibri"/>
                <a:cs typeface="Calibri"/>
                <a:sym typeface="Calibri"/>
              </a:rPr>
              <a:t> στόχο</a:t>
            </a:r>
            <a:r>
              <a:rPr lang="el-GR" sz="1200" dirty="0">
                <a:solidFill>
                  <a:schemeClr val="dk2"/>
                </a:solidFill>
                <a:latin typeface="Calibri"/>
                <a:ea typeface="Calibri"/>
                <a:cs typeface="Calibri"/>
                <a:sym typeface="Calibri"/>
              </a:rPr>
              <a:t>ι </a:t>
            </a:r>
            <a:r>
              <a:rPr lang="it" sz="1200" dirty="0">
                <a:solidFill>
                  <a:schemeClr val="dk2"/>
                </a:solidFill>
                <a:latin typeface="Calibri"/>
                <a:ea typeface="Calibri"/>
                <a:cs typeface="Calibri"/>
                <a:sym typeface="Calibri"/>
              </a:rPr>
              <a:t>και </a:t>
            </a:r>
            <a:r>
              <a:rPr lang="el-GR" sz="1200" dirty="0">
                <a:solidFill>
                  <a:schemeClr val="dk2"/>
                </a:solidFill>
                <a:latin typeface="Calibri"/>
                <a:ea typeface="Calibri"/>
                <a:cs typeface="Calibri"/>
                <a:sym typeface="Calibri"/>
              </a:rPr>
              <a:t>οι</a:t>
            </a:r>
            <a:r>
              <a:rPr lang="it" sz="1200" dirty="0">
                <a:solidFill>
                  <a:schemeClr val="dk2"/>
                </a:solidFill>
                <a:latin typeface="Calibri"/>
                <a:ea typeface="Calibri"/>
                <a:cs typeface="Calibri"/>
                <a:sym typeface="Calibri"/>
              </a:rPr>
              <a:t> παρ</a:t>
            </a:r>
            <a:r>
              <a:rPr lang="el-GR" sz="1200" dirty="0">
                <a:solidFill>
                  <a:schemeClr val="dk2"/>
                </a:solidFill>
                <a:latin typeface="Calibri"/>
                <a:ea typeface="Calibri"/>
                <a:cs typeface="Calibri"/>
                <a:sym typeface="Calibri"/>
              </a:rPr>
              <a:t>ά</a:t>
            </a:r>
            <a:r>
              <a:rPr lang="it" sz="1200" dirty="0">
                <a:solidFill>
                  <a:schemeClr val="dk2"/>
                </a:solidFill>
                <a:latin typeface="Calibri"/>
                <a:ea typeface="Calibri"/>
                <a:cs typeface="Calibri"/>
                <a:sym typeface="Calibri"/>
              </a:rPr>
              <a:t>μ</a:t>
            </a:r>
            <a:r>
              <a:rPr lang="el-GR" sz="1200" dirty="0">
                <a:solidFill>
                  <a:schemeClr val="dk2"/>
                </a:solidFill>
                <a:latin typeface="Calibri"/>
                <a:ea typeface="Calibri"/>
                <a:cs typeface="Calibri"/>
                <a:sym typeface="Calibri"/>
              </a:rPr>
              <a:t>ε</a:t>
            </a:r>
            <a:r>
              <a:rPr lang="it" sz="1200" dirty="0">
                <a:solidFill>
                  <a:schemeClr val="dk2"/>
                </a:solidFill>
                <a:latin typeface="Calibri"/>
                <a:ea typeface="Calibri"/>
                <a:cs typeface="Calibri"/>
                <a:sym typeface="Calibri"/>
              </a:rPr>
              <a:t>τρο</a:t>
            </a:r>
            <a:r>
              <a:rPr lang="el-GR" sz="1200" dirty="0">
                <a:solidFill>
                  <a:schemeClr val="dk2"/>
                </a:solidFill>
                <a:latin typeface="Calibri"/>
                <a:ea typeface="Calibri"/>
                <a:cs typeface="Calibri"/>
                <a:sym typeface="Calibri"/>
              </a:rPr>
              <a:t>ι</a:t>
            </a:r>
            <a:endParaRPr sz="1200" dirty="0">
              <a:solidFill>
                <a:schemeClr val="dk2"/>
              </a:solidFill>
              <a:latin typeface="Calibri"/>
              <a:ea typeface="Calibri"/>
              <a:cs typeface="Calibri"/>
              <a:sym typeface="Calibri"/>
            </a:endParaRPr>
          </a:p>
          <a:p>
            <a:pPr marL="457200" lvl="0" indent="0" algn="just" rtl="0">
              <a:lnSpc>
                <a:spcPct val="100000"/>
              </a:lnSpc>
              <a:spcBef>
                <a:spcPts val="0"/>
              </a:spcBef>
              <a:spcAft>
                <a:spcPts val="0"/>
              </a:spcAft>
              <a:buNone/>
            </a:pPr>
            <a:endParaRPr sz="1200" dirty="0">
              <a:solidFill>
                <a:schemeClr val="dk2"/>
              </a:solidFill>
              <a:latin typeface="Calibri"/>
              <a:ea typeface="Calibri"/>
              <a:cs typeface="Calibri"/>
              <a:sym typeface="Calibri"/>
            </a:endParaRPr>
          </a:p>
          <a:p>
            <a:pPr marL="457200" lvl="0" indent="-304800" algn="just" rtl="0">
              <a:lnSpc>
                <a:spcPct val="100000"/>
              </a:lnSpc>
              <a:spcBef>
                <a:spcPts val="0"/>
              </a:spcBef>
              <a:spcAft>
                <a:spcPts val="0"/>
              </a:spcAft>
              <a:buClr>
                <a:schemeClr val="dk2"/>
              </a:buClr>
              <a:buSzPts val="1200"/>
              <a:buFont typeface="Calibri"/>
              <a:buAutoNum type="arabicPeriod"/>
            </a:pPr>
            <a:r>
              <a:rPr lang="it" sz="1200" dirty="0">
                <a:solidFill>
                  <a:schemeClr val="dk2"/>
                </a:solidFill>
                <a:latin typeface="Calibri"/>
                <a:ea typeface="Calibri"/>
                <a:cs typeface="Calibri"/>
                <a:sym typeface="Calibri"/>
              </a:rPr>
              <a:t>Αφού αναπτύξετε τη λογοδοσία σας, θα πρέπει να συμπεριλάβετε αρκετές </a:t>
            </a:r>
            <a:r>
              <a:rPr lang="it" sz="1200" b="1" dirty="0">
                <a:solidFill>
                  <a:schemeClr val="dk2"/>
                </a:solidFill>
                <a:latin typeface="Calibri"/>
                <a:ea typeface="Calibri"/>
                <a:cs typeface="Calibri"/>
                <a:sym typeface="Calibri"/>
              </a:rPr>
              <a:t>λεπτομέρειες </a:t>
            </a:r>
            <a:r>
              <a:rPr lang="it" sz="1200" dirty="0">
                <a:solidFill>
                  <a:schemeClr val="dk2"/>
                </a:solidFill>
                <a:latin typeface="Calibri"/>
                <a:ea typeface="Calibri"/>
                <a:cs typeface="Calibri"/>
                <a:sym typeface="Calibri"/>
              </a:rPr>
              <a:t>ώστε να διασφαλίσετε την πλήρη κατανόηση του πεδίου εφαρμογής, του ορίου και του σκοπού της ανάθεσης.</a:t>
            </a:r>
            <a:endParaRPr sz="1200" dirty="0">
              <a:solidFill>
                <a:schemeClr val="dk2"/>
              </a:solidFill>
              <a:latin typeface="Calibri"/>
              <a:ea typeface="Calibri"/>
              <a:cs typeface="Calibri"/>
              <a:sym typeface="Calibri"/>
            </a:endParaRPr>
          </a:p>
          <a:p>
            <a:pPr marL="0" lvl="0" indent="0" algn="just" rtl="0">
              <a:lnSpc>
                <a:spcPct val="100000"/>
              </a:lnSpc>
              <a:spcBef>
                <a:spcPts val="0"/>
              </a:spcBef>
              <a:spcAft>
                <a:spcPts val="0"/>
              </a:spcAft>
              <a:buNone/>
            </a:pPr>
            <a:endParaRPr sz="1200" dirty="0">
              <a:solidFill>
                <a:schemeClr val="dk2"/>
              </a:solidFill>
              <a:latin typeface="Calibri"/>
              <a:ea typeface="Calibri"/>
              <a:cs typeface="Calibri"/>
              <a:sym typeface="Calibri"/>
            </a:endParaRPr>
          </a:p>
          <a:p>
            <a:pPr marL="457200" lvl="0" indent="-304800" algn="just" rtl="0">
              <a:lnSpc>
                <a:spcPct val="100000"/>
              </a:lnSpc>
              <a:spcBef>
                <a:spcPts val="0"/>
              </a:spcBef>
              <a:spcAft>
                <a:spcPts val="0"/>
              </a:spcAft>
              <a:buClr>
                <a:schemeClr val="dk2"/>
              </a:buClr>
              <a:buSzPts val="1200"/>
              <a:buFont typeface="Calibri"/>
              <a:buAutoNum type="arabicPeriod"/>
            </a:pPr>
            <a:r>
              <a:rPr lang="el-GR" sz="1200" dirty="0">
                <a:solidFill>
                  <a:schemeClr val="dk2"/>
                </a:solidFill>
                <a:latin typeface="Calibri"/>
                <a:ea typeface="Calibri"/>
                <a:cs typeface="Calibri"/>
                <a:sym typeface="Calibri"/>
              </a:rPr>
              <a:t>Θα πρέπει να είστε</a:t>
            </a:r>
            <a:r>
              <a:rPr lang="it" sz="1200" dirty="0">
                <a:solidFill>
                  <a:schemeClr val="dk2"/>
                </a:solidFill>
                <a:latin typeface="Calibri"/>
                <a:ea typeface="Calibri"/>
                <a:cs typeface="Calibri"/>
                <a:sym typeface="Calibri"/>
              </a:rPr>
              <a:t> έτοιμοι να </a:t>
            </a:r>
            <a:r>
              <a:rPr lang="it" sz="1200" b="1" dirty="0">
                <a:solidFill>
                  <a:schemeClr val="dk2"/>
                </a:solidFill>
                <a:latin typeface="Calibri"/>
                <a:ea typeface="Calibri"/>
                <a:cs typeface="Calibri"/>
                <a:sym typeface="Calibri"/>
              </a:rPr>
              <a:t>διανείμετε </a:t>
            </a:r>
            <a:r>
              <a:rPr lang="it" sz="1200" dirty="0">
                <a:solidFill>
                  <a:schemeClr val="dk2"/>
                </a:solidFill>
                <a:latin typeface="Calibri"/>
                <a:ea typeface="Calibri"/>
                <a:cs typeface="Calibri"/>
                <a:sym typeface="Calibri"/>
              </a:rPr>
              <a:t>το περίγραμμα της δράσης στα άτομα που έχετε ορίσει με πλήρη εμπιστοσύνη.</a:t>
            </a:r>
            <a:endParaRPr sz="1200" dirty="0">
              <a:solidFill>
                <a:schemeClr val="dk2"/>
              </a:solidFill>
              <a:latin typeface="Calibri"/>
              <a:ea typeface="Calibri"/>
              <a:cs typeface="Calibri"/>
              <a:sym typeface="Calibri"/>
            </a:endParaRPr>
          </a:p>
          <a:p>
            <a:pPr marL="0" lvl="0" indent="0" algn="just" rtl="0">
              <a:lnSpc>
                <a:spcPct val="100000"/>
              </a:lnSpc>
              <a:spcBef>
                <a:spcPts val="0"/>
              </a:spcBef>
              <a:spcAft>
                <a:spcPts val="0"/>
              </a:spcAft>
              <a:buNone/>
            </a:pPr>
            <a:endParaRPr sz="1400" dirty="0">
              <a:solidFill>
                <a:schemeClr val="dk2"/>
              </a:solidFill>
            </a:endParaRPr>
          </a:p>
          <a:p>
            <a:pPr marL="0" lvl="0" indent="0" algn="just" rtl="0">
              <a:lnSpc>
                <a:spcPct val="100000"/>
              </a:lnSpc>
              <a:spcBef>
                <a:spcPts val="0"/>
              </a:spcBef>
              <a:spcAft>
                <a:spcPts val="0"/>
              </a:spcAft>
              <a:buNone/>
            </a:pPr>
            <a:endParaRPr sz="1200" dirty="0">
              <a:solidFill>
                <a:schemeClr val="dk2"/>
              </a:solidFill>
              <a:latin typeface="Calibri"/>
              <a:ea typeface="Calibri"/>
              <a:cs typeface="Calibri"/>
              <a:sym typeface="Calibri"/>
            </a:endParaRPr>
          </a:p>
          <a:p>
            <a:pPr marL="0" lvl="0" indent="0" algn="just" rtl="0">
              <a:lnSpc>
                <a:spcPct val="100000"/>
              </a:lnSpc>
              <a:spcBef>
                <a:spcPts val="0"/>
              </a:spcBef>
              <a:spcAft>
                <a:spcPts val="0"/>
              </a:spcAft>
              <a:buNone/>
            </a:pPr>
            <a:endParaRPr sz="1200" dirty="0">
              <a:solidFill>
                <a:schemeClr val="dk2"/>
              </a:solidFill>
              <a:latin typeface="Calibri"/>
              <a:ea typeface="Calibri"/>
              <a:cs typeface="Calibri"/>
              <a:sym typeface="Calibri"/>
            </a:endParaRPr>
          </a:p>
          <a:p>
            <a:pPr marL="0" lvl="0" indent="0" algn="l" rtl="0">
              <a:lnSpc>
                <a:spcPct val="100000"/>
              </a:lnSpc>
              <a:spcBef>
                <a:spcPts val="0"/>
              </a:spcBef>
              <a:spcAft>
                <a:spcPts val="0"/>
              </a:spcAft>
              <a:buNone/>
            </a:pPr>
            <a:endParaRPr sz="1600" dirty="0">
              <a:solidFill>
                <a:schemeClr val="dk2"/>
              </a:solidFill>
            </a:endParaRPr>
          </a:p>
        </p:txBody>
      </p:sp>
      <p:pic>
        <p:nvPicPr>
          <p:cNvPr id="274" name="Google Shape;274;p41"/>
          <p:cNvPicPr preferRelativeResize="0"/>
          <p:nvPr/>
        </p:nvPicPr>
        <p:blipFill>
          <a:blip r:embed="rId3">
            <a:alphaModFix/>
          </a:blip>
          <a:stretch>
            <a:fillRect/>
          </a:stretch>
        </p:blipFill>
        <p:spPr>
          <a:xfrm>
            <a:off x="1268475" y="2746200"/>
            <a:ext cx="775950" cy="783825"/>
          </a:xfrm>
          <a:prstGeom prst="rect">
            <a:avLst/>
          </a:prstGeom>
          <a:noFill/>
          <a:ln>
            <a:noFill/>
          </a:ln>
        </p:spPr>
      </p:pic>
      <p:pic>
        <p:nvPicPr>
          <p:cNvPr id="275" name="Google Shape;275;p41"/>
          <p:cNvPicPr preferRelativeResize="0"/>
          <p:nvPr/>
        </p:nvPicPr>
        <p:blipFill>
          <a:blip r:embed="rId4">
            <a:alphaModFix/>
          </a:blip>
          <a:stretch>
            <a:fillRect/>
          </a:stretch>
        </p:blipFill>
        <p:spPr>
          <a:xfrm>
            <a:off x="2444150" y="2743650"/>
            <a:ext cx="775951" cy="788926"/>
          </a:xfrm>
          <a:prstGeom prst="rect">
            <a:avLst/>
          </a:prstGeom>
          <a:noFill/>
          <a:ln>
            <a:noFill/>
          </a:ln>
        </p:spPr>
      </p:pic>
      <p:pic>
        <p:nvPicPr>
          <p:cNvPr id="276" name="Google Shape;276;p41"/>
          <p:cNvPicPr preferRelativeResize="0"/>
          <p:nvPr/>
        </p:nvPicPr>
        <p:blipFill>
          <a:blip r:embed="rId5">
            <a:alphaModFix/>
          </a:blip>
          <a:stretch>
            <a:fillRect/>
          </a:stretch>
        </p:blipFill>
        <p:spPr>
          <a:xfrm>
            <a:off x="265500" y="4577350"/>
            <a:ext cx="1484200" cy="307805"/>
          </a:xfrm>
          <a:prstGeom prst="rect">
            <a:avLst/>
          </a:prstGeom>
          <a:noFill/>
          <a:ln>
            <a:noFill/>
          </a:ln>
        </p:spPr>
      </p:pic>
      <p:pic>
        <p:nvPicPr>
          <p:cNvPr id="277" name="Google Shape;277;p41"/>
          <p:cNvPicPr preferRelativeResize="0"/>
          <p:nvPr/>
        </p:nvPicPr>
        <p:blipFill>
          <a:blip r:embed="rId6">
            <a:alphaModFix/>
          </a:blip>
          <a:stretch>
            <a:fillRect/>
          </a:stretch>
        </p:blipFill>
        <p:spPr>
          <a:xfrm>
            <a:off x="265500" y="244925"/>
            <a:ext cx="1393177" cy="1318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2"/>
          <p:cNvSpPr txBox="1">
            <a:spLocks noGrp="1"/>
          </p:cNvSpPr>
          <p:nvPr>
            <p:ph type="title"/>
          </p:nvPr>
        </p:nvSpPr>
        <p:spPr>
          <a:xfrm>
            <a:off x="268025" y="1315050"/>
            <a:ext cx="4045200" cy="2513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SzPts val="1100"/>
              <a:buNone/>
            </a:pPr>
            <a:r>
              <a:rPr lang="it" sz="2100" dirty="0">
                <a:solidFill>
                  <a:schemeClr val="dk2"/>
                </a:solidFill>
                <a:latin typeface="Lato" charset="0"/>
                <a:ea typeface="Lato" charset="0"/>
                <a:cs typeface="Lato" charset="0"/>
                <a:sym typeface="Arial"/>
              </a:rPr>
              <a:t>1.5 Καθορισμός στόχων για το σχεδιασμό, τη μέτρηση και τη βελτίωση της απόδοσης</a:t>
            </a:r>
            <a:endParaRPr sz="3300" b="0" dirty="0">
              <a:solidFill>
                <a:schemeClr val="dk2"/>
              </a:solidFill>
              <a:latin typeface="Lato" charset="0"/>
              <a:ea typeface="Lato" charset="0"/>
              <a:cs typeface="Lato" charset="0"/>
              <a:sym typeface="Arial"/>
            </a:endParaRPr>
          </a:p>
        </p:txBody>
      </p:sp>
      <p:sp>
        <p:nvSpPr>
          <p:cNvPr id="283" name="Google Shape;283;p42"/>
          <p:cNvSpPr txBox="1">
            <a:spLocks noGrp="1"/>
          </p:cNvSpPr>
          <p:nvPr>
            <p:ph type="body" idx="2"/>
          </p:nvPr>
        </p:nvSpPr>
        <p:spPr>
          <a:xfrm>
            <a:off x="4737350" y="124691"/>
            <a:ext cx="4293300" cy="4579309"/>
          </a:xfrm>
          <a:prstGeom prst="rect">
            <a:avLst/>
          </a:prstGeom>
          <a:noFill/>
          <a:ln>
            <a:noFill/>
          </a:ln>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r>
              <a:rPr lang="it" sz="1200" dirty="0">
                <a:solidFill>
                  <a:schemeClr val="dk2"/>
                </a:solidFill>
              </a:rPr>
              <a:t>Ο καθορισμός στόχων για τον προγραμματισμό</a:t>
            </a:r>
            <a:r>
              <a:rPr lang="el-GR" sz="1200" dirty="0">
                <a:solidFill>
                  <a:schemeClr val="dk2"/>
                </a:solidFill>
              </a:rPr>
              <a:t>/σχεδιασμό</a:t>
            </a:r>
            <a:r>
              <a:rPr lang="it" sz="1200" dirty="0">
                <a:solidFill>
                  <a:schemeClr val="dk2"/>
                </a:solidFill>
              </a:rPr>
              <a:t>, τη μέτρηση και τη βελτίωση της απόδοσης είναι εξαιρετικά σημαντικός για να κατανοήσετε πού πετυχαίνει, προοδεύει, υποχωρεί και αποτυγχάνει ο οργανισμός σας. </a:t>
            </a:r>
            <a:endParaRPr sz="1200" b="1" dirty="0">
              <a:solidFill>
                <a:schemeClr val="dk2"/>
              </a:solidFill>
            </a:endParaRPr>
          </a:p>
          <a:p>
            <a:pPr marL="0" lvl="0" indent="0" algn="just" rtl="0">
              <a:spcBef>
                <a:spcPts val="1200"/>
              </a:spcBef>
              <a:spcAft>
                <a:spcPts val="0"/>
              </a:spcAft>
              <a:buClr>
                <a:schemeClr val="dk2"/>
              </a:buClr>
              <a:buSzPts val="1100"/>
              <a:buFont typeface="Arial"/>
              <a:buNone/>
            </a:pPr>
            <a:r>
              <a:rPr lang="it" sz="1200" i="1" dirty="0">
                <a:solidFill>
                  <a:schemeClr val="dk2"/>
                </a:solidFill>
              </a:rPr>
              <a:t>Πρέπει να προσδιορίσετε τους βασικούς τομείς που καθορίζουν την απόδοση της επιχείρησής σας και να βρείτε έναν τρόπο μέτρησής τους.</a:t>
            </a:r>
            <a:endParaRPr sz="1200" i="1" dirty="0">
              <a:solidFill>
                <a:schemeClr val="dk2"/>
              </a:solidFill>
            </a:endParaRPr>
          </a:p>
          <a:p>
            <a:pPr marL="0" lvl="0" indent="0" algn="l" rtl="0">
              <a:spcBef>
                <a:spcPts val="1200"/>
              </a:spcBef>
              <a:spcAft>
                <a:spcPts val="0"/>
              </a:spcAft>
              <a:buClr>
                <a:schemeClr val="dk2"/>
              </a:buClr>
              <a:buSzPts val="1100"/>
              <a:buFont typeface="Arial"/>
              <a:buNone/>
            </a:pPr>
            <a:endParaRPr sz="1200" dirty="0">
              <a:solidFill>
                <a:schemeClr val="dk2"/>
              </a:solidFill>
            </a:endParaRPr>
          </a:p>
          <a:p>
            <a:pPr marL="0" lvl="0" indent="0" algn="ctr" rtl="0">
              <a:lnSpc>
                <a:spcPct val="100000"/>
              </a:lnSpc>
              <a:spcBef>
                <a:spcPts val="1200"/>
              </a:spcBef>
              <a:spcAft>
                <a:spcPts val="0"/>
              </a:spcAft>
              <a:buClr>
                <a:schemeClr val="dk2"/>
              </a:buClr>
              <a:buSzPts val="1100"/>
              <a:buFont typeface="Arial"/>
              <a:buNone/>
            </a:pPr>
            <a:r>
              <a:rPr lang="it" sz="1400" b="1" dirty="0">
                <a:solidFill>
                  <a:schemeClr val="dk2"/>
                </a:solidFill>
              </a:rPr>
              <a:t>Αυτός ο τύπος μονάδας μέτρησης αναφέρεται ως </a:t>
            </a:r>
            <a:endParaRPr sz="1400" b="1" dirty="0">
              <a:solidFill>
                <a:schemeClr val="dk2"/>
              </a:solidFill>
            </a:endParaRPr>
          </a:p>
          <a:p>
            <a:pPr marL="0" lvl="0" indent="0" algn="ctr" rtl="0">
              <a:lnSpc>
                <a:spcPct val="100000"/>
              </a:lnSpc>
              <a:spcBef>
                <a:spcPts val="1100"/>
              </a:spcBef>
              <a:spcAft>
                <a:spcPts val="0"/>
              </a:spcAft>
              <a:buClr>
                <a:schemeClr val="dk2"/>
              </a:buClr>
              <a:buSzPts val="1100"/>
              <a:buFont typeface="Arial"/>
              <a:buNone/>
            </a:pPr>
            <a:r>
              <a:rPr lang="it" sz="1400" b="1" u="sng" dirty="0">
                <a:solidFill>
                  <a:schemeClr val="dk2"/>
                </a:solidFill>
              </a:rPr>
              <a:t>βασικός δείκτης απόδοσης </a:t>
            </a:r>
            <a:r>
              <a:rPr lang="it" sz="1400" b="1" dirty="0">
                <a:solidFill>
                  <a:schemeClr val="dk2"/>
                </a:solidFill>
              </a:rPr>
              <a:t>(KPI)</a:t>
            </a:r>
            <a:endParaRPr sz="1400" b="1" dirty="0">
              <a:solidFill>
                <a:schemeClr val="dk2"/>
              </a:solidFill>
            </a:endParaRPr>
          </a:p>
          <a:p>
            <a:pPr marL="0" lvl="0" indent="0" algn="ctr" rtl="0">
              <a:lnSpc>
                <a:spcPct val="100000"/>
              </a:lnSpc>
              <a:spcBef>
                <a:spcPts val="1100"/>
              </a:spcBef>
              <a:spcAft>
                <a:spcPts val="0"/>
              </a:spcAft>
              <a:buClr>
                <a:schemeClr val="dk2"/>
              </a:buClr>
              <a:buSzPts val="1100"/>
              <a:buFont typeface="Arial"/>
              <a:buNone/>
            </a:pPr>
            <a:endParaRPr sz="1200" dirty="0">
              <a:solidFill>
                <a:schemeClr val="dk2"/>
              </a:solidFill>
            </a:endParaRPr>
          </a:p>
          <a:p>
            <a:pPr marL="0" lvl="0" indent="0" algn="just" rtl="0">
              <a:lnSpc>
                <a:spcPct val="100000"/>
              </a:lnSpc>
              <a:spcBef>
                <a:spcPts val="1100"/>
              </a:spcBef>
              <a:spcAft>
                <a:spcPts val="0"/>
              </a:spcAft>
              <a:buClr>
                <a:schemeClr val="dk2"/>
              </a:buClr>
              <a:buSzPts val="1100"/>
              <a:buFont typeface="Arial"/>
              <a:buNone/>
            </a:pPr>
            <a:r>
              <a:rPr lang="it" sz="1200" dirty="0">
                <a:solidFill>
                  <a:schemeClr val="dk2"/>
                </a:solidFill>
              </a:rPr>
              <a:t>Τα δύο βασικά χαρακτηριστικά ενός KPI είναι:</a:t>
            </a:r>
            <a:endParaRPr sz="1200" dirty="0">
              <a:solidFill>
                <a:schemeClr val="dk2"/>
              </a:solidFill>
            </a:endParaRPr>
          </a:p>
          <a:p>
            <a:pPr marL="457200" lvl="0" indent="-304800" algn="just" rtl="0">
              <a:lnSpc>
                <a:spcPct val="100000"/>
              </a:lnSpc>
              <a:spcBef>
                <a:spcPts val="1100"/>
              </a:spcBef>
              <a:spcAft>
                <a:spcPts val="0"/>
              </a:spcAft>
              <a:buClr>
                <a:schemeClr val="dk2"/>
              </a:buClr>
              <a:buSzPts val="1200"/>
              <a:buAutoNum type="arabicPeriod"/>
            </a:pPr>
            <a:r>
              <a:rPr lang="it" sz="1200" u="sng" dirty="0">
                <a:solidFill>
                  <a:schemeClr val="dk2"/>
                </a:solidFill>
              </a:rPr>
              <a:t>ποσοτικοποιησιμότητα </a:t>
            </a:r>
            <a:r>
              <a:rPr lang="it" sz="1200" dirty="0">
                <a:solidFill>
                  <a:schemeClr val="dk2"/>
                </a:solidFill>
              </a:rPr>
              <a:t>(δηλαδή πρέπει να μπορείτε να το αναγάγετε σε έναν αριθμό)</a:t>
            </a:r>
            <a:endParaRPr sz="1200" dirty="0">
              <a:solidFill>
                <a:schemeClr val="dk2"/>
              </a:solidFill>
            </a:endParaRPr>
          </a:p>
          <a:p>
            <a:pPr marL="457200" lvl="0" indent="-304800" algn="just" rtl="0">
              <a:lnSpc>
                <a:spcPct val="100000"/>
              </a:lnSpc>
              <a:spcBef>
                <a:spcPts val="0"/>
              </a:spcBef>
              <a:spcAft>
                <a:spcPts val="0"/>
              </a:spcAft>
              <a:buClr>
                <a:schemeClr val="dk2"/>
              </a:buClr>
              <a:buSzPts val="1200"/>
              <a:buAutoNum type="arabicPeriod"/>
            </a:pPr>
            <a:r>
              <a:rPr lang="el-GR" sz="1200" u="sng" dirty="0">
                <a:solidFill>
                  <a:schemeClr val="dk2"/>
                </a:solidFill>
              </a:rPr>
              <a:t>να κ</a:t>
            </a:r>
            <a:r>
              <a:rPr lang="it" sz="1200" u="sng" dirty="0">
                <a:solidFill>
                  <a:schemeClr val="dk2"/>
                </a:solidFill>
              </a:rPr>
              <a:t>αταγράφει </a:t>
            </a:r>
            <a:r>
              <a:rPr lang="it" sz="1200" dirty="0">
                <a:solidFill>
                  <a:schemeClr val="dk2"/>
                </a:solidFill>
              </a:rPr>
              <a:t>άμεσα </a:t>
            </a:r>
            <a:r>
              <a:rPr lang="it" sz="1200" u="sng" dirty="0">
                <a:solidFill>
                  <a:schemeClr val="dk2"/>
                </a:solidFill>
              </a:rPr>
              <a:t>έναν βασικό επιχειρηματικό παράγοντα</a:t>
            </a:r>
            <a:r>
              <a:rPr lang="it" sz="1200" dirty="0">
                <a:solidFill>
                  <a:schemeClr val="dk2"/>
                </a:solidFill>
              </a:rPr>
              <a:t>.</a:t>
            </a:r>
            <a:endParaRPr sz="1200" dirty="0">
              <a:solidFill>
                <a:schemeClr val="dk2"/>
              </a:solidFill>
            </a:endParaRPr>
          </a:p>
          <a:p>
            <a:pPr marL="0" lvl="0" indent="0" algn="ctr" rtl="0">
              <a:lnSpc>
                <a:spcPct val="100000"/>
              </a:lnSpc>
              <a:spcBef>
                <a:spcPts val="1100"/>
              </a:spcBef>
              <a:spcAft>
                <a:spcPts val="1100"/>
              </a:spcAft>
              <a:buClr>
                <a:schemeClr val="dk2"/>
              </a:buClr>
              <a:buSzPts val="1100"/>
              <a:buFont typeface="Arial"/>
              <a:buNone/>
            </a:pPr>
            <a:endParaRPr sz="1200" dirty="0">
              <a:solidFill>
                <a:schemeClr val="dk2"/>
              </a:solidFill>
              <a:latin typeface="Calibri"/>
              <a:ea typeface="Calibri"/>
              <a:cs typeface="Calibri"/>
              <a:sym typeface="Calibri"/>
            </a:endParaRPr>
          </a:p>
        </p:txBody>
      </p:sp>
      <p:pic>
        <p:nvPicPr>
          <p:cNvPr id="284" name="Google Shape;284;p42"/>
          <p:cNvPicPr preferRelativeResize="0"/>
          <p:nvPr/>
        </p:nvPicPr>
        <p:blipFill>
          <a:blip r:embed="rId3">
            <a:alphaModFix/>
          </a:blip>
          <a:stretch>
            <a:fillRect/>
          </a:stretch>
        </p:blipFill>
        <p:spPr>
          <a:xfrm>
            <a:off x="265500" y="4577350"/>
            <a:ext cx="1484200" cy="307805"/>
          </a:xfrm>
          <a:prstGeom prst="rect">
            <a:avLst/>
          </a:prstGeom>
          <a:noFill/>
          <a:ln>
            <a:noFill/>
          </a:ln>
        </p:spPr>
      </p:pic>
      <p:pic>
        <p:nvPicPr>
          <p:cNvPr id="285" name="Google Shape;285;p42"/>
          <p:cNvPicPr preferRelativeResize="0"/>
          <p:nvPr/>
        </p:nvPicPr>
        <p:blipFill>
          <a:blip r:embed="rId4">
            <a:alphaModFix/>
          </a:blip>
          <a:stretch>
            <a:fillRect/>
          </a:stretch>
        </p:blipFill>
        <p:spPr>
          <a:xfrm>
            <a:off x="265500" y="244925"/>
            <a:ext cx="1393177" cy="1318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3"/>
          <p:cNvSpPr txBox="1">
            <a:spLocks noGrp="1"/>
          </p:cNvSpPr>
          <p:nvPr>
            <p:ph type="body" idx="1"/>
          </p:nvPr>
        </p:nvSpPr>
        <p:spPr>
          <a:xfrm>
            <a:off x="2642975" y="383949"/>
            <a:ext cx="5851800" cy="425732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endParaRPr sz="1700" b="1" dirty="0">
              <a:solidFill>
                <a:schemeClr val="dk1"/>
              </a:solidFill>
              <a:latin typeface="Arial"/>
              <a:ea typeface="Arial"/>
              <a:cs typeface="Arial"/>
              <a:sym typeface="Arial"/>
            </a:endParaRPr>
          </a:p>
          <a:p>
            <a:pPr marL="0" lvl="0" indent="0" algn="ctr" rtl="0">
              <a:lnSpc>
                <a:spcPct val="100000"/>
              </a:lnSpc>
              <a:spcBef>
                <a:spcPts val="0"/>
              </a:spcBef>
              <a:spcAft>
                <a:spcPts val="0"/>
              </a:spcAft>
              <a:buNone/>
            </a:pPr>
            <a:r>
              <a:rPr lang="it" sz="2200" b="1" dirty="0">
                <a:solidFill>
                  <a:schemeClr val="dk1"/>
                </a:solidFill>
              </a:rPr>
              <a:t>KPIs</a:t>
            </a:r>
            <a:endParaRPr sz="2200" b="1" dirty="0">
              <a:solidFill>
                <a:schemeClr val="dk1"/>
              </a:solidFill>
            </a:endParaRPr>
          </a:p>
          <a:p>
            <a:pPr marL="0" lvl="0" indent="0" algn="ctr" rtl="0">
              <a:lnSpc>
                <a:spcPct val="100000"/>
              </a:lnSpc>
              <a:spcBef>
                <a:spcPts val="0"/>
              </a:spcBef>
              <a:spcAft>
                <a:spcPts val="0"/>
              </a:spcAft>
              <a:buNone/>
            </a:pPr>
            <a:endParaRPr b="1" dirty="0">
              <a:solidFill>
                <a:schemeClr val="dk1"/>
              </a:solidFill>
            </a:endParaRPr>
          </a:p>
          <a:p>
            <a:pPr marL="0" lvl="0" indent="0" algn="ctr" rtl="0">
              <a:lnSpc>
                <a:spcPct val="100000"/>
              </a:lnSpc>
              <a:spcBef>
                <a:spcPts val="0"/>
              </a:spcBef>
              <a:spcAft>
                <a:spcPts val="0"/>
              </a:spcAft>
              <a:buNone/>
            </a:pPr>
            <a:r>
              <a:rPr lang="el-GR" sz="1200" b="1" dirty="0">
                <a:highlight>
                  <a:srgbClr val="FFFFFF"/>
                </a:highlight>
              </a:rPr>
              <a:t>Τα </a:t>
            </a:r>
            <a:r>
              <a:rPr lang="en-US" sz="1200" b="1" dirty="0">
                <a:highlight>
                  <a:srgbClr val="FFFFFF"/>
                </a:highlight>
              </a:rPr>
              <a:t>KPIs</a:t>
            </a:r>
            <a:r>
              <a:rPr lang="it" sz="1200" b="1" dirty="0">
                <a:highlight>
                  <a:srgbClr val="FFFFFF"/>
                </a:highlight>
              </a:rPr>
              <a:t> βρίσκονται στο επίκεντρο κάθε συστήματος μέτρησης της απόδοσης και καθορισμού στόχων.</a:t>
            </a:r>
            <a:endParaRPr sz="1200" b="1" dirty="0">
              <a:solidFill>
                <a:schemeClr val="dk1"/>
              </a:solidFill>
            </a:endParaRPr>
          </a:p>
          <a:p>
            <a:pPr marL="0" lvl="0" indent="0" algn="ctr" rtl="0">
              <a:lnSpc>
                <a:spcPct val="100000"/>
              </a:lnSpc>
              <a:spcBef>
                <a:spcPts val="1100"/>
              </a:spcBef>
              <a:spcAft>
                <a:spcPts val="0"/>
              </a:spcAft>
              <a:buNone/>
            </a:pPr>
            <a:endParaRPr sz="1200" b="1" dirty="0"/>
          </a:p>
          <a:p>
            <a:pPr marL="0" lvl="0" indent="0" algn="just" rtl="0">
              <a:lnSpc>
                <a:spcPct val="100000"/>
              </a:lnSpc>
              <a:spcBef>
                <a:spcPts val="0"/>
              </a:spcBef>
              <a:spcAft>
                <a:spcPts val="0"/>
              </a:spcAft>
              <a:buNone/>
            </a:pPr>
            <a:r>
              <a:rPr lang="it" sz="1200" dirty="0">
                <a:highlight>
                  <a:srgbClr val="FFFFFF"/>
                </a:highlight>
              </a:rPr>
              <a:t>Υπάρχουν ορισμένα βασικά κριτήρια που θα πρέπει να πληρούν οι δείκτες μέτρησης απόδοσης (KPI):</a:t>
            </a:r>
            <a:endParaRPr sz="1200" dirty="0">
              <a:highlight>
                <a:srgbClr val="FFFFFF"/>
              </a:highlight>
            </a:endParaRPr>
          </a:p>
          <a:p>
            <a:pPr marL="457200" lvl="0" indent="-304800" algn="just" rtl="0">
              <a:lnSpc>
                <a:spcPct val="100000"/>
              </a:lnSpc>
              <a:spcBef>
                <a:spcPts val="1100"/>
              </a:spcBef>
              <a:spcAft>
                <a:spcPts val="0"/>
              </a:spcAft>
              <a:buSzPts val="1200"/>
              <a:buFont typeface="Calibri"/>
              <a:buAutoNum type="arabicPeriod"/>
            </a:pPr>
            <a:r>
              <a:rPr lang="it" sz="1200" dirty="0">
                <a:highlight>
                  <a:srgbClr val="FFFFFF"/>
                </a:highlight>
              </a:rPr>
              <a:t>θα πρέπει να </a:t>
            </a:r>
            <a:r>
              <a:rPr lang="it" sz="1200" b="1" dirty="0">
                <a:highlight>
                  <a:srgbClr val="FFFFFF"/>
                </a:highlight>
              </a:rPr>
              <a:t>συνδέονται όσο το δυνατόν </a:t>
            </a:r>
            <a:r>
              <a:rPr lang="it" sz="1200" dirty="0">
                <a:highlight>
                  <a:srgbClr val="FFFFFF"/>
                </a:highlight>
              </a:rPr>
              <a:t>στενότερα με τους κορυφαίους στόχους της επιχείρησής σας,</a:t>
            </a:r>
            <a:endParaRPr sz="1200" dirty="0">
              <a:highlight>
                <a:srgbClr val="FFFFFF"/>
              </a:highlight>
            </a:endParaRPr>
          </a:p>
          <a:p>
            <a:pPr marL="457200" lvl="0" indent="-304800" algn="just" rtl="0">
              <a:lnSpc>
                <a:spcPct val="100000"/>
              </a:lnSpc>
              <a:spcBef>
                <a:spcPts val="0"/>
              </a:spcBef>
              <a:spcAft>
                <a:spcPts val="0"/>
              </a:spcAft>
              <a:buSzPts val="1200"/>
              <a:buFont typeface="Calibri"/>
              <a:buAutoNum type="arabicPeriod"/>
            </a:pPr>
            <a:r>
              <a:rPr lang="it" sz="1200" dirty="0">
                <a:highlight>
                  <a:srgbClr val="FFFFFF"/>
                </a:highlight>
              </a:rPr>
              <a:t>πρέπει να είναι </a:t>
            </a:r>
            <a:r>
              <a:rPr lang="it" sz="1200" b="1" dirty="0">
                <a:highlight>
                  <a:srgbClr val="FFFFFF"/>
                </a:highlight>
              </a:rPr>
              <a:t>μετρήσιμοι</a:t>
            </a:r>
            <a:r>
              <a:rPr lang="it" sz="1200" dirty="0">
                <a:highlight>
                  <a:srgbClr val="FFFFFF"/>
                </a:highlight>
              </a:rPr>
              <a:t>,</a:t>
            </a:r>
            <a:endParaRPr sz="1200" dirty="0">
              <a:highlight>
                <a:srgbClr val="FFFFFF"/>
              </a:highlight>
            </a:endParaRPr>
          </a:p>
          <a:p>
            <a:pPr marL="457200" lvl="0" indent="-304800" algn="just" rtl="0">
              <a:lnSpc>
                <a:spcPct val="100000"/>
              </a:lnSpc>
              <a:spcBef>
                <a:spcPts val="0"/>
              </a:spcBef>
              <a:spcAft>
                <a:spcPts val="0"/>
              </a:spcAft>
              <a:buSzPts val="1200"/>
              <a:buFont typeface="Calibri"/>
              <a:buAutoNum type="arabicPeriod"/>
            </a:pPr>
            <a:r>
              <a:rPr lang="it" sz="1200" dirty="0">
                <a:highlight>
                  <a:srgbClr val="FFFFFF"/>
                </a:highlight>
              </a:rPr>
              <a:t>θα πρέπει να αφορούν πτυχές της επιχείρησης τις οποίες </a:t>
            </a:r>
            <a:r>
              <a:rPr lang="it" sz="1200" b="1" dirty="0">
                <a:highlight>
                  <a:srgbClr val="FFFFFF"/>
                </a:highlight>
              </a:rPr>
              <a:t>ελέγχετε</a:t>
            </a:r>
            <a:r>
              <a:rPr lang="it" sz="1200" dirty="0">
                <a:highlight>
                  <a:srgbClr val="FFFFFF"/>
                </a:highlight>
              </a:rPr>
              <a:t>.</a:t>
            </a:r>
            <a:endParaRPr sz="1200" dirty="0">
              <a:highlight>
                <a:srgbClr val="FFFFFF"/>
              </a:highlight>
            </a:endParaRPr>
          </a:p>
          <a:p>
            <a:pPr marL="0" lvl="0" indent="0" algn="just" rtl="0">
              <a:lnSpc>
                <a:spcPct val="100000"/>
              </a:lnSpc>
              <a:spcBef>
                <a:spcPts val="2200"/>
              </a:spcBef>
              <a:spcAft>
                <a:spcPts val="0"/>
              </a:spcAft>
              <a:buNone/>
            </a:pPr>
            <a:r>
              <a:rPr lang="it" sz="1200" dirty="0">
                <a:highlight>
                  <a:srgbClr val="FFFFFF"/>
                </a:highlight>
              </a:rPr>
              <a:t>Επιπλέον, υπάρχουν δύο βασικοί τρόποι με τους οποίους μπορείτε να προωθήσετε μελλοντικές βελτιώσεις χρησιμοποιώντας τους δείκτες KPI σας:</a:t>
            </a:r>
            <a:endParaRPr sz="1200" dirty="0">
              <a:highlight>
                <a:srgbClr val="FFFFFF"/>
              </a:highlight>
            </a:endParaRPr>
          </a:p>
          <a:p>
            <a:pPr marL="457200" lvl="0" indent="-304800" algn="just" rtl="0">
              <a:lnSpc>
                <a:spcPct val="100000"/>
              </a:lnSpc>
              <a:spcBef>
                <a:spcPts val="2200"/>
              </a:spcBef>
              <a:spcAft>
                <a:spcPts val="0"/>
              </a:spcAft>
              <a:buSzPts val="1200"/>
              <a:buChar char="-"/>
            </a:pPr>
            <a:r>
              <a:rPr lang="it" sz="1200" dirty="0">
                <a:highlight>
                  <a:srgbClr val="FFFFFF"/>
                </a:highlight>
              </a:rPr>
              <a:t>να εντοπίζετε πιθανά προβλήματα ή ευκαιρίες,</a:t>
            </a:r>
            <a:endParaRPr sz="1200" dirty="0">
              <a:highlight>
                <a:srgbClr val="FFFFFF"/>
              </a:highlight>
            </a:endParaRPr>
          </a:p>
          <a:p>
            <a:pPr marL="457200" lvl="0" indent="-304800" algn="just" rtl="0">
              <a:lnSpc>
                <a:spcPct val="100000"/>
              </a:lnSpc>
              <a:spcBef>
                <a:spcPts val="0"/>
              </a:spcBef>
              <a:spcAft>
                <a:spcPts val="0"/>
              </a:spcAft>
              <a:buSzPts val="1200"/>
              <a:buChar char="-"/>
            </a:pPr>
            <a:r>
              <a:rPr lang="it" sz="1200" dirty="0">
                <a:highlight>
                  <a:srgbClr val="FFFFFF"/>
                </a:highlight>
              </a:rPr>
              <a:t>να θέτε</a:t>
            </a:r>
            <a:r>
              <a:rPr lang="el-GR" sz="1200" dirty="0">
                <a:highlight>
                  <a:srgbClr val="FFFFFF"/>
                </a:highlight>
              </a:rPr>
              <a:t>τε</a:t>
            </a:r>
            <a:r>
              <a:rPr lang="it" sz="1200" dirty="0">
                <a:highlight>
                  <a:srgbClr val="FFFFFF"/>
                </a:highlight>
              </a:rPr>
              <a:t> στόχους για τα τμήματα και τους υπαλλήλους.</a:t>
            </a:r>
            <a:endParaRPr sz="1200" dirty="0">
              <a:highlight>
                <a:srgbClr val="FFFFFF"/>
              </a:highlight>
            </a:endParaRPr>
          </a:p>
          <a:p>
            <a:pPr marL="0" lvl="0" indent="0" algn="just" rtl="0">
              <a:lnSpc>
                <a:spcPct val="100000"/>
              </a:lnSpc>
              <a:spcBef>
                <a:spcPts val="1100"/>
              </a:spcBef>
              <a:spcAft>
                <a:spcPts val="0"/>
              </a:spcAft>
              <a:buNone/>
            </a:pPr>
            <a:endParaRPr sz="1200" dirty="0"/>
          </a:p>
          <a:p>
            <a:pPr marL="0" lvl="0" indent="0" algn="just" rtl="0">
              <a:lnSpc>
                <a:spcPct val="100000"/>
              </a:lnSpc>
              <a:spcBef>
                <a:spcPts val="0"/>
              </a:spcBef>
              <a:spcAft>
                <a:spcPts val="0"/>
              </a:spcAft>
              <a:buNone/>
            </a:pPr>
            <a:endParaRPr sz="1200" b="1" i="1" dirty="0">
              <a:highlight>
                <a:srgbClr val="FFFFFF"/>
              </a:highlight>
            </a:endParaRPr>
          </a:p>
          <a:p>
            <a:pPr marL="0" lvl="0" indent="0" algn="ctr" rtl="0">
              <a:lnSpc>
                <a:spcPct val="100000"/>
              </a:lnSpc>
              <a:spcBef>
                <a:spcPts val="0"/>
              </a:spcBef>
              <a:spcAft>
                <a:spcPts val="0"/>
              </a:spcAft>
              <a:buNone/>
            </a:pPr>
            <a:endParaRPr sz="1200" dirty="0"/>
          </a:p>
        </p:txBody>
      </p:sp>
      <p:pic>
        <p:nvPicPr>
          <p:cNvPr id="291" name="Google Shape;291;p43"/>
          <p:cNvPicPr preferRelativeResize="0"/>
          <p:nvPr/>
        </p:nvPicPr>
        <p:blipFill>
          <a:blip r:embed="rId3">
            <a:alphaModFix/>
          </a:blip>
          <a:stretch>
            <a:fillRect/>
          </a:stretch>
        </p:blipFill>
        <p:spPr>
          <a:xfrm>
            <a:off x="171050" y="1424150"/>
            <a:ext cx="2338175" cy="2295193"/>
          </a:xfrm>
          <a:prstGeom prst="rect">
            <a:avLst/>
          </a:prstGeom>
          <a:noFill/>
          <a:ln>
            <a:noFill/>
          </a:ln>
        </p:spPr>
      </p:pic>
      <p:pic>
        <p:nvPicPr>
          <p:cNvPr id="292" name="Google Shape;292;p43"/>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293" name="Google Shape;293;p43"/>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6"/>
          <p:cNvSpPr txBox="1">
            <a:spLocks noGrp="1"/>
          </p:cNvSpPr>
          <p:nvPr>
            <p:ph type="title"/>
          </p:nvPr>
        </p:nvSpPr>
        <p:spPr>
          <a:xfrm>
            <a:off x="265500" y="1912650"/>
            <a:ext cx="4045200" cy="131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t" dirty="0">
                <a:latin typeface="Lato" charset="0"/>
                <a:ea typeface="Lato" charset="0"/>
                <a:cs typeface="Lato" charset="0"/>
              </a:rPr>
              <a:t>Μονάδες εργασίας</a:t>
            </a:r>
            <a:endParaRPr dirty="0">
              <a:latin typeface="Lato" charset="0"/>
              <a:ea typeface="Lato" charset="0"/>
              <a:cs typeface="Lato" charset="0"/>
            </a:endParaRPr>
          </a:p>
        </p:txBody>
      </p:sp>
      <p:sp>
        <p:nvSpPr>
          <p:cNvPr id="144" name="Google Shape;144;p26"/>
          <p:cNvSpPr txBox="1">
            <a:spLocks noGrp="1"/>
          </p:cNvSpPr>
          <p:nvPr>
            <p:ph type="body" idx="2"/>
          </p:nvPr>
        </p:nvSpPr>
        <p:spPr>
          <a:xfrm>
            <a:off x="4957549" y="538619"/>
            <a:ext cx="3685409" cy="3697381"/>
          </a:xfrm>
          <a:prstGeom prst="rect">
            <a:avLst/>
          </a:prstGeom>
        </p:spPr>
        <p:txBody>
          <a:bodyPr spcFirstLastPara="1" wrap="square" lIns="91425" tIns="91425" rIns="91425" bIns="91425" anchor="ctr" anchorCtr="0">
            <a:noAutofit/>
          </a:bodyPr>
          <a:lstStyle/>
          <a:p>
            <a:pPr marL="457200" lvl="0" indent="0" rtl="0">
              <a:lnSpc>
                <a:spcPct val="100000"/>
              </a:lnSpc>
              <a:spcBef>
                <a:spcPts val="0"/>
              </a:spcBef>
              <a:spcAft>
                <a:spcPts val="0"/>
              </a:spcAft>
              <a:buNone/>
            </a:pPr>
            <a:endParaRPr b="1" dirty="0">
              <a:solidFill>
                <a:schemeClr val="dk2"/>
              </a:solidFill>
            </a:endParaRPr>
          </a:p>
          <a:p>
            <a:pPr marL="457200" lvl="0" indent="0" rtl="0">
              <a:lnSpc>
                <a:spcPct val="100000"/>
              </a:lnSpc>
              <a:spcBef>
                <a:spcPts val="0"/>
              </a:spcBef>
              <a:spcAft>
                <a:spcPts val="0"/>
              </a:spcAft>
              <a:buNone/>
            </a:pPr>
            <a:endParaRPr b="1" dirty="0">
              <a:solidFill>
                <a:schemeClr val="dk2"/>
              </a:solidFill>
            </a:endParaRPr>
          </a:p>
          <a:p>
            <a:pPr marL="457200" lvl="0" indent="0" rtl="0">
              <a:lnSpc>
                <a:spcPct val="100000"/>
              </a:lnSpc>
              <a:spcBef>
                <a:spcPts val="0"/>
              </a:spcBef>
              <a:spcAft>
                <a:spcPts val="0"/>
              </a:spcAft>
              <a:buNone/>
            </a:pPr>
            <a:endParaRPr b="1" dirty="0">
              <a:solidFill>
                <a:schemeClr val="dk2"/>
              </a:solidFill>
            </a:endParaRPr>
          </a:p>
          <a:p>
            <a:pPr marL="457200" lvl="0" indent="0" rtl="0">
              <a:lnSpc>
                <a:spcPct val="100000"/>
              </a:lnSpc>
              <a:spcBef>
                <a:spcPts val="0"/>
              </a:spcBef>
              <a:spcAft>
                <a:spcPts val="0"/>
              </a:spcAft>
              <a:buNone/>
            </a:pPr>
            <a:endParaRPr b="1" dirty="0">
              <a:solidFill>
                <a:schemeClr val="dk2"/>
              </a:solidFill>
            </a:endParaRPr>
          </a:p>
          <a:p>
            <a:pPr marL="457200" lvl="0" indent="-342900" rtl="0">
              <a:lnSpc>
                <a:spcPct val="100000"/>
              </a:lnSpc>
              <a:spcBef>
                <a:spcPts val="0"/>
              </a:spcBef>
              <a:spcAft>
                <a:spcPts val="0"/>
              </a:spcAft>
              <a:buClr>
                <a:schemeClr val="dk2"/>
              </a:buClr>
              <a:buSzPts val="1800"/>
              <a:buAutoNum type="arabicPeriod"/>
            </a:pPr>
            <a:r>
              <a:rPr lang="it" b="1" dirty="0">
                <a:solidFill>
                  <a:schemeClr val="dk2"/>
                </a:solidFill>
              </a:rPr>
              <a:t>Χαρτογράφηση των οικονομικών και χρηματοοικονομικών διαδικασιών των κοινωνικών επιχειρήσεων</a:t>
            </a:r>
            <a:endParaRPr b="1" dirty="0">
              <a:solidFill>
                <a:schemeClr val="dk2"/>
              </a:solidFill>
            </a:endParaRPr>
          </a:p>
          <a:p>
            <a:pPr marL="457200" lvl="0" indent="0" rtl="0">
              <a:lnSpc>
                <a:spcPct val="100000"/>
              </a:lnSpc>
              <a:spcBef>
                <a:spcPts val="0"/>
              </a:spcBef>
              <a:spcAft>
                <a:spcPts val="0"/>
              </a:spcAft>
              <a:buNone/>
            </a:pPr>
            <a:endParaRPr b="1" dirty="0">
              <a:solidFill>
                <a:schemeClr val="dk2"/>
              </a:solidFill>
            </a:endParaRPr>
          </a:p>
          <a:p>
            <a:pPr marL="457200" lvl="0" indent="0" rtl="0">
              <a:lnSpc>
                <a:spcPct val="100000"/>
              </a:lnSpc>
              <a:spcBef>
                <a:spcPts val="0"/>
              </a:spcBef>
              <a:spcAft>
                <a:spcPts val="0"/>
              </a:spcAft>
              <a:buNone/>
            </a:pPr>
            <a:endParaRPr b="1" dirty="0">
              <a:solidFill>
                <a:schemeClr val="dk2"/>
              </a:solidFill>
            </a:endParaRPr>
          </a:p>
          <a:p>
            <a:pPr marL="457200" lvl="0" indent="-342900" rtl="0">
              <a:lnSpc>
                <a:spcPct val="100000"/>
              </a:lnSpc>
              <a:spcBef>
                <a:spcPts val="0"/>
              </a:spcBef>
              <a:spcAft>
                <a:spcPts val="0"/>
              </a:spcAft>
              <a:buClr>
                <a:schemeClr val="dk2"/>
              </a:buClr>
              <a:buSzPts val="1800"/>
              <a:buAutoNum type="arabicPeriod"/>
            </a:pPr>
            <a:r>
              <a:rPr lang="it" b="1" dirty="0">
                <a:solidFill>
                  <a:schemeClr val="dk2"/>
                </a:solidFill>
              </a:rPr>
              <a:t>Οικονομικός σχεδιασμός και διαχείριση κοινωνικών επιχειρήσεων και </a:t>
            </a:r>
            <a:endParaRPr b="1" dirty="0">
              <a:solidFill>
                <a:schemeClr val="dk2"/>
              </a:solidFill>
            </a:endParaRPr>
          </a:p>
          <a:p>
            <a:pPr marL="457200" lvl="0" indent="0" rtl="0">
              <a:lnSpc>
                <a:spcPct val="100000"/>
              </a:lnSpc>
              <a:spcBef>
                <a:spcPts val="0"/>
              </a:spcBef>
              <a:spcAft>
                <a:spcPts val="0"/>
              </a:spcAft>
              <a:buNone/>
            </a:pPr>
            <a:r>
              <a:rPr lang="it" b="1" dirty="0">
                <a:solidFill>
                  <a:schemeClr val="dk2"/>
                </a:solidFill>
              </a:rPr>
              <a:t>καινοτομία και ψηφιοποίηση των χρηματοοικονομικών διαδικασιών</a:t>
            </a:r>
            <a:endParaRPr b="1" dirty="0">
              <a:solidFill>
                <a:schemeClr val="dk2"/>
              </a:solidFill>
            </a:endParaRPr>
          </a:p>
          <a:p>
            <a:pPr marL="457200" lvl="0" indent="0" rtl="0">
              <a:lnSpc>
                <a:spcPct val="100000"/>
              </a:lnSpc>
              <a:spcBef>
                <a:spcPts val="0"/>
              </a:spcBef>
              <a:spcAft>
                <a:spcPts val="0"/>
              </a:spcAft>
              <a:buNone/>
            </a:pPr>
            <a:endParaRPr b="1" dirty="0">
              <a:solidFill>
                <a:schemeClr val="dk2"/>
              </a:solidFill>
            </a:endParaRPr>
          </a:p>
          <a:p>
            <a:pPr marL="0" lvl="0" indent="0" rtl="0">
              <a:spcBef>
                <a:spcPts val="0"/>
              </a:spcBef>
              <a:spcAft>
                <a:spcPts val="0"/>
              </a:spcAft>
              <a:buNone/>
            </a:pPr>
            <a:endParaRPr b="1" dirty="0"/>
          </a:p>
          <a:p>
            <a:pPr marL="0" lvl="0" indent="0" rtl="0">
              <a:spcBef>
                <a:spcPts val="0"/>
              </a:spcBef>
              <a:spcAft>
                <a:spcPts val="0"/>
              </a:spcAft>
              <a:buNone/>
            </a:pPr>
            <a:endParaRPr b="1" dirty="0"/>
          </a:p>
          <a:p>
            <a:pPr marL="0" lvl="0" indent="0" rtl="0">
              <a:spcBef>
                <a:spcPts val="0"/>
              </a:spcBef>
              <a:spcAft>
                <a:spcPts val="1600"/>
              </a:spcAft>
              <a:buNone/>
            </a:pPr>
            <a:endParaRPr sz="1500" dirty="0"/>
          </a:p>
        </p:txBody>
      </p:sp>
      <p:pic>
        <p:nvPicPr>
          <p:cNvPr id="145" name="Google Shape;145;p26"/>
          <p:cNvPicPr preferRelativeResize="0"/>
          <p:nvPr/>
        </p:nvPicPr>
        <p:blipFill>
          <a:blip r:embed="rId3">
            <a:alphaModFix/>
          </a:blip>
          <a:stretch>
            <a:fillRect/>
          </a:stretch>
        </p:blipFill>
        <p:spPr>
          <a:xfrm>
            <a:off x="265500" y="244925"/>
            <a:ext cx="1393177" cy="1318200"/>
          </a:xfrm>
          <a:prstGeom prst="rect">
            <a:avLst/>
          </a:prstGeom>
          <a:noFill/>
          <a:ln>
            <a:noFill/>
          </a:ln>
        </p:spPr>
      </p:pic>
      <p:pic>
        <p:nvPicPr>
          <p:cNvPr id="146" name="Google Shape;146;p26"/>
          <p:cNvPicPr preferRelativeResize="0"/>
          <p:nvPr/>
        </p:nvPicPr>
        <p:blipFill>
          <a:blip r:embed="rId4">
            <a:alphaModFix/>
          </a:blip>
          <a:stretch>
            <a:fillRect/>
          </a:stretch>
        </p:blipFill>
        <p:spPr>
          <a:xfrm>
            <a:off x="174475" y="4474950"/>
            <a:ext cx="2056050" cy="426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4"/>
          <p:cNvSpPr txBox="1">
            <a:spLocks noGrp="1"/>
          </p:cNvSpPr>
          <p:nvPr>
            <p:ph type="title"/>
          </p:nvPr>
        </p:nvSpPr>
        <p:spPr>
          <a:xfrm>
            <a:off x="0" y="1339929"/>
            <a:ext cx="4550700" cy="1196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SzPts val="1100"/>
              <a:buNone/>
            </a:pPr>
            <a:r>
              <a:rPr lang="it" sz="2200" dirty="0">
                <a:solidFill>
                  <a:srgbClr val="122D4A"/>
                </a:solidFill>
                <a:latin typeface="Lato" charset="0"/>
                <a:ea typeface="Lato" charset="0"/>
                <a:cs typeface="Lato" charset="0"/>
                <a:sym typeface="Arial"/>
              </a:rPr>
              <a:t>1.6 Οικοσυστήματα στήριξης των κοινωνικών επιχειρήσεων</a:t>
            </a:r>
            <a:endParaRPr sz="2200" b="0" dirty="0">
              <a:solidFill>
                <a:srgbClr val="122D4A"/>
              </a:solidFill>
              <a:latin typeface="Lato" charset="0"/>
              <a:ea typeface="Lato" charset="0"/>
              <a:cs typeface="Lato" charset="0"/>
              <a:sym typeface="Arial"/>
            </a:endParaRPr>
          </a:p>
        </p:txBody>
      </p:sp>
      <p:sp>
        <p:nvSpPr>
          <p:cNvPr id="299" name="Google Shape;299;p44"/>
          <p:cNvSpPr txBox="1">
            <a:spLocks noGrp="1"/>
          </p:cNvSpPr>
          <p:nvPr>
            <p:ph type="body" idx="2"/>
          </p:nvPr>
        </p:nvSpPr>
        <p:spPr>
          <a:xfrm>
            <a:off x="4724575" y="553500"/>
            <a:ext cx="4293300" cy="38841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it" sz="1400">
                <a:solidFill>
                  <a:schemeClr val="dk2"/>
                </a:solidFill>
              </a:rPr>
              <a:t>Στόχος του κοινωνικού επιχειρηματία είναι η </a:t>
            </a:r>
            <a:r>
              <a:rPr lang="it" sz="1400" b="1">
                <a:solidFill>
                  <a:schemeClr val="dk2"/>
                </a:solidFill>
              </a:rPr>
              <a:t>δημιουργία αξίας για την κοινωνία</a:t>
            </a:r>
            <a:r>
              <a:rPr lang="it" sz="1400">
                <a:solidFill>
                  <a:schemeClr val="dk2"/>
                </a:solidFill>
              </a:rPr>
              <a:t>.</a:t>
            </a:r>
            <a:endParaRPr sz="1400">
              <a:solidFill>
                <a:schemeClr val="dk2"/>
              </a:solidFill>
            </a:endParaRPr>
          </a:p>
          <a:p>
            <a:pPr marL="0" lvl="0" indent="0" algn="just" rtl="0">
              <a:spcBef>
                <a:spcPts val="0"/>
              </a:spcBef>
              <a:spcAft>
                <a:spcPts val="0"/>
              </a:spcAft>
              <a:buNone/>
            </a:pPr>
            <a:br>
              <a:rPr lang="it" sz="1400">
                <a:solidFill>
                  <a:schemeClr val="dk2"/>
                </a:solidFill>
              </a:rPr>
            </a:br>
            <a:r>
              <a:rPr lang="it" sz="1400">
                <a:solidFill>
                  <a:schemeClr val="dk2"/>
                </a:solidFill>
              </a:rPr>
              <a:t>Οι οργανώσεις κοινωνικής υποστήριξης χαρακτηρίζονται από την προθυμία να δημιουργήσουν οικονομικά βιώσιμα μοντέλα που επιδιώκουν να αυξήσουν τον αντίκτυπό τους.</a:t>
            </a:r>
            <a:endParaRPr sz="1400">
              <a:solidFill>
                <a:schemeClr val="dk2"/>
              </a:solidFill>
            </a:endParaRPr>
          </a:p>
          <a:p>
            <a:pPr marL="0" lvl="0" indent="0" algn="ctr" rtl="0">
              <a:spcBef>
                <a:spcPts val="0"/>
              </a:spcBef>
              <a:spcAft>
                <a:spcPts val="0"/>
              </a:spcAft>
              <a:buNone/>
            </a:pPr>
            <a:endParaRPr sz="1400">
              <a:solidFill>
                <a:schemeClr val="dk2"/>
              </a:solidFill>
            </a:endParaRPr>
          </a:p>
          <a:p>
            <a:pPr marL="0" lvl="0" indent="0" algn="ctr" rtl="0">
              <a:spcBef>
                <a:spcPts val="0"/>
              </a:spcBef>
              <a:spcAft>
                <a:spcPts val="0"/>
              </a:spcAft>
              <a:buNone/>
            </a:pPr>
            <a:br>
              <a:rPr lang="it" sz="1400">
                <a:solidFill>
                  <a:schemeClr val="dk2"/>
                </a:solidFill>
              </a:rPr>
            </a:br>
            <a:r>
              <a:rPr lang="it" sz="1400">
                <a:solidFill>
                  <a:schemeClr val="dk2"/>
                </a:solidFill>
              </a:rPr>
              <a:t>Ο προσδιορισμός των </a:t>
            </a:r>
            <a:r>
              <a:rPr lang="it" sz="1400" b="1">
                <a:solidFill>
                  <a:schemeClr val="dk2"/>
                </a:solidFill>
              </a:rPr>
              <a:t>οικοσυστημάτων υποστήριξης </a:t>
            </a:r>
            <a:r>
              <a:rPr lang="it" sz="1400">
                <a:solidFill>
                  <a:schemeClr val="dk2"/>
                </a:solidFill>
              </a:rPr>
              <a:t>είναι ακόμη πιο κρίσιμος για τις κοινωνικές επιχειρήσεις προκειμένου να επιτύχουν </a:t>
            </a:r>
            <a:r>
              <a:rPr lang="it" sz="1400" b="1">
                <a:solidFill>
                  <a:schemeClr val="dk2"/>
                </a:solidFill>
              </a:rPr>
              <a:t>μεσοπρόθεσμη και μακροπρόθεσμη βιωσιμότητα.</a:t>
            </a:r>
            <a:endParaRPr sz="1400" b="1"/>
          </a:p>
        </p:txBody>
      </p:sp>
      <p:pic>
        <p:nvPicPr>
          <p:cNvPr id="300" name="Google Shape;300;p44"/>
          <p:cNvPicPr preferRelativeResize="0"/>
          <p:nvPr/>
        </p:nvPicPr>
        <p:blipFill>
          <a:blip r:embed="rId3">
            <a:alphaModFix/>
          </a:blip>
          <a:stretch>
            <a:fillRect/>
          </a:stretch>
        </p:blipFill>
        <p:spPr>
          <a:xfrm>
            <a:off x="981775" y="2273350"/>
            <a:ext cx="2429175" cy="2429175"/>
          </a:xfrm>
          <a:prstGeom prst="rect">
            <a:avLst/>
          </a:prstGeom>
          <a:noFill/>
          <a:ln>
            <a:noFill/>
          </a:ln>
        </p:spPr>
      </p:pic>
      <p:pic>
        <p:nvPicPr>
          <p:cNvPr id="301" name="Google Shape;301;p44"/>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302" name="Google Shape;302;p44"/>
          <p:cNvPicPr preferRelativeResize="0"/>
          <p:nvPr/>
        </p:nvPicPr>
        <p:blipFill>
          <a:blip r:embed="rId5">
            <a:alphaModFix/>
          </a:blip>
          <a:stretch>
            <a:fillRect/>
          </a:stretch>
        </p:blipFill>
        <p:spPr>
          <a:xfrm>
            <a:off x="265500" y="244925"/>
            <a:ext cx="1393177" cy="1318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5"/>
          <p:cNvSpPr txBox="1">
            <a:spLocks noGrp="1"/>
          </p:cNvSpPr>
          <p:nvPr>
            <p:ph type="title"/>
          </p:nvPr>
        </p:nvSpPr>
        <p:spPr>
          <a:xfrm>
            <a:off x="1306050" y="527750"/>
            <a:ext cx="6227100" cy="891600"/>
          </a:xfrm>
          <a:prstGeom prst="rect">
            <a:avLst/>
          </a:prstGeom>
        </p:spPr>
        <p:txBody>
          <a:bodyPr spcFirstLastPara="1" wrap="square" lIns="91425" tIns="91425" rIns="91425" bIns="91425" anchor="t" anchorCtr="0">
            <a:noAutofit/>
          </a:bodyPr>
          <a:lstStyle/>
          <a:p>
            <a:pPr algn="ctr"/>
            <a:r>
              <a:rPr lang="it" sz="2000" dirty="0">
                <a:solidFill>
                  <a:schemeClr val="dk1"/>
                </a:solidFill>
                <a:latin typeface="Lato" charset="0"/>
                <a:ea typeface="Lato" charset="0"/>
                <a:cs typeface="Lato" charset="0"/>
                <a:sym typeface="Arial"/>
              </a:rPr>
              <a:t>Συνήθεις τρόποι επικοινωνίας</a:t>
            </a:r>
            <a:endParaRPr sz="2000" dirty="0">
              <a:solidFill>
                <a:schemeClr val="dk1"/>
              </a:solidFill>
              <a:latin typeface="Lato" charset="0"/>
              <a:ea typeface="Lato" charset="0"/>
              <a:cs typeface="Lato" charset="0"/>
              <a:sym typeface="Arial"/>
            </a:endParaRPr>
          </a:p>
          <a:p>
            <a:pPr algn="ctr"/>
            <a:r>
              <a:rPr lang="it" sz="2000" dirty="0">
                <a:solidFill>
                  <a:schemeClr val="dk1"/>
                </a:solidFill>
                <a:latin typeface="Lato" charset="0"/>
                <a:ea typeface="Lato" charset="0"/>
                <a:cs typeface="Lato" charset="0"/>
                <a:sym typeface="Arial"/>
              </a:rPr>
              <a:t>με τους ενδιαφερόμενους</a:t>
            </a:r>
            <a:endParaRPr sz="2000" dirty="0">
              <a:solidFill>
                <a:schemeClr val="dk1"/>
              </a:solidFill>
              <a:latin typeface="Lato" charset="0"/>
              <a:ea typeface="Lato" charset="0"/>
              <a:cs typeface="Lato" charset="0"/>
              <a:sym typeface="Arial"/>
            </a:endParaRPr>
          </a:p>
        </p:txBody>
      </p:sp>
      <p:sp>
        <p:nvSpPr>
          <p:cNvPr id="308" name="Google Shape;308;p45"/>
          <p:cNvSpPr txBox="1">
            <a:spLocks noGrp="1"/>
          </p:cNvSpPr>
          <p:nvPr>
            <p:ph type="body" idx="1"/>
          </p:nvPr>
        </p:nvSpPr>
        <p:spPr>
          <a:xfrm>
            <a:off x="274200" y="1419350"/>
            <a:ext cx="2671800" cy="461700"/>
          </a:xfrm>
          <a:prstGeom prst="rect">
            <a:avLst/>
          </a:prstGeom>
        </p:spPr>
        <p:txBody>
          <a:bodyPr spcFirstLastPara="1" wrap="square" lIns="91425" tIns="91425" rIns="91425" bIns="91425" anchor="t" anchorCtr="0">
            <a:noAutofit/>
          </a:bodyPr>
          <a:lstStyle/>
          <a:p>
            <a:r>
              <a:rPr lang="it" b="1"/>
              <a:t>Περιοδικές συνεδριάσεις</a:t>
            </a:r>
            <a:endParaRPr b="1"/>
          </a:p>
        </p:txBody>
      </p:sp>
      <p:sp>
        <p:nvSpPr>
          <p:cNvPr id="309" name="Google Shape;309;p45"/>
          <p:cNvSpPr txBox="1"/>
          <p:nvPr/>
        </p:nvSpPr>
        <p:spPr>
          <a:xfrm>
            <a:off x="1306050" y="3124613"/>
            <a:ext cx="2746500" cy="400079"/>
          </a:xfrm>
          <a:prstGeom prst="rect">
            <a:avLst/>
          </a:prstGeom>
          <a:noFill/>
          <a:ln>
            <a:noFill/>
          </a:ln>
        </p:spPr>
        <p:txBody>
          <a:bodyPr spcFirstLastPara="1" wrap="square" lIns="91425" tIns="91425" rIns="91425" bIns="91425" anchor="t" anchorCtr="0">
            <a:spAutoFit/>
          </a:bodyPr>
          <a:lstStyle/>
          <a:p>
            <a:pPr marL="457189" indent="-317492" defTabSz="914378">
              <a:buSzPts val="1400"/>
              <a:buFont typeface="Lato"/>
              <a:buChar char="●"/>
            </a:pPr>
            <a:r>
              <a:rPr lang="it" b="1">
                <a:latin typeface="Lato"/>
                <a:ea typeface="Lato"/>
                <a:cs typeface="Lato"/>
                <a:sym typeface="Lato"/>
              </a:rPr>
              <a:t>Εκδηλώσεις συγκέντρωσης πόρων</a:t>
            </a:r>
            <a:endParaRPr b="1">
              <a:latin typeface="Lato"/>
              <a:ea typeface="Lato"/>
              <a:cs typeface="Lato"/>
              <a:sym typeface="Lato"/>
            </a:endParaRPr>
          </a:p>
        </p:txBody>
      </p:sp>
      <p:pic>
        <p:nvPicPr>
          <p:cNvPr id="310" name="Google Shape;310;p45"/>
          <p:cNvPicPr preferRelativeResize="0"/>
          <p:nvPr/>
        </p:nvPicPr>
        <p:blipFill>
          <a:blip r:embed="rId3">
            <a:alphaModFix/>
          </a:blip>
          <a:stretch>
            <a:fillRect/>
          </a:stretch>
        </p:blipFill>
        <p:spPr>
          <a:xfrm>
            <a:off x="858122" y="1879222"/>
            <a:ext cx="985075" cy="985075"/>
          </a:xfrm>
          <a:prstGeom prst="rect">
            <a:avLst/>
          </a:prstGeom>
          <a:noFill/>
          <a:ln>
            <a:noFill/>
          </a:ln>
        </p:spPr>
      </p:pic>
      <p:pic>
        <p:nvPicPr>
          <p:cNvPr id="311" name="Google Shape;311;p45"/>
          <p:cNvPicPr preferRelativeResize="0"/>
          <p:nvPr/>
        </p:nvPicPr>
        <p:blipFill>
          <a:blip r:embed="rId4">
            <a:alphaModFix/>
          </a:blip>
          <a:stretch>
            <a:fillRect/>
          </a:stretch>
        </p:blipFill>
        <p:spPr>
          <a:xfrm>
            <a:off x="2069551" y="3591050"/>
            <a:ext cx="957975" cy="957975"/>
          </a:xfrm>
          <a:prstGeom prst="rect">
            <a:avLst/>
          </a:prstGeom>
          <a:noFill/>
          <a:ln>
            <a:noFill/>
          </a:ln>
        </p:spPr>
      </p:pic>
      <p:sp>
        <p:nvSpPr>
          <p:cNvPr id="312" name="Google Shape;312;p45"/>
          <p:cNvSpPr txBox="1"/>
          <p:nvPr/>
        </p:nvSpPr>
        <p:spPr>
          <a:xfrm>
            <a:off x="5839013" y="1450088"/>
            <a:ext cx="3263100" cy="400079"/>
          </a:xfrm>
          <a:prstGeom prst="rect">
            <a:avLst/>
          </a:prstGeom>
          <a:noFill/>
          <a:ln>
            <a:noFill/>
          </a:ln>
        </p:spPr>
        <p:txBody>
          <a:bodyPr spcFirstLastPara="1" wrap="square" lIns="91425" tIns="91425" rIns="91425" bIns="91425" anchor="t" anchorCtr="0">
            <a:spAutoFit/>
          </a:bodyPr>
          <a:lstStyle/>
          <a:p>
            <a:pPr marL="457189" indent="-317492" defTabSz="914378">
              <a:buSzPts val="1400"/>
              <a:buFont typeface="Lato"/>
              <a:buChar char="●"/>
            </a:pPr>
            <a:r>
              <a:rPr lang="it" b="1">
                <a:latin typeface="Lato"/>
                <a:ea typeface="Lato"/>
                <a:cs typeface="Lato"/>
                <a:sym typeface="Lato"/>
              </a:rPr>
              <a:t>Ιστοσελίδες και μέσα κοινωνικής δικτύωσης</a:t>
            </a:r>
            <a:endParaRPr b="1">
              <a:latin typeface="Lato"/>
              <a:ea typeface="Lato"/>
              <a:cs typeface="Lato"/>
              <a:sym typeface="Lato"/>
            </a:endParaRPr>
          </a:p>
        </p:txBody>
      </p:sp>
      <p:sp>
        <p:nvSpPr>
          <p:cNvPr id="313" name="Google Shape;313;p45"/>
          <p:cNvSpPr txBox="1"/>
          <p:nvPr/>
        </p:nvSpPr>
        <p:spPr>
          <a:xfrm>
            <a:off x="4207825" y="3079388"/>
            <a:ext cx="3530700" cy="615523"/>
          </a:xfrm>
          <a:prstGeom prst="rect">
            <a:avLst/>
          </a:prstGeom>
          <a:noFill/>
          <a:ln>
            <a:noFill/>
          </a:ln>
        </p:spPr>
        <p:txBody>
          <a:bodyPr spcFirstLastPara="1" wrap="square" lIns="91425" tIns="91425" rIns="91425" bIns="91425" anchor="t" anchorCtr="0">
            <a:spAutoFit/>
          </a:bodyPr>
          <a:lstStyle/>
          <a:p>
            <a:pPr marL="457189" indent="-317492" defTabSz="914378">
              <a:buSzPts val="1400"/>
              <a:buFont typeface="Lato"/>
              <a:buChar char="●"/>
            </a:pPr>
            <a:r>
              <a:rPr lang="it" b="1">
                <a:latin typeface="Lato"/>
                <a:ea typeface="Lato"/>
                <a:cs typeface="Lato"/>
                <a:sym typeface="Lato"/>
              </a:rPr>
              <a:t>Συμμετοχή σε συνεργατικές ομάδες έργου και ομάδες εργασίας</a:t>
            </a:r>
            <a:endParaRPr b="1">
              <a:latin typeface="Lato"/>
              <a:ea typeface="Lato"/>
              <a:cs typeface="Lato"/>
              <a:sym typeface="Lato"/>
            </a:endParaRPr>
          </a:p>
        </p:txBody>
      </p:sp>
      <p:sp>
        <p:nvSpPr>
          <p:cNvPr id="314" name="Google Shape;314;p45"/>
          <p:cNvSpPr txBox="1"/>
          <p:nvPr/>
        </p:nvSpPr>
        <p:spPr>
          <a:xfrm>
            <a:off x="3295650" y="1450100"/>
            <a:ext cx="2247900" cy="400079"/>
          </a:xfrm>
          <a:prstGeom prst="rect">
            <a:avLst/>
          </a:prstGeom>
          <a:noFill/>
          <a:ln>
            <a:noFill/>
          </a:ln>
        </p:spPr>
        <p:txBody>
          <a:bodyPr spcFirstLastPara="1" wrap="square" lIns="91425" tIns="91425" rIns="91425" bIns="91425" anchor="t" anchorCtr="0">
            <a:spAutoFit/>
          </a:bodyPr>
          <a:lstStyle/>
          <a:p>
            <a:pPr marL="457189" indent="-317492" defTabSz="914378">
              <a:buSzPts val="1400"/>
              <a:buFont typeface="Lato"/>
              <a:buChar char="●"/>
            </a:pPr>
            <a:r>
              <a:rPr lang="it" b="1">
                <a:latin typeface="Lato"/>
                <a:ea typeface="Lato"/>
                <a:cs typeface="Lato"/>
                <a:sym typeface="Lato"/>
              </a:rPr>
              <a:t>Δελτία Τύπου</a:t>
            </a:r>
            <a:endParaRPr b="1">
              <a:latin typeface="Lato"/>
              <a:ea typeface="Lato"/>
              <a:cs typeface="Lato"/>
              <a:sym typeface="Lato"/>
            </a:endParaRPr>
          </a:p>
        </p:txBody>
      </p:sp>
      <p:pic>
        <p:nvPicPr>
          <p:cNvPr id="315" name="Google Shape;315;p45"/>
          <p:cNvPicPr preferRelativeResize="0"/>
          <p:nvPr/>
        </p:nvPicPr>
        <p:blipFill>
          <a:blip r:embed="rId5">
            <a:alphaModFix/>
          </a:blip>
          <a:stretch>
            <a:fillRect/>
          </a:stretch>
        </p:blipFill>
        <p:spPr>
          <a:xfrm>
            <a:off x="5354164" y="3695000"/>
            <a:ext cx="957975" cy="957975"/>
          </a:xfrm>
          <a:prstGeom prst="rect">
            <a:avLst/>
          </a:prstGeom>
          <a:noFill/>
          <a:ln>
            <a:noFill/>
          </a:ln>
        </p:spPr>
      </p:pic>
      <p:pic>
        <p:nvPicPr>
          <p:cNvPr id="316" name="Google Shape;316;p45"/>
          <p:cNvPicPr preferRelativeResize="0"/>
          <p:nvPr/>
        </p:nvPicPr>
        <p:blipFill>
          <a:blip r:embed="rId6">
            <a:alphaModFix/>
          </a:blip>
          <a:stretch>
            <a:fillRect/>
          </a:stretch>
        </p:blipFill>
        <p:spPr>
          <a:xfrm>
            <a:off x="3940613" y="1892776"/>
            <a:ext cx="957975" cy="957975"/>
          </a:xfrm>
          <a:prstGeom prst="rect">
            <a:avLst/>
          </a:prstGeom>
          <a:noFill/>
          <a:ln>
            <a:noFill/>
          </a:ln>
        </p:spPr>
      </p:pic>
      <p:pic>
        <p:nvPicPr>
          <p:cNvPr id="317" name="Google Shape;317;p45"/>
          <p:cNvPicPr preferRelativeResize="0"/>
          <p:nvPr/>
        </p:nvPicPr>
        <p:blipFill>
          <a:blip r:embed="rId7">
            <a:alphaModFix/>
          </a:blip>
          <a:stretch>
            <a:fillRect/>
          </a:stretch>
        </p:blipFill>
        <p:spPr>
          <a:xfrm>
            <a:off x="6846913" y="1925975"/>
            <a:ext cx="891624" cy="891600"/>
          </a:xfrm>
          <a:prstGeom prst="rect">
            <a:avLst/>
          </a:prstGeom>
          <a:noFill/>
          <a:ln>
            <a:noFill/>
          </a:ln>
        </p:spPr>
      </p:pic>
      <p:pic>
        <p:nvPicPr>
          <p:cNvPr id="318" name="Google Shape;318;p45"/>
          <p:cNvPicPr preferRelativeResize="0"/>
          <p:nvPr/>
        </p:nvPicPr>
        <p:blipFill>
          <a:blip r:embed="rId8">
            <a:alphaModFix/>
          </a:blip>
          <a:stretch>
            <a:fillRect/>
          </a:stretch>
        </p:blipFill>
        <p:spPr>
          <a:xfrm>
            <a:off x="265500" y="4577351"/>
            <a:ext cx="1484200" cy="307805"/>
          </a:xfrm>
          <a:prstGeom prst="rect">
            <a:avLst/>
          </a:prstGeom>
          <a:noFill/>
          <a:ln>
            <a:noFill/>
          </a:ln>
        </p:spPr>
      </p:pic>
      <p:pic>
        <p:nvPicPr>
          <p:cNvPr id="319" name="Google Shape;319;p45"/>
          <p:cNvPicPr preferRelativeResize="0"/>
          <p:nvPr/>
        </p:nvPicPr>
        <p:blipFill>
          <a:blip r:embed="rId9">
            <a:alphaModFix/>
          </a:blip>
          <a:stretch>
            <a:fillRect/>
          </a:stretch>
        </p:blipFill>
        <p:spPr>
          <a:xfrm>
            <a:off x="1" y="447300"/>
            <a:ext cx="1097150" cy="1038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6"/>
          <p:cNvSpPr txBox="1">
            <a:spLocks noGrp="1"/>
          </p:cNvSpPr>
          <p:nvPr>
            <p:ph type="title"/>
          </p:nvPr>
        </p:nvSpPr>
        <p:spPr>
          <a:xfrm>
            <a:off x="-129612" y="1563125"/>
            <a:ext cx="4572000" cy="522000"/>
          </a:xfrm>
          <a:prstGeom prst="rect">
            <a:avLst/>
          </a:prstGeom>
          <a:noFill/>
          <a:ln>
            <a:noFill/>
          </a:ln>
        </p:spPr>
        <p:txBody>
          <a:bodyPr spcFirstLastPara="1" wrap="square" lIns="91425" tIns="91425" rIns="91425" bIns="91425" anchor="ctr" anchorCtr="0">
            <a:noAutofit/>
          </a:bodyPr>
          <a:lstStyle/>
          <a:p>
            <a:pPr>
              <a:lnSpc>
                <a:spcPct val="115000"/>
              </a:lnSpc>
              <a:buClr>
                <a:schemeClr val="dk2"/>
              </a:buClr>
              <a:buSzPts val="1100"/>
            </a:pPr>
            <a:r>
              <a:rPr lang="it" sz="2400" dirty="0">
                <a:solidFill>
                  <a:srgbClr val="122D4A"/>
                </a:solidFill>
                <a:latin typeface="Lato" charset="0"/>
                <a:ea typeface="Lato" charset="0"/>
                <a:cs typeface="Lato" charset="0"/>
                <a:sym typeface="Arial"/>
              </a:rPr>
              <a:t>1.7 Επιχειρηματικό σχέδιο</a:t>
            </a:r>
            <a:endParaRPr sz="2400" dirty="0">
              <a:solidFill>
                <a:srgbClr val="122D4A"/>
              </a:solidFill>
              <a:latin typeface="Lato" charset="0"/>
              <a:ea typeface="Lato" charset="0"/>
              <a:cs typeface="Lato" charset="0"/>
              <a:sym typeface="Arial"/>
            </a:endParaRPr>
          </a:p>
        </p:txBody>
      </p:sp>
      <p:sp>
        <p:nvSpPr>
          <p:cNvPr id="325" name="Google Shape;325;p46"/>
          <p:cNvSpPr txBox="1">
            <a:spLocks noGrp="1"/>
          </p:cNvSpPr>
          <p:nvPr>
            <p:ph type="body" idx="2"/>
          </p:nvPr>
        </p:nvSpPr>
        <p:spPr>
          <a:xfrm>
            <a:off x="4818675" y="828450"/>
            <a:ext cx="4084500" cy="3486600"/>
          </a:xfrm>
          <a:prstGeom prst="rect">
            <a:avLst/>
          </a:prstGeom>
          <a:noFill/>
          <a:ln>
            <a:noFill/>
          </a:ln>
        </p:spPr>
        <p:txBody>
          <a:bodyPr spcFirstLastPara="1" wrap="square" lIns="91425" tIns="91425" rIns="91425" bIns="91425" anchor="ctr" anchorCtr="0">
            <a:noAutofit/>
          </a:bodyPr>
          <a:lstStyle/>
          <a:p>
            <a:pPr marL="0" indent="0" algn="just">
              <a:spcBef>
                <a:spcPts val="1200"/>
              </a:spcBef>
              <a:buNone/>
            </a:pPr>
            <a:r>
              <a:rPr lang="it" sz="1400" dirty="0">
                <a:solidFill>
                  <a:schemeClr val="dk2"/>
                </a:solidFill>
                <a:latin typeface="Lato" charset="0"/>
                <a:ea typeface="Lato" charset="0"/>
                <a:cs typeface="Lato" charset="0"/>
              </a:rPr>
              <a:t>Το </a:t>
            </a:r>
            <a:r>
              <a:rPr lang="it" sz="1400" b="1" dirty="0">
                <a:solidFill>
                  <a:schemeClr val="dk2"/>
                </a:solidFill>
                <a:latin typeface="Lato" charset="0"/>
                <a:ea typeface="Lato" charset="0"/>
                <a:cs typeface="Lato" charset="0"/>
              </a:rPr>
              <a:t>επιχειρηματικό σχέδιο </a:t>
            </a:r>
            <a:r>
              <a:rPr lang="it" sz="1400" dirty="0">
                <a:solidFill>
                  <a:schemeClr val="dk2"/>
                </a:solidFill>
                <a:latin typeface="Lato" charset="0"/>
                <a:ea typeface="Lato" charset="0"/>
                <a:cs typeface="Lato" charset="0"/>
              </a:rPr>
              <a:t>θα πρέπει να περιγράφει την επιχειρηματική στρατηγική και τους βασικούς στόχους της επιχείρησής σας, όπως:</a:t>
            </a:r>
            <a:endParaRPr sz="1400" dirty="0">
              <a:solidFill>
                <a:schemeClr val="dk2"/>
              </a:solidFill>
              <a:latin typeface="Lato" charset="0"/>
              <a:ea typeface="Lato" charset="0"/>
              <a:cs typeface="Lato" charset="0"/>
            </a:endParaRPr>
          </a:p>
          <a:p>
            <a:pPr indent="-317492">
              <a:spcBef>
                <a:spcPts val="1200"/>
              </a:spcBef>
              <a:buClr>
                <a:schemeClr val="dk2"/>
              </a:buClr>
              <a:buSzPts val="1400"/>
            </a:pPr>
            <a:r>
              <a:rPr lang="it" sz="1400" dirty="0">
                <a:solidFill>
                  <a:schemeClr val="dk2"/>
                </a:solidFill>
                <a:latin typeface="Lato" charset="0"/>
                <a:ea typeface="Lato" charset="0"/>
                <a:cs typeface="Lato" charset="0"/>
              </a:rPr>
              <a:t>οικονομικές προβλέψεις,</a:t>
            </a:r>
            <a:endParaRPr sz="1400" dirty="0">
              <a:solidFill>
                <a:schemeClr val="dk2"/>
              </a:solidFill>
              <a:latin typeface="Lato" charset="0"/>
              <a:ea typeface="Lato" charset="0"/>
              <a:cs typeface="Lato" charset="0"/>
            </a:endParaRPr>
          </a:p>
          <a:p>
            <a:pPr indent="-317492">
              <a:buClr>
                <a:schemeClr val="dk2"/>
              </a:buClr>
              <a:buSzPts val="1400"/>
            </a:pPr>
            <a:r>
              <a:rPr lang="it" sz="1400" dirty="0">
                <a:solidFill>
                  <a:schemeClr val="dk2"/>
                </a:solidFill>
                <a:latin typeface="Lato" charset="0"/>
                <a:ea typeface="Lato" charset="0"/>
                <a:cs typeface="Lato" charset="0"/>
              </a:rPr>
              <a:t>μάρκετινγκ,</a:t>
            </a:r>
            <a:endParaRPr sz="1400" dirty="0">
              <a:solidFill>
                <a:schemeClr val="dk2"/>
              </a:solidFill>
              <a:latin typeface="Lato" charset="0"/>
              <a:ea typeface="Lato" charset="0"/>
              <a:cs typeface="Lato" charset="0"/>
            </a:endParaRPr>
          </a:p>
          <a:p>
            <a:pPr indent="-317492">
              <a:buClr>
                <a:schemeClr val="dk2"/>
              </a:buClr>
              <a:buSzPts val="1400"/>
            </a:pPr>
            <a:r>
              <a:rPr lang="it" sz="1400" dirty="0">
                <a:solidFill>
                  <a:schemeClr val="dk2"/>
                </a:solidFill>
                <a:latin typeface="Lato" charset="0"/>
                <a:ea typeface="Lato" charset="0"/>
                <a:cs typeface="Lato" charset="0"/>
              </a:rPr>
              <a:t>επιχειρησιακά σχέδια.</a:t>
            </a:r>
            <a:endParaRPr sz="1400" dirty="0">
              <a:solidFill>
                <a:schemeClr val="dk2"/>
              </a:solidFill>
              <a:latin typeface="Lato" charset="0"/>
              <a:ea typeface="Lato" charset="0"/>
              <a:cs typeface="Lato" charset="0"/>
            </a:endParaRPr>
          </a:p>
          <a:p>
            <a:pPr marL="0" indent="0" algn="just">
              <a:spcBef>
                <a:spcPts val="1200"/>
              </a:spcBef>
              <a:buNone/>
            </a:pPr>
            <a:br>
              <a:rPr lang="it" sz="1600" b="1" dirty="0">
                <a:solidFill>
                  <a:schemeClr val="dk2"/>
                </a:solidFill>
                <a:latin typeface="Lato" charset="0"/>
                <a:ea typeface="Lato" charset="0"/>
                <a:cs typeface="Lato" charset="0"/>
                <a:sym typeface="Arial"/>
              </a:rPr>
            </a:br>
            <a:r>
              <a:rPr lang="it" sz="1600" b="1" dirty="0">
                <a:solidFill>
                  <a:schemeClr val="dk2"/>
                </a:solidFill>
                <a:latin typeface="Lato" charset="0"/>
                <a:ea typeface="Lato" charset="0"/>
                <a:cs typeface="Lato" charset="0"/>
                <a:sym typeface="Arial"/>
              </a:rPr>
              <a:t>Η ύπαρξη σαφών μακροπρόθεσμων στόχων βοηθάει στη λήψη μέτρων για την επίτευξή τους κατά την καθημερινή λειτουργία της επιχείρησης.</a:t>
            </a:r>
            <a:endParaRPr sz="1600" b="1" dirty="0">
              <a:solidFill>
                <a:schemeClr val="dk2"/>
              </a:solidFill>
              <a:latin typeface="Lato" charset="0"/>
              <a:ea typeface="Lato" charset="0"/>
              <a:cs typeface="Lato" charset="0"/>
              <a:sym typeface="Arial"/>
            </a:endParaRPr>
          </a:p>
        </p:txBody>
      </p:sp>
      <p:sp>
        <p:nvSpPr>
          <p:cNvPr id="326" name="Google Shape;326;p46"/>
          <p:cNvSpPr txBox="1"/>
          <p:nvPr/>
        </p:nvSpPr>
        <p:spPr>
          <a:xfrm>
            <a:off x="324150" y="2035801"/>
            <a:ext cx="3801000" cy="615523"/>
          </a:xfrm>
          <a:prstGeom prst="rect">
            <a:avLst/>
          </a:prstGeom>
          <a:noFill/>
          <a:ln>
            <a:noFill/>
          </a:ln>
        </p:spPr>
        <p:txBody>
          <a:bodyPr spcFirstLastPara="1" wrap="square" lIns="91425" tIns="91425" rIns="91425" bIns="91425" anchor="t" anchorCtr="0">
            <a:spAutoFit/>
          </a:bodyPr>
          <a:lstStyle/>
          <a:p>
            <a:pPr algn="ctr" defTabSz="914378"/>
            <a:r>
              <a:rPr lang="it" dirty="0">
                <a:latin typeface="Lato"/>
                <a:ea typeface="Lato"/>
                <a:cs typeface="Lato"/>
                <a:sym typeface="Lato"/>
              </a:rPr>
              <a:t>Έγγραφο που παρέχει περιγραφή και επισκόπηση της επιχείρησης</a:t>
            </a:r>
            <a:endParaRPr dirty="0">
              <a:latin typeface="Lato"/>
              <a:ea typeface="Lato"/>
              <a:cs typeface="Lato"/>
              <a:sym typeface="Lato"/>
            </a:endParaRPr>
          </a:p>
        </p:txBody>
      </p:sp>
      <p:pic>
        <p:nvPicPr>
          <p:cNvPr id="327" name="Google Shape;327;p46"/>
          <p:cNvPicPr preferRelativeResize="0"/>
          <p:nvPr/>
        </p:nvPicPr>
        <p:blipFill>
          <a:blip r:embed="rId3">
            <a:alphaModFix/>
          </a:blip>
          <a:stretch>
            <a:fillRect/>
          </a:stretch>
        </p:blipFill>
        <p:spPr>
          <a:xfrm>
            <a:off x="1323689" y="2571751"/>
            <a:ext cx="1801925" cy="1801925"/>
          </a:xfrm>
          <a:prstGeom prst="rect">
            <a:avLst/>
          </a:prstGeom>
          <a:noFill/>
          <a:ln>
            <a:noFill/>
          </a:ln>
        </p:spPr>
      </p:pic>
      <p:pic>
        <p:nvPicPr>
          <p:cNvPr id="328" name="Google Shape;328;p46"/>
          <p:cNvPicPr preferRelativeResize="0"/>
          <p:nvPr/>
        </p:nvPicPr>
        <p:blipFill>
          <a:blip r:embed="rId4">
            <a:alphaModFix/>
          </a:blip>
          <a:stretch>
            <a:fillRect/>
          </a:stretch>
        </p:blipFill>
        <p:spPr>
          <a:xfrm>
            <a:off x="265500" y="4577351"/>
            <a:ext cx="1484200" cy="307805"/>
          </a:xfrm>
          <a:prstGeom prst="rect">
            <a:avLst/>
          </a:prstGeom>
          <a:noFill/>
          <a:ln>
            <a:noFill/>
          </a:ln>
        </p:spPr>
      </p:pic>
      <p:pic>
        <p:nvPicPr>
          <p:cNvPr id="329" name="Google Shape;329;p46"/>
          <p:cNvPicPr preferRelativeResize="0"/>
          <p:nvPr/>
        </p:nvPicPr>
        <p:blipFill>
          <a:blip r:embed="rId5">
            <a:alphaModFix/>
          </a:blip>
          <a:stretch>
            <a:fillRect/>
          </a:stretch>
        </p:blipFill>
        <p:spPr>
          <a:xfrm>
            <a:off x="265501" y="244925"/>
            <a:ext cx="1393177" cy="1318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47"/>
          <p:cNvPicPr preferRelativeResize="0"/>
          <p:nvPr/>
        </p:nvPicPr>
        <p:blipFill>
          <a:blip r:embed="rId3">
            <a:alphaModFix amt="58999"/>
          </a:blip>
          <a:stretch>
            <a:fillRect/>
          </a:stretch>
        </p:blipFill>
        <p:spPr>
          <a:xfrm>
            <a:off x="6025901" y="1558525"/>
            <a:ext cx="3118099" cy="2231136"/>
          </a:xfrm>
          <a:prstGeom prst="rect">
            <a:avLst/>
          </a:prstGeom>
          <a:noFill/>
          <a:ln>
            <a:noFill/>
          </a:ln>
        </p:spPr>
      </p:pic>
      <p:sp>
        <p:nvSpPr>
          <p:cNvPr id="335" name="Google Shape;335;p47"/>
          <p:cNvSpPr txBox="1">
            <a:spLocks noGrp="1"/>
          </p:cNvSpPr>
          <p:nvPr>
            <p:ph type="body" idx="2"/>
          </p:nvPr>
        </p:nvSpPr>
        <p:spPr>
          <a:xfrm>
            <a:off x="915975" y="634350"/>
            <a:ext cx="5242370" cy="4159500"/>
          </a:xfrm>
          <a:prstGeom prst="rect">
            <a:avLst/>
          </a:prstGeom>
        </p:spPr>
        <p:txBody>
          <a:bodyPr spcFirstLastPara="1" wrap="square" lIns="91425" tIns="91425" rIns="91425" bIns="91425" anchor="t" anchorCtr="0">
            <a:noAutofit/>
          </a:bodyPr>
          <a:lstStyle/>
          <a:p>
            <a:pPr marL="0" indent="0" algn="ctr">
              <a:buNone/>
            </a:pPr>
            <a:r>
              <a:rPr lang="it" sz="1200" b="1" dirty="0">
                <a:solidFill>
                  <a:schemeClr val="dk1"/>
                </a:solidFill>
              </a:rPr>
              <a:t>Το επιχειρηματικό σχέδιο θα πρέπει επίσης:</a:t>
            </a:r>
            <a:endParaRPr sz="1200" b="1" dirty="0">
              <a:solidFill>
                <a:schemeClr val="dk1"/>
              </a:solidFill>
            </a:endParaRPr>
          </a:p>
          <a:p>
            <a:pPr algn="just">
              <a:spcBef>
                <a:spcPts val="1000"/>
              </a:spcBef>
            </a:pPr>
            <a:r>
              <a:rPr lang="el-GR" sz="1200" dirty="0"/>
              <a:t>να </a:t>
            </a:r>
            <a:r>
              <a:rPr lang="it" sz="1200" dirty="0"/>
              <a:t>λειτουργ</a:t>
            </a:r>
            <a:r>
              <a:rPr lang="el-GR" sz="1200" dirty="0" err="1"/>
              <a:t>εί</a:t>
            </a:r>
            <a:r>
              <a:rPr lang="it" sz="1200" dirty="0"/>
              <a:t> ως </a:t>
            </a:r>
            <a:r>
              <a:rPr lang="it" sz="1200" b="1" dirty="0"/>
              <a:t>σημείο αναφοράς </a:t>
            </a:r>
            <a:r>
              <a:rPr lang="it" sz="1200" dirty="0"/>
              <a:t>για την απόδοση της εταιρείας σας,</a:t>
            </a:r>
            <a:br>
              <a:rPr lang="it" sz="1200" dirty="0"/>
            </a:br>
            <a:endParaRPr sz="1200" dirty="0"/>
          </a:p>
          <a:p>
            <a:pPr algn="just"/>
            <a:r>
              <a:rPr lang="el-GR" sz="1200" dirty="0"/>
              <a:t>να καθορίσει</a:t>
            </a:r>
            <a:r>
              <a:rPr lang="it" sz="1200" dirty="0"/>
              <a:t> πώς </a:t>
            </a:r>
            <a:r>
              <a:rPr lang="it" sz="1200" b="1" dirty="0"/>
              <a:t>περιμένετε </a:t>
            </a:r>
            <a:r>
              <a:rPr lang="it" sz="1200" dirty="0"/>
              <a:t>να αποδώσει η επιχείρησή σας τα επόμενα χρόνια και πώς θα ξεπεράσετε τα πιθανά εμπόδια,</a:t>
            </a:r>
            <a:br>
              <a:rPr lang="it" sz="1200" dirty="0"/>
            </a:br>
            <a:endParaRPr sz="1200" dirty="0"/>
          </a:p>
          <a:p>
            <a:pPr algn="just"/>
            <a:r>
              <a:rPr lang="el-GR" sz="1200" dirty="0"/>
              <a:t>να </a:t>
            </a:r>
            <a:r>
              <a:rPr lang="it" sz="1200" dirty="0"/>
              <a:t>είναι ένα χρήσιμο εργαλείο για:</a:t>
            </a:r>
            <a:endParaRPr sz="1200" dirty="0"/>
          </a:p>
          <a:p>
            <a:pPr algn="just">
              <a:buChar char="-"/>
            </a:pPr>
            <a:r>
              <a:rPr lang="it" sz="1200" dirty="0"/>
              <a:t>εστίαση και ανάπτυξη ιδεών,</a:t>
            </a:r>
            <a:endParaRPr sz="1200" dirty="0"/>
          </a:p>
          <a:p>
            <a:pPr algn="just">
              <a:buChar char="-"/>
            </a:pPr>
            <a:r>
              <a:rPr lang="el-GR" sz="1200" dirty="0"/>
              <a:t>να </a:t>
            </a:r>
            <a:r>
              <a:rPr lang="it" sz="1200" dirty="0"/>
              <a:t>προσδιορίσ</a:t>
            </a:r>
            <a:r>
              <a:rPr lang="el-GR" sz="1200" dirty="0"/>
              <a:t>ε</a:t>
            </a:r>
            <a:r>
              <a:rPr lang="it" sz="1200" dirty="0"/>
              <a:t>τε τις επιχειρηματικές σας προτεραιότητες,</a:t>
            </a:r>
            <a:endParaRPr sz="1200" dirty="0"/>
          </a:p>
          <a:p>
            <a:pPr algn="just">
              <a:buChar char="-"/>
            </a:pPr>
            <a:r>
              <a:rPr lang="el-GR" sz="1200" dirty="0"/>
              <a:t>να </a:t>
            </a:r>
            <a:r>
              <a:rPr lang="it" sz="1200" dirty="0"/>
              <a:t>σκεφτείτε τις επιλογές και τις ευκαιρίες</a:t>
            </a:r>
            <a:br>
              <a:rPr lang="it" sz="1200" dirty="0"/>
            </a:br>
            <a:endParaRPr sz="1200" dirty="0"/>
          </a:p>
          <a:p>
            <a:pPr algn="just">
              <a:lnSpc>
                <a:spcPct val="100000"/>
              </a:lnSpc>
            </a:pPr>
            <a:r>
              <a:rPr lang="it" sz="1200" dirty="0"/>
              <a:t>να </a:t>
            </a:r>
            <a:r>
              <a:rPr lang="it" sz="1200" b="1" dirty="0"/>
              <a:t>πείσετε τις </a:t>
            </a:r>
            <a:r>
              <a:rPr lang="it" sz="1200" dirty="0"/>
              <a:t>τράπεζες και τους δυνητικούς επενδυτές να υποστηρίξουν και να χρηματοδοτήσουν την επιχείρησή σας,</a:t>
            </a:r>
            <a:endParaRPr sz="1200" dirty="0"/>
          </a:p>
          <a:p>
            <a:pPr algn="just">
              <a:lnSpc>
                <a:spcPct val="100000"/>
              </a:lnSpc>
              <a:spcBef>
                <a:spcPts val="2000"/>
              </a:spcBef>
              <a:spcAft>
                <a:spcPts val="2000"/>
              </a:spcAft>
            </a:pPr>
            <a:r>
              <a:rPr lang="it" sz="1200" dirty="0">
                <a:highlight>
                  <a:srgbClr val="FFFFFF"/>
                </a:highlight>
              </a:rPr>
              <a:t>να συμβάλει στην </a:t>
            </a:r>
            <a:r>
              <a:rPr lang="it" sz="1200" b="1" dirty="0">
                <a:highlight>
                  <a:srgbClr val="FFFFFF"/>
                </a:highlight>
              </a:rPr>
              <a:t>προσέλκυση </a:t>
            </a:r>
            <a:r>
              <a:rPr lang="it" sz="1200" dirty="0">
                <a:highlight>
                  <a:srgbClr val="FFFFFF"/>
                </a:highlight>
              </a:rPr>
              <a:t>περισσότερων ταλέντων και πόρων.</a:t>
            </a:r>
            <a:endParaRPr sz="1200" dirty="0"/>
          </a:p>
        </p:txBody>
      </p:sp>
      <p:pic>
        <p:nvPicPr>
          <p:cNvPr id="336" name="Google Shape;336;p47"/>
          <p:cNvPicPr preferRelativeResize="0"/>
          <p:nvPr/>
        </p:nvPicPr>
        <p:blipFill>
          <a:blip r:embed="rId4">
            <a:alphaModFix/>
          </a:blip>
          <a:stretch>
            <a:fillRect/>
          </a:stretch>
        </p:blipFill>
        <p:spPr>
          <a:xfrm>
            <a:off x="265500" y="4577351"/>
            <a:ext cx="1484200" cy="307805"/>
          </a:xfrm>
          <a:prstGeom prst="rect">
            <a:avLst/>
          </a:prstGeom>
          <a:noFill/>
          <a:ln>
            <a:noFill/>
          </a:ln>
        </p:spPr>
      </p:pic>
      <p:pic>
        <p:nvPicPr>
          <p:cNvPr id="337" name="Google Shape;337;p47"/>
          <p:cNvPicPr preferRelativeResize="0"/>
          <p:nvPr/>
        </p:nvPicPr>
        <p:blipFill>
          <a:blip r:embed="rId5">
            <a:alphaModFix/>
          </a:blip>
          <a:stretch>
            <a:fillRect/>
          </a:stretch>
        </p:blipFill>
        <p:spPr>
          <a:xfrm>
            <a:off x="1" y="447300"/>
            <a:ext cx="1097150" cy="1038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48"/>
          <p:cNvPicPr preferRelativeResize="0"/>
          <p:nvPr/>
        </p:nvPicPr>
        <p:blipFill>
          <a:blip r:embed="rId3">
            <a:alphaModFix/>
          </a:blip>
          <a:stretch>
            <a:fillRect/>
          </a:stretch>
        </p:blipFill>
        <p:spPr>
          <a:xfrm>
            <a:off x="550864" y="2843675"/>
            <a:ext cx="3470774" cy="2156949"/>
          </a:xfrm>
          <a:prstGeom prst="rect">
            <a:avLst/>
          </a:prstGeom>
          <a:noFill/>
          <a:ln>
            <a:noFill/>
          </a:ln>
        </p:spPr>
      </p:pic>
      <p:sp>
        <p:nvSpPr>
          <p:cNvPr id="343" name="Google Shape;343;p48"/>
          <p:cNvSpPr txBox="1">
            <a:spLocks noGrp="1"/>
          </p:cNvSpPr>
          <p:nvPr>
            <p:ph type="title"/>
          </p:nvPr>
        </p:nvSpPr>
        <p:spPr>
          <a:xfrm>
            <a:off x="947773" y="707235"/>
            <a:ext cx="3272700" cy="989400"/>
          </a:xfrm>
          <a:prstGeom prst="rect">
            <a:avLst/>
          </a:prstGeom>
          <a:noFill/>
          <a:ln>
            <a:noFill/>
          </a:ln>
        </p:spPr>
        <p:txBody>
          <a:bodyPr spcFirstLastPara="1" wrap="square" lIns="91425" tIns="91425" rIns="91425" bIns="91425" anchor="ctr" anchorCtr="0">
            <a:noAutofit/>
          </a:bodyPr>
          <a:lstStyle/>
          <a:p>
            <a:pPr>
              <a:lnSpc>
                <a:spcPct val="115000"/>
              </a:lnSpc>
              <a:spcBef>
                <a:spcPts val="1200"/>
              </a:spcBef>
              <a:spcAft>
                <a:spcPts val="1200"/>
              </a:spcAft>
              <a:buClr>
                <a:schemeClr val="dk2"/>
              </a:buClr>
              <a:buSzPts val="1100"/>
            </a:pPr>
            <a:r>
              <a:rPr lang="it" sz="2000" dirty="0">
                <a:solidFill>
                  <a:srgbClr val="122D4A"/>
                </a:solidFill>
                <a:latin typeface="Lato" charset="0"/>
                <a:ea typeface="Lato" charset="0"/>
                <a:cs typeface="Lato" charset="0"/>
                <a:sym typeface="Arial"/>
              </a:rPr>
              <a:t>Βασικά τμήματα ενός </a:t>
            </a:r>
            <a:r>
              <a:rPr lang="it" sz="2100" dirty="0">
                <a:solidFill>
                  <a:srgbClr val="122D4A"/>
                </a:solidFill>
                <a:latin typeface="Lato" charset="0"/>
                <a:ea typeface="Lato" charset="0"/>
                <a:cs typeface="Lato" charset="0"/>
                <a:sym typeface="Arial"/>
              </a:rPr>
              <a:t>επιχειρηματικού </a:t>
            </a:r>
            <a:r>
              <a:rPr lang="it" sz="2000" dirty="0">
                <a:solidFill>
                  <a:srgbClr val="122D4A"/>
                </a:solidFill>
                <a:latin typeface="Lato" charset="0"/>
                <a:ea typeface="Lato" charset="0"/>
                <a:cs typeface="Lato" charset="0"/>
                <a:sym typeface="Arial"/>
              </a:rPr>
              <a:t>σχεδίου</a:t>
            </a:r>
            <a:endParaRPr sz="1900" dirty="0">
              <a:solidFill>
                <a:srgbClr val="122D4A"/>
              </a:solidFill>
              <a:latin typeface="Lato" charset="0"/>
              <a:ea typeface="Lato" charset="0"/>
              <a:cs typeface="Lato" charset="0"/>
              <a:sym typeface="Arial"/>
            </a:endParaRPr>
          </a:p>
        </p:txBody>
      </p:sp>
      <p:sp>
        <p:nvSpPr>
          <p:cNvPr id="344" name="Google Shape;344;p48"/>
          <p:cNvSpPr txBox="1">
            <a:spLocks noGrp="1"/>
          </p:cNvSpPr>
          <p:nvPr>
            <p:ph type="body" idx="2"/>
          </p:nvPr>
        </p:nvSpPr>
        <p:spPr>
          <a:xfrm>
            <a:off x="4984900" y="622625"/>
            <a:ext cx="3663300" cy="3468900"/>
          </a:xfrm>
          <a:prstGeom prst="rect">
            <a:avLst/>
          </a:prstGeom>
          <a:noFill/>
          <a:ln>
            <a:noFill/>
          </a:ln>
        </p:spPr>
        <p:txBody>
          <a:bodyPr spcFirstLastPara="1" wrap="square" lIns="91425" tIns="91425" rIns="91425" bIns="91425" anchor="ctr" anchorCtr="0">
            <a:noAutofit/>
          </a:bodyPr>
          <a:lstStyle/>
          <a:p>
            <a:pPr marL="0" indent="0" algn="ctr">
              <a:lnSpc>
                <a:spcPct val="120000"/>
              </a:lnSpc>
              <a:buNone/>
            </a:pPr>
            <a:r>
              <a:rPr lang="it" sz="1500" b="1">
                <a:solidFill>
                  <a:schemeClr val="dk2"/>
                </a:solidFill>
              </a:rPr>
              <a:t>Τι πρέπει να περιλαμβάνει το επιχειρηματικό σας σχέδιο;</a:t>
            </a:r>
            <a:endParaRPr sz="1100">
              <a:solidFill>
                <a:schemeClr val="dk2"/>
              </a:solidFill>
            </a:endParaRPr>
          </a:p>
          <a:p>
            <a:pPr indent="-298442">
              <a:spcBef>
                <a:spcPts val="1500"/>
              </a:spcBef>
              <a:buClr>
                <a:schemeClr val="dk2"/>
              </a:buClr>
              <a:buSzPts val="1100"/>
              <a:buAutoNum type="arabicPeriod"/>
            </a:pPr>
            <a:r>
              <a:rPr lang="it" sz="1100">
                <a:solidFill>
                  <a:schemeClr val="dk2"/>
                </a:solidFill>
              </a:rPr>
              <a:t>Συνοπτική παρουσίαση</a:t>
            </a:r>
            <a:endParaRPr sz="1100">
              <a:solidFill>
                <a:schemeClr val="dk2"/>
              </a:solidFill>
            </a:endParaRPr>
          </a:p>
          <a:p>
            <a:pPr indent="-298442">
              <a:spcBef>
                <a:spcPts val="1000"/>
              </a:spcBef>
              <a:buClr>
                <a:schemeClr val="dk2"/>
              </a:buClr>
              <a:buSzPts val="1100"/>
              <a:buAutoNum type="arabicPeriod"/>
            </a:pPr>
            <a:r>
              <a:rPr lang="it" sz="1100">
                <a:solidFill>
                  <a:schemeClr val="dk2"/>
                </a:solidFill>
              </a:rPr>
              <a:t>Περιγραφή της επιχείρησης</a:t>
            </a:r>
            <a:endParaRPr sz="1100">
              <a:solidFill>
                <a:schemeClr val="dk2"/>
              </a:solidFill>
            </a:endParaRPr>
          </a:p>
          <a:p>
            <a:pPr indent="-298442">
              <a:spcBef>
                <a:spcPts val="1000"/>
              </a:spcBef>
              <a:buClr>
                <a:schemeClr val="dk2"/>
              </a:buClr>
              <a:buSzPts val="1100"/>
              <a:buAutoNum type="arabicPeriod"/>
            </a:pPr>
            <a:r>
              <a:rPr lang="it" sz="1100">
                <a:solidFill>
                  <a:schemeClr val="dk2"/>
                </a:solidFill>
              </a:rPr>
              <a:t>Η επιχειρηματική ευκαιρία</a:t>
            </a:r>
            <a:endParaRPr sz="1100">
              <a:solidFill>
                <a:schemeClr val="dk2"/>
              </a:solidFill>
            </a:endParaRPr>
          </a:p>
          <a:p>
            <a:pPr indent="-298442">
              <a:spcBef>
                <a:spcPts val="1000"/>
              </a:spcBef>
              <a:buClr>
                <a:schemeClr val="dk2"/>
              </a:buClr>
              <a:buSzPts val="1100"/>
              <a:buAutoNum type="arabicPeriod"/>
            </a:pPr>
            <a:r>
              <a:rPr lang="it" sz="1100">
                <a:solidFill>
                  <a:schemeClr val="dk2"/>
                </a:solidFill>
              </a:rPr>
              <a:t>Στόχος αγοράς</a:t>
            </a:r>
            <a:endParaRPr sz="1100">
              <a:solidFill>
                <a:schemeClr val="dk2"/>
              </a:solidFill>
            </a:endParaRPr>
          </a:p>
          <a:p>
            <a:pPr indent="-298442">
              <a:spcBef>
                <a:spcPts val="1000"/>
              </a:spcBef>
              <a:buClr>
                <a:schemeClr val="dk2"/>
              </a:buClr>
              <a:buSzPts val="1100"/>
              <a:buAutoNum type="arabicPeriod"/>
            </a:pPr>
            <a:r>
              <a:rPr lang="it" sz="1100">
                <a:solidFill>
                  <a:schemeClr val="dk2"/>
                </a:solidFill>
              </a:rPr>
              <a:t>Λεπτομέρειες των στρατηγικών της αγοράς</a:t>
            </a:r>
            <a:endParaRPr sz="1100">
              <a:solidFill>
                <a:schemeClr val="dk2"/>
              </a:solidFill>
            </a:endParaRPr>
          </a:p>
          <a:p>
            <a:pPr indent="-298442">
              <a:spcBef>
                <a:spcPts val="1000"/>
              </a:spcBef>
              <a:buClr>
                <a:schemeClr val="dk2"/>
              </a:buClr>
              <a:buSzPts val="1100"/>
              <a:buAutoNum type="arabicPeriod"/>
            </a:pPr>
            <a:r>
              <a:rPr lang="it" sz="1100">
                <a:solidFill>
                  <a:schemeClr val="dk2"/>
                </a:solidFill>
              </a:rPr>
              <a:t>Ανάλυση ανταγωνιστών</a:t>
            </a:r>
            <a:endParaRPr sz="1100">
              <a:solidFill>
                <a:schemeClr val="dk2"/>
              </a:solidFill>
            </a:endParaRPr>
          </a:p>
          <a:p>
            <a:pPr indent="-298442">
              <a:spcBef>
                <a:spcPts val="1200"/>
              </a:spcBef>
              <a:buClr>
                <a:schemeClr val="dk2"/>
              </a:buClr>
              <a:buSzPts val="1100"/>
              <a:buAutoNum type="arabicPeriod"/>
            </a:pPr>
            <a:r>
              <a:rPr lang="it" sz="1100">
                <a:solidFill>
                  <a:schemeClr val="dk2"/>
                </a:solidFill>
              </a:rPr>
              <a:t>Σχέδιο σχεδιασμού και ανάπτυξης των προϊόντων και υπηρεσιών σας</a:t>
            </a:r>
            <a:endParaRPr sz="1100">
              <a:solidFill>
                <a:schemeClr val="dk2"/>
              </a:solidFill>
            </a:endParaRPr>
          </a:p>
          <a:p>
            <a:pPr indent="-298442">
              <a:spcBef>
                <a:spcPts val="1200"/>
              </a:spcBef>
              <a:buClr>
                <a:schemeClr val="dk2"/>
              </a:buClr>
              <a:buSzPts val="1100"/>
              <a:buAutoNum type="arabicPeriod"/>
            </a:pPr>
            <a:r>
              <a:rPr lang="it" sz="1100">
                <a:solidFill>
                  <a:schemeClr val="dk2"/>
                </a:solidFill>
              </a:rPr>
              <a:t>Πληροφορίες σχετικά με τις λειτουργίες και το σχέδιο διαχείρισης</a:t>
            </a:r>
            <a:endParaRPr sz="1100">
              <a:solidFill>
                <a:schemeClr val="dk2"/>
              </a:solidFill>
            </a:endParaRPr>
          </a:p>
          <a:p>
            <a:pPr indent="-298442" algn="just">
              <a:lnSpc>
                <a:spcPct val="100000"/>
              </a:lnSpc>
              <a:spcBef>
                <a:spcPts val="1200"/>
              </a:spcBef>
              <a:spcAft>
                <a:spcPts val="2000"/>
              </a:spcAft>
              <a:buClr>
                <a:schemeClr val="dk2"/>
              </a:buClr>
              <a:buSzPts val="1100"/>
              <a:buAutoNum type="arabicPeriod"/>
            </a:pPr>
            <a:r>
              <a:rPr lang="it" sz="1100">
                <a:solidFill>
                  <a:schemeClr val="dk2"/>
                </a:solidFill>
              </a:rPr>
              <a:t>Οικονομικές πληροφορίες, σχεδιασμός και παράγοντες</a:t>
            </a:r>
            <a:endParaRPr sz="1100">
              <a:solidFill>
                <a:schemeClr val="dk2"/>
              </a:solidFill>
            </a:endParaRPr>
          </a:p>
        </p:txBody>
      </p:sp>
      <p:sp>
        <p:nvSpPr>
          <p:cNvPr id="345" name="Google Shape;345;p48"/>
          <p:cNvSpPr txBox="1"/>
          <p:nvPr/>
        </p:nvSpPr>
        <p:spPr>
          <a:xfrm>
            <a:off x="789709" y="1558366"/>
            <a:ext cx="3532909" cy="1626056"/>
          </a:xfrm>
          <a:prstGeom prst="rect">
            <a:avLst/>
          </a:prstGeom>
          <a:noFill/>
          <a:ln>
            <a:noFill/>
          </a:ln>
        </p:spPr>
        <p:txBody>
          <a:bodyPr spcFirstLastPara="1" wrap="square" lIns="91425" tIns="91425" rIns="91425" bIns="91425" anchor="t" anchorCtr="0">
            <a:spAutoFit/>
          </a:bodyPr>
          <a:lstStyle/>
          <a:p>
            <a:pPr algn="ctr" defTabSz="914378">
              <a:buSzPts val="1100"/>
            </a:pPr>
            <a:r>
              <a:rPr lang="it" sz="1100" dirty="0">
                <a:solidFill>
                  <a:srgbClr val="F46524"/>
                </a:solidFill>
                <a:latin typeface="Lato"/>
                <a:ea typeface="Lato"/>
                <a:cs typeface="Lato"/>
                <a:sym typeface="Lato"/>
              </a:rPr>
              <a:t>Ένα επιχειρηματικό σχέδιο πρέπει να </a:t>
            </a:r>
            <a:r>
              <a:rPr lang="it" sz="1100" b="1" dirty="0">
                <a:solidFill>
                  <a:srgbClr val="F46524"/>
                </a:solidFill>
                <a:latin typeface="Lato"/>
                <a:ea typeface="Lato"/>
                <a:cs typeface="Lato"/>
                <a:sym typeface="Lato"/>
              </a:rPr>
              <a:t>επανεξετάζεται </a:t>
            </a:r>
            <a:r>
              <a:rPr lang="it" sz="1100" dirty="0">
                <a:solidFill>
                  <a:srgbClr val="F46524"/>
                </a:solidFill>
                <a:latin typeface="Lato"/>
                <a:ea typeface="Lato"/>
                <a:cs typeface="Lato"/>
                <a:sym typeface="Lato"/>
              </a:rPr>
              <a:t>και να </a:t>
            </a:r>
            <a:r>
              <a:rPr lang="it" sz="1100" b="1" dirty="0">
                <a:solidFill>
                  <a:srgbClr val="F46524"/>
                </a:solidFill>
                <a:latin typeface="Lato"/>
                <a:ea typeface="Lato"/>
                <a:cs typeface="Lato"/>
                <a:sym typeface="Lato"/>
              </a:rPr>
              <a:t>επικαιροποιείται </a:t>
            </a:r>
            <a:r>
              <a:rPr lang="it" sz="1100" dirty="0">
                <a:solidFill>
                  <a:srgbClr val="F46524"/>
                </a:solidFill>
                <a:latin typeface="Lato"/>
                <a:ea typeface="Lato"/>
                <a:cs typeface="Lato"/>
                <a:sym typeface="Lato"/>
              </a:rPr>
              <a:t>τακτικά.</a:t>
            </a:r>
            <a:endParaRPr sz="1100" b="1" dirty="0">
              <a:solidFill>
                <a:srgbClr val="F46524"/>
              </a:solidFill>
              <a:latin typeface="Lato"/>
              <a:ea typeface="Lato"/>
              <a:cs typeface="Lato"/>
              <a:sym typeface="Lato"/>
            </a:endParaRPr>
          </a:p>
          <a:p>
            <a:pPr algn="ctr" defTabSz="914378">
              <a:spcBef>
                <a:spcPts val="1000"/>
              </a:spcBef>
              <a:buSzPts val="1100"/>
            </a:pPr>
            <a:r>
              <a:rPr lang="it" sz="1100" dirty="0">
                <a:solidFill>
                  <a:srgbClr val="F46524"/>
                </a:solidFill>
                <a:latin typeface="Lato"/>
                <a:ea typeface="Lato"/>
                <a:cs typeface="Lato"/>
                <a:sym typeface="Lato"/>
              </a:rPr>
              <a:t>Αυτό το καθιστά ένα πολύ χρήσιμο εργαλείο για τη </a:t>
            </a:r>
            <a:r>
              <a:rPr lang="it" sz="1100" b="1" dirty="0">
                <a:solidFill>
                  <a:srgbClr val="F46524"/>
                </a:solidFill>
                <a:latin typeface="Lato"/>
                <a:ea typeface="Lato"/>
                <a:cs typeface="Lato"/>
                <a:sym typeface="Lato"/>
              </a:rPr>
              <a:t>μέτρηση της επιτυχίας </a:t>
            </a:r>
            <a:r>
              <a:rPr lang="it" sz="1100" dirty="0">
                <a:solidFill>
                  <a:srgbClr val="F46524"/>
                </a:solidFill>
                <a:latin typeface="Lato"/>
                <a:ea typeface="Lato"/>
                <a:cs typeface="Lato"/>
                <a:sym typeface="Lato"/>
              </a:rPr>
              <a:t>ή για </a:t>
            </a:r>
            <a:r>
              <a:rPr lang="it" sz="1100" b="1" dirty="0">
                <a:solidFill>
                  <a:srgbClr val="F46524"/>
                </a:solidFill>
                <a:latin typeface="Lato"/>
                <a:ea typeface="Lato"/>
                <a:cs typeface="Lato"/>
                <a:sym typeface="Lato"/>
              </a:rPr>
              <a:t>την υποστήριξή σας στην </a:t>
            </a:r>
            <a:r>
              <a:rPr lang="it" sz="1100" dirty="0">
                <a:solidFill>
                  <a:srgbClr val="F46524"/>
                </a:solidFill>
                <a:latin typeface="Lato"/>
                <a:ea typeface="Lato"/>
                <a:cs typeface="Lato"/>
                <a:sym typeface="Lato"/>
              </a:rPr>
              <a:t>κατεύθυνση μιας νέας επιχειρηματικής κατεύθυνσης.</a:t>
            </a:r>
            <a:endParaRPr sz="1100" dirty="0">
              <a:solidFill>
                <a:srgbClr val="F46524"/>
              </a:solidFill>
              <a:latin typeface="Lato"/>
              <a:ea typeface="Lato"/>
              <a:cs typeface="Lato"/>
              <a:sym typeface="Lato"/>
            </a:endParaRPr>
          </a:p>
          <a:p>
            <a:pPr defTabSz="914378">
              <a:spcBef>
                <a:spcPts val="1000"/>
              </a:spcBef>
            </a:pPr>
            <a:endParaRPr sz="1100" dirty="0">
              <a:solidFill>
                <a:srgbClr val="FFFFFF"/>
              </a:solidFill>
            </a:endParaRPr>
          </a:p>
        </p:txBody>
      </p:sp>
      <p:pic>
        <p:nvPicPr>
          <p:cNvPr id="346" name="Google Shape;346;p48"/>
          <p:cNvPicPr preferRelativeResize="0"/>
          <p:nvPr/>
        </p:nvPicPr>
        <p:blipFill>
          <a:blip r:embed="rId4">
            <a:alphaModFix/>
          </a:blip>
          <a:stretch>
            <a:fillRect/>
          </a:stretch>
        </p:blipFill>
        <p:spPr>
          <a:xfrm>
            <a:off x="265500" y="4577351"/>
            <a:ext cx="1484200" cy="307805"/>
          </a:xfrm>
          <a:prstGeom prst="rect">
            <a:avLst/>
          </a:prstGeom>
          <a:noFill/>
          <a:ln>
            <a:noFill/>
          </a:ln>
        </p:spPr>
      </p:pic>
      <p:pic>
        <p:nvPicPr>
          <p:cNvPr id="347" name="Google Shape;347;p48"/>
          <p:cNvPicPr preferRelativeResize="0"/>
          <p:nvPr/>
        </p:nvPicPr>
        <p:blipFill>
          <a:blip r:embed="rId5">
            <a:alphaModFix/>
          </a:blip>
          <a:stretch>
            <a:fillRect/>
          </a:stretch>
        </p:blipFill>
        <p:spPr>
          <a:xfrm>
            <a:off x="1" y="447300"/>
            <a:ext cx="1097150" cy="1038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9"/>
          <p:cNvSpPr txBox="1">
            <a:spLocks noGrp="1"/>
          </p:cNvSpPr>
          <p:nvPr>
            <p:ph type="title"/>
          </p:nvPr>
        </p:nvSpPr>
        <p:spPr>
          <a:xfrm>
            <a:off x="50" y="1410450"/>
            <a:ext cx="4572000" cy="1237500"/>
          </a:xfrm>
          <a:prstGeom prst="rect">
            <a:avLst/>
          </a:prstGeom>
          <a:noFill/>
          <a:ln>
            <a:noFill/>
          </a:ln>
        </p:spPr>
        <p:txBody>
          <a:bodyPr spcFirstLastPara="1" wrap="square" lIns="91425" tIns="91425" rIns="91425" bIns="91425" anchor="ctr" anchorCtr="0">
            <a:noAutofit/>
          </a:bodyPr>
          <a:lstStyle/>
          <a:p>
            <a:pPr>
              <a:lnSpc>
                <a:spcPct val="115000"/>
              </a:lnSpc>
              <a:buClr>
                <a:schemeClr val="dk2"/>
              </a:buClr>
              <a:buSzPts val="1100"/>
            </a:pPr>
            <a:r>
              <a:rPr lang="it" sz="1600" dirty="0">
                <a:solidFill>
                  <a:srgbClr val="122D4A"/>
                </a:solidFill>
                <a:latin typeface="Lato" charset="0"/>
                <a:ea typeface="Lato" charset="0"/>
                <a:cs typeface="Lato" charset="0"/>
                <a:sym typeface="Arial"/>
              </a:rPr>
              <a:t>2.1 Χαρακτηριστικά και διαχείριση του</a:t>
            </a:r>
            <a:endParaRPr sz="1600" dirty="0">
              <a:solidFill>
                <a:srgbClr val="122D4A"/>
              </a:solidFill>
              <a:latin typeface="Lato" charset="0"/>
              <a:ea typeface="Lato" charset="0"/>
              <a:cs typeface="Lato" charset="0"/>
              <a:sym typeface="Arial"/>
            </a:endParaRPr>
          </a:p>
          <a:p>
            <a:pPr>
              <a:lnSpc>
                <a:spcPct val="115000"/>
              </a:lnSpc>
              <a:buClr>
                <a:schemeClr val="dk2"/>
              </a:buClr>
              <a:buSzPts val="1100"/>
            </a:pPr>
            <a:r>
              <a:rPr lang="it" sz="1600" dirty="0">
                <a:solidFill>
                  <a:srgbClr val="122D4A"/>
                </a:solidFill>
                <a:latin typeface="Lato" charset="0"/>
                <a:ea typeface="Lato" charset="0"/>
                <a:cs typeface="Lato" charset="0"/>
                <a:sym typeface="Arial"/>
              </a:rPr>
              <a:t>οικονομικοί στόχοι</a:t>
            </a:r>
            <a:endParaRPr sz="1600" dirty="0">
              <a:solidFill>
                <a:srgbClr val="122D4A"/>
              </a:solidFill>
              <a:latin typeface="Lato" charset="0"/>
              <a:ea typeface="Lato" charset="0"/>
              <a:cs typeface="Lato" charset="0"/>
              <a:sym typeface="Arial"/>
            </a:endParaRPr>
          </a:p>
        </p:txBody>
      </p:sp>
      <p:sp>
        <p:nvSpPr>
          <p:cNvPr id="353" name="Google Shape;353;p49"/>
          <p:cNvSpPr txBox="1">
            <a:spLocks noGrp="1"/>
          </p:cNvSpPr>
          <p:nvPr>
            <p:ph type="body" idx="2"/>
          </p:nvPr>
        </p:nvSpPr>
        <p:spPr>
          <a:xfrm>
            <a:off x="4851550" y="547255"/>
            <a:ext cx="4045200" cy="3768436"/>
          </a:xfrm>
          <a:prstGeom prst="rect">
            <a:avLst/>
          </a:prstGeom>
          <a:noFill/>
          <a:ln>
            <a:noFill/>
          </a:ln>
        </p:spPr>
        <p:txBody>
          <a:bodyPr spcFirstLastPara="1" wrap="square" lIns="91425" tIns="91425" rIns="91425" bIns="91425" anchor="ctr" anchorCtr="0">
            <a:noAutofit/>
          </a:bodyPr>
          <a:lstStyle/>
          <a:p>
            <a:pPr marL="0" indent="0" algn="ctr">
              <a:lnSpc>
                <a:spcPct val="100000"/>
              </a:lnSpc>
              <a:buNone/>
            </a:pPr>
            <a:r>
              <a:rPr lang="it" sz="1400" dirty="0">
                <a:solidFill>
                  <a:schemeClr val="dk2"/>
                </a:solidFill>
              </a:rPr>
              <a:t>Αναλύοντας σε μεγαλύτερο βάθος το τελευταίο τμήμα του επιχειρηματικού σχεδίου που αφορά τις χρηματοοικονομικές πληροφορίες, είναι σημαντικό να τονιστεί ότι </a:t>
            </a:r>
            <a:endParaRPr sz="1400" dirty="0">
              <a:solidFill>
                <a:schemeClr val="dk2"/>
              </a:solidFill>
            </a:endParaRPr>
          </a:p>
          <a:p>
            <a:pPr marL="0" indent="0" algn="just">
              <a:lnSpc>
                <a:spcPct val="100000"/>
              </a:lnSpc>
              <a:buNone/>
            </a:pPr>
            <a:endParaRPr sz="1400" dirty="0">
              <a:solidFill>
                <a:schemeClr val="dk2"/>
              </a:solidFill>
            </a:endParaRPr>
          </a:p>
          <a:p>
            <a:pPr marL="0" indent="0" algn="just">
              <a:lnSpc>
                <a:spcPct val="100000"/>
              </a:lnSpc>
              <a:buNone/>
            </a:pPr>
            <a:r>
              <a:rPr lang="it" sz="1400" b="1" dirty="0">
                <a:solidFill>
                  <a:schemeClr val="dk2"/>
                </a:solidFill>
              </a:rPr>
              <a:t>οι κύριοι στόχοι της διαχείρισης των οικονομικών στόχων είναι η διαχείριση των οικονομικών του οργανισμού σύμφωνα με τις νομικές απαιτήσεις, η δημιουργία οικονομικής πειθαρχίας και η ενίσχυση της οικονομικής υγείας του οργανισμού.</a:t>
            </a:r>
            <a:endParaRPr lang="el-GR" sz="1400" b="1" dirty="0">
              <a:solidFill>
                <a:schemeClr val="dk2"/>
              </a:solidFill>
            </a:endParaRPr>
          </a:p>
          <a:p>
            <a:pPr marL="0" indent="0" algn="just">
              <a:lnSpc>
                <a:spcPct val="100000"/>
              </a:lnSpc>
              <a:buNone/>
            </a:pPr>
            <a:endParaRPr sz="1400" b="1" dirty="0">
              <a:solidFill>
                <a:schemeClr val="dk2"/>
              </a:solidFill>
            </a:endParaRPr>
          </a:p>
          <a:p>
            <a:pPr marL="0" indent="0" algn="ctr">
              <a:lnSpc>
                <a:spcPct val="100000"/>
              </a:lnSpc>
              <a:buClr>
                <a:schemeClr val="dk2"/>
              </a:buClr>
              <a:buSzPts val="1100"/>
              <a:buNone/>
            </a:pPr>
            <a:br>
              <a:rPr lang="it" sz="1400" dirty="0">
                <a:solidFill>
                  <a:schemeClr val="dk2"/>
                </a:solidFill>
              </a:rPr>
            </a:br>
            <a:r>
              <a:rPr lang="it" sz="1400" dirty="0">
                <a:solidFill>
                  <a:schemeClr val="dk2"/>
                </a:solidFill>
              </a:rPr>
              <a:t>Αυτοί οι στόχοι βοηθούν τους οικονομικούς διευθυντές να καθορίσουν πόσα πρέπει να επενδύσουν, πόσα να αποταμιεύσουν και να εξασφαλίσουν την επιχειρηματική επιτυχία.</a:t>
            </a:r>
            <a:endParaRPr sz="1400" dirty="0"/>
          </a:p>
        </p:txBody>
      </p:sp>
      <p:pic>
        <p:nvPicPr>
          <p:cNvPr id="354" name="Google Shape;354;p49"/>
          <p:cNvPicPr preferRelativeResize="0"/>
          <p:nvPr/>
        </p:nvPicPr>
        <p:blipFill>
          <a:blip r:embed="rId3">
            <a:alphaModFix/>
          </a:blip>
          <a:stretch>
            <a:fillRect/>
          </a:stretch>
        </p:blipFill>
        <p:spPr>
          <a:xfrm>
            <a:off x="994526" y="2302076"/>
            <a:ext cx="2583075" cy="2583075"/>
          </a:xfrm>
          <a:prstGeom prst="rect">
            <a:avLst/>
          </a:prstGeom>
          <a:noFill/>
          <a:ln>
            <a:noFill/>
          </a:ln>
        </p:spPr>
      </p:pic>
      <p:sp>
        <p:nvSpPr>
          <p:cNvPr id="355" name="Google Shape;355;p49"/>
          <p:cNvSpPr txBox="1"/>
          <p:nvPr/>
        </p:nvSpPr>
        <p:spPr>
          <a:xfrm>
            <a:off x="381989" y="539552"/>
            <a:ext cx="4572000" cy="800189"/>
          </a:xfrm>
          <a:prstGeom prst="rect">
            <a:avLst/>
          </a:prstGeom>
          <a:noFill/>
          <a:ln>
            <a:noFill/>
          </a:ln>
        </p:spPr>
        <p:txBody>
          <a:bodyPr spcFirstLastPara="1" wrap="square" lIns="91425" tIns="91425" rIns="91425" bIns="91425" anchor="t" anchorCtr="0">
            <a:spAutoFit/>
          </a:bodyPr>
          <a:lstStyle/>
          <a:p>
            <a:pPr algn="ctr" defTabSz="914378"/>
            <a:r>
              <a:rPr lang="it" sz="2000" b="1" dirty="0">
                <a:solidFill>
                  <a:srgbClr val="F46524"/>
                </a:solidFill>
                <a:latin typeface="Lato" charset="0"/>
                <a:ea typeface="Lato" charset="0"/>
                <a:cs typeface="Lato" charset="0"/>
                <a:sym typeface="Raleway"/>
              </a:rPr>
              <a:t>2. ΟΙΚΟΝΟΜΙΚ</a:t>
            </a:r>
            <a:r>
              <a:rPr lang="el-GR" sz="2000" b="1" dirty="0">
                <a:solidFill>
                  <a:srgbClr val="F46524"/>
                </a:solidFill>
                <a:latin typeface="Lato" charset="0"/>
                <a:ea typeface="Lato" charset="0"/>
                <a:cs typeface="Lato" charset="0"/>
                <a:sym typeface="Raleway"/>
              </a:rPr>
              <a:t>Ο</a:t>
            </a:r>
            <a:r>
              <a:rPr lang="it" sz="2000" b="1" dirty="0">
                <a:solidFill>
                  <a:srgbClr val="F46524"/>
                </a:solidFill>
                <a:latin typeface="Lato" charset="0"/>
                <a:ea typeface="Lato" charset="0"/>
                <a:cs typeface="Lato" charset="0"/>
                <a:sym typeface="Raleway"/>
              </a:rPr>
              <a:t> </a:t>
            </a:r>
            <a:endParaRPr sz="2000" b="1" dirty="0">
              <a:solidFill>
                <a:srgbClr val="F46524"/>
              </a:solidFill>
              <a:latin typeface="Lato" charset="0"/>
              <a:ea typeface="Lato" charset="0"/>
              <a:cs typeface="Lato" charset="0"/>
              <a:sym typeface="Raleway"/>
            </a:endParaRPr>
          </a:p>
          <a:p>
            <a:pPr algn="ctr" defTabSz="914378"/>
            <a:r>
              <a:rPr lang="it" sz="2000" b="1" dirty="0">
                <a:solidFill>
                  <a:srgbClr val="F46524"/>
                </a:solidFill>
                <a:latin typeface="Lato" charset="0"/>
                <a:ea typeface="Lato" charset="0"/>
                <a:cs typeface="Lato" charset="0"/>
                <a:sym typeface="Raleway"/>
              </a:rPr>
              <a:t>ΙΣΟΖΥΓΙΟ</a:t>
            </a:r>
            <a:endParaRPr sz="2000" b="1" dirty="0">
              <a:solidFill>
                <a:srgbClr val="F46524"/>
              </a:solidFill>
              <a:latin typeface="Lato" charset="0"/>
              <a:ea typeface="Lato" charset="0"/>
              <a:cs typeface="Lato" charset="0"/>
              <a:sym typeface="Raleway"/>
            </a:endParaRPr>
          </a:p>
        </p:txBody>
      </p:sp>
      <p:pic>
        <p:nvPicPr>
          <p:cNvPr id="356" name="Google Shape;356;p49"/>
          <p:cNvPicPr preferRelativeResize="0"/>
          <p:nvPr/>
        </p:nvPicPr>
        <p:blipFill>
          <a:blip r:embed="rId4">
            <a:alphaModFix/>
          </a:blip>
          <a:stretch>
            <a:fillRect/>
          </a:stretch>
        </p:blipFill>
        <p:spPr>
          <a:xfrm>
            <a:off x="265500" y="4577351"/>
            <a:ext cx="1484200" cy="307805"/>
          </a:xfrm>
          <a:prstGeom prst="rect">
            <a:avLst/>
          </a:prstGeom>
          <a:noFill/>
          <a:ln>
            <a:noFill/>
          </a:ln>
        </p:spPr>
      </p:pic>
      <p:pic>
        <p:nvPicPr>
          <p:cNvPr id="357" name="Google Shape;357;p49"/>
          <p:cNvPicPr preferRelativeResize="0"/>
          <p:nvPr/>
        </p:nvPicPr>
        <p:blipFill>
          <a:blip r:embed="rId5">
            <a:alphaModFix/>
          </a:blip>
          <a:stretch>
            <a:fillRect/>
          </a:stretch>
        </p:blipFill>
        <p:spPr>
          <a:xfrm>
            <a:off x="265501" y="244925"/>
            <a:ext cx="1393177" cy="1318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0"/>
          <p:cNvSpPr txBox="1">
            <a:spLocks noGrp="1"/>
          </p:cNvSpPr>
          <p:nvPr>
            <p:ph type="body" idx="1"/>
          </p:nvPr>
        </p:nvSpPr>
        <p:spPr>
          <a:xfrm>
            <a:off x="2593750" y="973625"/>
            <a:ext cx="6227700" cy="3526200"/>
          </a:xfrm>
          <a:prstGeom prst="rect">
            <a:avLst/>
          </a:prstGeom>
        </p:spPr>
        <p:txBody>
          <a:bodyPr spcFirstLastPara="1" wrap="square" lIns="91425" tIns="91425" rIns="91425" bIns="91425" anchor="t" anchorCtr="0">
            <a:noAutofit/>
          </a:bodyPr>
          <a:lstStyle/>
          <a:p>
            <a:pPr marL="0" indent="0" algn="just">
              <a:lnSpc>
                <a:spcPct val="100000"/>
              </a:lnSpc>
              <a:spcBef>
                <a:spcPts val="1000"/>
              </a:spcBef>
              <a:buSzPts val="1100"/>
              <a:buNone/>
            </a:pPr>
            <a:r>
              <a:rPr lang="it" sz="1600" dirty="0"/>
              <a:t>Η </a:t>
            </a:r>
            <a:r>
              <a:rPr lang="it" sz="1600" b="1" dirty="0">
                <a:solidFill>
                  <a:schemeClr val="dk1"/>
                </a:solidFill>
              </a:rPr>
              <a:t>οικονομική ομάδα </a:t>
            </a:r>
            <a:r>
              <a:rPr lang="it" sz="1600" dirty="0"/>
              <a:t>διαδραματίζει </a:t>
            </a:r>
            <a:r>
              <a:rPr lang="it" sz="1600" b="1" dirty="0"/>
              <a:t>κρίσιμο ρόλο </a:t>
            </a:r>
            <a:r>
              <a:rPr lang="it" sz="1600" dirty="0"/>
              <a:t>σε κάθε οργανισμό.</a:t>
            </a:r>
            <a:br>
              <a:rPr lang="it" sz="1600" dirty="0"/>
            </a:br>
            <a:br>
              <a:rPr lang="it" sz="1600" dirty="0"/>
            </a:br>
            <a:r>
              <a:rPr lang="it" sz="1600" dirty="0"/>
              <a:t>Είναι υπεύθυνη για:</a:t>
            </a:r>
            <a:endParaRPr sz="1600" dirty="0"/>
          </a:p>
          <a:p>
            <a:pPr indent="-330192" algn="just">
              <a:lnSpc>
                <a:spcPct val="100000"/>
              </a:lnSpc>
              <a:spcBef>
                <a:spcPts val="1000"/>
              </a:spcBef>
              <a:buSzPts val="1600"/>
              <a:buChar char="-"/>
            </a:pPr>
            <a:r>
              <a:rPr lang="it" sz="1600" dirty="0"/>
              <a:t>τη λήψη σημαντικών </a:t>
            </a:r>
            <a:r>
              <a:rPr lang="it" sz="1600" b="1" dirty="0"/>
              <a:t>αποφάσεων </a:t>
            </a:r>
            <a:r>
              <a:rPr lang="it" sz="1600" dirty="0"/>
              <a:t>μέσω της ανάλυσης κερδών και ζημιών, της χρηματοοικονομικής πρόβλεψης και της ανάλυσης δεικτών,</a:t>
            </a:r>
            <a:endParaRPr sz="1600" dirty="0"/>
          </a:p>
          <a:p>
            <a:pPr indent="-330192" algn="just">
              <a:lnSpc>
                <a:spcPct val="100000"/>
              </a:lnSpc>
              <a:spcBef>
                <a:spcPts val="1000"/>
              </a:spcBef>
              <a:buSzPts val="1600"/>
              <a:buChar char="-"/>
            </a:pPr>
            <a:r>
              <a:rPr lang="el-GR" sz="1600" dirty="0"/>
              <a:t>την αξιοποίηση</a:t>
            </a:r>
            <a:r>
              <a:rPr lang="it" sz="1600" dirty="0"/>
              <a:t> τ</a:t>
            </a:r>
            <a:r>
              <a:rPr lang="el-GR" sz="1600" dirty="0"/>
              <a:t>ων</a:t>
            </a:r>
            <a:r>
              <a:rPr lang="it" sz="1600" dirty="0"/>
              <a:t> </a:t>
            </a:r>
            <a:r>
              <a:rPr lang="it" sz="1600" b="1" dirty="0"/>
              <a:t>διαθέσιμ</a:t>
            </a:r>
            <a:r>
              <a:rPr lang="el-GR" sz="1600" b="1" dirty="0"/>
              <a:t>ων</a:t>
            </a:r>
            <a:r>
              <a:rPr lang="it" sz="1600" b="1" dirty="0"/>
              <a:t> πόρ</a:t>
            </a:r>
            <a:r>
              <a:rPr lang="el-GR" sz="1600" b="1" dirty="0"/>
              <a:t>ων</a:t>
            </a:r>
            <a:r>
              <a:rPr lang="it" sz="1600" b="1" dirty="0"/>
              <a:t> </a:t>
            </a:r>
            <a:r>
              <a:rPr lang="it" sz="1600" dirty="0"/>
              <a:t>και διασφ</a:t>
            </a:r>
            <a:r>
              <a:rPr lang="el-GR" sz="1600" dirty="0" err="1"/>
              <a:t>άλιση</a:t>
            </a:r>
            <a:r>
              <a:rPr lang="it" sz="1600" dirty="0"/>
              <a:t> ότι ικανοποιούν τις ανάγκες του οργανισμού,</a:t>
            </a:r>
            <a:endParaRPr sz="1600" dirty="0"/>
          </a:p>
          <a:p>
            <a:pPr indent="-330192" algn="just">
              <a:lnSpc>
                <a:spcPct val="100000"/>
              </a:lnSpc>
              <a:spcBef>
                <a:spcPts val="1000"/>
              </a:spcBef>
              <a:buSzPts val="1600"/>
              <a:buChar char="-"/>
            </a:pPr>
            <a:r>
              <a:rPr lang="el-GR" sz="1600" dirty="0"/>
              <a:t>τη διασφάλιση</a:t>
            </a:r>
            <a:r>
              <a:rPr lang="it" sz="1600" dirty="0"/>
              <a:t> ότι ο οργανισμός λαμβάνει αποφάσεις αφού λάβει υπόψη του τα </a:t>
            </a:r>
            <a:r>
              <a:rPr lang="it" sz="1600" b="1" dirty="0"/>
              <a:t>διαθέσιμα κεφάλαια </a:t>
            </a:r>
            <a:r>
              <a:rPr lang="it" sz="1600" dirty="0"/>
              <a:t>και τους </a:t>
            </a:r>
            <a:r>
              <a:rPr lang="it" sz="1600" b="1" dirty="0"/>
              <a:t>πιθανούς κινδύνους </a:t>
            </a:r>
            <a:r>
              <a:rPr lang="it" sz="1600" dirty="0"/>
              <a:t>στο μέλλον.</a:t>
            </a:r>
            <a:endParaRPr sz="1600" dirty="0"/>
          </a:p>
        </p:txBody>
      </p:sp>
      <p:pic>
        <p:nvPicPr>
          <p:cNvPr id="363" name="Google Shape;363;p50"/>
          <p:cNvPicPr preferRelativeResize="0"/>
          <p:nvPr/>
        </p:nvPicPr>
        <p:blipFill>
          <a:blip r:embed="rId3">
            <a:alphaModFix/>
          </a:blip>
          <a:stretch>
            <a:fillRect/>
          </a:stretch>
        </p:blipFill>
        <p:spPr>
          <a:xfrm>
            <a:off x="236426" y="2026926"/>
            <a:ext cx="2288951" cy="1699861"/>
          </a:xfrm>
          <a:prstGeom prst="rect">
            <a:avLst/>
          </a:prstGeom>
          <a:noFill/>
          <a:ln>
            <a:noFill/>
          </a:ln>
        </p:spPr>
      </p:pic>
      <p:pic>
        <p:nvPicPr>
          <p:cNvPr id="364" name="Google Shape;364;p50"/>
          <p:cNvPicPr preferRelativeResize="0"/>
          <p:nvPr/>
        </p:nvPicPr>
        <p:blipFill>
          <a:blip r:embed="rId4">
            <a:alphaModFix/>
          </a:blip>
          <a:stretch>
            <a:fillRect/>
          </a:stretch>
        </p:blipFill>
        <p:spPr>
          <a:xfrm>
            <a:off x="265500" y="4577351"/>
            <a:ext cx="1484200" cy="307805"/>
          </a:xfrm>
          <a:prstGeom prst="rect">
            <a:avLst/>
          </a:prstGeom>
          <a:noFill/>
          <a:ln>
            <a:noFill/>
          </a:ln>
        </p:spPr>
      </p:pic>
      <p:pic>
        <p:nvPicPr>
          <p:cNvPr id="365" name="Google Shape;365;p50"/>
          <p:cNvPicPr preferRelativeResize="0"/>
          <p:nvPr/>
        </p:nvPicPr>
        <p:blipFill>
          <a:blip r:embed="rId5">
            <a:alphaModFix/>
          </a:blip>
          <a:stretch>
            <a:fillRect/>
          </a:stretch>
        </p:blipFill>
        <p:spPr>
          <a:xfrm>
            <a:off x="1" y="447300"/>
            <a:ext cx="1097150" cy="1038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1"/>
          <p:cNvSpPr txBox="1">
            <a:spLocks noGrp="1"/>
          </p:cNvSpPr>
          <p:nvPr>
            <p:ph type="subTitle" idx="1"/>
          </p:nvPr>
        </p:nvSpPr>
        <p:spPr>
          <a:xfrm>
            <a:off x="0" y="1563125"/>
            <a:ext cx="4572000" cy="1345500"/>
          </a:xfrm>
          <a:prstGeom prst="rect">
            <a:avLst/>
          </a:prstGeom>
        </p:spPr>
        <p:txBody>
          <a:bodyPr spcFirstLastPara="1" wrap="square" lIns="91425" tIns="91425" rIns="91425" bIns="91425" anchor="t" anchorCtr="0">
            <a:noAutofit/>
          </a:bodyPr>
          <a:lstStyle/>
          <a:p>
            <a:pPr marL="0" indent="0"/>
            <a:r>
              <a:rPr lang="it" sz="2200" b="1">
                <a:latin typeface="Arial"/>
                <a:ea typeface="Arial"/>
                <a:cs typeface="Arial"/>
                <a:sym typeface="Arial"/>
              </a:rPr>
              <a:t>2.2 Προγραμματισμός των αναγκαίων πόρων, δαπανών και εσόδων</a:t>
            </a:r>
            <a:endParaRPr sz="2200" b="1">
              <a:latin typeface="Arial"/>
              <a:ea typeface="Arial"/>
              <a:cs typeface="Arial"/>
              <a:sym typeface="Arial"/>
            </a:endParaRPr>
          </a:p>
        </p:txBody>
      </p:sp>
      <p:sp>
        <p:nvSpPr>
          <p:cNvPr id="371" name="Google Shape;371;p51"/>
          <p:cNvSpPr txBox="1">
            <a:spLocks noGrp="1"/>
          </p:cNvSpPr>
          <p:nvPr>
            <p:ph type="body" idx="2"/>
          </p:nvPr>
        </p:nvSpPr>
        <p:spPr>
          <a:xfrm>
            <a:off x="4759036" y="436418"/>
            <a:ext cx="4191000" cy="3982882"/>
          </a:xfrm>
          <a:prstGeom prst="rect">
            <a:avLst/>
          </a:prstGeom>
        </p:spPr>
        <p:txBody>
          <a:bodyPr spcFirstLastPara="1" wrap="square" lIns="91425" tIns="91425" rIns="91425" bIns="91425" anchor="ctr" anchorCtr="0">
            <a:noAutofit/>
          </a:bodyPr>
          <a:lstStyle/>
          <a:p>
            <a:pPr marL="0" indent="0" algn="just">
              <a:lnSpc>
                <a:spcPct val="100000"/>
              </a:lnSpc>
              <a:buNone/>
            </a:pPr>
            <a:r>
              <a:rPr lang="it" sz="1600" dirty="0">
                <a:solidFill>
                  <a:schemeClr val="dk2"/>
                </a:solidFill>
              </a:rPr>
              <a:t>Ο όρος "πόροι" περιλαμβάνει οτιδήποτε μπορεί να επηρεάσει την ικανότητά σας να παραμείνετε στην επιχείρηση:</a:t>
            </a:r>
            <a:endParaRPr sz="1600" dirty="0">
              <a:solidFill>
                <a:schemeClr val="dk2"/>
              </a:solidFill>
            </a:endParaRPr>
          </a:p>
          <a:p>
            <a:pPr indent="-330192" algn="just">
              <a:lnSpc>
                <a:spcPct val="100000"/>
              </a:lnSpc>
              <a:spcBef>
                <a:spcPts val="1200"/>
              </a:spcBef>
              <a:buClr>
                <a:schemeClr val="dk2"/>
              </a:buClr>
              <a:buSzPts val="1600"/>
            </a:pPr>
            <a:r>
              <a:rPr lang="it" sz="1600" dirty="0">
                <a:solidFill>
                  <a:schemeClr val="dk2"/>
                </a:solidFill>
              </a:rPr>
              <a:t>εξοπλισμό για την κατασκευή προϊόντων ή την εκτέλεση εργασιών</a:t>
            </a:r>
            <a:r>
              <a:rPr lang="el-GR" sz="1600" dirty="0">
                <a:solidFill>
                  <a:schemeClr val="dk2"/>
                </a:solidFill>
              </a:rPr>
              <a:t>,</a:t>
            </a:r>
            <a:endParaRPr sz="1600" dirty="0">
              <a:solidFill>
                <a:schemeClr val="dk2"/>
              </a:solidFill>
            </a:endParaRPr>
          </a:p>
          <a:p>
            <a:pPr indent="-330192" algn="just">
              <a:lnSpc>
                <a:spcPct val="100000"/>
              </a:lnSpc>
              <a:buClr>
                <a:schemeClr val="dk2"/>
              </a:buClr>
              <a:buSzPts val="1600"/>
            </a:pPr>
            <a:r>
              <a:rPr lang="it" sz="1600" dirty="0">
                <a:solidFill>
                  <a:schemeClr val="dk2"/>
                </a:solidFill>
              </a:rPr>
              <a:t>μηχανήματα,</a:t>
            </a:r>
            <a:endParaRPr sz="1600" dirty="0">
              <a:solidFill>
                <a:schemeClr val="dk2"/>
              </a:solidFill>
            </a:endParaRPr>
          </a:p>
          <a:p>
            <a:pPr indent="-330192" algn="just">
              <a:lnSpc>
                <a:spcPct val="100000"/>
              </a:lnSpc>
              <a:buClr>
                <a:schemeClr val="dk2"/>
              </a:buClr>
              <a:buSzPts val="1600"/>
            </a:pPr>
            <a:r>
              <a:rPr lang="it" sz="1600" dirty="0">
                <a:solidFill>
                  <a:schemeClr val="dk2"/>
                </a:solidFill>
              </a:rPr>
              <a:t>πρώτες ύλες,</a:t>
            </a:r>
            <a:endParaRPr sz="1600" dirty="0">
              <a:solidFill>
                <a:schemeClr val="dk2"/>
              </a:solidFill>
            </a:endParaRPr>
          </a:p>
          <a:p>
            <a:pPr indent="-330192" algn="just">
              <a:lnSpc>
                <a:spcPct val="100000"/>
              </a:lnSpc>
              <a:buClr>
                <a:schemeClr val="dk2"/>
              </a:buClr>
              <a:buSzPts val="1600"/>
            </a:pPr>
            <a:r>
              <a:rPr lang="it" sz="1600" dirty="0">
                <a:solidFill>
                  <a:schemeClr val="dk2"/>
                </a:solidFill>
              </a:rPr>
              <a:t>οχήματα,</a:t>
            </a:r>
            <a:endParaRPr sz="1600" dirty="0">
              <a:solidFill>
                <a:schemeClr val="dk2"/>
              </a:solidFill>
            </a:endParaRPr>
          </a:p>
          <a:p>
            <a:pPr indent="-330192" algn="just">
              <a:lnSpc>
                <a:spcPct val="100000"/>
              </a:lnSpc>
              <a:buClr>
                <a:schemeClr val="dk2"/>
              </a:buClr>
              <a:buSzPts val="1600"/>
            </a:pPr>
            <a:r>
              <a:rPr lang="it" sz="1600" dirty="0">
                <a:solidFill>
                  <a:schemeClr val="dk2"/>
                </a:solidFill>
              </a:rPr>
              <a:t>μέλη του προσωπικού...</a:t>
            </a:r>
            <a:endParaRPr sz="1600" dirty="0"/>
          </a:p>
        </p:txBody>
      </p:sp>
      <p:pic>
        <p:nvPicPr>
          <p:cNvPr id="372" name="Google Shape;372;p51"/>
          <p:cNvPicPr preferRelativeResize="0"/>
          <p:nvPr/>
        </p:nvPicPr>
        <p:blipFill>
          <a:blip r:embed="rId3">
            <a:alphaModFix/>
          </a:blip>
          <a:stretch>
            <a:fillRect/>
          </a:stretch>
        </p:blipFill>
        <p:spPr>
          <a:xfrm>
            <a:off x="766276" y="1845722"/>
            <a:ext cx="3039429" cy="3039429"/>
          </a:xfrm>
          <a:prstGeom prst="rect">
            <a:avLst/>
          </a:prstGeom>
          <a:noFill/>
          <a:ln>
            <a:noFill/>
          </a:ln>
        </p:spPr>
      </p:pic>
      <p:pic>
        <p:nvPicPr>
          <p:cNvPr id="373" name="Google Shape;373;p51"/>
          <p:cNvPicPr preferRelativeResize="0"/>
          <p:nvPr/>
        </p:nvPicPr>
        <p:blipFill>
          <a:blip r:embed="rId4">
            <a:alphaModFix/>
          </a:blip>
          <a:stretch>
            <a:fillRect/>
          </a:stretch>
        </p:blipFill>
        <p:spPr>
          <a:xfrm>
            <a:off x="265500" y="4577351"/>
            <a:ext cx="1484200" cy="307805"/>
          </a:xfrm>
          <a:prstGeom prst="rect">
            <a:avLst/>
          </a:prstGeom>
          <a:noFill/>
          <a:ln>
            <a:noFill/>
          </a:ln>
        </p:spPr>
      </p:pic>
      <p:pic>
        <p:nvPicPr>
          <p:cNvPr id="374" name="Google Shape;374;p51"/>
          <p:cNvPicPr preferRelativeResize="0"/>
          <p:nvPr/>
        </p:nvPicPr>
        <p:blipFill>
          <a:blip r:embed="rId5">
            <a:alphaModFix/>
          </a:blip>
          <a:stretch>
            <a:fillRect/>
          </a:stretch>
        </p:blipFill>
        <p:spPr>
          <a:xfrm>
            <a:off x="265501" y="244925"/>
            <a:ext cx="1393177" cy="1318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52"/>
          <p:cNvPicPr preferRelativeResize="0"/>
          <p:nvPr/>
        </p:nvPicPr>
        <p:blipFill>
          <a:blip r:embed="rId3">
            <a:alphaModFix/>
          </a:blip>
          <a:stretch>
            <a:fillRect/>
          </a:stretch>
        </p:blipFill>
        <p:spPr>
          <a:xfrm>
            <a:off x="5439551" y="2673876"/>
            <a:ext cx="3250449" cy="1843550"/>
          </a:xfrm>
          <a:prstGeom prst="rect">
            <a:avLst/>
          </a:prstGeom>
          <a:noFill/>
          <a:ln>
            <a:noFill/>
          </a:ln>
        </p:spPr>
      </p:pic>
      <p:sp>
        <p:nvSpPr>
          <p:cNvPr id="380" name="Google Shape;380;p52"/>
          <p:cNvSpPr txBox="1">
            <a:spLocks noGrp="1"/>
          </p:cNvSpPr>
          <p:nvPr>
            <p:ph type="title"/>
          </p:nvPr>
        </p:nvSpPr>
        <p:spPr>
          <a:xfrm>
            <a:off x="3257000" y="679625"/>
            <a:ext cx="2847600" cy="635400"/>
          </a:xfrm>
          <a:prstGeom prst="rect">
            <a:avLst/>
          </a:prstGeom>
        </p:spPr>
        <p:txBody>
          <a:bodyPr spcFirstLastPara="1" wrap="square" lIns="91425" tIns="91425" rIns="91425" bIns="91425" anchor="t" anchorCtr="0">
            <a:noAutofit/>
          </a:bodyPr>
          <a:lstStyle/>
          <a:p>
            <a:pPr algn="ctr"/>
            <a:r>
              <a:rPr lang="it" sz="2100" dirty="0">
                <a:solidFill>
                  <a:schemeClr val="dk1"/>
                </a:solidFill>
                <a:latin typeface="Lato" charset="0"/>
                <a:ea typeface="Lato" charset="0"/>
                <a:cs typeface="Lato" charset="0"/>
              </a:rPr>
              <a:t>Σχέδιο πόρων</a:t>
            </a:r>
            <a:endParaRPr sz="2100" dirty="0">
              <a:solidFill>
                <a:schemeClr val="dk1"/>
              </a:solidFill>
              <a:latin typeface="Lato" charset="0"/>
              <a:ea typeface="Lato" charset="0"/>
              <a:cs typeface="Lato" charset="0"/>
            </a:endParaRPr>
          </a:p>
        </p:txBody>
      </p:sp>
      <p:sp>
        <p:nvSpPr>
          <p:cNvPr id="381" name="Google Shape;381;p52"/>
          <p:cNvSpPr txBox="1">
            <a:spLocks noGrp="1"/>
          </p:cNvSpPr>
          <p:nvPr>
            <p:ph type="body" idx="1"/>
          </p:nvPr>
        </p:nvSpPr>
        <p:spPr>
          <a:xfrm>
            <a:off x="671600" y="1315025"/>
            <a:ext cx="8018400" cy="3002400"/>
          </a:xfrm>
          <a:prstGeom prst="rect">
            <a:avLst/>
          </a:prstGeom>
        </p:spPr>
        <p:txBody>
          <a:bodyPr spcFirstLastPara="1" wrap="square" lIns="91425" tIns="91425" rIns="91425" bIns="91425" anchor="t" anchorCtr="0">
            <a:noAutofit/>
          </a:bodyPr>
          <a:lstStyle/>
          <a:p>
            <a:pPr marL="0" indent="0" algn="just">
              <a:lnSpc>
                <a:spcPct val="100000"/>
              </a:lnSpc>
              <a:spcBef>
                <a:spcPts val="1200"/>
              </a:spcBef>
              <a:buNone/>
            </a:pPr>
            <a:r>
              <a:rPr lang="it" sz="1600">
                <a:latin typeface="Arial"/>
                <a:ea typeface="Arial"/>
                <a:cs typeface="Arial"/>
                <a:sym typeface="Arial"/>
              </a:rPr>
              <a:t>Ένα </a:t>
            </a:r>
            <a:r>
              <a:rPr lang="it" sz="1600" b="1">
                <a:solidFill>
                  <a:schemeClr val="dk1"/>
                </a:solidFill>
                <a:latin typeface="Arial"/>
                <a:ea typeface="Arial"/>
                <a:cs typeface="Arial"/>
                <a:sym typeface="Arial"/>
              </a:rPr>
              <a:t>σχέδιο πόρων </a:t>
            </a:r>
            <a:r>
              <a:rPr lang="it" sz="1600">
                <a:latin typeface="Arial"/>
                <a:ea typeface="Arial"/>
                <a:cs typeface="Arial"/>
                <a:sym typeface="Arial"/>
              </a:rPr>
              <a:t>προσδιορίζει, οργανώνει και απαριθμεί τους πόρους που απαιτούνται για την ολοκλήρωση ενός έργου. Λειτουργεί ως σχέδιο που βοηθά να διασφαλιστεί ότι τα έργα και οι εργασίες εκτελούνται εγκαίρως και εντός του προϋπολογισμού.</a:t>
            </a:r>
            <a:endParaRPr sz="1600">
              <a:latin typeface="Arial"/>
              <a:ea typeface="Arial"/>
              <a:cs typeface="Arial"/>
              <a:sym typeface="Arial"/>
            </a:endParaRPr>
          </a:p>
          <a:p>
            <a:pPr marL="0" indent="0" algn="just">
              <a:lnSpc>
                <a:spcPct val="100000"/>
              </a:lnSpc>
              <a:spcBef>
                <a:spcPts val="1200"/>
              </a:spcBef>
              <a:spcAft>
                <a:spcPts val="1200"/>
              </a:spcAft>
              <a:buSzPts val="1100"/>
              <a:buNone/>
            </a:pPr>
            <a:endParaRPr sz="1600">
              <a:latin typeface="Arial"/>
              <a:ea typeface="Arial"/>
              <a:cs typeface="Arial"/>
              <a:sym typeface="Arial"/>
            </a:endParaRPr>
          </a:p>
        </p:txBody>
      </p:sp>
      <p:sp>
        <p:nvSpPr>
          <p:cNvPr id="382" name="Google Shape;382;p52"/>
          <p:cNvSpPr txBox="1">
            <a:spLocks noGrp="1"/>
          </p:cNvSpPr>
          <p:nvPr>
            <p:ph type="title"/>
          </p:nvPr>
        </p:nvSpPr>
        <p:spPr>
          <a:xfrm>
            <a:off x="671600" y="2617875"/>
            <a:ext cx="4584000" cy="635400"/>
          </a:xfrm>
          <a:prstGeom prst="rect">
            <a:avLst/>
          </a:prstGeom>
        </p:spPr>
        <p:txBody>
          <a:bodyPr spcFirstLastPara="1" wrap="square" lIns="91425" tIns="91425" rIns="91425" bIns="91425" anchor="t" anchorCtr="0">
            <a:noAutofit/>
          </a:bodyPr>
          <a:lstStyle/>
          <a:p>
            <a:pPr algn="just">
              <a:spcBef>
                <a:spcPts val="1200"/>
              </a:spcBef>
              <a:buSzPts val="1100"/>
            </a:pPr>
            <a:r>
              <a:rPr lang="it" sz="1600">
                <a:solidFill>
                  <a:srgbClr val="F46524"/>
                </a:solidFill>
                <a:latin typeface="Arial"/>
                <a:ea typeface="Arial"/>
                <a:cs typeface="Arial"/>
                <a:sym typeface="Arial"/>
              </a:rPr>
              <a:t>Ο προγραμματισμός πόρων </a:t>
            </a:r>
            <a:r>
              <a:rPr lang="it" sz="1600" b="0">
                <a:latin typeface="Arial"/>
                <a:ea typeface="Arial"/>
                <a:cs typeface="Arial"/>
                <a:sym typeface="Arial"/>
              </a:rPr>
              <a:t>είναι μια στρατηγική προσέγγιση για τη διασφάλιση της χρήσης των πόρων με τον πιο αποτελεσματικό τρόπο, ώστε να αποκτήσετε μεγαλύτερο έλεγχο των εξόδων και της ταμειακής ροής σας. </a:t>
            </a:r>
            <a:endParaRPr sz="1600" b="0">
              <a:latin typeface="Arial"/>
              <a:ea typeface="Arial"/>
              <a:cs typeface="Arial"/>
              <a:sym typeface="Arial"/>
            </a:endParaRPr>
          </a:p>
          <a:p>
            <a:pPr algn="ctr">
              <a:spcBef>
                <a:spcPts val="1200"/>
              </a:spcBef>
            </a:pPr>
            <a:endParaRPr sz="2100">
              <a:solidFill>
                <a:schemeClr val="dk1"/>
              </a:solidFill>
            </a:endParaRPr>
          </a:p>
        </p:txBody>
      </p:sp>
      <p:pic>
        <p:nvPicPr>
          <p:cNvPr id="383" name="Google Shape;383;p52"/>
          <p:cNvPicPr preferRelativeResize="0"/>
          <p:nvPr/>
        </p:nvPicPr>
        <p:blipFill>
          <a:blip r:embed="rId4">
            <a:alphaModFix/>
          </a:blip>
          <a:stretch>
            <a:fillRect/>
          </a:stretch>
        </p:blipFill>
        <p:spPr>
          <a:xfrm>
            <a:off x="265500" y="4577351"/>
            <a:ext cx="1484200" cy="307805"/>
          </a:xfrm>
          <a:prstGeom prst="rect">
            <a:avLst/>
          </a:prstGeom>
          <a:noFill/>
          <a:ln>
            <a:noFill/>
          </a:ln>
        </p:spPr>
      </p:pic>
      <p:pic>
        <p:nvPicPr>
          <p:cNvPr id="384" name="Google Shape;384;p52"/>
          <p:cNvPicPr preferRelativeResize="0"/>
          <p:nvPr/>
        </p:nvPicPr>
        <p:blipFill>
          <a:blip r:embed="rId5">
            <a:alphaModFix/>
          </a:blip>
          <a:stretch>
            <a:fillRect/>
          </a:stretch>
        </p:blipFill>
        <p:spPr>
          <a:xfrm>
            <a:off x="1" y="447300"/>
            <a:ext cx="1097150" cy="1038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53"/>
          <p:cNvPicPr preferRelativeResize="0"/>
          <p:nvPr/>
        </p:nvPicPr>
        <p:blipFill>
          <a:blip r:embed="rId3">
            <a:alphaModFix amt="54000"/>
          </a:blip>
          <a:stretch>
            <a:fillRect/>
          </a:stretch>
        </p:blipFill>
        <p:spPr>
          <a:xfrm>
            <a:off x="-66824" y="1110701"/>
            <a:ext cx="5178201" cy="3377326"/>
          </a:xfrm>
          <a:prstGeom prst="rect">
            <a:avLst/>
          </a:prstGeom>
          <a:noFill/>
          <a:ln>
            <a:noFill/>
          </a:ln>
        </p:spPr>
      </p:pic>
      <p:sp>
        <p:nvSpPr>
          <p:cNvPr id="390" name="Google Shape;390;p53"/>
          <p:cNvSpPr txBox="1">
            <a:spLocks noGrp="1"/>
          </p:cNvSpPr>
          <p:nvPr>
            <p:ph type="title"/>
          </p:nvPr>
        </p:nvSpPr>
        <p:spPr>
          <a:xfrm>
            <a:off x="2400250" y="781325"/>
            <a:ext cx="6321600" cy="635400"/>
          </a:xfrm>
          <a:prstGeom prst="rect">
            <a:avLst/>
          </a:prstGeom>
        </p:spPr>
        <p:txBody>
          <a:bodyPr spcFirstLastPara="1" wrap="square" lIns="91425" tIns="91425" rIns="91425" bIns="91425" anchor="t" anchorCtr="0">
            <a:noAutofit/>
          </a:bodyPr>
          <a:lstStyle/>
          <a:p>
            <a:pPr algn="ctr"/>
            <a:r>
              <a:rPr lang="it" sz="2200" dirty="0">
                <a:solidFill>
                  <a:schemeClr val="dk1"/>
                </a:solidFill>
                <a:latin typeface="Lato" charset="0"/>
                <a:ea typeface="Lato" charset="0"/>
                <a:cs typeface="Lato" charset="0"/>
              </a:rPr>
              <a:t>Ο προγραμματισμός πόρων συμβάλλει </a:t>
            </a:r>
            <a:r>
              <a:rPr lang="el-GR" sz="2200" dirty="0">
                <a:solidFill>
                  <a:schemeClr val="dk1"/>
                </a:solidFill>
                <a:latin typeface="Lato" charset="0"/>
                <a:ea typeface="Lato" charset="0"/>
                <a:cs typeface="Lato" charset="0"/>
              </a:rPr>
              <a:t>στο να διασφαλιστεί:</a:t>
            </a:r>
            <a:endParaRPr sz="2200" dirty="0">
              <a:solidFill>
                <a:schemeClr val="dk1"/>
              </a:solidFill>
              <a:latin typeface="Lato" charset="0"/>
              <a:ea typeface="Lato" charset="0"/>
              <a:cs typeface="Lato" charset="0"/>
            </a:endParaRPr>
          </a:p>
        </p:txBody>
      </p:sp>
      <p:sp>
        <p:nvSpPr>
          <p:cNvPr id="391" name="Google Shape;391;p53"/>
          <p:cNvSpPr txBox="1">
            <a:spLocks noGrp="1"/>
          </p:cNvSpPr>
          <p:nvPr>
            <p:ph type="body" idx="1"/>
          </p:nvPr>
        </p:nvSpPr>
        <p:spPr>
          <a:xfrm>
            <a:off x="2400250" y="1632225"/>
            <a:ext cx="6321600" cy="2334300"/>
          </a:xfrm>
          <a:prstGeom prst="rect">
            <a:avLst/>
          </a:prstGeom>
        </p:spPr>
        <p:txBody>
          <a:bodyPr spcFirstLastPara="1" wrap="square" lIns="91425" tIns="91425" rIns="91425" bIns="91425" anchor="t" anchorCtr="0">
            <a:noAutofit/>
          </a:bodyPr>
          <a:lstStyle/>
          <a:p>
            <a:pPr indent="-330192" algn="just">
              <a:buSzPts val="1600"/>
            </a:pPr>
            <a:r>
              <a:rPr lang="it" sz="1600" u="sng"/>
              <a:t>Μέγιστη αξιοποίηση των πόρων</a:t>
            </a:r>
            <a:r>
              <a:rPr lang="it" sz="1600"/>
              <a:t>: στρατηγική εστίαση στη μεγιστοποίηση της αξιοποίησης των πόρων,</a:t>
            </a:r>
            <a:endParaRPr sz="1600"/>
          </a:p>
          <a:p>
            <a:pPr indent="-330192" algn="just">
              <a:spcBef>
                <a:spcPts val="1000"/>
              </a:spcBef>
              <a:buSzPts val="1600"/>
            </a:pPr>
            <a:r>
              <a:rPr lang="it" sz="1600" u="sng"/>
              <a:t>Έγκαιρη παράδοση: η </a:t>
            </a:r>
            <a:r>
              <a:rPr lang="it" sz="1600"/>
              <a:t>παράδοση έργων εντός χρονοδιαγράμματος συμβάλλει στην ικανοποίηση και την αφοσίωση των πελατών,</a:t>
            </a:r>
            <a:endParaRPr sz="1600"/>
          </a:p>
          <a:p>
            <a:pPr indent="-330192" algn="just">
              <a:spcBef>
                <a:spcPts val="1000"/>
              </a:spcBef>
              <a:spcAft>
                <a:spcPts val="1000"/>
              </a:spcAft>
              <a:buSzPts val="1600"/>
            </a:pPr>
            <a:r>
              <a:rPr lang="it" sz="1600" u="sng"/>
              <a:t>Παράδοση εντός προϋπολογισμού</a:t>
            </a:r>
            <a:r>
              <a:rPr lang="it" sz="1600"/>
              <a:t>: η υπέρβαση των δαπανών μπορεί να προκαλέσει ακυρώσεις έργων, απώλεια εσόδων και μειωμένη κερδοφορία.</a:t>
            </a:r>
            <a:endParaRPr sz="1600"/>
          </a:p>
        </p:txBody>
      </p:sp>
      <p:pic>
        <p:nvPicPr>
          <p:cNvPr id="392" name="Google Shape;392;p53"/>
          <p:cNvPicPr preferRelativeResize="0"/>
          <p:nvPr/>
        </p:nvPicPr>
        <p:blipFill>
          <a:blip r:embed="rId4">
            <a:alphaModFix/>
          </a:blip>
          <a:stretch>
            <a:fillRect/>
          </a:stretch>
        </p:blipFill>
        <p:spPr>
          <a:xfrm>
            <a:off x="265500" y="4577351"/>
            <a:ext cx="1484200" cy="307805"/>
          </a:xfrm>
          <a:prstGeom prst="rect">
            <a:avLst/>
          </a:prstGeom>
          <a:noFill/>
          <a:ln>
            <a:noFill/>
          </a:ln>
        </p:spPr>
      </p:pic>
      <p:pic>
        <p:nvPicPr>
          <p:cNvPr id="393" name="Google Shape;393;p53"/>
          <p:cNvPicPr preferRelativeResize="0"/>
          <p:nvPr/>
        </p:nvPicPr>
        <p:blipFill>
          <a:blip r:embed="rId5">
            <a:alphaModFix/>
          </a:blip>
          <a:stretch>
            <a:fillRect/>
          </a:stretch>
        </p:blipFill>
        <p:spPr>
          <a:xfrm>
            <a:off x="1" y="447300"/>
            <a:ext cx="1097150" cy="1038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7"/>
          <p:cNvSpPr txBox="1">
            <a:spLocks noGrp="1"/>
          </p:cNvSpPr>
          <p:nvPr>
            <p:ph type="title"/>
          </p:nvPr>
        </p:nvSpPr>
        <p:spPr>
          <a:xfrm>
            <a:off x="1411200" y="851675"/>
            <a:ext cx="6321600" cy="63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it" sz="2000" dirty="0">
                <a:latin typeface="Lato" charset="0"/>
                <a:ea typeface="Lato" charset="0"/>
                <a:cs typeface="Lato" charset="0"/>
              </a:rPr>
              <a:t>Μεθοδολογία και μαθησιακά αποτελέσματα</a:t>
            </a:r>
            <a:endParaRPr sz="2000" dirty="0">
              <a:latin typeface="Lato" charset="0"/>
              <a:ea typeface="Lato" charset="0"/>
              <a:cs typeface="Lato" charset="0"/>
            </a:endParaRPr>
          </a:p>
        </p:txBody>
      </p:sp>
      <p:graphicFrame>
        <p:nvGraphicFramePr>
          <p:cNvPr id="152" name="Google Shape;152;p27"/>
          <p:cNvGraphicFramePr/>
          <p:nvPr/>
        </p:nvGraphicFramePr>
        <p:xfrm>
          <a:off x="952500" y="2123925"/>
          <a:ext cx="7239000" cy="2013906"/>
        </p:xfrm>
        <a:graphic>
          <a:graphicData uri="http://schemas.openxmlformats.org/drawingml/2006/table">
            <a:tbl>
              <a:tblPr>
                <a:noFill/>
                <a:tableStyleId>{3FA5FD3F-6A07-42EB-9E6B-08913BEE9E4E}</a:tableStyleId>
              </a:tblPr>
              <a:tblGrid>
                <a:gridCol w="3497050">
                  <a:extLst>
                    <a:ext uri="{9D8B030D-6E8A-4147-A177-3AD203B41FA5}">
                      <a16:colId xmlns:a16="http://schemas.microsoft.com/office/drawing/2014/main" val="20000"/>
                    </a:ext>
                  </a:extLst>
                </a:gridCol>
                <a:gridCol w="3741950">
                  <a:extLst>
                    <a:ext uri="{9D8B030D-6E8A-4147-A177-3AD203B41FA5}">
                      <a16:colId xmlns:a16="http://schemas.microsoft.com/office/drawing/2014/main" val="20001"/>
                    </a:ext>
                  </a:extLst>
                </a:gridCol>
              </a:tblGrid>
              <a:tr h="447825">
                <a:tc>
                  <a:txBody>
                    <a:bodyPr/>
                    <a:lstStyle/>
                    <a:p>
                      <a:pPr marL="0" lvl="0" indent="0" algn="l" rtl="0">
                        <a:lnSpc>
                          <a:spcPct val="115000"/>
                        </a:lnSpc>
                        <a:spcBef>
                          <a:spcPts val="0"/>
                        </a:spcBef>
                        <a:spcAft>
                          <a:spcPts val="1600"/>
                        </a:spcAft>
                        <a:buClr>
                          <a:schemeClr val="dk2"/>
                        </a:buClr>
                        <a:buSzPts val="1100"/>
                        <a:buFont typeface="Arial"/>
                        <a:buNone/>
                      </a:pPr>
                      <a:r>
                        <a:rPr lang="it" sz="2100" b="1" dirty="0">
                          <a:solidFill>
                            <a:schemeClr val="dk1"/>
                          </a:solidFill>
                          <a:latin typeface="Lato"/>
                          <a:ea typeface="Lato"/>
                          <a:cs typeface="Lato"/>
                          <a:sym typeface="Lato"/>
                        </a:rPr>
                        <a:t>Στόχος:</a:t>
                      </a:r>
                      <a:endParaRPr dirty="0"/>
                    </a:p>
                  </a:txBody>
                  <a:tcPr marL="91425" marR="91425" marT="91425" marB="91425"/>
                </a:tc>
                <a:tc>
                  <a:txBody>
                    <a:bodyPr/>
                    <a:lstStyle/>
                    <a:p>
                      <a:pPr marL="0" lvl="0" indent="0" algn="l" rtl="0">
                        <a:spcBef>
                          <a:spcPts val="0"/>
                        </a:spcBef>
                        <a:spcAft>
                          <a:spcPts val="0"/>
                        </a:spcAft>
                        <a:buClr>
                          <a:schemeClr val="dk2"/>
                        </a:buClr>
                        <a:buSzPts val="1100"/>
                        <a:buFont typeface="Arial"/>
                        <a:buNone/>
                      </a:pPr>
                      <a:r>
                        <a:rPr lang="it" sz="2100" b="1">
                          <a:solidFill>
                            <a:schemeClr val="dk1"/>
                          </a:solidFill>
                          <a:latin typeface="Lato"/>
                          <a:ea typeface="Lato"/>
                          <a:cs typeface="Lato"/>
                          <a:sym typeface="Lato"/>
                        </a:rPr>
                        <a:t>Κριτήρια απόδοσης:</a:t>
                      </a:r>
                      <a:endParaRPr/>
                    </a:p>
                  </a:txBody>
                  <a:tcPr marL="91425" marR="91425" marT="91425" marB="91425"/>
                </a:tc>
                <a:extLst>
                  <a:ext uri="{0D108BD9-81ED-4DB2-BD59-A6C34878D82A}">
                    <a16:rowId xmlns:a16="http://schemas.microsoft.com/office/drawing/2014/main" val="10000"/>
                  </a:ext>
                </a:extLst>
              </a:tr>
              <a:tr h="962700">
                <a:tc>
                  <a:txBody>
                    <a:bodyPr/>
                    <a:lstStyle/>
                    <a:p>
                      <a:pPr marL="0" lvl="0" indent="0" algn="l" rtl="0">
                        <a:spcBef>
                          <a:spcPts val="0"/>
                        </a:spcBef>
                        <a:spcAft>
                          <a:spcPts val="0"/>
                        </a:spcAft>
                        <a:buNone/>
                      </a:pPr>
                      <a:r>
                        <a:rPr lang="it">
                          <a:latin typeface="Lato"/>
                          <a:ea typeface="Lato"/>
                          <a:cs typeface="Lato"/>
                          <a:sym typeface="Lato"/>
                        </a:rPr>
                        <a:t>Να παρέχει στους κοινωνικούς επιχειρηματίες τις δεξιότητες για τη δημιουργία ενός </a:t>
                      </a:r>
                      <a:r>
                        <a:rPr lang="it" b="1">
                          <a:latin typeface="Lato"/>
                          <a:ea typeface="Lato"/>
                          <a:cs typeface="Lato"/>
                          <a:sym typeface="Lato"/>
                        </a:rPr>
                        <a:t>επιχειρηματικού σχεδίου </a:t>
                      </a:r>
                      <a:r>
                        <a:rPr lang="it">
                          <a:latin typeface="Lato"/>
                          <a:ea typeface="Lato"/>
                          <a:cs typeface="Lato"/>
                          <a:sym typeface="Lato"/>
                        </a:rPr>
                        <a:t>και τη </a:t>
                      </a:r>
                      <a:r>
                        <a:rPr lang="it" b="1">
                          <a:latin typeface="Lato"/>
                          <a:ea typeface="Lato"/>
                          <a:cs typeface="Lato"/>
                          <a:sym typeface="Lato"/>
                        </a:rPr>
                        <a:t>διαχείριση των οικονομικών διαδικασιών</a:t>
                      </a:r>
                      <a:r>
                        <a:rPr lang="it">
                          <a:latin typeface="Lato"/>
                          <a:ea typeface="Lato"/>
                          <a:cs typeface="Lato"/>
                          <a:sym typeface="Lato"/>
                        </a:rPr>
                        <a:t>, επίσης μέσω καινοτόμων και ψηφιακών εργαλείων.</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it" b="1" dirty="0"/>
                        <a:t>Ικανότητα </a:t>
                      </a:r>
                      <a:r>
                        <a:rPr lang="it" dirty="0"/>
                        <a:t>κατανόησης της έννοιας του σχεδιασμού μιας στρατηγικής και της κατανομής των οικονομικών πόρων σύμφωνα με τους στόχους που έχουν τεθεί προηγουμένως μέσω ενός καινοτόμου μοντέλου διαχείρισης.</a:t>
                      </a:r>
                      <a:endParaRPr dirty="0"/>
                    </a:p>
                  </a:txBody>
                  <a:tcPr marL="91425" marR="91425" marT="91425" marB="91425"/>
                </a:tc>
                <a:extLst>
                  <a:ext uri="{0D108BD9-81ED-4DB2-BD59-A6C34878D82A}">
                    <a16:rowId xmlns:a16="http://schemas.microsoft.com/office/drawing/2014/main" val="10001"/>
                  </a:ext>
                </a:extLst>
              </a:tr>
            </a:tbl>
          </a:graphicData>
        </a:graphic>
      </p:graphicFrame>
      <p:pic>
        <p:nvPicPr>
          <p:cNvPr id="153" name="Google Shape;153;p27"/>
          <p:cNvPicPr preferRelativeResize="0"/>
          <p:nvPr/>
        </p:nvPicPr>
        <p:blipFill>
          <a:blip r:embed="rId3">
            <a:alphaModFix/>
          </a:blip>
          <a:stretch>
            <a:fillRect/>
          </a:stretch>
        </p:blipFill>
        <p:spPr>
          <a:xfrm>
            <a:off x="265500" y="244925"/>
            <a:ext cx="1393177" cy="1318200"/>
          </a:xfrm>
          <a:prstGeom prst="rect">
            <a:avLst/>
          </a:prstGeom>
          <a:noFill/>
          <a:ln>
            <a:noFill/>
          </a:ln>
        </p:spPr>
      </p:pic>
      <p:pic>
        <p:nvPicPr>
          <p:cNvPr id="154" name="Google Shape;154;p27"/>
          <p:cNvPicPr preferRelativeResize="0"/>
          <p:nvPr/>
        </p:nvPicPr>
        <p:blipFill>
          <a:blip r:embed="rId4">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54"/>
          <p:cNvPicPr preferRelativeResize="0"/>
          <p:nvPr/>
        </p:nvPicPr>
        <p:blipFill>
          <a:blip r:embed="rId3">
            <a:alphaModFix amt="54000"/>
          </a:blip>
          <a:stretch>
            <a:fillRect/>
          </a:stretch>
        </p:blipFill>
        <p:spPr>
          <a:xfrm>
            <a:off x="-66824" y="1110701"/>
            <a:ext cx="5178201" cy="3377326"/>
          </a:xfrm>
          <a:prstGeom prst="rect">
            <a:avLst/>
          </a:prstGeom>
          <a:noFill/>
          <a:ln>
            <a:noFill/>
          </a:ln>
        </p:spPr>
      </p:pic>
      <p:sp>
        <p:nvSpPr>
          <p:cNvPr id="399" name="Google Shape;399;p54"/>
          <p:cNvSpPr txBox="1">
            <a:spLocks noGrp="1"/>
          </p:cNvSpPr>
          <p:nvPr>
            <p:ph type="body" idx="1"/>
          </p:nvPr>
        </p:nvSpPr>
        <p:spPr>
          <a:xfrm>
            <a:off x="2400250" y="1638850"/>
            <a:ext cx="6321600" cy="2948700"/>
          </a:xfrm>
          <a:prstGeom prst="rect">
            <a:avLst/>
          </a:prstGeom>
        </p:spPr>
        <p:txBody>
          <a:bodyPr spcFirstLastPara="1" wrap="square" lIns="91425" tIns="91425" rIns="91425" bIns="91425" anchor="t" anchorCtr="0">
            <a:noAutofit/>
          </a:bodyPr>
          <a:lstStyle/>
          <a:p>
            <a:pPr indent="-330192" algn="just">
              <a:buSzPts val="1600"/>
            </a:pPr>
            <a:r>
              <a:rPr lang="it" sz="1600" u="sng"/>
              <a:t>Προβλέψιμο χρονοδιάγραμμα έργου</a:t>
            </a:r>
            <a:r>
              <a:rPr lang="it" sz="1600"/>
              <a:t>: οι διαθέσιμοι πόροι συνδέονται αυστηρά με το χρονικό διάστημα που απαιτείται για την εκτέλεση των εργασιών,</a:t>
            </a:r>
            <a:endParaRPr sz="1600"/>
          </a:p>
          <a:p>
            <a:pPr indent="-330192" algn="just">
              <a:spcBef>
                <a:spcPts val="1000"/>
              </a:spcBef>
              <a:buSzPts val="1600"/>
            </a:pPr>
            <a:r>
              <a:rPr lang="it" sz="1600" u="sng"/>
              <a:t>Βελτιωμένη ροή εργασιών: </a:t>
            </a:r>
            <a:r>
              <a:rPr lang="it" sz="1600"/>
              <a:t>οι σωστοί άνθρωποι εργάζονται στις σωστές εργασίες τη σωστή στιγμή,</a:t>
            </a:r>
            <a:endParaRPr sz="1600"/>
          </a:p>
          <a:p>
            <a:pPr indent="-330192" algn="just">
              <a:spcBef>
                <a:spcPts val="1000"/>
              </a:spcBef>
              <a:spcAft>
                <a:spcPts val="1000"/>
              </a:spcAft>
              <a:buSzPts val="1600"/>
            </a:pPr>
            <a:r>
              <a:rPr lang="it" sz="1600" u="sng"/>
              <a:t>Ακριβέστερες εκτιμήσεις</a:t>
            </a:r>
            <a:r>
              <a:rPr lang="it" sz="1600"/>
              <a:t>: αυτό μπορεί επίσης να βοηθήσει τα στελέχη να εκτιμήσουν πότε τα έργα θα αρχίσουν να επηρεάζουν τα έσοδα, το κόστος και την κερδοφορία.</a:t>
            </a:r>
            <a:endParaRPr sz="1600"/>
          </a:p>
        </p:txBody>
      </p:sp>
      <p:sp>
        <p:nvSpPr>
          <p:cNvPr id="400" name="Google Shape;400;p54"/>
          <p:cNvSpPr txBox="1">
            <a:spLocks noGrp="1"/>
          </p:cNvSpPr>
          <p:nvPr>
            <p:ph type="title"/>
          </p:nvPr>
        </p:nvSpPr>
        <p:spPr>
          <a:xfrm>
            <a:off x="2400250" y="781325"/>
            <a:ext cx="6321600" cy="635400"/>
          </a:xfrm>
          <a:prstGeom prst="rect">
            <a:avLst/>
          </a:prstGeom>
        </p:spPr>
        <p:txBody>
          <a:bodyPr spcFirstLastPara="1" wrap="square" lIns="91425" tIns="91425" rIns="91425" bIns="91425" anchor="t" anchorCtr="0">
            <a:noAutofit/>
          </a:bodyPr>
          <a:lstStyle/>
          <a:p>
            <a:pPr algn="ctr"/>
            <a:r>
              <a:rPr lang="it" sz="2200" dirty="0">
                <a:solidFill>
                  <a:schemeClr val="dk1"/>
                </a:solidFill>
                <a:latin typeface="Lato" charset="0"/>
                <a:ea typeface="Lato" charset="0"/>
                <a:cs typeface="Lato" charset="0"/>
              </a:rPr>
              <a:t>Ο προγραμματισμός πόρων συμβάλλει </a:t>
            </a:r>
            <a:r>
              <a:rPr lang="el-GR" sz="2200" dirty="0">
                <a:solidFill>
                  <a:schemeClr val="dk1"/>
                </a:solidFill>
                <a:latin typeface="Lato" charset="0"/>
                <a:ea typeface="Lato" charset="0"/>
                <a:cs typeface="Lato" charset="0"/>
              </a:rPr>
              <a:t>στο να διασφαλιστεί</a:t>
            </a:r>
            <a:r>
              <a:rPr lang="it" sz="2200" dirty="0">
                <a:solidFill>
                  <a:schemeClr val="dk1"/>
                </a:solidFill>
                <a:latin typeface="Lato" charset="0"/>
                <a:ea typeface="Lato" charset="0"/>
                <a:cs typeface="Lato" charset="0"/>
              </a:rPr>
              <a:t>:</a:t>
            </a:r>
            <a:endParaRPr sz="2200" dirty="0">
              <a:solidFill>
                <a:schemeClr val="dk1"/>
              </a:solidFill>
              <a:latin typeface="Lato" charset="0"/>
              <a:ea typeface="Lato" charset="0"/>
              <a:cs typeface="Lato" charset="0"/>
            </a:endParaRPr>
          </a:p>
        </p:txBody>
      </p:sp>
      <p:pic>
        <p:nvPicPr>
          <p:cNvPr id="401" name="Google Shape;401;p54"/>
          <p:cNvPicPr preferRelativeResize="0"/>
          <p:nvPr/>
        </p:nvPicPr>
        <p:blipFill>
          <a:blip r:embed="rId4">
            <a:alphaModFix/>
          </a:blip>
          <a:stretch>
            <a:fillRect/>
          </a:stretch>
        </p:blipFill>
        <p:spPr>
          <a:xfrm>
            <a:off x="265500" y="4577351"/>
            <a:ext cx="1484200" cy="307805"/>
          </a:xfrm>
          <a:prstGeom prst="rect">
            <a:avLst/>
          </a:prstGeom>
          <a:noFill/>
          <a:ln>
            <a:noFill/>
          </a:ln>
        </p:spPr>
      </p:pic>
      <p:pic>
        <p:nvPicPr>
          <p:cNvPr id="402" name="Google Shape;402;p54"/>
          <p:cNvPicPr preferRelativeResize="0"/>
          <p:nvPr/>
        </p:nvPicPr>
        <p:blipFill>
          <a:blip r:embed="rId5">
            <a:alphaModFix/>
          </a:blip>
          <a:stretch>
            <a:fillRect/>
          </a:stretch>
        </p:blipFill>
        <p:spPr>
          <a:xfrm>
            <a:off x="1" y="447300"/>
            <a:ext cx="1097150" cy="1038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5"/>
          <p:cNvSpPr txBox="1">
            <a:spLocks noGrp="1"/>
          </p:cNvSpPr>
          <p:nvPr>
            <p:ph type="title"/>
          </p:nvPr>
        </p:nvSpPr>
        <p:spPr>
          <a:xfrm>
            <a:off x="265500" y="2219950"/>
            <a:ext cx="3319500" cy="131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 sz="2300" dirty="0">
                <a:latin typeface="Lato" charset="0"/>
                <a:ea typeface="Lato" charset="0"/>
                <a:cs typeface="Lato" charset="0"/>
              </a:rPr>
              <a:t>3. ΕΙΣΑΓΩΓ</a:t>
            </a:r>
            <a:r>
              <a:rPr lang="el-GR" sz="2300" dirty="0">
                <a:latin typeface="Lato" charset="0"/>
                <a:ea typeface="Lato" charset="0"/>
                <a:cs typeface="Lato" charset="0"/>
              </a:rPr>
              <a:t>Η</a:t>
            </a:r>
            <a:r>
              <a:rPr lang="it" sz="2300" dirty="0">
                <a:latin typeface="Lato" charset="0"/>
                <a:ea typeface="Lato" charset="0"/>
                <a:cs typeface="Lato" charset="0"/>
              </a:rPr>
              <a:t> ΣΤΗΝ </a:t>
            </a:r>
            <a:endParaRPr sz="2300" dirty="0">
              <a:latin typeface="Lato" charset="0"/>
              <a:ea typeface="Lato" charset="0"/>
              <a:cs typeface="Lato" charset="0"/>
            </a:endParaRPr>
          </a:p>
          <a:p>
            <a:pPr marL="0" lvl="0" indent="0" algn="l" rtl="0">
              <a:spcBef>
                <a:spcPts val="0"/>
              </a:spcBef>
              <a:spcAft>
                <a:spcPts val="0"/>
              </a:spcAft>
              <a:buNone/>
            </a:pPr>
            <a:r>
              <a:rPr lang="it" sz="2300" dirty="0">
                <a:latin typeface="Lato" charset="0"/>
                <a:ea typeface="Lato" charset="0"/>
                <a:cs typeface="Lato" charset="0"/>
              </a:rPr>
              <a:t>ΟΙΚΟΝΟΜΙΚ</a:t>
            </a:r>
            <a:r>
              <a:rPr lang="el-GR" sz="2300" dirty="0">
                <a:latin typeface="Lato" charset="0"/>
                <a:ea typeface="Lato" charset="0"/>
                <a:cs typeface="Lato" charset="0"/>
              </a:rPr>
              <a:t>Η</a:t>
            </a:r>
            <a:r>
              <a:rPr lang="it" sz="2300" dirty="0">
                <a:latin typeface="Lato" charset="0"/>
                <a:ea typeface="Lato" charset="0"/>
                <a:cs typeface="Lato" charset="0"/>
              </a:rPr>
              <a:t> ΔΙΑΧΕ</a:t>
            </a:r>
            <a:r>
              <a:rPr lang="el-GR" sz="2300" dirty="0">
                <a:latin typeface="Lato" charset="0"/>
                <a:ea typeface="Lato" charset="0"/>
                <a:cs typeface="Lato" charset="0"/>
              </a:rPr>
              <a:t>Ι</a:t>
            </a:r>
            <a:r>
              <a:rPr lang="it" sz="2300" dirty="0">
                <a:latin typeface="Lato" charset="0"/>
                <a:ea typeface="Lato" charset="0"/>
                <a:cs typeface="Lato" charset="0"/>
              </a:rPr>
              <a:t>ΡΙΣΗ</a:t>
            </a:r>
            <a:endParaRPr sz="2300" dirty="0">
              <a:latin typeface="Lato" charset="0"/>
              <a:ea typeface="Lato" charset="0"/>
              <a:cs typeface="Lato" charset="0"/>
            </a:endParaRPr>
          </a:p>
          <a:p>
            <a:pPr marL="0" lvl="0" indent="0" algn="l" rtl="0">
              <a:spcBef>
                <a:spcPts val="0"/>
              </a:spcBef>
              <a:spcAft>
                <a:spcPts val="0"/>
              </a:spcAft>
              <a:buNone/>
            </a:pPr>
            <a:endParaRPr dirty="0">
              <a:latin typeface="Lato" charset="0"/>
              <a:ea typeface="Lato" charset="0"/>
              <a:cs typeface="Lato" charset="0"/>
            </a:endParaRPr>
          </a:p>
        </p:txBody>
      </p:sp>
      <p:sp>
        <p:nvSpPr>
          <p:cNvPr id="408" name="Google Shape;408;p55"/>
          <p:cNvSpPr txBox="1">
            <a:spLocks noGrp="1"/>
          </p:cNvSpPr>
          <p:nvPr>
            <p:ph type="body" idx="2"/>
          </p:nvPr>
        </p:nvSpPr>
        <p:spPr>
          <a:xfrm>
            <a:off x="4957550" y="907500"/>
            <a:ext cx="3837000" cy="3328500"/>
          </a:xfrm>
          <a:prstGeom prst="rect">
            <a:avLst/>
          </a:prstGeom>
        </p:spPr>
        <p:txBody>
          <a:bodyPr spcFirstLastPara="1" wrap="square" lIns="91425" tIns="91425" rIns="91425" bIns="91425" anchor="ctr" anchorCtr="0">
            <a:noAutofit/>
          </a:bodyPr>
          <a:lstStyle/>
          <a:p>
            <a:pPr marL="457200" lvl="0" indent="0" algn="l" rtl="0">
              <a:lnSpc>
                <a:spcPct val="100000"/>
              </a:lnSpc>
              <a:spcBef>
                <a:spcPts val="0"/>
              </a:spcBef>
              <a:spcAft>
                <a:spcPts val="0"/>
              </a:spcAft>
              <a:buNone/>
            </a:pPr>
            <a:endParaRPr b="1" dirty="0">
              <a:solidFill>
                <a:schemeClr val="dk2"/>
              </a:solidFill>
            </a:endParaRPr>
          </a:p>
          <a:p>
            <a:pPr marL="457200" lvl="0" indent="0" algn="l" rtl="0">
              <a:lnSpc>
                <a:spcPct val="100000"/>
              </a:lnSpc>
              <a:spcBef>
                <a:spcPts val="0"/>
              </a:spcBef>
              <a:spcAft>
                <a:spcPts val="0"/>
              </a:spcAft>
              <a:buNone/>
            </a:pPr>
            <a:endParaRPr b="1" dirty="0">
              <a:solidFill>
                <a:schemeClr val="dk2"/>
              </a:solidFill>
            </a:endParaRPr>
          </a:p>
          <a:p>
            <a:pPr marL="457200" lvl="0" indent="0" algn="l" rtl="0">
              <a:lnSpc>
                <a:spcPct val="100000"/>
              </a:lnSpc>
              <a:spcBef>
                <a:spcPts val="0"/>
              </a:spcBef>
              <a:spcAft>
                <a:spcPts val="0"/>
              </a:spcAft>
              <a:buNone/>
            </a:pPr>
            <a:endParaRPr b="1" dirty="0">
              <a:solidFill>
                <a:schemeClr val="dk2"/>
              </a:solidFill>
            </a:endParaRPr>
          </a:p>
          <a:p>
            <a:pPr marL="0" lvl="0" indent="0" algn="l" rtl="0">
              <a:lnSpc>
                <a:spcPct val="100000"/>
              </a:lnSpc>
              <a:spcBef>
                <a:spcPts val="0"/>
              </a:spcBef>
              <a:spcAft>
                <a:spcPts val="0"/>
              </a:spcAft>
              <a:buNone/>
            </a:pPr>
            <a:endParaRPr b="1" dirty="0">
              <a:solidFill>
                <a:schemeClr val="dk2"/>
              </a:solidFill>
            </a:endParaRPr>
          </a:p>
          <a:p>
            <a:pPr marL="457200" lvl="0" indent="0" algn="l" rtl="0">
              <a:lnSpc>
                <a:spcPct val="100000"/>
              </a:lnSpc>
              <a:spcBef>
                <a:spcPts val="0"/>
              </a:spcBef>
              <a:spcAft>
                <a:spcPts val="0"/>
              </a:spcAft>
              <a:buNone/>
            </a:pPr>
            <a:endParaRPr b="1" dirty="0">
              <a:solidFill>
                <a:schemeClr val="dk2"/>
              </a:solidFill>
            </a:endParaRPr>
          </a:p>
          <a:p>
            <a:pPr marL="0" lvl="0" indent="0" algn="l" rtl="0">
              <a:lnSpc>
                <a:spcPct val="100000"/>
              </a:lnSpc>
              <a:spcBef>
                <a:spcPts val="0"/>
              </a:spcBef>
              <a:spcAft>
                <a:spcPts val="0"/>
              </a:spcAft>
              <a:buNone/>
            </a:pPr>
            <a:r>
              <a:rPr lang="it" b="1" dirty="0">
                <a:solidFill>
                  <a:schemeClr val="dk2"/>
                </a:solidFill>
              </a:rPr>
              <a:t>3.1 Τι είναι η οικονομική διαχείριση</a:t>
            </a:r>
            <a:endParaRPr b="1" dirty="0">
              <a:solidFill>
                <a:schemeClr val="dk2"/>
              </a:solidFill>
            </a:endParaRPr>
          </a:p>
          <a:p>
            <a:pPr marL="0" lvl="0" indent="0" algn="l" rtl="0">
              <a:lnSpc>
                <a:spcPct val="100000"/>
              </a:lnSpc>
              <a:spcBef>
                <a:spcPts val="0"/>
              </a:spcBef>
              <a:spcAft>
                <a:spcPts val="0"/>
              </a:spcAft>
              <a:buNone/>
            </a:pPr>
            <a:endParaRPr b="1" dirty="0">
              <a:solidFill>
                <a:schemeClr val="dk2"/>
              </a:solidFill>
            </a:endParaRPr>
          </a:p>
          <a:p>
            <a:pPr marL="0" lvl="0" indent="0" algn="l" rtl="0">
              <a:lnSpc>
                <a:spcPct val="100000"/>
              </a:lnSpc>
              <a:spcBef>
                <a:spcPts val="0"/>
              </a:spcBef>
              <a:spcAft>
                <a:spcPts val="0"/>
              </a:spcAft>
              <a:buNone/>
            </a:pPr>
            <a:r>
              <a:rPr lang="it" b="1" dirty="0">
                <a:solidFill>
                  <a:schemeClr val="dk2"/>
                </a:solidFill>
              </a:rPr>
              <a:t>3.2 Στόχος της </a:t>
            </a:r>
            <a:r>
              <a:rPr lang="el-GR" b="1" dirty="0" err="1">
                <a:solidFill>
                  <a:schemeClr val="dk2"/>
                </a:solidFill>
              </a:rPr>
              <a:t>οικο</a:t>
            </a:r>
            <a:r>
              <a:rPr lang="it" b="1" dirty="0">
                <a:solidFill>
                  <a:schemeClr val="dk2"/>
                </a:solidFill>
              </a:rPr>
              <a:t>νομικής διαχείρισης</a:t>
            </a:r>
            <a:endParaRPr b="1" dirty="0">
              <a:solidFill>
                <a:schemeClr val="dk2"/>
              </a:solidFill>
            </a:endParaRPr>
          </a:p>
          <a:p>
            <a:pPr marL="457200" lvl="0" indent="0" algn="l" rtl="0">
              <a:lnSpc>
                <a:spcPct val="100000"/>
              </a:lnSpc>
              <a:spcBef>
                <a:spcPts val="0"/>
              </a:spcBef>
              <a:spcAft>
                <a:spcPts val="0"/>
              </a:spcAft>
              <a:buNone/>
            </a:pPr>
            <a:endParaRPr b="1" dirty="0">
              <a:solidFill>
                <a:schemeClr val="dk2"/>
              </a:solidFill>
            </a:endParaRPr>
          </a:p>
          <a:p>
            <a:pPr marL="0" lvl="0" indent="0" algn="l" rtl="0">
              <a:lnSpc>
                <a:spcPct val="100000"/>
              </a:lnSpc>
              <a:spcBef>
                <a:spcPts val="0"/>
              </a:spcBef>
              <a:spcAft>
                <a:spcPts val="0"/>
              </a:spcAft>
              <a:buNone/>
            </a:pPr>
            <a:r>
              <a:rPr lang="it" b="1" dirty="0">
                <a:solidFill>
                  <a:schemeClr val="dk2"/>
                </a:solidFill>
              </a:rPr>
              <a:t>3.3 Στοιχεία οικονομικής διαχείρισης</a:t>
            </a:r>
            <a:endParaRPr b="1" dirty="0">
              <a:solidFill>
                <a:schemeClr val="dk2"/>
              </a:solidFill>
            </a:endParaRPr>
          </a:p>
          <a:p>
            <a:pPr marL="0" lvl="0" indent="0" algn="l" rtl="0">
              <a:lnSpc>
                <a:spcPct val="100000"/>
              </a:lnSpc>
              <a:spcBef>
                <a:spcPts val="0"/>
              </a:spcBef>
              <a:spcAft>
                <a:spcPts val="0"/>
              </a:spcAft>
              <a:buNone/>
            </a:pPr>
            <a:endParaRPr b="1" dirty="0">
              <a:solidFill>
                <a:schemeClr val="dk2"/>
              </a:solidFill>
            </a:endParaRPr>
          </a:p>
          <a:p>
            <a:pPr marL="457200" lvl="0" indent="0" algn="ctr" rtl="0">
              <a:lnSpc>
                <a:spcPct val="100000"/>
              </a:lnSpc>
              <a:spcBef>
                <a:spcPts val="0"/>
              </a:spcBef>
              <a:spcAft>
                <a:spcPts val="0"/>
              </a:spcAft>
              <a:buNone/>
            </a:pPr>
            <a:endParaRPr b="1" dirty="0">
              <a:solidFill>
                <a:schemeClr val="dk2"/>
              </a:solidFill>
            </a:endParaRPr>
          </a:p>
          <a:p>
            <a:pPr marL="0" lvl="0" indent="0" algn="l" rtl="0">
              <a:spcBef>
                <a:spcPts val="0"/>
              </a:spcBef>
              <a:spcAft>
                <a:spcPts val="0"/>
              </a:spcAft>
              <a:buNone/>
            </a:pPr>
            <a:endParaRPr b="1" dirty="0"/>
          </a:p>
          <a:p>
            <a:pPr marL="0" lvl="0" indent="0" algn="l" rtl="0">
              <a:spcBef>
                <a:spcPts val="0"/>
              </a:spcBef>
              <a:spcAft>
                <a:spcPts val="0"/>
              </a:spcAft>
              <a:buNone/>
            </a:pPr>
            <a:endParaRPr b="1" dirty="0"/>
          </a:p>
          <a:p>
            <a:pPr marL="0" lvl="0" indent="0" algn="l" rtl="0">
              <a:spcBef>
                <a:spcPts val="0"/>
              </a:spcBef>
              <a:spcAft>
                <a:spcPts val="1600"/>
              </a:spcAft>
              <a:buNone/>
            </a:pPr>
            <a:endParaRPr sz="1500" dirty="0"/>
          </a:p>
        </p:txBody>
      </p:sp>
      <p:pic>
        <p:nvPicPr>
          <p:cNvPr id="409" name="Google Shape;409;p55"/>
          <p:cNvPicPr preferRelativeResize="0"/>
          <p:nvPr/>
        </p:nvPicPr>
        <p:blipFill>
          <a:blip r:embed="rId3">
            <a:alphaModFix/>
          </a:blip>
          <a:stretch>
            <a:fillRect/>
          </a:stretch>
        </p:blipFill>
        <p:spPr>
          <a:xfrm>
            <a:off x="265500" y="244925"/>
            <a:ext cx="1393177" cy="1318200"/>
          </a:xfrm>
          <a:prstGeom prst="rect">
            <a:avLst/>
          </a:prstGeom>
          <a:noFill/>
          <a:ln>
            <a:noFill/>
          </a:ln>
        </p:spPr>
      </p:pic>
      <p:pic>
        <p:nvPicPr>
          <p:cNvPr id="410" name="Google Shape;410;p55"/>
          <p:cNvPicPr preferRelativeResize="0"/>
          <p:nvPr/>
        </p:nvPicPr>
        <p:blipFill>
          <a:blip r:embed="rId4">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6"/>
          <p:cNvSpPr txBox="1">
            <a:spLocks noGrp="1"/>
          </p:cNvSpPr>
          <p:nvPr>
            <p:ph type="body" idx="1"/>
          </p:nvPr>
        </p:nvSpPr>
        <p:spPr>
          <a:xfrm>
            <a:off x="1296375" y="662225"/>
            <a:ext cx="3853800" cy="1759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it" sz="1800" b="1" dirty="0">
                <a:solidFill>
                  <a:schemeClr val="dk1"/>
                </a:solidFill>
              </a:rPr>
              <a:t>Τι είναι η </a:t>
            </a:r>
            <a:r>
              <a:rPr lang="it" sz="1800" b="1" u="sng" dirty="0">
                <a:solidFill>
                  <a:schemeClr val="dk1"/>
                </a:solidFill>
              </a:rPr>
              <a:t>οικονομική διαχείριση</a:t>
            </a:r>
            <a:r>
              <a:rPr lang="it" sz="1800" b="1" dirty="0">
                <a:solidFill>
                  <a:schemeClr val="dk1"/>
                </a:solidFill>
              </a:rPr>
              <a:t>;</a:t>
            </a:r>
            <a:endParaRPr sz="1800" b="1" dirty="0">
              <a:solidFill>
                <a:schemeClr val="dk1"/>
              </a:solidFill>
            </a:endParaRPr>
          </a:p>
          <a:p>
            <a:pPr marL="0" lvl="0" indent="0" algn="l" rtl="0">
              <a:lnSpc>
                <a:spcPct val="100000"/>
              </a:lnSpc>
              <a:spcBef>
                <a:spcPts val="0"/>
              </a:spcBef>
              <a:spcAft>
                <a:spcPts val="0"/>
              </a:spcAft>
              <a:buNone/>
            </a:pPr>
            <a:endParaRPr sz="1300" b="1" dirty="0">
              <a:solidFill>
                <a:schemeClr val="dk1"/>
              </a:solidFill>
            </a:endParaRPr>
          </a:p>
          <a:p>
            <a:pPr marL="0" lvl="0" indent="0" algn="just" rtl="0">
              <a:spcBef>
                <a:spcPts val="1200"/>
              </a:spcBef>
              <a:spcAft>
                <a:spcPts val="0"/>
              </a:spcAft>
              <a:buNone/>
            </a:pPr>
            <a:r>
              <a:rPr lang="it" i="1" dirty="0">
                <a:highlight>
                  <a:srgbClr val="FFFFFF"/>
                </a:highlight>
              </a:rPr>
              <a:t>«</a:t>
            </a:r>
            <a:r>
              <a:rPr lang="el-GR" i="1" dirty="0">
                <a:highlight>
                  <a:srgbClr val="FFFFFF"/>
                </a:highlight>
              </a:rPr>
              <a:t>Οικονομική</a:t>
            </a:r>
            <a:r>
              <a:rPr lang="it" i="1" dirty="0">
                <a:highlight>
                  <a:srgbClr val="FFFFFF"/>
                </a:highlight>
              </a:rPr>
              <a:t> διαχείριση είναι η δραστηριότητα που αφορά τον προγραμματισμό, την άντληση, τον έλεγχο και τη διαχείριση των κεφαλαίων που χρησιμοποιούνται στην επιχείρηση." </a:t>
            </a:r>
            <a:endParaRPr dirty="0">
              <a:highlight>
                <a:srgbClr val="FFFFFF"/>
              </a:highlight>
            </a:endParaRPr>
          </a:p>
          <a:p>
            <a:pPr marL="0" lvl="0" indent="0" algn="just" rtl="0">
              <a:spcBef>
                <a:spcPts val="1200"/>
              </a:spcBef>
              <a:spcAft>
                <a:spcPts val="0"/>
              </a:spcAft>
              <a:buNone/>
            </a:pPr>
            <a:r>
              <a:rPr lang="it" sz="1000" dirty="0">
                <a:highlight>
                  <a:srgbClr val="FFFFFF"/>
                </a:highlight>
              </a:rPr>
              <a:t>Guthman και Dougal</a:t>
            </a:r>
            <a:endParaRPr sz="1100" dirty="0">
              <a:highlight>
                <a:srgbClr val="FFFFFF"/>
              </a:highlight>
            </a:endParaRPr>
          </a:p>
          <a:p>
            <a:pPr marL="0" lvl="0" indent="0" algn="just" rtl="0">
              <a:spcBef>
                <a:spcPts val="1200"/>
              </a:spcBef>
              <a:spcAft>
                <a:spcPts val="0"/>
              </a:spcAft>
              <a:buNone/>
            </a:pPr>
            <a:endParaRPr sz="1300" dirty="0">
              <a:highlight>
                <a:srgbClr val="FFFFFF"/>
              </a:highlight>
            </a:endParaRPr>
          </a:p>
          <a:p>
            <a:pPr marL="0" lvl="0" indent="0" algn="just" rtl="0">
              <a:spcBef>
                <a:spcPts val="1200"/>
              </a:spcBef>
              <a:spcAft>
                <a:spcPts val="0"/>
              </a:spcAft>
              <a:buNone/>
            </a:pPr>
            <a:endParaRPr sz="1300" dirty="0">
              <a:highlight>
                <a:srgbClr val="FFFFFF"/>
              </a:highlight>
            </a:endParaRPr>
          </a:p>
          <a:p>
            <a:pPr marL="0" lvl="0" indent="0" algn="just" rtl="0">
              <a:spcBef>
                <a:spcPts val="1200"/>
              </a:spcBef>
              <a:spcAft>
                <a:spcPts val="1200"/>
              </a:spcAft>
              <a:buNone/>
            </a:pPr>
            <a:endParaRPr sz="1300" dirty="0"/>
          </a:p>
        </p:txBody>
      </p:sp>
      <p:pic>
        <p:nvPicPr>
          <p:cNvPr id="416" name="Google Shape;416;p56"/>
          <p:cNvPicPr preferRelativeResize="0"/>
          <p:nvPr/>
        </p:nvPicPr>
        <p:blipFill>
          <a:blip r:embed="rId3">
            <a:alphaModFix/>
          </a:blip>
          <a:stretch>
            <a:fillRect/>
          </a:stretch>
        </p:blipFill>
        <p:spPr>
          <a:xfrm>
            <a:off x="2149476" y="2422025"/>
            <a:ext cx="2294750" cy="2294750"/>
          </a:xfrm>
          <a:prstGeom prst="rect">
            <a:avLst/>
          </a:prstGeom>
          <a:noFill/>
          <a:ln>
            <a:noFill/>
          </a:ln>
        </p:spPr>
      </p:pic>
      <p:sp>
        <p:nvSpPr>
          <p:cNvPr id="417" name="Google Shape;417;p56"/>
          <p:cNvSpPr txBox="1"/>
          <p:nvPr/>
        </p:nvSpPr>
        <p:spPr>
          <a:xfrm>
            <a:off x="4246418" y="2687783"/>
            <a:ext cx="4551218" cy="1483453"/>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1200"/>
              </a:spcAft>
              <a:buNone/>
            </a:pPr>
            <a:r>
              <a:rPr lang="it" b="1" dirty="0">
                <a:solidFill>
                  <a:schemeClr val="dk1"/>
                </a:solidFill>
                <a:highlight>
                  <a:srgbClr val="FFFFFF"/>
                </a:highlight>
                <a:latin typeface="Lato"/>
                <a:ea typeface="Lato"/>
                <a:cs typeface="Lato"/>
                <a:sym typeface="Lato"/>
              </a:rPr>
              <a:t>Το FM </a:t>
            </a:r>
            <a:r>
              <a:rPr lang="it" dirty="0">
                <a:solidFill>
                  <a:schemeClr val="dk2"/>
                </a:solidFill>
                <a:highlight>
                  <a:srgbClr val="FFFFFF"/>
                </a:highlight>
                <a:latin typeface="Lato"/>
                <a:ea typeface="Lato"/>
                <a:cs typeface="Lato"/>
                <a:sym typeface="Lato"/>
              </a:rPr>
              <a:t>είναι η υπομονάδα της διοίκησης που επικεντρώνεται στην παραγωγή χρηματοοικονομικών πληροφοριών που μπορούν να χρησιμοποιηθούν για </a:t>
            </a:r>
            <a:r>
              <a:rPr lang="it" b="1" i="1" dirty="0">
                <a:solidFill>
                  <a:schemeClr val="dk2"/>
                </a:solidFill>
                <a:highlight>
                  <a:srgbClr val="FFFFFF"/>
                </a:highlight>
                <a:latin typeface="Lato"/>
                <a:ea typeface="Lato"/>
                <a:cs typeface="Lato"/>
                <a:sym typeface="Lato"/>
              </a:rPr>
              <a:t>τη βελτίωση της λήψης αποφάσεων.</a:t>
            </a:r>
            <a:endParaRPr sz="1500" dirty="0"/>
          </a:p>
        </p:txBody>
      </p:sp>
      <p:pic>
        <p:nvPicPr>
          <p:cNvPr id="418" name="Google Shape;418;p56"/>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419" name="Google Shape;419;p56"/>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7"/>
          <p:cNvSpPr txBox="1">
            <a:spLocks noGrp="1"/>
          </p:cNvSpPr>
          <p:nvPr>
            <p:ph type="title"/>
          </p:nvPr>
        </p:nvSpPr>
        <p:spPr>
          <a:xfrm>
            <a:off x="265500" y="1891145"/>
            <a:ext cx="3319500" cy="164700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 sz="2300" dirty="0">
                <a:latin typeface="Lato" charset="0"/>
                <a:ea typeface="Lato" charset="0"/>
                <a:cs typeface="Lato" charset="0"/>
              </a:rPr>
              <a:t>ΣΤΟΧΟΣ ΤΗΣ </a:t>
            </a:r>
            <a:endParaRPr sz="2300" dirty="0">
              <a:latin typeface="Lato" charset="0"/>
              <a:ea typeface="Lato" charset="0"/>
              <a:cs typeface="Lato" charset="0"/>
            </a:endParaRPr>
          </a:p>
          <a:p>
            <a:pPr marL="0" lvl="0" indent="0" algn="l" rtl="0">
              <a:spcBef>
                <a:spcPts val="0"/>
              </a:spcBef>
              <a:spcAft>
                <a:spcPts val="0"/>
              </a:spcAft>
              <a:buNone/>
            </a:pPr>
            <a:r>
              <a:rPr lang="it" sz="2300" dirty="0">
                <a:latin typeface="Lato" charset="0"/>
                <a:ea typeface="Lato" charset="0"/>
                <a:cs typeface="Lato" charset="0"/>
              </a:rPr>
              <a:t>ΟΙΚΟΝΟΜΙΚ</a:t>
            </a:r>
            <a:r>
              <a:rPr lang="el-GR" sz="2300" dirty="0">
                <a:latin typeface="Lato" charset="0"/>
                <a:ea typeface="Lato" charset="0"/>
                <a:cs typeface="Lato" charset="0"/>
              </a:rPr>
              <a:t>ΗΣ</a:t>
            </a:r>
            <a:r>
              <a:rPr lang="it" sz="2300" dirty="0">
                <a:latin typeface="Lato" charset="0"/>
                <a:ea typeface="Lato" charset="0"/>
                <a:cs typeface="Lato" charset="0"/>
              </a:rPr>
              <a:t> ΔΙΑΧΕ</a:t>
            </a:r>
            <a:r>
              <a:rPr lang="el-GR" sz="2300" dirty="0">
                <a:latin typeface="Lato" charset="0"/>
                <a:ea typeface="Lato" charset="0"/>
                <a:cs typeface="Lato" charset="0"/>
              </a:rPr>
              <a:t>Ι</a:t>
            </a:r>
            <a:r>
              <a:rPr lang="it" sz="2300" dirty="0">
                <a:latin typeface="Lato" charset="0"/>
                <a:ea typeface="Lato" charset="0"/>
                <a:cs typeface="Lato" charset="0"/>
              </a:rPr>
              <a:t>ΡΙΣΗ</a:t>
            </a:r>
            <a:r>
              <a:rPr lang="el-GR" sz="2300" dirty="0">
                <a:latin typeface="Lato" charset="0"/>
                <a:ea typeface="Lato" charset="0"/>
                <a:cs typeface="Lato" charset="0"/>
              </a:rPr>
              <a:t>Σ</a:t>
            </a:r>
            <a:endParaRPr sz="2300" dirty="0">
              <a:latin typeface="Lato" charset="0"/>
              <a:ea typeface="Lato" charset="0"/>
              <a:cs typeface="Lato" charset="0"/>
            </a:endParaRPr>
          </a:p>
          <a:p>
            <a:pPr marL="0" lvl="0" indent="0" algn="l" rtl="0">
              <a:spcBef>
                <a:spcPts val="0"/>
              </a:spcBef>
              <a:spcAft>
                <a:spcPts val="0"/>
              </a:spcAft>
              <a:buNone/>
            </a:pPr>
            <a:endParaRPr dirty="0">
              <a:latin typeface="Lato" charset="0"/>
              <a:ea typeface="Lato" charset="0"/>
              <a:cs typeface="Lato" charset="0"/>
            </a:endParaRPr>
          </a:p>
        </p:txBody>
      </p:sp>
      <p:pic>
        <p:nvPicPr>
          <p:cNvPr id="425" name="Google Shape;425;p57"/>
          <p:cNvPicPr preferRelativeResize="0"/>
          <p:nvPr/>
        </p:nvPicPr>
        <p:blipFill>
          <a:blip r:embed="rId3">
            <a:alphaModFix/>
          </a:blip>
          <a:stretch>
            <a:fillRect/>
          </a:stretch>
        </p:blipFill>
        <p:spPr>
          <a:xfrm>
            <a:off x="265500" y="244925"/>
            <a:ext cx="1393177" cy="1318200"/>
          </a:xfrm>
          <a:prstGeom prst="rect">
            <a:avLst/>
          </a:prstGeom>
          <a:noFill/>
          <a:ln>
            <a:noFill/>
          </a:ln>
        </p:spPr>
      </p:pic>
      <p:pic>
        <p:nvPicPr>
          <p:cNvPr id="426" name="Google Shape;426;p57"/>
          <p:cNvPicPr preferRelativeResize="0"/>
          <p:nvPr/>
        </p:nvPicPr>
        <p:blipFill>
          <a:blip r:embed="rId4">
            <a:alphaModFix amt="80000"/>
          </a:blip>
          <a:stretch>
            <a:fillRect/>
          </a:stretch>
        </p:blipFill>
        <p:spPr>
          <a:xfrm>
            <a:off x="2075825" y="3137475"/>
            <a:ext cx="2054925" cy="1939326"/>
          </a:xfrm>
          <a:prstGeom prst="rect">
            <a:avLst/>
          </a:prstGeom>
          <a:noFill/>
          <a:ln>
            <a:noFill/>
          </a:ln>
        </p:spPr>
      </p:pic>
      <p:sp>
        <p:nvSpPr>
          <p:cNvPr id="427" name="Google Shape;427;p57"/>
          <p:cNvSpPr txBox="1"/>
          <p:nvPr/>
        </p:nvSpPr>
        <p:spPr>
          <a:xfrm>
            <a:off x="5075200" y="353292"/>
            <a:ext cx="3000000" cy="1908184"/>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1"/>
              </a:buClr>
              <a:buSzPts val="1800"/>
              <a:buFont typeface="Lato"/>
              <a:buChar char="❖"/>
            </a:pPr>
            <a:r>
              <a:rPr lang="it" sz="1600" b="1" u="sng" dirty="0">
                <a:solidFill>
                  <a:schemeClr val="accent1"/>
                </a:solidFill>
                <a:latin typeface="Lato"/>
                <a:ea typeface="Lato"/>
                <a:cs typeface="Lato"/>
                <a:sym typeface="Lato"/>
              </a:rPr>
              <a:t>Υψηλή αποδοτικότητα</a:t>
            </a:r>
            <a:endParaRPr sz="1600" b="1" u="sng" dirty="0">
              <a:solidFill>
                <a:schemeClr val="accent1"/>
              </a:solidFill>
              <a:latin typeface="Lato"/>
              <a:ea typeface="Lato"/>
              <a:cs typeface="Lato"/>
              <a:sym typeface="Lato"/>
            </a:endParaRPr>
          </a:p>
          <a:p>
            <a:pPr marL="457200" lvl="0" indent="0" algn="l" rtl="0">
              <a:spcBef>
                <a:spcPts val="0"/>
              </a:spcBef>
              <a:spcAft>
                <a:spcPts val="0"/>
              </a:spcAft>
              <a:buNone/>
            </a:pPr>
            <a:r>
              <a:rPr lang="it" sz="1600" dirty="0">
                <a:solidFill>
                  <a:schemeClr val="dk2"/>
                </a:solidFill>
                <a:latin typeface="Lato"/>
                <a:ea typeface="Lato"/>
                <a:cs typeface="Lato"/>
                <a:sym typeface="Lato"/>
              </a:rPr>
              <a:t>Το FM προσπαθεί να αυξήσει την αποδοτικότητα όλων των επιχειρησιακών τμημάτων</a:t>
            </a:r>
            <a:endParaRPr sz="1600" dirty="0">
              <a:solidFill>
                <a:schemeClr val="dk2"/>
              </a:solidFill>
              <a:latin typeface="Lato"/>
              <a:ea typeface="Lato"/>
              <a:cs typeface="Lato"/>
              <a:sym typeface="Lato"/>
            </a:endParaRPr>
          </a:p>
          <a:p>
            <a:pPr marL="0" lvl="0" indent="0" algn="l" rtl="0">
              <a:spcBef>
                <a:spcPts val="0"/>
              </a:spcBef>
              <a:spcAft>
                <a:spcPts val="0"/>
              </a:spcAft>
              <a:buNone/>
            </a:pPr>
            <a:endParaRPr sz="1600" dirty="0">
              <a:solidFill>
                <a:schemeClr val="dk2"/>
              </a:solidFill>
              <a:latin typeface="Lato"/>
              <a:ea typeface="Lato"/>
              <a:cs typeface="Lato"/>
              <a:sym typeface="Lato"/>
            </a:endParaRPr>
          </a:p>
        </p:txBody>
      </p:sp>
      <p:sp>
        <p:nvSpPr>
          <p:cNvPr id="428" name="Google Shape;428;p57"/>
          <p:cNvSpPr txBox="1"/>
          <p:nvPr/>
        </p:nvSpPr>
        <p:spPr>
          <a:xfrm>
            <a:off x="5075200" y="2209800"/>
            <a:ext cx="3000000" cy="2154406"/>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1"/>
              </a:buClr>
              <a:buSzPts val="1800"/>
              <a:buFont typeface="Lato"/>
              <a:buChar char="❖"/>
            </a:pPr>
            <a:r>
              <a:rPr lang="it" sz="1600" b="1" u="sng" dirty="0">
                <a:solidFill>
                  <a:schemeClr val="accent1"/>
                </a:solidFill>
                <a:latin typeface="Lato"/>
                <a:ea typeface="Lato"/>
                <a:cs typeface="Lato"/>
                <a:sym typeface="Lato"/>
              </a:rPr>
              <a:t>Μείωση των κινδύνων</a:t>
            </a:r>
            <a:endParaRPr sz="1600" b="1" u="sng" dirty="0">
              <a:solidFill>
                <a:schemeClr val="accent1"/>
              </a:solidFill>
              <a:latin typeface="Lato"/>
              <a:ea typeface="Lato"/>
              <a:cs typeface="Lato"/>
              <a:sym typeface="Lato"/>
            </a:endParaRPr>
          </a:p>
          <a:p>
            <a:pPr marL="457200" lvl="0" indent="0" algn="l" rtl="0">
              <a:spcBef>
                <a:spcPts val="0"/>
              </a:spcBef>
              <a:spcAft>
                <a:spcPts val="0"/>
              </a:spcAft>
              <a:buNone/>
            </a:pPr>
            <a:r>
              <a:rPr lang="it" sz="1600" dirty="0">
                <a:solidFill>
                  <a:schemeClr val="dk2"/>
                </a:solidFill>
                <a:latin typeface="Lato"/>
                <a:ea typeface="Lato"/>
                <a:cs typeface="Lato"/>
                <a:sym typeface="Lato"/>
              </a:rPr>
              <a:t>Οι οικονομικοί διαχειριστές πρέπει να αποφεύγουν καταστάσεις υψηλού κινδύνου και να αναλαμβάνουν υπολογισμένους κινδύνους</a:t>
            </a:r>
            <a:endParaRPr sz="1600" dirty="0"/>
          </a:p>
        </p:txBody>
      </p:sp>
      <p:pic>
        <p:nvPicPr>
          <p:cNvPr id="429" name="Google Shape;429;p57"/>
          <p:cNvPicPr preferRelativeResize="0"/>
          <p:nvPr/>
        </p:nvPicPr>
        <p:blipFill>
          <a:blip r:embed="rId5">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5" name="Google Shape;435;p58"/>
          <p:cNvPicPr preferRelativeResize="0"/>
          <p:nvPr/>
        </p:nvPicPr>
        <p:blipFill>
          <a:blip r:embed="rId3">
            <a:alphaModFix/>
          </a:blip>
          <a:stretch>
            <a:fillRect/>
          </a:stretch>
        </p:blipFill>
        <p:spPr>
          <a:xfrm>
            <a:off x="265500" y="244925"/>
            <a:ext cx="1393177" cy="1318200"/>
          </a:xfrm>
          <a:prstGeom prst="rect">
            <a:avLst/>
          </a:prstGeom>
          <a:noFill/>
          <a:ln>
            <a:noFill/>
          </a:ln>
        </p:spPr>
      </p:pic>
      <p:pic>
        <p:nvPicPr>
          <p:cNvPr id="436" name="Google Shape;436;p58"/>
          <p:cNvPicPr preferRelativeResize="0"/>
          <p:nvPr/>
        </p:nvPicPr>
        <p:blipFill>
          <a:blip r:embed="rId4">
            <a:alphaModFix amt="80000"/>
          </a:blip>
          <a:stretch>
            <a:fillRect/>
          </a:stretch>
        </p:blipFill>
        <p:spPr>
          <a:xfrm>
            <a:off x="2075825" y="3137475"/>
            <a:ext cx="2054925" cy="1939326"/>
          </a:xfrm>
          <a:prstGeom prst="rect">
            <a:avLst/>
          </a:prstGeom>
          <a:noFill/>
          <a:ln>
            <a:noFill/>
          </a:ln>
        </p:spPr>
      </p:pic>
      <p:sp>
        <p:nvSpPr>
          <p:cNvPr id="437" name="Google Shape;437;p58"/>
          <p:cNvSpPr txBox="1"/>
          <p:nvPr/>
        </p:nvSpPr>
        <p:spPr>
          <a:xfrm>
            <a:off x="5089055" y="154860"/>
            <a:ext cx="3000000" cy="22164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1"/>
              </a:buClr>
              <a:buSzPts val="1800"/>
              <a:buFont typeface="Lato"/>
              <a:buChar char="❖"/>
            </a:pPr>
            <a:r>
              <a:rPr lang="it" sz="1600" b="1" u="sng" dirty="0">
                <a:solidFill>
                  <a:schemeClr val="accent1"/>
                </a:solidFill>
                <a:latin typeface="Lato"/>
                <a:ea typeface="Lato"/>
                <a:cs typeface="Lato"/>
                <a:sym typeface="Lato"/>
              </a:rPr>
              <a:t>Επιχειρηματική επιβίωση</a:t>
            </a:r>
            <a:endParaRPr sz="1600" b="1" u="sng" dirty="0">
              <a:solidFill>
                <a:schemeClr val="accent1"/>
              </a:solidFill>
              <a:latin typeface="Lato"/>
              <a:ea typeface="Lato"/>
              <a:cs typeface="Lato"/>
              <a:sym typeface="Lato"/>
            </a:endParaRPr>
          </a:p>
          <a:p>
            <a:pPr marL="457200" lvl="0" indent="0" algn="l" rtl="0">
              <a:spcBef>
                <a:spcPts val="0"/>
              </a:spcBef>
              <a:spcAft>
                <a:spcPts val="0"/>
              </a:spcAft>
              <a:buNone/>
            </a:pPr>
            <a:r>
              <a:rPr lang="it" sz="1600" dirty="0">
                <a:solidFill>
                  <a:schemeClr val="dk2"/>
                </a:solidFill>
                <a:latin typeface="Lato"/>
                <a:ea typeface="Lato"/>
                <a:cs typeface="Lato"/>
                <a:sym typeface="Lato"/>
              </a:rPr>
              <a:t>Ο επιχειρηματίας πρέπει να διατηρήσει τον έλεγχο της διοίκησης επειδή η επιβίωση του οργανισμού αποτελεί </a:t>
            </a:r>
            <a:r>
              <a:rPr lang="it" sz="1600" i="1" dirty="0">
                <a:solidFill>
                  <a:schemeClr val="dk2"/>
                </a:solidFill>
                <a:latin typeface="Lato"/>
                <a:ea typeface="Lato"/>
                <a:cs typeface="Lato"/>
                <a:sym typeface="Lato"/>
              </a:rPr>
              <a:t>πρωταρχικό στόχο</a:t>
            </a:r>
            <a:endParaRPr sz="1600" i="1" dirty="0">
              <a:solidFill>
                <a:schemeClr val="dk2"/>
              </a:solidFill>
              <a:latin typeface="Lato"/>
              <a:ea typeface="Lato"/>
              <a:cs typeface="Lato"/>
              <a:sym typeface="Lato"/>
            </a:endParaRPr>
          </a:p>
          <a:p>
            <a:pPr marL="0" lvl="0" indent="0" algn="l" rtl="0">
              <a:spcBef>
                <a:spcPts val="0"/>
              </a:spcBef>
              <a:spcAft>
                <a:spcPts val="0"/>
              </a:spcAft>
              <a:buNone/>
            </a:pPr>
            <a:endParaRPr sz="1600" dirty="0">
              <a:solidFill>
                <a:schemeClr val="dk2"/>
              </a:solidFill>
              <a:latin typeface="Lato"/>
              <a:ea typeface="Lato"/>
              <a:cs typeface="Lato"/>
              <a:sym typeface="Lato"/>
            </a:endParaRPr>
          </a:p>
        </p:txBody>
      </p:sp>
      <p:sp>
        <p:nvSpPr>
          <p:cNvPr id="438" name="Google Shape;438;p58"/>
          <p:cNvSpPr txBox="1"/>
          <p:nvPr/>
        </p:nvSpPr>
        <p:spPr>
          <a:xfrm>
            <a:off x="5075200" y="2188316"/>
            <a:ext cx="3000000" cy="2154406"/>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accent1"/>
              </a:buClr>
              <a:buSzPts val="1600"/>
              <a:buFont typeface="Lato"/>
              <a:buChar char="❖"/>
            </a:pPr>
            <a:r>
              <a:rPr lang="it" sz="1600" b="1" u="sng" dirty="0">
                <a:solidFill>
                  <a:schemeClr val="accent1"/>
                </a:solidFill>
                <a:latin typeface="Lato"/>
                <a:ea typeface="Lato"/>
                <a:cs typeface="Lato"/>
                <a:sym typeface="Lato"/>
              </a:rPr>
              <a:t>Ισορροπημένη δομή</a:t>
            </a:r>
            <a:endParaRPr sz="1600" b="1" u="sng" dirty="0">
              <a:solidFill>
                <a:schemeClr val="accent1"/>
              </a:solidFill>
              <a:latin typeface="Lato"/>
              <a:ea typeface="Lato"/>
              <a:cs typeface="Lato"/>
              <a:sym typeface="Lato"/>
            </a:endParaRPr>
          </a:p>
          <a:p>
            <a:pPr marL="457200" lvl="0" indent="0" algn="l" rtl="0">
              <a:spcBef>
                <a:spcPts val="0"/>
              </a:spcBef>
              <a:spcAft>
                <a:spcPts val="0"/>
              </a:spcAft>
              <a:buNone/>
            </a:pPr>
            <a:r>
              <a:rPr lang="it" sz="1600" dirty="0">
                <a:solidFill>
                  <a:schemeClr val="dk2"/>
                </a:solidFill>
                <a:latin typeface="Lato"/>
                <a:ea typeface="Lato"/>
                <a:cs typeface="Lato"/>
                <a:sym typeface="Lato"/>
              </a:rPr>
              <a:t>Οι οικονομικοί διευθυντές πρέπει να προετοιμάζουν μια κεφαλαιακή διάρθρωση της επιχείρησης που λαμβάνει υπόψη όλες τις πηγές κεφαλαίου</a:t>
            </a:r>
            <a:endParaRPr sz="1600" dirty="0">
              <a:latin typeface="Lato"/>
              <a:ea typeface="Lato"/>
              <a:cs typeface="Lato"/>
              <a:sym typeface="Lato"/>
            </a:endParaRPr>
          </a:p>
        </p:txBody>
      </p:sp>
      <p:pic>
        <p:nvPicPr>
          <p:cNvPr id="439" name="Google Shape;439;p58"/>
          <p:cNvPicPr preferRelativeResize="0"/>
          <p:nvPr/>
        </p:nvPicPr>
        <p:blipFill>
          <a:blip r:embed="rId5">
            <a:alphaModFix/>
          </a:blip>
          <a:stretch>
            <a:fillRect/>
          </a:stretch>
        </p:blipFill>
        <p:spPr>
          <a:xfrm>
            <a:off x="265500" y="4577350"/>
            <a:ext cx="1484200" cy="307805"/>
          </a:xfrm>
          <a:prstGeom prst="rect">
            <a:avLst/>
          </a:prstGeom>
          <a:noFill/>
          <a:ln>
            <a:noFill/>
          </a:ln>
        </p:spPr>
      </p:pic>
      <p:sp>
        <p:nvSpPr>
          <p:cNvPr id="9" name="Google Shape;424;p57"/>
          <p:cNvSpPr txBox="1">
            <a:spLocks noGrp="1"/>
          </p:cNvSpPr>
          <p:nvPr>
            <p:ph type="title"/>
          </p:nvPr>
        </p:nvSpPr>
        <p:spPr>
          <a:xfrm>
            <a:off x="265500" y="1891145"/>
            <a:ext cx="3319500" cy="164700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 sz="2300" dirty="0">
                <a:latin typeface="Lato" charset="0"/>
                <a:ea typeface="Lato" charset="0"/>
                <a:cs typeface="Lato" charset="0"/>
              </a:rPr>
              <a:t>ΣΤΟΧΟΣ ΤΗΣ </a:t>
            </a:r>
            <a:endParaRPr sz="2300" dirty="0">
              <a:latin typeface="Lato" charset="0"/>
              <a:ea typeface="Lato" charset="0"/>
              <a:cs typeface="Lato" charset="0"/>
            </a:endParaRPr>
          </a:p>
          <a:p>
            <a:pPr marL="0" lvl="0" indent="0" algn="l" rtl="0">
              <a:spcBef>
                <a:spcPts val="0"/>
              </a:spcBef>
              <a:spcAft>
                <a:spcPts val="0"/>
              </a:spcAft>
              <a:buNone/>
            </a:pPr>
            <a:r>
              <a:rPr lang="it" sz="2300" dirty="0">
                <a:latin typeface="Lato" charset="0"/>
                <a:ea typeface="Lato" charset="0"/>
                <a:cs typeface="Lato" charset="0"/>
              </a:rPr>
              <a:t>ΟΙΚΟΝΟΜΙΚ</a:t>
            </a:r>
            <a:r>
              <a:rPr lang="el-GR" sz="2300" dirty="0">
                <a:latin typeface="Lato" charset="0"/>
                <a:ea typeface="Lato" charset="0"/>
                <a:cs typeface="Lato" charset="0"/>
              </a:rPr>
              <a:t>ΗΣ</a:t>
            </a:r>
            <a:r>
              <a:rPr lang="it" sz="2300" dirty="0">
                <a:latin typeface="Lato" charset="0"/>
                <a:ea typeface="Lato" charset="0"/>
                <a:cs typeface="Lato" charset="0"/>
              </a:rPr>
              <a:t> ΔΙΑΧΕ</a:t>
            </a:r>
            <a:r>
              <a:rPr lang="el-GR" sz="2300" dirty="0">
                <a:latin typeface="Lato" charset="0"/>
                <a:ea typeface="Lato" charset="0"/>
                <a:cs typeface="Lato" charset="0"/>
              </a:rPr>
              <a:t>Ι</a:t>
            </a:r>
            <a:r>
              <a:rPr lang="it" sz="2300" dirty="0">
                <a:latin typeface="Lato" charset="0"/>
                <a:ea typeface="Lato" charset="0"/>
                <a:cs typeface="Lato" charset="0"/>
              </a:rPr>
              <a:t>ΡΙΣΗ</a:t>
            </a:r>
            <a:r>
              <a:rPr lang="el-GR" sz="2300" dirty="0">
                <a:latin typeface="Lato" charset="0"/>
                <a:ea typeface="Lato" charset="0"/>
                <a:cs typeface="Lato" charset="0"/>
              </a:rPr>
              <a:t>Σ</a:t>
            </a:r>
            <a:endParaRPr sz="2300" dirty="0">
              <a:latin typeface="Lato" charset="0"/>
              <a:ea typeface="Lato" charset="0"/>
              <a:cs typeface="Lato" charset="0"/>
            </a:endParaRPr>
          </a:p>
          <a:p>
            <a:pPr marL="0" lvl="0" indent="0" algn="l" rtl="0">
              <a:spcBef>
                <a:spcPts val="0"/>
              </a:spcBef>
              <a:spcAft>
                <a:spcPts val="0"/>
              </a:spcAft>
              <a:buNone/>
            </a:pPr>
            <a:endParaRPr dirty="0">
              <a:latin typeface="Lato" charset="0"/>
              <a:ea typeface="Lato" charset="0"/>
              <a:cs typeface="Lato"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9"/>
          <p:cNvSpPr txBox="1">
            <a:spLocks noGrp="1"/>
          </p:cNvSpPr>
          <p:nvPr>
            <p:ph type="body" idx="1"/>
          </p:nvPr>
        </p:nvSpPr>
        <p:spPr>
          <a:xfrm>
            <a:off x="1296375" y="662225"/>
            <a:ext cx="3853800" cy="405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it" sz="1800" b="1">
                <a:solidFill>
                  <a:schemeClr val="dk1"/>
                </a:solidFill>
              </a:rPr>
              <a:t>Στοιχεία οικονομικής διαχείρισης</a:t>
            </a:r>
            <a:endParaRPr sz="1800" b="1">
              <a:solidFill>
                <a:schemeClr val="dk1"/>
              </a:solidFill>
            </a:endParaRPr>
          </a:p>
          <a:p>
            <a:pPr marL="0" lvl="0" indent="0" algn="l" rtl="0">
              <a:lnSpc>
                <a:spcPct val="100000"/>
              </a:lnSpc>
              <a:spcBef>
                <a:spcPts val="0"/>
              </a:spcBef>
              <a:spcAft>
                <a:spcPts val="0"/>
              </a:spcAft>
              <a:buNone/>
            </a:pPr>
            <a:endParaRPr>
              <a:highlight>
                <a:srgbClr val="FFFFFF"/>
              </a:highlight>
            </a:endParaRPr>
          </a:p>
          <a:p>
            <a:pPr marL="0" lvl="0" indent="0" algn="l" rtl="0">
              <a:lnSpc>
                <a:spcPct val="100000"/>
              </a:lnSpc>
              <a:spcBef>
                <a:spcPts val="0"/>
              </a:spcBef>
              <a:spcAft>
                <a:spcPts val="0"/>
              </a:spcAft>
              <a:buNone/>
            </a:pPr>
            <a:r>
              <a:rPr lang="it" b="1">
                <a:solidFill>
                  <a:schemeClr val="dk1"/>
                </a:solidFill>
                <a:highlight>
                  <a:srgbClr val="FFFFFF"/>
                </a:highlight>
              </a:rPr>
              <a:t>Το FM </a:t>
            </a:r>
            <a:r>
              <a:rPr lang="it">
                <a:highlight>
                  <a:srgbClr val="FFFFFF"/>
                </a:highlight>
              </a:rPr>
              <a:t>αποτελείται από </a:t>
            </a:r>
            <a:r>
              <a:rPr lang="it" b="1" u="sng">
                <a:highlight>
                  <a:srgbClr val="FFFFFF"/>
                </a:highlight>
              </a:rPr>
              <a:t>τρία </a:t>
            </a:r>
            <a:r>
              <a:rPr lang="it">
                <a:highlight>
                  <a:srgbClr val="FFFFFF"/>
                </a:highlight>
              </a:rPr>
              <a:t>βασικά στοιχεία:</a:t>
            </a:r>
            <a:endParaRPr sz="2000" b="1">
              <a:solidFill>
                <a:schemeClr val="dk1"/>
              </a:solidFill>
            </a:endParaRPr>
          </a:p>
          <a:p>
            <a:pPr marL="0" lvl="0" indent="0" algn="l" rtl="0">
              <a:lnSpc>
                <a:spcPct val="100000"/>
              </a:lnSpc>
              <a:spcBef>
                <a:spcPts val="0"/>
              </a:spcBef>
              <a:spcAft>
                <a:spcPts val="0"/>
              </a:spcAft>
              <a:buNone/>
            </a:pPr>
            <a:endParaRPr sz="1800" b="1">
              <a:solidFill>
                <a:schemeClr val="dk1"/>
              </a:solidFill>
            </a:endParaRPr>
          </a:p>
          <a:p>
            <a:pPr marL="0" lvl="0" indent="0" algn="just" rtl="0">
              <a:spcBef>
                <a:spcPts val="1200"/>
              </a:spcBef>
              <a:spcAft>
                <a:spcPts val="0"/>
              </a:spcAft>
              <a:buNone/>
            </a:pPr>
            <a:endParaRPr sz="1300">
              <a:highlight>
                <a:srgbClr val="FFFFFF"/>
              </a:highlight>
            </a:endParaRPr>
          </a:p>
          <a:p>
            <a:pPr marL="0" lvl="0" indent="0" algn="just" rtl="0">
              <a:spcBef>
                <a:spcPts val="1200"/>
              </a:spcBef>
              <a:spcAft>
                <a:spcPts val="0"/>
              </a:spcAft>
              <a:buNone/>
            </a:pPr>
            <a:endParaRPr sz="1300">
              <a:highlight>
                <a:srgbClr val="FFFFFF"/>
              </a:highlight>
            </a:endParaRPr>
          </a:p>
          <a:p>
            <a:pPr marL="0" lvl="0" indent="0" algn="just" rtl="0">
              <a:spcBef>
                <a:spcPts val="1200"/>
              </a:spcBef>
              <a:spcAft>
                <a:spcPts val="1200"/>
              </a:spcAft>
              <a:buNone/>
            </a:pPr>
            <a:endParaRPr sz="1300"/>
          </a:p>
        </p:txBody>
      </p:sp>
      <p:sp>
        <p:nvSpPr>
          <p:cNvPr id="445" name="Google Shape;445;p59"/>
          <p:cNvSpPr txBox="1"/>
          <p:nvPr/>
        </p:nvSpPr>
        <p:spPr>
          <a:xfrm>
            <a:off x="1096128" y="1713050"/>
            <a:ext cx="5574849" cy="934841"/>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1200"/>
              </a:spcAft>
              <a:buNone/>
            </a:pPr>
            <a:r>
              <a:rPr lang="it" sz="1300" b="1" dirty="0">
                <a:solidFill>
                  <a:schemeClr val="dk1"/>
                </a:solidFill>
                <a:highlight>
                  <a:srgbClr val="FFFFFF"/>
                </a:highlight>
                <a:latin typeface="Lato"/>
                <a:ea typeface="Lato"/>
                <a:cs typeface="Lato"/>
                <a:sym typeface="Lato"/>
              </a:rPr>
              <a:t>Χρηματοοικονομικός προγραμματισμός - </a:t>
            </a:r>
            <a:r>
              <a:rPr lang="it" sz="1200" dirty="0">
                <a:solidFill>
                  <a:schemeClr val="dk2"/>
                </a:solidFill>
                <a:highlight>
                  <a:srgbClr val="FFFFFF"/>
                </a:highlight>
                <a:latin typeface="Lato"/>
                <a:ea typeface="Lato"/>
                <a:cs typeface="Lato"/>
                <a:sym typeface="Lato"/>
              </a:rPr>
              <a:t>Είναι ένας τρόπος υπολογισμού του απαιτούμενου κεφαλαίου και κατάλληλης κατανομής των πόρων.</a:t>
            </a:r>
            <a:endParaRPr dirty="0">
              <a:latin typeface="Lato"/>
              <a:ea typeface="Lato"/>
              <a:cs typeface="Lato"/>
              <a:sym typeface="Lato"/>
            </a:endParaRPr>
          </a:p>
        </p:txBody>
      </p:sp>
      <p:sp>
        <p:nvSpPr>
          <p:cNvPr id="446" name="Google Shape;446;p59"/>
          <p:cNvSpPr txBox="1"/>
          <p:nvPr/>
        </p:nvSpPr>
        <p:spPr>
          <a:xfrm>
            <a:off x="1648229" y="2717125"/>
            <a:ext cx="6338930" cy="934841"/>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1200"/>
              </a:spcAft>
              <a:buNone/>
            </a:pPr>
            <a:r>
              <a:rPr lang="it" sz="1300" b="1" dirty="0">
                <a:solidFill>
                  <a:schemeClr val="dk1"/>
                </a:solidFill>
                <a:highlight>
                  <a:srgbClr val="FFFFFF"/>
                </a:highlight>
                <a:latin typeface="Lato"/>
                <a:ea typeface="Lato"/>
                <a:cs typeface="Lato"/>
                <a:sym typeface="Lato"/>
              </a:rPr>
              <a:t>Οικονομικός έλεγχος - </a:t>
            </a:r>
            <a:r>
              <a:rPr lang="it" sz="1200" dirty="0">
                <a:solidFill>
                  <a:schemeClr val="dk2"/>
                </a:solidFill>
                <a:latin typeface="Lato"/>
                <a:ea typeface="Lato"/>
                <a:cs typeface="Lato"/>
                <a:sym typeface="Lato"/>
              </a:rPr>
              <a:t>Πρόκειται για τη θέσπιση κατάλληλων </a:t>
            </a:r>
            <a:r>
              <a:rPr lang="en-US" sz="1200" dirty="0">
                <a:solidFill>
                  <a:schemeClr val="dk2"/>
                </a:solidFill>
                <a:latin typeface="Lato"/>
                <a:ea typeface="Lato"/>
                <a:cs typeface="Lato"/>
                <a:sym typeface="Lato"/>
              </a:rPr>
              <a:t>KPIs</a:t>
            </a:r>
            <a:r>
              <a:rPr lang="it" sz="1200" dirty="0">
                <a:solidFill>
                  <a:schemeClr val="dk2"/>
                </a:solidFill>
                <a:latin typeface="Lato"/>
                <a:ea typeface="Lato"/>
                <a:cs typeface="Lato"/>
                <a:sym typeface="Lato"/>
              </a:rPr>
              <a:t> </a:t>
            </a:r>
            <a:r>
              <a:rPr lang="it" sz="1200" dirty="0">
                <a:solidFill>
                  <a:schemeClr val="dk2"/>
                </a:solidFill>
                <a:highlight>
                  <a:srgbClr val="FFFFFF"/>
                </a:highlight>
                <a:latin typeface="Lato"/>
                <a:ea typeface="Lato"/>
                <a:cs typeface="Lato"/>
                <a:sym typeface="Lato"/>
              </a:rPr>
              <a:t>για να διασφαλιστεί ότι ο οργανισμός εργάζεται προς την επίτευξη των στόχων του.</a:t>
            </a:r>
            <a:endParaRPr dirty="0">
              <a:latin typeface="Lato"/>
              <a:ea typeface="Lato"/>
              <a:cs typeface="Lato"/>
              <a:sym typeface="Lato"/>
            </a:endParaRPr>
          </a:p>
        </p:txBody>
      </p:sp>
      <p:sp>
        <p:nvSpPr>
          <p:cNvPr id="447" name="Google Shape;447;p59"/>
          <p:cNvSpPr txBox="1"/>
          <p:nvPr/>
        </p:nvSpPr>
        <p:spPr>
          <a:xfrm>
            <a:off x="2445629" y="3535800"/>
            <a:ext cx="6185766" cy="1147207"/>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1200"/>
              </a:spcAft>
              <a:buNone/>
            </a:pPr>
            <a:r>
              <a:rPr lang="it" sz="1300" b="1" dirty="0">
                <a:solidFill>
                  <a:schemeClr val="dk1"/>
                </a:solidFill>
                <a:highlight>
                  <a:srgbClr val="FFFFFF"/>
                </a:highlight>
                <a:latin typeface="Lato"/>
                <a:ea typeface="Lato"/>
                <a:cs typeface="Lato"/>
                <a:sym typeface="Lato"/>
              </a:rPr>
              <a:t>Λήψη χρηματοοικονομικών αποφάσεων - Πρόκειται </a:t>
            </a:r>
            <a:r>
              <a:rPr lang="it" sz="1200" dirty="0">
                <a:solidFill>
                  <a:schemeClr val="dk2"/>
                </a:solidFill>
                <a:highlight>
                  <a:srgbClr val="FFFFFF"/>
                </a:highlight>
                <a:latin typeface="Lato"/>
                <a:ea typeface="Lato"/>
                <a:cs typeface="Lato"/>
                <a:sym typeface="Lato"/>
              </a:rPr>
              <a:t>για επιχειρηματίες που πρέπει να αποφασίσουν για τη χρηματοδότηση, την κατανομή των πόρων, τη διανομή των κερδών και πολλά άλλα</a:t>
            </a:r>
            <a:r>
              <a:rPr lang="it" sz="1200" b="1" i="1" dirty="0">
                <a:solidFill>
                  <a:schemeClr val="dk2"/>
                </a:solidFill>
                <a:highlight>
                  <a:srgbClr val="FFFFFF"/>
                </a:highlight>
                <a:latin typeface="Lato"/>
                <a:ea typeface="Lato"/>
                <a:cs typeface="Lato"/>
                <a:sym typeface="Lato"/>
              </a:rPr>
              <a:t>.</a:t>
            </a:r>
            <a:endParaRPr sz="1200" dirty="0">
              <a:latin typeface="Lato"/>
              <a:ea typeface="Lato"/>
              <a:cs typeface="Lato"/>
              <a:sym typeface="Lato"/>
            </a:endParaRPr>
          </a:p>
        </p:txBody>
      </p:sp>
      <p:sp>
        <p:nvSpPr>
          <p:cNvPr id="451" name="Google Shape;451;p59"/>
          <p:cNvSpPr/>
          <p:nvPr/>
        </p:nvSpPr>
        <p:spPr>
          <a:xfrm>
            <a:off x="1166978" y="1766250"/>
            <a:ext cx="5469361" cy="5994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9"/>
          <p:cNvSpPr/>
          <p:nvPr/>
        </p:nvSpPr>
        <p:spPr>
          <a:xfrm>
            <a:off x="1687353" y="2743725"/>
            <a:ext cx="6216677" cy="733766"/>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9"/>
          <p:cNvSpPr/>
          <p:nvPr/>
        </p:nvSpPr>
        <p:spPr>
          <a:xfrm>
            <a:off x="2506078" y="3615274"/>
            <a:ext cx="6076825" cy="838961"/>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4" name="Google Shape;454;p59"/>
          <p:cNvPicPr preferRelativeResize="0"/>
          <p:nvPr/>
        </p:nvPicPr>
        <p:blipFill>
          <a:blip r:embed="rId3">
            <a:alphaModFix/>
          </a:blip>
          <a:stretch>
            <a:fillRect/>
          </a:stretch>
        </p:blipFill>
        <p:spPr>
          <a:xfrm>
            <a:off x="265500" y="4577350"/>
            <a:ext cx="1484200" cy="307805"/>
          </a:xfrm>
          <a:prstGeom prst="rect">
            <a:avLst/>
          </a:prstGeom>
          <a:noFill/>
          <a:ln>
            <a:noFill/>
          </a:ln>
        </p:spPr>
      </p:pic>
      <p:pic>
        <p:nvPicPr>
          <p:cNvPr id="455" name="Google Shape;455;p59"/>
          <p:cNvPicPr preferRelativeResize="0"/>
          <p:nvPr/>
        </p:nvPicPr>
        <p:blipFill>
          <a:blip r:embed="rId4">
            <a:alphaModFix/>
          </a:blip>
          <a:stretch>
            <a:fillRect/>
          </a:stretch>
        </p:blipFill>
        <p:spPr>
          <a:xfrm>
            <a:off x="0" y="447300"/>
            <a:ext cx="1097150" cy="1038100"/>
          </a:xfrm>
          <a:prstGeom prst="rect">
            <a:avLst/>
          </a:prstGeom>
          <a:noFill/>
          <a:ln>
            <a:noFill/>
          </a:ln>
        </p:spPr>
      </p:pic>
      <p:sp>
        <p:nvSpPr>
          <p:cNvPr id="2" name="TextBox 1">
            <a:extLst>
              <a:ext uri="{FF2B5EF4-FFF2-40B4-BE49-F238E27FC236}">
                <a16:creationId xmlns:a16="http://schemas.microsoft.com/office/drawing/2014/main" id="{550A4B01-892F-D8DB-99F7-EF31E0F70845}"/>
              </a:ext>
            </a:extLst>
          </p:cNvPr>
          <p:cNvSpPr txBox="1"/>
          <p:nvPr/>
        </p:nvSpPr>
        <p:spPr>
          <a:xfrm>
            <a:off x="416624" y="1798442"/>
            <a:ext cx="547255" cy="646331"/>
          </a:xfrm>
          <a:prstGeom prst="rect">
            <a:avLst/>
          </a:prstGeom>
          <a:noFill/>
        </p:spPr>
        <p:txBody>
          <a:bodyPr wrap="square" rtlCol="0">
            <a:spAutoFit/>
          </a:bodyPr>
          <a:lstStyle/>
          <a:p>
            <a:r>
              <a:rPr lang="en-GB" sz="3600" b="1" dirty="0">
                <a:solidFill>
                  <a:srgbClr val="CAA885"/>
                </a:solidFill>
              </a:rPr>
              <a:t>1</a:t>
            </a:r>
          </a:p>
        </p:txBody>
      </p:sp>
      <p:sp>
        <p:nvSpPr>
          <p:cNvPr id="3" name="TextBox 2">
            <a:extLst>
              <a:ext uri="{FF2B5EF4-FFF2-40B4-BE49-F238E27FC236}">
                <a16:creationId xmlns:a16="http://schemas.microsoft.com/office/drawing/2014/main" id="{D7627CC2-7F14-18DA-9AD1-7D1B01DF5F56}"/>
              </a:ext>
            </a:extLst>
          </p:cNvPr>
          <p:cNvSpPr txBox="1"/>
          <p:nvPr/>
        </p:nvSpPr>
        <p:spPr>
          <a:xfrm>
            <a:off x="993768" y="2825168"/>
            <a:ext cx="547255" cy="646331"/>
          </a:xfrm>
          <a:prstGeom prst="rect">
            <a:avLst/>
          </a:prstGeom>
          <a:noFill/>
        </p:spPr>
        <p:txBody>
          <a:bodyPr wrap="square" rtlCol="0">
            <a:spAutoFit/>
          </a:bodyPr>
          <a:lstStyle/>
          <a:p>
            <a:r>
              <a:rPr lang="en-GB" sz="3600" b="1" dirty="0">
                <a:solidFill>
                  <a:srgbClr val="CAA885"/>
                </a:solidFill>
              </a:rPr>
              <a:t>2</a:t>
            </a:r>
          </a:p>
        </p:txBody>
      </p:sp>
      <p:sp>
        <p:nvSpPr>
          <p:cNvPr id="4" name="TextBox 3">
            <a:extLst>
              <a:ext uri="{FF2B5EF4-FFF2-40B4-BE49-F238E27FC236}">
                <a16:creationId xmlns:a16="http://schemas.microsoft.com/office/drawing/2014/main" id="{EEE26484-FF9B-50B7-6494-25C7F93C2550}"/>
              </a:ext>
            </a:extLst>
          </p:cNvPr>
          <p:cNvSpPr txBox="1"/>
          <p:nvPr/>
        </p:nvSpPr>
        <p:spPr>
          <a:xfrm>
            <a:off x="1764791" y="3834944"/>
            <a:ext cx="547255" cy="646331"/>
          </a:xfrm>
          <a:prstGeom prst="rect">
            <a:avLst/>
          </a:prstGeom>
          <a:noFill/>
        </p:spPr>
        <p:txBody>
          <a:bodyPr wrap="square" rtlCol="0">
            <a:spAutoFit/>
          </a:bodyPr>
          <a:lstStyle/>
          <a:p>
            <a:r>
              <a:rPr lang="en-GB" sz="3600" b="1" dirty="0">
                <a:solidFill>
                  <a:srgbClr val="CAA885"/>
                </a:solidFill>
              </a:rPr>
              <a:t>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0"/>
          <p:cNvSpPr txBox="1">
            <a:spLocks noGrp="1"/>
          </p:cNvSpPr>
          <p:nvPr>
            <p:ph type="title"/>
          </p:nvPr>
        </p:nvSpPr>
        <p:spPr>
          <a:xfrm>
            <a:off x="219325" y="1711036"/>
            <a:ext cx="4238100" cy="2438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 sz="2300" dirty="0">
                <a:latin typeface="Lato" charset="0"/>
                <a:ea typeface="Lato" charset="0"/>
                <a:cs typeface="Lato" charset="0"/>
              </a:rPr>
              <a:t>4. ΣΤΟΙΧΕ</a:t>
            </a:r>
            <a:r>
              <a:rPr lang="el-GR" sz="2300" dirty="0">
                <a:latin typeface="Lato" charset="0"/>
                <a:ea typeface="Lato" charset="0"/>
                <a:cs typeface="Lato" charset="0"/>
              </a:rPr>
              <a:t>Ι</a:t>
            </a:r>
            <a:r>
              <a:rPr lang="it" sz="2300" dirty="0">
                <a:latin typeface="Lato" charset="0"/>
                <a:ea typeface="Lato" charset="0"/>
                <a:cs typeface="Lato" charset="0"/>
              </a:rPr>
              <a:t>Α ΤΗΣ ΟΙΚΟΝΟΜΙΚ</a:t>
            </a:r>
            <a:r>
              <a:rPr lang="el-GR" sz="2300" dirty="0">
                <a:latin typeface="Lato" charset="0"/>
                <a:ea typeface="Lato" charset="0"/>
                <a:cs typeface="Lato" charset="0"/>
              </a:rPr>
              <a:t>Η</a:t>
            </a:r>
            <a:r>
              <a:rPr lang="it" sz="2300" dirty="0">
                <a:latin typeface="Lato" charset="0"/>
                <a:ea typeface="Lato" charset="0"/>
                <a:cs typeface="Lato" charset="0"/>
              </a:rPr>
              <a:t>Σ ΔΙΑΧΕ</a:t>
            </a:r>
            <a:r>
              <a:rPr lang="el-GR" sz="2300" dirty="0">
                <a:latin typeface="Lato" charset="0"/>
                <a:ea typeface="Lato" charset="0"/>
                <a:cs typeface="Lato" charset="0"/>
              </a:rPr>
              <a:t>Ι</a:t>
            </a:r>
            <a:r>
              <a:rPr lang="it" sz="2300" dirty="0">
                <a:latin typeface="Lato" charset="0"/>
                <a:ea typeface="Lato" charset="0"/>
                <a:cs typeface="Lato" charset="0"/>
              </a:rPr>
              <a:t>ΡΙΣΗΣ: ΚΑΤΑΣΚΕΥ</a:t>
            </a:r>
            <a:r>
              <a:rPr lang="el-GR" sz="2300" dirty="0">
                <a:latin typeface="Lato" charset="0"/>
                <a:ea typeface="Lato" charset="0"/>
                <a:cs typeface="Lato" charset="0"/>
              </a:rPr>
              <a:t>Η</a:t>
            </a:r>
            <a:r>
              <a:rPr lang="it" sz="2300" dirty="0">
                <a:latin typeface="Lato" charset="0"/>
                <a:ea typeface="Lato" charset="0"/>
                <a:cs typeface="Lato" charset="0"/>
              </a:rPr>
              <a:t>, ΑΝ</a:t>
            </a:r>
            <a:r>
              <a:rPr lang="el-GR" sz="2300" dirty="0">
                <a:latin typeface="Lato" charset="0"/>
                <a:ea typeface="Lato" charset="0"/>
                <a:cs typeface="Lato" charset="0"/>
              </a:rPr>
              <a:t>Α</a:t>
            </a:r>
            <a:r>
              <a:rPr lang="it" sz="2300" dirty="0">
                <a:latin typeface="Lato" charset="0"/>
                <a:ea typeface="Lato" charset="0"/>
                <a:cs typeface="Lato" charset="0"/>
              </a:rPr>
              <a:t>ΓΝΩΣΗ ΚΑΙ ΚΑΤΑΝ</a:t>
            </a:r>
            <a:r>
              <a:rPr lang="el-GR" sz="2300" dirty="0">
                <a:latin typeface="Lato" charset="0"/>
                <a:ea typeface="Lato" charset="0"/>
                <a:cs typeface="Lato" charset="0"/>
              </a:rPr>
              <a:t>Ο</a:t>
            </a:r>
            <a:r>
              <a:rPr lang="it" sz="2300" dirty="0">
                <a:latin typeface="Lato" charset="0"/>
                <a:ea typeface="Lato" charset="0"/>
                <a:cs typeface="Lato" charset="0"/>
              </a:rPr>
              <a:t>ΗΣΗ</a:t>
            </a:r>
            <a:endParaRPr sz="2300" dirty="0">
              <a:latin typeface="Lato" charset="0"/>
              <a:ea typeface="Lato" charset="0"/>
              <a:cs typeface="Lato" charset="0"/>
            </a:endParaRPr>
          </a:p>
          <a:p>
            <a:pPr marL="0" lvl="0" indent="0" algn="l" rtl="0">
              <a:spcBef>
                <a:spcPts val="0"/>
              </a:spcBef>
              <a:spcAft>
                <a:spcPts val="0"/>
              </a:spcAft>
              <a:buNone/>
            </a:pPr>
            <a:endParaRPr dirty="0">
              <a:latin typeface="Lato" charset="0"/>
              <a:ea typeface="Lato" charset="0"/>
              <a:cs typeface="Lato" charset="0"/>
            </a:endParaRPr>
          </a:p>
        </p:txBody>
      </p:sp>
      <p:sp>
        <p:nvSpPr>
          <p:cNvPr id="461" name="Google Shape;461;p60"/>
          <p:cNvSpPr txBox="1">
            <a:spLocks noGrp="1"/>
          </p:cNvSpPr>
          <p:nvPr>
            <p:ph type="body" idx="2"/>
          </p:nvPr>
        </p:nvSpPr>
        <p:spPr>
          <a:xfrm>
            <a:off x="4756658" y="921355"/>
            <a:ext cx="4103323" cy="3328500"/>
          </a:xfrm>
          <a:prstGeom prst="rect">
            <a:avLst/>
          </a:prstGeom>
        </p:spPr>
        <p:txBody>
          <a:bodyPr spcFirstLastPara="1" wrap="square" lIns="91425" tIns="91425" rIns="91425" bIns="91425" anchor="ctr" anchorCtr="0">
            <a:noAutofit/>
          </a:bodyPr>
          <a:lstStyle/>
          <a:p>
            <a:pPr marL="457200" lvl="0" indent="0" algn="l" rtl="0">
              <a:lnSpc>
                <a:spcPct val="100000"/>
              </a:lnSpc>
              <a:spcBef>
                <a:spcPts val="0"/>
              </a:spcBef>
              <a:spcAft>
                <a:spcPts val="0"/>
              </a:spcAft>
              <a:buNone/>
            </a:pPr>
            <a:endParaRPr b="1" dirty="0">
              <a:solidFill>
                <a:schemeClr val="dk2"/>
              </a:solidFill>
            </a:endParaRPr>
          </a:p>
          <a:p>
            <a:pPr marL="457200" lvl="0" indent="0" algn="l" rtl="0">
              <a:lnSpc>
                <a:spcPct val="100000"/>
              </a:lnSpc>
              <a:spcBef>
                <a:spcPts val="0"/>
              </a:spcBef>
              <a:spcAft>
                <a:spcPts val="0"/>
              </a:spcAft>
              <a:buNone/>
            </a:pPr>
            <a:endParaRPr b="1" dirty="0">
              <a:solidFill>
                <a:schemeClr val="dk2"/>
              </a:solidFill>
            </a:endParaRPr>
          </a:p>
          <a:p>
            <a:pPr marL="457200" lvl="0" indent="0" algn="l" rtl="0">
              <a:lnSpc>
                <a:spcPct val="100000"/>
              </a:lnSpc>
              <a:spcBef>
                <a:spcPts val="0"/>
              </a:spcBef>
              <a:spcAft>
                <a:spcPts val="0"/>
              </a:spcAft>
              <a:buNone/>
            </a:pPr>
            <a:endParaRPr b="1" dirty="0">
              <a:solidFill>
                <a:schemeClr val="dk2"/>
              </a:solidFill>
            </a:endParaRPr>
          </a:p>
          <a:p>
            <a:pPr marL="0" lvl="0" indent="0" algn="l" rtl="0">
              <a:lnSpc>
                <a:spcPct val="100000"/>
              </a:lnSpc>
              <a:spcBef>
                <a:spcPts val="0"/>
              </a:spcBef>
              <a:spcAft>
                <a:spcPts val="0"/>
              </a:spcAft>
              <a:buNone/>
            </a:pPr>
            <a:r>
              <a:rPr lang="it" b="1" dirty="0">
                <a:solidFill>
                  <a:schemeClr val="dk2"/>
                </a:solidFill>
              </a:rPr>
              <a:t>4.1 Ο ισολογισμός</a:t>
            </a:r>
            <a:endParaRPr b="1" dirty="0">
              <a:solidFill>
                <a:schemeClr val="dk2"/>
              </a:solidFill>
            </a:endParaRPr>
          </a:p>
          <a:p>
            <a:pPr marL="0" lvl="0" indent="0" algn="l" rtl="0">
              <a:lnSpc>
                <a:spcPct val="100000"/>
              </a:lnSpc>
              <a:spcBef>
                <a:spcPts val="0"/>
              </a:spcBef>
              <a:spcAft>
                <a:spcPts val="0"/>
              </a:spcAft>
              <a:buNone/>
            </a:pPr>
            <a:endParaRPr b="1" dirty="0">
              <a:solidFill>
                <a:schemeClr val="dk2"/>
              </a:solidFill>
            </a:endParaRPr>
          </a:p>
          <a:p>
            <a:pPr marL="0" lvl="0" indent="0" algn="l" rtl="0">
              <a:lnSpc>
                <a:spcPct val="100000"/>
              </a:lnSpc>
              <a:spcBef>
                <a:spcPts val="0"/>
              </a:spcBef>
              <a:spcAft>
                <a:spcPts val="0"/>
              </a:spcAft>
              <a:buNone/>
            </a:pPr>
            <a:r>
              <a:rPr lang="it" b="1" dirty="0">
                <a:solidFill>
                  <a:schemeClr val="dk2"/>
                </a:solidFill>
              </a:rPr>
              <a:t>4.2 Η κατάσταση κερδών και ζημιών</a:t>
            </a:r>
            <a:endParaRPr b="1" dirty="0">
              <a:solidFill>
                <a:schemeClr val="dk2"/>
              </a:solidFill>
            </a:endParaRPr>
          </a:p>
          <a:p>
            <a:pPr marL="457200" lvl="0" indent="0" algn="l" rtl="0">
              <a:lnSpc>
                <a:spcPct val="100000"/>
              </a:lnSpc>
              <a:spcBef>
                <a:spcPts val="0"/>
              </a:spcBef>
              <a:spcAft>
                <a:spcPts val="0"/>
              </a:spcAft>
              <a:buNone/>
            </a:pPr>
            <a:endParaRPr b="1" dirty="0">
              <a:solidFill>
                <a:schemeClr val="dk2"/>
              </a:solidFill>
            </a:endParaRPr>
          </a:p>
          <a:p>
            <a:pPr marL="0" lvl="0" indent="0" algn="l" rtl="0">
              <a:lnSpc>
                <a:spcPct val="100000"/>
              </a:lnSpc>
              <a:spcBef>
                <a:spcPts val="0"/>
              </a:spcBef>
              <a:spcAft>
                <a:spcPts val="0"/>
              </a:spcAft>
              <a:buNone/>
            </a:pPr>
            <a:r>
              <a:rPr lang="it" b="1" dirty="0">
                <a:solidFill>
                  <a:schemeClr val="dk2"/>
                </a:solidFill>
              </a:rPr>
              <a:t>4.3 Η ταμειακή ροή</a:t>
            </a:r>
            <a:endParaRPr b="1" dirty="0">
              <a:solidFill>
                <a:schemeClr val="dk2"/>
              </a:solidFill>
            </a:endParaRPr>
          </a:p>
          <a:p>
            <a:pPr marL="457200" lvl="0" indent="0" algn="l" rtl="0">
              <a:lnSpc>
                <a:spcPct val="100000"/>
              </a:lnSpc>
              <a:spcBef>
                <a:spcPts val="0"/>
              </a:spcBef>
              <a:spcAft>
                <a:spcPts val="0"/>
              </a:spcAft>
              <a:buNone/>
            </a:pPr>
            <a:endParaRPr b="1" dirty="0">
              <a:solidFill>
                <a:schemeClr val="dk2"/>
              </a:solidFill>
            </a:endParaRPr>
          </a:p>
          <a:p>
            <a:pPr marL="0" lvl="0" indent="0" algn="l" rtl="0">
              <a:lnSpc>
                <a:spcPct val="100000"/>
              </a:lnSpc>
              <a:spcBef>
                <a:spcPts val="0"/>
              </a:spcBef>
              <a:spcAft>
                <a:spcPts val="0"/>
              </a:spcAft>
              <a:buNone/>
            </a:pPr>
            <a:r>
              <a:rPr lang="it" b="1" dirty="0">
                <a:solidFill>
                  <a:schemeClr val="dk2"/>
                </a:solidFill>
              </a:rPr>
              <a:t>4.4 Δείκτες προϋπολογισμού</a:t>
            </a:r>
            <a:endParaRPr b="1" dirty="0"/>
          </a:p>
          <a:p>
            <a:pPr marL="0" lvl="0" indent="0" algn="l" rtl="0">
              <a:spcBef>
                <a:spcPts val="0"/>
              </a:spcBef>
              <a:spcAft>
                <a:spcPts val="0"/>
              </a:spcAft>
              <a:buNone/>
            </a:pPr>
            <a:endParaRPr b="1" dirty="0"/>
          </a:p>
          <a:p>
            <a:pPr marL="0" lvl="0" indent="0" algn="l" rtl="0">
              <a:spcBef>
                <a:spcPts val="0"/>
              </a:spcBef>
              <a:spcAft>
                <a:spcPts val="1600"/>
              </a:spcAft>
              <a:buNone/>
            </a:pPr>
            <a:endParaRPr sz="1500" dirty="0"/>
          </a:p>
        </p:txBody>
      </p:sp>
      <p:pic>
        <p:nvPicPr>
          <p:cNvPr id="462" name="Google Shape;462;p60"/>
          <p:cNvPicPr preferRelativeResize="0"/>
          <p:nvPr/>
        </p:nvPicPr>
        <p:blipFill>
          <a:blip r:embed="rId3">
            <a:alphaModFix/>
          </a:blip>
          <a:stretch>
            <a:fillRect/>
          </a:stretch>
        </p:blipFill>
        <p:spPr>
          <a:xfrm>
            <a:off x="265500" y="244925"/>
            <a:ext cx="1393177" cy="1318200"/>
          </a:xfrm>
          <a:prstGeom prst="rect">
            <a:avLst/>
          </a:prstGeom>
          <a:noFill/>
          <a:ln>
            <a:noFill/>
          </a:ln>
        </p:spPr>
      </p:pic>
      <p:pic>
        <p:nvPicPr>
          <p:cNvPr id="463" name="Google Shape;463;p60"/>
          <p:cNvPicPr preferRelativeResize="0"/>
          <p:nvPr/>
        </p:nvPicPr>
        <p:blipFill>
          <a:blip r:embed="rId4">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1"/>
          <p:cNvPicPr preferRelativeResize="0"/>
          <p:nvPr/>
        </p:nvPicPr>
        <p:blipFill>
          <a:blip r:embed="rId3">
            <a:alphaModFix/>
          </a:blip>
          <a:stretch>
            <a:fillRect/>
          </a:stretch>
        </p:blipFill>
        <p:spPr>
          <a:xfrm>
            <a:off x="599475" y="1569100"/>
            <a:ext cx="4053875" cy="3231950"/>
          </a:xfrm>
          <a:prstGeom prst="rect">
            <a:avLst/>
          </a:prstGeom>
          <a:noFill/>
          <a:ln>
            <a:noFill/>
          </a:ln>
        </p:spPr>
      </p:pic>
      <p:sp>
        <p:nvSpPr>
          <p:cNvPr id="469" name="Google Shape;469;p61"/>
          <p:cNvSpPr txBox="1">
            <a:spLocks noGrp="1"/>
          </p:cNvSpPr>
          <p:nvPr>
            <p:ph type="title"/>
          </p:nvPr>
        </p:nvSpPr>
        <p:spPr>
          <a:xfrm>
            <a:off x="2187900" y="614325"/>
            <a:ext cx="6472500" cy="13050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Clr>
                <a:schemeClr val="dk2"/>
              </a:buClr>
              <a:buSzPts val="1100"/>
              <a:buFont typeface="Arial"/>
              <a:buNone/>
            </a:pPr>
            <a:r>
              <a:rPr lang="it" sz="1900" b="0" dirty="0">
                <a:latin typeface="Lato"/>
                <a:ea typeface="Lato"/>
                <a:cs typeface="Lato"/>
                <a:sym typeface="Lato"/>
              </a:rPr>
              <a:t>Για να κατανοήσουμε πώς να προσεγγίσουμε τον κόσμο της οικονομικής διαχείρισης, με την έννοια του ελέγχου των κεφαλαίων ενός οργανισμού, είναι πρώτα απαραίτητο κάθε επιχείρηση να διαθέτει τρία βασικά έγγραφα:</a:t>
            </a:r>
            <a:endParaRPr sz="3300" dirty="0">
              <a:latin typeface="Lato"/>
              <a:ea typeface="Lato"/>
              <a:cs typeface="Lato"/>
              <a:sym typeface="Lato"/>
            </a:endParaRPr>
          </a:p>
        </p:txBody>
      </p:sp>
      <p:sp>
        <p:nvSpPr>
          <p:cNvPr id="470" name="Google Shape;470;p61"/>
          <p:cNvSpPr txBox="1"/>
          <p:nvPr/>
        </p:nvSpPr>
        <p:spPr>
          <a:xfrm>
            <a:off x="3913909" y="2283280"/>
            <a:ext cx="4946073" cy="1299556"/>
          </a:xfrm>
          <a:prstGeom prst="rect">
            <a:avLst/>
          </a:prstGeom>
          <a:noFill/>
          <a:ln>
            <a:noFill/>
          </a:ln>
        </p:spPr>
        <p:txBody>
          <a:bodyPr spcFirstLastPara="1" wrap="square" lIns="91425" tIns="91425" rIns="91425" bIns="91425" anchor="t" anchorCtr="0">
            <a:spAutoFit/>
          </a:bodyPr>
          <a:lstStyle/>
          <a:p>
            <a:pPr marL="457200" lvl="0" indent="-361950" algn="l" rtl="0">
              <a:lnSpc>
                <a:spcPct val="115000"/>
              </a:lnSpc>
              <a:spcBef>
                <a:spcPts val="0"/>
              </a:spcBef>
              <a:spcAft>
                <a:spcPts val="0"/>
              </a:spcAft>
              <a:buClr>
                <a:schemeClr val="dk1"/>
              </a:buClr>
              <a:buSzPts val="2100"/>
              <a:buFont typeface="Lato"/>
              <a:buChar char="●"/>
            </a:pPr>
            <a:r>
              <a:rPr lang="it" sz="2100" b="1" dirty="0">
                <a:solidFill>
                  <a:schemeClr val="dk1"/>
                </a:solidFill>
                <a:latin typeface="Lato"/>
                <a:ea typeface="Lato"/>
                <a:cs typeface="Lato"/>
                <a:sym typeface="Lato"/>
              </a:rPr>
              <a:t>Ο ισολογισμός</a:t>
            </a:r>
            <a:endParaRPr sz="2100" b="1" dirty="0">
              <a:solidFill>
                <a:schemeClr val="dk1"/>
              </a:solidFill>
              <a:latin typeface="Lato"/>
              <a:ea typeface="Lato"/>
              <a:cs typeface="Lato"/>
              <a:sym typeface="Lato"/>
            </a:endParaRPr>
          </a:p>
          <a:p>
            <a:pPr marL="457200" lvl="0" indent="-361950" algn="l" rtl="0">
              <a:lnSpc>
                <a:spcPct val="115000"/>
              </a:lnSpc>
              <a:spcBef>
                <a:spcPts val="0"/>
              </a:spcBef>
              <a:spcAft>
                <a:spcPts val="0"/>
              </a:spcAft>
              <a:buClr>
                <a:schemeClr val="dk1"/>
              </a:buClr>
              <a:buSzPts val="2100"/>
              <a:buFont typeface="Lato"/>
              <a:buChar char="●"/>
            </a:pPr>
            <a:r>
              <a:rPr lang="it" sz="2100" b="1" dirty="0">
                <a:solidFill>
                  <a:schemeClr val="dk1"/>
                </a:solidFill>
                <a:latin typeface="Lato"/>
                <a:ea typeface="Lato"/>
                <a:cs typeface="Lato"/>
                <a:sym typeface="Lato"/>
              </a:rPr>
              <a:t>Οι καταστάσεις κερδών και ζημιών</a:t>
            </a:r>
            <a:endParaRPr sz="2100" b="1" dirty="0">
              <a:solidFill>
                <a:schemeClr val="dk1"/>
              </a:solidFill>
              <a:latin typeface="Lato"/>
              <a:ea typeface="Lato"/>
              <a:cs typeface="Lato"/>
              <a:sym typeface="Lato"/>
            </a:endParaRPr>
          </a:p>
          <a:p>
            <a:pPr marL="457200" lvl="0" indent="-361950" algn="l" rtl="0">
              <a:lnSpc>
                <a:spcPct val="115000"/>
              </a:lnSpc>
              <a:spcBef>
                <a:spcPts val="0"/>
              </a:spcBef>
              <a:spcAft>
                <a:spcPts val="0"/>
              </a:spcAft>
              <a:buClr>
                <a:schemeClr val="dk1"/>
              </a:buClr>
              <a:buSzPts val="2100"/>
              <a:buFont typeface="Lato"/>
              <a:buChar char="●"/>
            </a:pPr>
            <a:r>
              <a:rPr lang="it" sz="2100" b="1" dirty="0">
                <a:solidFill>
                  <a:schemeClr val="dk1"/>
                </a:solidFill>
                <a:latin typeface="Lato"/>
                <a:ea typeface="Lato"/>
                <a:cs typeface="Lato"/>
                <a:sym typeface="Lato"/>
              </a:rPr>
              <a:t>Η ταμειακή ροή</a:t>
            </a:r>
            <a:endParaRPr sz="2100" b="1" dirty="0">
              <a:solidFill>
                <a:schemeClr val="dk1"/>
              </a:solidFill>
              <a:latin typeface="Lato"/>
              <a:ea typeface="Lato"/>
              <a:cs typeface="Lato"/>
              <a:sym typeface="Lato"/>
            </a:endParaRPr>
          </a:p>
        </p:txBody>
      </p:sp>
      <p:pic>
        <p:nvPicPr>
          <p:cNvPr id="471" name="Google Shape;471;p61"/>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472" name="Google Shape;472;p61"/>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62"/>
          <p:cNvPicPr preferRelativeResize="0"/>
          <p:nvPr/>
        </p:nvPicPr>
        <p:blipFill>
          <a:blip r:embed="rId3">
            <a:alphaModFix/>
          </a:blip>
          <a:stretch>
            <a:fillRect/>
          </a:stretch>
        </p:blipFill>
        <p:spPr>
          <a:xfrm>
            <a:off x="751225" y="788514"/>
            <a:ext cx="3566475" cy="3566475"/>
          </a:xfrm>
          <a:prstGeom prst="rect">
            <a:avLst/>
          </a:prstGeom>
          <a:noFill/>
          <a:ln>
            <a:noFill/>
          </a:ln>
        </p:spPr>
      </p:pic>
      <p:sp>
        <p:nvSpPr>
          <p:cNvPr id="478" name="Google Shape;478;p62"/>
          <p:cNvSpPr txBox="1">
            <a:spLocks noGrp="1"/>
          </p:cNvSpPr>
          <p:nvPr>
            <p:ph type="body" idx="1"/>
          </p:nvPr>
        </p:nvSpPr>
        <p:spPr>
          <a:xfrm>
            <a:off x="1727300" y="621825"/>
            <a:ext cx="6850800" cy="1696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it" sz="1300" b="1" dirty="0">
                <a:solidFill>
                  <a:schemeClr val="dk1"/>
                </a:solidFill>
              </a:rPr>
              <a:t>Ο ΙΣΟΛΟΓΙΣΜ</a:t>
            </a:r>
            <a:r>
              <a:rPr lang="el-GR" sz="1300" b="1" dirty="0">
                <a:solidFill>
                  <a:schemeClr val="dk1"/>
                </a:solidFill>
              </a:rPr>
              <a:t>Ο</a:t>
            </a:r>
            <a:r>
              <a:rPr lang="it" sz="1300" b="1" dirty="0">
                <a:solidFill>
                  <a:schemeClr val="dk1"/>
                </a:solidFill>
              </a:rPr>
              <a:t>Σ</a:t>
            </a:r>
            <a:endParaRPr sz="1300" b="1" dirty="0">
              <a:solidFill>
                <a:schemeClr val="dk1"/>
              </a:solidFill>
            </a:endParaRPr>
          </a:p>
          <a:p>
            <a:pPr marL="0" lvl="0" indent="0" algn="l" rtl="0">
              <a:lnSpc>
                <a:spcPct val="100000"/>
              </a:lnSpc>
              <a:spcBef>
                <a:spcPts val="0"/>
              </a:spcBef>
              <a:spcAft>
                <a:spcPts val="0"/>
              </a:spcAft>
              <a:buNone/>
            </a:pPr>
            <a:endParaRPr sz="1300" b="1" dirty="0">
              <a:solidFill>
                <a:schemeClr val="dk1"/>
              </a:solidFill>
            </a:endParaRPr>
          </a:p>
          <a:p>
            <a:pPr marL="0" lvl="0" indent="0" algn="just" rtl="0">
              <a:spcBef>
                <a:spcPts val="1200"/>
              </a:spcBef>
              <a:spcAft>
                <a:spcPts val="1200"/>
              </a:spcAft>
              <a:buNone/>
            </a:pPr>
            <a:r>
              <a:rPr lang="it" sz="1200" dirty="0"/>
              <a:t>Ο λογιστικός ισολογισμός είναι μια εικόνα της οικονομικής κατάστασης της επιχείρησης, μέσω της οποίας είναι δυνατή η ανάλυση της οικονομικής θέσης. Με αυτό το έγγραφο μπορεί ο καθένας να δει τι κατέχει η επιχείρηση, πόσα χρέη έχει ο οργανισμός και πόσα έχουν επενδυθεί. Η χρηματοοικονομική κατάσταση είναι το κύριο σημείο του ισολογισμού, αλλά τι είναι αυτό; Είναι απλά η ικανότητα να αντιμετωπίσει τα χρέη. Είναι διαφορετικ</a:t>
            </a:r>
            <a:r>
              <a:rPr lang="el-GR" sz="1200" dirty="0"/>
              <a:t>ό</a:t>
            </a:r>
            <a:r>
              <a:rPr lang="it" sz="1200" dirty="0"/>
              <a:t>, όπως θα δούμε, από την οικονομική κατάσταση. </a:t>
            </a:r>
            <a:endParaRPr sz="1800" dirty="0"/>
          </a:p>
        </p:txBody>
      </p:sp>
      <p:sp>
        <p:nvSpPr>
          <p:cNvPr id="479" name="Google Shape;479;p62"/>
          <p:cNvSpPr txBox="1"/>
          <p:nvPr/>
        </p:nvSpPr>
        <p:spPr>
          <a:xfrm>
            <a:off x="4099475" y="3299900"/>
            <a:ext cx="4514100" cy="7941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1200"/>
              </a:spcAft>
              <a:buNone/>
            </a:pPr>
            <a:r>
              <a:rPr lang="it" sz="1200" dirty="0">
                <a:solidFill>
                  <a:schemeClr val="dk2"/>
                </a:solidFill>
                <a:latin typeface="Lato"/>
                <a:ea typeface="Lato"/>
                <a:cs typeface="Lato"/>
                <a:sym typeface="Lato"/>
              </a:rPr>
              <a:t>Με άλλα λόγια, ο ισολογισμός δείχνει το σύνολο του ενεργητικού της εταιρείας και τον τρόπο με τον οποίο χρηματοδοτούνται αυτά τα περιουσιακά στοιχεία, είτε μέσω χρέους είτε μέσω ιδίων κεφαλαίων, και είναι χρήσιμος τόσο για </a:t>
            </a:r>
            <a:r>
              <a:rPr lang="it" sz="1200" b="1" dirty="0">
                <a:solidFill>
                  <a:schemeClr val="dk2"/>
                </a:solidFill>
                <a:latin typeface="Lato"/>
                <a:ea typeface="Lato"/>
                <a:cs typeface="Lato"/>
                <a:sym typeface="Lato"/>
              </a:rPr>
              <a:t>εσωτερική όσο και για εξωτερική ανάλυση.</a:t>
            </a:r>
            <a:endParaRPr sz="1600" dirty="0"/>
          </a:p>
        </p:txBody>
      </p:sp>
      <p:pic>
        <p:nvPicPr>
          <p:cNvPr id="480" name="Google Shape;480;p62"/>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481" name="Google Shape;481;p62"/>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3"/>
          <p:cNvSpPr txBox="1">
            <a:spLocks noGrp="1"/>
          </p:cNvSpPr>
          <p:nvPr>
            <p:ph type="title"/>
          </p:nvPr>
        </p:nvSpPr>
        <p:spPr>
          <a:xfrm>
            <a:off x="1411200" y="531425"/>
            <a:ext cx="7386600" cy="90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it" sz="2000" dirty="0">
                <a:latin typeface="Lato" charset="0"/>
                <a:ea typeface="Lato" charset="0"/>
                <a:cs typeface="Lato" charset="0"/>
              </a:rPr>
              <a:t>&lt;&lt; Οι ισολογισμοί βοηθούν να κατανοήσουμε αν ένας οργανισμός πετυχαίνει ή δυσκολεύεται αναλύοντας την κατάσταση ρευστότητας &gt;&gt;</a:t>
            </a:r>
            <a:endParaRPr sz="2000" dirty="0">
              <a:latin typeface="Lato" charset="0"/>
              <a:ea typeface="Lato" charset="0"/>
              <a:cs typeface="Lato" charset="0"/>
            </a:endParaRPr>
          </a:p>
        </p:txBody>
      </p:sp>
      <p:graphicFrame>
        <p:nvGraphicFramePr>
          <p:cNvPr id="487" name="Google Shape;487;p63"/>
          <p:cNvGraphicFramePr/>
          <p:nvPr/>
        </p:nvGraphicFramePr>
        <p:xfrm>
          <a:off x="952500" y="1793825"/>
          <a:ext cx="7239000" cy="2835342"/>
        </p:xfrm>
        <a:graphic>
          <a:graphicData uri="http://schemas.openxmlformats.org/drawingml/2006/table">
            <a:tbl>
              <a:tblPr>
                <a:noFill/>
                <a:tableStyleId>{3FA5FD3F-6A07-42EB-9E6B-08913BEE9E4E}</a:tableStyleId>
              </a:tblPr>
              <a:tblGrid>
                <a:gridCol w="3497050">
                  <a:extLst>
                    <a:ext uri="{9D8B030D-6E8A-4147-A177-3AD203B41FA5}">
                      <a16:colId xmlns:a16="http://schemas.microsoft.com/office/drawing/2014/main" val="20000"/>
                    </a:ext>
                  </a:extLst>
                </a:gridCol>
                <a:gridCol w="3741950">
                  <a:extLst>
                    <a:ext uri="{9D8B030D-6E8A-4147-A177-3AD203B41FA5}">
                      <a16:colId xmlns:a16="http://schemas.microsoft.com/office/drawing/2014/main" val="20001"/>
                    </a:ext>
                  </a:extLst>
                </a:gridCol>
              </a:tblGrid>
              <a:tr h="418450">
                <a:tc>
                  <a:txBody>
                    <a:bodyPr/>
                    <a:lstStyle/>
                    <a:p>
                      <a:pPr marL="0" lvl="0" indent="0" algn="l" rtl="0">
                        <a:lnSpc>
                          <a:spcPct val="115000"/>
                        </a:lnSpc>
                        <a:spcBef>
                          <a:spcPts val="0"/>
                        </a:spcBef>
                        <a:spcAft>
                          <a:spcPts val="1600"/>
                        </a:spcAft>
                        <a:buClr>
                          <a:schemeClr val="dk2"/>
                        </a:buClr>
                        <a:buSzPts val="1100"/>
                        <a:buFont typeface="Arial"/>
                        <a:buNone/>
                      </a:pPr>
                      <a:r>
                        <a:rPr lang="it" sz="2100" b="1" dirty="0">
                          <a:solidFill>
                            <a:schemeClr val="dk1"/>
                          </a:solidFill>
                          <a:latin typeface="Lato"/>
                          <a:ea typeface="Lato"/>
                          <a:cs typeface="Lato"/>
                          <a:sym typeface="Lato"/>
                        </a:rPr>
                        <a:t>Εσωτερική ανάλυση:</a:t>
                      </a:r>
                      <a:endParaRPr dirty="0"/>
                    </a:p>
                  </a:txBody>
                  <a:tcPr marL="91425" marR="91425" marT="91425" marB="91425"/>
                </a:tc>
                <a:tc>
                  <a:txBody>
                    <a:bodyPr/>
                    <a:lstStyle/>
                    <a:p>
                      <a:pPr marL="0" lvl="0" indent="0" algn="l" rtl="0">
                        <a:spcBef>
                          <a:spcPts val="0"/>
                        </a:spcBef>
                        <a:spcAft>
                          <a:spcPts val="0"/>
                        </a:spcAft>
                        <a:buClr>
                          <a:schemeClr val="dk2"/>
                        </a:buClr>
                        <a:buSzPts val="1100"/>
                        <a:buFont typeface="Arial"/>
                        <a:buNone/>
                      </a:pPr>
                      <a:r>
                        <a:rPr lang="it" sz="2100" b="1">
                          <a:solidFill>
                            <a:schemeClr val="dk1"/>
                          </a:solidFill>
                          <a:latin typeface="Lato"/>
                          <a:ea typeface="Lato"/>
                          <a:cs typeface="Lato"/>
                          <a:sym typeface="Lato"/>
                        </a:rPr>
                        <a:t>Εξωτερική ανάλυση:</a:t>
                      </a:r>
                      <a:endParaRPr/>
                    </a:p>
                  </a:txBody>
                  <a:tcPr marL="91425" marR="91425" marT="91425" marB="91425"/>
                </a:tc>
                <a:extLst>
                  <a:ext uri="{0D108BD9-81ED-4DB2-BD59-A6C34878D82A}">
                    <a16:rowId xmlns:a16="http://schemas.microsoft.com/office/drawing/2014/main" val="10000"/>
                  </a:ext>
                </a:extLst>
              </a:tr>
              <a:tr h="962700">
                <a:tc>
                  <a:txBody>
                    <a:bodyPr/>
                    <a:lstStyle/>
                    <a:p>
                      <a:pPr marL="0" lvl="0" indent="0" algn="l" rtl="0">
                        <a:spcBef>
                          <a:spcPts val="0"/>
                        </a:spcBef>
                        <a:spcAft>
                          <a:spcPts val="0"/>
                        </a:spcAft>
                        <a:buNone/>
                      </a:pPr>
                      <a:r>
                        <a:rPr lang="it" dirty="0">
                          <a:latin typeface="Lato"/>
                          <a:ea typeface="Lato"/>
                          <a:cs typeface="Lato"/>
                          <a:sym typeface="Lato"/>
                        </a:rPr>
                        <a:t>Με την εσωτερική ανάλυση είναι δυνατόν να κατανοήσουμε: </a:t>
                      </a:r>
                      <a:endParaRPr dirty="0">
                        <a:latin typeface="Lato"/>
                        <a:ea typeface="Lato"/>
                        <a:cs typeface="Lato"/>
                        <a:sym typeface="Lato"/>
                      </a:endParaRPr>
                    </a:p>
                    <a:p>
                      <a:pPr marL="0" lvl="0" indent="0" algn="l" rtl="0">
                        <a:spcBef>
                          <a:spcPts val="0"/>
                        </a:spcBef>
                        <a:spcAft>
                          <a:spcPts val="0"/>
                        </a:spcAft>
                        <a:buFont typeface="Arial" pitchFamily="34" charset="0"/>
                        <a:buChar char="•"/>
                      </a:pPr>
                      <a:r>
                        <a:rPr lang="it" dirty="0">
                          <a:latin typeface="Lato"/>
                          <a:ea typeface="Lato"/>
                          <a:cs typeface="Lato"/>
                          <a:sym typeface="Lato"/>
                        </a:rPr>
                        <a:t> αν ο οργανισμός είναι σε θέση να ανταποκριθεί στις μελλοντικές δαπάνες ή να αντιμετωπίσει ένα σοκ της αγοράς, </a:t>
                      </a:r>
                      <a:endParaRPr lang="el-GR" dirty="0">
                        <a:latin typeface="Lato"/>
                        <a:ea typeface="Lato"/>
                        <a:cs typeface="Lato"/>
                        <a:sym typeface="Lato"/>
                      </a:endParaRPr>
                    </a:p>
                    <a:p>
                      <a:pPr marL="0" lvl="0" indent="0" algn="l" rtl="0">
                        <a:spcBef>
                          <a:spcPts val="0"/>
                        </a:spcBef>
                        <a:spcAft>
                          <a:spcPts val="0"/>
                        </a:spcAft>
                        <a:buFont typeface="Arial" pitchFamily="34" charset="0"/>
                        <a:buChar char="•"/>
                      </a:pPr>
                      <a:r>
                        <a:rPr lang="it" dirty="0">
                          <a:latin typeface="Lato"/>
                          <a:ea typeface="Lato"/>
                          <a:cs typeface="Lato"/>
                          <a:sym typeface="Lato"/>
                        </a:rPr>
                        <a:t> τις τάσεις στα περιουσιακά στοιχεία και τις υποχρεώσεις για να βεβαιωθ</a:t>
                      </a:r>
                      <a:r>
                        <a:rPr lang="el-GR" dirty="0" err="1">
                          <a:latin typeface="Lato"/>
                          <a:ea typeface="Lato"/>
                          <a:cs typeface="Lato"/>
                          <a:sym typeface="Lato"/>
                        </a:rPr>
                        <a:t>ούμε</a:t>
                      </a:r>
                      <a:r>
                        <a:rPr lang="it" dirty="0">
                          <a:latin typeface="Lato"/>
                          <a:ea typeface="Lato"/>
                          <a:cs typeface="Lato"/>
                          <a:sym typeface="Lato"/>
                        </a:rPr>
                        <a:t> ότι ο οργανισμός λειτουργεί σωστά,</a:t>
                      </a:r>
                      <a:endParaRPr lang="el-GR" dirty="0">
                        <a:latin typeface="Lato"/>
                        <a:ea typeface="Lato"/>
                        <a:cs typeface="Lato"/>
                        <a:sym typeface="Lato"/>
                      </a:endParaRPr>
                    </a:p>
                    <a:p>
                      <a:pPr marL="0" lvl="0" indent="0" algn="l" rtl="0">
                        <a:spcBef>
                          <a:spcPts val="0"/>
                        </a:spcBef>
                        <a:spcAft>
                          <a:spcPts val="0"/>
                        </a:spcAft>
                        <a:buFont typeface="Arial" pitchFamily="34" charset="0"/>
                        <a:buChar char="•"/>
                      </a:pPr>
                      <a:r>
                        <a:rPr lang="it" dirty="0">
                          <a:latin typeface="Lato"/>
                          <a:ea typeface="Lato"/>
                          <a:cs typeface="Lato"/>
                          <a:sym typeface="Lato"/>
                        </a:rPr>
                        <a:t> προβληματικές περιοχές.  </a:t>
                      </a:r>
                      <a:endParaRPr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it" dirty="0">
                          <a:latin typeface="Lato"/>
                          <a:ea typeface="Lato"/>
                          <a:cs typeface="Lato"/>
                          <a:sym typeface="Lato"/>
                        </a:rPr>
                        <a:t>Βοηθά τους επενδυτές και τους ενδιαφερόμενους φορείς να:</a:t>
                      </a:r>
                      <a:endParaRPr dirty="0">
                        <a:latin typeface="Lato"/>
                        <a:ea typeface="Lato"/>
                        <a:cs typeface="Lato"/>
                        <a:sym typeface="Lato"/>
                      </a:endParaRPr>
                    </a:p>
                    <a:p>
                      <a:pPr marL="457200" lvl="0" indent="-317500" algn="l" rtl="0">
                        <a:spcBef>
                          <a:spcPts val="0"/>
                        </a:spcBef>
                        <a:spcAft>
                          <a:spcPts val="0"/>
                        </a:spcAft>
                        <a:buSzPts val="1400"/>
                        <a:buFont typeface="Lato"/>
                        <a:buChar char="●"/>
                      </a:pPr>
                      <a:r>
                        <a:rPr lang="it" dirty="0">
                          <a:latin typeface="Lato"/>
                          <a:ea typeface="Lato"/>
                          <a:cs typeface="Lato"/>
                          <a:sym typeface="Lato"/>
                        </a:rPr>
                        <a:t>αξιολογήσ</a:t>
                      </a:r>
                      <a:r>
                        <a:rPr lang="el-GR" dirty="0" err="1">
                          <a:latin typeface="Lato"/>
                          <a:ea typeface="Lato"/>
                          <a:cs typeface="Lato"/>
                          <a:sym typeface="Lato"/>
                        </a:rPr>
                        <a:t>ουν</a:t>
                      </a:r>
                      <a:r>
                        <a:rPr lang="it" dirty="0">
                          <a:latin typeface="Lato"/>
                          <a:ea typeface="Lato"/>
                          <a:cs typeface="Lato"/>
                          <a:sym typeface="Lato"/>
                        </a:rPr>
                        <a:t> την εταιρεία, </a:t>
                      </a:r>
                      <a:endParaRPr dirty="0">
                        <a:latin typeface="Lato"/>
                        <a:ea typeface="Lato"/>
                        <a:cs typeface="Lato"/>
                        <a:sym typeface="Lato"/>
                      </a:endParaRPr>
                    </a:p>
                    <a:p>
                      <a:pPr marL="457200" lvl="0" indent="-317500" algn="l" rtl="0">
                        <a:spcBef>
                          <a:spcPts val="0"/>
                        </a:spcBef>
                        <a:spcAft>
                          <a:spcPts val="0"/>
                        </a:spcAft>
                        <a:buSzPts val="1400"/>
                        <a:buFont typeface="Lato"/>
                        <a:buChar char="●"/>
                      </a:pPr>
                      <a:r>
                        <a:rPr lang="it" dirty="0">
                          <a:latin typeface="Lato"/>
                          <a:ea typeface="Lato"/>
                          <a:cs typeface="Lato"/>
                          <a:sym typeface="Lato"/>
                        </a:rPr>
                        <a:t>δ</a:t>
                      </a:r>
                      <a:r>
                        <a:rPr lang="el-GR" dirty="0" err="1">
                          <a:latin typeface="Lato"/>
                          <a:ea typeface="Lato"/>
                          <a:cs typeface="Lato"/>
                          <a:sym typeface="Lato"/>
                        </a:rPr>
                        <a:t>ουν</a:t>
                      </a:r>
                      <a:r>
                        <a:rPr lang="it" dirty="0">
                          <a:latin typeface="Lato"/>
                          <a:ea typeface="Lato"/>
                          <a:cs typeface="Lato"/>
                          <a:sym typeface="Lato"/>
                        </a:rPr>
                        <a:t> την οικονομική του κατάσταση, τους τρέχοντες διαθέσιμους πόρους και όλες τις χρηματοδοτικές ρυθμίσεις. </a:t>
                      </a:r>
                      <a:endParaRPr dirty="0">
                        <a:latin typeface="Lato"/>
                        <a:ea typeface="Lato"/>
                        <a:cs typeface="Lato"/>
                        <a:sym typeface="Lato"/>
                      </a:endParaRPr>
                    </a:p>
                    <a:p>
                      <a:pPr marL="0" lvl="0" indent="0" algn="l" rtl="0">
                        <a:spcBef>
                          <a:spcPts val="0"/>
                        </a:spcBef>
                        <a:spcAft>
                          <a:spcPts val="0"/>
                        </a:spcAft>
                        <a:buNone/>
                      </a:pPr>
                      <a:r>
                        <a:rPr lang="it" dirty="0">
                          <a:latin typeface="Lato"/>
                          <a:ea typeface="Lato"/>
                          <a:cs typeface="Lato"/>
                          <a:sym typeface="Lato"/>
                        </a:rPr>
                        <a:t>Για τους επενδυτές, αυτό μπορεί να τους βοηθήσει να καταλάβουν αν αξίζει να επενδύσουν στη συγκεκριμένη εταιρεία</a:t>
                      </a:r>
                      <a:r>
                        <a:rPr lang="it" dirty="0"/>
                        <a:t>.</a:t>
                      </a:r>
                      <a:endParaRPr dirty="0"/>
                    </a:p>
                  </a:txBody>
                  <a:tcPr marL="91425" marR="91425" marT="91425" marB="91425"/>
                </a:tc>
                <a:extLst>
                  <a:ext uri="{0D108BD9-81ED-4DB2-BD59-A6C34878D82A}">
                    <a16:rowId xmlns:a16="http://schemas.microsoft.com/office/drawing/2014/main" val="10001"/>
                  </a:ext>
                </a:extLst>
              </a:tr>
            </a:tbl>
          </a:graphicData>
        </a:graphic>
      </p:graphicFrame>
      <p:pic>
        <p:nvPicPr>
          <p:cNvPr id="488" name="Google Shape;488;p63"/>
          <p:cNvPicPr preferRelativeResize="0"/>
          <p:nvPr/>
        </p:nvPicPr>
        <p:blipFill>
          <a:blip r:embed="rId3">
            <a:alphaModFix/>
          </a:blip>
          <a:stretch>
            <a:fillRect/>
          </a:stretch>
        </p:blipFill>
        <p:spPr>
          <a:xfrm>
            <a:off x="265500" y="4577350"/>
            <a:ext cx="1484200" cy="307805"/>
          </a:xfrm>
          <a:prstGeom prst="rect">
            <a:avLst/>
          </a:prstGeom>
          <a:noFill/>
          <a:ln>
            <a:noFill/>
          </a:ln>
        </p:spPr>
      </p:pic>
      <p:pic>
        <p:nvPicPr>
          <p:cNvPr id="489" name="Google Shape;489;p63"/>
          <p:cNvPicPr preferRelativeResize="0"/>
          <p:nvPr/>
        </p:nvPicPr>
        <p:blipFill>
          <a:blip r:embed="rId4">
            <a:alphaModFix/>
          </a:blip>
          <a:stretch>
            <a:fillRect/>
          </a:stretch>
        </p:blipFill>
        <p:spPr>
          <a:xfrm>
            <a:off x="0" y="447300"/>
            <a:ext cx="1097150" cy="10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8"/>
          <p:cNvPicPr preferRelativeResize="0"/>
          <p:nvPr/>
        </p:nvPicPr>
        <p:blipFill>
          <a:blip r:embed="rId3">
            <a:alphaModFix/>
          </a:blip>
          <a:stretch>
            <a:fillRect/>
          </a:stretch>
        </p:blipFill>
        <p:spPr>
          <a:xfrm>
            <a:off x="265500" y="244925"/>
            <a:ext cx="1393177" cy="1318200"/>
          </a:xfrm>
          <a:prstGeom prst="rect">
            <a:avLst/>
          </a:prstGeom>
          <a:noFill/>
          <a:ln>
            <a:noFill/>
          </a:ln>
        </p:spPr>
      </p:pic>
      <p:sp>
        <p:nvSpPr>
          <p:cNvPr id="160" name="Google Shape;160;p28"/>
          <p:cNvSpPr txBox="1">
            <a:spLocks noGrp="1"/>
          </p:cNvSpPr>
          <p:nvPr>
            <p:ph type="title"/>
          </p:nvPr>
        </p:nvSpPr>
        <p:spPr>
          <a:xfrm>
            <a:off x="1894738" y="531425"/>
            <a:ext cx="6321600" cy="63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it" sz="2000" dirty="0">
                <a:latin typeface="Lato" charset="0"/>
                <a:ea typeface="Lato" charset="0"/>
                <a:cs typeface="Lato" charset="0"/>
              </a:rPr>
              <a:t>Μεθοδολογία - EQF</a:t>
            </a:r>
            <a:endParaRPr sz="2000" dirty="0">
              <a:latin typeface="Lato" charset="0"/>
              <a:ea typeface="Lato" charset="0"/>
              <a:cs typeface="Lato" charset="0"/>
            </a:endParaRPr>
          </a:p>
        </p:txBody>
      </p:sp>
      <p:graphicFrame>
        <p:nvGraphicFramePr>
          <p:cNvPr id="161" name="Google Shape;161;p28"/>
          <p:cNvGraphicFramePr/>
          <p:nvPr/>
        </p:nvGraphicFramePr>
        <p:xfrm>
          <a:off x="1658663" y="1166835"/>
          <a:ext cx="6793725" cy="3250446"/>
        </p:xfrm>
        <a:graphic>
          <a:graphicData uri="http://schemas.openxmlformats.org/drawingml/2006/table">
            <a:tbl>
              <a:tblPr>
                <a:noFill/>
                <a:tableStyleId>{3FA5FD3F-6A07-42EB-9E6B-08913BEE9E4E}</a:tableStyleId>
              </a:tblPr>
              <a:tblGrid>
                <a:gridCol w="2264575">
                  <a:extLst>
                    <a:ext uri="{9D8B030D-6E8A-4147-A177-3AD203B41FA5}">
                      <a16:colId xmlns:a16="http://schemas.microsoft.com/office/drawing/2014/main" val="20000"/>
                    </a:ext>
                  </a:extLst>
                </a:gridCol>
                <a:gridCol w="2264575">
                  <a:extLst>
                    <a:ext uri="{9D8B030D-6E8A-4147-A177-3AD203B41FA5}">
                      <a16:colId xmlns:a16="http://schemas.microsoft.com/office/drawing/2014/main" val="20001"/>
                    </a:ext>
                  </a:extLst>
                </a:gridCol>
                <a:gridCol w="2264575">
                  <a:extLst>
                    <a:ext uri="{9D8B030D-6E8A-4147-A177-3AD203B41FA5}">
                      <a16:colId xmlns:a16="http://schemas.microsoft.com/office/drawing/2014/main" val="20002"/>
                    </a:ext>
                  </a:extLst>
                </a:gridCol>
              </a:tblGrid>
              <a:tr h="459175">
                <a:tc>
                  <a:txBody>
                    <a:bodyPr/>
                    <a:lstStyle/>
                    <a:p>
                      <a:pPr marL="0" lvl="0" indent="0" algn="l" rtl="0">
                        <a:lnSpc>
                          <a:spcPct val="115000"/>
                        </a:lnSpc>
                        <a:spcBef>
                          <a:spcPts val="0"/>
                        </a:spcBef>
                        <a:spcAft>
                          <a:spcPts val="1600"/>
                        </a:spcAft>
                        <a:buClr>
                          <a:schemeClr val="dk2"/>
                        </a:buClr>
                        <a:buSzPts val="1100"/>
                        <a:buFont typeface="Arial"/>
                        <a:buNone/>
                      </a:pPr>
                      <a:r>
                        <a:rPr lang="it" sz="2100" b="1" dirty="0">
                          <a:solidFill>
                            <a:schemeClr val="dk1"/>
                          </a:solidFill>
                          <a:latin typeface="Lato" charset="0"/>
                          <a:ea typeface="Lato" charset="0"/>
                          <a:cs typeface="Lato" charset="0"/>
                          <a:sym typeface="Lato"/>
                        </a:rPr>
                        <a:t>Γνώση:</a:t>
                      </a:r>
                      <a:endParaRPr dirty="0">
                        <a:latin typeface="Lato" charset="0"/>
                        <a:ea typeface="Lato" charset="0"/>
                        <a:cs typeface="Lato" charset="0"/>
                      </a:endParaRPr>
                    </a:p>
                  </a:txBody>
                  <a:tcPr marL="91425" marR="91425" marT="91425" marB="91425"/>
                </a:tc>
                <a:tc>
                  <a:txBody>
                    <a:bodyPr/>
                    <a:lstStyle/>
                    <a:p>
                      <a:pPr marL="0" lvl="0" indent="0" algn="l" rtl="0">
                        <a:lnSpc>
                          <a:spcPct val="115000"/>
                        </a:lnSpc>
                        <a:spcBef>
                          <a:spcPts val="0"/>
                        </a:spcBef>
                        <a:spcAft>
                          <a:spcPts val="1600"/>
                        </a:spcAft>
                        <a:buClr>
                          <a:schemeClr val="dk2"/>
                        </a:buClr>
                        <a:buSzPts val="1100"/>
                        <a:buFont typeface="Arial"/>
                        <a:buNone/>
                      </a:pPr>
                      <a:r>
                        <a:rPr lang="it" sz="2100" b="1">
                          <a:solidFill>
                            <a:schemeClr val="dk1"/>
                          </a:solidFill>
                          <a:latin typeface="Lato" charset="0"/>
                          <a:ea typeface="Lato" charset="0"/>
                          <a:cs typeface="Lato" charset="0"/>
                          <a:sym typeface="Lato"/>
                        </a:rPr>
                        <a:t>Δεξιότητες:</a:t>
                      </a:r>
                      <a:endParaRPr>
                        <a:latin typeface="Lato" charset="0"/>
                        <a:ea typeface="Lato" charset="0"/>
                        <a:cs typeface="Lato" charset="0"/>
                      </a:endParaRPr>
                    </a:p>
                  </a:txBody>
                  <a:tcPr marL="91425" marR="91425" marT="91425" marB="91425"/>
                </a:tc>
                <a:tc>
                  <a:txBody>
                    <a:bodyPr/>
                    <a:lstStyle/>
                    <a:p>
                      <a:pPr marL="0" lvl="0" indent="0" algn="l" rtl="0">
                        <a:lnSpc>
                          <a:spcPct val="115000"/>
                        </a:lnSpc>
                        <a:spcBef>
                          <a:spcPts val="0"/>
                        </a:spcBef>
                        <a:spcAft>
                          <a:spcPts val="1600"/>
                        </a:spcAft>
                        <a:buClr>
                          <a:schemeClr val="dk2"/>
                        </a:buClr>
                        <a:buSzPts val="1100"/>
                        <a:buFont typeface="Arial"/>
                        <a:buNone/>
                      </a:pPr>
                      <a:r>
                        <a:rPr lang="it" sz="2100" b="1">
                          <a:solidFill>
                            <a:schemeClr val="dk1"/>
                          </a:solidFill>
                          <a:latin typeface="Lato" charset="0"/>
                          <a:ea typeface="Lato" charset="0"/>
                          <a:cs typeface="Lato" charset="0"/>
                          <a:sym typeface="Lato"/>
                        </a:rPr>
                        <a:t>Ικανότητες:</a:t>
                      </a:r>
                      <a:endParaRPr>
                        <a:latin typeface="Lato" charset="0"/>
                        <a:ea typeface="Lato" charset="0"/>
                        <a:cs typeface="Lato" charset="0"/>
                      </a:endParaRPr>
                    </a:p>
                  </a:txBody>
                  <a:tcPr marL="91425" marR="91425" marT="91425" marB="91425"/>
                </a:tc>
                <a:extLst>
                  <a:ext uri="{0D108BD9-81ED-4DB2-BD59-A6C34878D82A}">
                    <a16:rowId xmlns:a16="http://schemas.microsoft.com/office/drawing/2014/main" val="10000"/>
                  </a:ext>
                </a:extLst>
              </a:tr>
              <a:tr h="2699550">
                <a:tc>
                  <a:txBody>
                    <a:bodyPr/>
                    <a:lstStyle/>
                    <a:p>
                      <a:pPr marL="0" lvl="0" indent="0" algn="l" rtl="0">
                        <a:spcBef>
                          <a:spcPts val="0"/>
                        </a:spcBef>
                        <a:spcAft>
                          <a:spcPts val="0"/>
                        </a:spcAft>
                        <a:buNone/>
                      </a:pPr>
                      <a:r>
                        <a:rPr lang="it" sz="1000" dirty="0">
                          <a:solidFill>
                            <a:schemeClr val="dk2"/>
                          </a:solidFill>
                          <a:latin typeface="Lato" charset="0"/>
                          <a:ea typeface="Lato" charset="0"/>
                          <a:cs typeface="Lato" charset="0"/>
                          <a:sym typeface="Lato"/>
                        </a:rPr>
                        <a:t>- Μάθετε πώς να </a:t>
                      </a:r>
                      <a:r>
                        <a:rPr lang="it" sz="1000" dirty="0">
                          <a:solidFill>
                            <a:srgbClr val="222222"/>
                          </a:solidFill>
                          <a:latin typeface="Lato" charset="0"/>
                          <a:ea typeface="Lato" charset="0"/>
                          <a:cs typeface="Lato" charset="0"/>
                          <a:sym typeface="Lato"/>
                        </a:rPr>
                        <a:t>σχεδιάζετε μια επιχείρηση και να προσδιορίζετε τους στόχους σας</a:t>
                      </a:r>
                      <a:endParaRPr sz="1000" dirty="0">
                        <a:solidFill>
                          <a:srgbClr val="222222"/>
                        </a:solidFill>
                        <a:latin typeface="Lato" charset="0"/>
                        <a:ea typeface="Lato" charset="0"/>
                        <a:cs typeface="Lato" charset="0"/>
                        <a:sym typeface="Lato"/>
                      </a:endParaRPr>
                    </a:p>
                    <a:p>
                      <a:pPr marL="0" lvl="0" indent="0" algn="l" rtl="0">
                        <a:spcBef>
                          <a:spcPts val="0"/>
                        </a:spcBef>
                        <a:spcAft>
                          <a:spcPts val="0"/>
                        </a:spcAft>
                        <a:buNone/>
                      </a:pPr>
                      <a:endParaRPr sz="1000" dirty="0">
                        <a:solidFill>
                          <a:srgbClr val="222222"/>
                        </a:solidFill>
                        <a:latin typeface="Lato" charset="0"/>
                        <a:ea typeface="Lato" charset="0"/>
                        <a:cs typeface="Lato" charset="0"/>
                        <a:sym typeface="Lato"/>
                      </a:endParaRPr>
                    </a:p>
                    <a:p>
                      <a:pPr marL="0" lvl="0" indent="0" algn="l" rtl="0">
                        <a:spcBef>
                          <a:spcPts val="0"/>
                        </a:spcBef>
                        <a:spcAft>
                          <a:spcPts val="0"/>
                        </a:spcAft>
                        <a:buNone/>
                      </a:pPr>
                      <a:r>
                        <a:rPr lang="it" sz="1000" dirty="0">
                          <a:solidFill>
                            <a:srgbClr val="222222"/>
                          </a:solidFill>
                          <a:highlight>
                            <a:srgbClr val="FCFCFC"/>
                          </a:highlight>
                          <a:latin typeface="Lato" charset="0"/>
                          <a:ea typeface="Lato" charset="0"/>
                          <a:cs typeface="Lato" charset="0"/>
                          <a:sym typeface="Lato"/>
                        </a:rPr>
                        <a:t>- Γνωρί</a:t>
                      </a:r>
                      <a:r>
                        <a:rPr lang="el-GR" sz="1000" dirty="0" err="1">
                          <a:solidFill>
                            <a:srgbClr val="222222"/>
                          </a:solidFill>
                          <a:highlight>
                            <a:srgbClr val="FCFCFC"/>
                          </a:highlight>
                          <a:latin typeface="Lato" charset="0"/>
                          <a:ea typeface="Lato" charset="0"/>
                          <a:cs typeface="Lato" charset="0"/>
                          <a:sym typeface="Lato"/>
                        </a:rPr>
                        <a:t>στε</a:t>
                      </a:r>
                      <a:r>
                        <a:rPr lang="it" sz="1000" dirty="0">
                          <a:solidFill>
                            <a:srgbClr val="222222"/>
                          </a:solidFill>
                          <a:highlight>
                            <a:srgbClr val="FCFCFC"/>
                          </a:highlight>
                          <a:latin typeface="Lato" charset="0"/>
                          <a:ea typeface="Lato" charset="0"/>
                          <a:cs typeface="Lato" charset="0"/>
                          <a:sym typeface="Lato"/>
                        </a:rPr>
                        <a:t> ακριβώς πώς να επιτύχετε τους στόχους που έχουν τεθεί</a:t>
                      </a:r>
                      <a:endParaRPr sz="1000" dirty="0">
                        <a:solidFill>
                          <a:srgbClr val="222222"/>
                        </a:solidFill>
                        <a:highlight>
                          <a:srgbClr val="FCFCFC"/>
                        </a:highlight>
                        <a:latin typeface="Lato" charset="0"/>
                        <a:ea typeface="Lato" charset="0"/>
                        <a:cs typeface="Lato" charset="0"/>
                        <a:sym typeface="Lato"/>
                      </a:endParaRPr>
                    </a:p>
                    <a:p>
                      <a:pPr marL="0" lvl="0" indent="0" algn="l" rtl="0">
                        <a:spcBef>
                          <a:spcPts val="0"/>
                        </a:spcBef>
                        <a:spcAft>
                          <a:spcPts val="0"/>
                        </a:spcAft>
                        <a:buNone/>
                      </a:pPr>
                      <a:endParaRPr sz="1000" dirty="0">
                        <a:solidFill>
                          <a:srgbClr val="222222"/>
                        </a:solidFill>
                        <a:highlight>
                          <a:srgbClr val="FCFCFC"/>
                        </a:highlight>
                        <a:latin typeface="Lato" charset="0"/>
                        <a:ea typeface="Lato" charset="0"/>
                        <a:cs typeface="Lato" charset="0"/>
                        <a:sym typeface="Lato"/>
                      </a:endParaRPr>
                    </a:p>
                    <a:p>
                      <a:pPr marL="0" lvl="0" indent="0" algn="l" rtl="0">
                        <a:spcBef>
                          <a:spcPts val="0"/>
                        </a:spcBef>
                        <a:spcAft>
                          <a:spcPts val="0"/>
                        </a:spcAft>
                        <a:buClr>
                          <a:schemeClr val="dk2"/>
                        </a:buClr>
                        <a:buSzPts val="1100"/>
                        <a:buFont typeface="Arial"/>
                        <a:buNone/>
                      </a:pPr>
                      <a:r>
                        <a:rPr lang="it" sz="1000" dirty="0">
                          <a:solidFill>
                            <a:schemeClr val="dk2"/>
                          </a:solidFill>
                          <a:latin typeface="Lato" charset="0"/>
                          <a:ea typeface="Lato" charset="0"/>
                          <a:cs typeface="Lato" charset="0"/>
                          <a:sym typeface="Lato"/>
                        </a:rPr>
                        <a:t>- </a:t>
                      </a:r>
                      <a:r>
                        <a:rPr lang="el-GR" sz="1000" dirty="0">
                          <a:solidFill>
                            <a:schemeClr val="dk2"/>
                          </a:solidFill>
                          <a:latin typeface="Lato" charset="0"/>
                          <a:ea typeface="Lato" charset="0"/>
                          <a:cs typeface="Lato" charset="0"/>
                          <a:sym typeface="Lato"/>
                        </a:rPr>
                        <a:t>Κατανοήστε</a:t>
                      </a:r>
                      <a:r>
                        <a:rPr lang="el-GR" sz="1000" baseline="0" dirty="0">
                          <a:solidFill>
                            <a:schemeClr val="dk2"/>
                          </a:solidFill>
                          <a:latin typeface="Lato" charset="0"/>
                          <a:ea typeface="Lato" charset="0"/>
                          <a:cs typeface="Lato" charset="0"/>
                          <a:sym typeface="Lato"/>
                        </a:rPr>
                        <a:t> </a:t>
                      </a:r>
                      <a:r>
                        <a:rPr lang="it" sz="1000" dirty="0">
                          <a:solidFill>
                            <a:schemeClr val="dk2"/>
                          </a:solidFill>
                          <a:latin typeface="Lato" charset="0"/>
                          <a:ea typeface="Lato" charset="0"/>
                          <a:cs typeface="Lato" charset="0"/>
                          <a:sym typeface="Lato"/>
                        </a:rPr>
                        <a:t>τις διαφορές μεταξύ των διαφόρων τύπων οικονομικής διαχείρισης</a:t>
                      </a:r>
                      <a:endParaRPr sz="1000" dirty="0">
                        <a:solidFill>
                          <a:schemeClr val="dk2"/>
                        </a:solidFill>
                        <a:latin typeface="Lato" charset="0"/>
                        <a:ea typeface="Lato" charset="0"/>
                        <a:cs typeface="Lato" charset="0"/>
                        <a:sym typeface="Lato"/>
                      </a:endParaRPr>
                    </a:p>
                    <a:p>
                      <a:pPr marL="0" lvl="0" indent="0" algn="l" rtl="0">
                        <a:spcBef>
                          <a:spcPts val="0"/>
                        </a:spcBef>
                        <a:spcAft>
                          <a:spcPts val="0"/>
                        </a:spcAft>
                        <a:buClr>
                          <a:schemeClr val="dk2"/>
                        </a:buClr>
                        <a:buSzPts val="1100"/>
                        <a:buFont typeface="Arial"/>
                        <a:buNone/>
                      </a:pPr>
                      <a:endParaRPr sz="1000" dirty="0">
                        <a:solidFill>
                          <a:schemeClr val="dk2"/>
                        </a:solidFill>
                        <a:latin typeface="Lato" charset="0"/>
                        <a:ea typeface="Lato" charset="0"/>
                        <a:cs typeface="Lato" charset="0"/>
                        <a:sym typeface="Lato"/>
                      </a:endParaRPr>
                    </a:p>
                    <a:p>
                      <a:pPr marL="0" lvl="0" indent="0" algn="l" rtl="0">
                        <a:spcBef>
                          <a:spcPts val="0"/>
                        </a:spcBef>
                        <a:spcAft>
                          <a:spcPts val="0"/>
                        </a:spcAft>
                        <a:buClr>
                          <a:schemeClr val="dk2"/>
                        </a:buClr>
                        <a:buSzPts val="1100"/>
                        <a:buFont typeface="Arial"/>
                        <a:buNone/>
                      </a:pPr>
                      <a:r>
                        <a:rPr lang="it" sz="1000" dirty="0">
                          <a:solidFill>
                            <a:schemeClr val="dk2"/>
                          </a:solidFill>
                          <a:latin typeface="Lato" charset="0"/>
                          <a:ea typeface="Lato" charset="0"/>
                          <a:cs typeface="Lato" charset="0"/>
                          <a:sym typeface="Lato"/>
                        </a:rPr>
                        <a:t>-Γνωρί</a:t>
                      </a:r>
                      <a:r>
                        <a:rPr lang="el-GR" sz="1000" dirty="0" err="1">
                          <a:solidFill>
                            <a:schemeClr val="dk2"/>
                          </a:solidFill>
                          <a:latin typeface="Lato" charset="0"/>
                          <a:ea typeface="Lato" charset="0"/>
                          <a:cs typeface="Lato" charset="0"/>
                          <a:sym typeface="Lato"/>
                        </a:rPr>
                        <a:t>στε</a:t>
                      </a:r>
                      <a:r>
                        <a:rPr lang="el-GR" sz="1000" baseline="0" dirty="0">
                          <a:solidFill>
                            <a:schemeClr val="dk2"/>
                          </a:solidFill>
                          <a:latin typeface="Lato" charset="0"/>
                          <a:ea typeface="Lato" charset="0"/>
                          <a:cs typeface="Lato" charset="0"/>
                          <a:sym typeface="Lato"/>
                        </a:rPr>
                        <a:t> </a:t>
                      </a:r>
                      <a:r>
                        <a:rPr lang="it" sz="1000" dirty="0">
                          <a:solidFill>
                            <a:schemeClr val="dk2"/>
                          </a:solidFill>
                          <a:latin typeface="Lato" charset="0"/>
                          <a:ea typeface="Lato" charset="0"/>
                          <a:cs typeface="Lato" charset="0"/>
                          <a:sym typeface="Lato"/>
                        </a:rPr>
                        <a:t>τα ακριβή εργαλεία που συνθέτουν τη χρηματοοικονομική διαχείριση</a:t>
                      </a:r>
                      <a:endParaRPr sz="1000" dirty="0">
                        <a:solidFill>
                          <a:srgbClr val="222222"/>
                        </a:solidFill>
                        <a:highlight>
                          <a:srgbClr val="FCFCFC"/>
                        </a:highlight>
                        <a:latin typeface="Lato" charset="0"/>
                        <a:ea typeface="Lato" charset="0"/>
                        <a:cs typeface="Lato" charset="0"/>
                        <a:sym typeface="Lato"/>
                      </a:endParaRPr>
                    </a:p>
                  </a:txBody>
                  <a:tcPr marL="91425" marR="91425" marT="91425" marB="91425"/>
                </a:tc>
                <a:tc>
                  <a:txBody>
                    <a:bodyPr/>
                    <a:lstStyle/>
                    <a:p>
                      <a:pPr marL="0" lvl="0" indent="0" algn="l" rtl="0">
                        <a:spcBef>
                          <a:spcPts val="0"/>
                        </a:spcBef>
                        <a:spcAft>
                          <a:spcPts val="0"/>
                        </a:spcAft>
                        <a:buNone/>
                      </a:pPr>
                      <a:r>
                        <a:rPr lang="it" sz="1000" dirty="0">
                          <a:solidFill>
                            <a:srgbClr val="333333"/>
                          </a:solidFill>
                          <a:highlight>
                            <a:srgbClr val="FFFFFF"/>
                          </a:highlight>
                          <a:latin typeface="Lato" charset="0"/>
                          <a:ea typeface="Lato" charset="0"/>
                          <a:cs typeface="Lato" charset="0"/>
                          <a:sym typeface="Lato"/>
                        </a:rPr>
                        <a:t>- Καθορ</a:t>
                      </a:r>
                      <a:r>
                        <a:rPr lang="el-GR" sz="1000" dirty="0" err="1">
                          <a:solidFill>
                            <a:srgbClr val="333333"/>
                          </a:solidFill>
                          <a:highlight>
                            <a:srgbClr val="FFFFFF"/>
                          </a:highlight>
                          <a:latin typeface="Lato" charset="0"/>
                          <a:ea typeface="Lato" charset="0"/>
                          <a:cs typeface="Lato" charset="0"/>
                          <a:sym typeface="Lato"/>
                        </a:rPr>
                        <a:t>ίστε</a:t>
                      </a:r>
                      <a:r>
                        <a:rPr lang="el-GR" sz="1000" baseline="0" dirty="0">
                          <a:solidFill>
                            <a:srgbClr val="333333"/>
                          </a:solidFill>
                          <a:highlight>
                            <a:srgbClr val="FFFFFF"/>
                          </a:highlight>
                          <a:latin typeface="Lato" charset="0"/>
                          <a:ea typeface="Lato" charset="0"/>
                          <a:cs typeface="Lato" charset="0"/>
                          <a:sym typeface="Lato"/>
                        </a:rPr>
                        <a:t> και εστιάστε</a:t>
                      </a:r>
                      <a:r>
                        <a:rPr lang="it" sz="1000" dirty="0">
                          <a:solidFill>
                            <a:srgbClr val="333333"/>
                          </a:solidFill>
                          <a:highlight>
                            <a:srgbClr val="FFFFFF"/>
                          </a:highlight>
                          <a:latin typeface="Lato" charset="0"/>
                          <a:ea typeface="Lato" charset="0"/>
                          <a:cs typeface="Lato" charset="0"/>
                          <a:sym typeface="Lato"/>
                        </a:rPr>
                        <a:t> σε επιχειρηματικές ιδέες, στρατηγικές και όραμα</a:t>
                      </a:r>
                      <a:endParaRPr sz="1000" dirty="0">
                        <a:solidFill>
                          <a:srgbClr val="333333"/>
                        </a:solidFill>
                        <a:highlight>
                          <a:srgbClr val="FFFFFF"/>
                        </a:highlight>
                        <a:latin typeface="Lato" charset="0"/>
                        <a:ea typeface="Lato" charset="0"/>
                        <a:cs typeface="Lato" charset="0"/>
                        <a:sym typeface="Lato"/>
                      </a:endParaRPr>
                    </a:p>
                    <a:p>
                      <a:pPr marL="0" lvl="0" indent="0" algn="l" rtl="0">
                        <a:spcBef>
                          <a:spcPts val="0"/>
                        </a:spcBef>
                        <a:spcAft>
                          <a:spcPts val="0"/>
                        </a:spcAft>
                        <a:buNone/>
                      </a:pPr>
                      <a:endParaRPr sz="1000" dirty="0">
                        <a:solidFill>
                          <a:srgbClr val="333333"/>
                        </a:solidFill>
                        <a:highlight>
                          <a:srgbClr val="FFFFFF"/>
                        </a:highlight>
                        <a:latin typeface="Lato" charset="0"/>
                        <a:ea typeface="Lato" charset="0"/>
                        <a:cs typeface="Lato" charset="0"/>
                        <a:sym typeface="Lato"/>
                      </a:endParaRPr>
                    </a:p>
                    <a:p>
                      <a:pPr marL="0" lvl="0" indent="0" algn="l" rtl="0">
                        <a:spcBef>
                          <a:spcPts val="0"/>
                        </a:spcBef>
                        <a:spcAft>
                          <a:spcPts val="0"/>
                        </a:spcAft>
                        <a:buNone/>
                      </a:pPr>
                      <a:r>
                        <a:rPr lang="it" sz="1000" dirty="0">
                          <a:solidFill>
                            <a:srgbClr val="333333"/>
                          </a:solidFill>
                          <a:highlight>
                            <a:srgbClr val="FFFFFF"/>
                          </a:highlight>
                          <a:latin typeface="Lato" charset="0"/>
                          <a:ea typeface="Lato" charset="0"/>
                          <a:cs typeface="Lato" charset="0"/>
                          <a:sym typeface="Lato"/>
                        </a:rPr>
                        <a:t>- Προσδιορίστε τις πιθανές παγίδες καθώς και τα δυνατά σημεία</a:t>
                      </a:r>
                      <a:endParaRPr sz="1000" dirty="0">
                        <a:solidFill>
                          <a:srgbClr val="333333"/>
                        </a:solidFill>
                        <a:highlight>
                          <a:srgbClr val="FFFFFF"/>
                        </a:highlight>
                        <a:latin typeface="Lato" charset="0"/>
                        <a:ea typeface="Lato" charset="0"/>
                        <a:cs typeface="Lato" charset="0"/>
                        <a:sym typeface="Lato"/>
                      </a:endParaRPr>
                    </a:p>
                    <a:p>
                      <a:pPr marL="0" lvl="0" indent="0" algn="l" rtl="0">
                        <a:spcBef>
                          <a:spcPts val="0"/>
                        </a:spcBef>
                        <a:spcAft>
                          <a:spcPts val="0"/>
                        </a:spcAft>
                        <a:buNone/>
                      </a:pPr>
                      <a:endParaRPr sz="1000" dirty="0">
                        <a:solidFill>
                          <a:srgbClr val="333333"/>
                        </a:solidFill>
                        <a:highlight>
                          <a:srgbClr val="FFFFFF"/>
                        </a:highlight>
                        <a:latin typeface="Lato" charset="0"/>
                        <a:ea typeface="Lato" charset="0"/>
                        <a:cs typeface="Lato" charset="0"/>
                        <a:sym typeface="Lato"/>
                      </a:endParaRPr>
                    </a:p>
                    <a:p>
                      <a:pPr marL="0" lvl="0" indent="0" algn="l" rtl="0">
                        <a:spcBef>
                          <a:spcPts val="0"/>
                        </a:spcBef>
                        <a:spcAft>
                          <a:spcPts val="0"/>
                        </a:spcAft>
                        <a:buClr>
                          <a:schemeClr val="dk2"/>
                        </a:buClr>
                        <a:buSzPts val="1100"/>
                        <a:buFont typeface="Arial"/>
                        <a:buNone/>
                      </a:pPr>
                      <a:r>
                        <a:rPr lang="it" sz="1000" dirty="0">
                          <a:solidFill>
                            <a:schemeClr val="dk2"/>
                          </a:solidFill>
                          <a:latin typeface="Lato" charset="0"/>
                          <a:ea typeface="Lato" charset="0"/>
                          <a:cs typeface="Lato" charset="0"/>
                          <a:sym typeface="Lato"/>
                        </a:rPr>
                        <a:t>-Στρατηγικές σχεδιασμού τόσο βραχυπρόθεσμα όσο και μακροπρόθεσμα</a:t>
                      </a:r>
                      <a:endParaRPr sz="1000" dirty="0">
                        <a:solidFill>
                          <a:schemeClr val="dk2"/>
                        </a:solidFill>
                        <a:latin typeface="Lato" charset="0"/>
                        <a:ea typeface="Lato" charset="0"/>
                        <a:cs typeface="Lato" charset="0"/>
                        <a:sym typeface="Lato"/>
                      </a:endParaRPr>
                    </a:p>
                    <a:p>
                      <a:pPr marL="0" lvl="0" indent="0" algn="l" rtl="0">
                        <a:spcBef>
                          <a:spcPts val="0"/>
                        </a:spcBef>
                        <a:spcAft>
                          <a:spcPts val="0"/>
                        </a:spcAft>
                        <a:buClr>
                          <a:schemeClr val="dk2"/>
                        </a:buClr>
                        <a:buSzPts val="1100"/>
                        <a:buFont typeface="Arial"/>
                        <a:buNone/>
                      </a:pPr>
                      <a:endParaRPr sz="1000" dirty="0">
                        <a:solidFill>
                          <a:schemeClr val="dk2"/>
                        </a:solidFill>
                        <a:latin typeface="Lato" charset="0"/>
                        <a:ea typeface="Lato" charset="0"/>
                        <a:cs typeface="Lato" charset="0"/>
                        <a:sym typeface="Lato"/>
                      </a:endParaRPr>
                    </a:p>
                    <a:p>
                      <a:pPr marL="0" lvl="0" indent="0" algn="l" rtl="0">
                        <a:spcBef>
                          <a:spcPts val="0"/>
                        </a:spcBef>
                        <a:spcAft>
                          <a:spcPts val="0"/>
                        </a:spcAft>
                        <a:buClr>
                          <a:schemeClr val="dk2"/>
                        </a:buClr>
                        <a:buSzPts val="1100"/>
                        <a:buFont typeface="Arial"/>
                        <a:buNone/>
                      </a:pPr>
                      <a:r>
                        <a:rPr lang="it" sz="1000" dirty="0">
                          <a:solidFill>
                            <a:schemeClr val="dk2"/>
                          </a:solidFill>
                          <a:latin typeface="Lato" charset="0"/>
                          <a:ea typeface="Lato" charset="0"/>
                          <a:cs typeface="Lato" charset="0"/>
                          <a:sym typeface="Lato"/>
                        </a:rPr>
                        <a:t>-</a:t>
                      </a:r>
                      <a:r>
                        <a:rPr lang="el-GR" sz="1000" dirty="0">
                          <a:solidFill>
                            <a:schemeClr val="dk2"/>
                          </a:solidFill>
                          <a:latin typeface="Lato" charset="0"/>
                          <a:ea typeface="Lato" charset="0"/>
                          <a:cs typeface="Lato" charset="0"/>
                          <a:sym typeface="Lato"/>
                        </a:rPr>
                        <a:t>Αποκτήστε </a:t>
                      </a:r>
                      <a:r>
                        <a:rPr lang="it" sz="1000" dirty="0">
                          <a:solidFill>
                            <a:schemeClr val="dk2"/>
                          </a:solidFill>
                          <a:latin typeface="Lato" charset="0"/>
                          <a:ea typeface="Lato" charset="0"/>
                          <a:cs typeface="Lato" charset="0"/>
                          <a:sym typeface="Lato"/>
                        </a:rPr>
                        <a:t>ένα συγκεκριμένο επιχειρηματικό όραμα που μπορεί να εγγυηθεί την επιτυχία της κοινωνικής επιχείρησης.</a:t>
                      </a:r>
                      <a:endParaRPr sz="1000" dirty="0">
                        <a:solidFill>
                          <a:srgbClr val="333333"/>
                        </a:solidFill>
                        <a:highlight>
                          <a:srgbClr val="FFFFFF"/>
                        </a:highlight>
                        <a:latin typeface="Lato" charset="0"/>
                        <a:ea typeface="Lato" charset="0"/>
                        <a:cs typeface="Lato" charset="0"/>
                        <a:sym typeface="Lato"/>
                      </a:endParaRPr>
                    </a:p>
                  </a:txBody>
                  <a:tcPr marL="91425" marR="91425" marT="91425" marB="91425"/>
                </a:tc>
                <a:tc>
                  <a:txBody>
                    <a:bodyPr/>
                    <a:lstStyle/>
                    <a:p>
                      <a:pPr marL="0" lvl="0" indent="0" algn="l" rtl="0">
                        <a:spcBef>
                          <a:spcPts val="0"/>
                        </a:spcBef>
                        <a:spcAft>
                          <a:spcPts val="0"/>
                        </a:spcAft>
                        <a:buNone/>
                      </a:pPr>
                      <a:r>
                        <a:rPr lang="it" sz="1000" dirty="0">
                          <a:solidFill>
                            <a:srgbClr val="202124"/>
                          </a:solidFill>
                          <a:highlight>
                            <a:srgbClr val="FFFFFF"/>
                          </a:highlight>
                          <a:latin typeface="Lato" charset="0"/>
                          <a:ea typeface="Lato" charset="0"/>
                          <a:cs typeface="Lato" charset="0"/>
                          <a:sym typeface="Lato"/>
                        </a:rPr>
                        <a:t>- </a:t>
                      </a:r>
                      <a:r>
                        <a:rPr lang="el-GR" sz="1000" dirty="0">
                          <a:solidFill>
                            <a:srgbClr val="202124"/>
                          </a:solidFill>
                          <a:highlight>
                            <a:srgbClr val="FFFFFF"/>
                          </a:highlight>
                          <a:latin typeface="Lato" charset="0"/>
                          <a:ea typeface="Lato" charset="0"/>
                          <a:cs typeface="Lato" charset="0"/>
                          <a:sym typeface="Lato"/>
                        </a:rPr>
                        <a:t>Κ</a:t>
                      </a:r>
                      <a:r>
                        <a:rPr lang="it" sz="1000" dirty="0">
                          <a:solidFill>
                            <a:srgbClr val="202124"/>
                          </a:solidFill>
                          <a:highlight>
                            <a:srgbClr val="FFFFFF"/>
                          </a:highlight>
                          <a:latin typeface="Lato" charset="0"/>
                          <a:ea typeface="Lato" charset="0"/>
                          <a:cs typeface="Lato" charset="0"/>
                          <a:sym typeface="Lato"/>
                        </a:rPr>
                        <a:t>άνετε συγκεκριμένα βήματα που είναι απαραίτητα για να πετύχουν οι επιχειρηματικές ιδέες επιτυγχάνοντας βραχυπρόθεσμους και μακροπρόθεσμους στόχους</a:t>
                      </a:r>
                      <a:endParaRPr sz="1000" dirty="0">
                        <a:solidFill>
                          <a:srgbClr val="202124"/>
                        </a:solidFill>
                        <a:highlight>
                          <a:srgbClr val="FFFFFF"/>
                        </a:highlight>
                        <a:latin typeface="Lato" charset="0"/>
                        <a:ea typeface="Lato" charset="0"/>
                        <a:cs typeface="Lato" charset="0"/>
                        <a:sym typeface="Lato"/>
                      </a:endParaRPr>
                    </a:p>
                    <a:p>
                      <a:pPr marL="0" lvl="0" indent="0" algn="l" rtl="0">
                        <a:spcBef>
                          <a:spcPts val="0"/>
                        </a:spcBef>
                        <a:spcAft>
                          <a:spcPts val="0"/>
                        </a:spcAft>
                        <a:buNone/>
                      </a:pPr>
                      <a:endParaRPr sz="1000" dirty="0">
                        <a:solidFill>
                          <a:srgbClr val="202124"/>
                        </a:solidFill>
                        <a:highlight>
                          <a:srgbClr val="FFFFFF"/>
                        </a:highlight>
                        <a:latin typeface="Lato" charset="0"/>
                        <a:ea typeface="Lato" charset="0"/>
                        <a:cs typeface="Lato" charset="0"/>
                        <a:sym typeface="Lato"/>
                      </a:endParaRPr>
                    </a:p>
                    <a:p>
                      <a:pPr marL="0" lvl="0" indent="0" algn="l" rtl="0">
                        <a:spcBef>
                          <a:spcPts val="0"/>
                        </a:spcBef>
                        <a:spcAft>
                          <a:spcPts val="0"/>
                        </a:spcAft>
                        <a:buNone/>
                      </a:pPr>
                      <a:r>
                        <a:rPr lang="it" sz="1000" dirty="0">
                          <a:solidFill>
                            <a:srgbClr val="222222"/>
                          </a:solidFill>
                          <a:highlight>
                            <a:srgbClr val="FCFCFC"/>
                          </a:highlight>
                          <a:latin typeface="Lato" charset="0"/>
                          <a:ea typeface="Lato" charset="0"/>
                          <a:cs typeface="Lato" charset="0"/>
                          <a:sym typeface="Lato"/>
                        </a:rPr>
                        <a:t>- Η διοίκηση είναι καλύτερα εξοπλισμένη για να αντιμετωπίσει την αβεβαιότητα και να επικεντρωθεί στα δυνατά σημεία</a:t>
                      </a:r>
                      <a:endParaRPr sz="1000" dirty="0">
                        <a:latin typeface="Lato" charset="0"/>
                        <a:ea typeface="Lato" charset="0"/>
                        <a:cs typeface="Lato" charset="0"/>
                        <a:sym typeface="Lato"/>
                      </a:endParaRPr>
                    </a:p>
                    <a:p>
                      <a:pPr marL="0" lvl="0" indent="0" algn="l" rtl="0">
                        <a:spcBef>
                          <a:spcPts val="0"/>
                        </a:spcBef>
                        <a:spcAft>
                          <a:spcPts val="0"/>
                        </a:spcAft>
                        <a:buNone/>
                      </a:pPr>
                      <a:endParaRPr dirty="0">
                        <a:latin typeface="Lato" charset="0"/>
                        <a:ea typeface="Lato" charset="0"/>
                        <a:cs typeface="Lato" charset="0"/>
                      </a:endParaRPr>
                    </a:p>
                    <a:p>
                      <a:pPr marL="0" lvl="0" indent="0" algn="l" rtl="0">
                        <a:spcBef>
                          <a:spcPts val="0"/>
                        </a:spcBef>
                        <a:spcAft>
                          <a:spcPts val="0"/>
                        </a:spcAft>
                        <a:buClr>
                          <a:schemeClr val="dk2"/>
                        </a:buClr>
                        <a:buSzPts val="1100"/>
                        <a:buFont typeface="Arial"/>
                        <a:buNone/>
                      </a:pPr>
                      <a:r>
                        <a:rPr lang="it" sz="1000" dirty="0">
                          <a:solidFill>
                            <a:schemeClr val="dk2"/>
                          </a:solidFill>
                          <a:latin typeface="Lato" charset="0"/>
                          <a:ea typeface="Lato" charset="0"/>
                          <a:cs typeface="Lato" charset="0"/>
                          <a:sym typeface="Lato"/>
                        </a:rPr>
                        <a:t>-Έλεγχος του προϋπολογισμού που κάνει την εταιρεία να αποκτά πλούτο</a:t>
                      </a:r>
                      <a:endParaRPr sz="1000" dirty="0">
                        <a:latin typeface="Lato" charset="0"/>
                        <a:ea typeface="Lato" charset="0"/>
                        <a:cs typeface="Lato" charset="0"/>
                        <a:sym typeface="Lato"/>
                      </a:endParaRPr>
                    </a:p>
                  </a:txBody>
                  <a:tcPr marL="91425" marR="91425" marT="91425" marB="91425"/>
                </a:tc>
                <a:extLst>
                  <a:ext uri="{0D108BD9-81ED-4DB2-BD59-A6C34878D82A}">
                    <a16:rowId xmlns:a16="http://schemas.microsoft.com/office/drawing/2014/main" val="10001"/>
                  </a:ext>
                </a:extLst>
              </a:tr>
            </a:tbl>
          </a:graphicData>
        </a:graphic>
      </p:graphicFrame>
      <p:pic>
        <p:nvPicPr>
          <p:cNvPr id="162" name="Google Shape;162;p28"/>
          <p:cNvPicPr preferRelativeResize="0"/>
          <p:nvPr/>
        </p:nvPicPr>
        <p:blipFill>
          <a:blip r:embed="rId4">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4"/>
          <p:cNvSpPr txBox="1">
            <a:spLocks noGrp="1"/>
          </p:cNvSpPr>
          <p:nvPr>
            <p:ph type="title"/>
          </p:nvPr>
        </p:nvSpPr>
        <p:spPr>
          <a:xfrm>
            <a:off x="1411200" y="531425"/>
            <a:ext cx="7386600" cy="90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it" sz="2000" b="0" dirty="0">
                <a:latin typeface="Lato" charset="0"/>
                <a:ea typeface="Lato" charset="0"/>
                <a:cs typeface="Lato" charset="0"/>
              </a:rPr>
              <a:t>Ο ισολογισμός βασίζεται σε αυτή τη βασική εξίσωση:</a:t>
            </a:r>
            <a:endParaRPr sz="2000" b="0" dirty="0">
              <a:latin typeface="Lato" charset="0"/>
              <a:ea typeface="Lato" charset="0"/>
              <a:cs typeface="Lato" charset="0"/>
            </a:endParaRPr>
          </a:p>
          <a:p>
            <a:pPr marL="0" lvl="0" indent="0" algn="ctr" rtl="0">
              <a:spcBef>
                <a:spcPts val="0"/>
              </a:spcBef>
              <a:spcAft>
                <a:spcPts val="0"/>
              </a:spcAft>
              <a:buNone/>
            </a:pPr>
            <a:r>
              <a:rPr lang="it" sz="2000" dirty="0">
                <a:latin typeface="Lato" charset="0"/>
                <a:ea typeface="Lato" charset="0"/>
                <a:cs typeface="Lato" charset="0"/>
              </a:rPr>
              <a:t> Ενεργητικό = Υποχρεώσεις + </a:t>
            </a:r>
            <a:r>
              <a:rPr lang="el-GR" sz="2000" dirty="0">
                <a:latin typeface="Lato" charset="0"/>
                <a:ea typeface="Lato" charset="0"/>
                <a:cs typeface="Lato" charset="0"/>
              </a:rPr>
              <a:t>Μετοχικό</a:t>
            </a:r>
            <a:r>
              <a:rPr lang="it" sz="2000" dirty="0">
                <a:latin typeface="Lato" charset="0"/>
                <a:ea typeface="Lato" charset="0"/>
                <a:cs typeface="Lato" charset="0"/>
              </a:rPr>
              <a:t> κεφάλαι</a:t>
            </a:r>
            <a:r>
              <a:rPr lang="el-GR" sz="2000" dirty="0">
                <a:latin typeface="Lato" charset="0"/>
                <a:ea typeface="Lato" charset="0"/>
                <a:cs typeface="Lato" charset="0"/>
              </a:rPr>
              <a:t>ο</a:t>
            </a:r>
            <a:endParaRPr sz="2000" dirty="0">
              <a:latin typeface="Lato" charset="0"/>
              <a:ea typeface="Lato" charset="0"/>
              <a:cs typeface="Lato" charset="0"/>
            </a:endParaRPr>
          </a:p>
        </p:txBody>
      </p:sp>
      <p:pic>
        <p:nvPicPr>
          <p:cNvPr id="495" name="Google Shape;495;p64"/>
          <p:cNvPicPr preferRelativeResize="0"/>
          <p:nvPr/>
        </p:nvPicPr>
        <p:blipFill>
          <a:blip r:embed="rId3">
            <a:alphaModFix/>
          </a:blip>
          <a:stretch>
            <a:fillRect/>
          </a:stretch>
        </p:blipFill>
        <p:spPr>
          <a:xfrm>
            <a:off x="1185550" y="1435625"/>
            <a:ext cx="4005150" cy="2820725"/>
          </a:xfrm>
          <a:prstGeom prst="rect">
            <a:avLst/>
          </a:prstGeom>
          <a:noFill/>
          <a:ln>
            <a:noFill/>
          </a:ln>
        </p:spPr>
      </p:pic>
      <p:sp>
        <p:nvSpPr>
          <p:cNvPr id="496" name="Google Shape;496;p64"/>
          <p:cNvSpPr txBox="1">
            <a:spLocks noGrp="1"/>
          </p:cNvSpPr>
          <p:nvPr>
            <p:ph type="body" idx="1"/>
          </p:nvPr>
        </p:nvSpPr>
        <p:spPr>
          <a:xfrm>
            <a:off x="5368636" y="1435631"/>
            <a:ext cx="3429164" cy="3083400"/>
          </a:xfrm>
          <a:prstGeom prst="rect">
            <a:avLst/>
          </a:prstGeom>
        </p:spPr>
        <p:txBody>
          <a:bodyPr spcFirstLastPara="1" wrap="square" lIns="91425" tIns="91425" rIns="91425" bIns="91425" anchor="t" anchorCtr="0">
            <a:noAutofit/>
          </a:bodyPr>
          <a:lstStyle/>
          <a:p>
            <a:pPr marL="457200" lvl="0" indent="-304800" algn="just" rtl="0">
              <a:spcBef>
                <a:spcPts val="1200"/>
              </a:spcBef>
              <a:spcAft>
                <a:spcPts val="0"/>
              </a:spcAft>
              <a:buSzPts val="1200"/>
              <a:buChar char="●"/>
            </a:pPr>
            <a:r>
              <a:rPr lang="it" sz="1200" b="1" dirty="0"/>
              <a:t>ΕΝΕΡΓΗΤΙΚΟ: </a:t>
            </a:r>
            <a:r>
              <a:rPr lang="it" sz="1200" dirty="0"/>
              <a:t>τι κατέχει η επιχείρηση </a:t>
            </a:r>
            <a:endParaRPr sz="1200" dirty="0"/>
          </a:p>
          <a:p>
            <a:pPr marL="457200" lvl="0" indent="0" algn="just" rtl="0">
              <a:spcBef>
                <a:spcPts val="1200"/>
              </a:spcBef>
              <a:spcAft>
                <a:spcPts val="0"/>
              </a:spcAft>
              <a:buNone/>
            </a:pPr>
            <a:endParaRPr sz="1200" dirty="0"/>
          </a:p>
          <a:p>
            <a:pPr marL="457200" lvl="0" indent="-304800" algn="just" rtl="0">
              <a:spcBef>
                <a:spcPts val="1200"/>
              </a:spcBef>
              <a:spcAft>
                <a:spcPts val="0"/>
              </a:spcAft>
              <a:buSzPts val="1200"/>
              <a:buChar char="●"/>
            </a:pPr>
            <a:r>
              <a:rPr lang="el-GR" sz="1200" b="1" dirty="0"/>
              <a:t>ΥΠΟΧΡΕΩΣΕΙΣ</a:t>
            </a:r>
            <a:r>
              <a:rPr lang="it" sz="1200" b="1" dirty="0"/>
              <a:t>: </a:t>
            </a:r>
            <a:r>
              <a:rPr lang="it" sz="1200" dirty="0"/>
              <a:t>τι οφείλει η επιχείρηση  </a:t>
            </a:r>
            <a:endParaRPr sz="1200" dirty="0"/>
          </a:p>
          <a:p>
            <a:pPr marL="457200" lvl="0" indent="0" algn="just" rtl="0">
              <a:spcBef>
                <a:spcPts val="1200"/>
              </a:spcBef>
              <a:spcAft>
                <a:spcPts val="0"/>
              </a:spcAft>
              <a:buNone/>
            </a:pPr>
            <a:endParaRPr sz="1200" dirty="0"/>
          </a:p>
          <a:p>
            <a:pPr marL="457200" lvl="0" indent="-304800" algn="just" rtl="0">
              <a:spcBef>
                <a:spcPts val="1200"/>
              </a:spcBef>
              <a:spcAft>
                <a:spcPts val="0"/>
              </a:spcAft>
              <a:buSzPts val="1200"/>
              <a:buChar char="●"/>
            </a:pPr>
            <a:r>
              <a:rPr lang="it" sz="1200" b="1" dirty="0"/>
              <a:t>ΜΕΤΟΧΙΚΟ ΚΕΦΑΛΑΙΟ</a:t>
            </a:r>
            <a:r>
              <a:rPr lang="it" sz="1200" dirty="0"/>
              <a:t>: πόσα έχουν επενδυθεί στην επιχείρηση </a:t>
            </a:r>
            <a:endParaRPr sz="1200" dirty="0"/>
          </a:p>
          <a:p>
            <a:pPr marL="0" lvl="0" indent="0" algn="just" rtl="0">
              <a:spcBef>
                <a:spcPts val="1200"/>
              </a:spcBef>
              <a:spcAft>
                <a:spcPts val="1200"/>
              </a:spcAft>
              <a:buNone/>
            </a:pPr>
            <a:endParaRPr dirty="0"/>
          </a:p>
        </p:txBody>
      </p:sp>
      <p:pic>
        <p:nvPicPr>
          <p:cNvPr id="497" name="Google Shape;497;p64"/>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498" name="Google Shape;498;p64"/>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65"/>
          <p:cNvPicPr preferRelativeResize="0"/>
          <p:nvPr/>
        </p:nvPicPr>
        <p:blipFill>
          <a:blip r:embed="rId3">
            <a:alphaModFix/>
          </a:blip>
          <a:stretch>
            <a:fillRect/>
          </a:stretch>
        </p:blipFill>
        <p:spPr>
          <a:xfrm>
            <a:off x="5413050" y="852100"/>
            <a:ext cx="3861450" cy="3861450"/>
          </a:xfrm>
          <a:prstGeom prst="rect">
            <a:avLst/>
          </a:prstGeom>
          <a:noFill/>
          <a:ln>
            <a:noFill/>
          </a:ln>
        </p:spPr>
      </p:pic>
      <p:sp>
        <p:nvSpPr>
          <p:cNvPr id="504" name="Google Shape;504;p65"/>
          <p:cNvSpPr txBox="1">
            <a:spLocks noGrp="1"/>
          </p:cNvSpPr>
          <p:nvPr>
            <p:ph type="title"/>
          </p:nvPr>
        </p:nvSpPr>
        <p:spPr>
          <a:xfrm>
            <a:off x="1411200" y="531425"/>
            <a:ext cx="7386600" cy="74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it" sz="2000" dirty="0">
                <a:latin typeface="Lato" charset="0"/>
                <a:ea typeface="Lato" charset="0"/>
                <a:cs typeface="Lato" charset="0"/>
              </a:rPr>
              <a:t>ΔΙΑΦΟΡ</a:t>
            </a:r>
            <a:r>
              <a:rPr lang="el-GR" sz="2000" dirty="0">
                <a:latin typeface="Lato" charset="0"/>
                <a:ea typeface="Lato" charset="0"/>
                <a:cs typeface="Lato" charset="0"/>
              </a:rPr>
              <a:t>ΕΣ</a:t>
            </a:r>
            <a:r>
              <a:rPr lang="it" sz="2000" dirty="0">
                <a:latin typeface="Lato" charset="0"/>
                <a:ea typeface="Lato" charset="0"/>
                <a:cs typeface="Lato" charset="0"/>
              </a:rPr>
              <a:t> ΜΕΤΑΞ</a:t>
            </a:r>
            <a:r>
              <a:rPr lang="el-GR" sz="2000" dirty="0">
                <a:latin typeface="Lato" charset="0"/>
                <a:ea typeface="Lato" charset="0"/>
                <a:cs typeface="Lato" charset="0"/>
              </a:rPr>
              <a:t>Υ</a:t>
            </a:r>
            <a:r>
              <a:rPr lang="it" sz="2000" dirty="0">
                <a:latin typeface="Lato" charset="0"/>
                <a:ea typeface="Lato" charset="0"/>
                <a:cs typeface="Lato" charset="0"/>
              </a:rPr>
              <a:t> ΤΩΝ ΙΣΟΛΟΓΙΣΜ</a:t>
            </a:r>
            <a:r>
              <a:rPr lang="el-GR" sz="2000" dirty="0">
                <a:latin typeface="Lato" charset="0"/>
                <a:ea typeface="Lato" charset="0"/>
                <a:cs typeface="Lato" charset="0"/>
              </a:rPr>
              <a:t>Ω</a:t>
            </a:r>
            <a:r>
              <a:rPr lang="it" sz="2000" dirty="0">
                <a:latin typeface="Lato" charset="0"/>
                <a:ea typeface="Lato" charset="0"/>
                <a:cs typeface="Lato" charset="0"/>
              </a:rPr>
              <a:t>Ν ΤΩΝ ΠΑΡΑΔΟΣΙΑΚ</a:t>
            </a:r>
            <a:r>
              <a:rPr lang="el-GR" sz="2000" dirty="0">
                <a:latin typeface="Lato" charset="0"/>
                <a:ea typeface="Lato" charset="0"/>
                <a:cs typeface="Lato" charset="0"/>
              </a:rPr>
              <a:t>Ω</a:t>
            </a:r>
            <a:r>
              <a:rPr lang="it" sz="2000" dirty="0">
                <a:latin typeface="Lato" charset="0"/>
                <a:ea typeface="Lato" charset="0"/>
                <a:cs typeface="Lato" charset="0"/>
              </a:rPr>
              <a:t>Ν ΚΑΙ ΤΩΝ ΚΟΙΝΩΝΙΚ</a:t>
            </a:r>
            <a:r>
              <a:rPr lang="el-GR" sz="2000" dirty="0">
                <a:latin typeface="Lato" charset="0"/>
                <a:ea typeface="Lato" charset="0"/>
                <a:cs typeface="Lato" charset="0"/>
              </a:rPr>
              <a:t>Ω</a:t>
            </a:r>
            <a:r>
              <a:rPr lang="it" sz="2000" dirty="0">
                <a:latin typeface="Lato" charset="0"/>
                <a:ea typeface="Lato" charset="0"/>
                <a:cs typeface="Lato" charset="0"/>
              </a:rPr>
              <a:t>Ν ΕΠΙΧΕΙΡ</a:t>
            </a:r>
            <a:r>
              <a:rPr lang="el-GR" sz="2000" dirty="0">
                <a:latin typeface="Lato" charset="0"/>
                <a:ea typeface="Lato" charset="0"/>
                <a:cs typeface="Lato" charset="0"/>
              </a:rPr>
              <a:t>Η</a:t>
            </a:r>
            <a:r>
              <a:rPr lang="it" sz="2000" dirty="0">
                <a:latin typeface="Lato" charset="0"/>
                <a:ea typeface="Lato" charset="0"/>
                <a:cs typeface="Lato" charset="0"/>
              </a:rPr>
              <a:t>ΣΕΩΝ </a:t>
            </a:r>
            <a:endParaRPr sz="2000" dirty="0">
              <a:latin typeface="Lato" charset="0"/>
              <a:ea typeface="Lato" charset="0"/>
              <a:cs typeface="Lato" charset="0"/>
            </a:endParaRPr>
          </a:p>
          <a:p>
            <a:pPr marL="0" lvl="0" indent="0" algn="ctr" rtl="0">
              <a:spcBef>
                <a:spcPts val="0"/>
              </a:spcBef>
              <a:spcAft>
                <a:spcPts val="0"/>
              </a:spcAft>
              <a:buNone/>
            </a:pPr>
            <a:endParaRPr sz="2000" dirty="0">
              <a:latin typeface="Lato" charset="0"/>
              <a:ea typeface="Lato" charset="0"/>
              <a:cs typeface="Lato" charset="0"/>
            </a:endParaRPr>
          </a:p>
          <a:p>
            <a:pPr marL="0" lvl="0" indent="0" algn="ctr" rtl="0">
              <a:spcBef>
                <a:spcPts val="0"/>
              </a:spcBef>
              <a:spcAft>
                <a:spcPts val="0"/>
              </a:spcAft>
              <a:buNone/>
            </a:pPr>
            <a:endParaRPr sz="2000" dirty="0">
              <a:latin typeface="Lato" charset="0"/>
              <a:ea typeface="Lato" charset="0"/>
              <a:cs typeface="Lato" charset="0"/>
            </a:endParaRPr>
          </a:p>
        </p:txBody>
      </p:sp>
      <p:sp>
        <p:nvSpPr>
          <p:cNvPr id="505" name="Google Shape;505;p65"/>
          <p:cNvSpPr txBox="1">
            <a:spLocks noGrp="1"/>
          </p:cNvSpPr>
          <p:nvPr>
            <p:ph type="body" idx="1"/>
          </p:nvPr>
        </p:nvSpPr>
        <p:spPr>
          <a:xfrm>
            <a:off x="952500" y="1357950"/>
            <a:ext cx="5221500" cy="3255900"/>
          </a:xfrm>
          <a:prstGeom prst="rect">
            <a:avLst/>
          </a:prstGeom>
        </p:spPr>
        <p:txBody>
          <a:bodyPr spcFirstLastPara="1" wrap="square" lIns="91425" tIns="91425" rIns="91425" bIns="91425" anchor="t" anchorCtr="0">
            <a:noAutofit/>
          </a:bodyPr>
          <a:lstStyle/>
          <a:p>
            <a:pPr marL="457200" lvl="0" indent="0" algn="just" rtl="0">
              <a:spcBef>
                <a:spcPts val="1200"/>
              </a:spcBef>
              <a:spcAft>
                <a:spcPts val="0"/>
              </a:spcAft>
              <a:buNone/>
            </a:pPr>
            <a:r>
              <a:rPr lang="it" sz="1400" b="1">
                <a:solidFill>
                  <a:schemeClr val="dk1"/>
                </a:solidFill>
              </a:rPr>
              <a:t>Οι κοινωνικές επιχειρήσεις </a:t>
            </a:r>
            <a:r>
              <a:rPr lang="it" sz="1400"/>
              <a:t>υποχρεούνται να συντάσσουν ισολογισμό στο τέλος του οικονομικού έτους. Ωστόσο, το έγγραφο αυτό έχει ορισμένες διαφορές από το παραδοσιακό. Το καθεστώς της "κοινωνικής επιχείρησης" μπορεί να αποκτήσει οποιαδήποτε οικονομική οντότητα. Το σημαντικό είναι ότι ασκεί σε σταθερή και διαρκή βάση μια οικονομική δραστηριότητα (μη κερδοσκοπική) με βάση το γενικό συμφέρον και για σκοπούς πολιτικούς, αλληλέγγυους και κοινωνικά χρήσιμους. </a:t>
            </a:r>
            <a:endParaRPr sz="1400"/>
          </a:p>
          <a:p>
            <a:pPr marL="457200" lvl="0" indent="0" algn="just" rtl="0">
              <a:spcBef>
                <a:spcPts val="1200"/>
              </a:spcBef>
              <a:spcAft>
                <a:spcPts val="0"/>
              </a:spcAft>
              <a:buNone/>
            </a:pPr>
            <a:r>
              <a:rPr lang="it" sz="1400"/>
              <a:t>Για το λόγο αυτό, η κοινωνική επιχείρηση είναι </a:t>
            </a:r>
            <a:r>
              <a:rPr lang="it" sz="1400" b="1"/>
              <a:t>εντάσεως εργασίας </a:t>
            </a:r>
            <a:r>
              <a:rPr lang="it" sz="1400"/>
              <a:t>και όχι </a:t>
            </a:r>
            <a:r>
              <a:rPr lang="it" sz="1400" b="1"/>
              <a:t>εντάσεως κεφαλαίου</a:t>
            </a:r>
            <a:r>
              <a:rPr lang="it" sz="1400"/>
              <a:t>.</a:t>
            </a:r>
            <a:endParaRPr sz="1400"/>
          </a:p>
          <a:p>
            <a:pPr marL="0" lvl="0" indent="0" algn="just" rtl="0">
              <a:spcBef>
                <a:spcPts val="1200"/>
              </a:spcBef>
              <a:spcAft>
                <a:spcPts val="1200"/>
              </a:spcAft>
              <a:buNone/>
            </a:pPr>
            <a:endParaRPr/>
          </a:p>
        </p:txBody>
      </p:sp>
      <p:pic>
        <p:nvPicPr>
          <p:cNvPr id="506" name="Google Shape;506;p65"/>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507" name="Google Shape;507;p65"/>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Google Shape;512;p66"/>
          <p:cNvPicPr preferRelativeResize="0"/>
          <p:nvPr/>
        </p:nvPicPr>
        <p:blipFill>
          <a:blip r:embed="rId3">
            <a:alphaModFix/>
          </a:blip>
          <a:stretch>
            <a:fillRect/>
          </a:stretch>
        </p:blipFill>
        <p:spPr>
          <a:xfrm>
            <a:off x="4572000" y="573525"/>
            <a:ext cx="3910925" cy="3910925"/>
          </a:xfrm>
          <a:prstGeom prst="rect">
            <a:avLst/>
          </a:prstGeom>
          <a:noFill/>
          <a:ln>
            <a:noFill/>
          </a:ln>
        </p:spPr>
      </p:pic>
      <p:sp>
        <p:nvSpPr>
          <p:cNvPr id="513" name="Google Shape;513;p66"/>
          <p:cNvSpPr txBox="1">
            <a:spLocks noGrp="1"/>
          </p:cNvSpPr>
          <p:nvPr>
            <p:ph type="body" idx="1"/>
          </p:nvPr>
        </p:nvSpPr>
        <p:spPr>
          <a:xfrm>
            <a:off x="1644173" y="607970"/>
            <a:ext cx="3502792" cy="3929393"/>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l-GR" b="1" dirty="0">
                <a:solidFill>
                  <a:schemeClr val="dk1"/>
                </a:solidFill>
              </a:rPr>
              <a:t>ΚΑΤΑΣΤΑΣΗ ΚΕΡΔΩΝ ΚΑΙ ΖΗΜΙΩΝ</a:t>
            </a:r>
            <a:endParaRPr b="1" dirty="0">
              <a:solidFill>
                <a:schemeClr val="dk1"/>
              </a:solidFill>
            </a:endParaRPr>
          </a:p>
          <a:p>
            <a:pPr marL="0" lvl="0" indent="0" algn="l" rtl="0">
              <a:lnSpc>
                <a:spcPct val="100000"/>
              </a:lnSpc>
              <a:spcBef>
                <a:spcPts val="0"/>
              </a:spcBef>
              <a:spcAft>
                <a:spcPts val="0"/>
              </a:spcAft>
              <a:buNone/>
            </a:pPr>
            <a:endParaRPr sz="1300" b="1" dirty="0">
              <a:solidFill>
                <a:schemeClr val="dk1"/>
              </a:solidFill>
            </a:endParaRPr>
          </a:p>
          <a:p>
            <a:pPr marL="0" lvl="0" indent="0" algn="just" rtl="0">
              <a:spcBef>
                <a:spcPts val="1200"/>
              </a:spcBef>
              <a:spcAft>
                <a:spcPts val="1200"/>
              </a:spcAft>
              <a:buNone/>
            </a:pPr>
            <a:r>
              <a:rPr lang="el-GR" sz="1200" b="1" dirty="0"/>
              <a:t>Η κατάσταση </a:t>
            </a:r>
            <a:r>
              <a:rPr lang="it" sz="1200" b="1" dirty="0"/>
              <a:t>κερδών και ζημιών </a:t>
            </a:r>
            <a:r>
              <a:rPr lang="it" sz="1200" dirty="0"/>
              <a:t>παρέχει τα οικονομικά αποτελέσματα των δραστηριοτήτων μιας κοινωνικής επιχείρησης κατά τη διάρκεια μιας περιόδου. Το καθήκον του λογαριασμού κερδών και ζημιών είναι να </a:t>
            </a:r>
            <a:r>
              <a:rPr lang="it" sz="1200" b="1" u="sng" dirty="0"/>
              <a:t>περιγράψει πόσα χρήματα κέρδισε η επιχείρηση κατά τη διάρκεια της δραστηριότητάς της και ποιες δαπάνες πραγματοποίησε για τη δημιουργία αυτού του εισοδήματος</a:t>
            </a:r>
            <a:r>
              <a:rPr lang="it" sz="1200" dirty="0"/>
              <a:t>. Έτσι, η κατάσταση αποτελεσμάτων χρήσης δείχνει την ικανότητα μιας επιχείρησης να παράγει πωλήσεις, να διαχειρίζεται τα έξοδα και να δημιουργεί κέρδη.</a:t>
            </a:r>
            <a:endParaRPr sz="1200" dirty="0"/>
          </a:p>
        </p:txBody>
      </p:sp>
      <p:pic>
        <p:nvPicPr>
          <p:cNvPr id="514" name="Google Shape;514;p66"/>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515" name="Google Shape;515;p66"/>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67"/>
          <p:cNvSpPr txBox="1">
            <a:spLocks noGrp="1"/>
          </p:cNvSpPr>
          <p:nvPr>
            <p:ph type="body" idx="1"/>
          </p:nvPr>
        </p:nvSpPr>
        <p:spPr>
          <a:xfrm>
            <a:off x="1558975" y="2126500"/>
            <a:ext cx="6886200" cy="2522100"/>
          </a:xfrm>
          <a:prstGeom prst="rect">
            <a:avLst/>
          </a:prstGeom>
        </p:spPr>
        <p:txBody>
          <a:bodyPr spcFirstLastPara="1" wrap="square" lIns="91425" tIns="91425" rIns="91425" bIns="91425" anchor="t" anchorCtr="0">
            <a:noAutofit/>
          </a:bodyPr>
          <a:lstStyle/>
          <a:p>
            <a:pPr marL="0" lvl="0" indent="0" algn="just" rtl="0">
              <a:spcBef>
                <a:spcPts val="1200"/>
              </a:spcBef>
              <a:spcAft>
                <a:spcPts val="0"/>
              </a:spcAft>
              <a:buNone/>
            </a:pPr>
            <a:r>
              <a:rPr lang="it" sz="1100" dirty="0"/>
              <a:t>Οι κύριες κατηγορίες που μπορούν να προσδιοριστούν στην κατάσταση αποτελεσμάτων</a:t>
            </a:r>
            <a:r>
              <a:rPr lang="el-GR" sz="1100" dirty="0"/>
              <a:t> χρήσης</a:t>
            </a:r>
            <a:r>
              <a:rPr lang="it" sz="1100" dirty="0"/>
              <a:t> είναι:</a:t>
            </a:r>
            <a:endParaRPr sz="1100" dirty="0"/>
          </a:p>
          <a:p>
            <a:pPr marL="457200" lvl="0" indent="-298450" algn="just" rtl="0">
              <a:spcBef>
                <a:spcPts val="1200"/>
              </a:spcBef>
              <a:spcAft>
                <a:spcPts val="0"/>
              </a:spcAft>
              <a:buSzPts val="1100"/>
              <a:buChar char="●"/>
            </a:pPr>
            <a:r>
              <a:rPr lang="it" sz="1100" b="1" dirty="0"/>
              <a:t>Έσοδα</a:t>
            </a:r>
            <a:r>
              <a:rPr lang="it" sz="1100" dirty="0"/>
              <a:t>: αποτελούνται από πωλήσεις προϊόντων ή υπηρεσιών και επαναλαμβανόμενα έσοδα που δε σχετίζονται άμεσα με επιχειρηματικές δραστηριότητες,</a:t>
            </a:r>
            <a:endParaRPr sz="1100" dirty="0"/>
          </a:p>
          <a:p>
            <a:pPr marL="457200" lvl="0" indent="-298450" algn="just" rtl="0">
              <a:spcBef>
                <a:spcPts val="0"/>
              </a:spcBef>
              <a:spcAft>
                <a:spcPts val="0"/>
              </a:spcAft>
              <a:buSzPts val="1100"/>
              <a:buChar char="●"/>
            </a:pPr>
            <a:r>
              <a:rPr lang="it" sz="1100" b="1" dirty="0"/>
              <a:t>Κέρδη</a:t>
            </a:r>
            <a:r>
              <a:rPr lang="it" sz="1100" dirty="0"/>
              <a:t>: περιλαμβάνουν συναλλαγές εφάπαξ,</a:t>
            </a:r>
            <a:endParaRPr sz="1100" dirty="0"/>
          </a:p>
          <a:p>
            <a:pPr marL="457200" lvl="0" indent="-298450" algn="just" rtl="0">
              <a:spcBef>
                <a:spcPts val="0"/>
              </a:spcBef>
              <a:spcAft>
                <a:spcPts val="0"/>
              </a:spcAft>
              <a:buSzPts val="1100"/>
              <a:buChar char="●"/>
            </a:pPr>
            <a:r>
              <a:rPr lang="it" sz="1100" b="1" dirty="0"/>
              <a:t>Έξοδα</a:t>
            </a:r>
            <a:r>
              <a:rPr lang="it" sz="1100" dirty="0"/>
              <a:t>: περιλαμβάνουν όλα τα λειτουργικά έξοδα, όπως μισθούς εργαζομένων, προμήθειες πωλήσεων, φόρους και διοικητικά τέλη, </a:t>
            </a:r>
            <a:endParaRPr sz="1100" dirty="0"/>
          </a:p>
          <a:p>
            <a:pPr marL="457200" lvl="0" indent="-298450" algn="just" rtl="0">
              <a:spcBef>
                <a:spcPts val="0"/>
              </a:spcBef>
              <a:spcAft>
                <a:spcPts val="0"/>
              </a:spcAft>
              <a:buSzPts val="1100"/>
              <a:buChar char="●"/>
            </a:pPr>
            <a:r>
              <a:rPr lang="it" sz="1100" b="1" dirty="0"/>
              <a:t>Απώλειες</a:t>
            </a:r>
            <a:r>
              <a:rPr lang="it" sz="1100" dirty="0"/>
              <a:t>: Όπως και με τα κέρδη, πρόκειται για εφάπαξ έξοδα ή γεγονότα που αντιπροσωπεύουν ζημία για τον οργανισμό.</a:t>
            </a:r>
            <a:endParaRPr sz="1100" dirty="0"/>
          </a:p>
          <a:p>
            <a:pPr marL="457200" lvl="0" indent="-298450" algn="just" rtl="0">
              <a:spcBef>
                <a:spcPts val="0"/>
              </a:spcBef>
              <a:spcAft>
                <a:spcPts val="0"/>
              </a:spcAft>
              <a:buSzPts val="1100"/>
              <a:buChar char="●"/>
            </a:pPr>
            <a:r>
              <a:rPr lang="it" sz="1100" b="1" dirty="0"/>
              <a:t>Καθαρά κέρδη</a:t>
            </a:r>
            <a:r>
              <a:rPr lang="it" sz="1100" dirty="0"/>
              <a:t>: Αυτ</a:t>
            </a:r>
            <a:r>
              <a:rPr lang="el-GR" sz="1100" dirty="0"/>
              <a:t>ά</a:t>
            </a:r>
            <a:r>
              <a:rPr lang="it" sz="1100" dirty="0"/>
              <a:t> είναι που υπολογίζει η κατάσταση αποτελεσμάτων χρήσης. Για τον υπολογισμό του καθαρού εισοδήματος, προστίθενται όλα τα έσοδα και τα κέρδη και αφαιρούνται τα έξοδα και οι ζημίες.</a:t>
            </a:r>
            <a:endParaRPr sz="1100" dirty="0"/>
          </a:p>
          <a:p>
            <a:pPr marL="0" lvl="0" indent="0" algn="just" rtl="0">
              <a:spcBef>
                <a:spcPts val="1200"/>
              </a:spcBef>
              <a:spcAft>
                <a:spcPts val="1200"/>
              </a:spcAft>
              <a:buNone/>
            </a:pPr>
            <a:endParaRPr sz="1200" b="1" dirty="0"/>
          </a:p>
        </p:txBody>
      </p:sp>
      <p:pic>
        <p:nvPicPr>
          <p:cNvPr id="521" name="Google Shape;521;p67"/>
          <p:cNvPicPr preferRelativeResize="0"/>
          <p:nvPr/>
        </p:nvPicPr>
        <p:blipFill>
          <a:blip r:embed="rId3">
            <a:alphaModFix/>
          </a:blip>
          <a:stretch>
            <a:fillRect/>
          </a:stretch>
        </p:blipFill>
        <p:spPr>
          <a:xfrm>
            <a:off x="2458150" y="446525"/>
            <a:ext cx="5686425" cy="1679975"/>
          </a:xfrm>
          <a:prstGeom prst="rect">
            <a:avLst/>
          </a:prstGeom>
          <a:noFill/>
          <a:ln>
            <a:noFill/>
          </a:ln>
        </p:spPr>
      </p:pic>
      <p:pic>
        <p:nvPicPr>
          <p:cNvPr id="522" name="Google Shape;522;p67"/>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523" name="Google Shape;523;p67"/>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68"/>
          <p:cNvPicPr preferRelativeResize="0"/>
          <p:nvPr/>
        </p:nvPicPr>
        <p:blipFill>
          <a:blip r:embed="rId3">
            <a:alphaModFix/>
          </a:blip>
          <a:stretch>
            <a:fillRect/>
          </a:stretch>
        </p:blipFill>
        <p:spPr>
          <a:xfrm>
            <a:off x="593050" y="1148525"/>
            <a:ext cx="3478325" cy="3478325"/>
          </a:xfrm>
          <a:prstGeom prst="rect">
            <a:avLst/>
          </a:prstGeom>
          <a:noFill/>
          <a:ln>
            <a:noFill/>
          </a:ln>
        </p:spPr>
      </p:pic>
      <p:sp>
        <p:nvSpPr>
          <p:cNvPr id="529" name="Google Shape;529;p68"/>
          <p:cNvSpPr txBox="1">
            <a:spLocks noGrp="1"/>
          </p:cNvSpPr>
          <p:nvPr>
            <p:ph type="title"/>
          </p:nvPr>
        </p:nvSpPr>
        <p:spPr>
          <a:xfrm>
            <a:off x="1809675" y="505400"/>
            <a:ext cx="7051200" cy="74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it" sz="2000" dirty="0">
                <a:latin typeface="Lato" charset="0"/>
                <a:ea typeface="Lato" charset="0"/>
                <a:cs typeface="Lato" charset="0"/>
              </a:rPr>
              <a:t>Γιατί είναι σημαντικ</a:t>
            </a:r>
            <a:r>
              <a:rPr lang="el-GR" sz="2000" dirty="0">
                <a:latin typeface="Lato" charset="0"/>
                <a:ea typeface="Lato" charset="0"/>
                <a:cs typeface="Lato" charset="0"/>
              </a:rPr>
              <a:t>ή</a:t>
            </a:r>
            <a:r>
              <a:rPr lang="it" sz="2000" dirty="0">
                <a:latin typeface="Lato" charset="0"/>
                <a:ea typeface="Lato" charset="0"/>
                <a:cs typeface="Lato" charset="0"/>
              </a:rPr>
              <a:t> </a:t>
            </a:r>
            <a:r>
              <a:rPr lang="el-GR" sz="2000" dirty="0">
                <a:latin typeface="Lato" charset="0"/>
                <a:ea typeface="Lato" charset="0"/>
                <a:cs typeface="Lato" charset="0"/>
              </a:rPr>
              <a:t>η κατάσταση</a:t>
            </a:r>
            <a:r>
              <a:rPr lang="it" sz="2000" dirty="0">
                <a:latin typeface="Lato" charset="0"/>
                <a:ea typeface="Lato" charset="0"/>
                <a:cs typeface="Lato" charset="0"/>
              </a:rPr>
              <a:t> κερδών και ζημιών;</a:t>
            </a:r>
            <a:endParaRPr sz="2000" dirty="0">
              <a:latin typeface="Lato" charset="0"/>
              <a:ea typeface="Lato" charset="0"/>
              <a:cs typeface="Lato" charset="0"/>
            </a:endParaRPr>
          </a:p>
          <a:p>
            <a:pPr marL="0" lvl="0" indent="0" algn="ctr" rtl="0">
              <a:spcBef>
                <a:spcPts val="0"/>
              </a:spcBef>
              <a:spcAft>
                <a:spcPts val="0"/>
              </a:spcAft>
              <a:buNone/>
            </a:pPr>
            <a:endParaRPr sz="2000" dirty="0">
              <a:latin typeface="Lato" charset="0"/>
              <a:ea typeface="Lato" charset="0"/>
              <a:cs typeface="Lato" charset="0"/>
            </a:endParaRPr>
          </a:p>
          <a:p>
            <a:pPr marL="0" lvl="0" indent="0" algn="ctr" rtl="0">
              <a:spcBef>
                <a:spcPts val="0"/>
              </a:spcBef>
              <a:spcAft>
                <a:spcPts val="0"/>
              </a:spcAft>
              <a:buNone/>
            </a:pPr>
            <a:endParaRPr sz="2000" dirty="0">
              <a:latin typeface="Lato" charset="0"/>
              <a:ea typeface="Lato" charset="0"/>
              <a:cs typeface="Lato" charset="0"/>
            </a:endParaRPr>
          </a:p>
        </p:txBody>
      </p:sp>
      <p:sp>
        <p:nvSpPr>
          <p:cNvPr id="530" name="Google Shape;530;p68"/>
          <p:cNvSpPr txBox="1">
            <a:spLocks noGrp="1"/>
          </p:cNvSpPr>
          <p:nvPr>
            <p:ph type="body" idx="1"/>
          </p:nvPr>
        </p:nvSpPr>
        <p:spPr>
          <a:xfrm>
            <a:off x="3555000" y="1148525"/>
            <a:ext cx="5242800" cy="3941100"/>
          </a:xfrm>
          <a:prstGeom prst="rect">
            <a:avLst/>
          </a:prstGeom>
        </p:spPr>
        <p:txBody>
          <a:bodyPr spcFirstLastPara="1" wrap="square" lIns="91425" tIns="91425" rIns="91425" bIns="91425" anchor="t" anchorCtr="0">
            <a:noAutofit/>
          </a:bodyPr>
          <a:lstStyle/>
          <a:p>
            <a:pPr marL="457200" lvl="0" indent="0" algn="just" rtl="0">
              <a:spcBef>
                <a:spcPts val="1200"/>
              </a:spcBef>
              <a:spcAft>
                <a:spcPts val="0"/>
              </a:spcAft>
              <a:buNone/>
            </a:pPr>
            <a:r>
              <a:rPr lang="it" sz="1200" dirty="0"/>
              <a:t>Η κατάσταση κερδών και ζημιών παρέχει ανάλυση της επισκόπησης και βοηθά τις εταιρείες να εντοπίσουν πού πρέπει να βελτιώσουν την επιχειρηματική τους στρατηγική. Η σύγκριση διαφορετικών καταστάσεων κεφαλαίων κατά τη διάρκεια των ετών επιτρέπει στις εταιρείες να:</a:t>
            </a:r>
            <a:endParaRPr sz="1200" dirty="0"/>
          </a:p>
          <a:p>
            <a:pPr marL="457200" lvl="0" indent="-304800" algn="just" rtl="0">
              <a:spcBef>
                <a:spcPts val="1200"/>
              </a:spcBef>
              <a:spcAft>
                <a:spcPts val="0"/>
              </a:spcAft>
              <a:buSzPts val="1200"/>
              <a:buChar char="●"/>
            </a:pPr>
            <a:r>
              <a:rPr lang="it" sz="1200" b="1" dirty="0"/>
              <a:t>Κατανοή</a:t>
            </a:r>
            <a:r>
              <a:rPr lang="el-GR" sz="1200" b="1" dirty="0"/>
              <a:t>σουν</a:t>
            </a:r>
            <a:r>
              <a:rPr lang="it" sz="1200" b="1" dirty="0"/>
              <a:t> </a:t>
            </a:r>
            <a:r>
              <a:rPr lang="it" sz="1200" dirty="0"/>
              <a:t>πώς συσσωρεύονται τα έσοδα και τα έξοδα με την πάροδο του χρόνου: πώς να τα μειώσ</a:t>
            </a:r>
            <a:r>
              <a:rPr lang="el-GR" sz="1200" dirty="0" err="1"/>
              <a:t>ουν</a:t>
            </a:r>
            <a:r>
              <a:rPr lang="it" sz="1200" dirty="0"/>
              <a:t> και πώς να μεγιστοποιήσ</a:t>
            </a:r>
            <a:r>
              <a:rPr lang="el-GR" sz="1200" dirty="0" err="1"/>
              <a:t>ουν</a:t>
            </a:r>
            <a:r>
              <a:rPr lang="el-GR" sz="1200" dirty="0"/>
              <a:t> </a:t>
            </a:r>
            <a:r>
              <a:rPr lang="it" sz="1200" dirty="0"/>
              <a:t>το καθαρό εισόδημα.</a:t>
            </a:r>
            <a:endParaRPr sz="1200" dirty="0"/>
          </a:p>
          <a:p>
            <a:pPr marL="457200" lvl="0" indent="-304800" algn="just" rtl="0">
              <a:spcBef>
                <a:spcPts val="0"/>
              </a:spcBef>
              <a:spcAft>
                <a:spcPts val="0"/>
              </a:spcAft>
              <a:buSzPts val="1200"/>
              <a:buChar char="●"/>
            </a:pPr>
            <a:r>
              <a:rPr lang="it" sz="1200" b="1" dirty="0"/>
              <a:t>Σχεδιά</a:t>
            </a:r>
            <a:r>
              <a:rPr lang="el-GR" sz="1200" b="1" dirty="0"/>
              <a:t>σουν</a:t>
            </a:r>
            <a:r>
              <a:rPr lang="it" sz="1200" b="1" dirty="0"/>
              <a:t> </a:t>
            </a:r>
            <a:r>
              <a:rPr lang="it" sz="1200" dirty="0"/>
              <a:t>το μέλλον: Οι νέες ή νεοσύστατες εταιρείες περιλαμβάνουν μια κατάσταση κερδών και ζημιών ως μέρος του επιχειρηματικού σχεδίου. </a:t>
            </a:r>
            <a:endParaRPr sz="1200" dirty="0"/>
          </a:p>
          <a:p>
            <a:pPr marL="457200" lvl="0" indent="-304800" algn="just" rtl="0">
              <a:spcBef>
                <a:spcPts val="0"/>
              </a:spcBef>
              <a:spcAft>
                <a:spcPts val="0"/>
              </a:spcAft>
              <a:buSzPts val="1200"/>
              <a:buChar char="●"/>
            </a:pPr>
            <a:r>
              <a:rPr lang="it" sz="1200" b="1" dirty="0"/>
              <a:t>Οριστικοπο</a:t>
            </a:r>
            <a:r>
              <a:rPr lang="el-GR" sz="1200" b="1" dirty="0" err="1"/>
              <a:t>ιήσουν</a:t>
            </a:r>
            <a:r>
              <a:rPr lang="it" sz="1200" b="1" dirty="0"/>
              <a:t> </a:t>
            </a:r>
            <a:r>
              <a:rPr lang="it" sz="1200" dirty="0"/>
              <a:t>τ</a:t>
            </a:r>
            <a:r>
              <a:rPr lang="el-GR" sz="1200" dirty="0"/>
              <a:t>ους</a:t>
            </a:r>
            <a:r>
              <a:rPr lang="it" sz="1200" dirty="0"/>
              <a:t> φόρ</a:t>
            </a:r>
            <a:r>
              <a:rPr lang="el-GR" sz="1200" dirty="0"/>
              <a:t>ους</a:t>
            </a:r>
            <a:r>
              <a:rPr lang="it" sz="1200" dirty="0"/>
              <a:t>: Οι καθιερωμένες εταιρείες που συντάσσουν καταστάσεις αποτελεσμάτων μπορούν να χρησιμοποιήσουν τις πληροφορίες των εκθέσεων κερδών και ζημιών για να ολοκληρώσουν τους φόρους τους.</a:t>
            </a:r>
            <a:endParaRPr sz="1200" dirty="0"/>
          </a:p>
          <a:p>
            <a:pPr marL="0" lvl="0" indent="0" algn="just" rtl="0">
              <a:spcBef>
                <a:spcPts val="1200"/>
              </a:spcBef>
              <a:spcAft>
                <a:spcPts val="1200"/>
              </a:spcAft>
              <a:buNone/>
            </a:pPr>
            <a:endParaRPr dirty="0"/>
          </a:p>
        </p:txBody>
      </p:sp>
      <p:pic>
        <p:nvPicPr>
          <p:cNvPr id="531" name="Google Shape;531;p68"/>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532" name="Google Shape;532;p68"/>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69"/>
          <p:cNvPicPr preferRelativeResize="0"/>
          <p:nvPr/>
        </p:nvPicPr>
        <p:blipFill>
          <a:blip r:embed="rId3">
            <a:alphaModFix/>
          </a:blip>
          <a:stretch>
            <a:fillRect/>
          </a:stretch>
        </p:blipFill>
        <p:spPr>
          <a:xfrm>
            <a:off x="5581100" y="1416387"/>
            <a:ext cx="3173525" cy="2310724"/>
          </a:xfrm>
          <a:prstGeom prst="rect">
            <a:avLst/>
          </a:prstGeom>
          <a:noFill/>
          <a:ln>
            <a:noFill/>
          </a:ln>
        </p:spPr>
      </p:pic>
      <p:pic>
        <p:nvPicPr>
          <p:cNvPr id="538" name="Google Shape;538;p69"/>
          <p:cNvPicPr preferRelativeResize="0"/>
          <p:nvPr/>
        </p:nvPicPr>
        <p:blipFill>
          <a:blip r:embed="rId4">
            <a:alphaModFix/>
          </a:blip>
          <a:stretch>
            <a:fillRect/>
          </a:stretch>
        </p:blipFill>
        <p:spPr>
          <a:xfrm>
            <a:off x="0" y="447300"/>
            <a:ext cx="1097150" cy="1038100"/>
          </a:xfrm>
          <a:prstGeom prst="rect">
            <a:avLst/>
          </a:prstGeom>
          <a:noFill/>
          <a:ln>
            <a:noFill/>
          </a:ln>
        </p:spPr>
      </p:pic>
      <p:sp>
        <p:nvSpPr>
          <p:cNvPr id="539" name="Google Shape;539;p69"/>
          <p:cNvSpPr txBox="1">
            <a:spLocks noGrp="1"/>
          </p:cNvSpPr>
          <p:nvPr>
            <p:ph type="body" idx="1"/>
          </p:nvPr>
        </p:nvSpPr>
        <p:spPr>
          <a:xfrm>
            <a:off x="1727300" y="621825"/>
            <a:ext cx="3946136" cy="3984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it" sz="1800" b="1" dirty="0">
                <a:solidFill>
                  <a:schemeClr val="dk1"/>
                </a:solidFill>
              </a:rPr>
              <a:t>Η ΡΟ</a:t>
            </a:r>
            <a:r>
              <a:rPr lang="el-GR" sz="1800" b="1" dirty="0">
                <a:solidFill>
                  <a:schemeClr val="dk1"/>
                </a:solidFill>
              </a:rPr>
              <a:t>Η</a:t>
            </a:r>
            <a:r>
              <a:rPr lang="it" sz="1800" b="1" dirty="0">
                <a:solidFill>
                  <a:schemeClr val="dk1"/>
                </a:solidFill>
              </a:rPr>
              <a:t> ΜΕΤΡΗΤ</a:t>
            </a:r>
            <a:r>
              <a:rPr lang="el-GR" sz="1800" b="1" dirty="0">
                <a:solidFill>
                  <a:schemeClr val="dk1"/>
                </a:solidFill>
              </a:rPr>
              <a:t>Ω</a:t>
            </a:r>
            <a:r>
              <a:rPr lang="it" sz="1800" b="1" dirty="0">
                <a:solidFill>
                  <a:schemeClr val="dk1"/>
                </a:solidFill>
              </a:rPr>
              <a:t>Ν</a:t>
            </a:r>
            <a:endParaRPr sz="1800" b="1" dirty="0">
              <a:solidFill>
                <a:schemeClr val="dk1"/>
              </a:solidFill>
            </a:endParaRPr>
          </a:p>
          <a:p>
            <a:pPr marL="0" lvl="0" indent="0" algn="l" rtl="0">
              <a:lnSpc>
                <a:spcPct val="100000"/>
              </a:lnSpc>
              <a:spcBef>
                <a:spcPts val="0"/>
              </a:spcBef>
              <a:spcAft>
                <a:spcPts val="0"/>
              </a:spcAft>
              <a:buNone/>
            </a:pPr>
            <a:endParaRPr sz="1300" b="1" dirty="0">
              <a:solidFill>
                <a:schemeClr val="dk1"/>
              </a:solidFill>
            </a:endParaRPr>
          </a:p>
          <a:p>
            <a:pPr marL="0" lvl="0" indent="0" algn="just" rtl="0">
              <a:spcBef>
                <a:spcPts val="1200"/>
              </a:spcBef>
              <a:spcAft>
                <a:spcPts val="0"/>
              </a:spcAft>
              <a:buNone/>
            </a:pPr>
            <a:r>
              <a:rPr lang="it" sz="1300" dirty="0"/>
              <a:t>Πρόκειται για μια σύνοψη των εσόδων και των εκροών, η οποία περιγράφει λεπτομερώς τον τρόπο με τον οποίο τα μετρητά εισρέουν και εξέρχονται από τον οργανισμό, και συνήθως καταγράφεται σε μηνιαί</a:t>
            </a:r>
            <a:r>
              <a:rPr lang="el-GR" sz="1300" dirty="0"/>
              <a:t>α βάση</a:t>
            </a:r>
            <a:r>
              <a:rPr lang="it" sz="1300" dirty="0"/>
              <a:t>.</a:t>
            </a:r>
            <a:endParaRPr sz="1300" dirty="0"/>
          </a:p>
          <a:p>
            <a:pPr marL="0" lvl="0" indent="0" algn="just" rtl="0">
              <a:spcBef>
                <a:spcPts val="1200"/>
              </a:spcBef>
              <a:spcAft>
                <a:spcPts val="0"/>
              </a:spcAft>
              <a:buNone/>
            </a:pPr>
            <a:endParaRPr sz="1300" dirty="0"/>
          </a:p>
          <a:p>
            <a:pPr marL="0" lvl="0" indent="0" algn="just" rtl="0">
              <a:spcBef>
                <a:spcPts val="1200"/>
              </a:spcBef>
              <a:spcAft>
                <a:spcPts val="0"/>
              </a:spcAft>
              <a:buNone/>
            </a:pPr>
            <a:r>
              <a:rPr lang="it" sz="1300" dirty="0"/>
              <a:t>Η διοίκηση της επιχείρησης θα πρέπει να στοχεύει σε θετικές ταμειακές ροές. Με τη σωστή ρευστότητα, στην πραγματικότητα, ο οργανισμός είναι σε θέση να πληρώσει τους φόρους, τους προμηθευτές και τους άλλους πιστωτές, καθώς και τους εργαζόμενους, χωρίς προβλήματα</a:t>
            </a:r>
            <a:endParaRPr sz="1300" dirty="0"/>
          </a:p>
          <a:p>
            <a:pPr marL="0" lvl="0" indent="0" algn="just" rtl="0">
              <a:spcBef>
                <a:spcPts val="1200"/>
              </a:spcBef>
              <a:spcAft>
                <a:spcPts val="1200"/>
              </a:spcAft>
              <a:buNone/>
            </a:pPr>
            <a:endParaRPr sz="1300" dirty="0"/>
          </a:p>
        </p:txBody>
      </p:sp>
      <p:pic>
        <p:nvPicPr>
          <p:cNvPr id="540" name="Google Shape;540;p69"/>
          <p:cNvPicPr preferRelativeResize="0"/>
          <p:nvPr/>
        </p:nvPicPr>
        <p:blipFill>
          <a:blip r:embed="rId5">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70"/>
          <p:cNvPicPr preferRelativeResize="0"/>
          <p:nvPr/>
        </p:nvPicPr>
        <p:blipFill>
          <a:blip r:embed="rId3">
            <a:alphaModFix/>
          </a:blip>
          <a:stretch>
            <a:fillRect/>
          </a:stretch>
        </p:blipFill>
        <p:spPr>
          <a:xfrm>
            <a:off x="974325" y="447300"/>
            <a:ext cx="4342399" cy="4204876"/>
          </a:xfrm>
          <a:prstGeom prst="rect">
            <a:avLst/>
          </a:prstGeom>
          <a:noFill/>
          <a:ln>
            <a:noFill/>
          </a:ln>
        </p:spPr>
      </p:pic>
      <p:pic>
        <p:nvPicPr>
          <p:cNvPr id="546" name="Google Shape;546;p70"/>
          <p:cNvPicPr preferRelativeResize="0"/>
          <p:nvPr/>
        </p:nvPicPr>
        <p:blipFill>
          <a:blip r:embed="rId4">
            <a:alphaModFix/>
          </a:blip>
          <a:stretch>
            <a:fillRect/>
          </a:stretch>
        </p:blipFill>
        <p:spPr>
          <a:xfrm>
            <a:off x="0" y="447300"/>
            <a:ext cx="1097150" cy="1038100"/>
          </a:xfrm>
          <a:prstGeom prst="rect">
            <a:avLst/>
          </a:prstGeom>
          <a:noFill/>
          <a:ln>
            <a:noFill/>
          </a:ln>
        </p:spPr>
      </p:pic>
      <p:sp>
        <p:nvSpPr>
          <p:cNvPr id="547" name="Google Shape;547;p70"/>
          <p:cNvSpPr txBox="1">
            <a:spLocks noGrp="1"/>
          </p:cNvSpPr>
          <p:nvPr>
            <p:ph type="body" idx="1"/>
          </p:nvPr>
        </p:nvSpPr>
        <p:spPr>
          <a:xfrm>
            <a:off x="3646800" y="1380625"/>
            <a:ext cx="5151000" cy="1928100"/>
          </a:xfrm>
          <a:prstGeom prst="rect">
            <a:avLst/>
          </a:prstGeom>
        </p:spPr>
        <p:txBody>
          <a:bodyPr spcFirstLastPara="1" wrap="square" lIns="91425" tIns="91425" rIns="91425" bIns="91425" anchor="t" anchorCtr="0">
            <a:noAutofit/>
          </a:bodyPr>
          <a:lstStyle/>
          <a:p>
            <a:pPr marL="0" lvl="0" indent="0" algn="just" rtl="0">
              <a:spcBef>
                <a:spcPts val="1200"/>
              </a:spcBef>
              <a:spcAft>
                <a:spcPts val="0"/>
              </a:spcAft>
              <a:buNone/>
            </a:pPr>
            <a:r>
              <a:rPr lang="it"/>
              <a:t>Μπορείτε να υπολογίσετε τα κέρδη και τις ζημίες αφαιρώντας τα συνολικά έξοδα από τα έσοδα σε μια δεδομένη περίοδο ακολουθώντας αυτή την εξίσωση: </a:t>
            </a:r>
            <a:endParaRPr/>
          </a:p>
          <a:p>
            <a:pPr marL="0" lvl="0" indent="0" algn="just" rtl="0">
              <a:spcBef>
                <a:spcPts val="1200"/>
              </a:spcBef>
              <a:spcAft>
                <a:spcPts val="0"/>
              </a:spcAft>
              <a:buNone/>
            </a:pPr>
            <a:r>
              <a:rPr lang="it" sz="1800" b="1"/>
              <a:t>Κέρδη και ζημίες / Καθαρά κέρδη = Έσοδα - Έξοδα</a:t>
            </a:r>
            <a:endParaRPr sz="1800" b="1"/>
          </a:p>
          <a:p>
            <a:pPr marL="0" lvl="0" indent="0" algn="just" rtl="0">
              <a:spcBef>
                <a:spcPts val="1200"/>
              </a:spcBef>
              <a:spcAft>
                <a:spcPts val="1200"/>
              </a:spcAft>
              <a:buNone/>
            </a:pPr>
            <a:endParaRPr sz="1900"/>
          </a:p>
        </p:txBody>
      </p:sp>
      <p:sp>
        <p:nvSpPr>
          <p:cNvPr id="548" name="Google Shape;548;p70"/>
          <p:cNvSpPr txBox="1">
            <a:spLocks noGrp="1"/>
          </p:cNvSpPr>
          <p:nvPr>
            <p:ph type="title"/>
          </p:nvPr>
        </p:nvSpPr>
        <p:spPr>
          <a:xfrm>
            <a:off x="1411200" y="531425"/>
            <a:ext cx="7386600" cy="74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it" sz="2000" dirty="0">
                <a:latin typeface="Lato" charset="0"/>
                <a:ea typeface="Lato" charset="0"/>
                <a:cs typeface="Lato" charset="0"/>
              </a:rPr>
              <a:t>Πώς υπολογίζονται τα κέρδη και οι ζημίες;</a:t>
            </a:r>
            <a:endParaRPr sz="2000" dirty="0">
              <a:latin typeface="Lato" charset="0"/>
              <a:ea typeface="Lato" charset="0"/>
              <a:cs typeface="Lato" charset="0"/>
            </a:endParaRPr>
          </a:p>
          <a:p>
            <a:pPr marL="0" lvl="0" indent="0" algn="ctr" rtl="0">
              <a:spcBef>
                <a:spcPts val="0"/>
              </a:spcBef>
              <a:spcAft>
                <a:spcPts val="0"/>
              </a:spcAft>
              <a:buNone/>
            </a:pPr>
            <a:endParaRPr sz="2000" dirty="0">
              <a:latin typeface="Lato" charset="0"/>
              <a:ea typeface="Lato" charset="0"/>
              <a:cs typeface="Lato" charset="0"/>
            </a:endParaRPr>
          </a:p>
          <a:p>
            <a:pPr marL="0" lvl="0" indent="0" algn="ctr" rtl="0">
              <a:spcBef>
                <a:spcPts val="0"/>
              </a:spcBef>
              <a:spcAft>
                <a:spcPts val="0"/>
              </a:spcAft>
              <a:buNone/>
            </a:pPr>
            <a:endParaRPr sz="2000" dirty="0">
              <a:latin typeface="Lato" charset="0"/>
              <a:ea typeface="Lato" charset="0"/>
              <a:cs typeface="Lato" charset="0"/>
            </a:endParaRPr>
          </a:p>
        </p:txBody>
      </p:sp>
      <p:pic>
        <p:nvPicPr>
          <p:cNvPr id="549" name="Google Shape;549;p70"/>
          <p:cNvPicPr preferRelativeResize="0"/>
          <p:nvPr/>
        </p:nvPicPr>
        <p:blipFill>
          <a:blip r:embed="rId5">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71"/>
          <p:cNvPicPr preferRelativeResize="0"/>
          <p:nvPr/>
        </p:nvPicPr>
        <p:blipFill>
          <a:blip r:embed="rId3">
            <a:alphaModFix/>
          </a:blip>
          <a:stretch>
            <a:fillRect/>
          </a:stretch>
        </p:blipFill>
        <p:spPr>
          <a:xfrm>
            <a:off x="0" y="447300"/>
            <a:ext cx="1097150" cy="1038100"/>
          </a:xfrm>
          <a:prstGeom prst="rect">
            <a:avLst/>
          </a:prstGeom>
          <a:noFill/>
          <a:ln>
            <a:noFill/>
          </a:ln>
        </p:spPr>
      </p:pic>
      <p:sp>
        <p:nvSpPr>
          <p:cNvPr id="555" name="Google Shape;555;p71"/>
          <p:cNvSpPr txBox="1">
            <a:spLocks noGrp="1"/>
          </p:cNvSpPr>
          <p:nvPr>
            <p:ph type="title"/>
          </p:nvPr>
        </p:nvSpPr>
        <p:spPr>
          <a:xfrm>
            <a:off x="1411200" y="531425"/>
            <a:ext cx="7386600" cy="74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it" sz="2000" dirty="0">
                <a:latin typeface="Lato" charset="0"/>
                <a:ea typeface="Lato" charset="0"/>
                <a:cs typeface="Lato" charset="0"/>
              </a:rPr>
              <a:t>Ποια είναι η διαφορά μεταξύ ενός προϋπολογισμού λειτουργίας και ενός ισολογισμού;</a:t>
            </a:r>
            <a:endParaRPr sz="2000" dirty="0">
              <a:latin typeface="Lato" charset="0"/>
              <a:ea typeface="Lato" charset="0"/>
              <a:cs typeface="Lato" charset="0"/>
            </a:endParaRPr>
          </a:p>
          <a:p>
            <a:pPr marL="0" lvl="0" indent="0" algn="ctr" rtl="0">
              <a:spcBef>
                <a:spcPts val="0"/>
              </a:spcBef>
              <a:spcAft>
                <a:spcPts val="0"/>
              </a:spcAft>
              <a:buNone/>
            </a:pPr>
            <a:endParaRPr sz="2000" dirty="0">
              <a:latin typeface="Lato" charset="0"/>
              <a:ea typeface="Lato" charset="0"/>
              <a:cs typeface="Lato" charset="0"/>
            </a:endParaRPr>
          </a:p>
          <a:p>
            <a:pPr marL="0" lvl="0" indent="0" algn="ctr" rtl="0">
              <a:spcBef>
                <a:spcPts val="0"/>
              </a:spcBef>
              <a:spcAft>
                <a:spcPts val="0"/>
              </a:spcAft>
              <a:buNone/>
            </a:pPr>
            <a:endParaRPr sz="2000" dirty="0">
              <a:latin typeface="Lato" charset="0"/>
              <a:ea typeface="Lato" charset="0"/>
              <a:cs typeface="Lato" charset="0"/>
            </a:endParaRPr>
          </a:p>
          <a:p>
            <a:pPr marL="0" lvl="0" indent="0" algn="ctr" rtl="0">
              <a:spcBef>
                <a:spcPts val="0"/>
              </a:spcBef>
              <a:spcAft>
                <a:spcPts val="0"/>
              </a:spcAft>
              <a:buNone/>
            </a:pPr>
            <a:endParaRPr sz="2000" dirty="0">
              <a:latin typeface="Lato" charset="0"/>
              <a:ea typeface="Lato" charset="0"/>
              <a:cs typeface="Lato" charset="0"/>
            </a:endParaRPr>
          </a:p>
        </p:txBody>
      </p:sp>
      <p:graphicFrame>
        <p:nvGraphicFramePr>
          <p:cNvPr id="556" name="Google Shape;556;p71"/>
          <p:cNvGraphicFramePr/>
          <p:nvPr/>
        </p:nvGraphicFramePr>
        <p:xfrm>
          <a:off x="973281" y="2285174"/>
          <a:ext cx="7239000" cy="2186260"/>
        </p:xfrm>
        <a:graphic>
          <a:graphicData uri="http://schemas.openxmlformats.org/drawingml/2006/table">
            <a:tbl>
              <a:tblPr>
                <a:noFill/>
                <a:tableStyleId>{3FA5FD3F-6A07-42EB-9E6B-08913BEE9E4E}</a:tableStyleId>
              </a:tblPr>
              <a:tblGrid>
                <a:gridCol w="3497050">
                  <a:extLst>
                    <a:ext uri="{9D8B030D-6E8A-4147-A177-3AD203B41FA5}">
                      <a16:colId xmlns:a16="http://schemas.microsoft.com/office/drawing/2014/main" val="20000"/>
                    </a:ext>
                  </a:extLst>
                </a:gridCol>
                <a:gridCol w="3741950">
                  <a:extLst>
                    <a:ext uri="{9D8B030D-6E8A-4147-A177-3AD203B41FA5}">
                      <a16:colId xmlns:a16="http://schemas.microsoft.com/office/drawing/2014/main" val="20001"/>
                    </a:ext>
                  </a:extLst>
                </a:gridCol>
              </a:tblGrid>
              <a:tr h="418450">
                <a:tc>
                  <a:txBody>
                    <a:bodyPr/>
                    <a:lstStyle/>
                    <a:p>
                      <a:pPr marL="0" lvl="0" indent="0" algn="l" rtl="0">
                        <a:lnSpc>
                          <a:spcPct val="115000"/>
                        </a:lnSpc>
                        <a:spcBef>
                          <a:spcPts val="0"/>
                        </a:spcBef>
                        <a:spcAft>
                          <a:spcPts val="1600"/>
                        </a:spcAft>
                        <a:buClr>
                          <a:schemeClr val="dk2"/>
                        </a:buClr>
                        <a:buSzPts val="1100"/>
                        <a:buFont typeface="Arial"/>
                        <a:buNone/>
                      </a:pPr>
                      <a:r>
                        <a:rPr lang="it" sz="1300" b="1" dirty="0">
                          <a:solidFill>
                            <a:schemeClr val="dk1"/>
                          </a:solidFill>
                          <a:latin typeface="Lato"/>
                          <a:ea typeface="Lato"/>
                          <a:cs typeface="Lato"/>
                          <a:sym typeface="Lato"/>
                        </a:rPr>
                        <a:t>Ισολογισμός:</a:t>
                      </a:r>
                      <a:endParaRPr sz="1300" dirty="0"/>
                    </a:p>
                  </a:txBody>
                  <a:tcPr marL="91425" marR="91425" marT="91425" marB="91425"/>
                </a:tc>
                <a:tc>
                  <a:txBody>
                    <a:bodyPr/>
                    <a:lstStyle/>
                    <a:p>
                      <a:pPr marL="0" lvl="0" indent="0" algn="l" rtl="0">
                        <a:spcBef>
                          <a:spcPts val="0"/>
                        </a:spcBef>
                        <a:spcAft>
                          <a:spcPts val="0"/>
                        </a:spcAft>
                        <a:buClr>
                          <a:schemeClr val="dk2"/>
                        </a:buClr>
                        <a:buSzPts val="1100"/>
                        <a:buFont typeface="Arial"/>
                        <a:buNone/>
                      </a:pPr>
                      <a:r>
                        <a:rPr lang="it" sz="1300" b="1">
                          <a:solidFill>
                            <a:schemeClr val="dk1"/>
                          </a:solidFill>
                          <a:latin typeface="Lato"/>
                          <a:ea typeface="Lato"/>
                          <a:cs typeface="Lato"/>
                          <a:sym typeface="Lato"/>
                        </a:rPr>
                        <a:t>Κατάσταση ταμειακών ροών:</a:t>
                      </a:r>
                      <a:endParaRPr sz="1300"/>
                    </a:p>
                  </a:txBody>
                  <a:tcPr marL="91425" marR="91425" marT="91425" marB="91425"/>
                </a:tc>
                <a:extLst>
                  <a:ext uri="{0D108BD9-81ED-4DB2-BD59-A6C34878D82A}">
                    <a16:rowId xmlns:a16="http://schemas.microsoft.com/office/drawing/2014/main" val="10000"/>
                  </a:ext>
                </a:extLst>
              </a:tr>
              <a:tr h="962700">
                <a:tc>
                  <a:txBody>
                    <a:bodyPr/>
                    <a:lstStyle/>
                    <a:p>
                      <a:pPr marL="0" lvl="0" indent="0" algn="l" rtl="0">
                        <a:spcBef>
                          <a:spcPts val="0"/>
                        </a:spcBef>
                        <a:spcAft>
                          <a:spcPts val="0"/>
                        </a:spcAft>
                        <a:buNone/>
                      </a:pPr>
                      <a:r>
                        <a:rPr lang="it" sz="1300" dirty="0">
                          <a:latin typeface="Lato"/>
                          <a:ea typeface="Lato"/>
                          <a:cs typeface="Lato"/>
                          <a:sym typeface="Lato"/>
                        </a:rPr>
                        <a:t>Ο ισολογισμός απεικονίζει την αξία της εταιρείας. Αυτό σημαίνει ότι εξετάζει τα περιουσιακά στοιχεία της εταιρείας (αυτά που κατέχει ο οργανισμός), τις υποχρεώσεις (δάνεια ή χρήματα που οφείλονται σε πρόσωπα ή ορισμένες οντότητες) και τα ίδια κεφάλαια (αξία των μετοχών).  </a:t>
                      </a:r>
                      <a:endParaRPr sz="1300" dirty="0">
                        <a:latin typeface="Lato"/>
                        <a:ea typeface="Lato"/>
                        <a:cs typeface="Lato"/>
                        <a:sym typeface="Lato"/>
                      </a:endParaRPr>
                    </a:p>
                    <a:p>
                      <a:pPr marL="0" lvl="0" indent="0" algn="l" rtl="0">
                        <a:spcBef>
                          <a:spcPts val="0"/>
                        </a:spcBef>
                        <a:spcAft>
                          <a:spcPts val="0"/>
                        </a:spcAft>
                        <a:buNone/>
                      </a:pPr>
                      <a:endParaRPr sz="1300" dirty="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it" sz="1300" dirty="0">
                          <a:latin typeface="Lato"/>
                          <a:ea typeface="Lato"/>
                          <a:cs typeface="Lato"/>
                          <a:sym typeface="Lato"/>
                        </a:rPr>
                        <a:t>Η κατάσταση ταμειακών ροών δείχνει τη μεταβολή της κερδοφορίας με την πάροδο του χρόνου. Εμφανίζει την απόδοση του οργανισμού για μια δεδομένη περίοδο και ο ισολογισμός δείχνει την επίδραση αυτής της απόδοσης στην αξία της εταιρείας.</a:t>
                      </a:r>
                      <a:endParaRPr sz="1300" dirty="0">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bl>
          </a:graphicData>
        </a:graphic>
      </p:graphicFrame>
      <p:sp>
        <p:nvSpPr>
          <p:cNvPr id="557" name="Google Shape;557;p71"/>
          <p:cNvSpPr txBox="1"/>
          <p:nvPr/>
        </p:nvSpPr>
        <p:spPr>
          <a:xfrm>
            <a:off x="1418126" y="1154757"/>
            <a:ext cx="6563700" cy="16992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0"/>
              </a:spcAft>
              <a:buClr>
                <a:schemeClr val="dk2"/>
              </a:buClr>
              <a:buSzPts val="1100"/>
              <a:buFont typeface="Arial"/>
              <a:buNone/>
            </a:pPr>
            <a:r>
              <a:rPr lang="it" dirty="0">
                <a:latin typeface="Lato"/>
                <a:ea typeface="Lato"/>
                <a:cs typeface="Lato"/>
                <a:sym typeface="Lato"/>
              </a:rPr>
              <a:t>Πολλοί άνθρωποι συγχέουν τις οικονομικές καταστάσεις με τους ισολογισμούς. Αν και οι δύο παρέχουν ιστορικά οικονομικά στοιχεία, προσεγγίζουν τις πληροφορίες αυτές από δύο διαφορετικές οπτικές γωνίες:</a:t>
            </a:r>
            <a:endParaRPr dirty="0">
              <a:latin typeface="Lato"/>
              <a:ea typeface="Lato"/>
              <a:cs typeface="Lato"/>
              <a:sym typeface="Lato"/>
            </a:endParaRPr>
          </a:p>
          <a:p>
            <a:pPr marL="0" lvl="0" indent="0" algn="just" rtl="0">
              <a:lnSpc>
                <a:spcPct val="115000"/>
              </a:lnSpc>
              <a:spcBef>
                <a:spcPts val="1200"/>
              </a:spcBef>
              <a:spcAft>
                <a:spcPts val="0"/>
              </a:spcAft>
              <a:buClr>
                <a:schemeClr val="dk2"/>
              </a:buClr>
              <a:buSzPts val="1100"/>
              <a:buFont typeface="Arial"/>
              <a:buNone/>
            </a:pPr>
            <a:r>
              <a:rPr lang="it" dirty="0">
                <a:latin typeface="Lato"/>
                <a:ea typeface="Lato"/>
                <a:cs typeface="Lato"/>
                <a:sym typeface="Lato"/>
              </a:rPr>
              <a:t> </a:t>
            </a:r>
            <a:endParaRPr dirty="0">
              <a:latin typeface="Lato"/>
              <a:ea typeface="Lato"/>
              <a:cs typeface="Lato"/>
              <a:sym typeface="Lato"/>
            </a:endParaRPr>
          </a:p>
          <a:p>
            <a:pPr marL="0" lvl="0" indent="0" algn="l" rtl="0">
              <a:spcBef>
                <a:spcPts val="1200"/>
              </a:spcBef>
              <a:spcAft>
                <a:spcPts val="0"/>
              </a:spcAft>
              <a:buNone/>
            </a:pPr>
            <a:endParaRPr dirty="0">
              <a:latin typeface="Lato"/>
              <a:ea typeface="Lato"/>
              <a:cs typeface="Lato"/>
              <a:sym typeface="Lato"/>
            </a:endParaRPr>
          </a:p>
        </p:txBody>
      </p:sp>
      <p:pic>
        <p:nvPicPr>
          <p:cNvPr id="558" name="Google Shape;558;p71"/>
          <p:cNvPicPr preferRelativeResize="0"/>
          <p:nvPr/>
        </p:nvPicPr>
        <p:blipFill>
          <a:blip r:embed="rId4">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72"/>
          <p:cNvPicPr preferRelativeResize="0"/>
          <p:nvPr/>
        </p:nvPicPr>
        <p:blipFill>
          <a:blip r:embed="rId3">
            <a:alphaModFix/>
          </a:blip>
          <a:stretch>
            <a:fillRect/>
          </a:stretch>
        </p:blipFill>
        <p:spPr>
          <a:xfrm>
            <a:off x="362625" y="1202025"/>
            <a:ext cx="4209376" cy="3718850"/>
          </a:xfrm>
          <a:prstGeom prst="rect">
            <a:avLst/>
          </a:prstGeom>
          <a:noFill/>
          <a:ln>
            <a:noFill/>
          </a:ln>
        </p:spPr>
      </p:pic>
      <p:pic>
        <p:nvPicPr>
          <p:cNvPr id="564" name="Google Shape;564;p72"/>
          <p:cNvPicPr preferRelativeResize="0"/>
          <p:nvPr/>
        </p:nvPicPr>
        <p:blipFill>
          <a:blip r:embed="rId4">
            <a:alphaModFix/>
          </a:blip>
          <a:stretch>
            <a:fillRect/>
          </a:stretch>
        </p:blipFill>
        <p:spPr>
          <a:xfrm>
            <a:off x="0" y="447300"/>
            <a:ext cx="1097150" cy="1038100"/>
          </a:xfrm>
          <a:prstGeom prst="rect">
            <a:avLst/>
          </a:prstGeom>
          <a:noFill/>
          <a:ln>
            <a:noFill/>
          </a:ln>
        </p:spPr>
      </p:pic>
      <p:sp>
        <p:nvSpPr>
          <p:cNvPr id="565" name="Google Shape;565;p72"/>
          <p:cNvSpPr txBox="1">
            <a:spLocks noGrp="1"/>
          </p:cNvSpPr>
          <p:nvPr>
            <p:ph type="body" idx="1"/>
          </p:nvPr>
        </p:nvSpPr>
        <p:spPr>
          <a:xfrm>
            <a:off x="3180150" y="560400"/>
            <a:ext cx="5333400" cy="2924018"/>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it" sz="1200" b="1" dirty="0">
                <a:solidFill>
                  <a:schemeClr val="dk1"/>
                </a:solidFill>
              </a:rPr>
              <a:t>ΔΕ</a:t>
            </a:r>
            <a:r>
              <a:rPr lang="el-GR" sz="1200" b="1" dirty="0">
                <a:solidFill>
                  <a:schemeClr val="dk1"/>
                </a:solidFill>
              </a:rPr>
              <a:t>Ι</a:t>
            </a:r>
            <a:r>
              <a:rPr lang="it" sz="1200" b="1" dirty="0">
                <a:solidFill>
                  <a:schemeClr val="dk1"/>
                </a:solidFill>
              </a:rPr>
              <a:t>ΚΤΕΣ ΠΡΟΫΠΟΛΟΓΙΣΜΟΎ</a:t>
            </a:r>
            <a:endParaRPr sz="1200" b="1" dirty="0">
              <a:solidFill>
                <a:schemeClr val="dk1"/>
              </a:solidFill>
            </a:endParaRPr>
          </a:p>
          <a:p>
            <a:pPr marL="0" lvl="0" indent="0" algn="just" rtl="0">
              <a:spcBef>
                <a:spcPts val="1200"/>
              </a:spcBef>
              <a:spcAft>
                <a:spcPts val="0"/>
              </a:spcAft>
              <a:buNone/>
            </a:pPr>
            <a:r>
              <a:rPr lang="it" sz="1200" dirty="0"/>
              <a:t>Η παρακολούθηση του επιπέδου απόδοσης της εταιρείας αποτελεί πρωταρχική προϋπόθεση για τη συνεχή ανάπτυξη και επέκτασή της. Επιπλέον, μια αξιολόγηση των επιδόσεων που βασίζεται αποκλειστικά σε αριθμητικά δεδομένα είναι σίγουρα ανεπαρκής. Η συνεκτίμηση μόνο ποσοτικών παραμέτρων προσφέρει περιορισμένη εικόνα του εσωτερικού κόσμου της εταιρείας, επιτρέποντας να επικεντρωθεί κανείς στο πώς θα την καταστήσει τον καλύτερο δυνατό ανταγωνιστή. Για τους λόγους αυτούς, οι κατά τα άλλα ανεπαρκείς δείκτες αυστηρά οικονομικο-χρηματοοικονομικού τύπου συμπληρώνονται πλέον από άλλους λεγόμενους </a:t>
            </a:r>
            <a:r>
              <a:rPr lang="el-GR" sz="1200" dirty="0"/>
              <a:t>«</a:t>
            </a:r>
            <a:r>
              <a:rPr lang="it" sz="1200" dirty="0"/>
              <a:t>Key</a:t>
            </a:r>
            <a:r>
              <a:rPr lang="el-GR" sz="1200" dirty="0"/>
              <a:t>» (Κλειδιά)</a:t>
            </a:r>
            <a:r>
              <a:rPr lang="it" sz="1200" dirty="0"/>
              <a:t>.</a:t>
            </a:r>
            <a:endParaRPr sz="1200" dirty="0"/>
          </a:p>
          <a:p>
            <a:pPr marL="0" lvl="0" indent="0" algn="just" rtl="0">
              <a:spcBef>
                <a:spcPts val="1200"/>
              </a:spcBef>
              <a:spcAft>
                <a:spcPts val="0"/>
              </a:spcAft>
              <a:buNone/>
            </a:pPr>
            <a:endParaRPr sz="1200" dirty="0"/>
          </a:p>
          <a:p>
            <a:pPr marL="0" lvl="0" indent="0" algn="just" rtl="0">
              <a:spcBef>
                <a:spcPts val="1200"/>
              </a:spcBef>
              <a:spcAft>
                <a:spcPts val="0"/>
              </a:spcAft>
              <a:buNone/>
            </a:pPr>
            <a:endParaRPr sz="1200" dirty="0"/>
          </a:p>
          <a:p>
            <a:pPr marL="0" lvl="0" indent="0" algn="just" rtl="0">
              <a:spcBef>
                <a:spcPts val="1200"/>
              </a:spcBef>
              <a:spcAft>
                <a:spcPts val="1200"/>
              </a:spcAft>
              <a:buNone/>
            </a:pPr>
            <a:endParaRPr sz="1200" dirty="0"/>
          </a:p>
        </p:txBody>
      </p:sp>
      <p:pic>
        <p:nvPicPr>
          <p:cNvPr id="566" name="Google Shape;566;p72"/>
          <p:cNvPicPr preferRelativeResize="0"/>
          <p:nvPr/>
        </p:nvPicPr>
        <p:blipFill>
          <a:blip r:embed="rId5">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73"/>
          <p:cNvPicPr preferRelativeResize="0"/>
          <p:nvPr/>
        </p:nvPicPr>
        <p:blipFill rotWithShape="1">
          <a:blip r:embed="rId3">
            <a:alphaModFix/>
          </a:blip>
          <a:srcRect t="-8589" r="-2606"/>
          <a:stretch/>
        </p:blipFill>
        <p:spPr>
          <a:xfrm>
            <a:off x="1758325" y="2040450"/>
            <a:ext cx="6233251" cy="3008675"/>
          </a:xfrm>
          <a:prstGeom prst="rect">
            <a:avLst/>
          </a:prstGeom>
          <a:noFill/>
          <a:ln>
            <a:noFill/>
          </a:ln>
        </p:spPr>
      </p:pic>
      <p:pic>
        <p:nvPicPr>
          <p:cNvPr id="572" name="Google Shape;572;p73"/>
          <p:cNvPicPr preferRelativeResize="0"/>
          <p:nvPr/>
        </p:nvPicPr>
        <p:blipFill>
          <a:blip r:embed="rId4">
            <a:alphaModFix/>
          </a:blip>
          <a:stretch>
            <a:fillRect/>
          </a:stretch>
        </p:blipFill>
        <p:spPr>
          <a:xfrm>
            <a:off x="0" y="447300"/>
            <a:ext cx="1097150" cy="1038100"/>
          </a:xfrm>
          <a:prstGeom prst="rect">
            <a:avLst/>
          </a:prstGeom>
          <a:noFill/>
          <a:ln>
            <a:noFill/>
          </a:ln>
        </p:spPr>
      </p:pic>
      <p:sp>
        <p:nvSpPr>
          <p:cNvPr id="573" name="Google Shape;573;p73"/>
          <p:cNvSpPr txBox="1">
            <a:spLocks noGrp="1"/>
          </p:cNvSpPr>
          <p:nvPr>
            <p:ph type="title"/>
          </p:nvPr>
        </p:nvSpPr>
        <p:spPr>
          <a:xfrm>
            <a:off x="1411200" y="531425"/>
            <a:ext cx="7386600" cy="55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it" sz="2000" dirty="0">
                <a:latin typeface="Lato" charset="0"/>
                <a:cs typeface="Lato" charset="0"/>
              </a:rPr>
              <a:t>Οι κύριοι δείκτες του προϋπολογισμού είναι:</a:t>
            </a:r>
            <a:endParaRPr sz="2000" dirty="0">
              <a:latin typeface="Lato" charset="0"/>
              <a:cs typeface="Lato" charset="0"/>
            </a:endParaRPr>
          </a:p>
          <a:p>
            <a:pPr marL="0" lvl="0" indent="0" algn="ctr" rtl="0">
              <a:spcBef>
                <a:spcPts val="0"/>
              </a:spcBef>
              <a:spcAft>
                <a:spcPts val="0"/>
              </a:spcAft>
              <a:buNone/>
            </a:pPr>
            <a:endParaRPr sz="2000" dirty="0">
              <a:latin typeface="Lato" charset="0"/>
              <a:cs typeface="Lato" charset="0"/>
            </a:endParaRPr>
          </a:p>
          <a:p>
            <a:pPr marL="0" lvl="0" indent="0" algn="ctr" rtl="0">
              <a:spcBef>
                <a:spcPts val="0"/>
              </a:spcBef>
              <a:spcAft>
                <a:spcPts val="0"/>
              </a:spcAft>
              <a:buNone/>
            </a:pPr>
            <a:endParaRPr sz="2000" dirty="0">
              <a:latin typeface="Lato" charset="0"/>
              <a:cs typeface="Lato" charset="0"/>
            </a:endParaRPr>
          </a:p>
          <a:p>
            <a:pPr marL="0" lvl="0" indent="0" algn="ctr" rtl="0">
              <a:spcBef>
                <a:spcPts val="0"/>
              </a:spcBef>
              <a:spcAft>
                <a:spcPts val="0"/>
              </a:spcAft>
              <a:buNone/>
            </a:pPr>
            <a:endParaRPr sz="2000" dirty="0">
              <a:latin typeface="Lato" charset="0"/>
              <a:cs typeface="Lato" charset="0"/>
            </a:endParaRPr>
          </a:p>
        </p:txBody>
      </p:sp>
      <p:sp>
        <p:nvSpPr>
          <p:cNvPr id="574" name="Google Shape;574;p73"/>
          <p:cNvSpPr txBox="1">
            <a:spLocks noGrp="1"/>
          </p:cNvSpPr>
          <p:nvPr>
            <p:ph type="body" idx="1"/>
          </p:nvPr>
        </p:nvSpPr>
        <p:spPr>
          <a:xfrm>
            <a:off x="2495725" y="1082525"/>
            <a:ext cx="5946900" cy="1650300"/>
          </a:xfrm>
          <a:prstGeom prst="rect">
            <a:avLst/>
          </a:prstGeom>
        </p:spPr>
        <p:txBody>
          <a:bodyPr spcFirstLastPara="1" wrap="square" lIns="91425" tIns="91425" rIns="91425" bIns="91425" anchor="t" anchorCtr="0">
            <a:noAutofit/>
          </a:bodyPr>
          <a:lstStyle/>
          <a:p>
            <a:pPr marL="457200" lvl="0" indent="-311150" algn="just" rtl="0">
              <a:spcBef>
                <a:spcPts val="1200"/>
              </a:spcBef>
              <a:spcAft>
                <a:spcPts val="0"/>
              </a:spcAft>
              <a:buSzPts val="1300"/>
              <a:buChar char="●"/>
            </a:pPr>
            <a:r>
              <a:rPr lang="it" sz="1300" b="1" dirty="0"/>
              <a:t>Απόδοση της επένδυσης (ROI) </a:t>
            </a:r>
            <a:r>
              <a:rPr lang="it" sz="1300" dirty="0"/>
              <a:t>= (Καθαρό κέρδος / Κόστος επένδυσης) x 100</a:t>
            </a:r>
            <a:endParaRPr sz="1300" dirty="0"/>
          </a:p>
          <a:p>
            <a:pPr marL="457200" lvl="0" indent="-311150" algn="just" rtl="0">
              <a:spcBef>
                <a:spcPts val="0"/>
              </a:spcBef>
              <a:spcAft>
                <a:spcPts val="0"/>
              </a:spcAft>
              <a:buSzPts val="1300"/>
              <a:buChar char="●"/>
            </a:pPr>
            <a:r>
              <a:rPr lang="it" sz="1300" b="1" dirty="0"/>
              <a:t>Αποδοτικότητα ιδίων κεφαλαίων (ROE) </a:t>
            </a:r>
            <a:r>
              <a:rPr lang="it" sz="1300" dirty="0"/>
              <a:t>= (Καθαρά κέρδη / Ίδια κεφάλαια) x 100</a:t>
            </a:r>
            <a:endParaRPr sz="1300" dirty="0"/>
          </a:p>
          <a:p>
            <a:pPr marL="457200" lvl="0" indent="-311150" algn="just" rtl="0">
              <a:spcBef>
                <a:spcPts val="0"/>
              </a:spcBef>
              <a:spcAft>
                <a:spcPts val="0"/>
              </a:spcAft>
              <a:buSzPts val="1300"/>
              <a:buChar char="●"/>
            </a:pPr>
            <a:r>
              <a:rPr lang="it" sz="1300" b="1" dirty="0"/>
              <a:t>Απόδοση επί των πωλήσεων (ROS) </a:t>
            </a:r>
            <a:r>
              <a:rPr lang="it" sz="1300" dirty="0"/>
              <a:t>= Λειτουργικά κέρδη / Καθαρές πωλήσεις</a:t>
            </a:r>
            <a:endParaRPr sz="1300" dirty="0"/>
          </a:p>
          <a:p>
            <a:pPr marL="457200" lvl="0" indent="-311150" algn="just" rtl="0">
              <a:spcBef>
                <a:spcPts val="0"/>
              </a:spcBef>
              <a:spcAft>
                <a:spcPts val="0"/>
              </a:spcAft>
              <a:buSzPts val="1300"/>
              <a:buChar char="●"/>
            </a:pPr>
            <a:r>
              <a:rPr lang="it" sz="1300" b="1" dirty="0"/>
              <a:t>Απόδοση ενεργητικού (ROA) </a:t>
            </a:r>
            <a:r>
              <a:rPr lang="it" sz="1300" dirty="0"/>
              <a:t>= Καθαρά κέρδη / Σύνολο ενεργητικού</a:t>
            </a:r>
            <a:endParaRPr sz="1300" dirty="0"/>
          </a:p>
          <a:p>
            <a:pPr marL="914400" lvl="0" indent="0" algn="just" rtl="0">
              <a:spcBef>
                <a:spcPts val="1200"/>
              </a:spcBef>
              <a:spcAft>
                <a:spcPts val="0"/>
              </a:spcAft>
              <a:buNone/>
            </a:pPr>
            <a:endParaRPr sz="1200" b="1" dirty="0"/>
          </a:p>
          <a:p>
            <a:pPr marL="0" lvl="0" indent="0" algn="just" rtl="0">
              <a:spcBef>
                <a:spcPts val="1200"/>
              </a:spcBef>
              <a:spcAft>
                <a:spcPts val="1200"/>
              </a:spcAft>
              <a:buNone/>
            </a:pPr>
            <a:endParaRPr dirty="0"/>
          </a:p>
        </p:txBody>
      </p:sp>
      <p:pic>
        <p:nvPicPr>
          <p:cNvPr id="575" name="Google Shape;575;p73"/>
          <p:cNvPicPr preferRelativeResize="0"/>
          <p:nvPr/>
        </p:nvPicPr>
        <p:blipFill>
          <a:blip r:embed="rId5">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9"/>
          <p:cNvPicPr preferRelativeResize="0"/>
          <p:nvPr/>
        </p:nvPicPr>
        <p:blipFill>
          <a:blip r:embed="rId3">
            <a:alphaModFix/>
          </a:blip>
          <a:stretch>
            <a:fillRect/>
          </a:stretch>
        </p:blipFill>
        <p:spPr>
          <a:xfrm>
            <a:off x="265500" y="244925"/>
            <a:ext cx="1393177" cy="1318200"/>
          </a:xfrm>
          <a:prstGeom prst="rect">
            <a:avLst/>
          </a:prstGeom>
          <a:noFill/>
          <a:ln>
            <a:noFill/>
          </a:ln>
        </p:spPr>
      </p:pic>
      <p:sp>
        <p:nvSpPr>
          <p:cNvPr id="168" name="Google Shape;168;p29"/>
          <p:cNvSpPr txBox="1">
            <a:spLocks noGrp="1"/>
          </p:cNvSpPr>
          <p:nvPr>
            <p:ph type="title"/>
          </p:nvPr>
        </p:nvSpPr>
        <p:spPr>
          <a:xfrm>
            <a:off x="1894738" y="531425"/>
            <a:ext cx="6321600" cy="63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it" sz="2000" dirty="0">
                <a:latin typeface="Lato" charset="0"/>
                <a:ea typeface="Lato" charset="0"/>
                <a:cs typeface="Lato" charset="0"/>
              </a:rPr>
              <a:t>Μεθοδολογία - EQF</a:t>
            </a:r>
            <a:endParaRPr sz="2000" dirty="0">
              <a:latin typeface="Lato" charset="0"/>
              <a:ea typeface="Lato" charset="0"/>
              <a:cs typeface="Lato" charset="0"/>
            </a:endParaRPr>
          </a:p>
        </p:txBody>
      </p:sp>
      <p:graphicFrame>
        <p:nvGraphicFramePr>
          <p:cNvPr id="169" name="Google Shape;169;p29"/>
          <p:cNvGraphicFramePr/>
          <p:nvPr/>
        </p:nvGraphicFramePr>
        <p:xfrm>
          <a:off x="1658663" y="1166835"/>
          <a:ext cx="6793725" cy="3476946"/>
        </p:xfrm>
        <a:graphic>
          <a:graphicData uri="http://schemas.openxmlformats.org/drawingml/2006/table">
            <a:tbl>
              <a:tblPr>
                <a:noFill/>
                <a:tableStyleId>{3FA5FD3F-6A07-42EB-9E6B-08913BEE9E4E}</a:tableStyleId>
              </a:tblPr>
              <a:tblGrid>
                <a:gridCol w="2264575">
                  <a:extLst>
                    <a:ext uri="{9D8B030D-6E8A-4147-A177-3AD203B41FA5}">
                      <a16:colId xmlns:a16="http://schemas.microsoft.com/office/drawing/2014/main" val="20000"/>
                    </a:ext>
                  </a:extLst>
                </a:gridCol>
                <a:gridCol w="2264575">
                  <a:extLst>
                    <a:ext uri="{9D8B030D-6E8A-4147-A177-3AD203B41FA5}">
                      <a16:colId xmlns:a16="http://schemas.microsoft.com/office/drawing/2014/main" val="20001"/>
                    </a:ext>
                  </a:extLst>
                </a:gridCol>
                <a:gridCol w="2264575">
                  <a:extLst>
                    <a:ext uri="{9D8B030D-6E8A-4147-A177-3AD203B41FA5}">
                      <a16:colId xmlns:a16="http://schemas.microsoft.com/office/drawing/2014/main" val="20002"/>
                    </a:ext>
                  </a:extLst>
                </a:gridCol>
              </a:tblGrid>
              <a:tr h="459175">
                <a:tc>
                  <a:txBody>
                    <a:bodyPr/>
                    <a:lstStyle/>
                    <a:p>
                      <a:pPr marL="0" lvl="0" indent="0" algn="l" rtl="0">
                        <a:lnSpc>
                          <a:spcPct val="115000"/>
                        </a:lnSpc>
                        <a:spcBef>
                          <a:spcPts val="0"/>
                        </a:spcBef>
                        <a:spcAft>
                          <a:spcPts val="1600"/>
                        </a:spcAft>
                        <a:buClr>
                          <a:schemeClr val="dk2"/>
                        </a:buClr>
                        <a:buSzPts val="1100"/>
                        <a:buFont typeface="Arial"/>
                        <a:buNone/>
                      </a:pPr>
                      <a:r>
                        <a:rPr lang="it" sz="2100" b="1" dirty="0">
                          <a:solidFill>
                            <a:schemeClr val="dk1"/>
                          </a:solidFill>
                          <a:latin typeface="Lato"/>
                          <a:ea typeface="Lato"/>
                          <a:cs typeface="Lato"/>
                          <a:sym typeface="Lato"/>
                        </a:rPr>
                        <a:t>Γνώση:</a:t>
                      </a:r>
                      <a:endParaRPr dirty="0"/>
                    </a:p>
                  </a:txBody>
                  <a:tcPr marL="91425" marR="91425" marT="91425" marB="91425"/>
                </a:tc>
                <a:tc>
                  <a:txBody>
                    <a:bodyPr/>
                    <a:lstStyle/>
                    <a:p>
                      <a:pPr marL="0" lvl="0" indent="0" algn="l" rtl="0">
                        <a:lnSpc>
                          <a:spcPct val="115000"/>
                        </a:lnSpc>
                        <a:spcBef>
                          <a:spcPts val="0"/>
                        </a:spcBef>
                        <a:spcAft>
                          <a:spcPts val="1600"/>
                        </a:spcAft>
                        <a:buClr>
                          <a:schemeClr val="dk2"/>
                        </a:buClr>
                        <a:buSzPts val="1100"/>
                        <a:buFont typeface="Arial"/>
                        <a:buNone/>
                      </a:pPr>
                      <a:r>
                        <a:rPr lang="it" sz="2100" b="1">
                          <a:solidFill>
                            <a:schemeClr val="dk1"/>
                          </a:solidFill>
                          <a:latin typeface="Lato"/>
                          <a:ea typeface="Lato"/>
                          <a:cs typeface="Lato"/>
                          <a:sym typeface="Lato"/>
                        </a:rPr>
                        <a:t>Δεξιότητες:</a:t>
                      </a:r>
                      <a:endParaRPr/>
                    </a:p>
                  </a:txBody>
                  <a:tcPr marL="91425" marR="91425" marT="91425" marB="91425"/>
                </a:tc>
                <a:tc>
                  <a:txBody>
                    <a:bodyPr/>
                    <a:lstStyle/>
                    <a:p>
                      <a:pPr marL="0" lvl="0" indent="0" algn="l" rtl="0">
                        <a:lnSpc>
                          <a:spcPct val="115000"/>
                        </a:lnSpc>
                        <a:spcBef>
                          <a:spcPts val="0"/>
                        </a:spcBef>
                        <a:spcAft>
                          <a:spcPts val="1600"/>
                        </a:spcAft>
                        <a:buClr>
                          <a:schemeClr val="dk2"/>
                        </a:buClr>
                        <a:buSzPts val="1100"/>
                        <a:buFont typeface="Arial"/>
                        <a:buNone/>
                      </a:pPr>
                      <a:r>
                        <a:rPr lang="it" sz="2100" b="1">
                          <a:solidFill>
                            <a:schemeClr val="dk1"/>
                          </a:solidFill>
                          <a:latin typeface="Lato"/>
                          <a:ea typeface="Lato"/>
                          <a:cs typeface="Lato"/>
                          <a:sym typeface="Lato"/>
                        </a:rPr>
                        <a:t>Ικανότητες:</a:t>
                      </a:r>
                      <a:endParaRPr/>
                    </a:p>
                  </a:txBody>
                  <a:tcPr marL="91425" marR="91425" marT="91425" marB="91425"/>
                </a:tc>
                <a:extLst>
                  <a:ext uri="{0D108BD9-81ED-4DB2-BD59-A6C34878D82A}">
                    <a16:rowId xmlns:a16="http://schemas.microsoft.com/office/drawing/2014/main" val="10000"/>
                  </a:ext>
                </a:extLst>
              </a:tr>
              <a:tr h="2699550">
                <a:tc>
                  <a:txBody>
                    <a:bodyPr/>
                    <a:lstStyle/>
                    <a:p>
                      <a:pPr marL="0" lvl="0" indent="0" algn="l" rtl="0">
                        <a:spcBef>
                          <a:spcPts val="0"/>
                        </a:spcBef>
                        <a:spcAft>
                          <a:spcPts val="0"/>
                        </a:spcAft>
                        <a:buNone/>
                      </a:pPr>
                      <a:r>
                        <a:rPr lang="it" sz="1000" dirty="0">
                          <a:solidFill>
                            <a:schemeClr val="dk2"/>
                          </a:solidFill>
                          <a:latin typeface="Lato"/>
                          <a:ea typeface="Lato"/>
                          <a:cs typeface="Lato"/>
                          <a:sym typeface="Lato"/>
                        </a:rPr>
                        <a:t>- </a:t>
                      </a:r>
                      <a:r>
                        <a:rPr lang="el-GR" sz="1000" dirty="0">
                          <a:solidFill>
                            <a:schemeClr val="dk2"/>
                          </a:solidFill>
                          <a:latin typeface="Lato"/>
                          <a:ea typeface="Lato"/>
                          <a:cs typeface="Lato"/>
                          <a:sym typeface="Lato"/>
                        </a:rPr>
                        <a:t>Κατανοήστε</a:t>
                      </a:r>
                      <a:r>
                        <a:rPr lang="el-GR" sz="1000" baseline="0" dirty="0">
                          <a:solidFill>
                            <a:schemeClr val="dk2"/>
                          </a:solidFill>
                          <a:latin typeface="Lato"/>
                          <a:ea typeface="Lato"/>
                          <a:cs typeface="Lato"/>
                          <a:sym typeface="Lato"/>
                        </a:rPr>
                        <a:t> </a:t>
                      </a:r>
                      <a:r>
                        <a:rPr lang="it" sz="1000" dirty="0">
                          <a:solidFill>
                            <a:schemeClr val="dk2"/>
                          </a:solidFill>
                          <a:latin typeface="Lato"/>
                          <a:ea typeface="Lato"/>
                          <a:cs typeface="Lato"/>
                          <a:sym typeface="Lato"/>
                        </a:rPr>
                        <a:t>πώς </a:t>
                      </a:r>
                      <a:r>
                        <a:rPr lang="it" sz="1000" dirty="0">
                          <a:solidFill>
                            <a:srgbClr val="222222"/>
                          </a:solidFill>
                          <a:highlight>
                            <a:srgbClr val="FCFCFC"/>
                          </a:highlight>
                          <a:latin typeface="Lato"/>
                          <a:ea typeface="Lato"/>
                          <a:cs typeface="Lato"/>
                          <a:sym typeface="Lato"/>
                        </a:rPr>
                        <a:t>να χρησιμοποι</a:t>
                      </a:r>
                      <a:r>
                        <a:rPr lang="el-GR" sz="1000" dirty="0">
                          <a:solidFill>
                            <a:srgbClr val="222222"/>
                          </a:solidFill>
                          <a:highlight>
                            <a:srgbClr val="FCFCFC"/>
                          </a:highlight>
                          <a:latin typeface="Lato"/>
                          <a:ea typeface="Lato"/>
                          <a:cs typeface="Lato"/>
                          <a:sym typeface="Lato"/>
                        </a:rPr>
                        <a:t>είτε</a:t>
                      </a:r>
                      <a:r>
                        <a:rPr lang="it" sz="1000" dirty="0">
                          <a:solidFill>
                            <a:srgbClr val="222222"/>
                          </a:solidFill>
                          <a:highlight>
                            <a:srgbClr val="FCFCFC"/>
                          </a:highlight>
                          <a:latin typeface="Lato"/>
                          <a:ea typeface="Lato"/>
                          <a:cs typeface="Lato"/>
                          <a:sym typeface="Lato"/>
                        </a:rPr>
                        <a:t> αποτελεσματικά τους </a:t>
                      </a:r>
                      <a:r>
                        <a:rPr lang="it" sz="1000" dirty="0">
                          <a:solidFill>
                            <a:srgbClr val="424142"/>
                          </a:solidFill>
                          <a:highlight>
                            <a:schemeClr val="lt1"/>
                          </a:highlight>
                          <a:latin typeface="Lato"/>
                          <a:ea typeface="Lato"/>
                          <a:cs typeface="Lato"/>
                          <a:sym typeface="Lato"/>
                        </a:rPr>
                        <a:t>πόρους που είναι διαθέσιμοι στον οργανισμό. </a:t>
                      </a:r>
                      <a:endParaRPr sz="1000" dirty="0">
                        <a:solidFill>
                          <a:srgbClr val="222222"/>
                        </a:solidFill>
                        <a:latin typeface="Lato"/>
                        <a:ea typeface="Lato"/>
                        <a:cs typeface="Lato"/>
                        <a:sym typeface="Lato"/>
                      </a:endParaRPr>
                    </a:p>
                    <a:p>
                      <a:pPr marL="0" lvl="0" indent="0" algn="l" rtl="0">
                        <a:spcBef>
                          <a:spcPts val="0"/>
                        </a:spcBef>
                        <a:spcAft>
                          <a:spcPts val="0"/>
                        </a:spcAft>
                        <a:buNone/>
                      </a:pPr>
                      <a:endParaRPr sz="1000" dirty="0">
                        <a:solidFill>
                          <a:srgbClr val="222222"/>
                        </a:solidFill>
                        <a:latin typeface="Lato"/>
                        <a:ea typeface="Lato"/>
                        <a:cs typeface="Lato"/>
                        <a:sym typeface="Lato"/>
                      </a:endParaRPr>
                    </a:p>
                    <a:p>
                      <a:pPr marL="0" lvl="0" indent="0" algn="l" rtl="0">
                        <a:spcBef>
                          <a:spcPts val="0"/>
                        </a:spcBef>
                        <a:spcAft>
                          <a:spcPts val="0"/>
                        </a:spcAft>
                        <a:buNone/>
                      </a:pPr>
                      <a:r>
                        <a:rPr lang="it" sz="1000" dirty="0">
                          <a:solidFill>
                            <a:schemeClr val="dk2"/>
                          </a:solidFill>
                          <a:latin typeface="Lato"/>
                          <a:ea typeface="Lato"/>
                          <a:cs typeface="Lato"/>
                          <a:sym typeface="Lato"/>
                        </a:rPr>
                        <a:t>-</a:t>
                      </a:r>
                      <a:r>
                        <a:rPr lang="el-GR" sz="1000" baseline="0" dirty="0">
                          <a:solidFill>
                            <a:schemeClr val="dk2"/>
                          </a:solidFill>
                          <a:latin typeface="Lato"/>
                          <a:ea typeface="Lato"/>
                          <a:cs typeface="Lato"/>
                          <a:sym typeface="Lato"/>
                        </a:rPr>
                        <a:t> Γνωρίστε</a:t>
                      </a:r>
                      <a:r>
                        <a:rPr lang="it" sz="1000" dirty="0">
                          <a:solidFill>
                            <a:schemeClr val="dk2"/>
                          </a:solidFill>
                          <a:latin typeface="Lato"/>
                          <a:ea typeface="Lato"/>
                          <a:cs typeface="Lato"/>
                          <a:sym typeface="Lato"/>
                        </a:rPr>
                        <a:t> πώς να υπολογίζετε τις ταμειακές ροές, να κατασκευάζετε έναν ισολογισμό και να ελέγχετε τα κέρδη και τις ζημίες της εταιρείας.</a:t>
                      </a:r>
                      <a:endParaRPr sz="1000" dirty="0">
                        <a:solidFill>
                          <a:schemeClr val="dk2"/>
                        </a:solidFill>
                        <a:latin typeface="Lato"/>
                        <a:ea typeface="Lato"/>
                        <a:cs typeface="Lato"/>
                        <a:sym typeface="Lato"/>
                      </a:endParaRPr>
                    </a:p>
                    <a:p>
                      <a:pPr marL="0" lvl="0" indent="0" algn="l" rtl="0">
                        <a:spcBef>
                          <a:spcPts val="0"/>
                        </a:spcBef>
                        <a:spcAft>
                          <a:spcPts val="0"/>
                        </a:spcAft>
                        <a:buNone/>
                      </a:pPr>
                      <a:endParaRPr sz="1000" dirty="0">
                        <a:solidFill>
                          <a:schemeClr val="dk2"/>
                        </a:solidFill>
                        <a:latin typeface="Lato"/>
                        <a:ea typeface="Lato"/>
                        <a:cs typeface="Lato"/>
                        <a:sym typeface="Lato"/>
                      </a:endParaRPr>
                    </a:p>
                    <a:p>
                      <a:pPr marL="0" lvl="0" indent="0" algn="l" rtl="0">
                        <a:spcBef>
                          <a:spcPts val="0"/>
                        </a:spcBef>
                        <a:spcAft>
                          <a:spcPts val="0"/>
                        </a:spcAft>
                        <a:buNone/>
                      </a:pPr>
                      <a:r>
                        <a:rPr lang="it" sz="1000" dirty="0">
                          <a:solidFill>
                            <a:schemeClr val="dk2"/>
                          </a:solidFill>
                          <a:latin typeface="Lato"/>
                          <a:ea typeface="Lato"/>
                          <a:cs typeface="Lato"/>
                          <a:sym typeface="Lato"/>
                        </a:rPr>
                        <a:t>-Γνωρί</a:t>
                      </a:r>
                      <a:r>
                        <a:rPr lang="el-GR" sz="1000" dirty="0" err="1">
                          <a:solidFill>
                            <a:schemeClr val="dk2"/>
                          </a:solidFill>
                          <a:latin typeface="Lato"/>
                          <a:ea typeface="Lato"/>
                          <a:cs typeface="Lato"/>
                          <a:sym typeface="Lato"/>
                        </a:rPr>
                        <a:t>στε</a:t>
                      </a:r>
                      <a:r>
                        <a:rPr lang="it" sz="1000" dirty="0">
                          <a:solidFill>
                            <a:schemeClr val="dk2"/>
                          </a:solidFill>
                          <a:latin typeface="Lato"/>
                          <a:ea typeface="Lato"/>
                          <a:cs typeface="Lato"/>
                          <a:sym typeface="Lato"/>
                        </a:rPr>
                        <a:t> τα ψηφιακά εργαλεία για τις χρηματοοικονομικές διαδικασίες </a:t>
                      </a:r>
                      <a:endParaRPr sz="1000" dirty="0">
                        <a:solidFill>
                          <a:srgbClr val="222222"/>
                        </a:solidFill>
                        <a:latin typeface="Lato"/>
                        <a:ea typeface="Lato"/>
                        <a:cs typeface="Lato"/>
                        <a:sym typeface="Lato"/>
                      </a:endParaRPr>
                    </a:p>
                    <a:p>
                      <a:pPr marL="0" lvl="0" indent="0" algn="l" rtl="0">
                        <a:spcBef>
                          <a:spcPts val="0"/>
                        </a:spcBef>
                        <a:spcAft>
                          <a:spcPts val="0"/>
                        </a:spcAft>
                        <a:buNone/>
                      </a:pPr>
                      <a:endParaRPr sz="1000" dirty="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it" sz="1000" dirty="0">
                          <a:solidFill>
                            <a:srgbClr val="333333"/>
                          </a:solidFill>
                          <a:highlight>
                            <a:schemeClr val="lt1"/>
                          </a:highlight>
                          <a:latin typeface="Lato"/>
                          <a:ea typeface="Lato"/>
                          <a:cs typeface="Lato"/>
                          <a:sym typeface="Lato"/>
                        </a:rPr>
                        <a:t>- Στρατηγικός σχεδιασμός των απαραίτητων οικονομικών πόρων για την επιχείρηση</a:t>
                      </a:r>
                      <a:endParaRPr sz="1000" dirty="0">
                        <a:solidFill>
                          <a:srgbClr val="333333"/>
                        </a:solidFill>
                        <a:highlight>
                          <a:schemeClr val="lt1"/>
                        </a:highlight>
                        <a:latin typeface="Lato"/>
                        <a:ea typeface="Lato"/>
                        <a:cs typeface="Lato"/>
                        <a:sym typeface="Lato"/>
                      </a:endParaRPr>
                    </a:p>
                    <a:p>
                      <a:pPr marL="0" lvl="0" indent="0" algn="l" rtl="0">
                        <a:spcBef>
                          <a:spcPts val="0"/>
                        </a:spcBef>
                        <a:spcAft>
                          <a:spcPts val="0"/>
                        </a:spcAft>
                        <a:buNone/>
                      </a:pPr>
                      <a:endParaRPr sz="1000" dirty="0">
                        <a:solidFill>
                          <a:srgbClr val="333333"/>
                        </a:solidFill>
                        <a:highlight>
                          <a:schemeClr val="lt1"/>
                        </a:highlight>
                        <a:latin typeface="Lato"/>
                        <a:ea typeface="Lato"/>
                        <a:cs typeface="Lato"/>
                        <a:sym typeface="Lato"/>
                      </a:endParaRPr>
                    </a:p>
                    <a:p>
                      <a:pPr marL="0" lvl="0" indent="0" algn="l" rtl="0">
                        <a:spcBef>
                          <a:spcPts val="0"/>
                        </a:spcBef>
                        <a:spcAft>
                          <a:spcPts val="0"/>
                        </a:spcAft>
                        <a:buNone/>
                      </a:pPr>
                      <a:r>
                        <a:rPr lang="it" sz="1000" dirty="0">
                          <a:solidFill>
                            <a:srgbClr val="222222"/>
                          </a:solidFill>
                          <a:highlight>
                            <a:schemeClr val="lt1"/>
                          </a:highlight>
                          <a:latin typeface="Lato"/>
                          <a:ea typeface="Lato"/>
                          <a:cs typeface="Lato"/>
                          <a:sym typeface="Lato"/>
                        </a:rPr>
                        <a:t>- Ανάλυση αγοράς και σκοπιμότητας</a:t>
                      </a:r>
                      <a:endParaRPr sz="1000" dirty="0">
                        <a:solidFill>
                          <a:srgbClr val="222222"/>
                        </a:solidFill>
                        <a:highlight>
                          <a:schemeClr val="lt1"/>
                        </a:highlight>
                        <a:latin typeface="Lato"/>
                        <a:ea typeface="Lato"/>
                        <a:cs typeface="Lato"/>
                        <a:sym typeface="Lato"/>
                      </a:endParaRPr>
                    </a:p>
                    <a:p>
                      <a:pPr marL="0" lvl="0" indent="0" algn="l" rtl="0">
                        <a:spcBef>
                          <a:spcPts val="0"/>
                        </a:spcBef>
                        <a:spcAft>
                          <a:spcPts val="0"/>
                        </a:spcAft>
                        <a:buNone/>
                      </a:pPr>
                      <a:endParaRPr sz="1000" dirty="0">
                        <a:solidFill>
                          <a:srgbClr val="222222"/>
                        </a:solidFill>
                        <a:highlight>
                          <a:schemeClr val="lt1"/>
                        </a:highlight>
                        <a:latin typeface="Lato"/>
                        <a:ea typeface="Lato"/>
                        <a:cs typeface="Lato"/>
                        <a:sym typeface="Lato"/>
                      </a:endParaRPr>
                    </a:p>
                    <a:p>
                      <a:pPr marL="0" lvl="0" indent="0" algn="l" rtl="0">
                        <a:spcBef>
                          <a:spcPts val="0"/>
                        </a:spcBef>
                        <a:spcAft>
                          <a:spcPts val="0"/>
                        </a:spcAft>
                        <a:buNone/>
                      </a:pPr>
                      <a:r>
                        <a:rPr lang="it" sz="1000" dirty="0">
                          <a:solidFill>
                            <a:schemeClr val="dk2"/>
                          </a:solidFill>
                          <a:latin typeface="Lato"/>
                          <a:ea typeface="Lato"/>
                          <a:cs typeface="Lato"/>
                          <a:sym typeface="Lato"/>
                        </a:rPr>
                        <a:t>-Προσαρμογή στις μεταβαλλόμενες καταστάσεις της κοινωνικής επιχείρησης και του πλαισίου στο οποίο δραστηριοποιείται μέσω δεξιοτήτων επίλυσης προβλημάτων</a:t>
                      </a:r>
                      <a:endParaRPr sz="1000" dirty="0">
                        <a:solidFill>
                          <a:schemeClr val="dk2"/>
                        </a:solidFill>
                        <a:latin typeface="Lato"/>
                        <a:ea typeface="Lato"/>
                        <a:cs typeface="Lato"/>
                        <a:sym typeface="Lato"/>
                      </a:endParaRPr>
                    </a:p>
                    <a:p>
                      <a:pPr marL="0" lvl="0" indent="0" algn="l" rtl="0">
                        <a:spcBef>
                          <a:spcPts val="0"/>
                        </a:spcBef>
                        <a:spcAft>
                          <a:spcPts val="0"/>
                        </a:spcAft>
                        <a:buNone/>
                      </a:pPr>
                      <a:endParaRPr sz="1000" dirty="0">
                        <a:solidFill>
                          <a:schemeClr val="dk2"/>
                        </a:solidFill>
                        <a:latin typeface="Lato"/>
                        <a:ea typeface="Lato"/>
                        <a:cs typeface="Lato"/>
                        <a:sym typeface="Lato"/>
                      </a:endParaRPr>
                    </a:p>
                    <a:p>
                      <a:pPr marL="0" lvl="0" indent="0" algn="l" rtl="0">
                        <a:spcBef>
                          <a:spcPts val="0"/>
                        </a:spcBef>
                        <a:spcAft>
                          <a:spcPts val="0"/>
                        </a:spcAft>
                        <a:buNone/>
                      </a:pPr>
                      <a:r>
                        <a:rPr lang="it" sz="1000" dirty="0">
                          <a:solidFill>
                            <a:schemeClr val="dk2"/>
                          </a:solidFill>
                          <a:latin typeface="Lato"/>
                          <a:ea typeface="Lato"/>
                          <a:cs typeface="Lato"/>
                          <a:sym typeface="Lato"/>
                        </a:rPr>
                        <a:t>-Διαχειριστείτε αποτελεσματικά τα μετρητά και τις ροές εργασίας</a:t>
                      </a:r>
                      <a:endParaRPr sz="1000" dirty="0">
                        <a:solidFill>
                          <a:schemeClr val="dk2"/>
                        </a:solidFill>
                        <a:latin typeface="Lato"/>
                        <a:ea typeface="Lato"/>
                        <a:cs typeface="Lato"/>
                        <a:sym typeface="Lato"/>
                      </a:endParaRPr>
                    </a:p>
                    <a:p>
                      <a:pPr marL="0" lvl="0" indent="0" algn="l" rtl="0">
                        <a:spcBef>
                          <a:spcPts val="0"/>
                        </a:spcBef>
                        <a:spcAft>
                          <a:spcPts val="0"/>
                        </a:spcAft>
                        <a:buNone/>
                      </a:pPr>
                      <a:endParaRPr sz="1000" dirty="0">
                        <a:solidFill>
                          <a:schemeClr val="dk2"/>
                        </a:solidFill>
                        <a:latin typeface="Lato"/>
                        <a:ea typeface="Lato"/>
                        <a:cs typeface="Lato"/>
                        <a:sym typeface="Lato"/>
                      </a:endParaRPr>
                    </a:p>
                    <a:p>
                      <a:pPr marL="0" lvl="0" indent="0" algn="l" rtl="0">
                        <a:spcBef>
                          <a:spcPts val="0"/>
                        </a:spcBef>
                        <a:spcAft>
                          <a:spcPts val="0"/>
                        </a:spcAft>
                        <a:buNone/>
                      </a:pPr>
                      <a:r>
                        <a:rPr lang="it" sz="1000" dirty="0">
                          <a:solidFill>
                            <a:schemeClr val="dk2"/>
                          </a:solidFill>
                          <a:latin typeface="Lato"/>
                          <a:ea typeface="Lato"/>
                          <a:cs typeface="Lato"/>
                          <a:sym typeface="Lato"/>
                        </a:rPr>
                        <a:t>-Εντο</a:t>
                      </a:r>
                      <a:r>
                        <a:rPr lang="el-GR" sz="1000" dirty="0" err="1">
                          <a:solidFill>
                            <a:schemeClr val="dk2"/>
                          </a:solidFill>
                          <a:latin typeface="Lato"/>
                          <a:ea typeface="Lato"/>
                          <a:cs typeface="Lato"/>
                          <a:sym typeface="Lato"/>
                        </a:rPr>
                        <a:t>πίστε</a:t>
                      </a:r>
                      <a:r>
                        <a:rPr lang="it" sz="1000" dirty="0">
                          <a:solidFill>
                            <a:schemeClr val="dk2"/>
                          </a:solidFill>
                          <a:latin typeface="Lato"/>
                          <a:ea typeface="Lato"/>
                          <a:cs typeface="Lato"/>
                          <a:sym typeface="Lato"/>
                        </a:rPr>
                        <a:t> πιθαν</a:t>
                      </a:r>
                      <a:r>
                        <a:rPr lang="el-GR" sz="1000" dirty="0" err="1">
                          <a:solidFill>
                            <a:schemeClr val="dk2"/>
                          </a:solidFill>
                          <a:latin typeface="Lato"/>
                          <a:ea typeface="Lato"/>
                          <a:cs typeface="Lato"/>
                          <a:sym typeface="Lato"/>
                        </a:rPr>
                        <a:t>ές</a:t>
                      </a:r>
                      <a:r>
                        <a:rPr lang="it" sz="1000" dirty="0">
                          <a:solidFill>
                            <a:schemeClr val="dk2"/>
                          </a:solidFill>
                          <a:latin typeface="Lato"/>
                          <a:ea typeface="Lato"/>
                          <a:cs typeface="Lato"/>
                          <a:sym typeface="Lato"/>
                        </a:rPr>
                        <a:t> ευκαιρ</a:t>
                      </a:r>
                      <a:r>
                        <a:rPr lang="el-GR" sz="1000" dirty="0" err="1">
                          <a:solidFill>
                            <a:schemeClr val="dk2"/>
                          </a:solidFill>
                          <a:latin typeface="Lato"/>
                          <a:ea typeface="Lato"/>
                          <a:cs typeface="Lato"/>
                          <a:sym typeface="Lato"/>
                        </a:rPr>
                        <a:t>ίες</a:t>
                      </a:r>
                      <a:r>
                        <a:rPr lang="it" sz="1000" dirty="0">
                          <a:solidFill>
                            <a:schemeClr val="dk2"/>
                          </a:solidFill>
                          <a:latin typeface="Lato"/>
                          <a:ea typeface="Lato"/>
                          <a:cs typeface="Lato"/>
                          <a:sym typeface="Lato"/>
                        </a:rPr>
                        <a:t> στην ψηφιοποιημένη οικονομική διαχείριση</a:t>
                      </a:r>
                      <a:endParaRPr sz="1000" dirty="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it" sz="1000">
                          <a:solidFill>
                            <a:srgbClr val="222222"/>
                          </a:solidFill>
                          <a:highlight>
                            <a:schemeClr val="lt1"/>
                          </a:highlight>
                          <a:latin typeface="Lato"/>
                          <a:ea typeface="Lato"/>
                          <a:cs typeface="Lato"/>
                          <a:sym typeface="Lato"/>
                        </a:rPr>
                        <a:t>- Κατανομή των πόρων με τρόπο που θα συμβάλει στην επίτευξη των στρατηγικών στόχων</a:t>
                      </a:r>
                      <a:endParaRPr sz="1000">
                        <a:solidFill>
                          <a:srgbClr val="222222"/>
                        </a:solidFill>
                        <a:highlight>
                          <a:schemeClr val="lt1"/>
                        </a:highlight>
                        <a:latin typeface="Lato"/>
                        <a:ea typeface="Lato"/>
                        <a:cs typeface="Lato"/>
                        <a:sym typeface="Lato"/>
                      </a:endParaRPr>
                    </a:p>
                    <a:p>
                      <a:pPr marL="0" lvl="0" indent="0" algn="l" rtl="0">
                        <a:spcBef>
                          <a:spcPts val="0"/>
                        </a:spcBef>
                        <a:spcAft>
                          <a:spcPts val="0"/>
                        </a:spcAft>
                        <a:buNone/>
                      </a:pPr>
                      <a:endParaRPr sz="1000">
                        <a:solidFill>
                          <a:srgbClr val="222222"/>
                        </a:solidFill>
                        <a:highlight>
                          <a:schemeClr val="lt1"/>
                        </a:highlight>
                        <a:latin typeface="Lato"/>
                        <a:ea typeface="Lato"/>
                        <a:cs typeface="Lato"/>
                        <a:sym typeface="Lato"/>
                      </a:endParaRPr>
                    </a:p>
                    <a:p>
                      <a:pPr marL="0" lvl="0" indent="0" algn="l" rtl="0">
                        <a:spcBef>
                          <a:spcPts val="0"/>
                        </a:spcBef>
                        <a:spcAft>
                          <a:spcPts val="0"/>
                        </a:spcAft>
                        <a:buNone/>
                      </a:pPr>
                      <a:r>
                        <a:rPr lang="it" sz="1000">
                          <a:solidFill>
                            <a:srgbClr val="222222"/>
                          </a:solidFill>
                          <a:highlight>
                            <a:schemeClr val="lt1"/>
                          </a:highlight>
                          <a:latin typeface="Lato"/>
                          <a:ea typeface="Lato"/>
                          <a:cs typeface="Lato"/>
                          <a:sym typeface="Lato"/>
                        </a:rPr>
                        <a:t>- Κριτική, λογική και συστηματική σκέψη </a:t>
                      </a:r>
                      <a:endParaRPr sz="1000">
                        <a:solidFill>
                          <a:srgbClr val="222222"/>
                        </a:solidFill>
                        <a:highlight>
                          <a:schemeClr val="lt1"/>
                        </a:highlight>
                        <a:latin typeface="Lato"/>
                        <a:ea typeface="Lato"/>
                        <a:cs typeface="Lato"/>
                        <a:sym typeface="Lato"/>
                      </a:endParaRPr>
                    </a:p>
                    <a:p>
                      <a:pPr marL="0" lvl="0" indent="0" algn="l" rtl="0">
                        <a:spcBef>
                          <a:spcPts val="0"/>
                        </a:spcBef>
                        <a:spcAft>
                          <a:spcPts val="0"/>
                        </a:spcAft>
                        <a:buNone/>
                      </a:pPr>
                      <a:endParaRPr sz="1000">
                        <a:solidFill>
                          <a:srgbClr val="202124"/>
                        </a:solidFill>
                        <a:highlight>
                          <a:schemeClr val="lt1"/>
                        </a:highlight>
                        <a:latin typeface="Lato"/>
                        <a:ea typeface="Lato"/>
                        <a:cs typeface="Lato"/>
                        <a:sym typeface="Lato"/>
                      </a:endParaRPr>
                    </a:p>
                    <a:p>
                      <a:pPr marL="0" lvl="0" indent="0" algn="l" rtl="0">
                        <a:spcBef>
                          <a:spcPts val="0"/>
                        </a:spcBef>
                        <a:spcAft>
                          <a:spcPts val="0"/>
                        </a:spcAft>
                        <a:buNone/>
                      </a:pPr>
                      <a:r>
                        <a:rPr lang="it" sz="1000">
                          <a:solidFill>
                            <a:schemeClr val="dk2"/>
                          </a:solidFill>
                          <a:latin typeface="Lato"/>
                          <a:ea typeface="Lato"/>
                          <a:cs typeface="Lato"/>
                          <a:sym typeface="Lato"/>
                        </a:rPr>
                        <a:t>-Ελαχιστοποίηση των κινδύνων αποτυχίας με την προσαρμογή διαφοροποιημένων μεθόδων και στρατηγικών</a:t>
                      </a:r>
                      <a:endParaRPr sz="1000">
                        <a:solidFill>
                          <a:schemeClr val="dk2"/>
                        </a:solidFill>
                        <a:latin typeface="Lato"/>
                        <a:ea typeface="Lato"/>
                        <a:cs typeface="Lato"/>
                        <a:sym typeface="Lato"/>
                      </a:endParaRPr>
                    </a:p>
                    <a:p>
                      <a:pPr marL="0" lvl="0" indent="0" algn="l" rtl="0">
                        <a:spcBef>
                          <a:spcPts val="0"/>
                        </a:spcBef>
                        <a:spcAft>
                          <a:spcPts val="0"/>
                        </a:spcAft>
                        <a:buNone/>
                      </a:pPr>
                      <a:endParaRPr sz="1000">
                        <a:solidFill>
                          <a:schemeClr val="dk2"/>
                        </a:solidFill>
                        <a:latin typeface="Lato"/>
                        <a:ea typeface="Lato"/>
                        <a:cs typeface="Lato"/>
                        <a:sym typeface="Lato"/>
                      </a:endParaRPr>
                    </a:p>
                    <a:p>
                      <a:pPr marL="0" lvl="0" indent="0" algn="l" rtl="0">
                        <a:spcBef>
                          <a:spcPts val="0"/>
                        </a:spcBef>
                        <a:spcAft>
                          <a:spcPts val="0"/>
                        </a:spcAft>
                        <a:buNone/>
                      </a:pPr>
                      <a:r>
                        <a:rPr lang="it" sz="1000">
                          <a:solidFill>
                            <a:schemeClr val="dk2"/>
                          </a:solidFill>
                          <a:latin typeface="Lato"/>
                          <a:ea typeface="Lato"/>
                          <a:cs typeface="Lato"/>
                          <a:sym typeface="Lato"/>
                        </a:rPr>
                        <a:t>-Δημιουργία κοινωνικής αξίας με την επιδίωξη κοινών συμφερόντων μέσω ενός καινοτόμου μοντέλου διαχείρισης</a:t>
                      </a:r>
                      <a:endParaRPr sz="1000">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bl>
          </a:graphicData>
        </a:graphic>
      </p:graphicFrame>
      <p:pic>
        <p:nvPicPr>
          <p:cNvPr id="170" name="Google Shape;170;p29"/>
          <p:cNvPicPr preferRelativeResize="0"/>
          <p:nvPr/>
        </p:nvPicPr>
        <p:blipFill>
          <a:blip r:embed="rId4">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4"/>
          <p:cNvSpPr txBox="1">
            <a:spLocks noGrp="1"/>
          </p:cNvSpPr>
          <p:nvPr>
            <p:ph type="title"/>
          </p:nvPr>
        </p:nvSpPr>
        <p:spPr>
          <a:xfrm>
            <a:off x="265500" y="1916425"/>
            <a:ext cx="4045200" cy="2168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 sz="2300" dirty="0">
                <a:latin typeface="Lato" charset="0"/>
                <a:cs typeface="Lato" charset="0"/>
              </a:rPr>
              <a:t>5. ΑΥΤΟΜΑΤΟΠΟ</a:t>
            </a:r>
            <a:r>
              <a:rPr lang="el-GR" sz="2300" dirty="0">
                <a:latin typeface="Lato" charset="0"/>
                <a:cs typeface="Lato" charset="0"/>
              </a:rPr>
              <a:t>Ι</a:t>
            </a:r>
            <a:r>
              <a:rPr lang="it" sz="2300" dirty="0">
                <a:latin typeface="Lato" charset="0"/>
                <a:cs typeface="Lato" charset="0"/>
              </a:rPr>
              <a:t>ΗΣΗ ΚΑΙ ΟΙΚΟΝΟΜΙΚ</a:t>
            </a:r>
            <a:r>
              <a:rPr lang="el-GR" sz="2300" dirty="0">
                <a:latin typeface="Lato" charset="0"/>
                <a:cs typeface="Lato" charset="0"/>
              </a:rPr>
              <a:t>Η</a:t>
            </a:r>
            <a:r>
              <a:rPr lang="it" sz="2300" dirty="0">
                <a:latin typeface="Lato" charset="0"/>
                <a:cs typeface="Lato" charset="0"/>
              </a:rPr>
              <a:t> ΔΙΑΧΕ</a:t>
            </a:r>
            <a:r>
              <a:rPr lang="el-GR" sz="2300" dirty="0">
                <a:latin typeface="Lato" charset="0"/>
                <a:cs typeface="Lato" charset="0"/>
              </a:rPr>
              <a:t>Ι</a:t>
            </a:r>
            <a:r>
              <a:rPr lang="it" sz="2300" dirty="0">
                <a:latin typeface="Lato" charset="0"/>
                <a:cs typeface="Lato" charset="0"/>
              </a:rPr>
              <a:t>ΡΙΣΗ</a:t>
            </a:r>
            <a:endParaRPr sz="2300" dirty="0">
              <a:latin typeface="Lato" charset="0"/>
              <a:cs typeface="Lato" charset="0"/>
            </a:endParaRPr>
          </a:p>
          <a:p>
            <a:pPr marL="0" lvl="0" indent="0" algn="l" rtl="0">
              <a:spcBef>
                <a:spcPts val="0"/>
              </a:spcBef>
              <a:spcAft>
                <a:spcPts val="0"/>
              </a:spcAft>
              <a:buNone/>
            </a:pPr>
            <a:endParaRPr dirty="0">
              <a:latin typeface="Lato" charset="0"/>
              <a:cs typeface="Lato" charset="0"/>
            </a:endParaRPr>
          </a:p>
        </p:txBody>
      </p:sp>
      <p:sp>
        <p:nvSpPr>
          <p:cNvPr id="581" name="Google Shape;581;p74"/>
          <p:cNvSpPr txBox="1">
            <a:spLocks noGrp="1"/>
          </p:cNvSpPr>
          <p:nvPr>
            <p:ph type="body" idx="2"/>
          </p:nvPr>
        </p:nvSpPr>
        <p:spPr>
          <a:xfrm>
            <a:off x="4782325" y="1164450"/>
            <a:ext cx="3837000" cy="28146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it" b="1">
                <a:solidFill>
                  <a:schemeClr val="dk2"/>
                </a:solidFill>
              </a:rPr>
              <a:t>5.1 Μεγάλα δεδομένα για διαχείριση σε πραγματικό χρόνο</a:t>
            </a:r>
            <a:endParaRPr b="1">
              <a:solidFill>
                <a:schemeClr val="dk2"/>
              </a:solidFill>
            </a:endParaRPr>
          </a:p>
          <a:p>
            <a:pPr marL="0" lvl="0" indent="0" algn="l" rtl="0">
              <a:lnSpc>
                <a:spcPct val="100000"/>
              </a:lnSpc>
              <a:spcBef>
                <a:spcPts val="0"/>
              </a:spcBef>
              <a:spcAft>
                <a:spcPts val="0"/>
              </a:spcAft>
              <a:buNone/>
            </a:pPr>
            <a:endParaRPr b="1">
              <a:solidFill>
                <a:schemeClr val="dk2"/>
              </a:solidFill>
            </a:endParaRPr>
          </a:p>
          <a:p>
            <a:pPr marL="0" lvl="0" indent="0" algn="l" rtl="0">
              <a:lnSpc>
                <a:spcPct val="100000"/>
              </a:lnSpc>
              <a:spcBef>
                <a:spcPts val="0"/>
              </a:spcBef>
              <a:spcAft>
                <a:spcPts val="0"/>
              </a:spcAft>
              <a:buNone/>
            </a:pPr>
            <a:r>
              <a:rPr lang="it" b="1">
                <a:solidFill>
                  <a:schemeClr val="dk2"/>
                </a:solidFill>
              </a:rPr>
              <a:t>5.2 Συμβουλές εργαλείων</a:t>
            </a:r>
            <a:endParaRPr b="1">
              <a:solidFill>
                <a:schemeClr val="dk2"/>
              </a:solidFill>
            </a:endParaRPr>
          </a:p>
        </p:txBody>
      </p:sp>
      <p:pic>
        <p:nvPicPr>
          <p:cNvPr id="582" name="Google Shape;582;p74"/>
          <p:cNvPicPr preferRelativeResize="0"/>
          <p:nvPr/>
        </p:nvPicPr>
        <p:blipFill>
          <a:blip r:embed="rId3">
            <a:alphaModFix/>
          </a:blip>
          <a:stretch>
            <a:fillRect/>
          </a:stretch>
        </p:blipFill>
        <p:spPr>
          <a:xfrm>
            <a:off x="265500" y="244925"/>
            <a:ext cx="1393177" cy="1318200"/>
          </a:xfrm>
          <a:prstGeom prst="rect">
            <a:avLst/>
          </a:prstGeom>
          <a:noFill/>
          <a:ln>
            <a:noFill/>
          </a:ln>
        </p:spPr>
      </p:pic>
      <p:pic>
        <p:nvPicPr>
          <p:cNvPr id="583" name="Google Shape;583;p74"/>
          <p:cNvPicPr preferRelativeResize="0"/>
          <p:nvPr/>
        </p:nvPicPr>
        <p:blipFill>
          <a:blip r:embed="rId4">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75"/>
          <p:cNvSpPr txBox="1">
            <a:spLocks noGrp="1"/>
          </p:cNvSpPr>
          <p:nvPr>
            <p:ph type="title"/>
          </p:nvPr>
        </p:nvSpPr>
        <p:spPr>
          <a:xfrm>
            <a:off x="886691" y="515775"/>
            <a:ext cx="7885810" cy="530243"/>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Clr>
                <a:schemeClr val="dk2"/>
              </a:buClr>
              <a:buSzPts val="1100"/>
              <a:buFont typeface="Arial"/>
              <a:buNone/>
            </a:pPr>
            <a:r>
              <a:rPr lang="it" sz="2200" dirty="0">
                <a:latin typeface="Lato" charset="0"/>
                <a:cs typeface="Lato" charset="0"/>
              </a:rPr>
              <a:t>Μεγάλα δεδομένα για διαχείριση σε πραγματικό χρόνο</a:t>
            </a:r>
            <a:endParaRPr sz="2200" dirty="0">
              <a:latin typeface="Lato" charset="0"/>
              <a:cs typeface="Lato" charset="0"/>
            </a:endParaRPr>
          </a:p>
        </p:txBody>
      </p:sp>
      <p:pic>
        <p:nvPicPr>
          <p:cNvPr id="589" name="Google Shape;589;p75"/>
          <p:cNvPicPr preferRelativeResize="0"/>
          <p:nvPr/>
        </p:nvPicPr>
        <p:blipFill>
          <a:blip r:embed="rId3">
            <a:alphaModFix/>
          </a:blip>
          <a:stretch>
            <a:fillRect/>
          </a:stretch>
        </p:blipFill>
        <p:spPr>
          <a:xfrm>
            <a:off x="0" y="447300"/>
            <a:ext cx="1097150" cy="1038100"/>
          </a:xfrm>
          <a:prstGeom prst="rect">
            <a:avLst/>
          </a:prstGeom>
          <a:noFill/>
          <a:ln>
            <a:noFill/>
          </a:ln>
        </p:spPr>
      </p:pic>
      <p:sp>
        <p:nvSpPr>
          <p:cNvPr id="590" name="Google Shape;590;p75"/>
          <p:cNvSpPr txBox="1"/>
          <p:nvPr/>
        </p:nvSpPr>
        <p:spPr>
          <a:xfrm>
            <a:off x="3834698" y="1087582"/>
            <a:ext cx="4379700" cy="460841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 sz="1200" dirty="0">
                <a:solidFill>
                  <a:schemeClr val="dk2"/>
                </a:solidFill>
                <a:highlight>
                  <a:srgbClr val="FFFFFF"/>
                </a:highlight>
                <a:latin typeface="Lato"/>
                <a:ea typeface="Lato"/>
                <a:cs typeface="Lato"/>
                <a:sym typeface="Lato"/>
              </a:rPr>
              <a:t>Ένα από τα σημαντικότερα περιουσιακά στοιχεία ενός οργανισμού είναι τα δεδομένα και η ευέλικτη διαχείρισή τους. Προκειμένου να συμβαδίζει με τη σύγχρονη τεχνολογία, μια εταιρεία μπορεί να λάβει πολυάριθμα πλεονεκτήματα σ</a:t>
            </a:r>
            <a:r>
              <a:rPr lang="el-GR" sz="1200" dirty="0">
                <a:solidFill>
                  <a:schemeClr val="dk2"/>
                </a:solidFill>
                <a:highlight>
                  <a:srgbClr val="FFFFFF"/>
                </a:highlight>
                <a:latin typeface="Lato"/>
                <a:ea typeface="Lato"/>
                <a:cs typeface="Lato"/>
                <a:sym typeface="Lato"/>
              </a:rPr>
              <a:t>τη διαχείριση</a:t>
            </a:r>
            <a:r>
              <a:rPr lang="it" sz="1200" dirty="0">
                <a:solidFill>
                  <a:schemeClr val="dk2"/>
                </a:solidFill>
                <a:highlight>
                  <a:srgbClr val="FFFFFF"/>
                </a:highlight>
                <a:latin typeface="Lato"/>
                <a:ea typeface="Lato"/>
                <a:cs typeface="Lato"/>
                <a:sym typeface="Lato"/>
              </a:rPr>
              <a:t> των δεδομένων σε πραγματικό χρόνο.</a:t>
            </a:r>
            <a:endParaRPr sz="1200" dirty="0">
              <a:solidFill>
                <a:schemeClr val="dk2"/>
              </a:solidFill>
              <a:highlight>
                <a:srgbClr val="FFFFFF"/>
              </a:highlight>
              <a:latin typeface="Lato"/>
              <a:ea typeface="Lato"/>
              <a:cs typeface="Lato"/>
              <a:sym typeface="Lato"/>
            </a:endParaRPr>
          </a:p>
          <a:p>
            <a:pPr marL="0" lvl="0" indent="0" algn="l" rtl="0">
              <a:lnSpc>
                <a:spcPct val="115000"/>
              </a:lnSpc>
              <a:spcBef>
                <a:spcPts val="1600"/>
              </a:spcBef>
              <a:spcAft>
                <a:spcPts val="0"/>
              </a:spcAft>
              <a:buNone/>
            </a:pPr>
            <a:endParaRPr sz="1200" dirty="0">
              <a:solidFill>
                <a:schemeClr val="dk2"/>
              </a:solidFill>
              <a:highlight>
                <a:srgbClr val="FFFFFF"/>
              </a:highlight>
              <a:latin typeface="Lato"/>
              <a:ea typeface="Lato"/>
              <a:cs typeface="Lato"/>
              <a:sym typeface="Lato"/>
            </a:endParaRPr>
          </a:p>
          <a:p>
            <a:pPr marL="0" lvl="0" indent="0" algn="just" rtl="0">
              <a:lnSpc>
                <a:spcPct val="115000"/>
              </a:lnSpc>
              <a:spcBef>
                <a:spcPts val="1600"/>
              </a:spcBef>
              <a:spcAft>
                <a:spcPts val="0"/>
              </a:spcAft>
              <a:buClr>
                <a:schemeClr val="dk2"/>
              </a:buClr>
              <a:buSzPts val="1100"/>
              <a:buFont typeface="Arial"/>
              <a:buNone/>
            </a:pPr>
            <a:r>
              <a:rPr lang="it" sz="1200" dirty="0">
                <a:solidFill>
                  <a:schemeClr val="dk2"/>
                </a:solidFill>
                <a:highlight>
                  <a:srgbClr val="FFFFFF"/>
                </a:highlight>
                <a:latin typeface="Lato"/>
                <a:ea typeface="Lato"/>
                <a:cs typeface="Lato"/>
                <a:sym typeface="Lato"/>
              </a:rPr>
              <a:t>Το λογισμικό ανάλυσης προϋπολογισμού και επιχειρηματικού σχεδίου επιτρέπει στον επιχειρηματία και τον κοινωνικό επιχειρηματία να κάνει εκτιμήσεις με βάση δείκτες που σχετίζονται με: </a:t>
            </a:r>
            <a:endParaRPr sz="1200" dirty="0">
              <a:solidFill>
                <a:schemeClr val="dk2"/>
              </a:solidFill>
              <a:highlight>
                <a:srgbClr val="FFFFFF"/>
              </a:highlight>
              <a:latin typeface="Lato"/>
              <a:ea typeface="Lato"/>
              <a:cs typeface="Lato"/>
              <a:sym typeface="Lato"/>
            </a:endParaRPr>
          </a:p>
          <a:p>
            <a:pPr marL="685800" lvl="0" indent="-311150" algn="l" rtl="0">
              <a:lnSpc>
                <a:spcPct val="115000"/>
              </a:lnSpc>
              <a:spcBef>
                <a:spcPts val="0"/>
              </a:spcBef>
              <a:spcAft>
                <a:spcPts val="0"/>
              </a:spcAft>
              <a:buClr>
                <a:schemeClr val="dk1"/>
              </a:buClr>
              <a:buSzPts val="1300"/>
              <a:buFont typeface="Lato"/>
              <a:buChar char="●"/>
            </a:pPr>
            <a:r>
              <a:rPr lang="it" sz="1200" dirty="0">
                <a:solidFill>
                  <a:schemeClr val="dk1"/>
                </a:solidFill>
                <a:highlight>
                  <a:srgbClr val="FFFFFF"/>
                </a:highlight>
                <a:latin typeface="Lato"/>
                <a:ea typeface="Lato"/>
                <a:cs typeface="Lato"/>
                <a:sym typeface="Lato"/>
              </a:rPr>
              <a:t>οικονομική κατάσταση </a:t>
            </a:r>
            <a:endParaRPr sz="1200" dirty="0">
              <a:solidFill>
                <a:schemeClr val="dk1"/>
              </a:solidFill>
              <a:highlight>
                <a:srgbClr val="FFFFFF"/>
              </a:highlight>
              <a:latin typeface="Lato"/>
              <a:ea typeface="Lato"/>
              <a:cs typeface="Lato"/>
              <a:sym typeface="Lato"/>
            </a:endParaRPr>
          </a:p>
          <a:p>
            <a:pPr marL="685800" lvl="0" indent="-311150" algn="l" rtl="0">
              <a:lnSpc>
                <a:spcPct val="115000"/>
              </a:lnSpc>
              <a:spcBef>
                <a:spcPts val="0"/>
              </a:spcBef>
              <a:spcAft>
                <a:spcPts val="0"/>
              </a:spcAft>
              <a:buClr>
                <a:schemeClr val="dk1"/>
              </a:buClr>
              <a:buSzPts val="1300"/>
              <a:buFont typeface="Lato"/>
              <a:buChar char="●"/>
            </a:pPr>
            <a:r>
              <a:rPr lang="el-GR" sz="1200" dirty="0" err="1">
                <a:solidFill>
                  <a:schemeClr val="dk1"/>
                </a:solidFill>
                <a:highlight>
                  <a:srgbClr val="FFFFFF"/>
                </a:highlight>
                <a:latin typeface="Lato"/>
                <a:ea typeface="Lato"/>
                <a:cs typeface="Lato"/>
                <a:sym typeface="Lato"/>
              </a:rPr>
              <a:t>χρηματοο</a:t>
            </a:r>
            <a:r>
              <a:rPr lang="it" sz="1200" dirty="0">
                <a:solidFill>
                  <a:schemeClr val="dk1"/>
                </a:solidFill>
                <a:highlight>
                  <a:srgbClr val="FFFFFF"/>
                </a:highlight>
                <a:latin typeface="Lato"/>
                <a:ea typeface="Lato"/>
                <a:cs typeface="Lato"/>
                <a:sym typeface="Lato"/>
              </a:rPr>
              <a:t>ικονομική κατάσταση </a:t>
            </a:r>
            <a:endParaRPr sz="1200" dirty="0">
              <a:solidFill>
                <a:schemeClr val="dk1"/>
              </a:solidFill>
              <a:highlight>
                <a:srgbClr val="FFFFFF"/>
              </a:highlight>
              <a:latin typeface="Lato"/>
              <a:ea typeface="Lato"/>
              <a:cs typeface="Lato"/>
              <a:sym typeface="Lato"/>
            </a:endParaRPr>
          </a:p>
          <a:p>
            <a:pPr marL="685800" lvl="0" indent="-311150" algn="l" rtl="0">
              <a:lnSpc>
                <a:spcPct val="115000"/>
              </a:lnSpc>
              <a:spcBef>
                <a:spcPts val="0"/>
              </a:spcBef>
              <a:spcAft>
                <a:spcPts val="0"/>
              </a:spcAft>
              <a:buClr>
                <a:schemeClr val="dk1"/>
              </a:buClr>
              <a:buSzPts val="1300"/>
              <a:buFont typeface="Lato"/>
              <a:buChar char="●"/>
            </a:pPr>
            <a:r>
              <a:rPr lang="it" sz="1200" dirty="0">
                <a:solidFill>
                  <a:schemeClr val="dk1"/>
                </a:solidFill>
                <a:highlight>
                  <a:srgbClr val="FFFFFF"/>
                </a:highlight>
                <a:latin typeface="Lato"/>
                <a:ea typeface="Lato"/>
                <a:cs typeface="Lato"/>
                <a:sym typeface="Lato"/>
              </a:rPr>
              <a:t>κατάσταση ισολογισμού</a:t>
            </a:r>
            <a:endParaRPr sz="1200" dirty="0">
              <a:solidFill>
                <a:schemeClr val="dk1"/>
              </a:solidFill>
              <a:highlight>
                <a:srgbClr val="FFFFFF"/>
              </a:highlight>
              <a:latin typeface="Lato"/>
              <a:ea typeface="Lato"/>
              <a:cs typeface="Lato"/>
              <a:sym typeface="Lato"/>
            </a:endParaRPr>
          </a:p>
          <a:p>
            <a:pPr marL="0" lvl="0" indent="0" algn="l" rtl="0">
              <a:lnSpc>
                <a:spcPct val="115000"/>
              </a:lnSpc>
              <a:spcBef>
                <a:spcPts val="0"/>
              </a:spcBef>
              <a:spcAft>
                <a:spcPts val="0"/>
              </a:spcAft>
              <a:buNone/>
            </a:pPr>
            <a:endParaRPr sz="1200" dirty="0">
              <a:solidFill>
                <a:schemeClr val="dk2"/>
              </a:solidFill>
              <a:highlight>
                <a:srgbClr val="FFFFFF"/>
              </a:highlight>
              <a:latin typeface="Lato"/>
              <a:ea typeface="Lato"/>
              <a:cs typeface="Lato"/>
              <a:sym typeface="Lato"/>
            </a:endParaRPr>
          </a:p>
          <a:p>
            <a:pPr marL="0" lvl="0" indent="0" algn="l" rtl="0">
              <a:lnSpc>
                <a:spcPct val="115000"/>
              </a:lnSpc>
              <a:spcBef>
                <a:spcPts val="1600"/>
              </a:spcBef>
              <a:spcAft>
                <a:spcPts val="0"/>
              </a:spcAft>
              <a:buNone/>
            </a:pPr>
            <a:endParaRPr sz="1200" dirty="0">
              <a:solidFill>
                <a:schemeClr val="dk2"/>
              </a:solidFill>
              <a:highlight>
                <a:srgbClr val="FFFFFF"/>
              </a:highlight>
              <a:latin typeface="Lato"/>
              <a:ea typeface="Lato"/>
              <a:cs typeface="Lato"/>
              <a:sym typeface="Lato"/>
            </a:endParaRPr>
          </a:p>
          <a:p>
            <a:pPr marL="0" lvl="0" indent="0" algn="l" rtl="0">
              <a:lnSpc>
                <a:spcPct val="115000"/>
              </a:lnSpc>
              <a:spcBef>
                <a:spcPts val="1600"/>
              </a:spcBef>
              <a:spcAft>
                <a:spcPts val="1600"/>
              </a:spcAft>
              <a:buNone/>
            </a:pPr>
            <a:endParaRPr sz="1200" dirty="0">
              <a:solidFill>
                <a:schemeClr val="dk2"/>
              </a:solidFill>
              <a:highlight>
                <a:srgbClr val="FFFFFF"/>
              </a:highlight>
              <a:latin typeface="Lato"/>
              <a:ea typeface="Lato"/>
              <a:cs typeface="Lato"/>
              <a:sym typeface="Lato"/>
            </a:endParaRPr>
          </a:p>
        </p:txBody>
      </p:sp>
      <p:pic>
        <p:nvPicPr>
          <p:cNvPr id="591" name="Google Shape;591;p75"/>
          <p:cNvPicPr preferRelativeResize="0"/>
          <p:nvPr/>
        </p:nvPicPr>
        <p:blipFill>
          <a:blip r:embed="rId4">
            <a:alphaModFix/>
          </a:blip>
          <a:stretch>
            <a:fillRect/>
          </a:stretch>
        </p:blipFill>
        <p:spPr>
          <a:xfrm>
            <a:off x="311375" y="2235275"/>
            <a:ext cx="3076090" cy="1730300"/>
          </a:xfrm>
          <a:prstGeom prst="rect">
            <a:avLst/>
          </a:prstGeom>
          <a:noFill/>
          <a:ln>
            <a:noFill/>
          </a:ln>
        </p:spPr>
      </p:pic>
      <p:pic>
        <p:nvPicPr>
          <p:cNvPr id="592" name="Google Shape;592;p75"/>
          <p:cNvPicPr preferRelativeResize="0"/>
          <p:nvPr/>
        </p:nvPicPr>
        <p:blipFill>
          <a:blip r:embed="rId5">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76"/>
          <p:cNvSpPr txBox="1">
            <a:spLocks noGrp="1"/>
          </p:cNvSpPr>
          <p:nvPr>
            <p:ph type="title"/>
          </p:nvPr>
        </p:nvSpPr>
        <p:spPr>
          <a:xfrm>
            <a:off x="3562950" y="160650"/>
            <a:ext cx="2018100" cy="100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 sz="3300" dirty="0">
                <a:solidFill>
                  <a:schemeClr val="dk2"/>
                </a:solidFill>
                <a:latin typeface="Lato" charset="0"/>
                <a:cs typeface="Lato" charset="0"/>
              </a:rPr>
              <a:t>Οφέλη</a:t>
            </a:r>
            <a:endParaRPr sz="3300" dirty="0">
              <a:solidFill>
                <a:schemeClr val="dk2"/>
              </a:solidFill>
              <a:latin typeface="Lato" charset="0"/>
              <a:cs typeface="Lato" charset="0"/>
            </a:endParaRPr>
          </a:p>
          <a:p>
            <a:pPr marL="0" lvl="0" indent="0" algn="l" rtl="0">
              <a:spcBef>
                <a:spcPts val="0"/>
              </a:spcBef>
              <a:spcAft>
                <a:spcPts val="0"/>
              </a:spcAft>
              <a:buNone/>
            </a:pPr>
            <a:endParaRPr dirty="0">
              <a:latin typeface="Lato" charset="0"/>
              <a:cs typeface="Lato" charset="0"/>
            </a:endParaRPr>
          </a:p>
        </p:txBody>
      </p:sp>
      <p:sp>
        <p:nvSpPr>
          <p:cNvPr id="598" name="Google Shape;598;p76"/>
          <p:cNvSpPr txBox="1">
            <a:spLocks noGrp="1"/>
          </p:cNvSpPr>
          <p:nvPr>
            <p:ph type="body" idx="2"/>
          </p:nvPr>
        </p:nvSpPr>
        <p:spPr>
          <a:xfrm>
            <a:off x="4786175" y="484909"/>
            <a:ext cx="3837000" cy="4343400"/>
          </a:xfrm>
          <a:prstGeom prst="rect">
            <a:avLst/>
          </a:prstGeom>
        </p:spPr>
        <p:txBody>
          <a:bodyPr spcFirstLastPara="1" wrap="square" lIns="91425" tIns="91425" rIns="91425" bIns="91425" anchor="ctr" anchorCtr="0">
            <a:noAutofit/>
          </a:bodyPr>
          <a:lstStyle/>
          <a:p>
            <a:pPr marL="457200" lvl="0" indent="-342900" algn="l" rtl="0">
              <a:lnSpc>
                <a:spcPct val="100000"/>
              </a:lnSpc>
              <a:spcBef>
                <a:spcPts val="0"/>
              </a:spcBef>
              <a:spcAft>
                <a:spcPts val="0"/>
              </a:spcAft>
              <a:buClr>
                <a:schemeClr val="accent1"/>
              </a:buClr>
              <a:buSzPts val="1800"/>
              <a:buChar char="❖"/>
            </a:pPr>
            <a:r>
              <a:rPr lang="it" sz="1600" b="1" u="sng" dirty="0">
                <a:solidFill>
                  <a:schemeClr val="accent1"/>
                </a:solidFill>
              </a:rPr>
              <a:t>Γρήγορος χρόνος</a:t>
            </a:r>
            <a:endParaRPr sz="1600" b="1" dirty="0">
              <a:solidFill>
                <a:schemeClr val="accent1"/>
              </a:solidFill>
            </a:endParaRPr>
          </a:p>
          <a:p>
            <a:pPr marL="457200" lvl="0" indent="0" algn="l" rtl="0">
              <a:lnSpc>
                <a:spcPct val="100000"/>
              </a:lnSpc>
              <a:spcBef>
                <a:spcPts val="0"/>
              </a:spcBef>
              <a:spcAft>
                <a:spcPts val="0"/>
              </a:spcAft>
              <a:buNone/>
            </a:pPr>
            <a:r>
              <a:rPr lang="it" sz="1600" dirty="0">
                <a:solidFill>
                  <a:schemeClr val="dk2"/>
                </a:solidFill>
              </a:rPr>
              <a:t>Τα ψηφιακά εργαλεία επιταχύνουν τις χειρωνακτικές εργασίες</a:t>
            </a:r>
            <a:endParaRPr sz="1600" dirty="0">
              <a:solidFill>
                <a:schemeClr val="dk2"/>
              </a:solidFill>
            </a:endParaRPr>
          </a:p>
          <a:p>
            <a:pPr marL="457200" lvl="0" indent="0" algn="l" rtl="0">
              <a:lnSpc>
                <a:spcPct val="100000"/>
              </a:lnSpc>
              <a:spcBef>
                <a:spcPts val="0"/>
              </a:spcBef>
              <a:spcAft>
                <a:spcPts val="0"/>
              </a:spcAft>
              <a:buNone/>
            </a:pPr>
            <a:endParaRPr sz="1600" b="1" dirty="0">
              <a:solidFill>
                <a:schemeClr val="dk2"/>
              </a:solidFill>
            </a:endParaRPr>
          </a:p>
          <a:p>
            <a:pPr marL="457200" lvl="0" indent="-342900" algn="l" rtl="0">
              <a:lnSpc>
                <a:spcPct val="100000"/>
              </a:lnSpc>
              <a:spcBef>
                <a:spcPts val="0"/>
              </a:spcBef>
              <a:spcAft>
                <a:spcPts val="0"/>
              </a:spcAft>
              <a:buClr>
                <a:schemeClr val="accent1"/>
              </a:buClr>
              <a:buSzPts val="1800"/>
              <a:buChar char="❖"/>
            </a:pPr>
            <a:r>
              <a:rPr lang="it" sz="1600" b="1" u="sng" dirty="0">
                <a:solidFill>
                  <a:schemeClr val="accent1"/>
                </a:solidFill>
              </a:rPr>
              <a:t>Λίγα λάθη</a:t>
            </a:r>
            <a:endParaRPr sz="1600" b="1" u="sng" dirty="0">
              <a:solidFill>
                <a:schemeClr val="accent1"/>
              </a:solidFill>
            </a:endParaRPr>
          </a:p>
          <a:p>
            <a:pPr marL="457200" lvl="0" indent="0" algn="l" rtl="0">
              <a:lnSpc>
                <a:spcPct val="100000"/>
              </a:lnSpc>
              <a:spcBef>
                <a:spcPts val="0"/>
              </a:spcBef>
              <a:spcAft>
                <a:spcPts val="0"/>
              </a:spcAft>
              <a:buNone/>
            </a:pPr>
            <a:r>
              <a:rPr lang="it" sz="1600" dirty="0">
                <a:solidFill>
                  <a:schemeClr val="dk2"/>
                </a:solidFill>
              </a:rPr>
              <a:t>Τα ψηφιακά εργαλεία ελαχιστοποιούν την πιθανότητα χειροκίνητων σφαλμάτων</a:t>
            </a:r>
            <a:endParaRPr sz="1600" dirty="0">
              <a:solidFill>
                <a:schemeClr val="dk2"/>
              </a:solidFill>
            </a:endParaRPr>
          </a:p>
          <a:p>
            <a:pPr marL="457200" lvl="0" indent="0" algn="l" rtl="0">
              <a:lnSpc>
                <a:spcPct val="100000"/>
              </a:lnSpc>
              <a:spcBef>
                <a:spcPts val="0"/>
              </a:spcBef>
              <a:spcAft>
                <a:spcPts val="0"/>
              </a:spcAft>
              <a:buNone/>
            </a:pPr>
            <a:endParaRPr sz="1600" b="1" dirty="0">
              <a:solidFill>
                <a:schemeClr val="dk2"/>
              </a:solidFill>
            </a:endParaRPr>
          </a:p>
          <a:p>
            <a:pPr marL="457200" lvl="0" indent="-342900" algn="l" rtl="0">
              <a:lnSpc>
                <a:spcPct val="100000"/>
              </a:lnSpc>
              <a:spcBef>
                <a:spcPts val="0"/>
              </a:spcBef>
              <a:spcAft>
                <a:spcPts val="0"/>
              </a:spcAft>
              <a:buClr>
                <a:schemeClr val="accent1"/>
              </a:buClr>
              <a:buSzPts val="1800"/>
              <a:buChar char="❖"/>
            </a:pPr>
            <a:r>
              <a:rPr lang="it" sz="1600" b="1" u="sng" dirty="0">
                <a:solidFill>
                  <a:schemeClr val="accent1"/>
                </a:solidFill>
              </a:rPr>
              <a:t>Καλή χρήση των δεδομένων</a:t>
            </a:r>
            <a:endParaRPr sz="1600" b="1" u="sng" dirty="0">
              <a:solidFill>
                <a:schemeClr val="accent1"/>
              </a:solidFill>
            </a:endParaRPr>
          </a:p>
          <a:p>
            <a:pPr marL="457200" lvl="0" indent="0" algn="l" rtl="0">
              <a:lnSpc>
                <a:spcPct val="100000"/>
              </a:lnSpc>
              <a:spcBef>
                <a:spcPts val="0"/>
              </a:spcBef>
              <a:spcAft>
                <a:spcPts val="0"/>
              </a:spcAft>
              <a:buNone/>
            </a:pPr>
            <a:r>
              <a:rPr lang="it" sz="1600" dirty="0">
                <a:solidFill>
                  <a:schemeClr val="dk2"/>
                </a:solidFill>
              </a:rPr>
              <a:t>Τα ψηφιακά εργαλεία αναλύουν ειδικά κάθε δεδομένο που τους παρέχεται.</a:t>
            </a:r>
            <a:endParaRPr sz="1600" dirty="0">
              <a:solidFill>
                <a:schemeClr val="dk2"/>
              </a:solidFill>
            </a:endParaRPr>
          </a:p>
          <a:p>
            <a:pPr marL="457200" lvl="0" indent="0" algn="l" rtl="0">
              <a:lnSpc>
                <a:spcPct val="100000"/>
              </a:lnSpc>
              <a:spcBef>
                <a:spcPts val="0"/>
              </a:spcBef>
              <a:spcAft>
                <a:spcPts val="0"/>
              </a:spcAft>
              <a:buNone/>
            </a:pPr>
            <a:endParaRPr sz="1600" b="1" dirty="0">
              <a:solidFill>
                <a:schemeClr val="dk2"/>
              </a:solidFill>
            </a:endParaRPr>
          </a:p>
        </p:txBody>
      </p:sp>
      <p:pic>
        <p:nvPicPr>
          <p:cNvPr id="599" name="Google Shape;599;p76"/>
          <p:cNvPicPr preferRelativeResize="0"/>
          <p:nvPr/>
        </p:nvPicPr>
        <p:blipFill>
          <a:blip r:embed="rId3">
            <a:alphaModFix/>
          </a:blip>
          <a:stretch>
            <a:fillRect/>
          </a:stretch>
        </p:blipFill>
        <p:spPr>
          <a:xfrm>
            <a:off x="265500" y="244925"/>
            <a:ext cx="1393177" cy="1318200"/>
          </a:xfrm>
          <a:prstGeom prst="rect">
            <a:avLst/>
          </a:prstGeom>
          <a:noFill/>
          <a:ln>
            <a:noFill/>
          </a:ln>
        </p:spPr>
      </p:pic>
      <p:sp>
        <p:nvSpPr>
          <p:cNvPr id="600" name="Google Shape;600;p76"/>
          <p:cNvSpPr txBox="1">
            <a:spLocks noGrp="1"/>
          </p:cNvSpPr>
          <p:nvPr>
            <p:ph type="body" idx="2"/>
          </p:nvPr>
        </p:nvSpPr>
        <p:spPr>
          <a:xfrm>
            <a:off x="520350" y="1770600"/>
            <a:ext cx="3837000" cy="16023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it">
                <a:solidFill>
                  <a:schemeClr val="dk2"/>
                </a:solidFill>
              </a:rPr>
              <a:t>Η χρήση των ψηφιακών εργαλείων μπορεί να αποφέρει μόνο οφέλη στους οργανισμούς που τα εκμεταλλεύονται, όπως:</a:t>
            </a:r>
            <a:endParaRPr>
              <a:solidFill>
                <a:schemeClr val="dk2"/>
              </a:solidFill>
            </a:endParaRPr>
          </a:p>
        </p:txBody>
      </p:sp>
      <p:cxnSp>
        <p:nvCxnSpPr>
          <p:cNvPr id="601" name="Google Shape;601;p76"/>
          <p:cNvCxnSpPr/>
          <p:nvPr/>
        </p:nvCxnSpPr>
        <p:spPr>
          <a:xfrm>
            <a:off x="652450" y="4116225"/>
            <a:ext cx="2850600" cy="11100"/>
          </a:xfrm>
          <a:prstGeom prst="straightConnector1">
            <a:avLst/>
          </a:prstGeom>
          <a:noFill/>
          <a:ln w="152400" cap="flat" cmpd="sng">
            <a:solidFill>
              <a:schemeClr val="accent1"/>
            </a:solidFill>
            <a:prstDash val="solid"/>
            <a:round/>
            <a:headEnd type="none" w="med" len="med"/>
            <a:tailEnd type="triangle" w="med" len="med"/>
          </a:ln>
        </p:spPr>
      </p:cxnSp>
      <p:pic>
        <p:nvPicPr>
          <p:cNvPr id="602" name="Google Shape;602;p76"/>
          <p:cNvPicPr preferRelativeResize="0"/>
          <p:nvPr/>
        </p:nvPicPr>
        <p:blipFill>
          <a:blip r:embed="rId4">
            <a:alphaModFix amt="12000"/>
          </a:blip>
          <a:stretch>
            <a:fillRect/>
          </a:stretch>
        </p:blipFill>
        <p:spPr>
          <a:xfrm>
            <a:off x="1089550" y="1055237"/>
            <a:ext cx="5602874" cy="3151625"/>
          </a:xfrm>
          <a:prstGeom prst="rect">
            <a:avLst/>
          </a:prstGeom>
          <a:noFill/>
          <a:ln>
            <a:noFill/>
          </a:ln>
        </p:spPr>
      </p:pic>
      <p:pic>
        <p:nvPicPr>
          <p:cNvPr id="603" name="Google Shape;603;p76"/>
          <p:cNvPicPr preferRelativeResize="0"/>
          <p:nvPr/>
        </p:nvPicPr>
        <p:blipFill>
          <a:blip r:embed="rId5">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7"/>
          <p:cNvSpPr txBox="1">
            <a:spLocks noGrp="1"/>
          </p:cNvSpPr>
          <p:nvPr>
            <p:ph type="title"/>
          </p:nvPr>
        </p:nvSpPr>
        <p:spPr>
          <a:xfrm>
            <a:off x="2819400" y="515775"/>
            <a:ext cx="5583382" cy="64108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Clr>
                <a:schemeClr val="dk2"/>
              </a:buClr>
              <a:buSzPts val="1100"/>
              <a:buFont typeface="Arial"/>
              <a:buNone/>
            </a:pPr>
            <a:r>
              <a:rPr lang="it" dirty="0">
                <a:latin typeface="Lato" charset="0"/>
                <a:cs typeface="Lato" charset="0"/>
              </a:rPr>
              <a:t>Συμβουλές εργαλείων</a:t>
            </a:r>
            <a:endParaRPr dirty="0">
              <a:latin typeface="Lato" charset="0"/>
              <a:cs typeface="Lato" charset="0"/>
            </a:endParaRPr>
          </a:p>
        </p:txBody>
      </p:sp>
      <p:pic>
        <p:nvPicPr>
          <p:cNvPr id="609" name="Google Shape;609;p77"/>
          <p:cNvPicPr preferRelativeResize="0"/>
          <p:nvPr/>
        </p:nvPicPr>
        <p:blipFill>
          <a:blip r:embed="rId3">
            <a:alphaModFix/>
          </a:blip>
          <a:stretch>
            <a:fillRect/>
          </a:stretch>
        </p:blipFill>
        <p:spPr>
          <a:xfrm>
            <a:off x="0" y="447300"/>
            <a:ext cx="1097150" cy="1038100"/>
          </a:xfrm>
          <a:prstGeom prst="rect">
            <a:avLst/>
          </a:prstGeom>
          <a:noFill/>
          <a:ln>
            <a:noFill/>
          </a:ln>
        </p:spPr>
      </p:pic>
      <p:sp>
        <p:nvSpPr>
          <p:cNvPr id="610" name="Google Shape;610;p77"/>
          <p:cNvSpPr txBox="1"/>
          <p:nvPr/>
        </p:nvSpPr>
        <p:spPr>
          <a:xfrm>
            <a:off x="1304284" y="1408361"/>
            <a:ext cx="5595280" cy="2780218"/>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it" sz="1700" dirty="0">
                <a:solidFill>
                  <a:schemeClr val="dk2"/>
                </a:solidFill>
                <a:highlight>
                  <a:srgbClr val="FFFFFF"/>
                </a:highlight>
                <a:latin typeface="Lato"/>
                <a:ea typeface="Lato"/>
                <a:cs typeface="Lato"/>
                <a:sym typeface="Lato"/>
              </a:rPr>
              <a:t>Υπάρχουν πολυάριθμα διαδικτυακά εργαλεία (λογισμικ</a:t>
            </a:r>
            <a:r>
              <a:rPr lang="el-GR" sz="1700" dirty="0">
                <a:solidFill>
                  <a:schemeClr val="dk2"/>
                </a:solidFill>
                <a:highlight>
                  <a:srgbClr val="FFFFFF"/>
                </a:highlight>
                <a:latin typeface="Lato"/>
                <a:ea typeface="Lato"/>
                <a:cs typeface="Lato"/>
                <a:sym typeface="Lato"/>
              </a:rPr>
              <a:t>ά</a:t>
            </a:r>
            <a:r>
              <a:rPr lang="it" sz="1700" dirty="0">
                <a:solidFill>
                  <a:schemeClr val="dk2"/>
                </a:solidFill>
                <a:highlight>
                  <a:srgbClr val="FFFFFF"/>
                </a:highlight>
                <a:latin typeface="Lato"/>
                <a:ea typeface="Lato"/>
                <a:cs typeface="Lato"/>
                <a:sym typeface="Lato"/>
              </a:rPr>
              <a:t>) που μπορούν να χρησιμοποιηθούν. </a:t>
            </a:r>
            <a:endParaRPr sz="1700" dirty="0">
              <a:solidFill>
                <a:schemeClr val="dk2"/>
              </a:solidFill>
              <a:highlight>
                <a:srgbClr val="FFFFFF"/>
              </a:highlight>
              <a:latin typeface="Lato"/>
              <a:ea typeface="Lato"/>
              <a:cs typeface="Lato"/>
              <a:sym typeface="Lato"/>
            </a:endParaRPr>
          </a:p>
          <a:p>
            <a:pPr marL="0" lvl="0" indent="0" algn="l" rtl="0">
              <a:lnSpc>
                <a:spcPct val="100000"/>
              </a:lnSpc>
              <a:spcBef>
                <a:spcPts val="1600"/>
              </a:spcBef>
              <a:spcAft>
                <a:spcPts val="0"/>
              </a:spcAft>
              <a:buNone/>
            </a:pPr>
            <a:r>
              <a:rPr lang="it" sz="1700" dirty="0">
                <a:solidFill>
                  <a:schemeClr val="dk2"/>
                </a:solidFill>
                <a:highlight>
                  <a:srgbClr val="FFFFFF"/>
                </a:highlight>
                <a:latin typeface="Lato"/>
                <a:ea typeface="Lato"/>
                <a:cs typeface="Lato"/>
                <a:sym typeface="Lato"/>
              </a:rPr>
              <a:t>Η επιλογή του λογισμικού μπορεί να εξαρτάται από:</a:t>
            </a:r>
            <a:endParaRPr sz="1700" dirty="0">
              <a:solidFill>
                <a:schemeClr val="dk2"/>
              </a:solidFill>
              <a:highlight>
                <a:srgbClr val="FFFFFF"/>
              </a:highlight>
              <a:latin typeface="Lato"/>
              <a:ea typeface="Lato"/>
              <a:cs typeface="Lato"/>
              <a:sym typeface="Lato"/>
            </a:endParaRPr>
          </a:p>
          <a:p>
            <a:pPr marL="0" lvl="0" indent="0" algn="l" rtl="0">
              <a:lnSpc>
                <a:spcPct val="100000"/>
              </a:lnSpc>
              <a:spcBef>
                <a:spcPts val="1600"/>
              </a:spcBef>
              <a:spcAft>
                <a:spcPts val="0"/>
              </a:spcAft>
              <a:buNone/>
            </a:pPr>
            <a:r>
              <a:rPr lang="it" sz="1700" dirty="0">
                <a:solidFill>
                  <a:schemeClr val="dk2"/>
                </a:solidFill>
                <a:highlight>
                  <a:srgbClr val="FFFFFF"/>
                </a:highlight>
                <a:latin typeface="Lato"/>
                <a:ea typeface="Lato"/>
                <a:cs typeface="Lato"/>
                <a:sym typeface="Lato"/>
              </a:rPr>
              <a:t>-ανάγκες,</a:t>
            </a:r>
            <a:endParaRPr sz="1700" dirty="0">
              <a:solidFill>
                <a:schemeClr val="dk2"/>
              </a:solidFill>
              <a:highlight>
                <a:srgbClr val="FFFFFF"/>
              </a:highlight>
              <a:latin typeface="Lato"/>
              <a:ea typeface="Lato"/>
              <a:cs typeface="Lato"/>
              <a:sym typeface="Lato"/>
            </a:endParaRPr>
          </a:p>
          <a:p>
            <a:pPr marL="0" lvl="0" indent="0" algn="l" rtl="0">
              <a:lnSpc>
                <a:spcPct val="100000"/>
              </a:lnSpc>
              <a:spcBef>
                <a:spcPts val="1600"/>
              </a:spcBef>
              <a:spcAft>
                <a:spcPts val="0"/>
              </a:spcAft>
              <a:buNone/>
            </a:pPr>
            <a:r>
              <a:rPr lang="it" sz="1700" dirty="0">
                <a:solidFill>
                  <a:schemeClr val="dk2"/>
                </a:solidFill>
                <a:highlight>
                  <a:srgbClr val="FFFFFF"/>
                </a:highlight>
                <a:latin typeface="Lato"/>
                <a:ea typeface="Lato"/>
                <a:cs typeface="Lato"/>
                <a:sym typeface="Lato"/>
              </a:rPr>
              <a:t>-απαιτήσεις,</a:t>
            </a:r>
            <a:endParaRPr sz="1700" dirty="0">
              <a:solidFill>
                <a:schemeClr val="dk2"/>
              </a:solidFill>
              <a:highlight>
                <a:srgbClr val="FFFFFF"/>
              </a:highlight>
              <a:latin typeface="Lato"/>
              <a:ea typeface="Lato"/>
              <a:cs typeface="Lato"/>
              <a:sym typeface="Lato"/>
            </a:endParaRPr>
          </a:p>
          <a:p>
            <a:pPr marL="0" lvl="0" indent="0" algn="l" rtl="0">
              <a:lnSpc>
                <a:spcPct val="100000"/>
              </a:lnSpc>
              <a:spcBef>
                <a:spcPts val="1600"/>
              </a:spcBef>
              <a:spcAft>
                <a:spcPts val="1600"/>
              </a:spcAft>
              <a:buNone/>
            </a:pPr>
            <a:r>
              <a:rPr lang="it" sz="1700" dirty="0">
                <a:solidFill>
                  <a:schemeClr val="dk2"/>
                </a:solidFill>
                <a:highlight>
                  <a:srgbClr val="FFFFFF"/>
                </a:highlight>
                <a:latin typeface="Lato"/>
                <a:ea typeface="Lato"/>
                <a:cs typeface="Lato"/>
                <a:sym typeface="Lato"/>
              </a:rPr>
              <a:t>-</a:t>
            </a:r>
            <a:r>
              <a:rPr lang="el-GR" sz="1700" dirty="0">
                <a:solidFill>
                  <a:schemeClr val="dk2"/>
                </a:solidFill>
                <a:highlight>
                  <a:srgbClr val="FFFFFF"/>
                </a:highlight>
                <a:latin typeface="Lato"/>
                <a:ea typeface="Lato"/>
                <a:cs typeface="Lato"/>
                <a:sym typeface="Lato"/>
              </a:rPr>
              <a:t>κ</a:t>
            </a:r>
            <a:r>
              <a:rPr lang="it" sz="1700" dirty="0">
                <a:solidFill>
                  <a:schemeClr val="dk2"/>
                </a:solidFill>
                <a:highlight>
                  <a:srgbClr val="FFFFFF"/>
                </a:highlight>
                <a:latin typeface="Lato"/>
                <a:ea typeface="Lato"/>
                <a:cs typeface="Lato"/>
                <a:sym typeface="Lato"/>
              </a:rPr>
              <a:t>όστος</a:t>
            </a:r>
            <a:endParaRPr sz="2100" b="1" dirty="0">
              <a:solidFill>
                <a:schemeClr val="dk1"/>
              </a:solidFill>
              <a:latin typeface="Lato"/>
              <a:ea typeface="Lato"/>
              <a:cs typeface="Lato"/>
              <a:sym typeface="Lato"/>
            </a:endParaRPr>
          </a:p>
        </p:txBody>
      </p:sp>
      <p:pic>
        <p:nvPicPr>
          <p:cNvPr id="611" name="Google Shape;611;p77"/>
          <p:cNvPicPr preferRelativeResize="0"/>
          <p:nvPr/>
        </p:nvPicPr>
        <p:blipFill>
          <a:blip r:embed="rId4">
            <a:alphaModFix/>
          </a:blip>
          <a:stretch>
            <a:fillRect/>
          </a:stretch>
        </p:blipFill>
        <p:spPr>
          <a:xfrm>
            <a:off x="6559900" y="2912189"/>
            <a:ext cx="2397350" cy="1704375"/>
          </a:xfrm>
          <a:prstGeom prst="rect">
            <a:avLst/>
          </a:prstGeom>
          <a:noFill/>
          <a:ln>
            <a:noFill/>
          </a:ln>
        </p:spPr>
      </p:pic>
      <p:pic>
        <p:nvPicPr>
          <p:cNvPr id="612" name="Google Shape;612;p77"/>
          <p:cNvPicPr preferRelativeResize="0"/>
          <p:nvPr/>
        </p:nvPicPr>
        <p:blipFill>
          <a:blip r:embed="rId5">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78"/>
          <p:cNvPicPr preferRelativeResize="0"/>
          <p:nvPr/>
        </p:nvPicPr>
        <p:blipFill>
          <a:blip r:embed="rId3">
            <a:alphaModFix/>
          </a:blip>
          <a:stretch>
            <a:fillRect/>
          </a:stretch>
        </p:blipFill>
        <p:spPr>
          <a:xfrm>
            <a:off x="0" y="447300"/>
            <a:ext cx="1097150" cy="1038100"/>
          </a:xfrm>
          <a:prstGeom prst="rect">
            <a:avLst/>
          </a:prstGeom>
          <a:noFill/>
          <a:ln>
            <a:noFill/>
          </a:ln>
        </p:spPr>
      </p:pic>
      <p:sp>
        <p:nvSpPr>
          <p:cNvPr id="618" name="Google Shape;618;p78"/>
          <p:cNvSpPr txBox="1">
            <a:spLocks noGrp="1"/>
          </p:cNvSpPr>
          <p:nvPr>
            <p:ph type="title"/>
          </p:nvPr>
        </p:nvSpPr>
        <p:spPr>
          <a:xfrm>
            <a:off x="878700" y="494850"/>
            <a:ext cx="7386600" cy="7494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Clr>
                <a:schemeClr val="dk2"/>
              </a:buClr>
              <a:buSzPts val="1100"/>
              <a:buFont typeface="Arial"/>
              <a:buNone/>
            </a:pPr>
            <a:r>
              <a:rPr lang="it" sz="1800" dirty="0">
                <a:latin typeface="Lato" charset="0"/>
                <a:cs typeface="Lato" charset="0"/>
              </a:rPr>
              <a:t>Συμβουλές εργαλείων - Παραδείγματα</a:t>
            </a:r>
            <a:endParaRPr sz="1800" dirty="0">
              <a:latin typeface="Lato" charset="0"/>
              <a:cs typeface="Lato" charset="0"/>
            </a:endParaRPr>
          </a:p>
          <a:p>
            <a:pPr marL="0" lvl="0" indent="0" algn="ctr" rtl="0">
              <a:spcBef>
                <a:spcPts val="0"/>
              </a:spcBef>
              <a:spcAft>
                <a:spcPts val="0"/>
              </a:spcAft>
              <a:buNone/>
            </a:pPr>
            <a:endParaRPr sz="1800" dirty="0">
              <a:latin typeface="Lato" charset="0"/>
              <a:cs typeface="Lato" charset="0"/>
            </a:endParaRPr>
          </a:p>
          <a:p>
            <a:pPr marL="0" lvl="0" indent="0" algn="ctr" rtl="0">
              <a:spcBef>
                <a:spcPts val="0"/>
              </a:spcBef>
              <a:spcAft>
                <a:spcPts val="0"/>
              </a:spcAft>
              <a:buNone/>
            </a:pPr>
            <a:endParaRPr sz="1800" dirty="0">
              <a:latin typeface="Lato" charset="0"/>
              <a:cs typeface="Lato" charset="0"/>
            </a:endParaRPr>
          </a:p>
          <a:p>
            <a:pPr marL="0" lvl="0" indent="0" algn="ctr" rtl="0">
              <a:spcBef>
                <a:spcPts val="0"/>
              </a:spcBef>
              <a:spcAft>
                <a:spcPts val="0"/>
              </a:spcAft>
              <a:buNone/>
            </a:pPr>
            <a:endParaRPr sz="1800" dirty="0">
              <a:latin typeface="Lato" charset="0"/>
              <a:cs typeface="Lato" charset="0"/>
            </a:endParaRPr>
          </a:p>
        </p:txBody>
      </p:sp>
      <p:graphicFrame>
        <p:nvGraphicFramePr>
          <p:cNvPr id="619" name="Google Shape;619;p78"/>
          <p:cNvGraphicFramePr/>
          <p:nvPr/>
        </p:nvGraphicFramePr>
        <p:xfrm>
          <a:off x="879763" y="1219199"/>
          <a:ext cx="7626929" cy="3129728"/>
        </p:xfrm>
        <a:graphic>
          <a:graphicData uri="http://schemas.openxmlformats.org/drawingml/2006/table">
            <a:tbl>
              <a:tblPr>
                <a:noFill/>
                <a:tableStyleId>{3FA5FD3F-6A07-42EB-9E6B-08913BEE9E4E}</a:tableStyleId>
              </a:tblPr>
              <a:tblGrid>
                <a:gridCol w="3684453">
                  <a:extLst>
                    <a:ext uri="{9D8B030D-6E8A-4147-A177-3AD203B41FA5}">
                      <a16:colId xmlns:a16="http://schemas.microsoft.com/office/drawing/2014/main" val="20000"/>
                    </a:ext>
                  </a:extLst>
                </a:gridCol>
                <a:gridCol w="3942476">
                  <a:extLst>
                    <a:ext uri="{9D8B030D-6E8A-4147-A177-3AD203B41FA5}">
                      <a16:colId xmlns:a16="http://schemas.microsoft.com/office/drawing/2014/main" val="20001"/>
                    </a:ext>
                  </a:extLst>
                </a:gridCol>
              </a:tblGrid>
              <a:tr h="476885">
                <a:tc>
                  <a:txBody>
                    <a:bodyPr/>
                    <a:lstStyle/>
                    <a:p>
                      <a:pPr marL="0" lvl="0" indent="0" algn="l" rtl="0">
                        <a:lnSpc>
                          <a:spcPct val="115000"/>
                        </a:lnSpc>
                        <a:spcBef>
                          <a:spcPts val="0"/>
                        </a:spcBef>
                        <a:spcAft>
                          <a:spcPts val="1600"/>
                        </a:spcAft>
                        <a:buClr>
                          <a:schemeClr val="dk2"/>
                        </a:buClr>
                        <a:buSzPts val="1100"/>
                        <a:buFont typeface="Arial"/>
                        <a:buNone/>
                      </a:pPr>
                      <a:r>
                        <a:rPr lang="it" sz="1600" b="1" dirty="0">
                          <a:solidFill>
                            <a:schemeClr val="dk1"/>
                          </a:solidFill>
                          <a:latin typeface="Lato"/>
                          <a:ea typeface="Lato"/>
                          <a:cs typeface="Lato"/>
                          <a:sym typeface="Lato"/>
                        </a:rPr>
                        <a:t>Λογισμικό:</a:t>
                      </a:r>
                      <a:endParaRPr sz="900" dirty="0"/>
                    </a:p>
                  </a:txBody>
                  <a:tcPr marL="91425" marR="91425" marT="91425" marB="91425">
                    <a:lnL w="9525" cap="flat" cmpd="sng">
                      <a:solidFill>
                        <a:srgbClr val="38761D"/>
                      </a:solidFill>
                      <a:prstDash val="solid"/>
                      <a:round/>
                      <a:headEnd type="none" w="sm" len="sm"/>
                      <a:tailEnd type="none" w="sm" len="sm"/>
                    </a:lnL>
                    <a:lnR w="9525" cap="flat" cmpd="sng">
                      <a:solidFill>
                        <a:srgbClr val="38761D"/>
                      </a:solidFill>
                      <a:prstDash val="solid"/>
                      <a:round/>
                      <a:headEnd type="none" w="sm" len="sm"/>
                      <a:tailEnd type="none" w="sm" len="sm"/>
                    </a:lnR>
                    <a:lnT w="9525" cap="flat" cmpd="sng">
                      <a:solidFill>
                        <a:srgbClr val="38761D"/>
                      </a:solidFill>
                      <a:prstDash val="solid"/>
                      <a:round/>
                      <a:headEnd type="none" w="sm" len="sm"/>
                      <a:tailEnd type="none" w="sm" len="sm"/>
                    </a:lnT>
                    <a:lnB w="9525" cap="flat" cmpd="sng">
                      <a:solidFill>
                        <a:srgbClr val="38761D"/>
                      </a:solidFill>
                      <a:prstDash val="solid"/>
                      <a:round/>
                      <a:headEnd type="none" w="sm" len="sm"/>
                      <a:tailEnd type="none" w="sm" len="sm"/>
                    </a:lnB>
                  </a:tcPr>
                </a:tc>
                <a:tc>
                  <a:txBody>
                    <a:bodyPr/>
                    <a:lstStyle/>
                    <a:p>
                      <a:pPr marL="0" lvl="0" indent="0" algn="l" rtl="0">
                        <a:spcBef>
                          <a:spcPts val="0"/>
                        </a:spcBef>
                        <a:spcAft>
                          <a:spcPts val="0"/>
                        </a:spcAft>
                        <a:buClr>
                          <a:schemeClr val="dk2"/>
                        </a:buClr>
                        <a:buSzPts val="1100"/>
                        <a:buFont typeface="Arial"/>
                        <a:buNone/>
                      </a:pPr>
                      <a:r>
                        <a:rPr lang="it" sz="1600" b="1">
                          <a:solidFill>
                            <a:schemeClr val="dk1"/>
                          </a:solidFill>
                          <a:latin typeface="Lato"/>
                          <a:ea typeface="Lato"/>
                          <a:cs typeface="Lato"/>
                          <a:sym typeface="Lato"/>
                        </a:rPr>
                        <a:t>Πλεονεκτήματα:</a:t>
                      </a:r>
                      <a:endParaRPr sz="900"/>
                    </a:p>
                  </a:txBody>
                  <a:tcPr marL="91425" marR="91425" marT="91425" marB="91425">
                    <a:lnL w="9525" cap="flat" cmpd="sng">
                      <a:solidFill>
                        <a:srgbClr val="38761D"/>
                      </a:solidFill>
                      <a:prstDash val="solid"/>
                      <a:round/>
                      <a:headEnd type="none" w="sm" len="sm"/>
                      <a:tailEnd type="none" w="sm" len="sm"/>
                    </a:lnL>
                    <a:lnR w="9525" cap="flat" cmpd="sng">
                      <a:solidFill>
                        <a:srgbClr val="38761D"/>
                      </a:solidFill>
                      <a:prstDash val="solid"/>
                      <a:round/>
                      <a:headEnd type="none" w="sm" len="sm"/>
                      <a:tailEnd type="none" w="sm" len="sm"/>
                    </a:lnR>
                    <a:lnT w="9525" cap="flat" cmpd="sng">
                      <a:solidFill>
                        <a:srgbClr val="38761D"/>
                      </a:solidFill>
                      <a:prstDash val="solid"/>
                      <a:round/>
                      <a:headEnd type="none" w="sm" len="sm"/>
                      <a:tailEnd type="none" w="sm" len="sm"/>
                    </a:lnT>
                    <a:lnB w="9525" cap="flat" cmpd="sng">
                      <a:solidFill>
                        <a:srgbClr val="38761D"/>
                      </a:solidFill>
                      <a:prstDash val="solid"/>
                      <a:round/>
                      <a:headEnd type="none" w="sm" len="sm"/>
                      <a:tailEnd type="none" w="sm" len="sm"/>
                    </a:lnB>
                  </a:tcPr>
                </a:tc>
                <a:extLst>
                  <a:ext uri="{0D108BD9-81ED-4DB2-BD59-A6C34878D82A}">
                    <a16:rowId xmlns:a16="http://schemas.microsoft.com/office/drawing/2014/main" val="10000"/>
                  </a:ext>
                </a:extLst>
              </a:tr>
              <a:tr h="899948">
                <a:tc>
                  <a:txBody>
                    <a:bodyPr/>
                    <a:lstStyle/>
                    <a:p>
                      <a:pPr marL="0" lvl="0" indent="0" algn="l" rtl="0">
                        <a:spcBef>
                          <a:spcPts val="0"/>
                        </a:spcBef>
                        <a:spcAft>
                          <a:spcPts val="0"/>
                        </a:spcAft>
                        <a:buNone/>
                      </a:pPr>
                      <a:r>
                        <a:rPr lang="en-US" b="1" u="sng" dirty="0">
                          <a:solidFill>
                            <a:schemeClr val="hlink"/>
                          </a:solidFill>
                          <a:latin typeface="Lato"/>
                          <a:ea typeface="Lato"/>
                          <a:cs typeface="Lato"/>
                          <a:sym typeface="Lato"/>
                          <a:hlinkClick r:id="rId4"/>
                        </a:rPr>
                        <a:t>Cube</a:t>
                      </a:r>
                      <a:r>
                        <a:rPr lang="it" b="1" u="sng" dirty="0">
                          <a:solidFill>
                            <a:schemeClr val="hlink"/>
                          </a:solidFill>
                          <a:latin typeface="Lato"/>
                          <a:ea typeface="Lato"/>
                          <a:cs typeface="Lato"/>
                          <a:sym typeface="Lato"/>
                          <a:hlinkClick r:id="rId4"/>
                        </a:rPr>
                        <a:t> </a:t>
                      </a:r>
                      <a:endParaRPr b="1"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a:txBody>
                  <a:tcPr marL="91425" marR="91425" marT="91425" marB="91425">
                    <a:lnL w="9525" cap="flat" cmpd="sng">
                      <a:solidFill>
                        <a:srgbClr val="38761D"/>
                      </a:solidFill>
                      <a:prstDash val="solid"/>
                      <a:round/>
                      <a:headEnd type="none" w="sm" len="sm"/>
                      <a:tailEnd type="none" w="sm" len="sm"/>
                    </a:lnL>
                    <a:lnR w="9525" cap="flat" cmpd="sng">
                      <a:solidFill>
                        <a:srgbClr val="38761D"/>
                      </a:solidFill>
                      <a:prstDash val="solid"/>
                      <a:round/>
                      <a:headEnd type="none" w="sm" len="sm"/>
                      <a:tailEnd type="none" w="sm" len="sm"/>
                    </a:lnR>
                    <a:lnT w="9525" cap="flat" cmpd="sng">
                      <a:solidFill>
                        <a:srgbClr val="38761D"/>
                      </a:solidFill>
                      <a:prstDash val="solid"/>
                      <a:round/>
                      <a:headEnd type="none" w="sm" len="sm"/>
                      <a:tailEnd type="none" w="sm" len="sm"/>
                    </a:lnT>
                    <a:lnB w="9525" cap="flat" cmpd="sng">
                      <a:solidFill>
                        <a:srgbClr val="38761D"/>
                      </a:solidFill>
                      <a:prstDash val="solid"/>
                      <a:round/>
                      <a:headEnd type="none" w="sm" len="sm"/>
                      <a:tailEnd type="none" w="sm" len="sm"/>
                    </a:lnB>
                  </a:tcPr>
                </a:tc>
                <a:tc>
                  <a:txBody>
                    <a:bodyPr/>
                    <a:lstStyle/>
                    <a:p>
                      <a:pPr marL="457200" lvl="0" indent="-304800" algn="l" rtl="0">
                        <a:lnSpc>
                          <a:spcPct val="115000"/>
                        </a:lnSpc>
                        <a:spcBef>
                          <a:spcPts val="0"/>
                        </a:spcBef>
                        <a:spcAft>
                          <a:spcPts val="0"/>
                        </a:spcAft>
                        <a:buClr>
                          <a:schemeClr val="dk2"/>
                        </a:buClr>
                        <a:buSzPts val="1200"/>
                        <a:buFont typeface="Calibri"/>
                        <a:buChar char="●"/>
                      </a:pPr>
                      <a:r>
                        <a:rPr lang="it" sz="1200" dirty="0">
                          <a:solidFill>
                            <a:schemeClr val="dk2"/>
                          </a:solidFill>
                          <a:highlight>
                            <a:srgbClr val="FFFFFF"/>
                          </a:highlight>
                          <a:latin typeface="Calibri"/>
                          <a:ea typeface="Calibri"/>
                          <a:cs typeface="Calibri"/>
                          <a:sym typeface="Calibri"/>
                        </a:rPr>
                        <a:t>Διαισθητικές ενσωματώσεις υπολογιστικών φύλλων με το Excel και το Google Sheets, </a:t>
                      </a:r>
                      <a:endParaRPr sz="1200" dirty="0">
                        <a:solidFill>
                          <a:schemeClr val="dk2"/>
                        </a:solidFill>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Clr>
                          <a:schemeClr val="dk2"/>
                        </a:buClr>
                        <a:buSzPts val="1200"/>
                        <a:buFont typeface="Calibri"/>
                        <a:buChar char="●"/>
                      </a:pPr>
                      <a:r>
                        <a:rPr lang="it" sz="1200" dirty="0">
                          <a:solidFill>
                            <a:schemeClr val="dk2"/>
                          </a:solidFill>
                          <a:highlight>
                            <a:srgbClr val="FFFFFF"/>
                          </a:highlight>
                          <a:latin typeface="Calibri"/>
                          <a:ea typeface="Calibri"/>
                          <a:cs typeface="Calibri"/>
                          <a:sym typeface="Calibri"/>
                        </a:rPr>
                        <a:t>Αποκτήστε πιο έξυπνες, ταχύτερες πληροφορίες για τα οικονομικά σας δεδομένα σε πραγματικό χρόνο. </a:t>
                      </a:r>
                      <a:endParaRPr dirty="0">
                        <a:latin typeface="Lato"/>
                        <a:ea typeface="Lato"/>
                        <a:cs typeface="Lato"/>
                        <a:sym typeface="Lato"/>
                      </a:endParaRPr>
                    </a:p>
                  </a:txBody>
                  <a:tcPr marL="91425" marR="91425" marT="91425" marB="91425">
                    <a:lnL w="9525" cap="flat" cmpd="sng">
                      <a:solidFill>
                        <a:srgbClr val="38761D"/>
                      </a:solidFill>
                      <a:prstDash val="solid"/>
                      <a:round/>
                      <a:headEnd type="none" w="sm" len="sm"/>
                      <a:tailEnd type="none" w="sm" len="sm"/>
                    </a:lnL>
                    <a:lnR w="9525" cap="flat" cmpd="sng">
                      <a:solidFill>
                        <a:srgbClr val="38761D"/>
                      </a:solidFill>
                      <a:prstDash val="solid"/>
                      <a:round/>
                      <a:headEnd type="none" w="sm" len="sm"/>
                      <a:tailEnd type="none" w="sm" len="sm"/>
                    </a:lnR>
                    <a:lnT w="9525" cap="flat" cmpd="sng">
                      <a:solidFill>
                        <a:srgbClr val="38761D"/>
                      </a:solidFill>
                      <a:prstDash val="solid"/>
                      <a:round/>
                      <a:headEnd type="none" w="sm" len="sm"/>
                      <a:tailEnd type="none" w="sm" len="sm"/>
                    </a:lnT>
                    <a:lnB w="9525" cap="flat" cmpd="sng">
                      <a:solidFill>
                        <a:srgbClr val="38761D"/>
                      </a:solidFill>
                      <a:prstDash val="solid"/>
                      <a:round/>
                      <a:headEnd type="none" w="sm" len="sm"/>
                      <a:tailEnd type="none" w="sm" len="sm"/>
                    </a:lnB>
                  </a:tcPr>
                </a:tc>
                <a:extLst>
                  <a:ext uri="{0D108BD9-81ED-4DB2-BD59-A6C34878D82A}">
                    <a16:rowId xmlns:a16="http://schemas.microsoft.com/office/drawing/2014/main" val="10001"/>
                  </a:ext>
                </a:extLst>
              </a:tr>
              <a:tr h="1521498">
                <a:tc>
                  <a:txBody>
                    <a:bodyPr/>
                    <a:lstStyle/>
                    <a:p>
                      <a:pPr marL="0" lvl="0" indent="0" algn="l" rtl="0">
                        <a:spcBef>
                          <a:spcPts val="0"/>
                        </a:spcBef>
                        <a:spcAft>
                          <a:spcPts val="0"/>
                        </a:spcAft>
                        <a:buNone/>
                      </a:pPr>
                      <a:r>
                        <a:rPr lang="it" b="1" u="sng">
                          <a:solidFill>
                            <a:schemeClr val="hlink"/>
                          </a:solidFill>
                          <a:latin typeface="Lato"/>
                          <a:ea typeface="Lato"/>
                          <a:cs typeface="Lato"/>
                          <a:sym typeface="Lato"/>
                          <a:hlinkClick r:id="rId5"/>
                        </a:rPr>
                        <a:t>Anaplan</a:t>
                      </a:r>
                      <a:endParaRPr b="1">
                        <a:latin typeface="Lato"/>
                        <a:ea typeface="Lato"/>
                        <a:cs typeface="Lato"/>
                        <a:sym typeface="Lato"/>
                      </a:endParaRPr>
                    </a:p>
                  </a:txBody>
                  <a:tcPr marL="91425" marR="91425" marT="91425" marB="91425">
                    <a:lnL w="9525" cap="flat" cmpd="sng">
                      <a:solidFill>
                        <a:srgbClr val="38761D"/>
                      </a:solidFill>
                      <a:prstDash val="solid"/>
                      <a:round/>
                      <a:headEnd type="none" w="sm" len="sm"/>
                      <a:tailEnd type="none" w="sm" len="sm"/>
                    </a:lnL>
                    <a:lnR w="9525" cap="flat" cmpd="sng">
                      <a:solidFill>
                        <a:srgbClr val="38761D"/>
                      </a:solidFill>
                      <a:prstDash val="solid"/>
                      <a:round/>
                      <a:headEnd type="none" w="sm" len="sm"/>
                      <a:tailEnd type="none" w="sm" len="sm"/>
                    </a:lnR>
                    <a:lnT w="9525" cap="flat" cmpd="sng">
                      <a:solidFill>
                        <a:srgbClr val="38761D"/>
                      </a:solidFill>
                      <a:prstDash val="solid"/>
                      <a:round/>
                      <a:headEnd type="none" w="sm" len="sm"/>
                      <a:tailEnd type="none" w="sm" len="sm"/>
                    </a:lnT>
                    <a:lnB w="9525" cap="flat" cmpd="sng">
                      <a:solidFill>
                        <a:srgbClr val="38761D"/>
                      </a:solidFill>
                      <a:prstDash val="solid"/>
                      <a:round/>
                      <a:headEnd type="none" w="sm" len="sm"/>
                      <a:tailEnd type="none" w="sm" len="sm"/>
                    </a:lnB>
                  </a:tcPr>
                </a:tc>
                <a:tc>
                  <a:txBody>
                    <a:bodyPr/>
                    <a:lstStyle/>
                    <a:p>
                      <a:pPr marL="457200" lvl="0" indent="-304800" algn="l" rtl="0">
                        <a:lnSpc>
                          <a:spcPct val="115000"/>
                        </a:lnSpc>
                        <a:spcBef>
                          <a:spcPts val="0"/>
                        </a:spcBef>
                        <a:spcAft>
                          <a:spcPts val="0"/>
                        </a:spcAft>
                        <a:buClr>
                          <a:schemeClr val="dk2"/>
                        </a:buClr>
                        <a:buSzPts val="1200"/>
                        <a:buFont typeface="Calibri"/>
                        <a:buChar char="●"/>
                      </a:pPr>
                      <a:r>
                        <a:rPr lang="it" sz="1200" dirty="0">
                          <a:solidFill>
                            <a:schemeClr val="dk2"/>
                          </a:solidFill>
                          <a:highlight>
                            <a:srgbClr val="FFFFFF"/>
                          </a:highlight>
                          <a:latin typeface="Calibri"/>
                          <a:ea typeface="Calibri"/>
                          <a:cs typeface="Calibri"/>
                          <a:sym typeface="Calibri"/>
                        </a:rPr>
                        <a:t>Δυνατότητα σύνδεσης με οποιονδήποτε αριθμό ροών προγραμματισμού μέσω ενός ενιαίου πίνακα ελέγχου, </a:t>
                      </a:r>
                      <a:endParaRPr sz="1200" dirty="0">
                        <a:solidFill>
                          <a:schemeClr val="dk2"/>
                        </a:solidFill>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Clr>
                          <a:schemeClr val="dk2"/>
                        </a:buClr>
                        <a:buSzPts val="1200"/>
                        <a:buFont typeface="Calibri"/>
                        <a:buChar char="●"/>
                      </a:pPr>
                      <a:r>
                        <a:rPr lang="it" sz="1200" dirty="0">
                          <a:solidFill>
                            <a:schemeClr val="dk2"/>
                          </a:solidFill>
                          <a:highlight>
                            <a:srgbClr val="FFFFFF"/>
                          </a:highlight>
                          <a:latin typeface="Calibri"/>
                          <a:ea typeface="Calibri"/>
                          <a:cs typeface="Calibri"/>
                          <a:sym typeface="Calibri"/>
                        </a:rPr>
                        <a:t>Διαισθητική διεπαφή χρήστη με πολλές δυνατότητες προσαρμογής, </a:t>
                      </a:r>
                      <a:endParaRPr sz="1200" dirty="0">
                        <a:solidFill>
                          <a:schemeClr val="dk2"/>
                        </a:solidFill>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Clr>
                          <a:schemeClr val="dk2"/>
                        </a:buClr>
                        <a:buSzPts val="1200"/>
                        <a:buFont typeface="Calibri"/>
                        <a:buChar char="●"/>
                      </a:pPr>
                      <a:r>
                        <a:rPr lang="it" sz="1200" dirty="0">
                          <a:solidFill>
                            <a:schemeClr val="dk2"/>
                          </a:solidFill>
                          <a:highlight>
                            <a:srgbClr val="FFFFFF"/>
                          </a:highlight>
                          <a:latin typeface="Calibri"/>
                          <a:ea typeface="Calibri"/>
                          <a:cs typeface="Calibri"/>
                          <a:sym typeface="Calibri"/>
                        </a:rPr>
                        <a:t>Μπορείτε να λαμβάνετε λεπτομερείς αναφορές σε πραγματικό χρόνο με λίγα μόνο κλικ. </a:t>
                      </a:r>
                      <a:endParaRPr sz="1200" dirty="0">
                        <a:solidFill>
                          <a:schemeClr val="dk2"/>
                        </a:solidFill>
                        <a:highlight>
                          <a:srgbClr val="FFFFFF"/>
                        </a:highlight>
                        <a:latin typeface="Calibri"/>
                        <a:ea typeface="Calibri"/>
                        <a:cs typeface="Calibri"/>
                        <a:sym typeface="Calibri"/>
                      </a:endParaRPr>
                    </a:p>
                  </a:txBody>
                  <a:tcPr marL="91425" marR="91425" marT="91425" marB="91425">
                    <a:lnL w="9525" cap="flat" cmpd="sng">
                      <a:solidFill>
                        <a:srgbClr val="38761D"/>
                      </a:solidFill>
                      <a:prstDash val="solid"/>
                      <a:round/>
                      <a:headEnd type="none" w="sm" len="sm"/>
                      <a:tailEnd type="none" w="sm" len="sm"/>
                    </a:lnL>
                    <a:lnR w="9525" cap="flat" cmpd="sng">
                      <a:solidFill>
                        <a:srgbClr val="38761D"/>
                      </a:solidFill>
                      <a:prstDash val="solid"/>
                      <a:round/>
                      <a:headEnd type="none" w="sm" len="sm"/>
                      <a:tailEnd type="none" w="sm" len="sm"/>
                    </a:lnR>
                    <a:lnT w="9525" cap="flat" cmpd="sng">
                      <a:solidFill>
                        <a:srgbClr val="38761D"/>
                      </a:solidFill>
                      <a:prstDash val="solid"/>
                      <a:round/>
                      <a:headEnd type="none" w="sm" len="sm"/>
                      <a:tailEnd type="none" w="sm" len="sm"/>
                    </a:lnT>
                    <a:lnB w="9525" cap="flat" cmpd="sng">
                      <a:solidFill>
                        <a:srgbClr val="38761D"/>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620" name="Google Shape;620;p78"/>
          <p:cNvPicPr preferRelativeResize="0"/>
          <p:nvPr/>
        </p:nvPicPr>
        <p:blipFill>
          <a:blip r:embed="rId6">
            <a:alphaModFix/>
          </a:blip>
          <a:stretch>
            <a:fillRect/>
          </a:stretch>
        </p:blipFill>
        <p:spPr>
          <a:xfrm>
            <a:off x="7744975" y="565124"/>
            <a:ext cx="882275" cy="882275"/>
          </a:xfrm>
          <a:prstGeom prst="rect">
            <a:avLst/>
          </a:prstGeom>
          <a:noFill/>
          <a:ln>
            <a:noFill/>
          </a:ln>
        </p:spPr>
      </p:pic>
      <p:pic>
        <p:nvPicPr>
          <p:cNvPr id="621" name="Google Shape;621;p78"/>
          <p:cNvPicPr preferRelativeResize="0"/>
          <p:nvPr/>
        </p:nvPicPr>
        <p:blipFill>
          <a:blip r:embed="rId7">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79"/>
          <p:cNvPicPr preferRelativeResize="0"/>
          <p:nvPr/>
        </p:nvPicPr>
        <p:blipFill>
          <a:blip r:embed="rId3">
            <a:alphaModFix/>
          </a:blip>
          <a:stretch>
            <a:fillRect/>
          </a:stretch>
        </p:blipFill>
        <p:spPr>
          <a:xfrm>
            <a:off x="0" y="447300"/>
            <a:ext cx="1097150" cy="1038100"/>
          </a:xfrm>
          <a:prstGeom prst="rect">
            <a:avLst/>
          </a:prstGeom>
          <a:noFill/>
          <a:ln>
            <a:noFill/>
          </a:ln>
        </p:spPr>
      </p:pic>
      <p:sp>
        <p:nvSpPr>
          <p:cNvPr id="627" name="Google Shape;627;p79"/>
          <p:cNvSpPr txBox="1">
            <a:spLocks noGrp="1"/>
          </p:cNvSpPr>
          <p:nvPr>
            <p:ph type="title"/>
          </p:nvPr>
        </p:nvSpPr>
        <p:spPr>
          <a:xfrm>
            <a:off x="878700" y="516800"/>
            <a:ext cx="7386600" cy="7494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it" sz="2600" dirty="0">
                <a:latin typeface="Lato" charset="0"/>
                <a:cs typeface="Lato" charset="0"/>
              </a:rPr>
              <a:t>Συμβουλές εργαλείων - Παραδείγματα</a:t>
            </a:r>
            <a:endParaRPr sz="2600" dirty="0">
              <a:latin typeface="Lato" charset="0"/>
              <a:cs typeface="Lato" charset="0"/>
            </a:endParaRPr>
          </a:p>
          <a:p>
            <a:pPr marL="0" lvl="0" indent="0" algn="ctr" rtl="0">
              <a:spcBef>
                <a:spcPts val="0"/>
              </a:spcBef>
              <a:spcAft>
                <a:spcPts val="0"/>
              </a:spcAft>
              <a:buNone/>
            </a:pPr>
            <a:endParaRPr sz="2600" dirty="0">
              <a:latin typeface="Lato" charset="0"/>
              <a:cs typeface="Lato" charset="0"/>
            </a:endParaRPr>
          </a:p>
          <a:p>
            <a:pPr marL="0" lvl="0" indent="0" algn="ctr" rtl="0">
              <a:spcBef>
                <a:spcPts val="0"/>
              </a:spcBef>
              <a:spcAft>
                <a:spcPts val="0"/>
              </a:spcAft>
              <a:buNone/>
            </a:pPr>
            <a:endParaRPr sz="2600" dirty="0">
              <a:latin typeface="Lato" charset="0"/>
              <a:cs typeface="Lato" charset="0"/>
            </a:endParaRPr>
          </a:p>
          <a:p>
            <a:pPr marL="0" lvl="0" indent="0" algn="ctr" rtl="0">
              <a:spcBef>
                <a:spcPts val="0"/>
              </a:spcBef>
              <a:spcAft>
                <a:spcPts val="0"/>
              </a:spcAft>
              <a:buNone/>
            </a:pPr>
            <a:endParaRPr sz="2600" dirty="0">
              <a:latin typeface="Lato" charset="0"/>
              <a:cs typeface="Lato" charset="0"/>
            </a:endParaRPr>
          </a:p>
        </p:txBody>
      </p:sp>
      <p:graphicFrame>
        <p:nvGraphicFramePr>
          <p:cNvPr id="628" name="Google Shape;628;p79"/>
          <p:cNvGraphicFramePr/>
          <p:nvPr/>
        </p:nvGraphicFramePr>
        <p:xfrm>
          <a:off x="1048825" y="1485400"/>
          <a:ext cx="7239000" cy="3352710"/>
        </p:xfrm>
        <a:graphic>
          <a:graphicData uri="http://schemas.openxmlformats.org/drawingml/2006/table">
            <a:tbl>
              <a:tblPr>
                <a:noFill/>
                <a:tableStyleId>{3FA5FD3F-6A07-42EB-9E6B-08913BEE9E4E}</a:tableStyleId>
              </a:tblPr>
              <a:tblGrid>
                <a:gridCol w="3497050">
                  <a:extLst>
                    <a:ext uri="{9D8B030D-6E8A-4147-A177-3AD203B41FA5}">
                      <a16:colId xmlns:a16="http://schemas.microsoft.com/office/drawing/2014/main" val="20000"/>
                    </a:ext>
                  </a:extLst>
                </a:gridCol>
                <a:gridCol w="3741950">
                  <a:extLst>
                    <a:ext uri="{9D8B030D-6E8A-4147-A177-3AD203B41FA5}">
                      <a16:colId xmlns:a16="http://schemas.microsoft.com/office/drawing/2014/main" val="20001"/>
                    </a:ext>
                  </a:extLst>
                </a:gridCol>
              </a:tblGrid>
              <a:tr h="381275">
                <a:tc>
                  <a:txBody>
                    <a:bodyPr/>
                    <a:lstStyle/>
                    <a:p>
                      <a:pPr marL="0" lvl="0" indent="0" algn="l" rtl="0">
                        <a:lnSpc>
                          <a:spcPct val="115000"/>
                        </a:lnSpc>
                        <a:spcBef>
                          <a:spcPts val="0"/>
                        </a:spcBef>
                        <a:spcAft>
                          <a:spcPts val="1600"/>
                        </a:spcAft>
                        <a:buClr>
                          <a:schemeClr val="dk2"/>
                        </a:buClr>
                        <a:buSzPts val="1100"/>
                        <a:buFont typeface="Arial"/>
                        <a:buNone/>
                      </a:pPr>
                      <a:r>
                        <a:rPr lang="it" sz="1600" b="1" dirty="0">
                          <a:solidFill>
                            <a:schemeClr val="dk1"/>
                          </a:solidFill>
                          <a:latin typeface="Lato" charset="0"/>
                          <a:ea typeface="Lato"/>
                          <a:cs typeface="Lato" charset="0"/>
                          <a:sym typeface="Lato"/>
                        </a:rPr>
                        <a:t>Λογισμικό:</a:t>
                      </a:r>
                      <a:endParaRPr sz="900" dirty="0">
                        <a:latin typeface="Lato" charset="0"/>
                        <a:cs typeface="Lato" charset="0"/>
                      </a:endParaRPr>
                    </a:p>
                  </a:txBody>
                  <a:tcPr marL="91425" marR="91425" marT="91425" marB="91425">
                    <a:lnL w="9525" cap="flat" cmpd="sng">
                      <a:solidFill>
                        <a:srgbClr val="38761D"/>
                      </a:solidFill>
                      <a:prstDash val="solid"/>
                      <a:round/>
                      <a:headEnd type="none" w="sm" len="sm"/>
                      <a:tailEnd type="none" w="sm" len="sm"/>
                    </a:lnL>
                    <a:lnR w="9525" cap="flat" cmpd="sng">
                      <a:solidFill>
                        <a:srgbClr val="38761D"/>
                      </a:solidFill>
                      <a:prstDash val="solid"/>
                      <a:round/>
                      <a:headEnd type="none" w="sm" len="sm"/>
                      <a:tailEnd type="none" w="sm" len="sm"/>
                    </a:lnR>
                    <a:lnT w="9525" cap="flat" cmpd="sng">
                      <a:solidFill>
                        <a:srgbClr val="38761D"/>
                      </a:solidFill>
                      <a:prstDash val="solid"/>
                      <a:round/>
                      <a:headEnd type="none" w="sm" len="sm"/>
                      <a:tailEnd type="none" w="sm" len="sm"/>
                    </a:lnT>
                    <a:lnB w="9525" cap="flat" cmpd="sng">
                      <a:solidFill>
                        <a:srgbClr val="38761D"/>
                      </a:solidFill>
                      <a:prstDash val="solid"/>
                      <a:round/>
                      <a:headEnd type="none" w="sm" len="sm"/>
                      <a:tailEnd type="none" w="sm" len="sm"/>
                    </a:lnB>
                  </a:tcPr>
                </a:tc>
                <a:tc>
                  <a:txBody>
                    <a:bodyPr/>
                    <a:lstStyle/>
                    <a:p>
                      <a:pPr marL="0" lvl="0" indent="0" algn="l" rtl="0">
                        <a:spcBef>
                          <a:spcPts val="0"/>
                        </a:spcBef>
                        <a:spcAft>
                          <a:spcPts val="0"/>
                        </a:spcAft>
                        <a:buClr>
                          <a:schemeClr val="dk2"/>
                        </a:buClr>
                        <a:buSzPts val="1100"/>
                        <a:buFont typeface="Arial"/>
                        <a:buNone/>
                      </a:pPr>
                      <a:r>
                        <a:rPr lang="it" sz="1600" b="1">
                          <a:solidFill>
                            <a:schemeClr val="dk1"/>
                          </a:solidFill>
                          <a:latin typeface="Lato" charset="0"/>
                          <a:ea typeface="Lato"/>
                          <a:cs typeface="Lato" charset="0"/>
                          <a:sym typeface="Lato"/>
                        </a:rPr>
                        <a:t>Πλεονεκτήματα:</a:t>
                      </a:r>
                      <a:endParaRPr sz="900">
                        <a:latin typeface="Lato" charset="0"/>
                        <a:cs typeface="Lato" charset="0"/>
                      </a:endParaRPr>
                    </a:p>
                  </a:txBody>
                  <a:tcPr marL="91425" marR="91425" marT="91425" marB="91425">
                    <a:lnL w="9525" cap="flat" cmpd="sng">
                      <a:solidFill>
                        <a:srgbClr val="38761D"/>
                      </a:solidFill>
                      <a:prstDash val="solid"/>
                      <a:round/>
                      <a:headEnd type="none" w="sm" len="sm"/>
                      <a:tailEnd type="none" w="sm" len="sm"/>
                    </a:lnL>
                    <a:lnR w="9525" cap="flat" cmpd="sng">
                      <a:solidFill>
                        <a:srgbClr val="38761D"/>
                      </a:solidFill>
                      <a:prstDash val="solid"/>
                      <a:round/>
                      <a:headEnd type="none" w="sm" len="sm"/>
                      <a:tailEnd type="none" w="sm" len="sm"/>
                    </a:lnR>
                    <a:lnT w="9525" cap="flat" cmpd="sng">
                      <a:solidFill>
                        <a:srgbClr val="38761D"/>
                      </a:solidFill>
                      <a:prstDash val="solid"/>
                      <a:round/>
                      <a:headEnd type="none" w="sm" len="sm"/>
                      <a:tailEnd type="none" w="sm" len="sm"/>
                    </a:lnT>
                    <a:lnB w="9525" cap="flat" cmpd="sng">
                      <a:solidFill>
                        <a:srgbClr val="38761D"/>
                      </a:solidFill>
                      <a:prstDash val="solid"/>
                      <a:round/>
                      <a:headEnd type="none" w="sm" len="sm"/>
                      <a:tailEnd type="none" w="sm" len="sm"/>
                    </a:lnB>
                  </a:tcPr>
                </a:tc>
                <a:extLst>
                  <a:ext uri="{0D108BD9-81ED-4DB2-BD59-A6C34878D82A}">
                    <a16:rowId xmlns:a16="http://schemas.microsoft.com/office/drawing/2014/main" val="10000"/>
                  </a:ext>
                </a:extLst>
              </a:tr>
              <a:tr h="1266450">
                <a:tc>
                  <a:txBody>
                    <a:bodyPr/>
                    <a:lstStyle/>
                    <a:p>
                      <a:pPr marL="0" lvl="0" indent="0" algn="l" rtl="0">
                        <a:spcBef>
                          <a:spcPts val="0"/>
                        </a:spcBef>
                        <a:spcAft>
                          <a:spcPts val="0"/>
                        </a:spcAft>
                        <a:buNone/>
                      </a:pPr>
                      <a:r>
                        <a:rPr lang="it" b="1" u="sng" dirty="0">
                          <a:solidFill>
                            <a:schemeClr val="hlink"/>
                          </a:solidFill>
                          <a:latin typeface="Lato" charset="0"/>
                          <a:ea typeface="Lato"/>
                          <a:cs typeface="Lato" charset="0"/>
                          <a:sym typeface="Lato"/>
                          <a:hlinkClick r:id="rId4"/>
                        </a:rPr>
                        <a:t>Vena</a:t>
                      </a:r>
                      <a:endParaRPr b="1" dirty="0">
                        <a:latin typeface="Lato" charset="0"/>
                        <a:ea typeface="Lato"/>
                        <a:cs typeface="Lato" charset="0"/>
                        <a:sym typeface="Lato"/>
                      </a:endParaRPr>
                    </a:p>
                    <a:p>
                      <a:pPr marL="0" lvl="0" indent="0" algn="l" rtl="0">
                        <a:spcBef>
                          <a:spcPts val="0"/>
                        </a:spcBef>
                        <a:spcAft>
                          <a:spcPts val="0"/>
                        </a:spcAft>
                        <a:buNone/>
                      </a:pPr>
                      <a:endParaRPr dirty="0">
                        <a:latin typeface="Lato" charset="0"/>
                        <a:ea typeface="Lato"/>
                        <a:cs typeface="Lato" charset="0"/>
                        <a:sym typeface="Lato"/>
                      </a:endParaRPr>
                    </a:p>
                  </a:txBody>
                  <a:tcPr marL="91425" marR="91425" marT="91425" marB="91425">
                    <a:lnL w="9525" cap="flat" cmpd="sng">
                      <a:solidFill>
                        <a:srgbClr val="38761D"/>
                      </a:solidFill>
                      <a:prstDash val="solid"/>
                      <a:round/>
                      <a:headEnd type="none" w="sm" len="sm"/>
                      <a:tailEnd type="none" w="sm" len="sm"/>
                    </a:lnL>
                    <a:lnR w="9525" cap="flat" cmpd="sng">
                      <a:solidFill>
                        <a:srgbClr val="38761D"/>
                      </a:solidFill>
                      <a:prstDash val="solid"/>
                      <a:round/>
                      <a:headEnd type="none" w="sm" len="sm"/>
                      <a:tailEnd type="none" w="sm" len="sm"/>
                    </a:lnR>
                    <a:lnT w="9525" cap="flat" cmpd="sng">
                      <a:solidFill>
                        <a:srgbClr val="38761D"/>
                      </a:solidFill>
                      <a:prstDash val="solid"/>
                      <a:round/>
                      <a:headEnd type="none" w="sm" len="sm"/>
                      <a:tailEnd type="none" w="sm" len="sm"/>
                    </a:lnT>
                    <a:lnB w="9525" cap="flat" cmpd="sng">
                      <a:solidFill>
                        <a:srgbClr val="38761D"/>
                      </a:solidFill>
                      <a:prstDash val="solid"/>
                      <a:round/>
                      <a:headEnd type="none" w="sm" len="sm"/>
                      <a:tailEnd type="none" w="sm" len="sm"/>
                    </a:lnB>
                  </a:tcPr>
                </a:tc>
                <a:tc>
                  <a:txBody>
                    <a:bodyPr/>
                    <a:lstStyle/>
                    <a:p>
                      <a:pPr marL="457200" lvl="0" indent="-304800" algn="l" rtl="0">
                        <a:lnSpc>
                          <a:spcPct val="115000"/>
                        </a:lnSpc>
                        <a:spcBef>
                          <a:spcPts val="0"/>
                        </a:spcBef>
                        <a:spcAft>
                          <a:spcPts val="0"/>
                        </a:spcAft>
                        <a:buClr>
                          <a:schemeClr val="dk2"/>
                        </a:buClr>
                        <a:buSzPts val="1200"/>
                        <a:buFont typeface="Calibri"/>
                        <a:buChar char="●"/>
                      </a:pPr>
                      <a:r>
                        <a:rPr lang="it" sz="1200" dirty="0">
                          <a:solidFill>
                            <a:schemeClr val="dk2"/>
                          </a:solidFill>
                          <a:highlight>
                            <a:srgbClr val="FFFFFF"/>
                          </a:highlight>
                          <a:latin typeface="Lato" charset="0"/>
                          <a:ea typeface="Calibri"/>
                          <a:cs typeface="Lato" charset="0"/>
                          <a:sym typeface="Calibri"/>
                        </a:rPr>
                        <a:t>Χρησιμοποιεί το Excel </a:t>
                      </a:r>
                      <a:endParaRPr sz="1200" dirty="0">
                        <a:solidFill>
                          <a:schemeClr val="dk2"/>
                        </a:solidFill>
                        <a:highlight>
                          <a:srgbClr val="FFFFFF"/>
                        </a:highlight>
                        <a:latin typeface="Lato" charset="0"/>
                        <a:ea typeface="Calibri"/>
                        <a:cs typeface="Lato" charset="0"/>
                        <a:sym typeface="Calibri"/>
                      </a:endParaRPr>
                    </a:p>
                    <a:p>
                      <a:pPr marL="457200" lvl="0" indent="-304800" algn="l" rtl="0">
                        <a:lnSpc>
                          <a:spcPct val="115000"/>
                        </a:lnSpc>
                        <a:spcBef>
                          <a:spcPts val="0"/>
                        </a:spcBef>
                        <a:spcAft>
                          <a:spcPts val="0"/>
                        </a:spcAft>
                        <a:buClr>
                          <a:schemeClr val="dk2"/>
                        </a:buClr>
                        <a:buSzPts val="1200"/>
                        <a:buFont typeface="Calibri"/>
                        <a:buChar char="●"/>
                      </a:pPr>
                      <a:r>
                        <a:rPr lang="it" sz="1200" dirty="0">
                          <a:solidFill>
                            <a:schemeClr val="dk2"/>
                          </a:solidFill>
                          <a:highlight>
                            <a:srgbClr val="FFFFFF"/>
                          </a:highlight>
                          <a:latin typeface="Lato" charset="0"/>
                          <a:ea typeface="Calibri"/>
                          <a:cs typeface="Lato" charset="0"/>
                          <a:sym typeface="Calibri"/>
                        </a:rPr>
                        <a:t>Έμπειρο προσωπικό υποστήριξης και διαδικτυακό εκπαιδευτικό υλικό, </a:t>
                      </a:r>
                      <a:endParaRPr sz="1200" dirty="0">
                        <a:solidFill>
                          <a:schemeClr val="dk2"/>
                        </a:solidFill>
                        <a:highlight>
                          <a:srgbClr val="FFFFFF"/>
                        </a:highlight>
                        <a:latin typeface="Lato" charset="0"/>
                        <a:ea typeface="Calibri"/>
                        <a:cs typeface="Lato" charset="0"/>
                        <a:sym typeface="Calibri"/>
                      </a:endParaRPr>
                    </a:p>
                    <a:p>
                      <a:pPr marL="457200" lvl="0" indent="-304800" algn="l" rtl="0">
                        <a:lnSpc>
                          <a:spcPct val="115000"/>
                        </a:lnSpc>
                        <a:spcBef>
                          <a:spcPts val="0"/>
                        </a:spcBef>
                        <a:spcAft>
                          <a:spcPts val="0"/>
                        </a:spcAft>
                        <a:buClr>
                          <a:schemeClr val="dk2"/>
                        </a:buClr>
                        <a:buSzPts val="1200"/>
                        <a:buFont typeface="Calibri"/>
                        <a:buChar char="●"/>
                      </a:pPr>
                      <a:r>
                        <a:rPr lang="it" sz="1200" dirty="0">
                          <a:solidFill>
                            <a:schemeClr val="dk2"/>
                          </a:solidFill>
                          <a:highlight>
                            <a:srgbClr val="FFFFFF"/>
                          </a:highlight>
                          <a:latin typeface="Lato" charset="0"/>
                          <a:ea typeface="Calibri"/>
                          <a:cs typeface="Lato" charset="0"/>
                          <a:sym typeface="Calibri"/>
                        </a:rPr>
                        <a:t>Ευέλικτη υποβολή εκθέσεων,</a:t>
                      </a:r>
                      <a:endParaRPr sz="1200" dirty="0">
                        <a:solidFill>
                          <a:schemeClr val="dk2"/>
                        </a:solidFill>
                        <a:highlight>
                          <a:srgbClr val="FFFFFF"/>
                        </a:highlight>
                        <a:latin typeface="Lato" charset="0"/>
                        <a:ea typeface="Calibri"/>
                        <a:cs typeface="Lato" charset="0"/>
                        <a:sym typeface="Calibri"/>
                      </a:endParaRPr>
                    </a:p>
                    <a:p>
                      <a:pPr marL="457200" lvl="0" indent="-304800" algn="l" rtl="0">
                        <a:lnSpc>
                          <a:spcPct val="115000"/>
                        </a:lnSpc>
                        <a:spcBef>
                          <a:spcPts val="0"/>
                        </a:spcBef>
                        <a:spcAft>
                          <a:spcPts val="0"/>
                        </a:spcAft>
                        <a:buClr>
                          <a:schemeClr val="dk2"/>
                        </a:buClr>
                        <a:buSzPts val="1200"/>
                        <a:buFont typeface="Calibri"/>
                        <a:buChar char="●"/>
                      </a:pPr>
                      <a:r>
                        <a:rPr lang="el-GR" sz="1200" dirty="0">
                          <a:solidFill>
                            <a:schemeClr val="dk2"/>
                          </a:solidFill>
                          <a:highlight>
                            <a:srgbClr val="FFFFFF"/>
                          </a:highlight>
                          <a:latin typeface="Lato" charset="0"/>
                          <a:ea typeface="Calibri"/>
                          <a:cs typeface="Lato" charset="0"/>
                          <a:sym typeface="Calibri"/>
                        </a:rPr>
                        <a:t>Σε</a:t>
                      </a:r>
                      <a:r>
                        <a:rPr lang="el-GR" sz="1200" baseline="0" dirty="0">
                          <a:solidFill>
                            <a:schemeClr val="dk2"/>
                          </a:solidFill>
                          <a:highlight>
                            <a:srgbClr val="FFFFFF"/>
                          </a:highlight>
                          <a:latin typeface="Lato" charset="0"/>
                          <a:ea typeface="Calibri"/>
                          <a:cs typeface="Lato" charset="0"/>
                          <a:sym typeface="Calibri"/>
                        </a:rPr>
                        <a:t> </a:t>
                      </a:r>
                      <a:r>
                        <a:rPr lang="en-US" sz="1200" baseline="0" dirty="0">
                          <a:solidFill>
                            <a:schemeClr val="dk2"/>
                          </a:solidFill>
                          <a:highlight>
                            <a:srgbClr val="FFFFFF"/>
                          </a:highlight>
                          <a:latin typeface="Lato" charset="0"/>
                          <a:ea typeface="Calibri"/>
                          <a:cs typeface="Lato" charset="0"/>
                          <a:sym typeface="Calibri"/>
                        </a:rPr>
                        <a:t>cloud</a:t>
                      </a:r>
                      <a:r>
                        <a:rPr lang="it" sz="1200" dirty="0">
                          <a:solidFill>
                            <a:schemeClr val="dk2"/>
                          </a:solidFill>
                          <a:highlight>
                            <a:srgbClr val="FFFFFF"/>
                          </a:highlight>
                          <a:latin typeface="Lato" charset="0"/>
                          <a:ea typeface="Calibri"/>
                          <a:cs typeface="Lato" charset="0"/>
                          <a:sym typeface="Calibri"/>
                        </a:rPr>
                        <a:t> με υποστήριξη για κινητά τηλέφωνα.</a:t>
                      </a:r>
                      <a:endParaRPr sz="1200" dirty="0">
                        <a:solidFill>
                          <a:schemeClr val="dk2"/>
                        </a:solidFill>
                        <a:highlight>
                          <a:srgbClr val="FFFFFF"/>
                        </a:highlight>
                        <a:latin typeface="Lato" charset="0"/>
                        <a:ea typeface="Calibri"/>
                        <a:cs typeface="Lato" charset="0"/>
                        <a:sym typeface="Calibri"/>
                      </a:endParaRPr>
                    </a:p>
                  </a:txBody>
                  <a:tcPr marL="91425" marR="91425" marT="91425" marB="91425">
                    <a:lnL w="9525" cap="flat" cmpd="sng">
                      <a:solidFill>
                        <a:srgbClr val="38761D"/>
                      </a:solidFill>
                      <a:prstDash val="solid"/>
                      <a:round/>
                      <a:headEnd type="none" w="sm" len="sm"/>
                      <a:tailEnd type="none" w="sm" len="sm"/>
                    </a:lnL>
                    <a:lnR w="9525" cap="flat" cmpd="sng">
                      <a:solidFill>
                        <a:srgbClr val="38761D"/>
                      </a:solidFill>
                      <a:prstDash val="solid"/>
                      <a:round/>
                      <a:headEnd type="none" w="sm" len="sm"/>
                      <a:tailEnd type="none" w="sm" len="sm"/>
                    </a:lnR>
                    <a:lnT w="9525" cap="flat" cmpd="sng">
                      <a:solidFill>
                        <a:srgbClr val="38761D"/>
                      </a:solidFill>
                      <a:prstDash val="solid"/>
                      <a:round/>
                      <a:headEnd type="none" w="sm" len="sm"/>
                      <a:tailEnd type="none" w="sm" len="sm"/>
                    </a:lnT>
                    <a:lnB w="9525" cap="flat" cmpd="sng">
                      <a:solidFill>
                        <a:srgbClr val="38761D"/>
                      </a:solidFill>
                      <a:prstDash val="solid"/>
                      <a:round/>
                      <a:headEnd type="none" w="sm" len="sm"/>
                      <a:tailEnd type="none" w="sm" len="sm"/>
                    </a:lnB>
                  </a:tcPr>
                </a:tc>
                <a:extLst>
                  <a:ext uri="{0D108BD9-81ED-4DB2-BD59-A6C34878D82A}">
                    <a16:rowId xmlns:a16="http://schemas.microsoft.com/office/drawing/2014/main" val="10001"/>
                  </a:ext>
                </a:extLst>
              </a:tr>
              <a:tr h="1227575">
                <a:tc>
                  <a:txBody>
                    <a:bodyPr/>
                    <a:lstStyle/>
                    <a:p>
                      <a:pPr marL="0" lvl="0" indent="0" algn="l" rtl="0">
                        <a:spcBef>
                          <a:spcPts val="0"/>
                        </a:spcBef>
                        <a:spcAft>
                          <a:spcPts val="0"/>
                        </a:spcAft>
                        <a:buNone/>
                      </a:pPr>
                      <a:r>
                        <a:rPr lang="it" b="1" u="sng">
                          <a:solidFill>
                            <a:schemeClr val="hlink"/>
                          </a:solidFill>
                          <a:latin typeface="Lato" charset="0"/>
                          <a:ea typeface="Lato"/>
                          <a:cs typeface="Lato" charset="0"/>
                          <a:sym typeface="Lato"/>
                          <a:hlinkClick r:id="rId5"/>
                        </a:rPr>
                        <a:t>Planful</a:t>
                      </a:r>
                      <a:endParaRPr b="1">
                        <a:latin typeface="Lato" charset="0"/>
                        <a:ea typeface="Lato"/>
                        <a:cs typeface="Lato" charset="0"/>
                        <a:sym typeface="Lato"/>
                      </a:endParaRPr>
                    </a:p>
                  </a:txBody>
                  <a:tcPr marL="91425" marR="91425" marT="91425" marB="91425">
                    <a:lnL w="9525" cap="flat" cmpd="sng">
                      <a:solidFill>
                        <a:srgbClr val="38761D"/>
                      </a:solidFill>
                      <a:prstDash val="solid"/>
                      <a:round/>
                      <a:headEnd type="none" w="sm" len="sm"/>
                      <a:tailEnd type="none" w="sm" len="sm"/>
                    </a:lnL>
                    <a:lnR w="9525" cap="flat" cmpd="sng">
                      <a:solidFill>
                        <a:srgbClr val="38761D"/>
                      </a:solidFill>
                      <a:prstDash val="solid"/>
                      <a:round/>
                      <a:headEnd type="none" w="sm" len="sm"/>
                      <a:tailEnd type="none" w="sm" len="sm"/>
                    </a:lnR>
                    <a:lnT w="9525" cap="flat" cmpd="sng">
                      <a:solidFill>
                        <a:srgbClr val="38761D"/>
                      </a:solidFill>
                      <a:prstDash val="solid"/>
                      <a:round/>
                      <a:headEnd type="none" w="sm" len="sm"/>
                      <a:tailEnd type="none" w="sm" len="sm"/>
                    </a:lnT>
                    <a:lnB w="9525" cap="flat" cmpd="sng">
                      <a:solidFill>
                        <a:srgbClr val="38761D"/>
                      </a:solidFill>
                      <a:prstDash val="solid"/>
                      <a:round/>
                      <a:headEnd type="none" w="sm" len="sm"/>
                      <a:tailEnd type="none" w="sm" len="sm"/>
                    </a:lnB>
                  </a:tcPr>
                </a:tc>
                <a:tc>
                  <a:txBody>
                    <a:bodyPr/>
                    <a:lstStyle/>
                    <a:p>
                      <a:pPr marL="457200" lvl="0" indent="-304800" algn="l" rtl="0">
                        <a:lnSpc>
                          <a:spcPct val="115000"/>
                        </a:lnSpc>
                        <a:spcBef>
                          <a:spcPts val="0"/>
                        </a:spcBef>
                        <a:spcAft>
                          <a:spcPts val="0"/>
                        </a:spcAft>
                        <a:buClr>
                          <a:schemeClr val="dk2"/>
                        </a:buClr>
                        <a:buSzPts val="1200"/>
                        <a:buFont typeface="Calibri"/>
                        <a:buChar char="●"/>
                      </a:pPr>
                      <a:r>
                        <a:rPr lang="it" sz="1200" dirty="0">
                          <a:solidFill>
                            <a:schemeClr val="dk2"/>
                          </a:solidFill>
                          <a:highlight>
                            <a:srgbClr val="FFFFFF"/>
                          </a:highlight>
                          <a:latin typeface="Lato" charset="0"/>
                          <a:ea typeface="Calibri"/>
                          <a:cs typeface="Lato" charset="0"/>
                          <a:sym typeface="Calibri"/>
                        </a:rPr>
                        <a:t>Πολύ ευέλικτα και εύχρηστα μοντέλα προϋπολογισμού, πρόβλεψης και ανάλυσης ταμειακών ροών, </a:t>
                      </a:r>
                      <a:endParaRPr sz="1200" dirty="0">
                        <a:solidFill>
                          <a:schemeClr val="dk2"/>
                        </a:solidFill>
                        <a:highlight>
                          <a:srgbClr val="FFFFFF"/>
                        </a:highlight>
                        <a:latin typeface="Lato" charset="0"/>
                        <a:ea typeface="Calibri"/>
                        <a:cs typeface="Lato" charset="0"/>
                        <a:sym typeface="Calibri"/>
                      </a:endParaRPr>
                    </a:p>
                    <a:p>
                      <a:pPr marL="457200" lvl="0" indent="-304800" algn="l" rtl="0">
                        <a:lnSpc>
                          <a:spcPct val="115000"/>
                        </a:lnSpc>
                        <a:spcBef>
                          <a:spcPts val="0"/>
                        </a:spcBef>
                        <a:spcAft>
                          <a:spcPts val="0"/>
                        </a:spcAft>
                        <a:buClr>
                          <a:schemeClr val="dk2"/>
                        </a:buClr>
                        <a:buSzPts val="1200"/>
                        <a:buFont typeface="Calibri"/>
                        <a:buChar char="●"/>
                      </a:pPr>
                      <a:r>
                        <a:rPr lang="it" sz="1200" dirty="0">
                          <a:solidFill>
                            <a:schemeClr val="dk2"/>
                          </a:solidFill>
                          <a:highlight>
                            <a:srgbClr val="FFFFFF"/>
                          </a:highlight>
                          <a:latin typeface="Lato" charset="0"/>
                          <a:ea typeface="Calibri"/>
                          <a:cs typeface="Lato" charset="0"/>
                          <a:sym typeface="Calibri"/>
                        </a:rPr>
                        <a:t>Ικανότητα χειρισμού σύνθετων αναγκών υποβολής εκθέσεων, </a:t>
                      </a:r>
                      <a:endParaRPr sz="1200" dirty="0">
                        <a:solidFill>
                          <a:schemeClr val="dk2"/>
                        </a:solidFill>
                        <a:highlight>
                          <a:srgbClr val="FFFFFF"/>
                        </a:highlight>
                        <a:latin typeface="Lato" charset="0"/>
                        <a:ea typeface="Calibri"/>
                        <a:cs typeface="Lato" charset="0"/>
                        <a:sym typeface="Calibri"/>
                      </a:endParaRPr>
                    </a:p>
                    <a:p>
                      <a:pPr marL="457200" lvl="0" indent="-304800" algn="l" rtl="0">
                        <a:lnSpc>
                          <a:spcPct val="115000"/>
                        </a:lnSpc>
                        <a:spcBef>
                          <a:spcPts val="0"/>
                        </a:spcBef>
                        <a:spcAft>
                          <a:spcPts val="0"/>
                        </a:spcAft>
                        <a:buClr>
                          <a:schemeClr val="dk2"/>
                        </a:buClr>
                        <a:buSzPts val="1200"/>
                        <a:buFont typeface="Calibri"/>
                        <a:buChar char="●"/>
                      </a:pPr>
                      <a:r>
                        <a:rPr lang="el-GR" sz="1200">
                          <a:solidFill>
                            <a:schemeClr val="dk2"/>
                          </a:solidFill>
                          <a:highlight>
                            <a:srgbClr val="FFFFFF"/>
                          </a:highlight>
                          <a:latin typeface="Lato" charset="0"/>
                          <a:ea typeface="Calibri"/>
                          <a:cs typeface="Lato" charset="0"/>
                          <a:sym typeface="Calibri"/>
                        </a:rPr>
                        <a:t>Περιβάλλον</a:t>
                      </a:r>
                      <a:r>
                        <a:rPr lang="it" sz="1200">
                          <a:solidFill>
                            <a:schemeClr val="dk2"/>
                          </a:solidFill>
                          <a:highlight>
                            <a:srgbClr val="FFFFFF"/>
                          </a:highlight>
                          <a:latin typeface="Lato" charset="0"/>
                          <a:ea typeface="Calibri"/>
                          <a:cs typeface="Lato" charset="0"/>
                          <a:sym typeface="Calibri"/>
                        </a:rPr>
                        <a:t> </a:t>
                      </a:r>
                      <a:r>
                        <a:rPr lang="it" sz="1200" dirty="0">
                          <a:solidFill>
                            <a:schemeClr val="dk2"/>
                          </a:solidFill>
                          <a:highlight>
                            <a:srgbClr val="FFFFFF"/>
                          </a:highlight>
                          <a:latin typeface="Lato" charset="0"/>
                          <a:ea typeface="Calibri"/>
                          <a:cs typeface="Lato" charset="0"/>
                          <a:sym typeface="Calibri"/>
                        </a:rPr>
                        <a:t>που μοιάζει με το Excel.</a:t>
                      </a:r>
                      <a:endParaRPr sz="1200" dirty="0">
                        <a:solidFill>
                          <a:schemeClr val="dk2"/>
                        </a:solidFill>
                        <a:highlight>
                          <a:srgbClr val="FFFFFF"/>
                        </a:highlight>
                        <a:latin typeface="Lato" charset="0"/>
                        <a:ea typeface="Calibri"/>
                        <a:cs typeface="Lato" charset="0"/>
                        <a:sym typeface="Calibri"/>
                      </a:endParaRPr>
                    </a:p>
                  </a:txBody>
                  <a:tcPr marL="91425" marR="91425" marT="91425" marB="91425">
                    <a:lnL w="9525" cap="flat" cmpd="sng">
                      <a:solidFill>
                        <a:srgbClr val="38761D"/>
                      </a:solidFill>
                      <a:prstDash val="solid"/>
                      <a:round/>
                      <a:headEnd type="none" w="sm" len="sm"/>
                      <a:tailEnd type="none" w="sm" len="sm"/>
                    </a:lnL>
                    <a:lnR w="9525" cap="flat" cmpd="sng">
                      <a:solidFill>
                        <a:srgbClr val="38761D"/>
                      </a:solidFill>
                      <a:prstDash val="solid"/>
                      <a:round/>
                      <a:headEnd type="none" w="sm" len="sm"/>
                      <a:tailEnd type="none" w="sm" len="sm"/>
                    </a:lnR>
                    <a:lnT w="9525" cap="flat" cmpd="sng">
                      <a:solidFill>
                        <a:srgbClr val="38761D"/>
                      </a:solidFill>
                      <a:prstDash val="solid"/>
                      <a:round/>
                      <a:headEnd type="none" w="sm" len="sm"/>
                      <a:tailEnd type="none" w="sm" len="sm"/>
                    </a:lnT>
                    <a:lnB w="9525" cap="flat" cmpd="sng">
                      <a:solidFill>
                        <a:srgbClr val="38761D"/>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629" name="Google Shape;629;p79"/>
          <p:cNvPicPr preferRelativeResize="0"/>
          <p:nvPr/>
        </p:nvPicPr>
        <p:blipFill>
          <a:blip r:embed="rId6">
            <a:alphaModFix/>
          </a:blip>
          <a:stretch>
            <a:fillRect/>
          </a:stretch>
        </p:blipFill>
        <p:spPr>
          <a:xfrm>
            <a:off x="7744975" y="565124"/>
            <a:ext cx="882275" cy="882275"/>
          </a:xfrm>
          <a:prstGeom prst="rect">
            <a:avLst/>
          </a:prstGeom>
          <a:noFill/>
          <a:ln>
            <a:noFill/>
          </a:ln>
        </p:spPr>
      </p:pic>
      <p:pic>
        <p:nvPicPr>
          <p:cNvPr id="630" name="Google Shape;630;p79"/>
          <p:cNvPicPr preferRelativeResize="0"/>
          <p:nvPr/>
        </p:nvPicPr>
        <p:blipFill>
          <a:blip r:embed="rId7">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p80"/>
          <p:cNvPicPr preferRelativeResize="0"/>
          <p:nvPr/>
        </p:nvPicPr>
        <p:blipFill>
          <a:blip r:embed="rId3">
            <a:alphaModFix/>
          </a:blip>
          <a:stretch>
            <a:fillRect/>
          </a:stretch>
        </p:blipFill>
        <p:spPr>
          <a:xfrm>
            <a:off x="0" y="447300"/>
            <a:ext cx="1097150" cy="1038100"/>
          </a:xfrm>
          <a:prstGeom prst="rect">
            <a:avLst/>
          </a:prstGeom>
          <a:noFill/>
          <a:ln>
            <a:noFill/>
          </a:ln>
        </p:spPr>
      </p:pic>
      <p:sp>
        <p:nvSpPr>
          <p:cNvPr id="636" name="Google Shape;636;p80"/>
          <p:cNvSpPr txBox="1">
            <a:spLocks noGrp="1"/>
          </p:cNvSpPr>
          <p:nvPr>
            <p:ph type="title"/>
          </p:nvPr>
        </p:nvSpPr>
        <p:spPr>
          <a:xfrm>
            <a:off x="600892" y="516800"/>
            <a:ext cx="7602582" cy="7494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it" sz="2600" dirty="0">
                <a:latin typeface="Lato" charset="0"/>
                <a:cs typeface="Lato" charset="0"/>
              </a:rPr>
              <a:t>Συμβουλές εργαλείων - Παραδείγματα</a:t>
            </a:r>
            <a:endParaRPr sz="2600" dirty="0">
              <a:latin typeface="Lato" charset="0"/>
              <a:cs typeface="Lato" charset="0"/>
            </a:endParaRPr>
          </a:p>
          <a:p>
            <a:pPr marL="0" lvl="0" indent="0" algn="ctr" rtl="0">
              <a:spcBef>
                <a:spcPts val="0"/>
              </a:spcBef>
              <a:spcAft>
                <a:spcPts val="0"/>
              </a:spcAft>
              <a:buNone/>
            </a:pPr>
            <a:endParaRPr sz="2600" dirty="0">
              <a:latin typeface="Lato" charset="0"/>
              <a:cs typeface="Lato" charset="0"/>
            </a:endParaRPr>
          </a:p>
          <a:p>
            <a:pPr marL="0" lvl="0" indent="0" algn="ctr" rtl="0">
              <a:spcBef>
                <a:spcPts val="0"/>
              </a:spcBef>
              <a:spcAft>
                <a:spcPts val="0"/>
              </a:spcAft>
              <a:buNone/>
            </a:pPr>
            <a:endParaRPr sz="2600" dirty="0">
              <a:latin typeface="Lato" charset="0"/>
              <a:cs typeface="Lato" charset="0"/>
            </a:endParaRPr>
          </a:p>
          <a:p>
            <a:pPr marL="0" lvl="0" indent="0" algn="ctr" rtl="0">
              <a:spcBef>
                <a:spcPts val="0"/>
              </a:spcBef>
              <a:spcAft>
                <a:spcPts val="0"/>
              </a:spcAft>
              <a:buNone/>
            </a:pPr>
            <a:endParaRPr sz="2600" dirty="0">
              <a:latin typeface="Lato" charset="0"/>
              <a:cs typeface="Lato" charset="0"/>
            </a:endParaRPr>
          </a:p>
        </p:txBody>
      </p:sp>
      <p:graphicFrame>
        <p:nvGraphicFramePr>
          <p:cNvPr id="637" name="Google Shape;637;p80"/>
          <p:cNvGraphicFramePr/>
          <p:nvPr/>
        </p:nvGraphicFramePr>
        <p:xfrm>
          <a:off x="1048825" y="1485400"/>
          <a:ext cx="7239000" cy="1705269"/>
        </p:xfrm>
        <a:graphic>
          <a:graphicData uri="http://schemas.openxmlformats.org/drawingml/2006/table">
            <a:tbl>
              <a:tblPr>
                <a:noFill/>
                <a:tableStyleId>{3FA5FD3F-6A07-42EB-9E6B-08913BEE9E4E}</a:tableStyleId>
              </a:tblPr>
              <a:tblGrid>
                <a:gridCol w="3497050">
                  <a:extLst>
                    <a:ext uri="{9D8B030D-6E8A-4147-A177-3AD203B41FA5}">
                      <a16:colId xmlns:a16="http://schemas.microsoft.com/office/drawing/2014/main" val="20000"/>
                    </a:ext>
                  </a:extLst>
                </a:gridCol>
                <a:gridCol w="3741950">
                  <a:extLst>
                    <a:ext uri="{9D8B030D-6E8A-4147-A177-3AD203B41FA5}">
                      <a16:colId xmlns:a16="http://schemas.microsoft.com/office/drawing/2014/main" val="20001"/>
                    </a:ext>
                  </a:extLst>
                </a:gridCol>
              </a:tblGrid>
              <a:tr h="381275">
                <a:tc>
                  <a:txBody>
                    <a:bodyPr/>
                    <a:lstStyle/>
                    <a:p>
                      <a:pPr marL="0" lvl="0" indent="0" algn="l" rtl="0">
                        <a:lnSpc>
                          <a:spcPct val="115000"/>
                        </a:lnSpc>
                        <a:spcBef>
                          <a:spcPts val="0"/>
                        </a:spcBef>
                        <a:spcAft>
                          <a:spcPts val="1600"/>
                        </a:spcAft>
                        <a:buClr>
                          <a:schemeClr val="dk2"/>
                        </a:buClr>
                        <a:buSzPts val="1100"/>
                        <a:buFont typeface="Arial"/>
                        <a:buNone/>
                      </a:pPr>
                      <a:r>
                        <a:rPr lang="it" sz="1600" b="1" dirty="0">
                          <a:solidFill>
                            <a:schemeClr val="dk1"/>
                          </a:solidFill>
                          <a:latin typeface="Lato"/>
                          <a:ea typeface="Lato"/>
                          <a:cs typeface="Lato"/>
                          <a:sym typeface="Lato"/>
                        </a:rPr>
                        <a:t>Λογισμικό:</a:t>
                      </a:r>
                      <a:endParaRPr sz="900" dirty="0"/>
                    </a:p>
                  </a:txBody>
                  <a:tcPr marL="91425" marR="91425" marT="91425" marB="91425">
                    <a:lnL w="9525" cap="flat" cmpd="sng">
                      <a:solidFill>
                        <a:srgbClr val="38761D"/>
                      </a:solidFill>
                      <a:prstDash val="solid"/>
                      <a:round/>
                      <a:headEnd type="none" w="sm" len="sm"/>
                      <a:tailEnd type="none" w="sm" len="sm"/>
                    </a:lnL>
                    <a:lnR w="9525" cap="flat" cmpd="sng">
                      <a:solidFill>
                        <a:srgbClr val="38761D"/>
                      </a:solidFill>
                      <a:prstDash val="solid"/>
                      <a:round/>
                      <a:headEnd type="none" w="sm" len="sm"/>
                      <a:tailEnd type="none" w="sm" len="sm"/>
                    </a:lnR>
                    <a:lnT w="9525" cap="flat" cmpd="sng">
                      <a:solidFill>
                        <a:srgbClr val="38761D"/>
                      </a:solidFill>
                      <a:prstDash val="solid"/>
                      <a:round/>
                      <a:headEnd type="none" w="sm" len="sm"/>
                      <a:tailEnd type="none" w="sm" len="sm"/>
                    </a:lnT>
                    <a:lnB w="9525" cap="flat" cmpd="sng">
                      <a:solidFill>
                        <a:srgbClr val="38761D"/>
                      </a:solidFill>
                      <a:prstDash val="solid"/>
                      <a:round/>
                      <a:headEnd type="none" w="sm" len="sm"/>
                      <a:tailEnd type="none" w="sm" len="sm"/>
                    </a:lnB>
                  </a:tcPr>
                </a:tc>
                <a:tc>
                  <a:txBody>
                    <a:bodyPr/>
                    <a:lstStyle/>
                    <a:p>
                      <a:pPr marL="0" lvl="0" indent="0" algn="l" rtl="0">
                        <a:spcBef>
                          <a:spcPts val="0"/>
                        </a:spcBef>
                        <a:spcAft>
                          <a:spcPts val="0"/>
                        </a:spcAft>
                        <a:buClr>
                          <a:schemeClr val="dk2"/>
                        </a:buClr>
                        <a:buSzPts val="1100"/>
                        <a:buFont typeface="Arial"/>
                        <a:buNone/>
                      </a:pPr>
                      <a:r>
                        <a:rPr lang="it" sz="1600" b="1">
                          <a:solidFill>
                            <a:schemeClr val="dk1"/>
                          </a:solidFill>
                          <a:latin typeface="Lato"/>
                          <a:ea typeface="Lato"/>
                          <a:cs typeface="Lato"/>
                          <a:sym typeface="Lato"/>
                        </a:rPr>
                        <a:t>Πλεονεκτήματα:</a:t>
                      </a:r>
                      <a:endParaRPr sz="900"/>
                    </a:p>
                  </a:txBody>
                  <a:tcPr marL="91425" marR="91425" marT="91425" marB="91425">
                    <a:lnL w="9525" cap="flat" cmpd="sng">
                      <a:solidFill>
                        <a:srgbClr val="38761D"/>
                      </a:solidFill>
                      <a:prstDash val="solid"/>
                      <a:round/>
                      <a:headEnd type="none" w="sm" len="sm"/>
                      <a:tailEnd type="none" w="sm" len="sm"/>
                    </a:lnL>
                    <a:lnR w="9525" cap="flat" cmpd="sng">
                      <a:solidFill>
                        <a:srgbClr val="38761D"/>
                      </a:solidFill>
                      <a:prstDash val="solid"/>
                      <a:round/>
                      <a:headEnd type="none" w="sm" len="sm"/>
                      <a:tailEnd type="none" w="sm" len="sm"/>
                    </a:lnR>
                    <a:lnT w="9525" cap="flat" cmpd="sng">
                      <a:solidFill>
                        <a:srgbClr val="38761D"/>
                      </a:solidFill>
                      <a:prstDash val="solid"/>
                      <a:round/>
                      <a:headEnd type="none" w="sm" len="sm"/>
                      <a:tailEnd type="none" w="sm" len="sm"/>
                    </a:lnT>
                    <a:lnB w="9525" cap="flat" cmpd="sng">
                      <a:solidFill>
                        <a:srgbClr val="38761D"/>
                      </a:solidFill>
                      <a:prstDash val="solid"/>
                      <a:round/>
                      <a:headEnd type="none" w="sm" len="sm"/>
                      <a:tailEnd type="none" w="sm" len="sm"/>
                    </a:lnB>
                  </a:tcPr>
                </a:tc>
                <a:extLst>
                  <a:ext uri="{0D108BD9-81ED-4DB2-BD59-A6C34878D82A}">
                    <a16:rowId xmlns:a16="http://schemas.microsoft.com/office/drawing/2014/main" val="10000"/>
                  </a:ext>
                </a:extLst>
              </a:tr>
              <a:tr h="1266450">
                <a:tc>
                  <a:txBody>
                    <a:bodyPr/>
                    <a:lstStyle/>
                    <a:p>
                      <a:pPr marL="0" lvl="0" indent="0" algn="l" rtl="0">
                        <a:spcBef>
                          <a:spcPts val="0"/>
                        </a:spcBef>
                        <a:spcAft>
                          <a:spcPts val="0"/>
                        </a:spcAft>
                        <a:buNone/>
                      </a:pPr>
                      <a:r>
                        <a:rPr lang="en-US" b="1" u="sng" dirty="0">
                          <a:solidFill>
                            <a:schemeClr val="hlink"/>
                          </a:solidFill>
                          <a:latin typeface="Lato"/>
                          <a:ea typeface="Lato"/>
                          <a:cs typeface="Lato"/>
                          <a:sym typeface="Lato"/>
                        </a:rPr>
                        <a:t>Adaptive</a:t>
                      </a:r>
                      <a:endParaRPr b="1"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a:txBody>
                  <a:tcPr marL="91425" marR="91425" marT="91425" marB="91425">
                    <a:lnL w="9525" cap="flat" cmpd="sng">
                      <a:solidFill>
                        <a:srgbClr val="38761D"/>
                      </a:solidFill>
                      <a:prstDash val="solid"/>
                      <a:round/>
                      <a:headEnd type="none" w="sm" len="sm"/>
                      <a:tailEnd type="none" w="sm" len="sm"/>
                    </a:lnL>
                    <a:lnR w="9525" cap="flat" cmpd="sng">
                      <a:solidFill>
                        <a:srgbClr val="38761D"/>
                      </a:solidFill>
                      <a:prstDash val="solid"/>
                      <a:round/>
                      <a:headEnd type="none" w="sm" len="sm"/>
                      <a:tailEnd type="none" w="sm" len="sm"/>
                    </a:lnR>
                    <a:lnT w="9525" cap="flat" cmpd="sng">
                      <a:solidFill>
                        <a:srgbClr val="38761D"/>
                      </a:solidFill>
                      <a:prstDash val="solid"/>
                      <a:round/>
                      <a:headEnd type="none" w="sm" len="sm"/>
                      <a:tailEnd type="none" w="sm" len="sm"/>
                    </a:lnT>
                    <a:lnB w="9525" cap="flat" cmpd="sng">
                      <a:solidFill>
                        <a:srgbClr val="38761D"/>
                      </a:solidFill>
                      <a:prstDash val="solid"/>
                      <a:round/>
                      <a:headEnd type="none" w="sm" len="sm"/>
                      <a:tailEnd type="none" w="sm" len="sm"/>
                    </a:lnB>
                  </a:tcPr>
                </a:tc>
                <a:tc>
                  <a:txBody>
                    <a:bodyPr/>
                    <a:lstStyle/>
                    <a:p>
                      <a:pPr marL="457200" lvl="0" indent="-304800" algn="l" rtl="0">
                        <a:lnSpc>
                          <a:spcPct val="115000"/>
                        </a:lnSpc>
                        <a:spcBef>
                          <a:spcPts val="0"/>
                        </a:spcBef>
                        <a:spcAft>
                          <a:spcPts val="0"/>
                        </a:spcAft>
                        <a:buClr>
                          <a:schemeClr val="dk2"/>
                        </a:buClr>
                        <a:buSzPts val="1200"/>
                        <a:buFont typeface="Calibri"/>
                        <a:buChar char="●"/>
                      </a:pPr>
                      <a:r>
                        <a:rPr lang="it" sz="1200" dirty="0">
                          <a:solidFill>
                            <a:schemeClr val="dk2"/>
                          </a:solidFill>
                          <a:highlight>
                            <a:srgbClr val="FFFFFF"/>
                          </a:highlight>
                          <a:latin typeface="Calibri"/>
                          <a:ea typeface="Calibri"/>
                          <a:cs typeface="Calibri"/>
                          <a:sym typeface="Calibri"/>
                        </a:rPr>
                        <a:t>Οι λειτουργίες σχεδιασμού σεναρίων και πρόβλεψης υποστηρίζουν την οπτικοποίηση των μελλοντικών ταμειακών ροών. </a:t>
                      </a:r>
                      <a:endParaRPr sz="1200" dirty="0">
                        <a:solidFill>
                          <a:schemeClr val="dk2"/>
                        </a:solidFill>
                        <a:highlight>
                          <a:srgbClr val="FFFFFF"/>
                        </a:highlight>
                        <a:latin typeface="Calibri"/>
                        <a:ea typeface="Calibri"/>
                        <a:cs typeface="Calibri"/>
                        <a:sym typeface="Calibri"/>
                      </a:endParaRPr>
                    </a:p>
                  </a:txBody>
                  <a:tcPr marL="91425" marR="91425" marT="91425" marB="91425">
                    <a:lnL w="9525" cap="flat" cmpd="sng">
                      <a:solidFill>
                        <a:srgbClr val="38761D"/>
                      </a:solidFill>
                      <a:prstDash val="solid"/>
                      <a:round/>
                      <a:headEnd type="none" w="sm" len="sm"/>
                      <a:tailEnd type="none" w="sm" len="sm"/>
                    </a:lnL>
                    <a:lnR w="9525" cap="flat" cmpd="sng">
                      <a:solidFill>
                        <a:srgbClr val="38761D"/>
                      </a:solidFill>
                      <a:prstDash val="solid"/>
                      <a:round/>
                      <a:headEnd type="none" w="sm" len="sm"/>
                      <a:tailEnd type="none" w="sm" len="sm"/>
                    </a:lnR>
                    <a:lnT w="9525" cap="flat" cmpd="sng">
                      <a:solidFill>
                        <a:srgbClr val="38761D"/>
                      </a:solidFill>
                      <a:prstDash val="solid"/>
                      <a:round/>
                      <a:headEnd type="none" w="sm" len="sm"/>
                      <a:tailEnd type="none" w="sm" len="sm"/>
                    </a:lnT>
                    <a:lnB w="9525" cap="flat" cmpd="sng">
                      <a:solidFill>
                        <a:srgbClr val="38761D"/>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638" name="Google Shape;638;p80"/>
          <p:cNvPicPr preferRelativeResize="0"/>
          <p:nvPr/>
        </p:nvPicPr>
        <p:blipFill>
          <a:blip r:embed="rId4">
            <a:alphaModFix/>
          </a:blip>
          <a:stretch>
            <a:fillRect/>
          </a:stretch>
        </p:blipFill>
        <p:spPr>
          <a:xfrm>
            <a:off x="7744975" y="565124"/>
            <a:ext cx="882275" cy="882275"/>
          </a:xfrm>
          <a:prstGeom prst="rect">
            <a:avLst/>
          </a:prstGeom>
          <a:noFill/>
          <a:ln>
            <a:noFill/>
          </a:ln>
        </p:spPr>
      </p:pic>
      <p:pic>
        <p:nvPicPr>
          <p:cNvPr id="639" name="Google Shape;639;p80"/>
          <p:cNvPicPr preferRelativeResize="0"/>
          <p:nvPr/>
        </p:nvPicPr>
        <p:blipFill>
          <a:blip r:embed="rId5">
            <a:alphaModFix/>
          </a:blip>
          <a:stretch>
            <a:fillRect/>
          </a:stretch>
        </p:blipFill>
        <p:spPr>
          <a:xfrm>
            <a:off x="265500" y="4577350"/>
            <a:ext cx="1484200" cy="30780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81"/>
          <p:cNvSpPr txBox="1">
            <a:spLocks noGrp="1"/>
          </p:cNvSpPr>
          <p:nvPr>
            <p:ph type="title"/>
          </p:nvPr>
        </p:nvSpPr>
        <p:spPr>
          <a:xfrm>
            <a:off x="783771" y="531320"/>
            <a:ext cx="3435533" cy="1571799"/>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SzPts val="1100"/>
              <a:buNone/>
            </a:pPr>
            <a:r>
              <a:rPr lang="it" sz="2400" dirty="0">
                <a:latin typeface="Lato" charset="0"/>
                <a:ea typeface="Arial"/>
                <a:cs typeface="Lato" charset="0"/>
                <a:sym typeface="Arial"/>
              </a:rPr>
              <a:t>Βασικά σημεία που πρέπει να ληφθούν υπόψη</a:t>
            </a:r>
            <a:endParaRPr sz="2400" b="0" dirty="0">
              <a:latin typeface="Lato" charset="0"/>
              <a:ea typeface="Arial"/>
              <a:cs typeface="Lato" charset="0"/>
              <a:sym typeface="Arial"/>
            </a:endParaRPr>
          </a:p>
        </p:txBody>
      </p:sp>
      <p:sp>
        <p:nvSpPr>
          <p:cNvPr id="645" name="Google Shape;645;p81"/>
          <p:cNvSpPr txBox="1">
            <a:spLocks noGrp="1"/>
          </p:cNvSpPr>
          <p:nvPr>
            <p:ph type="body" idx="2"/>
          </p:nvPr>
        </p:nvSpPr>
        <p:spPr>
          <a:xfrm>
            <a:off x="4859383" y="178844"/>
            <a:ext cx="4023359" cy="4189500"/>
          </a:xfrm>
          <a:prstGeom prst="rect">
            <a:avLst/>
          </a:prstGeom>
          <a:noFill/>
          <a:ln>
            <a:noFill/>
          </a:ln>
        </p:spPr>
        <p:txBody>
          <a:bodyPr spcFirstLastPara="1" wrap="square" lIns="91425" tIns="91425" rIns="91425" bIns="91425" anchor="ctr" anchorCtr="0">
            <a:noAutofit/>
          </a:bodyPr>
          <a:lstStyle/>
          <a:p>
            <a:pPr marL="457200" lvl="0" indent="0" algn="just" rtl="0">
              <a:spcBef>
                <a:spcPts val="0"/>
              </a:spcBef>
              <a:spcAft>
                <a:spcPts val="0"/>
              </a:spcAft>
              <a:buNone/>
            </a:pPr>
            <a:endParaRPr sz="1400" dirty="0">
              <a:solidFill>
                <a:schemeClr val="dk2"/>
              </a:solidFill>
              <a:latin typeface="Lato" charset="0"/>
              <a:ea typeface="Calibri"/>
              <a:cs typeface="Lato" charset="0"/>
              <a:sym typeface="Calibri"/>
            </a:endParaRPr>
          </a:p>
          <a:p>
            <a:pPr marL="457200" lvl="0" indent="-323850" algn="just" rtl="0">
              <a:spcBef>
                <a:spcPts val="0"/>
              </a:spcBef>
              <a:spcAft>
                <a:spcPts val="0"/>
              </a:spcAft>
              <a:buClr>
                <a:schemeClr val="dk2"/>
              </a:buClr>
              <a:buSzPts val="1500"/>
              <a:buFont typeface="Calibri"/>
              <a:buChar char="●"/>
            </a:pPr>
            <a:r>
              <a:rPr lang="it" sz="1400" dirty="0">
                <a:solidFill>
                  <a:schemeClr val="dk2"/>
                </a:solidFill>
                <a:latin typeface="Lato" charset="0"/>
                <a:ea typeface="Calibri"/>
                <a:cs typeface="Lato" charset="0"/>
                <a:sym typeface="Calibri"/>
              </a:rPr>
              <a:t>Πρέπει να κατανοήσετε τη διαδικασία επιχειρηματικού σχεδιασμού, με την κατασκευή και κατανόηση του κοινωνικού προϋπολογισμού και τον τρόπο διαχείρισης των πόρων, του κόστους και των εσόδων,</a:t>
            </a:r>
            <a:endParaRPr sz="1400" dirty="0">
              <a:solidFill>
                <a:schemeClr val="dk2"/>
              </a:solidFill>
              <a:latin typeface="Lato" charset="0"/>
              <a:ea typeface="Calibri"/>
              <a:cs typeface="Lato" charset="0"/>
              <a:sym typeface="Calibri"/>
            </a:endParaRPr>
          </a:p>
          <a:p>
            <a:pPr marL="457200" lvl="0" indent="0" algn="just" rtl="0">
              <a:spcBef>
                <a:spcPts val="0"/>
              </a:spcBef>
              <a:spcAft>
                <a:spcPts val="0"/>
              </a:spcAft>
              <a:buNone/>
            </a:pPr>
            <a:endParaRPr sz="1200" dirty="0">
              <a:solidFill>
                <a:schemeClr val="dk2"/>
              </a:solidFill>
              <a:latin typeface="Lato" charset="0"/>
              <a:ea typeface="Calibri"/>
              <a:cs typeface="Lato" charset="0"/>
              <a:sym typeface="Calibri"/>
            </a:endParaRPr>
          </a:p>
          <a:p>
            <a:pPr marL="457200" lvl="0" indent="-323850" algn="just" rtl="0">
              <a:spcBef>
                <a:spcPts val="0"/>
              </a:spcBef>
              <a:spcAft>
                <a:spcPts val="0"/>
              </a:spcAft>
              <a:buClr>
                <a:schemeClr val="dk2"/>
              </a:buClr>
              <a:buSzPts val="1500"/>
              <a:buFont typeface="Calibri"/>
              <a:buChar char="●"/>
            </a:pPr>
            <a:r>
              <a:rPr lang="it" sz="1400" dirty="0">
                <a:solidFill>
                  <a:schemeClr val="dk2"/>
                </a:solidFill>
                <a:latin typeface="Lato" charset="0"/>
                <a:ea typeface="Calibri"/>
                <a:cs typeface="Lato" charset="0"/>
                <a:sym typeface="Calibri"/>
              </a:rPr>
              <a:t>Πρέπει να κατανοήσετε τι είναι η χρηματοοικονομική διαχείριση, τους στόχους και τα χαρακτηριστικά της,</a:t>
            </a:r>
            <a:endParaRPr sz="1400" dirty="0">
              <a:solidFill>
                <a:schemeClr val="dk2"/>
              </a:solidFill>
              <a:latin typeface="Lato" charset="0"/>
              <a:ea typeface="Calibri"/>
              <a:cs typeface="Lato" charset="0"/>
              <a:sym typeface="Calibri"/>
            </a:endParaRPr>
          </a:p>
          <a:p>
            <a:pPr marL="457200" lvl="0" indent="0" algn="just" rtl="0">
              <a:spcBef>
                <a:spcPts val="0"/>
              </a:spcBef>
              <a:spcAft>
                <a:spcPts val="0"/>
              </a:spcAft>
              <a:buNone/>
            </a:pPr>
            <a:endParaRPr sz="1200" dirty="0">
              <a:solidFill>
                <a:schemeClr val="dk2"/>
              </a:solidFill>
              <a:latin typeface="Lato" charset="0"/>
              <a:ea typeface="Calibri"/>
              <a:cs typeface="Lato" charset="0"/>
              <a:sym typeface="Calibri"/>
            </a:endParaRPr>
          </a:p>
          <a:p>
            <a:pPr marL="457200" lvl="0" indent="-323850" algn="just" rtl="0">
              <a:spcBef>
                <a:spcPts val="0"/>
              </a:spcBef>
              <a:spcAft>
                <a:spcPts val="0"/>
              </a:spcAft>
              <a:buClr>
                <a:schemeClr val="dk2"/>
              </a:buClr>
              <a:buSzPts val="1500"/>
              <a:buFont typeface="Calibri"/>
              <a:buChar char="●"/>
            </a:pPr>
            <a:r>
              <a:rPr lang="it" sz="1400" dirty="0">
                <a:solidFill>
                  <a:schemeClr val="dk2"/>
                </a:solidFill>
                <a:latin typeface="Lato" charset="0"/>
                <a:ea typeface="Calibri"/>
                <a:cs typeface="Lato" charset="0"/>
                <a:sym typeface="Calibri"/>
              </a:rPr>
              <a:t>Πρέπει να κατανοήσετε τα εργαλεία για τη διαχείριση του επιχειρηματικού σας σχεδίου σε πραγματικό χρόνο, προκειμένου να έχετε μια πιο λεπτομερή γνώση της διαχείρισης των δικών σας περιουσιακών στοιχείων.</a:t>
            </a:r>
            <a:endParaRPr sz="1400" dirty="0">
              <a:solidFill>
                <a:schemeClr val="dk2"/>
              </a:solidFill>
              <a:latin typeface="Lato" charset="0"/>
              <a:ea typeface="Calibri"/>
              <a:cs typeface="Lato" charset="0"/>
              <a:sym typeface="Calibri"/>
            </a:endParaRPr>
          </a:p>
        </p:txBody>
      </p:sp>
      <p:pic>
        <p:nvPicPr>
          <p:cNvPr id="646" name="Google Shape;646;p81"/>
          <p:cNvPicPr preferRelativeResize="0"/>
          <p:nvPr/>
        </p:nvPicPr>
        <p:blipFill>
          <a:blip r:embed="rId3">
            <a:alphaModFix/>
          </a:blip>
          <a:stretch>
            <a:fillRect/>
          </a:stretch>
        </p:blipFill>
        <p:spPr>
          <a:xfrm>
            <a:off x="265500" y="4577350"/>
            <a:ext cx="1484200" cy="307805"/>
          </a:xfrm>
          <a:prstGeom prst="rect">
            <a:avLst/>
          </a:prstGeom>
          <a:noFill/>
          <a:ln>
            <a:noFill/>
          </a:ln>
        </p:spPr>
      </p:pic>
      <p:pic>
        <p:nvPicPr>
          <p:cNvPr id="647" name="Google Shape;647;p81"/>
          <p:cNvPicPr preferRelativeResize="0"/>
          <p:nvPr/>
        </p:nvPicPr>
        <p:blipFill>
          <a:blip r:embed="rId4">
            <a:alphaModFix/>
          </a:blip>
          <a:stretch>
            <a:fillRect/>
          </a:stretch>
        </p:blipFill>
        <p:spPr>
          <a:xfrm>
            <a:off x="0" y="447300"/>
            <a:ext cx="1097150" cy="1038100"/>
          </a:xfrm>
          <a:prstGeom prst="rect">
            <a:avLst/>
          </a:prstGeom>
          <a:noFill/>
          <a:ln>
            <a:noFill/>
          </a:ln>
        </p:spPr>
      </p:pic>
      <p:pic>
        <p:nvPicPr>
          <p:cNvPr id="648" name="Google Shape;648;p81"/>
          <p:cNvPicPr preferRelativeResize="0"/>
          <p:nvPr/>
        </p:nvPicPr>
        <p:blipFill>
          <a:blip r:embed="rId5">
            <a:alphaModFix/>
          </a:blip>
          <a:stretch>
            <a:fillRect/>
          </a:stretch>
        </p:blipFill>
        <p:spPr>
          <a:xfrm>
            <a:off x="586575" y="2087276"/>
            <a:ext cx="3514816" cy="23389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2"/>
          <p:cNvSpPr txBox="1">
            <a:spLocks noGrp="1"/>
          </p:cNvSpPr>
          <p:nvPr>
            <p:ph type="title"/>
          </p:nvPr>
        </p:nvSpPr>
        <p:spPr>
          <a:xfrm>
            <a:off x="21175" y="1099425"/>
            <a:ext cx="4550700" cy="1196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SzPts val="1100"/>
              <a:buNone/>
            </a:pPr>
            <a:r>
              <a:rPr lang="it" sz="2200" dirty="0">
                <a:solidFill>
                  <a:srgbClr val="122D4A"/>
                </a:solidFill>
                <a:latin typeface="Lato" charset="0"/>
                <a:ea typeface="Arial"/>
                <a:cs typeface="Lato" charset="0"/>
                <a:sym typeface="Arial"/>
              </a:rPr>
              <a:t>Αναστοχασμός/ Αυτοαξιολόγηση</a:t>
            </a:r>
            <a:endParaRPr sz="2200" b="0" dirty="0">
              <a:solidFill>
                <a:srgbClr val="122D4A"/>
              </a:solidFill>
              <a:latin typeface="Lato" charset="0"/>
              <a:ea typeface="Arial"/>
              <a:cs typeface="Lato" charset="0"/>
              <a:sym typeface="Arial"/>
            </a:endParaRPr>
          </a:p>
        </p:txBody>
      </p:sp>
      <p:sp>
        <p:nvSpPr>
          <p:cNvPr id="654" name="Google Shape;654;p82"/>
          <p:cNvSpPr txBox="1">
            <a:spLocks noGrp="1"/>
          </p:cNvSpPr>
          <p:nvPr>
            <p:ph type="body" idx="2"/>
          </p:nvPr>
        </p:nvSpPr>
        <p:spPr>
          <a:xfrm>
            <a:off x="4701825" y="793250"/>
            <a:ext cx="4293300" cy="3884100"/>
          </a:xfrm>
          <a:prstGeom prst="rect">
            <a:avLst/>
          </a:prstGeom>
          <a:noFill/>
          <a:ln>
            <a:noFill/>
          </a:ln>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r>
              <a:rPr lang="it" sz="1600" b="1" dirty="0">
                <a:solidFill>
                  <a:schemeClr val="dk2"/>
                </a:solidFill>
                <a:latin typeface="Lato" charset="0"/>
                <a:ea typeface="Calibri"/>
                <a:cs typeface="Lato" charset="0"/>
                <a:sym typeface="Calibri"/>
              </a:rPr>
              <a:t>1) </a:t>
            </a:r>
            <a:r>
              <a:rPr lang="it" sz="1600" dirty="0">
                <a:solidFill>
                  <a:schemeClr val="dk2"/>
                </a:solidFill>
                <a:latin typeface="Lato" charset="0"/>
                <a:ea typeface="Calibri"/>
                <a:cs typeface="Lato" charset="0"/>
                <a:sym typeface="Calibri"/>
              </a:rPr>
              <a:t>Πώς θα φτιάχνατε το επιχειρηματικό σας σχέδιο αν ήσασταν διαχειριστής κοινωνικής επιχειρηματικότητας;</a:t>
            </a:r>
            <a:endParaRPr dirty="0">
              <a:solidFill>
                <a:schemeClr val="dk2"/>
              </a:solidFill>
              <a:latin typeface="Lato" charset="0"/>
              <a:ea typeface="Calibri"/>
              <a:cs typeface="Lato" charset="0"/>
              <a:sym typeface="Calibri"/>
            </a:endParaRPr>
          </a:p>
          <a:p>
            <a:pPr marL="0" lvl="0" indent="0" algn="just" rtl="0">
              <a:spcBef>
                <a:spcPts val="0"/>
              </a:spcBef>
              <a:spcAft>
                <a:spcPts val="0"/>
              </a:spcAft>
              <a:buNone/>
            </a:pPr>
            <a:br>
              <a:rPr lang="it" dirty="0">
                <a:solidFill>
                  <a:schemeClr val="dk2"/>
                </a:solidFill>
                <a:latin typeface="Lato" charset="0"/>
                <a:ea typeface="Calibri"/>
                <a:cs typeface="Lato" charset="0"/>
                <a:sym typeface="Calibri"/>
              </a:rPr>
            </a:br>
            <a:r>
              <a:rPr lang="it" sz="1600" b="1" dirty="0">
                <a:solidFill>
                  <a:schemeClr val="dk2"/>
                </a:solidFill>
                <a:latin typeface="Lato" charset="0"/>
                <a:ea typeface="Calibri"/>
                <a:cs typeface="Lato" charset="0"/>
                <a:sym typeface="Calibri"/>
              </a:rPr>
              <a:t>2) </a:t>
            </a:r>
            <a:r>
              <a:rPr lang="it" sz="1600" dirty="0">
                <a:solidFill>
                  <a:schemeClr val="dk2"/>
                </a:solidFill>
                <a:latin typeface="Lato" charset="0"/>
                <a:ea typeface="Calibri"/>
                <a:cs typeface="Lato" charset="0"/>
                <a:sym typeface="Calibri"/>
              </a:rPr>
              <a:t>Ποιοι είναι οι βασικοί στόχοι κοινωνικής χρηματοδότησης που πρέπει να έχετε κατά νου αν είστε επιχειρηματίας;</a:t>
            </a:r>
            <a:endParaRPr dirty="0">
              <a:solidFill>
                <a:schemeClr val="dk2"/>
              </a:solidFill>
              <a:latin typeface="Lato" charset="0"/>
              <a:ea typeface="Calibri"/>
              <a:cs typeface="Lato" charset="0"/>
              <a:sym typeface="Calibri"/>
            </a:endParaRPr>
          </a:p>
          <a:p>
            <a:pPr marL="0" lvl="0" indent="0" algn="ctr" rtl="0">
              <a:spcBef>
                <a:spcPts val="0"/>
              </a:spcBef>
              <a:spcAft>
                <a:spcPts val="0"/>
              </a:spcAft>
              <a:buNone/>
            </a:pPr>
            <a:endParaRPr dirty="0">
              <a:solidFill>
                <a:schemeClr val="dk2"/>
              </a:solidFill>
              <a:latin typeface="Lato" charset="0"/>
              <a:ea typeface="Calibri"/>
              <a:cs typeface="Lato" charset="0"/>
              <a:sym typeface="Calibri"/>
            </a:endParaRPr>
          </a:p>
          <a:p>
            <a:pPr marL="0" lvl="0" indent="0" algn="just" rtl="0">
              <a:lnSpc>
                <a:spcPct val="100000"/>
              </a:lnSpc>
              <a:spcBef>
                <a:spcPts val="0"/>
              </a:spcBef>
              <a:spcAft>
                <a:spcPts val="0"/>
              </a:spcAft>
              <a:buClr>
                <a:schemeClr val="dk2"/>
              </a:buClr>
              <a:buSzPts val="1100"/>
              <a:buFont typeface="Arial"/>
              <a:buNone/>
            </a:pPr>
            <a:r>
              <a:rPr lang="it" sz="1600" b="1" dirty="0">
                <a:solidFill>
                  <a:schemeClr val="dk2"/>
                </a:solidFill>
                <a:latin typeface="Lato" charset="0"/>
                <a:ea typeface="Calibri"/>
                <a:cs typeface="Lato" charset="0"/>
                <a:sym typeface="Calibri"/>
              </a:rPr>
              <a:t>3) </a:t>
            </a:r>
            <a:r>
              <a:rPr lang="it" sz="1600" dirty="0">
                <a:solidFill>
                  <a:schemeClr val="dk2"/>
                </a:solidFill>
                <a:latin typeface="Lato" charset="0"/>
                <a:ea typeface="Calibri"/>
                <a:cs typeface="Lato" charset="0"/>
                <a:sym typeface="Calibri"/>
              </a:rPr>
              <a:t>Πώς μπορούν τα ψηφιακά εργαλεία να ωφελήσουν την οικονομική διαχείριση των κοινωνικών επιχειρήσεων;</a:t>
            </a:r>
            <a:endParaRPr sz="1600" dirty="0">
              <a:solidFill>
                <a:schemeClr val="dk2"/>
              </a:solidFill>
              <a:latin typeface="Lato" charset="0"/>
              <a:ea typeface="Calibri"/>
              <a:cs typeface="Lato" charset="0"/>
              <a:sym typeface="Calibri"/>
            </a:endParaRPr>
          </a:p>
          <a:p>
            <a:pPr marL="0" lvl="0" indent="0" algn="ctr" rtl="0">
              <a:spcBef>
                <a:spcPts val="0"/>
              </a:spcBef>
              <a:spcAft>
                <a:spcPts val="0"/>
              </a:spcAft>
              <a:buNone/>
            </a:pPr>
            <a:endParaRPr sz="1400" dirty="0">
              <a:solidFill>
                <a:schemeClr val="dk2"/>
              </a:solidFill>
              <a:latin typeface="Lato" charset="0"/>
              <a:cs typeface="Lato" charset="0"/>
            </a:endParaRPr>
          </a:p>
        </p:txBody>
      </p:sp>
      <p:pic>
        <p:nvPicPr>
          <p:cNvPr id="655" name="Google Shape;655;p82"/>
          <p:cNvPicPr preferRelativeResize="0"/>
          <p:nvPr/>
        </p:nvPicPr>
        <p:blipFill>
          <a:blip r:embed="rId3">
            <a:alphaModFix/>
          </a:blip>
          <a:stretch>
            <a:fillRect/>
          </a:stretch>
        </p:blipFill>
        <p:spPr>
          <a:xfrm>
            <a:off x="981338" y="1859476"/>
            <a:ext cx="2630374" cy="2630374"/>
          </a:xfrm>
          <a:prstGeom prst="rect">
            <a:avLst/>
          </a:prstGeom>
          <a:noFill/>
          <a:ln>
            <a:noFill/>
          </a:ln>
        </p:spPr>
      </p:pic>
      <p:pic>
        <p:nvPicPr>
          <p:cNvPr id="656" name="Google Shape;656;p82"/>
          <p:cNvPicPr preferRelativeResize="0"/>
          <p:nvPr/>
        </p:nvPicPr>
        <p:blipFill>
          <a:blip r:embed="rId4">
            <a:alphaModFix/>
          </a:blip>
          <a:stretch>
            <a:fillRect/>
          </a:stretch>
        </p:blipFill>
        <p:spPr>
          <a:xfrm>
            <a:off x="265500" y="4577350"/>
            <a:ext cx="1484200" cy="307805"/>
          </a:xfrm>
          <a:prstGeom prst="rect">
            <a:avLst/>
          </a:prstGeom>
          <a:noFill/>
          <a:ln>
            <a:noFill/>
          </a:ln>
        </p:spPr>
      </p:pic>
      <p:pic>
        <p:nvPicPr>
          <p:cNvPr id="657" name="Google Shape;657;p82"/>
          <p:cNvPicPr preferRelativeResize="0"/>
          <p:nvPr/>
        </p:nvPicPr>
        <p:blipFill>
          <a:blip r:embed="rId5">
            <a:alphaModFix/>
          </a:blip>
          <a:stretch>
            <a:fillRect/>
          </a:stretch>
        </p:blipFill>
        <p:spPr>
          <a:xfrm>
            <a:off x="0" y="447300"/>
            <a:ext cx="1097150" cy="10381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83"/>
          <p:cNvPicPr preferRelativeResize="0"/>
          <p:nvPr/>
        </p:nvPicPr>
        <p:blipFill rotWithShape="1">
          <a:blip r:embed="rId3">
            <a:alphaModFix/>
          </a:blip>
          <a:srcRect/>
          <a:stretch/>
        </p:blipFill>
        <p:spPr>
          <a:xfrm>
            <a:off x="0" y="0"/>
            <a:ext cx="718275" cy="679625"/>
          </a:xfrm>
          <a:prstGeom prst="rect">
            <a:avLst/>
          </a:prstGeom>
          <a:noFill/>
          <a:ln>
            <a:noFill/>
          </a:ln>
        </p:spPr>
      </p:pic>
      <p:sp>
        <p:nvSpPr>
          <p:cNvPr id="663" name="Google Shape;663;p83"/>
          <p:cNvSpPr txBox="1">
            <a:spLocks noGrp="1"/>
          </p:cNvSpPr>
          <p:nvPr>
            <p:ph type="title"/>
          </p:nvPr>
        </p:nvSpPr>
        <p:spPr>
          <a:xfrm>
            <a:off x="5238206" y="800066"/>
            <a:ext cx="3187337" cy="885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2"/>
              </a:buClr>
              <a:buSzPts val="1100"/>
              <a:buFont typeface="Arial"/>
              <a:buNone/>
            </a:pPr>
            <a:r>
              <a:rPr lang="it" sz="3600" dirty="0">
                <a:solidFill>
                  <a:schemeClr val="dk1"/>
                </a:solidFill>
                <a:latin typeface="Lato" charset="0"/>
                <a:cs typeface="Lato" charset="0"/>
              </a:rPr>
              <a:t>Ευχαριστώ!</a:t>
            </a:r>
            <a:endParaRPr dirty="0">
              <a:latin typeface="Lato" charset="0"/>
              <a:cs typeface="Lato" charset="0"/>
            </a:endParaRPr>
          </a:p>
        </p:txBody>
      </p:sp>
      <p:sp>
        <p:nvSpPr>
          <p:cNvPr id="664" name="Google Shape;664;p83"/>
          <p:cNvSpPr txBox="1"/>
          <p:nvPr/>
        </p:nvSpPr>
        <p:spPr>
          <a:xfrm>
            <a:off x="5504785" y="1685362"/>
            <a:ext cx="2607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 sz="14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https://www.beyond-capital.eu/</a:t>
            </a:r>
            <a:endParaRPr sz="1400" b="0" i="0" u="none" strike="noStrike" cap="none">
              <a:solidFill>
                <a:srgbClr val="000000"/>
              </a:solidFill>
              <a:latin typeface="Arial"/>
              <a:ea typeface="Arial"/>
              <a:cs typeface="Arial"/>
              <a:sym typeface="Arial"/>
            </a:endParaRPr>
          </a:p>
        </p:txBody>
      </p:sp>
      <p:sp>
        <p:nvSpPr>
          <p:cNvPr id="665" name="Google Shape;665;p83"/>
          <p:cNvSpPr txBox="1"/>
          <p:nvPr/>
        </p:nvSpPr>
        <p:spPr>
          <a:xfrm>
            <a:off x="4170218" y="1908987"/>
            <a:ext cx="5114253" cy="1046700"/>
          </a:xfrm>
          <a:prstGeom prst="rect">
            <a:avLst/>
          </a:prstGeom>
          <a:noFill/>
          <a:ln>
            <a:noFill/>
          </a:ln>
        </p:spPr>
        <p:txBody>
          <a:bodyPr spcFirstLastPara="1" wrap="square" lIns="121875" tIns="121875" rIns="121875" bIns="121875" anchor="t" anchorCtr="1">
            <a:noAutofit/>
          </a:bodyPr>
          <a:lstStyle/>
          <a:p>
            <a:pPr marL="0" marR="0" lvl="0" indent="0" algn="ctr" rtl="0">
              <a:lnSpc>
                <a:spcPct val="114000"/>
              </a:lnSpc>
              <a:spcBef>
                <a:spcPts val="0"/>
              </a:spcBef>
              <a:spcAft>
                <a:spcPts val="0"/>
              </a:spcAft>
              <a:buClr>
                <a:srgbClr val="000000"/>
              </a:buClr>
              <a:buSzPts val="1600"/>
              <a:buFont typeface="Arial"/>
              <a:buNone/>
            </a:pPr>
            <a:r>
              <a:rPr lang="it" b="1" i="0" u="none" strike="noStrike" cap="none" dirty="0">
                <a:solidFill>
                  <a:srgbClr val="000000"/>
                </a:solidFill>
                <a:latin typeface="Open Sans"/>
                <a:ea typeface="Open Sans"/>
                <a:cs typeface="Open Sans"/>
                <a:sym typeface="Open Sans"/>
              </a:rPr>
              <a:t>Παρακαλώ κρατήστε αυτή τη διαφάνεια για αναφορά</a:t>
            </a:r>
            <a:endParaRPr b="1" i="0" u="none" strike="noStrike" cap="none" dirty="0">
              <a:solidFill>
                <a:srgbClr val="000000"/>
              </a:solidFill>
              <a:latin typeface="Open Sans"/>
              <a:ea typeface="Open Sans"/>
              <a:cs typeface="Open Sans"/>
              <a:sym typeface="Open Sans"/>
            </a:endParaRPr>
          </a:p>
          <a:p>
            <a:pPr marL="0" marR="0" lvl="0" indent="0" algn="ctr" rtl="0">
              <a:lnSpc>
                <a:spcPct val="114000"/>
              </a:lnSpc>
              <a:spcBef>
                <a:spcPts val="400"/>
              </a:spcBef>
              <a:spcAft>
                <a:spcPts val="0"/>
              </a:spcAft>
              <a:buClr>
                <a:srgbClr val="000000"/>
              </a:buClr>
              <a:buSzPts val="1600"/>
              <a:buFont typeface="Arial"/>
              <a:buNone/>
            </a:pPr>
            <a:r>
              <a:rPr lang="it" b="0" i="0" u="sng" strike="noStrike" cap="none" dirty="0">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www.cbe.be</a:t>
            </a:r>
            <a:endParaRPr b="0" i="0" u="none" strike="noStrike" cap="none" dirty="0">
              <a:solidFill>
                <a:srgbClr val="000000"/>
              </a:solidFill>
              <a:latin typeface="Arial"/>
              <a:ea typeface="Arial"/>
              <a:cs typeface="Arial"/>
              <a:sym typeface="Arial"/>
            </a:endParaRPr>
          </a:p>
          <a:p>
            <a:pPr marL="0" marR="0" lvl="0" indent="0" algn="ctr" rtl="0">
              <a:lnSpc>
                <a:spcPct val="114000"/>
              </a:lnSpc>
              <a:spcBef>
                <a:spcPts val="400"/>
              </a:spcBef>
              <a:spcAft>
                <a:spcPts val="0"/>
              </a:spcAft>
              <a:buClr>
                <a:srgbClr val="000000"/>
              </a:buClr>
              <a:buSzPts val="1600"/>
              <a:buFont typeface="Arial"/>
              <a:buNone/>
            </a:pPr>
            <a:endParaRPr b="1" i="0" u="none" strike="noStrike" cap="none" dirty="0">
              <a:solidFill>
                <a:srgbClr val="000000"/>
              </a:solidFill>
              <a:latin typeface="Open Sans"/>
              <a:ea typeface="Open Sans"/>
              <a:cs typeface="Open Sans"/>
              <a:sym typeface="Open Sans"/>
            </a:endParaRPr>
          </a:p>
        </p:txBody>
      </p:sp>
      <p:grpSp>
        <p:nvGrpSpPr>
          <p:cNvPr id="666" name="Google Shape;666;p83"/>
          <p:cNvGrpSpPr/>
          <p:nvPr/>
        </p:nvGrpSpPr>
        <p:grpSpPr>
          <a:xfrm>
            <a:off x="560655" y="403401"/>
            <a:ext cx="3660934" cy="4346958"/>
            <a:chOff x="560655" y="710397"/>
            <a:chExt cx="3660934" cy="5262024"/>
          </a:xfrm>
        </p:grpSpPr>
        <p:sp>
          <p:nvSpPr>
            <p:cNvPr id="667" name="Google Shape;667;p83"/>
            <p:cNvSpPr/>
            <p:nvPr/>
          </p:nvSpPr>
          <p:spPr>
            <a:xfrm>
              <a:off x="560655" y="4623124"/>
              <a:ext cx="471310" cy="399127"/>
            </a:xfrm>
            <a:custGeom>
              <a:avLst/>
              <a:gdLst/>
              <a:ahLst/>
              <a:cxnLst/>
              <a:rect l="l" t="t" r="r" b="b"/>
              <a:pathLst>
                <a:path w="2057" h="1742" extrusionOk="0">
                  <a:moveTo>
                    <a:pt x="783" y="1"/>
                  </a:moveTo>
                  <a:cubicBezTo>
                    <a:pt x="717" y="1"/>
                    <a:pt x="652" y="11"/>
                    <a:pt x="598" y="26"/>
                  </a:cubicBezTo>
                  <a:cubicBezTo>
                    <a:pt x="433" y="54"/>
                    <a:pt x="229" y="103"/>
                    <a:pt x="141" y="243"/>
                  </a:cubicBezTo>
                  <a:lnTo>
                    <a:pt x="101" y="282"/>
                  </a:lnTo>
                  <a:lnTo>
                    <a:pt x="77" y="307"/>
                  </a:lnTo>
                  <a:cubicBezTo>
                    <a:pt x="65" y="319"/>
                    <a:pt x="65" y="331"/>
                    <a:pt x="65" y="331"/>
                  </a:cubicBezTo>
                  <a:cubicBezTo>
                    <a:pt x="1" y="663"/>
                    <a:pt x="293" y="928"/>
                    <a:pt x="558" y="1092"/>
                  </a:cubicBezTo>
                  <a:cubicBezTo>
                    <a:pt x="566" y="1100"/>
                    <a:pt x="573" y="1104"/>
                    <a:pt x="579" y="1104"/>
                  </a:cubicBezTo>
                  <a:cubicBezTo>
                    <a:pt x="586" y="1104"/>
                    <a:pt x="592" y="1100"/>
                    <a:pt x="598" y="1092"/>
                  </a:cubicBezTo>
                  <a:lnTo>
                    <a:pt x="710" y="1016"/>
                  </a:lnTo>
                  <a:cubicBezTo>
                    <a:pt x="721" y="1007"/>
                    <a:pt x="732" y="1003"/>
                    <a:pt x="742" y="1003"/>
                  </a:cubicBezTo>
                  <a:cubicBezTo>
                    <a:pt x="758" y="1003"/>
                    <a:pt x="770" y="1014"/>
                    <a:pt x="762" y="1031"/>
                  </a:cubicBezTo>
                  <a:lnTo>
                    <a:pt x="762" y="1144"/>
                  </a:lnTo>
                  <a:cubicBezTo>
                    <a:pt x="750" y="1156"/>
                    <a:pt x="762" y="1169"/>
                    <a:pt x="774" y="1184"/>
                  </a:cubicBezTo>
                  <a:cubicBezTo>
                    <a:pt x="974" y="1243"/>
                    <a:pt x="1973" y="1742"/>
                    <a:pt x="2030" y="1742"/>
                  </a:cubicBezTo>
                  <a:cubicBezTo>
                    <a:pt x="2031" y="1742"/>
                    <a:pt x="2032" y="1742"/>
                    <a:pt x="2032" y="1741"/>
                  </a:cubicBezTo>
                  <a:cubicBezTo>
                    <a:pt x="2057" y="1717"/>
                    <a:pt x="2057" y="1016"/>
                    <a:pt x="1548" y="422"/>
                  </a:cubicBezTo>
                  <a:cubicBezTo>
                    <a:pt x="1435" y="294"/>
                    <a:pt x="1283" y="167"/>
                    <a:pt x="1106" y="90"/>
                  </a:cubicBezTo>
                  <a:cubicBezTo>
                    <a:pt x="1091" y="90"/>
                    <a:pt x="1067" y="90"/>
                    <a:pt x="1055" y="103"/>
                  </a:cubicBezTo>
                  <a:lnTo>
                    <a:pt x="991" y="154"/>
                  </a:lnTo>
                  <a:cubicBezTo>
                    <a:pt x="983" y="162"/>
                    <a:pt x="975" y="164"/>
                    <a:pt x="967" y="164"/>
                  </a:cubicBezTo>
                  <a:cubicBezTo>
                    <a:pt x="946" y="164"/>
                    <a:pt x="927" y="147"/>
                    <a:pt x="927" y="130"/>
                  </a:cubicBezTo>
                  <a:lnTo>
                    <a:pt x="927" y="54"/>
                  </a:lnTo>
                  <a:cubicBezTo>
                    <a:pt x="927" y="42"/>
                    <a:pt x="914" y="26"/>
                    <a:pt x="902" y="14"/>
                  </a:cubicBezTo>
                  <a:cubicBezTo>
                    <a:pt x="864" y="5"/>
                    <a:pt x="823" y="1"/>
                    <a:pt x="783" y="1"/>
                  </a:cubicBezTo>
                  <a:close/>
                </a:path>
              </a:pathLst>
            </a:custGeom>
            <a:solidFill>
              <a:srgbClr val="00B050"/>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68" name="Google Shape;668;p83"/>
            <p:cNvSpPr/>
            <p:nvPr/>
          </p:nvSpPr>
          <p:spPr>
            <a:xfrm>
              <a:off x="583789" y="4678564"/>
              <a:ext cx="509574" cy="460073"/>
            </a:xfrm>
            <a:custGeom>
              <a:avLst/>
              <a:gdLst/>
              <a:ahLst/>
              <a:cxnLst/>
              <a:rect l="l" t="t" r="r" b="b"/>
              <a:pathLst>
                <a:path w="2224" h="2008" extrusionOk="0">
                  <a:moveTo>
                    <a:pt x="40" y="1"/>
                  </a:moveTo>
                  <a:cubicBezTo>
                    <a:pt x="28" y="1"/>
                    <a:pt x="16" y="13"/>
                    <a:pt x="0" y="28"/>
                  </a:cubicBezTo>
                  <a:cubicBezTo>
                    <a:pt x="0" y="40"/>
                    <a:pt x="16" y="52"/>
                    <a:pt x="28" y="52"/>
                  </a:cubicBezTo>
                  <a:cubicBezTo>
                    <a:pt x="40" y="52"/>
                    <a:pt x="1130" y="293"/>
                    <a:pt x="1575" y="966"/>
                  </a:cubicBezTo>
                  <a:cubicBezTo>
                    <a:pt x="2019" y="1651"/>
                    <a:pt x="2172" y="1980"/>
                    <a:pt x="2172" y="1992"/>
                  </a:cubicBezTo>
                  <a:cubicBezTo>
                    <a:pt x="2172" y="1992"/>
                    <a:pt x="2184" y="2008"/>
                    <a:pt x="2196" y="2008"/>
                  </a:cubicBezTo>
                  <a:cubicBezTo>
                    <a:pt x="2208" y="1992"/>
                    <a:pt x="2224" y="1980"/>
                    <a:pt x="2208" y="1968"/>
                  </a:cubicBezTo>
                  <a:cubicBezTo>
                    <a:pt x="2208" y="1968"/>
                    <a:pt x="2071" y="1627"/>
                    <a:pt x="1614" y="942"/>
                  </a:cubicBezTo>
                  <a:cubicBezTo>
                    <a:pt x="1170" y="257"/>
                    <a:pt x="52" y="1"/>
                    <a:pt x="40" y="1"/>
                  </a:cubicBezTo>
                  <a:close/>
                </a:path>
              </a:pathLst>
            </a:custGeom>
            <a:solidFill>
              <a:srgbClr val="561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69" name="Google Shape;669;p83"/>
            <p:cNvSpPr/>
            <p:nvPr/>
          </p:nvSpPr>
          <p:spPr>
            <a:xfrm>
              <a:off x="1153853" y="4452195"/>
              <a:ext cx="500644" cy="555387"/>
            </a:xfrm>
            <a:custGeom>
              <a:avLst/>
              <a:gdLst/>
              <a:ahLst/>
              <a:cxnLst/>
              <a:rect l="l" t="t" r="r" b="b"/>
              <a:pathLst>
                <a:path w="2185" h="2424" extrusionOk="0">
                  <a:moveTo>
                    <a:pt x="1515" y="1"/>
                  </a:moveTo>
                  <a:cubicBezTo>
                    <a:pt x="1439" y="1"/>
                    <a:pt x="1363" y="7"/>
                    <a:pt x="1295" y="11"/>
                  </a:cubicBezTo>
                  <a:cubicBezTo>
                    <a:pt x="1182" y="26"/>
                    <a:pt x="1054" y="51"/>
                    <a:pt x="954" y="115"/>
                  </a:cubicBezTo>
                  <a:cubicBezTo>
                    <a:pt x="938" y="127"/>
                    <a:pt x="926" y="151"/>
                    <a:pt x="938" y="163"/>
                  </a:cubicBezTo>
                  <a:lnTo>
                    <a:pt x="966" y="240"/>
                  </a:lnTo>
                  <a:cubicBezTo>
                    <a:pt x="976" y="274"/>
                    <a:pt x="939" y="306"/>
                    <a:pt x="905" y="306"/>
                  </a:cubicBezTo>
                  <a:cubicBezTo>
                    <a:pt x="900" y="306"/>
                    <a:pt x="895" y="305"/>
                    <a:pt x="890" y="303"/>
                  </a:cubicBezTo>
                  <a:lnTo>
                    <a:pt x="814" y="267"/>
                  </a:lnTo>
                  <a:cubicBezTo>
                    <a:pt x="800" y="261"/>
                    <a:pt x="790" y="258"/>
                    <a:pt x="780" y="258"/>
                  </a:cubicBezTo>
                  <a:cubicBezTo>
                    <a:pt x="771" y="258"/>
                    <a:pt x="762" y="261"/>
                    <a:pt x="750" y="267"/>
                  </a:cubicBezTo>
                  <a:cubicBezTo>
                    <a:pt x="573" y="407"/>
                    <a:pt x="457" y="596"/>
                    <a:pt x="369" y="800"/>
                  </a:cubicBezTo>
                  <a:cubicBezTo>
                    <a:pt x="0" y="1625"/>
                    <a:pt x="241" y="2411"/>
                    <a:pt x="281" y="2423"/>
                  </a:cubicBezTo>
                  <a:cubicBezTo>
                    <a:pt x="281" y="2423"/>
                    <a:pt x="281" y="2423"/>
                    <a:pt x="281" y="2423"/>
                  </a:cubicBezTo>
                  <a:cubicBezTo>
                    <a:pt x="318" y="2423"/>
                    <a:pt x="1284" y="1509"/>
                    <a:pt x="1487" y="1369"/>
                  </a:cubicBezTo>
                  <a:cubicBezTo>
                    <a:pt x="1499" y="1357"/>
                    <a:pt x="1511" y="1345"/>
                    <a:pt x="1499" y="1333"/>
                  </a:cubicBezTo>
                  <a:lnTo>
                    <a:pt x="1447" y="1205"/>
                  </a:lnTo>
                  <a:cubicBezTo>
                    <a:pt x="1436" y="1184"/>
                    <a:pt x="1463" y="1151"/>
                    <a:pt x="1496" y="1151"/>
                  </a:cubicBezTo>
                  <a:cubicBezTo>
                    <a:pt x="1501" y="1151"/>
                    <a:pt x="1506" y="1152"/>
                    <a:pt x="1511" y="1153"/>
                  </a:cubicBezTo>
                  <a:lnTo>
                    <a:pt x="1651" y="1205"/>
                  </a:lnTo>
                  <a:cubicBezTo>
                    <a:pt x="1658" y="1208"/>
                    <a:pt x="1664" y="1210"/>
                    <a:pt x="1670" y="1210"/>
                  </a:cubicBezTo>
                  <a:cubicBezTo>
                    <a:pt x="1683" y="1210"/>
                    <a:pt x="1691" y="1201"/>
                    <a:pt x="1700" y="1193"/>
                  </a:cubicBezTo>
                  <a:cubicBezTo>
                    <a:pt x="1943" y="913"/>
                    <a:pt x="2184" y="520"/>
                    <a:pt x="1992" y="179"/>
                  </a:cubicBezTo>
                  <a:lnTo>
                    <a:pt x="1980" y="163"/>
                  </a:lnTo>
                  <a:lnTo>
                    <a:pt x="1968" y="151"/>
                  </a:lnTo>
                  <a:cubicBezTo>
                    <a:pt x="1956" y="151"/>
                    <a:pt x="1943" y="139"/>
                    <a:pt x="1928" y="139"/>
                  </a:cubicBezTo>
                  <a:cubicBezTo>
                    <a:pt x="1916" y="127"/>
                    <a:pt x="1892" y="115"/>
                    <a:pt x="1880" y="102"/>
                  </a:cubicBezTo>
                  <a:cubicBezTo>
                    <a:pt x="1789" y="20"/>
                    <a:pt x="1652" y="1"/>
                    <a:pt x="1515" y="1"/>
                  </a:cubicBezTo>
                  <a:close/>
                </a:path>
              </a:pathLst>
            </a:custGeom>
            <a:solidFill>
              <a:srgbClr val="00B050"/>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70" name="Google Shape;670;p83"/>
            <p:cNvSpPr/>
            <p:nvPr/>
          </p:nvSpPr>
          <p:spPr>
            <a:xfrm>
              <a:off x="1183178" y="4477167"/>
              <a:ext cx="412659" cy="678890"/>
            </a:xfrm>
            <a:custGeom>
              <a:avLst/>
              <a:gdLst/>
              <a:ahLst/>
              <a:cxnLst/>
              <a:rect l="l" t="t" r="r" b="b"/>
              <a:pathLst>
                <a:path w="1801" h="2963" extrusionOk="0">
                  <a:moveTo>
                    <a:pt x="1764" y="1"/>
                  </a:moveTo>
                  <a:cubicBezTo>
                    <a:pt x="1760" y="1"/>
                    <a:pt x="1755" y="2"/>
                    <a:pt x="1752" y="6"/>
                  </a:cubicBezTo>
                  <a:cubicBezTo>
                    <a:pt x="1739" y="6"/>
                    <a:pt x="582" y="663"/>
                    <a:pt x="317" y="1577"/>
                  </a:cubicBezTo>
                  <a:cubicBezTo>
                    <a:pt x="49" y="2491"/>
                    <a:pt x="0" y="2935"/>
                    <a:pt x="0" y="2935"/>
                  </a:cubicBezTo>
                  <a:cubicBezTo>
                    <a:pt x="0" y="2948"/>
                    <a:pt x="13" y="2963"/>
                    <a:pt x="25" y="2963"/>
                  </a:cubicBezTo>
                  <a:cubicBezTo>
                    <a:pt x="37" y="2963"/>
                    <a:pt x="49" y="2963"/>
                    <a:pt x="49" y="2948"/>
                  </a:cubicBezTo>
                  <a:cubicBezTo>
                    <a:pt x="49" y="2935"/>
                    <a:pt x="101" y="2506"/>
                    <a:pt x="369" y="1605"/>
                  </a:cubicBezTo>
                  <a:cubicBezTo>
                    <a:pt x="622" y="691"/>
                    <a:pt x="1764" y="54"/>
                    <a:pt x="1776" y="42"/>
                  </a:cubicBezTo>
                  <a:cubicBezTo>
                    <a:pt x="1788" y="42"/>
                    <a:pt x="1800" y="30"/>
                    <a:pt x="1788" y="18"/>
                  </a:cubicBezTo>
                  <a:cubicBezTo>
                    <a:pt x="1788" y="9"/>
                    <a:pt x="1776" y="1"/>
                    <a:pt x="1764" y="1"/>
                  </a:cubicBezTo>
                  <a:close/>
                </a:path>
              </a:pathLst>
            </a:custGeom>
            <a:solidFill>
              <a:srgbClr val="561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71" name="Google Shape;671;p83"/>
            <p:cNvSpPr/>
            <p:nvPr/>
          </p:nvSpPr>
          <p:spPr>
            <a:xfrm>
              <a:off x="622057" y="4046649"/>
              <a:ext cx="613597" cy="809481"/>
            </a:xfrm>
            <a:custGeom>
              <a:avLst/>
              <a:gdLst/>
              <a:ahLst/>
              <a:cxnLst/>
              <a:rect l="l" t="t" r="r" b="b"/>
              <a:pathLst>
                <a:path w="2678" h="3533" extrusionOk="0">
                  <a:moveTo>
                    <a:pt x="799" y="0"/>
                  </a:moveTo>
                  <a:cubicBezTo>
                    <a:pt x="689" y="0"/>
                    <a:pt x="585" y="19"/>
                    <a:pt x="494" y="70"/>
                  </a:cubicBezTo>
                  <a:cubicBezTo>
                    <a:pt x="470" y="82"/>
                    <a:pt x="442" y="106"/>
                    <a:pt x="418" y="106"/>
                  </a:cubicBezTo>
                  <a:cubicBezTo>
                    <a:pt x="394" y="106"/>
                    <a:pt x="382" y="106"/>
                    <a:pt x="366" y="121"/>
                  </a:cubicBezTo>
                  <a:lnTo>
                    <a:pt x="354" y="121"/>
                  </a:lnTo>
                  <a:cubicBezTo>
                    <a:pt x="342" y="134"/>
                    <a:pt x="330" y="146"/>
                    <a:pt x="330" y="158"/>
                  </a:cubicBezTo>
                  <a:cubicBezTo>
                    <a:pt x="1" y="563"/>
                    <a:pt x="229" y="1148"/>
                    <a:pt x="494" y="1580"/>
                  </a:cubicBezTo>
                  <a:cubicBezTo>
                    <a:pt x="506" y="1604"/>
                    <a:pt x="534" y="1604"/>
                    <a:pt x="558" y="1604"/>
                  </a:cubicBezTo>
                  <a:lnTo>
                    <a:pt x="774" y="1568"/>
                  </a:lnTo>
                  <a:cubicBezTo>
                    <a:pt x="779" y="1566"/>
                    <a:pt x="783" y="1565"/>
                    <a:pt x="788" y="1565"/>
                  </a:cubicBezTo>
                  <a:cubicBezTo>
                    <a:pt x="820" y="1565"/>
                    <a:pt x="849" y="1609"/>
                    <a:pt x="838" y="1644"/>
                  </a:cubicBezTo>
                  <a:lnTo>
                    <a:pt x="735" y="1796"/>
                  </a:lnTo>
                  <a:cubicBezTo>
                    <a:pt x="723" y="1821"/>
                    <a:pt x="735" y="1845"/>
                    <a:pt x="747" y="1857"/>
                  </a:cubicBezTo>
                  <a:cubicBezTo>
                    <a:pt x="988" y="2084"/>
                    <a:pt x="2073" y="3533"/>
                    <a:pt x="2143" y="3533"/>
                  </a:cubicBezTo>
                  <a:cubicBezTo>
                    <a:pt x="2144" y="3533"/>
                    <a:pt x="2144" y="3532"/>
                    <a:pt x="2145" y="3532"/>
                  </a:cubicBezTo>
                  <a:cubicBezTo>
                    <a:pt x="2181" y="3520"/>
                    <a:pt x="2678" y="2518"/>
                    <a:pt x="2373" y="1324"/>
                  </a:cubicBezTo>
                  <a:cubicBezTo>
                    <a:pt x="2297" y="1047"/>
                    <a:pt x="2181" y="755"/>
                    <a:pt x="1965" y="539"/>
                  </a:cubicBezTo>
                  <a:cubicBezTo>
                    <a:pt x="1957" y="530"/>
                    <a:pt x="1936" y="521"/>
                    <a:pt x="1915" y="521"/>
                  </a:cubicBezTo>
                  <a:cubicBezTo>
                    <a:pt x="1906" y="521"/>
                    <a:pt x="1897" y="523"/>
                    <a:pt x="1889" y="526"/>
                  </a:cubicBezTo>
                  <a:lnTo>
                    <a:pt x="1776" y="551"/>
                  </a:lnTo>
                  <a:cubicBezTo>
                    <a:pt x="1772" y="552"/>
                    <a:pt x="1767" y="552"/>
                    <a:pt x="1762" y="552"/>
                  </a:cubicBezTo>
                  <a:cubicBezTo>
                    <a:pt x="1714" y="552"/>
                    <a:pt x="1663" y="499"/>
                    <a:pt x="1688" y="462"/>
                  </a:cubicBezTo>
                  <a:lnTo>
                    <a:pt x="1737" y="362"/>
                  </a:lnTo>
                  <a:cubicBezTo>
                    <a:pt x="1752" y="335"/>
                    <a:pt x="1752" y="310"/>
                    <a:pt x="1725" y="286"/>
                  </a:cubicBezTo>
                  <a:cubicBezTo>
                    <a:pt x="1612" y="182"/>
                    <a:pt x="1447" y="121"/>
                    <a:pt x="1295" y="82"/>
                  </a:cubicBezTo>
                  <a:cubicBezTo>
                    <a:pt x="1141" y="43"/>
                    <a:pt x="964" y="0"/>
                    <a:pt x="799" y="0"/>
                  </a:cubicBezTo>
                  <a:close/>
                </a:path>
              </a:pathLst>
            </a:custGeom>
            <a:solidFill>
              <a:srgbClr val="92D050"/>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72" name="Google Shape;672;p83"/>
            <p:cNvSpPr/>
            <p:nvPr/>
          </p:nvSpPr>
          <p:spPr>
            <a:xfrm>
              <a:off x="720574" y="4065897"/>
              <a:ext cx="413346" cy="993923"/>
            </a:xfrm>
            <a:custGeom>
              <a:avLst/>
              <a:gdLst/>
              <a:ahLst/>
              <a:cxnLst/>
              <a:rect l="l" t="t" r="r" b="b"/>
              <a:pathLst>
                <a:path w="1804" h="4338" extrusionOk="0">
                  <a:moveTo>
                    <a:pt x="33" y="1"/>
                  </a:moveTo>
                  <a:cubicBezTo>
                    <a:pt x="27" y="1"/>
                    <a:pt x="20" y="4"/>
                    <a:pt x="12" y="10"/>
                  </a:cubicBezTo>
                  <a:cubicBezTo>
                    <a:pt x="0" y="22"/>
                    <a:pt x="12" y="37"/>
                    <a:pt x="12" y="50"/>
                  </a:cubicBezTo>
                  <a:cubicBezTo>
                    <a:pt x="40" y="62"/>
                    <a:pt x="1435" y="1164"/>
                    <a:pt x="1587" y="2446"/>
                  </a:cubicBezTo>
                  <a:cubicBezTo>
                    <a:pt x="1751" y="3716"/>
                    <a:pt x="1715" y="4313"/>
                    <a:pt x="1715" y="4313"/>
                  </a:cubicBezTo>
                  <a:cubicBezTo>
                    <a:pt x="1715" y="4325"/>
                    <a:pt x="1727" y="4338"/>
                    <a:pt x="1739" y="4338"/>
                  </a:cubicBezTo>
                  <a:cubicBezTo>
                    <a:pt x="1751" y="4338"/>
                    <a:pt x="1764" y="4338"/>
                    <a:pt x="1764" y="4325"/>
                  </a:cubicBezTo>
                  <a:cubicBezTo>
                    <a:pt x="1764" y="4313"/>
                    <a:pt x="1803" y="3716"/>
                    <a:pt x="1639" y="2434"/>
                  </a:cubicBezTo>
                  <a:cubicBezTo>
                    <a:pt x="1486" y="1140"/>
                    <a:pt x="64" y="22"/>
                    <a:pt x="52" y="10"/>
                  </a:cubicBezTo>
                  <a:cubicBezTo>
                    <a:pt x="46" y="4"/>
                    <a:pt x="40" y="1"/>
                    <a:pt x="33" y="1"/>
                  </a:cubicBezTo>
                  <a:close/>
                </a:path>
              </a:pathLst>
            </a:custGeom>
            <a:solidFill>
              <a:srgbClr val="561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73" name="Google Shape;673;p83"/>
            <p:cNvSpPr/>
            <p:nvPr/>
          </p:nvSpPr>
          <p:spPr>
            <a:xfrm>
              <a:off x="781985" y="5146892"/>
              <a:ext cx="715336" cy="741891"/>
            </a:xfrm>
            <a:custGeom>
              <a:avLst/>
              <a:gdLst/>
              <a:ahLst/>
              <a:cxnLst/>
              <a:rect l="l" t="t" r="r" b="b"/>
              <a:pathLst>
                <a:path w="3122" h="3238" extrusionOk="0">
                  <a:moveTo>
                    <a:pt x="0" y="0"/>
                  </a:moveTo>
                  <a:lnTo>
                    <a:pt x="49" y="1231"/>
                  </a:lnTo>
                  <a:lnTo>
                    <a:pt x="153" y="2120"/>
                  </a:lnTo>
                  <a:cubicBezTo>
                    <a:pt x="216" y="2753"/>
                    <a:pt x="749" y="3237"/>
                    <a:pt x="1395" y="3237"/>
                  </a:cubicBezTo>
                  <a:lnTo>
                    <a:pt x="1724" y="3237"/>
                  </a:lnTo>
                  <a:cubicBezTo>
                    <a:pt x="2360" y="3237"/>
                    <a:pt x="2893" y="2753"/>
                    <a:pt x="2957" y="2120"/>
                  </a:cubicBezTo>
                  <a:lnTo>
                    <a:pt x="3122" y="0"/>
                  </a:lnTo>
                  <a:close/>
                </a:path>
              </a:pathLst>
            </a:custGeom>
            <a:solidFill>
              <a:schemeClr val="dk1"/>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74" name="Google Shape;674;p83"/>
            <p:cNvSpPr/>
            <p:nvPr/>
          </p:nvSpPr>
          <p:spPr>
            <a:xfrm>
              <a:off x="758156" y="5062347"/>
              <a:ext cx="762307" cy="116851"/>
            </a:xfrm>
            <a:custGeom>
              <a:avLst/>
              <a:gdLst/>
              <a:ahLst/>
              <a:cxnLst/>
              <a:rect l="l" t="t" r="r" b="b"/>
              <a:pathLst>
                <a:path w="3327" h="510" extrusionOk="0">
                  <a:moveTo>
                    <a:pt x="77" y="1"/>
                  </a:moveTo>
                  <a:cubicBezTo>
                    <a:pt x="40" y="1"/>
                    <a:pt x="1" y="40"/>
                    <a:pt x="1" y="89"/>
                  </a:cubicBezTo>
                  <a:lnTo>
                    <a:pt x="1" y="433"/>
                  </a:lnTo>
                  <a:cubicBezTo>
                    <a:pt x="1" y="470"/>
                    <a:pt x="40" y="509"/>
                    <a:pt x="77" y="509"/>
                  </a:cubicBezTo>
                  <a:lnTo>
                    <a:pt x="3238" y="509"/>
                  </a:lnTo>
                  <a:cubicBezTo>
                    <a:pt x="3290" y="509"/>
                    <a:pt x="3326" y="470"/>
                    <a:pt x="3326" y="433"/>
                  </a:cubicBezTo>
                  <a:lnTo>
                    <a:pt x="3326" y="89"/>
                  </a:lnTo>
                  <a:cubicBezTo>
                    <a:pt x="3326" y="40"/>
                    <a:pt x="3290" y="1"/>
                    <a:pt x="3238" y="1"/>
                  </a:cubicBezTo>
                  <a:close/>
                </a:path>
              </a:pathLst>
            </a:custGeom>
            <a:solidFill>
              <a:srgbClr val="852E06"/>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75" name="Google Shape;675;p83"/>
            <p:cNvSpPr/>
            <p:nvPr/>
          </p:nvSpPr>
          <p:spPr>
            <a:xfrm>
              <a:off x="3732864" y="1207136"/>
              <a:ext cx="244482" cy="116851"/>
            </a:xfrm>
            <a:custGeom>
              <a:avLst/>
              <a:gdLst/>
              <a:ahLst/>
              <a:cxnLst/>
              <a:rect l="l" t="t" r="r" b="b"/>
              <a:pathLst>
                <a:path w="1067" h="510" extrusionOk="0">
                  <a:moveTo>
                    <a:pt x="253" y="1"/>
                  </a:moveTo>
                  <a:cubicBezTo>
                    <a:pt x="113" y="1"/>
                    <a:pt x="1" y="116"/>
                    <a:pt x="1" y="256"/>
                  </a:cubicBezTo>
                  <a:cubicBezTo>
                    <a:pt x="1" y="393"/>
                    <a:pt x="113" y="509"/>
                    <a:pt x="253" y="509"/>
                  </a:cubicBezTo>
                  <a:lnTo>
                    <a:pt x="814" y="509"/>
                  </a:lnTo>
                  <a:cubicBezTo>
                    <a:pt x="951" y="509"/>
                    <a:pt x="1066" y="393"/>
                    <a:pt x="1066" y="256"/>
                  </a:cubicBezTo>
                  <a:cubicBezTo>
                    <a:pt x="1066" y="116"/>
                    <a:pt x="951" y="1"/>
                    <a:pt x="814" y="1"/>
                  </a:cubicBezTo>
                  <a:close/>
                </a:path>
              </a:pathLst>
            </a:custGeom>
            <a:solidFill>
              <a:srgbClr val="F6EEE2"/>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76" name="Google Shape;676;p83"/>
            <p:cNvSpPr/>
            <p:nvPr/>
          </p:nvSpPr>
          <p:spPr>
            <a:xfrm>
              <a:off x="3727368" y="1201640"/>
              <a:ext cx="255474" cy="127850"/>
            </a:xfrm>
            <a:custGeom>
              <a:avLst/>
              <a:gdLst/>
              <a:ahLst/>
              <a:cxnLst/>
              <a:rect l="l" t="t" r="r" b="b"/>
              <a:pathLst>
                <a:path w="1115" h="558" extrusionOk="0">
                  <a:moveTo>
                    <a:pt x="838" y="52"/>
                  </a:moveTo>
                  <a:cubicBezTo>
                    <a:pt x="963" y="52"/>
                    <a:pt x="1066" y="152"/>
                    <a:pt x="1066" y="280"/>
                  </a:cubicBezTo>
                  <a:cubicBezTo>
                    <a:pt x="1066" y="405"/>
                    <a:pt x="963" y="509"/>
                    <a:pt x="838" y="509"/>
                  </a:cubicBezTo>
                  <a:lnTo>
                    <a:pt x="277" y="509"/>
                  </a:lnTo>
                  <a:cubicBezTo>
                    <a:pt x="152" y="509"/>
                    <a:pt x="49" y="405"/>
                    <a:pt x="49" y="280"/>
                  </a:cubicBezTo>
                  <a:cubicBezTo>
                    <a:pt x="49" y="152"/>
                    <a:pt x="152" y="52"/>
                    <a:pt x="277" y="52"/>
                  </a:cubicBezTo>
                  <a:close/>
                  <a:moveTo>
                    <a:pt x="277" y="0"/>
                  </a:moveTo>
                  <a:cubicBezTo>
                    <a:pt x="125" y="0"/>
                    <a:pt x="0" y="128"/>
                    <a:pt x="0" y="280"/>
                  </a:cubicBezTo>
                  <a:cubicBezTo>
                    <a:pt x="0" y="433"/>
                    <a:pt x="125" y="558"/>
                    <a:pt x="277" y="558"/>
                  </a:cubicBezTo>
                  <a:lnTo>
                    <a:pt x="838" y="558"/>
                  </a:lnTo>
                  <a:cubicBezTo>
                    <a:pt x="990" y="558"/>
                    <a:pt x="1115" y="433"/>
                    <a:pt x="1115" y="280"/>
                  </a:cubicBezTo>
                  <a:cubicBezTo>
                    <a:pt x="1115" y="128"/>
                    <a:pt x="990" y="0"/>
                    <a:pt x="838" y="0"/>
                  </a:cubicBezTo>
                  <a:close/>
                </a:path>
              </a:pathLst>
            </a:custGeom>
            <a:solidFill>
              <a:srgbClr val="561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77" name="Google Shape;677;p83"/>
            <p:cNvSpPr/>
            <p:nvPr/>
          </p:nvSpPr>
          <p:spPr>
            <a:xfrm>
              <a:off x="3732864" y="1483458"/>
              <a:ext cx="241730" cy="241722"/>
            </a:xfrm>
            <a:custGeom>
              <a:avLst/>
              <a:gdLst/>
              <a:ahLst/>
              <a:cxnLst/>
              <a:rect l="l" t="t" r="r" b="b"/>
              <a:pathLst>
                <a:path w="1055" h="1055" extrusionOk="0">
                  <a:moveTo>
                    <a:pt x="533" y="1"/>
                  </a:moveTo>
                  <a:cubicBezTo>
                    <a:pt x="241" y="1"/>
                    <a:pt x="1" y="241"/>
                    <a:pt x="1" y="521"/>
                  </a:cubicBezTo>
                  <a:cubicBezTo>
                    <a:pt x="1" y="814"/>
                    <a:pt x="241" y="1054"/>
                    <a:pt x="533" y="1054"/>
                  </a:cubicBezTo>
                  <a:cubicBezTo>
                    <a:pt x="826" y="1054"/>
                    <a:pt x="1054" y="814"/>
                    <a:pt x="1054" y="521"/>
                  </a:cubicBezTo>
                  <a:cubicBezTo>
                    <a:pt x="1054" y="241"/>
                    <a:pt x="826" y="1"/>
                    <a:pt x="533" y="1"/>
                  </a:cubicBezTo>
                  <a:close/>
                </a:path>
              </a:pathLst>
            </a:custGeom>
            <a:solidFill>
              <a:srgbClr val="F6EEE2"/>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78" name="Google Shape;678;p83"/>
            <p:cNvSpPr/>
            <p:nvPr/>
          </p:nvSpPr>
          <p:spPr>
            <a:xfrm>
              <a:off x="3727368" y="1477963"/>
              <a:ext cx="252730" cy="252722"/>
            </a:xfrm>
            <a:custGeom>
              <a:avLst/>
              <a:gdLst/>
              <a:ahLst/>
              <a:cxnLst/>
              <a:rect l="l" t="t" r="r" b="b"/>
              <a:pathLst>
                <a:path w="1103" h="1103" extrusionOk="0">
                  <a:moveTo>
                    <a:pt x="557" y="49"/>
                  </a:moveTo>
                  <a:cubicBezTo>
                    <a:pt x="838" y="49"/>
                    <a:pt x="1051" y="277"/>
                    <a:pt x="1051" y="545"/>
                  </a:cubicBezTo>
                  <a:cubicBezTo>
                    <a:pt x="1051" y="826"/>
                    <a:pt x="838" y="1054"/>
                    <a:pt x="557" y="1054"/>
                  </a:cubicBezTo>
                  <a:cubicBezTo>
                    <a:pt x="277" y="1054"/>
                    <a:pt x="49" y="826"/>
                    <a:pt x="49" y="545"/>
                  </a:cubicBezTo>
                  <a:cubicBezTo>
                    <a:pt x="49" y="277"/>
                    <a:pt x="277" y="49"/>
                    <a:pt x="557" y="49"/>
                  </a:cubicBezTo>
                  <a:close/>
                  <a:moveTo>
                    <a:pt x="557" y="0"/>
                  </a:moveTo>
                  <a:cubicBezTo>
                    <a:pt x="253" y="0"/>
                    <a:pt x="0" y="253"/>
                    <a:pt x="0" y="545"/>
                  </a:cubicBezTo>
                  <a:cubicBezTo>
                    <a:pt x="0" y="850"/>
                    <a:pt x="253" y="1103"/>
                    <a:pt x="557" y="1103"/>
                  </a:cubicBezTo>
                  <a:cubicBezTo>
                    <a:pt x="862" y="1103"/>
                    <a:pt x="1103" y="850"/>
                    <a:pt x="1103" y="545"/>
                  </a:cubicBezTo>
                  <a:cubicBezTo>
                    <a:pt x="1103" y="253"/>
                    <a:pt x="862" y="0"/>
                    <a:pt x="557" y="0"/>
                  </a:cubicBezTo>
                  <a:close/>
                </a:path>
              </a:pathLst>
            </a:custGeom>
            <a:solidFill>
              <a:srgbClr val="561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79" name="Google Shape;679;p83"/>
            <p:cNvSpPr/>
            <p:nvPr/>
          </p:nvSpPr>
          <p:spPr>
            <a:xfrm>
              <a:off x="3845829" y="710397"/>
              <a:ext cx="228" cy="496956"/>
            </a:xfrm>
            <a:custGeom>
              <a:avLst/>
              <a:gdLst/>
              <a:ahLst/>
              <a:cxnLst/>
              <a:rect l="l" t="t" r="r" b="b"/>
              <a:pathLst>
                <a:path w="1" h="2169" extrusionOk="0">
                  <a:moveTo>
                    <a:pt x="1" y="2169"/>
                  </a:moveTo>
                  <a:lnTo>
                    <a:pt x="1" y="0"/>
                  </a:lnTo>
                  <a:close/>
                </a:path>
              </a:pathLst>
            </a:custGeom>
            <a:solidFill>
              <a:srgbClr val="F6EEE2"/>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80" name="Google Shape;680;p83"/>
            <p:cNvSpPr/>
            <p:nvPr/>
          </p:nvSpPr>
          <p:spPr>
            <a:xfrm>
              <a:off x="3840324" y="710397"/>
              <a:ext cx="12143" cy="496956"/>
            </a:xfrm>
            <a:custGeom>
              <a:avLst/>
              <a:gdLst/>
              <a:ahLst/>
              <a:cxnLst/>
              <a:rect l="l" t="t" r="r" b="b"/>
              <a:pathLst>
                <a:path w="52" h="2169" extrusionOk="0">
                  <a:moveTo>
                    <a:pt x="1" y="0"/>
                  </a:moveTo>
                  <a:lnTo>
                    <a:pt x="1" y="2169"/>
                  </a:lnTo>
                  <a:lnTo>
                    <a:pt x="52" y="2169"/>
                  </a:lnTo>
                  <a:lnTo>
                    <a:pt x="52" y="0"/>
                  </a:lnTo>
                  <a:close/>
                </a:path>
              </a:pathLst>
            </a:custGeom>
            <a:solidFill>
              <a:srgbClr val="561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81" name="Google Shape;681;p83"/>
            <p:cNvSpPr/>
            <p:nvPr/>
          </p:nvSpPr>
          <p:spPr>
            <a:xfrm>
              <a:off x="3494123" y="1253880"/>
              <a:ext cx="721744" cy="363151"/>
            </a:xfrm>
            <a:custGeom>
              <a:avLst/>
              <a:gdLst/>
              <a:ahLst/>
              <a:cxnLst/>
              <a:rect l="l" t="t" r="r" b="b"/>
              <a:pathLst>
                <a:path w="3150" h="1585" extrusionOk="0">
                  <a:moveTo>
                    <a:pt x="1575" y="1"/>
                  </a:moveTo>
                  <a:cubicBezTo>
                    <a:pt x="698" y="1"/>
                    <a:pt x="1" y="698"/>
                    <a:pt x="1" y="1575"/>
                  </a:cubicBezTo>
                  <a:cubicBezTo>
                    <a:pt x="1" y="1581"/>
                    <a:pt x="788" y="1584"/>
                    <a:pt x="1575" y="1584"/>
                  </a:cubicBezTo>
                  <a:cubicBezTo>
                    <a:pt x="2363" y="1584"/>
                    <a:pt x="3150" y="1581"/>
                    <a:pt x="3150" y="1575"/>
                  </a:cubicBezTo>
                  <a:cubicBezTo>
                    <a:pt x="3150" y="698"/>
                    <a:pt x="2437" y="1"/>
                    <a:pt x="1575" y="1"/>
                  </a:cubicBezTo>
                  <a:close/>
                </a:path>
              </a:pathLst>
            </a:custGeom>
            <a:solidFill>
              <a:srgbClr val="F6EEE2"/>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82" name="Google Shape;682;p83"/>
            <p:cNvSpPr/>
            <p:nvPr/>
          </p:nvSpPr>
          <p:spPr>
            <a:xfrm>
              <a:off x="3488618" y="1248375"/>
              <a:ext cx="732971" cy="372087"/>
            </a:xfrm>
            <a:custGeom>
              <a:avLst/>
              <a:gdLst/>
              <a:ahLst/>
              <a:cxnLst/>
              <a:rect l="l" t="t" r="r" b="b"/>
              <a:pathLst>
                <a:path w="3199" h="1624" extrusionOk="0">
                  <a:moveTo>
                    <a:pt x="1599" y="49"/>
                  </a:moveTo>
                  <a:cubicBezTo>
                    <a:pt x="2449" y="49"/>
                    <a:pt x="3134" y="722"/>
                    <a:pt x="3147" y="1572"/>
                  </a:cubicBezTo>
                  <a:cubicBezTo>
                    <a:pt x="3014" y="1578"/>
                    <a:pt x="2304" y="1581"/>
                    <a:pt x="1595" y="1581"/>
                  </a:cubicBezTo>
                  <a:cubicBezTo>
                    <a:pt x="886" y="1581"/>
                    <a:pt x="179" y="1578"/>
                    <a:pt x="52" y="1572"/>
                  </a:cubicBezTo>
                  <a:cubicBezTo>
                    <a:pt x="65" y="722"/>
                    <a:pt x="750" y="49"/>
                    <a:pt x="1599" y="49"/>
                  </a:cubicBezTo>
                  <a:close/>
                  <a:moveTo>
                    <a:pt x="1599" y="0"/>
                  </a:moveTo>
                  <a:cubicBezTo>
                    <a:pt x="710" y="0"/>
                    <a:pt x="1" y="710"/>
                    <a:pt x="1" y="1599"/>
                  </a:cubicBezTo>
                  <a:cubicBezTo>
                    <a:pt x="1" y="1623"/>
                    <a:pt x="1" y="1623"/>
                    <a:pt x="509" y="1623"/>
                  </a:cubicBezTo>
                  <a:lnTo>
                    <a:pt x="2678" y="1623"/>
                  </a:lnTo>
                  <a:cubicBezTo>
                    <a:pt x="3198" y="1623"/>
                    <a:pt x="3198" y="1623"/>
                    <a:pt x="3198" y="1599"/>
                  </a:cubicBezTo>
                  <a:cubicBezTo>
                    <a:pt x="3198" y="710"/>
                    <a:pt x="2474" y="0"/>
                    <a:pt x="1599" y="0"/>
                  </a:cubicBezTo>
                  <a:close/>
                </a:path>
              </a:pathLst>
            </a:custGeom>
            <a:solidFill>
              <a:srgbClr val="561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83" name="Google Shape;683;p83"/>
            <p:cNvSpPr/>
            <p:nvPr/>
          </p:nvSpPr>
          <p:spPr>
            <a:xfrm>
              <a:off x="2404177" y="5518760"/>
              <a:ext cx="279533" cy="157176"/>
            </a:xfrm>
            <a:custGeom>
              <a:avLst/>
              <a:gdLst/>
              <a:ahLst/>
              <a:cxnLst/>
              <a:rect l="l" t="t" r="r" b="b"/>
              <a:pathLst>
                <a:path w="1220" h="686" extrusionOk="0">
                  <a:moveTo>
                    <a:pt x="1" y="0"/>
                  </a:moveTo>
                  <a:lnTo>
                    <a:pt x="1" y="686"/>
                  </a:lnTo>
                  <a:lnTo>
                    <a:pt x="1167" y="661"/>
                  </a:lnTo>
                  <a:lnTo>
                    <a:pt x="1219" y="40"/>
                  </a:lnTo>
                  <a:lnTo>
                    <a:pt x="1" y="0"/>
                  </a:lnTo>
                  <a:close/>
                </a:path>
              </a:pathLst>
            </a:custGeom>
            <a:solidFill>
              <a:srgbClr val="E8A286"/>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84" name="Google Shape;684;p83"/>
            <p:cNvSpPr/>
            <p:nvPr/>
          </p:nvSpPr>
          <p:spPr>
            <a:xfrm>
              <a:off x="2392491" y="5658298"/>
              <a:ext cx="605119" cy="303122"/>
            </a:xfrm>
            <a:custGeom>
              <a:avLst/>
              <a:gdLst/>
              <a:ahLst/>
              <a:cxnLst/>
              <a:rect l="l" t="t" r="r" b="b"/>
              <a:pathLst>
                <a:path w="2641" h="1323" extrusionOk="0">
                  <a:moveTo>
                    <a:pt x="1334" y="0"/>
                  </a:moveTo>
                  <a:lnTo>
                    <a:pt x="12" y="28"/>
                  </a:lnTo>
                  <a:lnTo>
                    <a:pt x="0" y="1143"/>
                  </a:lnTo>
                  <a:cubicBezTo>
                    <a:pt x="0" y="1206"/>
                    <a:pt x="52" y="1270"/>
                    <a:pt x="116" y="1270"/>
                  </a:cubicBezTo>
                  <a:lnTo>
                    <a:pt x="2501" y="1322"/>
                  </a:lnTo>
                  <a:cubicBezTo>
                    <a:pt x="2601" y="1322"/>
                    <a:pt x="2641" y="1206"/>
                    <a:pt x="2577" y="1143"/>
                  </a:cubicBezTo>
                  <a:lnTo>
                    <a:pt x="1511" y="168"/>
                  </a:lnTo>
                  <a:lnTo>
                    <a:pt x="1334" y="0"/>
                  </a:lnTo>
                  <a:close/>
                </a:path>
              </a:pathLst>
            </a:custGeom>
            <a:solidFill>
              <a:schemeClr val="dk1"/>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85" name="Google Shape;685;p83"/>
            <p:cNvSpPr/>
            <p:nvPr/>
          </p:nvSpPr>
          <p:spPr>
            <a:xfrm>
              <a:off x="2392491" y="5899791"/>
              <a:ext cx="605119" cy="61630"/>
            </a:xfrm>
            <a:custGeom>
              <a:avLst/>
              <a:gdLst/>
              <a:ahLst/>
              <a:cxnLst/>
              <a:rect l="l" t="t" r="r" b="b"/>
              <a:pathLst>
                <a:path w="2641" h="269" extrusionOk="0">
                  <a:moveTo>
                    <a:pt x="0" y="0"/>
                  </a:moveTo>
                  <a:lnTo>
                    <a:pt x="0" y="89"/>
                  </a:lnTo>
                  <a:cubicBezTo>
                    <a:pt x="0" y="152"/>
                    <a:pt x="52" y="216"/>
                    <a:pt x="116" y="216"/>
                  </a:cubicBezTo>
                  <a:lnTo>
                    <a:pt x="2501" y="268"/>
                  </a:lnTo>
                  <a:cubicBezTo>
                    <a:pt x="2601" y="268"/>
                    <a:pt x="2641" y="152"/>
                    <a:pt x="2577" y="89"/>
                  </a:cubicBezTo>
                  <a:lnTo>
                    <a:pt x="2537" y="52"/>
                  </a:lnTo>
                  <a:cubicBezTo>
                    <a:pt x="2513" y="64"/>
                    <a:pt x="2501" y="76"/>
                    <a:pt x="2461" y="76"/>
                  </a:cubicBezTo>
                  <a:lnTo>
                    <a:pt x="76" y="28"/>
                  </a:lnTo>
                  <a:cubicBezTo>
                    <a:pt x="52" y="28"/>
                    <a:pt x="25" y="12"/>
                    <a:pt x="0" y="0"/>
                  </a:cubicBezTo>
                  <a:close/>
                </a:path>
              </a:pathLst>
            </a:custGeom>
            <a:solidFill>
              <a:srgbClr val="561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86" name="Google Shape;686;p83"/>
            <p:cNvSpPr/>
            <p:nvPr/>
          </p:nvSpPr>
          <p:spPr>
            <a:xfrm>
              <a:off x="2386766" y="5899791"/>
              <a:ext cx="520807" cy="20391"/>
            </a:xfrm>
            <a:custGeom>
              <a:avLst/>
              <a:gdLst/>
              <a:ahLst/>
              <a:cxnLst/>
              <a:rect l="l" t="t" r="r" b="b"/>
              <a:pathLst>
                <a:path w="2273" h="89" extrusionOk="0">
                  <a:moveTo>
                    <a:pt x="25" y="0"/>
                  </a:moveTo>
                  <a:cubicBezTo>
                    <a:pt x="13" y="0"/>
                    <a:pt x="1" y="12"/>
                    <a:pt x="1" y="28"/>
                  </a:cubicBezTo>
                  <a:cubicBezTo>
                    <a:pt x="1" y="40"/>
                    <a:pt x="13" y="52"/>
                    <a:pt x="25" y="52"/>
                  </a:cubicBezTo>
                  <a:lnTo>
                    <a:pt x="2245" y="89"/>
                  </a:lnTo>
                  <a:cubicBezTo>
                    <a:pt x="2273" y="89"/>
                    <a:pt x="2273" y="76"/>
                    <a:pt x="2273" y="64"/>
                  </a:cubicBezTo>
                  <a:cubicBezTo>
                    <a:pt x="2273" y="52"/>
                    <a:pt x="2273" y="40"/>
                    <a:pt x="2258" y="40"/>
                  </a:cubicBezTo>
                  <a:lnTo>
                    <a:pt x="25" y="0"/>
                  </a:lnTo>
                  <a:close/>
                </a:path>
              </a:pathLst>
            </a:custGeom>
            <a:solidFill>
              <a:srgbClr val="FFFFFF"/>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87" name="Google Shape;687;p83"/>
            <p:cNvSpPr/>
            <p:nvPr/>
          </p:nvSpPr>
          <p:spPr>
            <a:xfrm>
              <a:off x="2456654" y="5733214"/>
              <a:ext cx="107688" cy="99669"/>
            </a:xfrm>
            <a:custGeom>
              <a:avLst/>
              <a:gdLst/>
              <a:ahLst/>
              <a:cxnLst/>
              <a:rect l="l" t="t" r="r" b="b"/>
              <a:pathLst>
                <a:path w="470" h="435" extrusionOk="0">
                  <a:moveTo>
                    <a:pt x="229" y="42"/>
                  </a:moveTo>
                  <a:cubicBezTo>
                    <a:pt x="241" y="42"/>
                    <a:pt x="253" y="42"/>
                    <a:pt x="265" y="54"/>
                  </a:cubicBezTo>
                  <a:cubicBezTo>
                    <a:pt x="317" y="54"/>
                    <a:pt x="354" y="82"/>
                    <a:pt x="381" y="118"/>
                  </a:cubicBezTo>
                  <a:cubicBezTo>
                    <a:pt x="405" y="158"/>
                    <a:pt x="405" y="206"/>
                    <a:pt x="405" y="258"/>
                  </a:cubicBezTo>
                  <a:cubicBezTo>
                    <a:pt x="393" y="298"/>
                    <a:pt x="369" y="334"/>
                    <a:pt x="329" y="359"/>
                  </a:cubicBezTo>
                  <a:cubicBezTo>
                    <a:pt x="302" y="379"/>
                    <a:pt x="267" y="391"/>
                    <a:pt x="235" y="391"/>
                  </a:cubicBezTo>
                  <a:cubicBezTo>
                    <a:pt x="223" y="391"/>
                    <a:pt x="212" y="389"/>
                    <a:pt x="201" y="386"/>
                  </a:cubicBezTo>
                  <a:cubicBezTo>
                    <a:pt x="113" y="374"/>
                    <a:pt x="49" y="283"/>
                    <a:pt x="64" y="182"/>
                  </a:cubicBezTo>
                  <a:cubicBezTo>
                    <a:pt x="76" y="146"/>
                    <a:pt x="101" y="106"/>
                    <a:pt x="140" y="82"/>
                  </a:cubicBezTo>
                  <a:cubicBezTo>
                    <a:pt x="165" y="54"/>
                    <a:pt x="201" y="42"/>
                    <a:pt x="229" y="42"/>
                  </a:cubicBezTo>
                  <a:close/>
                  <a:moveTo>
                    <a:pt x="230" y="1"/>
                  </a:moveTo>
                  <a:cubicBezTo>
                    <a:pt x="189" y="1"/>
                    <a:pt x="151" y="12"/>
                    <a:pt x="113" y="30"/>
                  </a:cubicBezTo>
                  <a:cubicBezTo>
                    <a:pt x="64" y="69"/>
                    <a:pt x="25" y="118"/>
                    <a:pt x="13" y="182"/>
                  </a:cubicBezTo>
                  <a:cubicBezTo>
                    <a:pt x="0" y="234"/>
                    <a:pt x="13" y="298"/>
                    <a:pt x="49" y="347"/>
                  </a:cubicBezTo>
                  <a:cubicBezTo>
                    <a:pt x="89" y="398"/>
                    <a:pt x="140" y="423"/>
                    <a:pt x="189" y="435"/>
                  </a:cubicBezTo>
                  <a:lnTo>
                    <a:pt x="241" y="435"/>
                  </a:lnTo>
                  <a:cubicBezTo>
                    <a:pt x="277" y="435"/>
                    <a:pt x="317" y="423"/>
                    <a:pt x="354" y="398"/>
                  </a:cubicBezTo>
                  <a:cubicBezTo>
                    <a:pt x="405" y="374"/>
                    <a:pt x="445" y="322"/>
                    <a:pt x="457" y="258"/>
                  </a:cubicBezTo>
                  <a:cubicBezTo>
                    <a:pt x="469" y="206"/>
                    <a:pt x="457" y="146"/>
                    <a:pt x="418" y="94"/>
                  </a:cubicBezTo>
                  <a:cubicBezTo>
                    <a:pt x="381" y="42"/>
                    <a:pt x="329" y="18"/>
                    <a:pt x="277" y="5"/>
                  </a:cubicBezTo>
                  <a:cubicBezTo>
                    <a:pt x="261" y="2"/>
                    <a:pt x="246" y="1"/>
                    <a:pt x="230" y="1"/>
                  </a:cubicBezTo>
                  <a:close/>
                </a:path>
              </a:pathLst>
            </a:custGeom>
            <a:solidFill>
              <a:srgbClr val="FFFFFF"/>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88" name="Google Shape;688;p83"/>
            <p:cNvSpPr/>
            <p:nvPr/>
          </p:nvSpPr>
          <p:spPr>
            <a:xfrm>
              <a:off x="2686232" y="5691061"/>
              <a:ext cx="58201" cy="60944"/>
            </a:xfrm>
            <a:custGeom>
              <a:avLst/>
              <a:gdLst/>
              <a:ahLst/>
              <a:cxnLst/>
              <a:rect l="l" t="t" r="r" b="b"/>
              <a:pathLst>
                <a:path w="254" h="266" extrusionOk="0">
                  <a:moveTo>
                    <a:pt x="235" y="1"/>
                  </a:moveTo>
                  <a:cubicBezTo>
                    <a:pt x="229" y="1"/>
                    <a:pt x="223" y="4"/>
                    <a:pt x="217" y="10"/>
                  </a:cubicBezTo>
                  <a:lnTo>
                    <a:pt x="12" y="226"/>
                  </a:lnTo>
                  <a:cubicBezTo>
                    <a:pt x="0" y="238"/>
                    <a:pt x="0" y="253"/>
                    <a:pt x="12" y="266"/>
                  </a:cubicBezTo>
                  <a:lnTo>
                    <a:pt x="25" y="266"/>
                  </a:lnTo>
                  <a:cubicBezTo>
                    <a:pt x="37" y="266"/>
                    <a:pt x="37" y="266"/>
                    <a:pt x="52" y="253"/>
                  </a:cubicBezTo>
                  <a:lnTo>
                    <a:pt x="253" y="37"/>
                  </a:lnTo>
                  <a:lnTo>
                    <a:pt x="253" y="10"/>
                  </a:lnTo>
                  <a:cubicBezTo>
                    <a:pt x="247" y="4"/>
                    <a:pt x="241" y="1"/>
                    <a:pt x="235" y="1"/>
                  </a:cubicBezTo>
                  <a:close/>
                </a:path>
              </a:pathLst>
            </a:custGeom>
            <a:solidFill>
              <a:srgbClr val="FFFFFF"/>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89" name="Google Shape;689;p83"/>
            <p:cNvSpPr/>
            <p:nvPr/>
          </p:nvSpPr>
          <p:spPr>
            <a:xfrm>
              <a:off x="2723805" y="5725881"/>
              <a:ext cx="58201" cy="60944"/>
            </a:xfrm>
            <a:custGeom>
              <a:avLst/>
              <a:gdLst/>
              <a:ahLst/>
              <a:cxnLst/>
              <a:rect l="l" t="t" r="r" b="b"/>
              <a:pathLst>
                <a:path w="254" h="266" extrusionOk="0">
                  <a:moveTo>
                    <a:pt x="229" y="1"/>
                  </a:moveTo>
                  <a:cubicBezTo>
                    <a:pt x="223" y="1"/>
                    <a:pt x="217" y="4"/>
                    <a:pt x="217" y="10"/>
                  </a:cubicBezTo>
                  <a:lnTo>
                    <a:pt x="13" y="226"/>
                  </a:lnTo>
                  <a:cubicBezTo>
                    <a:pt x="1" y="238"/>
                    <a:pt x="1" y="254"/>
                    <a:pt x="13" y="266"/>
                  </a:cubicBezTo>
                  <a:lnTo>
                    <a:pt x="53" y="266"/>
                  </a:lnTo>
                  <a:lnTo>
                    <a:pt x="254" y="50"/>
                  </a:lnTo>
                  <a:cubicBezTo>
                    <a:pt x="254" y="37"/>
                    <a:pt x="254" y="25"/>
                    <a:pt x="241" y="10"/>
                  </a:cubicBezTo>
                  <a:cubicBezTo>
                    <a:pt x="241" y="4"/>
                    <a:pt x="235" y="1"/>
                    <a:pt x="229" y="1"/>
                  </a:cubicBezTo>
                  <a:close/>
                </a:path>
              </a:pathLst>
            </a:custGeom>
            <a:solidFill>
              <a:srgbClr val="FFFFFF"/>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90" name="Google Shape;690;p83"/>
            <p:cNvSpPr/>
            <p:nvPr/>
          </p:nvSpPr>
          <p:spPr>
            <a:xfrm>
              <a:off x="2758863" y="5760939"/>
              <a:ext cx="57972" cy="60944"/>
            </a:xfrm>
            <a:custGeom>
              <a:avLst/>
              <a:gdLst/>
              <a:ahLst/>
              <a:cxnLst/>
              <a:rect l="l" t="t" r="r" b="b"/>
              <a:pathLst>
                <a:path w="253" h="266" extrusionOk="0">
                  <a:moveTo>
                    <a:pt x="230" y="0"/>
                  </a:moveTo>
                  <a:cubicBezTo>
                    <a:pt x="222" y="0"/>
                    <a:pt x="216" y="3"/>
                    <a:pt x="216" y="9"/>
                  </a:cubicBezTo>
                  <a:lnTo>
                    <a:pt x="12" y="226"/>
                  </a:lnTo>
                  <a:cubicBezTo>
                    <a:pt x="0" y="238"/>
                    <a:pt x="0" y="253"/>
                    <a:pt x="12" y="265"/>
                  </a:cubicBezTo>
                  <a:lnTo>
                    <a:pt x="52" y="265"/>
                  </a:lnTo>
                  <a:lnTo>
                    <a:pt x="253" y="49"/>
                  </a:lnTo>
                  <a:lnTo>
                    <a:pt x="253" y="9"/>
                  </a:lnTo>
                  <a:cubicBezTo>
                    <a:pt x="247" y="3"/>
                    <a:pt x="238" y="0"/>
                    <a:pt x="230" y="0"/>
                  </a:cubicBezTo>
                  <a:close/>
                </a:path>
              </a:pathLst>
            </a:custGeom>
            <a:solidFill>
              <a:srgbClr val="FFFFFF"/>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91" name="Google Shape;691;p83"/>
            <p:cNvSpPr/>
            <p:nvPr/>
          </p:nvSpPr>
          <p:spPr>
            <a:xfrm>
              <a:off x="2648422" y="5576267"/>
              <a:ext cx="67363" cy="114327"/>
            </a:xfrm>
            <a:custGeom>
              <a:avLst/>
              <a:gdLst/>
              <a:ahLst/>
              <a:cxnLst/>
              <a:rect l="l" t="t" r="r" b="b"/>
              <a:pathLst>
                <a:path w="294" h="499" extrusionOk="0">
                  <a:moveTo>
                    <a:pt x="126" y="42"/>
                  </a:moveTo>
                  <a:cubicBezTo>
                    <a:pt x="153" y="42"/>
                    <a:pt x="165" y="54"/>
                    <a:pt x="190" y="54"/>
                  </a:cubicBezTo>
                  <a:cubicBezTo>
                    <a:pt x="202" y="69"/>
                    <a:pt x="217" y="94"/>
                    <a:pt x="217" y="106"/>
                  </a:cubicBezTo>
                  <a:cubicBezTo>
                    <a:pt x="229" y="170"/>
                    <a:pt x="229" y="386"/>
                    <a:pt x="202" y="435"/>
                  </a:cubicBezTo>
                  <a:cubicBezTo>
                    <a:pt x="165" y="386"/>
                    <a:pt x="77" y="182"/>
                    <a:pt x="65" y="145"/>
                  </a:cubicBezTo>
                  <a:cubicBezTo>
                    <a:pt x="65" y="94"/>
                    <a:pt x="89" y="54"/>
                    <a:pt x="126" y="42"/>
                  </a:cubicBezTo>
                  <a:close/>
                  <a:moveTo>
                    <a:pt x="147" y="0"/>
                  </a:moveTo>
                  <a:cubicBezTo>
                    <a:pt x="136" y="0"/>
                    <a:pt x="125" y="2"/>
                    <a:pt x="114" y="5"/>
                  </a:cubicBezTo>
                  <a:cubicBezTo>
                    <a:pt x="50" y="17"/>
                    <a:pt x="1" y="81"/>
                    <a:pt x="13" y="145"/>
                  </a:cubicBezTo>
                  <a:cubicBezTo>
                    <a:pt x="25" y="194"/>
                    <a:pt x="141" y="462"/>
                    <a:pt x="190" y="486"/>
                  </a:cubicBezTo>
                  <a:cubicBezTo>
                    <a:pt x="190" y="499"/>
                    <a:pt x="202" y="499"/>
                    <a:pt x="202" y="499"/>
                  </a:cubicBezTo>
                  <a:cubicBezTo>
                    <a:pt x="202" y="499"/>
                    <a:pt x="217" y="499"/>
                    <a:pt x="217" y="486"/>
                  </a:cubicBezTo>
                  <a:cubicBezTo>
                    <a:pt x="293" y="450"/>
                    <a:pt x="266" y="118"/>
                    <a:pt x="266" y="106"/>
                  </a:cubicBezTo>
                  <a:cubicBezTo>
                    <a:pt x="266" y="69"/>
                    <a:pt x="241" y="42"/>
                    <a:pt x="217" y="17"/>
                  </a:cubicBezTo>
                  <a:cubicBezTo>
                    <a:pt x="198" y="9"/>
                    <a:pt x="174" y="0"/>
                    <a:pt x="147" y="0"/>
                  </a:cubicBezTo>
                  <a:close/>
                </a:path>
              </a:pathLst>
            </a:custGeom>
            <a:solidFill>
              <a:srgbClr val="FFFFFF"/>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92" name="Google Shape;692;p83"/>
            <p:cNvSpPr/>
            <p:nvPr/>
          </p:nvSpPr>
          <p:spPr>
            <a:xfrm>
              <a:off x="2688985" y="5616592"/>
              <a:ext cx="104936" cy="74002"/>
            </a:xfrm>
            <a:custGeom>
              <a:avLst/>
              <a:gdLst/>
              <a:ahLst/>
              <a:cxnLst/>
              <a:rect l="l" t="t" r="r" b="b"/>
              <a:pathLst>
                <a:path w="458" h="323" extrusionOk="0">
                  <a:moveTo>
                    <a:pt x="317" y="45"/>
                  </a:moveTo>
                  <a:cubicBezTo>
                    <a:pt x="345" y="45"/>
                    <a:pt x="369" y="70"/>
                    <a:pt x="393" y="82"/>
                  </a:cubicBezTo>
                  <a:cubicBezTo>
                    <a:pt x="393" y="106"/>
                    <a:pt x="406" y="134"/>
                    <a:pt x="393" y="146"/>
                  </a:cubicBezTo>
                  <a:cubicBezTo>
                    <a:pt x="393" y="170"/>
                    <a:pt x="381" y="182"/>
                    <a:pt x="357" y="198"/>
                  </a:cubicBezTo>
                  <a:cubicBezTo>
                    <a:pt x="317" y="222"/>
                    <a:pt x="116" y="274"/>
                    <a:pt x="64" y="274"/>
                  </a:cubicBezTo>
                  <a:cubicBezTo>
                    <a:pt x="77" y="222"/>
                    <a:pt x="229" y="94"/>
                    <a:pt x="281" y="58"/>
                  </a:cubicBezTo>
                  <a:cubicBezTo>
                    <a:pt x="293" y="58"/>
                    <a:pt x="305" y="45"/>
                    <a:pt x="317" y="45"/>
                  </a:cubicBezTo>
                  <a:close/>
                  <a:moveTo>
                    <a:pt x="319" y="1"/>
                  </a:moveTo>
                  <a:cubicBezTo>
                    <a:pt x="297" y="1"/>
                    <a:pt x="274" y="6"/>
                    <a:pt x="253" y="18"/>
                  </a:cubicBezTo>
                  <a:cubicBezTo>
                    <a:pt x="217" y="45"/>
                    <a:pt x="25" y="198"/>
                    <a:pt x="13" y="274"/>
                  </a:cubicBezTo>
                  <a:cubicBezTo>
                    <a:pt x="0" y="286"/>
                    <a:pt x="13" y="298"/>
                    <a:pt x="13" y="310"/>
                  </a:cubicBezTo>
                  <a:cubicBezTo>
                    <a:pt x="13" y="310"/>
                    <a:pt x="40" y="323"/>
                    <a:pt x="64" y="323"/>
                  </a:cubicBezTo>
                  <a:cubicBezTo>
                    <a:pt x="153" y="323"/>
                    <a:pt x="369" y="246"/>
                    <a:pt x="381" y="234"/>
                  </a:cubicBezTo>
                  <a:cubicBezTo>
                    <a:pt x="421" y="222"/>
                    <a:pt x="433" y="198"/>
                    <a:pt x="445" y="158"/>
                  </a:cubicBezTo>
                  <a:cubicBezTo>
                    <a:pt x="457" y="134"/>
                    <a:pt x="445" y="94"/>
                    <a:pt x="433" y="58"/>
                  </a:cubicBezTo>
                  <a:cubicBezTo>
                    <a:pt x="406" y="23"/>
                    <a:pt x="363" y="1"/>
                    <a:pt x="319" y="1"/>
                  </a:cubicBezTo>
                  <a:close/>
                </a:path>
              </a:pathLst>
            </a:custGeom>
            <a:solidFill>
              <a:srgbClr val="FFFFFF"/>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93" name="Google Shape;693;p83"/>
            <p:cNvSpPr/>
            <p:nvPr/>
          </p:nvSpPr>
          <p:spPr>
            <a:xfrm>
              <a:off x="2008708" y="5518760"/>
              <a:ext cx="279303" cy="157176"/>
            </a:xfrm>
            <a:custGeom>
              <a:avLst/>
              <a:gdLst/>
              <a:ahLst/>
              <a:cxnLst/>
              <a:rect l="l" t="t" r="r" b="b"/>
              <a:pathLst>
                <a:path w="1219" h="686" extrusionOk="0">
                  <a:moveTo>
                    <a:pt x="0" y="0"/>
                  </a:moveTo>
                  <a:lnTo>
                    <a:pt x="0" y="686"/>
                  </a:lnTo>
                  <a:lnTo>
                    <a:pt x="1167" y="661"/>
                  </a:lnTo>
                  <a:lnTo>
                    <a:pt x="1218" y="40"/>
                  </a:lnTo>
                  <a:lnTo>
                    <a:pt x="0" y="0"/>
                  </a:lnTo>
                  <a:close/>
                </a:path>
              </a:pathLst>
            </a:custGeom>
            <a:solidFill>
              <a:srgbClr val="E8A286"/>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94" name="Google Shape;694;p83"/>
            <p:cNvSpPr/>
            <p:nvPr/>
          </p:nvSpPr>
          <p:spPr>
            <a:xfrm>
              <a:off x="1988317" y="5670203"/>
              <a:ext cx="605348" cy="302209"/>
            </a:xfrm>
            <a:custGeom>
              <a:avLst/>
              <a:gdLst/>
              <a:ahLst/>
              <a:cxnLst/>
              <a:rect l="l" t="t" r="r" b="b"/>
              <a:pathLst>
                <a:path w="2642" h="1319" extrusionOk="0">
                  <a:moveTo>
                    <a:pt x="1332" y="0"/>
                  </a:moveTo>
                  <a:lnTo>
                    <a:pt x="13" y="25"/>
                  </a:lnTo>
                  <a:lnTo>
                    <a:pt x="1" y="1142"/>
                  </a:lnTo>
                  <a:cubicBezTo>
                    <a:pt x="1" y="1206"/>
                    <a:pt x="53" y="1270"/>
                    <a:pt x="114" y="1270"/>
                  </a:cubicBezTo>
                  <a:lnTo>
                    <a:pt x="2501" y="1319"/>
                  </a:lnTo>
                  <a:cubicBezTo>
                    <a:pt x="2602" y="1319"/>
                    <a:pt x="2641" y="1206"/>
                    <a:pt x="2577" y="1142"/>
                  </a:cubicBezTo>
                  <a:lnTo>
                    <a:pt x="1511" y="165"/>
                  </a:lnTo>
                  <a:lnTo>
                    <a:pt x="1332" y="0"/>
                  </a:lnTo>
                  <a:close/>
                </a:path>
              </a:pathLst>
            </a:custGeom>
            <a:solidFill>
              <a:schemeClr val="dk1"/>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95" name="Google Shape;695;p83"/>
            <p:cNvSpPr/>
            <p:nvPr/>
          </p:nvSpPr>
          <p:spPr>
            <a:xfrm>
              <a:off x="1988317" y="5911477"/>
              <a:ext cx="605348" cy="60944"/>
            </a:xfrm>
            <a:custGeom>
              <a:avLst/>
              <a:gdLst/>
              <a:ahLst/>
              <a:cxnLst/>
              <a:rect l="l" t="t" r="r" b="b"/>
              <a:pathLst>
                <a:path w="2642" h="266" extrusionOk="0">
                  <a:moveTo>
                    <a:pt x="1" y="1"/>
                  </a:moveTo>
                  <a:lnTo>
                    <a:pt x="1" y="89"/>
                  </a:lnTo>
                  <a:cubicBezTo>
                    <a:pt x="1" y="153"/>
                    <a:pt x="53" y="217"/>
                    <a:pt x="114" y="217"/>
                  </a:cubicBezTo>
                  <a:lnTo>
                    <a:pt x="2501" y="266"/>
                  </a:lnTo>
                  <a:cubicBezTo>
                    <a:pt x="2602" y="266"/>
                    <a:pt x="2641" y="153"/>
                    <a:pt x="2577" y="89"/>
                  </a:cubicBezTo>
                  <a:lnTo>
                    <a:pt x="2538" y="53"/>
                  </a:lnTo>
                  <a:cubicBezTo>
                    <a:pt x="2513" y="65"/>
                    <a:pt x="2501" y="77"/>
                    <a:pt x="2462" y="77"/>
                  </a:cubicBezTo>
                  <a:lnTo>
                    <a:pt x="77" y="25"/>
                  </a:lnTo>
                  <a:cubicBezTo>
                    <a:pt x="53" y="25"/>
                    <a:pt x="25" y="13"/>
                    <a:pt x="1" y="1"/>
                  </a:cubicBezTo>
                  <a:close/>
                </a:path>
              </a:pathLst>
            </a:custGeom>
            <a:solidFill>
              <a:srgbClr val="561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96" name="Google Shape;696;p83"/>
            <p:cNvSpPr/>
            <p:nvPr/>
          </p:nvSpPr>
          <p:spPr>
            <a:xfrm>
              <a:off x="1982821" y="5911477"/>
              <a:ext cx="520119" cy="20619"/>
            </a:xfrm>
            <a:custGeom>
              <a:avLst/>
              <a:gdLst/>
              <a:ahLst/>
              <a:cxnLst/>
              <a:rect l="l" t="t" r="r" b="b"/>
              <a:pathLst>
                <a:path w="2270" h="90" extrusionOk="0">
                  <a:moveTo>
                    <a:pt x="25" y="1"/>
                  </a:moveTo>
                  <a:cubicBezTo>
                    <a:pt x="13" y="1"/>
                    <a:pt x="0" y="13"/>
                    <a:pt x="0" y="25"/>
                  </a:cubicBezTo>
                  <a:cubicBezTo>
                    <a:pt x="0" y="38"/>
                    <a:pt x="13" y="53"/>
                    <a:pt x="25" y="53"/>
                  </a:cubicBezTo>
                  <a:lnTo>
                    <a:pt x="2245" y="89"/>
                  </a:lnTo>
                  <a:cubicBezTo>
                    <a:pt x="2269" y="89"/>
                    <a:pt x="2269" y="77"/>
                    <a:pt x="2269" y="65"/>
                  </a:cubicBezTo>
                  <a:cubicBezTo>
                    <a:pt x="2269" y="53"/>
                    <a:pt x="2269" y="38"/>
                    <a:pt x="2245" y="38"/>
                  </a:cubicBezTo>
                  <a:lnTo>
                    <a:pt x="25" y="1"/>
                  </a:lnTo>
                  <a:close/>
                </a:path>
              </a:pathLst>
            </a:custGeom>
            <a:solidFill>
              <a:srgbClr val="FFFFFF"/>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97" name="Google Shape;697;p83"/>
            <p:cNvSpPr/>
            <p:nvPr/>
          </p:nvSpPr>
          <p:spPr>
            <a:xfrm>
              <a:off x="2052699" y="5744443"/>
              <a:ext cx="110441" cy="100355"/>
            </a:xfrm>
            <a:custGeom>
              <a:avLst/>
              <a:gdLst/>
              <a:ahLst/>
              <a:cxnLst/>
              <a:rect l="l" t="t" r="r" b="b"/>
              <a:pathLst>
                <a:path w="482" h="438" extrusionOk="0">
                  <a:moveTo>
                    <a:pt x="228" y="45"/>
                  </a:moveTo>
                  <a:cubicBezTo>
                    <a:pt x="241" y="45"/>
                    <a:pt x="253" y="45"/>
                    <a:pt x="265" y="57"/>
                  </a:cubicBezTo>
                  <a:cubicBezTo>
                    <a:pt x="353" y="69"/>
                    <a:pt x="417" y="157"/>
                    <a:pt x="405" y="261"/>
                  </a:cubicBezTo>
                  <a:cubicBezTo>
                    <a:pt x="393" y="298"/>
                    <a:pt x="365" y="337"/>
                    <a:pt x="329" y="361"/>
                  </a:cubicBezTo>
                  <a:cubicBezTo>
                    <a:pt x="300" y="379"/>
                    <a:pt x="267" y="392"/>
                    <a:pt x="236" y="392"/>
                  </a:cubicBezTo>
                  <a:cubicBezTo>
                    <a:pt x="224" y="392"/>
                    <a:pt x="212" y="390"/>
                    <a:pt x="201" y="386"/>
                  </a:cubicBezTo>
                  <a:cubicBezTo>
                    <a:pt x="152" y="374"/>
                    <a:pt x="113" y="349"/>
                    <a:pt x="88" y="310"/>
                  </a:cubicBezTo>
                  <a:cubicBezTo>
                    <a:pt x="61" y="273"/>
                    <a:pt x="61" y="234"/>
                    <a:pt x="61" y="185"/>
                  </a:cubicBezTo>
                  <a:cubicBezTo>
                    <a:pt x="76" y="109"/>
                    <a:pt x="152" y="45"/>
                    <a:pt x="228" y="45"/>
                  </a:cubicBezTo>
                  <a:close/>
                  <a:moveTo>
                    <a:pt x="231" y="1"/>
                  </a:moveTo>
                  <a:cubicBezTo>
                    <a:pt x="125" y="1"/>
                    <a:pt x="34" y="73"/>
                    <a:pt x="12" y="185"/>
                  </a:cubicBezTo>
                  <a:cubicBezTo>
                    <a:pt x="0" y="234"/>
                    <a:pt x="12" y="298"/>
                    <a:pt x="49" y="349"/>
                  </a:cubicBezTo>
                  <a:cubicBezTo>
                    <a:pt x="88" y="401"/>
                    <a:pt x="125" y="425"/>
                    <a:pt x="189" y="438"/>
                  </a:cubicBezTo>
                  <a:lnTo>
                    <a:pt x="241" y="438"/>
                  </a:lnTo>
                  <a:cubicBezTo>
                    <a:pt x="277" y="438"/>
                    <a:pt x="317" y="425"/>
                    <a:pt x="353" y="401"/>
                  </a:cubicBezTo>
                  <a:cubicBezTo>
                    <a:pt x="405" y="374"/>
                    <a:pt x="442" y="325"/>
                    <a:pt x="457" y="261"/>
                  </a:cubicBezTo>
                  <a:cubicBezTo>
                    <a:pt x="481" y="145"/>
                    <a:pt x="393" y="33"/>
                    <a:pt x="277" y="5"/>
                  </a:cubicBezTo>
                  <a:cubicBezTo>
                    <a:pt x="262" y="2"/>
                    <a:pt x="246" y="1"/>
                    <a:pt x="231" y="1"/>
                  </a:cubicBezTo>
                  <a:close/>
                </a:path>
              </a:pathLst>
            </a:custGeom>
            <a:solidFill>
              <a:srgbClr val="FFFFFF"/>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98" name="Google Shape;698;p83"/>
            <p:cNvSpPr/>
            <p:nvPr/>
          </p:nvSpPr>
          <p:spPr>
            <a:xfrm>
              <a:off x="2282058" y="5702975"/>
              <a:ext cx="58201" cy="60258"/>
            </a:xfrm>
            <a:custGeom>
              <a:avLst/>
              <a:gdLst/>
              <a:ahLst/>
              <a:cxnLst/>
              <a:rect l="l" t="t" r="r" b="b"/>
              <a:pathLst>
                <a:path w="254" h="263" extrusionOk="0">
                  <a:moveTo>
                    <a:pt x="235" y="0"/>
                  </a:moveTo>
                  <a:cubicBezTo>
                    <a:pt x="229" y="0"/>
                    <a:pt x="223" y="3"/>
                    <a:pt x="217" y="10"/>
                  </a:cubicBezTo>
                  <a:lnTo>
                    <a:pt x="13" y="226"/>
                  </a:lnTo>
                  <a:cubicBezTo>
                    <a:pt x="1" y="238"/>
                    <a:pt x="1" y="250"/>
                    <a:pt x="13" y="262"/>
                  </a:cubicBezTo>
                  <a:lnTo>
                    <a:pt x="50" y="262"/>
                  </a:lnTo>
                  <a:lnTo>
                    <a:pt x="254" y="34"/>
                  </a:lnTo>
                  <a:lnTo>
                    <a:pt x="254" y="10"/>
                  </a:lnTo>
                  <a:cubicBezTo>
                    <a:pt x="248" y="3"/>
                    <a:pt x="242" y="0"/>
                    <a:pt x="235" y="0"/>
                  </a:cubicBezTo>
                  <a:close/>
                </a:path>
              </a:pathLst>
            </a:custGeom>
            <a:solidFill>
              <a:srgbClr val="FFFFFF"/>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699" name="Google Shape;699;p83"/>
            <p:cNvSpPr/>
            <p:nvPr/>
          </p:nvSpPr>
          <p:spPr>
            <a:xfrm>
              <a:off x="2319860" y="5737795"/>
              <a:ext cx="58201" cy="60258"/>
            </a:xfrm>
            <a:custGeom>
              <a:avLst/>
              <a:gdLst/>
              <a:ahLst/>
              <a:cxnLst/>
              <a:rect l="l" t="t" r="r" b="b"/>
              <a:pathLst>
                <a:path w="254" h="263" extrusionOk="0">
                  <a:moveTo>
                    <a:pt x="229" y="1"/>
                  </a:moveTo>
                  <a:cubicBezTo>
                    <a:pt x="223" y="1"/>
                    <a:pt x="217" y="4"/>
                    <a:pt x="217" y="10"/>
                  </a:cubicBezTo>
                  <a:lnTo>
                    <a:pt x="13" y="226"/>
                  </a:lnTo>
                  <a:cubicBezTo>
                    <a:pt x="0" y="238"/>
                    <a:pt x="0" y="250"/>
                    <a:pt x="13" y="263"/>
                  </a:cubicBezTo>
                  <a:lnTo>
                    <a:pt x="52" y="263"/>
                  </a:lnTo>
                  <a:lnTo>
                    <a:pt x="253" y="49"/>
                  </a:lnTo>
                  <a:cubicBezTo>
                    <a:pt x="253" y="34"/>
                    <a:pt x="253" y="22"/>
                    <a:pt x="241" y="10"/>
                  </a:cubicBezTo>
                  <a:cubicBezTo>
                    <a:pt x="241" y="4"/>
                    <a:pt x="235" y="1"/>
                    <a:pt x="229" y="1"/>
                  </a:cubicBezTo>
                  <a:close/>
                </a:path>
              </a:pathLst>
            </a:custGeom>
            <a:solidFill>
              <a:srgbClr val="FFFFFF"/>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00" name="Google Shape;700;p83"/>
            <p:cNvSpPr/>
            <p:nvPr/>
          </p:nvSpPr>
          <p:spPr>
            <a:xfrm>
              <a:off x="2354689" y="5772625"/>
              <a:ext cx="58201" cy="63925"/>
            </a:xfrm>
            <a:custGeom>
              <a:avLst/>
              <a:gdLst/>
              <a:ahLst/>
              <a:cxnLst/>
              <a:rect l="l" t="t" r="r" b="b"/>
              <a:pathLst>
                <a:path w="254" h="279" extrusionOk="0">
                  <a:moveTo>
                    <a:pt x="231" y="1"/>
                  </a:moveTo>
                  <a:cubicBezTo>
                    <a:pt x="223" y="1"/>
                    <a:pt x="217" y="4"/>
                    <a:pt x="217" y="10"/>
                  </a:cubicBezTo>
                  <a:lnTo>
                    <a:pt x="13" y="226"/>
                  </a:lnTo>
                  <a:cubicBezTo>
                    <a:pt x="1" y="238"/>
                    <a:pt x="1" y="251"/>
                    <a:pt x="13" y="263"/>
                  </a:cubicBezTo>
                  <a:lnTo>
                    <a:pt x="25" y="278"/>
                  </a:lnTo>
                  <a:cubicBezTo>
                    <a:pt x="37" y="278"/>
                    <a:pt x="37" y="263"/>
                    <a:pt x="52" y="263"/>
                  </a:cubicBezTo>
                  <a:lnTo>
                    <a:pt x="253" y="50"/>
                  </a:lnTo>
                  <a:lnTo>
                    <a:pt x="253" y="10"/>
                  </a:lnTo>
                  <a:cubicBezTo>
                    <a:pt x="247" y="4"/>
                    <a:pt x="238" y="1"/>
                    <a:pt x="231" y="1"/>
                  </a:cubicBezTo>
                  <a:close/>
                </a:path>
              </a:pathLst>
            </a:custGeom>
            <a:solidFill>
              <a:srgbClr val="FFFFFF"/>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01" name="Google Shape;701;p83"/>
            <p:cNvSpPr/>
            <p:nvPr/>
          </p:nvSpPr>
          <p:spPr>
            <a:xfrm>
              <a:off x="2247229" y="5587953"/>
              <a:ext cx="63697" cy="114556"/>
            </a:xfrm>
            <a:custGeom>
              <a:avLst/>
              <a:gdLst/>
              <a:ahLst/>
              <a:cxnLst/>
              <a:rect l="l" t="t" r="r" b="b"/>
              <a:pathLst>
                <a:path w="278" h="500" extrusionOk="0">
                  <a:moveTo>
                    <a:pt x="126" y="43"/>
                  </a:moveTo>
                  <a:cubicBezTo>
                    <a:pt x="165" y="43"/>
                    <a:pt x="202" y="67"/>
                    <a:pt x="202" y="106"/>
                  </a:cubicBezTo>
                  <a:cubicBezTo>
                    <a:pt x="217" y="170"/>
                    <a:pt x="217" y="384"/>
                    <a:pt x="190" y="435"/>
                  </a:cubicBezTo>
                  <a:cubicBezTo>
                    <a:pt x="153" y="384"/>
                    <a:pt x="65" y="183"/>
                    <a:pt x="49" y="143"/>
                  </a:cubicBezTo>
                  <a:cubicBezTo>
                    <a:pt x="49" y="119"/>
                    <a:pt x="49" y="94"/>
                    <a:pt x="65" y="79"/>
                  </a:cubicBezTo>
                  <a:cubicBezTo>
                    <a:pt x="77" y="67"/>
                    <a:pt x="101" y="55"/>
                    <a:pt x="113" y="55"/>
                  </a:cubicBezTo>
                  <a:lnTo>
                    <a:pt x="126" y="43"/>
                  </a:lnTo>
                  <a:close/>
                  <a:moveTo>
                    <a:pt x="128" y="1"/>
                  </a:moveTo>
                  <a:cubicBezTo>
                    <a:pt x="119" y="1"/>
                    <a:pt x="110" y="1"/>
                    <a:pt x="101" y="3"/>
                  </a:cubicBezTo>
                  <a:cubicBezTo>
                    <a:pt x="77" y="3"/>
                    <a:pt x="49" y="30"/>
                    <a:pt x="25" y="55"/>
                  </a:cubicBezTo>
                  <a:cubicBezTo>
                    <a:pt x="1" y="79"/>
                    <a:pt x="1" y="119"/>
                    <a:pt x="1" y="143"/>
                  </a:cubicBezTo>
                  <a:cubicBezTo>
                    <a:pt x="13" y="195"/>
                    <a:pt x="126" y="460"/>
                    <a:pt x="177" y="487"/>
                  </a:cubicBezTo>
                  <a:cubicBezTo>
                    <a:pt x="177" y="499"/>
                    <a:pt x="190" y="499"/>
                    <a:pt x="190" y="499"/>
                  </a:cubicBezTo>
                  <a:lnTo>
                    <a:pt x="202" y="499"/>
                  </a:lnTo>
                  <a:cubicBezTo>
                    <a:pt x="278" y="448"/>
                    <a:pt x="253" y="119"/>
                    <a:pt x="253" y="106"/>
                  </a:cubicBezTo>
                  <a:cubicBezTo>
                    <a:pt x="243" y="39"/>
                    <a:pt x="192" y="1"/>
                    <a:pt x="128" y="1"/>
                  </a:cubicBezTo>
                  <a:close/>
                </a:path>
              </a:pathLst>
            </a:custGeom>
            <a:solidFill>
              <a:srgbClr val="FFFFFF"/>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02" name="Google Shape;702;p83"/>
            <p:cNvSpPr/>
            <p:nvPr/>
          </p:nvSpPr>
          <p:spPr>
            <a:xfrm>
              <a:off x="2285039" y="5628506"/>
              <a:ext cx="104707" cy="74002"/>
            </a:xfrm>
            <a:custGeom>
              <a:avLst/>
              <a:gdLst/>
              <a:ahLst/>
              <a:cxnLst/>
              <a:rect l="l" t="t" r="r" b="b"/>
              <a:pathLst>
                <a:path w="457" h="323" extrusionOk="0">
                  <a:moveTo>
                    <a:pt x="341" y="54"/>
                  </a:moveTo>
                  <a:cubicBezTo>
                    <a:pt x="356" y="54"/>
                    <a:pt x="381" y="70"/>
                    <a:pt x="393" y="94"/>
                  </a:cubicBezTo>
                  <a:cubicBezTo>
                    <a:pt x="393" y="106"/>
                    <a:pt x="405" y="130"/>
                    <a:pt x="393" y="146"/>
                  </a:cubicBezTo>
                  <a:cubicBezTo>
                    <a:pt x="393" y="170"/>
                    <a:pt x="381" y="182"/>
                    <a:pt x="356" y="194"/>
                  </a:cubicBezTo>
                  <a:cubicBezTo>
                    <a:pt x="317" y="222"/>
                    <a:pt x="113" y="271"/>
                    <a:pt x="64" y="271"/>
                  </a:cubicBezTo>
                  <a:cubicBezTo>
                    <a:pt x="76" y="222"/>
                    <a:pt x="229" y="94"/>
                    <a:pt x="280" y="54"/>
                  </a:cubicBezTo>
                  <a:close/>
                  <a:moveTo>
                    <a:pt x="325" y="1"/>
                  </a:moveTo>
                  <a:cubicBezTo>
                    <a:pt x="301" y="1"/>
                    <a:pt x="281" y="9"/>
                    <a:pt x="253" y="18"/>
                  </a:cubicBezTo>
                  <a:cubicBezTo>
                    <a:pt x="216" y="42"/>
                    <a:pt x="25" y="194"/>
                    <a:pt x="12" y="271"/>
                  </a:cubicBezTo>
                  <a:cubicBezTo>
                    <a:pt x="0" y="283"/>
                    <a:pt x="12" y="298"/>
                    <a:pt x="12" y="310"/>
                  </a:cubicBezTo>
                  <a:cubicBezTo>
                    <a:pt x="12" y="310"/>
                    <a:pt x="37" y="322"/>
                    <a:pt x="64" y="322"/>
                  </a:cubicBezTo>
                  <a:cubicBezTo>
                    <a:pt x="152" y="322"/>
                    <a:pt x="369" y="246"/>
                    <a:pt x="381" y="234"/>
                  </a:cubicBezTo>
                  <a:cubicBezTo>
                    <a:pt x="417" y="222"/>
                    <a:pt x="433" y="194"/>
                    <a:pt x="445" y="158"/>
                  </a:cubicBezTo>
                  <a:cubicBezTo>
                    <a:pt x="457" y="130"/>
                    <a:pt x="445" y="94"/>
                    <a:pt x="433" y="70"/>
                  </a:cubicBezTo>
                  <a:cubicBezTo>
                    <a:pt x="417" y="30"/>
                    <a:pt x="381" y="18"/>
                    <a:pt x="356" y="6"/>
                  </a:cubicBezTo>
                  <a:cubicBezTo>
                    <a:pt x="345" y="2"/>
                    <a:pt x="335" y="1"/>
                    <a:pt x="325" y="1"/>
                  </a:cubicBezTo>
                  <a:close/>
                </a:path>
              </a:pathLst>
            </a:custGeom>
            <a:solidFill>
              <a:srgbClr val="FFFFFF"/>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03" name="Google Shape;703;p83"/>
            <p:cNvSpPr/>
            <p:nvPr/>
          </p:nvSpPr>
          <p:spPr>
            <a:xfrm>
              <a:off x="1880865" y="3390439"/>
              <a:ext cx="1160073" cy="2201843"/>
            </a:xfrm>
            <a:custGeom>
              <a:avLst/>
              <a:gdLst/>
              <a:ahLst/>
              <a:cxnLst/>
              <a:rect l="l" t="t" r="r" b="b"/>
              <a:pathLst>
                <a:path w="5063" h="9610" extrusionOk="0">
                  <a:moveTo>
                    <a:pt x="394" y="1"/>
                  </a:moveTo>
                  <a:lnTo>
                    <a:pt x="153" y="713"/>
                  </a:lnTo>
                  <a:cubicBezTo>
                    <a:pt x="13" y="1143"/>
                    <a:pt x="1" y="1615"/>
                    <a:pt x="126" y="2044"/>
                  </a:cubicBezTo>
                  <a:lnTo>
                    <a:pt x="165" y="2148"/>
                  </a:lnTo>
                  <a:lnTo>
                    <a:pt x="394" y="4773"/>
                  </a:lnTo>
                  <a:lnTo>
                    <a:pt x="342" y="9457"/>
                  </a:lnTo>
                  <a:cubicBezTo>
                    <a:pt x="330" y="9545"/>
                    <a:pt x="406" y="9609"/>
                    <a:pt x="494" y="9609"/>
                  </a:cubicBezTo>
                  <a:lnTo>
                    <a:pt x="1816" y="9594"/>
                  </a:lnTo>
                  <a:cubicBezTo>
                    <a:pt x="1892" y="9594"/>
                    <a:pt x="1953" y="9533"/>
                    <a:pt x="1953" y="9469"/>
                  </a:cubicBezTo>
                  <a:lnTo>
                    <a:pt x="2398" y="4849"/>
                  </a:lnTo>
                  <a:lnTo>
                    <a:pt x="2398" y="4697"/>
                  </a:lnTo>
                  <a:lnTo>
                    <a:pt x="2385" y="2617"/>
                  </a:lnTo>
                  <a:lnTo>
                    <a:pt x="3007" y="5065"/>
                  </a:lnTo>
                  <a:lnTo>
                    <a:pt x="2181" y="9381"/>
                  </a:lnTo>
                  <a:cubicBezTo>
                    <a:pt x="2169" y="9469"/>
                    <a:pt x="2233" y="9545"/>
                    <a:pt x="2321" y="9545"/>
                  </a:cubicBezTo>
                  <a:lnTo>
                    <a:pt x="3567" y="9545"/>
                  </a:lnTo>
                  <a:cubicBezTo>
                    <a:pt x="3655" y="9545"/>
                    <a:pt x="3732" y="9481"/>
                    <a:pt x="3756" y="9405"/>
                  </a:cubicBezTo>
                  <a:lnTo>
                    <a:pt x="4938" y="5699"/>
                  </a:lnTo>
                  <a:cubicBezTo>
                    <a:pt x="5050" y="5370"/>
                    <a:pt x="5062" y="5026"/>
                    <a:pt x="4974" y="4697"/>
                  </a:cubicBezTo>
                  <a:lnTo>
                    <a:pt x="3808" y="305"/>
                  </a:lnTo>
                  <a:lnTo>
                    <a:pt x="2209" y="305"/>
                  </a:lnTo>
                  <a:lnTo>
                    <a:pt x="2181" y="1"/>
                  </a:lnTo>
                  <a:close/>
                </a:path>
              </a:pathLst>
            </a:custGeom>
            <a:solidFill>
              <a:srgbClr val="1D958D"/>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04" name="Google Shape;704;p83"/>
            <p:cNvSpPr/>
            <p:nvPr/>
          </p:nvSpPr>
          <p:spPr>
            <a:xfrm>
              <a:off x="2421824" y="3536396"/>
              <a:ext cx="43305" cy="471071"/>
            </a:xfrm>
            <a:custGeom>
              <a:avLst/>
              <a:gdLst/>
              <a:ahLst/>
              <a:cxnLst/>
              <a:rect l="l" t="t" r="r" b="b"/>
              <a:pathLst>
                <a:path w="189" h="2056" extrusionOk="0">
                  <a:moveTo>
                    <a:pt x="113" y="0"/>
                  </a:moveTo>
                  <a:cubicBezTo>
                    <a:pt x="101" y="0"/>
                    <a:pt x="88" y="12"/>
                    <a:pt x="88" y="37"/>
                  </a:cubicBezTo>
                  <a:lnTo>
                    <a:pt x="125" y="762"/>
                  </a:lnTo>
                  <a:cubicBezTo>
                    <a:pt x="140" y="826"/>
                    <a:pt x="140" y="887"/>
                    <a:pt x="125" y="938"/>
                  </a:cubicBezTo>
                  <a:lnTo>
                    <a:pt x="0" y="2029"/>
                  </a:lnTo>
                  <a:cubicBezTo>
                    <a:pt x="0" y="2044"/>
                    <a:pt x="12" y="2056"/>
                    <a:pt x="24" y="2056"/>
                  </a:cubicBezTo>
                  <a:cubicBezTo>
                    <a:pt x="37" y="2056"/>
                    <a:pt x="49" y="2056"/>
                    <a:pt x="49" y="2029"/>
                  </a:cubicBezTo>
                  <a:lnTo>
                    <a:pt x="177" y="950"/>
                  </a:lnTo>
                  <a:cubicBezTo>
                    <a:pt x="189" y="887"/>
                    <a:pt x="189" y="826"/>
                    <a:pt x="177" y="762"/>
                  </a:cubicBezTo>
                  <a:lnTo>
                    <a:pt x="140" y="25"/>
                  </a:lnTo>
                  <a:cubicBezTo>
                    <a:pt x="140" y="12"/>
                    <a:pt x="125" y="0"/>
                    <a:pt x="113" y="0"/>
                  </a:cubicBezTo>
                  <a:close/>
                </a:path>
              </a:pathLst>
            </a:custGeom>
            <a:solidFill>
              <a:srgbClr val="FFFFFF"/>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05" name="Google Shape;705;p83"/>
            <p:cNvSpPr/>
            <p:nvPr/>
          </p:nvSpPr>
          <p:spPr>
            <a:xfrm>
              <a:off x="2729538" y="2419877"/>
              <a:ext cx="692423" cy="781528"/>
            </a:xfrm>
            <a:custGeom>
              <a:avLst/>
              <a:gdLst/>
              <a:ahLst/>
              <a:cxnLst/>
              <a:rect l="l" t="t" r="r" b="b"/>
              <a:pathLst>
                <a:path w="3022" h="3411" extrusionOk="0">
                  <a:moveTo>
                    <a:pt x="2360" y="1"/>
                  </a:moveTo>
                  <a:lnTo>
                    <a:pt x="1462" y="1472"/>
                  </a:lnTo>
                  <a:lnTo>
                    <a:pt x="725" y="622"/>
                  </a:lnTo>
                  <a:lnTo>
                    <a:pt x="0" y="2132"/>
                  </a:lnTo>
                  <a:lnTo>
                    <a:pt x="762" y="3058"/>
                  </a:lnTo>
                  <a:cubicBezTo>
                    <a:pt x="957" y="3298"/>
                    <a:pt x="1228" y="3410"/>
                    <a:pt x="1496" y="3410"/>
                  </a:cubicBezTo>
                  <a:cubicBezTo>
                    <a:pt x="1908" y="3410"/>
                    <a:pt x="2315" y="3146"/>
                    <a:pt x="2437" y="2678"/>
                  </a:cubicBezTo>
                  <a:lnTo>
                    <a:pt x="3021" y="430"/>
                  </a:lnTo>
                  <a:lnTo>
                    <a:pt x="2360" y="1"/>
                  </a:lnTo>
                  <a:close/>
                </a:path>
              </a:pathLst>
            </a:custGeom>
            <a:solidFill>
              <a:srgbClr val="E8A286"/>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06" name="Google Shape;706;p83"/>
            <p:cNvSpPr/>
            <p:nvPr/>
          </p:nvSpPr>
          <p:spPr>
            <a:xfrm>
              <a:off x="3005861" y="2742258"/>
              <a:ext cx="69887" cy="111127"/>
            </a:xfrm>
            <a:custGeom>
              <a:avLst/>
              <a:gdLst/>
              <a:ahLst/>
              <a:cxnLst/>
              <a:rect l="l" t="t" r="r" b="b"/>
              <a:pathLst>
                <a:path w="305" h="485" extrusionOk="0">
                  <a:moveTo>
                    <a:pt x="293" y="1"/>
                  </a:moveTo>
                  <a:cubicBezTo>
                    <a:pt x="280" y="1"/>
                    <a:pt x="268" y="1"/>
                    <a:pt x="256" y="13"/>
                  </a:cubicBezTo>
                  <a:lnTo>
                    <a:pt x="12" y="445"/>
                  </a:lnTo>
                  <a:cubicBezTo>
                    <a:pt x="0" y="457"/>
                    <a:pt x="12" y="470"/>
                    <a:pt x="12" y="470"/>
                  </a:cubicBezTo>
                  <a:lnTo>
                    <a:pt x="28" y="485"/>
                  </a:lnTo>
                  <a:cubicBezTo>
                    <a:pt x="40" y="485"/>
                    <a:pt x="52" y="470"/>
                    <a:pt x="52" y="470"/>
                  </a:cubicBezTo>
                  <a:lnTo>
                    <a:pt x="305" y="40"/>
                  </a:lnTo>
                  <a:cubicBezTo>
                    <a:pt x="305" y="28"/>
                    <a:pt x="305" y="13"/>
                    <a:pt x="293" y="1"/>
                  </a:cubicBezTo>
                  <a:close/>
                </a:path>
              </a:pathLst>
            </a:custGeom>
            <a:solidFill>
              <a:srgbClr val="E06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07" name="Google Shape;707;p83"/>
            <p:cNvSpPr/>
            <p:nvPr/>
          </p:nvSpPr>
          <p:spPr>
            <a:xfrm>
              <a:off x="3124998" y="2210461"/>
              <a:ext cx="593434" cy="785423"/>
            </a:xfrm>
            <a:custGeom>
              <a:avLst/>
              <a:gdLst/>
              <a:ahLst/>
              <a:cxnLst/>
              <a:rect l="l" t="t" r="r" b="b"/>
              <a:pathLst>
                <a:path w="2590" h="3428" extrusionOk="0">
                  <a:moveTo>
                    <a:pt x="1" y="1"/>
                  </a:moveTo>
                  <a:lnTo>
                    <a:pt x="1" y="3427"/>
                  </a:lnTo>
                  <a:lnTo>
                    <a:pt x="2590" y="3427"/>
                  </a:lnTo>
                  <a:lnTo>
                    <a:pt x="2590" y="1"/>
                  </a:lnTo>
                  <a:close/>
                </a:path>
              </a:pathLst>
            </a:custGeom>
            <a:solidFill>
              <a:srgbClr val="F3F3F3"/>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08" name="Google Shape;708;p83"/>
            <p:cNvSpPr/>
            <p:nvPr/>
          </p:nvSpPr>
          <p:spPr>
            <a:xfrm>
              <a:off x="3192133" y="2350227"/>
              <a:ext cx="259140" cy="8476"/>
            </a:xfrm>
            <a:custGeom>
              <a:avLst/>
              <a:gdLst/>
              <a:ahLst/>
              <a:cxnLst/>
              <a:rect l="l" t="t" r="r" b="b"/>
              <a:pathLst>
                <a:path w="1131" h="37" extrusionOk="0">
                  <a:moveTo>
                    <a:pt x="25" y="0"/>
                  </a:moveTo>
                  <a:cubicBezTo>
                    <a:pt x="12" y="0"/>
                    <a:pt x="0" y="12"/>
                    <a:pt x="0" y="24"/>
                  </a:cubicBezTo>
                  <a:cubicBezTo>
                    <a:pt x="0" y="37"/>
                    <a:pt x="12" y="37"/>
                    <a:pt x="25" y="37"/>
                  </a:cubicBezTo>
                  <a:lnTo>
                    <a:pt x="1103" y="37"/>
                  </a:lnTo>
                  <a:cubicBezTo>
                    <a:pt x="1118" y="37"/>
                    <a:pt x="1130" y="37"/>
                    <a:pt x="1130" y="24"/>
                  </a:cubicBezTo>
                  <a:cubicBezTo>
                    <a:pt x="1130" y="12"/>
                    <a:pt x="1118" y="0"/>
                    <a:pt x="1103" y="0"/>
                  </a:cubicBezTo>
                  <a:close/>
                </a:path>
              </a:pathLst>
            </a:custGeom>
            <a:solidFill>
              <a:srgbClr val="561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09" name="Google Shape;709;p83"/>
            <p:cNvSpPr/>
            <p:nvPr/>
          </p:nvSpPr>
          <p:spPr>
            <a:xfrm>
              <a:off x="3192133" y="2460440"/>
              <a:ext cx="293971" cy="9162"/>
            </a:xfrm>
            <a:custGeom>
              <a:avLst/>
              <a:gdLst/>
              <a:ahLst/>
              <a:cxnLst/>
              <a:rect l="l" t="t" r="r" b="b"/>
              <a:pathLst>
                <a:path w="1283" h="40" extrusionOk="0">
                  <a:moveTo>
                    <a:pt x="25" y="0"/>
                  </a:moveTo>
                  <a:cubicBezTo>
                    <a:pt x="12" y="0"/>
                    <a:pt x="0" y="12"/>
                    <a:pt x="0" y="25"/>
                  </a:cubicBezTo>
                  <a:cubicBezTo>
                    <a:pt x="0" y="25"/>
                    <a:pt x="12" y="40"/>
                    <a:pt x="25" y="40"/>
                  </a:cubicBezTo>
                  <a:lnTo>
                    <a:pt x="1255" y="40"/>
                  </a:lnTo>
                  <a:cubicBezTo>
                    <a:pt x="1270" y="40"/>
                    <a:pt x="1282" y="25"/>
                    <a:pt x="1282" y="25"/>
                  </a:cubicBezTo>
                  <a:cubicBezTo>
                    <a:pt x="1282" y="12"/>
                    <a:pt x="1270" y="0"/>
                    <a:pt x="1255" y="0"/>
                  </a:cubicBezTo>
                  <a:close/>
                </a:path>
              </a:pathLst>
            </a:custGeom>
            <a:solidFill>
              <a:srgbClr val="561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10" name="Google Shape;710;p83"/>
            <p:cNvSpPr/>
            <p:nvPr/>
          </p:nvSpPr>
          <p:spPr>
            <a:xfrm>
              <a:off x="3192133" y="2814888"/>
              <a:ext cx="293971" cy="9162"/>
            </a:xfrm>
            <a:custGeom>
              <a:avLst/>
              <a:gdLst/>
              <a:ahLst/>
              <a:cxnLst/>
              <a:rect l="l" t="t" r="r" b="b"/>
              <a:pathLst>
                <a:path w="1283" h="40" extrusionOk="0">
                  <a:moveTo>
                    <a:pt x="25" y="0"/>
                  </a:moveTo>
                  <a:cubicBezTo>
                    <a:pt x="12" y="0"/>
                    <a:pt x="0" y="0"/>
                    <a:pt x="0" y="16"/>
                  </a:cubicBezTo>
                  <a:cubicBezTo>
                    <a:pt x="0" y="28"/>
                    <a:pt x="12" y="40"/>
                    <a:pt x="25" y="40"/>
                  </a:cubicBezTo>
                  <a:lnTo>
                    <a:pt x="1255" y="40"/>
                  </a:lnTo>
                  <a:cubicBezTo>
                    <a:pt x="1270" y="40"/>
                    <a:pt x="1282" y="28"/>
                    <a:pt x="1282" y="16"/>
                  </a:cubicBezTo>
                  <a:cubicBezTo>
                    <a:pt x="1282" y="0"/>
                    <a:pt x="1270" y="0"/>
                    <a:pt x="1255" y="0"/>
                  </a:cubicBezTo>
                  <a:close/>
                </a:path>
              </a:pathLst>
            </a:custGeom>
            <a:solidFill>
              <a:srgbClr val="561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11" name="Google Shape;711;p83"/>
            <p:cNvSpPr/>
            <p:nvPr/>
          </p:nvSpPr>
          <p:spPr>
            <a:xfrm>
              <a:off x="3192133" y="2539252"/>
              <a:ext cx="453672" cy="8476"/>
            </a:xfrm>
            <a:custGeom>
              <a:avLst/>
              <a:gdLst/>
              <a:ahLst/>
              <a:cxnLst/>
              <a:rect l="l" t="t" r="r" b="b"/>
              <a:pathLst>
                <a:path w="1980" h="37" extrusionOk="0">
                  <a:moveTo>
                    <a:pt x="25" y="0"/>
                  </a:moveTo>
                  <a:cubicBezTo>
                    <a:pt x="12" y="0"/>
                    <a:pt x="0" y="13"/>
                    <a:pt x="0" y="25"/>
                  </a:cubicBezTo>
                  <a:cubicBezTo>
                    <a:pt x="0" y="25"/>
                    <a:pt x="12" y="37"/>
                    <a:pt x="25" y="37"/>
                  </a:cubicBezTo>
                  <a:lnTo>
                    <a:pt x="1968" y="37"/>
                  </a:lnTo>
                  <a:lnTo>
                    <a:pt x="1980" y="25"/>
                  </a:lnTo>
                  <a:cubicBezTo>
                    <a:pt x="1980" y="13"/>
                    <a:pt x="1968" y="0"/>
                    <a:pt x="1968" y="0"/>
                  </a:cubicBezTo>
                  <a:close/>
                </a:path>
              </a:pathLst>
            </a:custGeom>
            <a:solidFill>
              <a:srgbClr val="561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12" name="Google Shape;712;p83"/>
            <p:cNvSpPr/>
            <p:nvPr/>
          </p:nvSpPr>
          <p:spPr>
            <a:xfrm>
              <a:off x="3192133" y="2722095"/>
              <a:ext cx="453672" cy="9162"/>
            </a:xfrm>
            <a:custGeom>
              <a:avLst/>
              <a:gdLst/>
              <a:ahLst/>
              <a:cxnLst/>
              <a:rect l="l" t="t" r="r" b="b"/>
              <a:pathLst>
                <a:path w="1980" h="40" extrusionOk="0">
                  <a:moveTo>
                    <a:pt x="25" y="0"/>
                  </a:moveTo>
                  <a:cubicBezTo>
                    <a:pt x="12" y="0"/>
                    <a:pt x="0" y="0"/>
                    <a:pt x="0" y="12"/>
                  </a:cubicBezTo>
                  <a:cubicBezTo>
                    <a:pt x="0" y="25"/>
                    <a:pt x="12" y="40"/>
                    <a:pt x="25" y="40"/>
                  </a:cubicBezTo>
                  <a:lnTo>
                    <a:pt x="1968" y="40"/>
                  </a:lnTo>
                  <a:cubicBezTo>
                    <a:pt x="1968" y="40"/>
                    <a:pt x="1980" y="25"/>
                    <a:pt x="1980" y="12"/>
                  </a:cubicBezTo>
                  <a:cubicBezTo>
                    <a:pt x="1980" y="0"/>
                    <a:pt x="1968" y="0"/>
                    <a:pt x="1968" y="0"/>
                  </a:cubicBezTo>
                  <a:close/>
                </a:path>
              </a:pathLst>
            </a:custGeom>
            <a:solidFill>
              <a:srgbClr val="561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13" name="Google Shape;713;p83"/>
            <p:cNvSpPr/>
            <p:nvPr/>
          </p:nvSpPr>
          <p:spPr>
            <a:xfrm>
              <a:off x="3503285" y="2460440"/>
              <a:ext cx="142517" cy="9162"/>
            </a:xfrm>
            <a:custGeom>
              <a:avLst/>
              <a:gdLst/>
              <a:ahLst/>
              <a:cxnLst/>
              <a:rect l="l" t="t" r="r" b="b"/>
              <a:pathLst>
                <a:path w="622" h="40" extrusionOk="0">
                  <a:moveTo>
                    <a:pt x="25" y="0"/>
                  </a:moveTo>
                  <a:cubicBezTo>
                    <a:pt x="13" y="0"/>
                    <a:pt x="1" y="12"/>
                    <a:pt x="1" y="25"/>
                  </a:cubicBezTo>
                  <a:cubicBezTo>
                    <a:pt x="1" y="25"/>
                    <a:pt x="13" y="40"/>
                    <a:pt x="25" y="40"/>
                  </a:cubicBezTo>
                  <a:lnTo>
                    <a:pt x="610" y="40"/>
                  </a:lnTo>
                  <a:lnTo>
                    <a:pt x="622" y="25"/>
                  </a:lnTo>
                  <a:cubicBezTo>
                    <a:pt x="622" y="12"/>
                    <a:pt x="610" y="0"/>
                    <a:pt x="610" y="0"/>
                  </a:cubicBezTo>
                  <a:close/>
                </a:path>
              </a:pathLst>
            </a:custGeom>
            <a:solidFill>
              <a:srgbClr val="561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14" name="Google Shape;714;p83"/>
            <p:cNvSpPr/>
            <p:nvPr/>
          </p:nvSpPr>
          <p:spPr>
            <a:xfrm>
              <a:off x="3192133" y="2632045"/>
              <a:ext cx="142517" cy="8476"/>
            </a:xfrm>
            <a:custGeom>
              <a:avLst/>
              <a:gdLst/>
              <a:ahLst/>
              <a:cxnLst/>
              <a:rect l="l" t="t" r="r" b="b"/>
              <a:pathLst>
                <a:path w="622" h="37" extrusionOk="0">
                  <a:moveTo>
                    <a:pt x="25" y="0"/>
                  </a:moveTo>
                  <a:cubicBezTo>
                    <a:pt x="12" y="0"/>
                    <a:pt x="0" y="0"/>
                    <a:pt x="0" y="13"/>
                  </a:cubicBezTo>
                  <a:cubicBezTo>
                    <a:pt x="0" y="25"/>
                    <a:pt x="12" y="37"/>
                    <a:pt x="25" y="37"/>
                  </a:cubicBezTo>
                  <a:lnTo>
                    <a:pt x="609" y="37"/>
                  </a:lnTo>
                  <a:cubicBezTo>
                    <a:pt x="609" y="37"/>
                    <a:pt x="622" y="25"/>
                    <a:pt x="622" y="13"/>
                  </a:cubicBezTo>
                  <a:cubicBezTo>
                    <a:pt x="622" y="0"/>
                    <a:pt x="609" y="0"/>
                    <a:pt x="609" y="0"/>
                  </a:cubicBezTo>
                  <a:close/>
                </a:path>
              </a:pathLst>
            </a:custGeom>
            <a:solidFill>
              <a:srgbClr val="561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15" name="Google Shape;715;p83"/>
            <p:cNvSpPr/>
            <p:nvPr/>
          </p:nvSpPr>
          <p:spPr>
            <a:xfrm>
              <a:off x="3308527" y="2116982"/>
              <a:ext cx="75611" cy="169091"/>
            </a:xfrm>
            <a:custGeom>
              <a:avLst/>
              <a:gdLst/>
              <a:ahLst/>
              <a:cxnLst/>
              <a:rect l="l" t="t" r="r" b="b"/>
              <a:pathLst>
                <a:path w="330" h="738" extrusionOk="0">
                  <a:moveTo>
                    <a:pt x="190" y="1"/>
                  </a:moveTo>
                  <a:cubicBezTo>
                    <a:pt x="114" y="1"/>
                    <a:pt x="37" y="53"/>
                    <a:pt x="37" y="141"/>
                  </a:cubicBezTo>
                  <a:lnTo>
                    <a:pt x="1" y="586"/>
                  </a:lnTo>
                  <a:cubicBezTo>
                    <a:pt x="1" y="662"/>
                    <a:pt x="50" y="726"/>
                    <a:pt x="126" y="738"/>
                  </a:cubicBezTo>
                  <a:cubicBezTo>
                    <a:pt x="202" y="738"/>
                    <a:pt x="278" y="674"/>
                    <a:pt x="278" y="598"/>
                  </a:cubicBezTo>
                  <a:lnTo>
                    <a:pt x="318" y="153"/>
                  </a:lnTo>
                  <a:cubicBezTo>
                    <a:pt x="330" y="77"/>
                    <a:pt x="266" y="16"/>
                    <a:pt x="190" y="1"/>
                  </a:cubicBezTo>
                  <a:close/>
                </a:path>
              </a:pathLst>
            </a:custGeom>
            <a:solidFill>
              <a:srgbClr val="E8A286"/>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16" name="Google Shape;716;p83"/>
            <p:cNvSpPr/>
            <p:nvPr/>
          </p:nvSpPr>
          <p:spPr>
            <a:xfrm>
              <a:off x="3241630" y="2111486"/>
              <a:ext cx="75611" cy="175044"/>
            </a:xfrm>
            <a:custGeom>
              <a:avLst/>
              <a:gdLst/>
              <a:ahLst/>
              <a:cxnLst/>
              <a:rect l="l" t="t" r="r" b="b"/>
              <a:pathLst>
                <a:path w="330" h="764" extrusionOk="0">
                  <a:moveTo>
                    <a:pt x="189" y="0"/>
                  </a:moveTo>
                  <a:cubicBezTo>
                    <a:pt x="113" y="0"/>
                    <a:pt x="49" y="52"/>
                    <a:pt x="37" y="128"/>
                  </a:cubicBezTo>
                  <a:lnTo>
                    <a:pt x="1" y="610"/>
                  </a:lnTo>
                  <a:cubicBezTo>
                    <a:pt x="1" y="686"/>
                    <a:pt x="49" y="762"/>
                    <a:pt x="141" y="762"/>
                  </a:cubicBezTo>
                  <a:cubicBezTo>
                    <a:pt x="147" y="763"/>
                    <a:pt x="153" y="763"/>
                    <a:pt x="159" y="763"/>
                  </a:cubicBezTo>
                  <a:cubicBezTo>
                    <a:pt x="227" y="763"/>
                    <a:pt x="279" y="704"/>
                    <a:pt x="293" y="634"/>
                  </a:cubicBezTo>
                  <a:lnTo>
                    <a:pt x="329" y="153"/>
                  </a:lnTo>
                  <a:cubicBezTo>
                    <a:pt x="329" y="77"/>
                    <a:pt x="278" y="13"/>
                    <a:pt x="189" y="0"/>
                  </a:cubicBezTo>
                  <a:close/>
                </a:path>
              </a:pathLst>
            </a:custGeom>
            <a:solidFill>
              <a:srgbClr val="E8A286"/>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17" name="Google Shape;717;p83"/>
            <p:cNvSpPr/>
            <p:nvPr/>
          </p:nvSpPr>
          <p:spPr>
            <a:xfrm>
              <a:off x="3372224" y="2146078"/>
              <a:ext cx="72630" cy="131745"/>
            </a:xfrm>
            <a:custGeom>
              <a:avLst/>
              <a:gdLst/>
              <a:ahLst/>
              <a:cxnLst/>
              <a:rect l="l" t="t" r="r" b="b"/>
              <a:pathLst>
                <a:path w="317" h="575" extrusionOk="0">
                  <a:moveTo>
                    <a:pt x="161" y="0"/>
                  </a:moveTo>
                  <a:cubicBezTo>
                    <a:pt x="93" y="0"/>
                    <a:pt x="39" y="60"/>
                    <a:pt x="27" y="130"/>
                  </a:cubicBezTo>
                  <a:lnTo>
                    <a:pt x="0" y="422"/>
                  </a:lnTo>
                  <a:cubicBezTo>
                    <a:pt x="0" y="498"/>
                    <a:pt x="64" y="559"/>
                    <a:pt x="140" y="574"/>
                  </a:cubicBezTo>
                  <a:cubicBezTo>
                    <a:pt x="216" y="574"/>
                    <a:pt x="280" y="523"/>
                    <a:pt x="292" y="434"/>
                  </a:cubicBezTo>
                  <a:lnTo>
                    <a:pt x="317" y="154"/>
                  </a:lnTo>
                  <a:cubicBezTo>
                    <a:pt x="317" y="78"/>
                    <a:pt x="256" y="2"/>
                    <a:pt x="180" y="2"/>
                  </a:cubicBezTo>
                  <a:cubicBezTo>
                    <a:pt x="173" y="1"/>
                    <a:pt x="167" y="0"/>
                    <a:pt x="161" y="0"/>
                  </a:cubicBezTo>
                  <a:close/>
                </a:path>
              </a:pathLst>
            </a:custGeom>
            <a:solidFill>
              <a:srgbClr val="E8A286"/>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18" name="Google Shape;718;p83"/>
            <p:cNvSpPr/>
            <p:nvPr/>
          </p:nvSpPr>
          <p:spPr>
            <a:xfrm>
              <a:off x="3436379" y="2151583"/>
              <a:ext cx="69887" cy="97145"/>
            </a:xfrm>
            <a:custGeom>
              <a:avLst/>
              <a:gdLst/>
              <a:ahLst/>
              <a:cxnLst/>
              <a:rect l="l" t="t" r="r" b="b"/>
              <a:pathLst>
                <a:path w="305" h="422" extrusionOk="0">
                  <a:moveTo>
                    <a:pt x="155" y="1"/>
                  </a:moveTo>
                  <a:cubicBezTo>
                    <a:pt x="78" y="1"/>
                    <a:pt x="24" y="60"/>
                    <a:pt x="12" y="130"/>
                  </a:cubicBezTo>
                  <a:lnTo>
                    <a:pt x="12" y="270"/>
                  </a:lnTo>
                  <a:cubicBezTo>
                    <a:pt x="0" y="346"/>
                    <a:pt x="64" y="422"/>
                    <a:pt x="140" y="422"/>
                  </a:cubicBezTo>
                  <a:cubicBezTo>
                    <a:pt x="147" y="423"/>
                    <a:pt x="153" y="424"/>
                    <a:pt x="159" y="424"/>
                  </a:cubicBezTo>
                  <a:cubicBezTo>
                    <a:pt x="227" y="424"/>
                    <a:pt x="281" y="364"/>
                    <a:pt x="293" y="294"/>
                  </a:cubicBezTo>
                  <a:lnTo>
                    <a:pt x="305" y="154"/>
                  </a:lnTo>
                  <a:cubicBezTo>
                    <a:pt x="305" y="66"/>
                    <a:pt x="253" y="2"/>
                    <a:pt x="177" y="2"/>
                  </a:cubicBezTo>
                  <a:cubicBezTo>
                    <a:pt x="170" y="1"/>
                    <a:pt x="162" y="1"/>
                    <a:pt x="155" y="1"/>
                  </a:cubicBezTo>
                  <a:close/>
                </a:path>
              </a:pathLst>
            </a:custGeom>
            <a:solidFill>
              <a:srgbClr val="E8A286"/>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19" name="Google Shape;719;p83"/>
            <p:cNvSpPr/>
            <p:nvPr/>
          </p:nvSpPr>
          <p:spPr>
            <a:xfrm>
              <a:off x="3305098" y="2140811"/>
              <a:ext cx="17638" cy="115936"/>
            </a:xfrm>
            <a:custGeom>
              <a:avLst/>
              <a:gdLst/>
              <a:ahLst/>
              <a:cxnLst/>
              <a:rect l="l" t="t" r="r" b="b"/>
              <a:pathLst>
                <a:path w="77" h="506" extrusionOk="0">
                  <a:moveTo>
                    <a:pt x="52" y="0"/>
                  </a:moveTo>
                  <a:cubicBezTo>
                    <a:pt x="40" y="0"/>
                    <a:pt x="28" y="13"/>
                    <a:pt x="28" y="25"/>
                  </a:cubicBezTo>
                  <a:lnTo>
                    <a:pt x="1" y="482"/>
                  </a:lnTo>
                  <a:cubicBezTo>
                    <a:pt x="1" y="494"/>
                    <a:pt x="1" y="506"/>
                    <a:pt x="16" y="506"/>
                  </a:cubicBezTo>
                  <a:lnTo>
                    <a:pt x="28" y="506"/>
                  </a:lnTo>
                  <a:cubicBezTo>
                    <a:pt x="40" y="506"/>
                    <a:pt x="52" y="494"/>
                    <a:pt x="52" y="482"/>
                  </a:cubicBezTo>
                  <a:lnTo>
                    <a:pt x="77" y="37"/>
                  </a:lnTo>
                  <a:cubicBezTo>
                    <a:pt x="77" y="13"/>
                    <a:pt x="65" y="13"/>
                    <a:pt x="52" y="0"/>
                  </a:cubicBezTo>
                  <a:close/>
                </a:path>
              </a:pathLst>
            </a:custGeom>
            <a:solidFill>
              <a:srgbClr val="E06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20" name="Google Shape;720;p83"/>
            <p:cNvSpPr/>
            <p:nvPr/>
          </p:nvSpPr>
          <p:spPr>
            <a:xfrm>
              <a:off x="3372224" y="2155469"/>
              <a:ext cx="20391" cy="104936"/>
            </a:xfrm>
            <a:custGeom>
              <a:avLst/>
              <a:gdLst/>
              <a:ahLst/>
              <a:cxnLst/>
              <a:rect l="l" t="t" r="r" b="b"/>
              <a:pathLst>
                <a:path w="89" h="458" extrusionOk="0">
                  <a:moveTo>
                    <a:pt x="64" y="0"/>
                  </a:moveTo>
                  <a:cubicBezTo>
                    <a:pt x="40" y="0"/>
                    <a:pt x="40" y="0"/>
                    <a:pt x="27" y="25"/>
                  </a:cubicBezTo>
                  <a:lnTo>
                    <a:pt x="0" y="430"/>
                  </a:lnTo>
                  <a:cubicBezTo>
                    <a:pt x="0" y="442"/>
                    <a:pt x="12" y="457"/>
                    <a:pt x="27" y="457"/>
                  </a:cubicBezTo>
                  <a:cubicBezTo>
                    <a:pt x="40" y="457"/>
                    <a:pt x="52" y="457"/>
                    <a:pt x="52" y="442"/>
                  </a:cubicBezTo>
                  <a:lnTo>
                    <a:pt x="76" y="25"/>
                  </a:lnTo>
                  <a:cubicBezTo>
                    <a:pt x="88" y="13"/>
                    <a:pt x="76" y="0"/>
                    <a:pt x="64" y="0"/>
                  </a:cubicBezTo>
                  <a:close/>
                </a:path>
              </a:pathLst>
            </a:custGeom>
            <a:solidFill>
              <a:srgbClr val="E06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21" name="Google Shape;721;p83"/>
            <p:cNvSpPr/>
            <p:nvPr/>
          </p:nvSpPr>
          <p:spPr>
            <a:xfrm>
              <a:off x="3436379" y="2163726"/>
              <a:ext cx="14895" cy="84774"/>
            </a:xfrm>
            <a:custGeom>
              <a:avLst/>
              <a:gdLst/>
              <a:ahLst/>
              <a:cxnLst/>
              <a:rect l="l" t="t" r="r" b="b"/>
              <a:pathLst>
                <a:path w="65" h="370" extrusionOk="0">
                  <a:moveTo>
                    <a:pt x="37" y="1"/>
                  </a:moveTo>
                  <a:cubicBezTo>
                    <a:pt x="25" y="1"/>
                    <a:pt x="12" y="1"/>
                    <a:pt x="12" y="25"/>
                  </a:cubicBezTo>
                  <a:lnTo>
                    <a:pt x="0" y="345"/>
                  </a:lnTo>
                  <a:cubicBezTo>
                    <a:pt x="0" y="357"/>
                    <a:pt x="12" y="369"/>
                    <a:pt x="25" y="369"/>
                  </a:cubicBezTo>
                  <a:cubicBezTo>
                    <a:pt x="37" y="369"/>
                    <a:pt x="52" y="369"/>
                    <a:pt x="52" y="357"/>
                  </a:cubicBezTo>
                  <a:lnTo>
                    <a:pt x="64" y="25"/>
                  </a:lnTo>
                  <a:cubicBezTo>
                    <a:pt x="64" y="13"/>
                    <a:pt x="52" y="1"/>
                    <a:pt x="37" y="1"/>
                  </a:cubicBezTo>
                  <a:close/>
                </a:path>
              </a:pathLst>
            </a:custGeom>
            <a:solidFill>
              <a:srgbClr val="E06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22" name="Google Shape;722;p83"/>
            <p:cNvSpPr/>
            <p:nvPr/>
          </p:nvSpPr>
          <p:spPr>
            <a:xfrm>
              <a:off x="1665259" y="2262929"/>
              <a:ext cx="1372932" cy="1235873"/>
            </a:xfrm>
            <a:custGeom>
              <a:avLst/>
              <a:gdLst/>
              <a:ahLst/>
              <a:cxnLst/>
              <a:rect l="l" t="t" r="r" b="b"/>
              <a:pathLst>
                <a:path w="5992" h="5394" extrusionOk="0">
                  <a:moveTo>
                    <a:pt x="1944" y="0"/>
                  </a:moveTo>
                  <a:lnTo>
                    <a:pt x="1587" y="13"/>
                  </a:lnTo>
                  <a:cubicBezTo>
                    <a:pt x="1082" y="25"/>
                    <a:pt x="598" y="317"/>
                    <a:pt x="409" y="798"/>
                  </a:cubicBezTo>
                  <a:cubicBezTo>
                    <a:pt x="381" y="862"/>
                    <a:pt x="357" y="926"/>
                    <a:pt x="345" y="1002"/>
                  </a:cubicBezTo>
                  <a:lnTo>
                    <a:pt x="28" y="2461"/>
                  </a:lnTo>
                  <a:cubicBezTo>
                    <a:pt x="1" y="2562"/>
                    <a:pt x="77" y="2653"/>
                    <a:pt x="180" y="2665"/>
                  </a:cubicBezTo>
                  <a:lnTo>
                    <a:pt x="1118" y="2689"/>
                  </a:lnTo>
                  <a:lnTo>
                    <a:pt x="902" y="5394"/>
                  </a:lnTo>
                  <a:lnTo>
                    <a:pt x="5117" y="5394"/>
                  </a:lnTo>
                  <a:lnTo>
                    <a:pt x="5026" y="2830"/>
                  </a:lnTo>
                  <a:lnTo>
                    <a:pt x="5927" y="1876"/>
                  </a:lnTo>
                  <a:cubicBezTo>
                    <a:pt x="5991" y="1800"/>
                    <a:pt x="5991" y="1688"/>
                    <a:pt x="5915" y="1611"/>
                  </a:cubicBezTo>
                  <a:lnTo>
                    <a:pt x="4709" y="482"/>
                  </a:lnTo>
                  <a:cubicBezTo>
                    <a:pt x="4508" y="229"/>
                    <a:pt x="4204" y="64"/>
                    <a:pt x="3859" y="64"/>
                  </a:cubicBezTo>
                  <a:lnTo>
                    <a:pt x="1996" y="0"/>
                  </a:lnTo>
                  <a:cubicBezTo>
                    <a:pt x="1980" y="0"/>
                    <a:pt x="1956" y="0"/>
                    <a:pt x="1944" y="13"/>
                  </a:cubicBezTo>
                  <a:lnTo>
                    <a:pt x="1944" y="0"/>
                  </a:lnTo>
                  <a:close/>
                </a:path>
              </a:pathLst>
            </a:custGeom>
            <a:solidFill>
              <a:schemeClr val="dk1"/>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23" name="Google Shape;723;p83"/>
            <p:cNvSpPr/>
            <p:nvPr/>
          </p:nvSpPr>
          <p:spPr>
            <a:xfrm>
              <a:off x="2165664" y="1449543"/>
              <a:ext cx="526300" cy="374152"/>
            </a:xfrm>
            <a:custGeom>
              <a:avLst/>
              <a:gdLst/>
              <a:ahLst/>
              <a:cxnLst/>
              <a:rect l="l" t="t" r="r" b="b"/>
              <a:pathLst>
                <a:path w="2297" h="1632" extrusionOk="0">
                  <a:moveTo>
                    <a:pt x="1320" y="1"/>
                  </a:moveTo>
                  <a:cubicBezTo>
                    <a:pt x="1288" y="1"/>
                    <a:pt x="1254" y="3"/>
                    <a:pt x="1219" y="8"/>
                  </a:cubicBezTo>
                  <a:cubicBezTo>
                    <a:pt x="1091" y="21"/>
                    <a:pt x="966" y="85"/>
                    <a:pt x="902" y="200"/>
                  </a:cubicBezTo>
                  <a:cubicBezTo>
                    <a:pt x="890" y="213"/>
                    <a:pt x="877" y="225"/>
                    <a:pt x="862" y="249"/>
                  </a:cubicBezTo>
                  <a:cubicBezTo>
                    <a:pt x="862" y="264"/>
                    <a:pt x="686" y="276"/>
                    <a:pt x="673" y="289"/>
                  </a:cubicBezTo>
                  <a:cubicBezTo>
                    <a:pt x="509" y="325"/>
                    <a:pt x="305" y="389"/>
                    <a:pt x="229" y="554"/>
                  </a:cubicBezTo>
                  <a:cubicBezTo>
                    <a:pt x="192" y="618"/>
                    <a:pt x="177" y="706"/>
                    <a:pt x="177" y="782"/>
                  </a:cubicBezTo>
                  <a:cubicBezTo>
                    <a:pt x="52" y="873"/>
                    <a:pt x="0" y="1050"/>
                    <a:pt x="52" y="1202"/>
                  </a:cubicBezTo>
                  <a:lnTo>
                    <a:pt x="177" y="1595"/>
                  </a:lnTo>
                  <a:cubicBezTo>
                    <a:pt x="204" y="1583"/>
                    <a:pt x="229" y="1583"/>
                    <a:pt x="268" y="1583"/>
                  </a:cubicBezTo>
                  <a:lnTo>
                    <a:pt x="469" y="1583"/>
                  </a:lnTo>
                  <a:cubicBezTo>
                    <a:pt x="503" y="1607"/>
                    <a:pt x="548" y="1632"/>
                    <a:pt x="585" y="1632"/>
                  </a:cubicBezTo>
                  <a:cubicBezTo>
                    <a:pt x="604" y="1632"/>
                    <a:pt x="621" y="1625"/>
                    <a:pt x="634" y="1607"/>
                  </a:cubicBezTo>
                  <a:cubicBezTo>
                    <a:pt x="649" y="1595"/>
                    <a:pt x="686" y="1431"/>
                    <a:pt x="686" y="1419"/>
                  </a:cubicBezTo>
                  <a:cubicBezTo>
                    <a:pt x="698" y="1367"/>
                    <a:pt x="698" y="1315"/>
                    <a:pt x="698" y="1278"/>
                  </a:cubicBezTo>
                  <a:cubicBezTo>
                    <a:pt x="698" y="1190"/>
                    <a:pt x="698" y="1102"/>
                    <a:pt x="710" y="1010"/>
                  </a:cubicBezTo>
                  <a:cubicBezTo>
                    <a:pt x="762" y="1062"/>
                    <a:pt x="838" y="1087"/>
                    <a:pt x="914" y="1087"/>
                  </a:cubicBezTo>
                  <a:lnTo>
                    <a:pt x="1243" y="1087"/>
                  </a:lnTo>
                  <a:cubicBezTo>
                    <a:pt x="1334" y="1087"/>
                    <a:pt x="1423" y="1050"/>
                    <a:pt x="1487" y="986"/>
                  </a:cubicBezTo>
                  <a:lnTo>
                    <a:pt x="1523" y="986"/>
                  </a:lnTo>
                  <a:cubicBezTo>
                    <a:pt x="1563" y="1087"/>
                    <a:pt x="1675" y="1163"/>
                    <a:pt x="1791" y="1163"/>
                  </a:cubicBezTo>
                  <a:lnTo>
                    <a:pt x="1956" y="1163"/>
                  </a:lnTo>
                  <a:lnTo>
                    <a:pt x="1956" y="1190"/>
                  </a:lnTo>
                  <a:cubicBezTo>
                    <a:pt x="1960" y="1207"/>
                    <a:pt x="1971" y="1215"/>
                    <a:pt x="1985" y="1215"/>
                  </a:cubicBezTo>
                  <a:cubicBezTo>
                    <a:pt x="2013" y="1215"/>
                    <a:pt x="2054" y="1188"/>
                    <a:pt x="2096" y="1138"/>
                  </a:cubicBezTo>
                  <a:cubicBezTo>
                    <a:pt x="2208" y="1074"/>
                    <a:pt x="2297" y="962"/>
                    <a:pt x="2297" y="822"/>
                  </a:cubicBezTo>
                  <a:lnTo>
                    <a:pt x="2297" y="618"/>
                  </a:lnTo>
                  <a:lnTo>
                    <a:pt x="2284" y="618"/>
                  </a:lnTo>
                  <a:cubicBezTo>
                    <a:pt x="2248" y="453"/>
                    <a:pt x="2108" y="325"/>
                    <a:pt x="1928" y="313"/>
                  </a:cubicBezTo>
                  <a:lnTo>
                    <a:pt x="1879" y="313"/>
                  </a:lnTo>
                  <a:cubicBezTo>
                    <a:pt x="1709" y="167"/>
                    <a:pt x="1579" y="1"/>
                    <a:pt x="1320" y="1"/>
                  </a:cubicBezTo>
                  <a:close/>
                </a:path>
              </a:pathLst>
            </a:custGeom>
            <a:solidFill>
              <a:schemeClr val="dk1"/>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24" name="Google Shape;724;p83"/>
            <p:cNvSpPr/>
            <p:nvPr/>
          </p:nvSpPr>
          <p:spPr>
            <a:xfrm>
              <a:off x="2148245" y="1655073"/>
              <a:ext cx="497659" cy="730435"/>
            </a:xfrm>
            <a:custGeom>
              <a:avLst/>
              <a:gdLst/>
              <a:ahLst/>
              <a:cxnLst/>
              <a:rect l="l" t="t" r="r" b="b"/>
              <a:pathLst>
                <a:path w="2172" h="3188" extrusionOk="0">
                  <a:moveTo>
                    <a:pt x="725" y="1"/>
                  </a:moveTo>
                  <a:lnTo>
                    <a:pt x="725" y="686"/>
                  </a:lnTo>
                  <a:lnTo>
                    <a:pt x="344" y="686"/>
                  </a:lnTo>
                  <a:cubicBezTo>
                    <a:pt x="305" y="686"/>
                    <a:pt x="280" y="686"/>
                    <a:pt x="253" y="698"/>
                  </a:cubicBezTo>
                  <a:cubicBezTo>
                    <a:pt x="116" y="738"/>
                    <a:pt x="0" y="863"/>
                    <a:pt x="0" y="1027"/>
                  </a:cubicBezTo>
                  <a:lnTo>
                    <a:pt x="0" y="1067"/>
                  </a:lnTo>
                  <a:cubicBezTo>
                    <a:pt x="0" y="1243"/>
                    <a:pt x="153" y="1396"/>
                    <a:pt x="344" y="1396"/>
                  </a:cubicBezTo>
                  <a:lnTo>
                    <a:pt x="433" y="1396"/>
                  </a:lnTo>
                  <a:lnTo>
                    <a:pt x="344" y="2538"/>
                  </a:lnTo>
                  <a:cubicBezTo>
                    <a:pt x="305" y="2870"/>
                    <a:pt x="558" y="3159"/>
                    <a:pt x="890" y="3186"/>
                  </a:cubicBezTo>
                  <a:lnTo>
                    <a:pt x="953" y="3186"/>
                  </a:lnTo>
                  <a:cubicBezTo>
                    <a:pt x="969" y="3187"/>
                    <a:pt x="984" y="3188"/>
                    <a:pt x="999" y="3188"/>
                  </a:cubicBezTo>
                  <a:cubicBezTo>
                    <a:pt x="1309" y="3188"/>
                    <a:pt x="1576" y="2954"/>
                    <a:pt x="1599" y="2626"/>
                  </a:cubicBezTo>
                  <a:lnTo>
                    <a:pt x="1623" y="2209"/>
                  </a:lnTo>
                  <a:cubicBezTo>
                    <a:pt x="1928" y="2197"/>
                    <a:pt x="2172" y="1956"/>
                    <a:pt x="2172" y="1664"/>
                  </a:cubicBezTo>
                  <a:lnTo>
                    <a:pt x="2172" y="330"/>
                  </a:lnTo>
                  <a:cubicBezTo>
                    <a:pt x="2172" y="305"/>
                    <a:pt x="2172" y="266"/>
                    <a:pt x="2156" y="241"/>
                  </a:cubicBezTo>
                  <a:cubicBezTo>
                    <a:pt x="2120" y="266"/>
                    <a:pt x="2068" y="266"/>
                    <a:pt x="2019" y="266"/>
                  </a:cubicBezTo>
                  <a:lnTo>
                    <a:pt x="1867" y="266"/>
                  </a:lnTo>
                  <a:cubicBezTo>
                    <a:pt x="1739" y="266"/>
                    <a:pt x="1623" y="177"/>
                    <a:pt x="1587" y="65"/>
                  </a:cubicBezTo>
                  <a:cubicBezTo>
                    <a:pt x="1523" y="141"/>
                    <a:pt x="1422" y="190"/>
                    <a:pt x="1319" y="190"/>
                  </a:cubicBezTo>
                  <a:lnTo>
                    <a:pt x="990" y="190"/>
                  </a:lnTo>
                  <a:cubicBezTo>
                    <a:pt x="862" y="190"/>
                    <a:pt x="762" y="113"/>
                    <a:pt x="725" y="1"/>
                  </a:cubicBezTo>
                  <a:close/>
                </a:path>
              </a:pathLst>
            </a:custGeom>
            <a:solidFill>
              <a:srgbClr val="E8A286"/>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25" name="Google Shape;725;p83"/>
            <p:cNvSpPr/>
            <p:nvPr/>
          </p:nvSpPr>
          <p:spPr>
            <a:xfrm>
              <a:off x="2342775" y="2114229"/>
              <a:ext cx="177576" cy="125100"/>
            </a:xfrm>
            <a:custGeom>
              <a:avLst/>
              <a:gdLst/>
              <a:ahLst/>
              <a:cxnLst/>
              <a:rect l="l" t="t" r="r" b="b"/>
              <a:pathLst>
                <a:path w="775" h="546" extrusionOk="0">
                  <a:moveTo>
                    <a:pt x="1" y="1"/>
                  </a:moveTo>
                  <a:cubicBezTo>
                    <a:pt x="1" y="1"/>
                    <a:pt x="89" y="546"/>
                    <a:pt x="750" y="546"/>
                  </a:cubicBezTo>
                  <a:lnTo>
                    <a:pt x="774" y="205"/>
                  </a:lnTo>
                  <a:lnTo>
                    <a:pt x="774" y="205"/>
                  </a:lnTo>
                  <a:cubicBezTo>
                    <a:pt x="774" y="205"/>
                    <a:pt x="741" y="207"/>
                    <a:pt x="687" y="207"/>
                  </a:cubicBezTo>
                  <a:cubicBezTo>
                    <a:pt x="510" y="207"/>
                    <a:pt x="118" y="185"/>
                    <a:pt x="1" y="1"/>
                  </a:cubicBezTo>
                  <a:close/>
                </a:path>
              </a:pathLst>
            </a:custGeom>
            <a:solidFill>
              <a:srgbClr val="E06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26" name="Google Shape;726;p83"/>
            <p:cNvSpPr/>
            <p:nvPr/>
          </p:nvSpPr>
          <p:spPr>
            <a:xfrm>
              <a:off x="2142521" y="2209547"/>
              <a:ext cx="439233" cy="273111"/>
            </a:xfrm>
            <a:custGeom>
              <a:avLst/>
              <a:gdLst/>
              <a:ahLst/>
              <a:cxnLst/>
              <a:rect l="l" t="t" r="r" b="b"/>
              <a:pathLst>
                <a:path w="1917" h="1192" extrusionOk="0">
                  <a:moveTo>
                    <a:pt x="286" y="0"/>
                  </a:moveTo>
                  <a:cubicBezTo>
                    <a:pt x="267" y="0"/>
                    <a:pt x="248" y="9"/>
                    <a:pt x="241" y="29"/>
                  </a:cubicBezTo>
                  <a:lnTo>
                    <a:pt x="25" y="474"/>
                  </a:lnTo>
                  <a:cubicBezTo>
                    <a:pt x="1" y="510"/>
                    <a:pt x="13" y="574"/>
                    <a:pt x="37" y="614"/>
                  </a:cubicBezTo>
                  <a:lnTo>
                    <a:pt x="494" y="1147"/>
                  </a:lnTo>
                  <a:cubicBezTo>
                    <a:pt x="517" y="1175"/>
                    <a:pt x="555" y="1191"/>
                    <a:pt x="593" y="1191"/>
                  </a:cubicBezTo>
                  <a:cubicBezTo>
                    <a:pt x="622" y="1191"/>
                    <a:pt x="652" y="1182"/>
                    <a:pt x="674" y="1159"/>
                  </a:cubicBezTo>
                  <a:lnTo>
                    <a:pt x="1091" y="766"/>
                  </a:lnTo>
                  <a:cubicBezTo>
                    <a:pt x="1097" y="760"/>
                    <a:pt x="1103" y="757"/>
                    <a:pt x="1110" y="757"/>
                  </a:cubicBezTo>
                  <a:cubicBezTo>
                    <a:pt x="1116" y="757"/>
                    <a:pt x="1123" y="760"/>
                    <a:pt x="1131" y="766"/>
                  </a:cubicBezTo>
                  <a:lnTo>
                    <a:pt x="1396" y="1071"/>
                  </a:lnTo>
                  <a:cubicBezTo>
                    <a:pt x="1416" y="1095"/>
                    <a:pt x="1438" y="1107"/>
                    <a:pt x="1458" y="1107"/>
                  </a:cubicBezTo>
                  <a:cubicBezTo>
                    <a:pt x="1479" y="1107"/>
                    <a:pt x="1498" y="1095"/>
                    <a:pt x="1511" y="1071"/>
                  </a:cubicBezTo>
                  <a:lnTo>
                    <a:pt x="1877" y="651"/>
                  </a:lnTo>
                  <a:cubicBezTo>
                    <a:pt x="1916" y="614"/>
                    <a:pt x="1916" y="562"/>
                    <a:pt x="1904" y="526"/>
                  </a:cubicBezTo>
                  <a:lnTo>
                    <a:pt x="1764" y="157"/>
                  </a:lnTo>
                  <a:cubicBezTo>
                    <a:pt x="1756" y="105"/>
                    <a:pt x="1723" y="75"/>
                    <a:pt x="1686" y="75"/>
                  </a:cubicBezTo>
                  <a:cubicBezTo>
                    <a:pt x="1669" y="75"/>
                    <a:pt x="1652" y="81"/>
                    <a:pt x="1636" y="93"/>
                  </a:cubicBezTo>
                  <a:lnTo>
                    <a:pt x="1116" y="638"/>
                  </a:lnTo>
                  <a:cubicBezTo>
                    <a:pt x="1116" y="644"/>
                    <a:pt x="1112" y="648"/>
                    <a:pt x="1109" y="648"/>
                  </a:cubicBezTo>
                  <a:cubicBezTo>
                    <a:pt x="1106" y="648"/>
                    <a:pt x="1103" y="644"/>
                    <a:pt x="1103" y="638"/>
                  </a:cubicBezTo>
                  <a:lnTo>
                    <a:pt x="330" y="17"/>
                  </a:lnTo>
                  <a:cubicBezTo>
                    <a:pt x="319" y="6"/>
                    <a:pt x="302" y="0"/>
                    <a:pt x="286" y="0"/>
                  </a:cubicBezTo>
                  <a:close/>
                </a:path>
              </a:pathLst>
            </a:custGeom>
            <a:solidFill>
              <a:srgbClr val="F2F2F2"/>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27" name="Google Shape;727;p83"/>
            <p:cNvSpPr/>
            <p:nvPr/>
          </p:nvSpPr>
          <p:spPr>
            <a:xfrm>
              <a:off x="2136331" y="2203127"/>
              <a:ext cx="450918" cy="283873"/>
            </a:xfrm>
            <a:custGeom>
              <a:avLst/>
              <a:gdLst/>
              <a:ahLst/>
              <a:cxnLst/>
              <a:rect l="l" t="t" r="r" b="b"/>
              <a:pathLst>
                <a:path w="1968" h="1239" extrusionOk="0">
                  <a:moveTo>
                    <a:pt x="345" y="57"/>
                  </a:moveTo>
                  <a:lnTo>
                    <a:pt x="1118" y="691"/>
                  </a:lnTo>
                  <a:cubicBezTo>
                    <a:pt x="1124" y="698"/>
                    <a:pt x="1134" y="702"/>
                    <a:pt x="1144" y="702"/>
                  </a:cubicBezTo>
                  <a:cubicBezTo>
                    <a:pt x="1154" y="702"/>
                    <a:pt x="1164" y="698"/>
                    <a:pt x="1170" y="691"/>
                  </a:cubicBezTo>
                  <a:lnTo>
                    <a:pt x="1691" y="146"/>
                  </a:lnTo>
                  <a:cubicBezTo>
                    <a:pt x="1699" y="137"/>
                    <a:pt x="1708" y="128"/>
                    <a:pt x="1717" y="128"/>
                  </a:cubicBezTo>
                  <a:cubicBezTo>
                    <a:pt x="1720" y="128"/>
                    <a:pt x="1724" y="130"/>
                    <a:pt x="1727" y="133"/>
                  </a:cubicBezTo>
                  <a:cubicBezTo>
                    <a:pt x="1739" y="133"/>
                    <a:pt x="1767" y="158"/>
                    <a:pt x="1767" y="185"/>
                  </a:cubicBezTo>
                  <a:lnTo>
                    <a:pt x="1904" y="554"/>
                  </a:lnTo>
                  <a:cubicBezTo>
                    <a:pt x="1919" y="590"/>
                    <a:pt x="1919" y="630"/>
                    <a:pt x="1892" y="654"/>
                  </a:cubicBezTo>
                  <a:lnTo>
                    <a:pt x="1523" y="1087"/>
                  </a:lnTo>
                  <a:lnTo>
                    <a:pt x="1511" y="1087"/>
                  </a:lnTo>
                  <a:cubicBezTo>
                    <a:pt x="1511" y="1099"/>
                    <a:pt x="1499" y="1111"/>
                    <a:pt x="1487" y="1111"/>
                  </a:cubicBezTo>
                  <a:cubicBezTo>
                    <a:pt x="1474" y="1111"/>
                    <a:pt x="1462" y="1099"/>
                    <a:pt x="1447" y="1087"/>
                  </a:cubicBezTo>
                  <a:lnTo>
                    <a:pt x="1170" y="782"/>
                  </a:lnTo>
                  <a:cubicBezTo>
                    <a:pt x="1170" y="767"/>
                    <a:pt x="1158" y="767"/>
                    <a:pt x="1143" y="767"/>
                  </a:cubicBezTo>
                  <a:cubicBezTo>
                    <a:pt x="1130" y="767"/>
                    <a:pt x="1118" y="767"/>
                    <a:pt x="1106" y="782"/>
                  </a:cubicBezTo>
                  <a:lnTo>
                    <a:pt x="674" y="1175"/>
                  </a:lnTo>
                  <a:cubicBezTo>
                    <a:pt x="665" y="1184"/>
                    <a:pt x="650" y="1192"/>
                    <a:pt x="633" y="1192"/>
                  </a:cubicBezTo>
                  <a:cubicBezTo>
                    <a:pt x="625" y="1192"/>
                    <a:pt x="618" y="1191"/>
                    <a:pt x="610" y="1187"/>
                  </a:cubicBezTo>
                  <a:cubicBezTo>
                    <a:pt x="585" y="1187"/>
                    <a:pt x="561" y="1175"/>
                    <a:pt x="549" y="1163"/>
                  </a:cubicBezTo>
                  <a:lnTo>
                    <a:pt x="92" y="630"/>
                  </a:lnTo>
                  <a:cubicBezTo>
                    <a:pt x="64" y="590"/>
                    <a:pt x="52" y="554"/>
                    <a:pt x="77" y="514"/>
                  </a:cubicBezTo>
                  <a:lnTo>
                    <a:pt x="293" y="69"/>
                  </a:lnTo>
                  <a:cubicBezTo>
                    <a:pt x="293" y="57"/>
                    <a:pt x="305" y="57"/>
                    <a:pt x="305" y="57"/>
                  </a:cubicBezTo>
                  <a:close/>
                  <a:moveTo>
                    <a:pt x="323" y="1"/>
                  </a:moveTo>
                  <a:cubicBezTo>
                    <a:pt x="314" y="1"/>
                    <a:pt x="304" y="2"/>
                    <a:pt x="293" y="6"/>
                  </a:cubicBezTo>
                  <a:cubicBezTo>
                    <a:pt x="281" y="6"/>
                    <a:pt x="256" y="21"/>
                    <a:pt x="244" y="45"/>
                  </a:cubicBezTo>
                  <a:lnTo>
                    <a:pt x="28" y="490"/>
                  </a:lnTo>
                  <a:cubicBezTo>
                    <a:pt x="0" y="538"/>
                    <a:pt x="16" y="602"/>
                    <a:pt x="52" y="654"/>
                  </a:cubicBezTo>
                  <a:lnTo>
                    <a:pt x="509" y="1199"/>
                  </a:lnTo>
                  <a:cubicBezTo>
                    <a:pt x="521" y="1224"/>
                    <a:pt x="561" y="1239"/>
                    <a:pt x="597" y="1239"/>
                  </a:cubicBezTo>
                  <a:lnTo>
                    <a:pt x="610" y="1239"/>
                  </a:lnTo>
                  <a:cubicBezTo>
                    <a:pt x="649" y="1239"/>
                    <a:pt x="686" y="1224"/>
                    <a:pt x="713" y="1212"/>
                  </a:cubicBezTo>
                  <a:lnTo>
                    <a:pt x="1130" y="819"/>
                  </a:lnTo>
                  <a:lnTo>
                    <a:pt x="1411" y="1111"/>
                  </a:lnTo>
                  <a:cubicBezTo>
                    <a:pt x="1423" y="1148"/>
                    <a:pt x="1447" y="1163"/>
                    <a:pt x="1487" y="1163"/>
                  </a:cubicBezTo>
                  <a:cubicBezTo>
                    <a:pt x="1511" y="1163"/>
                    <a:pt x="1538" y="1135"/>
                    <a:pt x="1563" y="1111"/>
                  </a:cubicBezTo>
                  <a:lnTo>
                    <a:pt x="1931" y="691"/>
                  </a:lnTo>
                  <a:cubicBezTo>
                    <a:pt x="1968" y="654"/>
                    <a:pt x="1968" y="590"/>
                    <a:pt x="1956" y="538"/>
                  </a:cubicBezTo>
                  <a:lnTo>
                    <a:pt x="1816" y="173"/>
                  </a:lnTo>
                  <a:cubicBezTo>
                    <a:pt x="1803" y="133"/>
                    <a:pt x="1779" y="97"/>
                    <a:pt x="1739" y="82"/>
                  </a:cubicBezTo>
                  <a:cubicBezTo>
                    <a:pt x="1733" y="78"/>
                    <a:pt x="1726" y="77"/>
                    <a:pt x="1718" y="77"/>
                  </a:cubicBezTo>
                  <a:cubicBezTo>
                    <a:pt x="1695" y="77"/>
                    <a:pt x="1669" y="89"/>
                    <a:pt x="1651" y="109"/>
                  </a:cubicBezTo>
                  <a:lnTo>
                    <a:pt x="1130" y="642"/>
                  </a:lnTo>
                  <a:lnTo>
                    <a:pt x="369" y="21"/>
                  </a:lnTo>
                  <a:cubicBezTo>
                    <a:pt x="360" y="10"/>
                    <a:pt x="345" y="1"/>
                    <a:pt x="323" y="1"/>
                  </a:cubicBezTo>
                  <a:close/>
                </a:path>
              </a:pathLst>
            </a:custGeom>
            <a:solidFill>
              <a:srgbClr val="561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28" name="Google Shape;728;p83"/>
            <p:cNvSpPr/>
            <p:nvPr/>
          </p:nvSpPr>
          <p:spPr>
            <a:xfrm>
              <a:off x="2607411" y="2547500"/>
              <a:ext cx="276560" cy="44220"/>
            </a:xfrm>
            <a:custGeom>
              <a:avLst/>
              <a:gdLst/>
              <a:ahLst/>
              <a:cxnLst/>
              <a:rect l="l" t="t" r="r" b="b"/>
              <a:pathLst>
                <a:path w="1207" h="193" extrusionOk="0">
                  <a:moveTo>
                    <a:pt x="52" y="1"/>
                  </a:moveTo>
                  <a:cubicBezTo>
                    <a:pt x="28" y="1"/>
                    <a:pt x="0" y="13"/>
                    <a:pt x="0" y="40"/>
                  </a:cubicBezTo>
                  <a:lnTo>
                    <a:pt x="0" y="141"/>
                  </a:lnTo>
                  <a:cubicBezTo>
                    <a:pt x="0" y="165"/>
                    <a:pt x="28" y="193"/>
                    <a:pt x="52" y="193"/>
                  </a:cubicBezTo>
                  <a:lnTo>
                    <a:pt x="1157" y="193"/>
                  </a:lnTo>
                  <a:cubicBezTo>
                    <a:pt x="1182" y="193"/>
                    <a:pt x="1206" y="165"/>
                    <a:pt x="1206" y="141"/>
                  </a:cubicBezTo>
                  <a:lnTo>
                    <a:pt x="1206" y="40"/>
                  </a:lnTo>
                  <a:cubicBezTo>
                    <a:pt x="1206" y="13"/>
                    <a:pt x="1182" y="1"/>
                    <a:pt x="1157" y="1"/>
                  </a:cubicBezTo>
                  <a:close/>
                </a:path>
              </a:pathLst>
            </a:custGeom>
            <a:solidFill>
              <a:srgbClr val="92D050"/>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29" name="Google Shape;729;p83"/>
            <p:cNvSpPr/>
            <p:nvPr/>
          </p:nvSpPr>
          <p:spPr>
            <a:xfrm>
              <a:off x="2587020" y="2602720"/>
              <a:ext cx="317112" cy="372782"/>
            </a:xfrm>
            <a:custGeom>
              <a:avLst/>
              <a:gdLst/>
              <a:ahLst/>
              <a:cxnLst/>
              <a:rect l="l" t="t" r="r" b="b"/>
              <a:pathLst>
                <a:path w="1384" h="1627" extrusionOk="0">
                  <a:moveTo>
                    <a:pt x="1" y="0"/>
                  </a:moveTo>
                  <a:lnTo>
                    <a:pt x="193" y="1627"/>
                  </a:lnTo>
                  <a:lnTo>
                    <a:pt x="1195" y="1627"/>
                  </a:lnTo>
                  <a:lnTo>
                    <a:pt x="1384" y="0"/>
                  </a:lnTo>
                  <a:close/>
                </a:path>
              </a:pathLst>
            </a:custGeom>
            <a:solidFill>
              <a:srgbClr val="92D050"/>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30" name="Google Shape;730;p83"/>
            <p:cNvSpPr/>
            <p:nvPr/>
          </p:nvSpPr>
          <p:spPr>
            <a:xfrm>
              <a:off x="2564105" y="2582558"/>
              <a:ext cx="363847" cy="61630"/>
            </a:xfrm>
            <a:custGeom>
              <a:avLst/>
              <a:gdLst/>
              <a:ahLst/>
              <a:cxnLst/>
              <a:rect l="l" t="t" r="r" b="b"/>
              <a:pathLst>
                <a:path w="1588" h="269" extrusionOk="0">
                  <a:moveTo>
                    <a:pt x="128" y="0"/>
                  </a:moveTo>
                  <a:cubicBezTo>
                    <a:pt x="52" y="0"/>
                    <a:pt x="0" y="52"/>
                    <a:pt x="0" y="128"/>
                  </a:cubicBezTo>
                  <a:cubicBezTo>
                    <a:pt x="0" y="204"/>
                    <a:pt x="52" y="268"/>
                    <a:pt x="128" y="268"/>
                  </a:cubicBezTo>
                  <a:lnTo>
                    <a:pt x="1459" y="268"/>
                  </a:lnTo>
                  <a:cubicBezTo>
                    <a:pt x="1523" y="268"/>
                    <a:pt x="1587" y="204"/>
                    <a:pt x="1587" y="128"/>
                  </a:cubicBezTo>
                  <a:cubicBezTo>
                    <a:pt x="1587" y="52"/>
                    <a:pt x="1523" y="0"/>
                    <a:pt x="1459" y="0"/>
                  </a:cubicBezTo>
                  <a:close/>
                </a:path>
              </a:pathLst>
            </a:custGeom>
            <a:solidFill>
              <a:srgbClr val="561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31" name="Google Shape;731;p83"/>
            <p:cNvSpPr/>
            <p:nvPr/>
          </p:nvSpPr>
          <p:spPr>
            <a:xfrm>
              <a:off x="2674318" y="2696199"/>
              <a:ext cx="142517" cy="142510"/>
            </a:xfrm>
            <a:custGeom>
              <a:avLst/>
              <a:gdLst/>
              <a:ahLst/>
              <a:cxnLst/>
              <a:rect l="l" t="t" r="r" b="b"/>
              <a:pathLst>
                <a:path w="622" h="622" extrusionOk="0">
                  <a:moveTo>
                    <a:pt x="305" y="1"/>
                  </a:moveTo>
                  <a:cubicBezTo>
                    <a:pt x="141" y="1"/>
                    <a:pt x="1" y="138"/>
                    <a:pt x="1" y="305"/>
                  </a:cubicBezTo>
                  <a:cubicBezTo>
                    <a:pt x="1" y="482"/>
                    <a:pt x="141" y="622"/>
                    <a:pt x="305" y="622"/>
                  </a:cubicBezTo>
                  <a:cubicBezTo>
                    <a:pt x="485" y="622"/>
                    <a:pt x="622" y="482"/>
                    <a:pt x="622" y="305"/>
                  </a:cubicBezTo>
                  <a:cubicBezTo>
                    <a:pt x="622" y="138"/>
                    <a:pt x="485" y="1"/>
                    <a:pt x="305" y="1"/>
                  </a:cubicBezTo>
                  <a:close/>
                </a:path>
              </a:pathLst>
            </a:custGeom>
            <a:solidFill>
              <a:srgbClr val="F6EEE2"/>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32" name="Google Shape;732;p83"/>
            <p:cNvSpPr/>
            <p:nvPr/>
          </p:nvSpPr>
          <p:spPr>
            <a:xfrm>
              <a:off x="1663193" y="2662065"/>
              <a:ext cx="1247127" cy="676591"/>
            </a:xfrm>
            <a:custGeom>
              <a:avLst/>
              <a:gdLst/>
              <a:ahLst/>
              <a:cxnLst/>
              <a:rect l="l" t="t" r="r" b="b"/>
              <a:pathLst>
                <a:path w="5443" h="2953" extrusionOk="0">
                  <a:moveTo>
                    <a:pt x="4527" y="0"/>
                  </a:moveTo>
                  <a:cubicBezTo>
                    <a:pt x="4516" y="0"/>
                    <a:pt x="4503" y="3"/>
                    <a:pt x="4490" y="9"/>
                  </a:cubicBezTo>
                  <a:cubicBezTo>
                    <a:pt x="4465" y="9"/>
                    <a:pt x="4441" y="22"/>
                    <a:pt x="4426" y="34"/>
                  </a:cubicBezTo>
                  <a:cubicBezTo>
                    <a:pt x="4249" y="162"/>
                    <a:pt x="3792" y="631"/>
                    <a:pt x="3792" y="631"/>
                  </a:cubicBezTo>
                  <a:cubicBezTo>
                    <a:pt x="3740" y="683"/>
                    <a:pt x="3704" y="743"/>
                    <a:pt x="3664" y="807"/>
                  </a:cubicBezTo>
                  <a:lnTo>
                    <a:pt x="1761" y="1404"/>
                  </a:lnTo>
                  <a:lnTo>
                    <a:pt x="1761" y="1404"/>
                  </a:lnTo>
                  <a:lnTo>
                    <a:pt x="1852" y="960"/>
                  </a:lnTo>
                  <a:lnTo>
                    <a:pt x="266" y="911"/>
                  </a:lnTo>
                  <a:lnTo>
                    <a:pt x="74" y="1873"/>
                  </a:lnTo>
                  <a:cubicBezTo>
                    <a:pt x="0" y="2467"/>
                    <a:pt x="480" y="2952"/>
                    <a:pt x="1031" y="2952"/>
                  </a:cubicBezTo>
                  <a:cubicBezTo>
                    <a:pt x="1142" y="2952"/>
                    <a:pt x="1255" y="2933"/>
                    <a:pt x="1368" y="2890"/>
                  </a:cubicBezTo>
                  <a:lnTo>
                    <a:pt x="4072" y="1825"/>
                  </a:lnTo>
                  <a:cubicBezTo>
                    <a:pt x="4136" y="1825"/>
                    <a:pt x="4213" y="1825"/>
                    <a:pt x="4249" y="1797"/>
                  </a:cubicBezTo>
                  <a:lnTo>
                    <a:pt x="5050" y="1456"/>
                  </a:lnTo>
                  <a:cubicBezTo>
                    <a:pt x="5202" y="1392"/>
                    <a:pt x="5263" y="1200"/>
                    <a:pt x="5138" y="1176"/>
                  </a:cubicBezTo>
                  <a:cubicBezTo>
                    <a:pt x="5263" y="1164"/>
                    <a:pt x="5391" y="1112"/>
                    <a:pt x="5367" y="960"/>
                  </a:cubicBezTo>
                  <a:cubicBezTo>
                    <a:pt x="5355" y="871"/>
                    <a:pt x="5291" y="859"/>
                    <a:pt x="5227" y="847"/>
                  </a:cubicBezTo>
                  <a:cubicBezTo>
                    <a:pt x="5339" y="835"/>
                    <a:pt x="5443" y="795"/>
                    <a:pt x="5431" y="683"/>
                  </a:cubicBezTo>
                  <a:cubicBezTo>
                    <a:pt x="5431" y="542"/>
                    <a:pt x="5315" y="515"/>
                    <a:pt x="5215" y="515"/>
                  </a:cubicBezTo>
                  <a:cubicBezTo>
                    <a:pt x="5278" y="503"/>
                    <a:pt x="5355" y="466"/>
                    <a:pt x="5339" y="363"/>
                  </a:cubicBezTo>
                  <a:cubicBezTo>
                    <a:pt x="5312" y="243"/>
                    <a:pt x="5231" y="206"/>
                    <a:pt x="5133" y="206"/>
                  </a:cubicBezTo>
                  <a:cubicBezTo>
                    <a:pt x="5013" y="206"/>
                    <a:pt x="4868" y="260"/>
                    <a:pt x="4758" y="287"/>
                  </a:cubicBezTo>
                  <a:cubicBezTo>
                    <a:pt x="4669" y="314"/>
                    <a:pt x="4593" y="351"/>
                    <a:pt x="4502" y="378"/>
                  </a:cubicBezTo>
                  <a:cubicBezTo>
                    <a:pt x="4541" y="287"/>
                    <a:pt x="4578" y="198"/>
                    <a:pt x="4578" y="98"/>
                  </a:cubicBezTo>
                  <a:cubicBezTo>
                    <a:pt x="4578" y="73"/>
                    <a:pt x="4578" y="34"/>
                    <a:pt x="4554" y="9"/>
                  </a:cubicBezTo>
                  <a:cubicBezTo>
                    <a:pt x="4548" y="3"/>
                    <a:pt x="4538" y="0"/>
                    <a:pt x="4527" y="0"/>
                  </a:cubicBezTo>
                  <a:close/>
                </a:path>
              </a:pathLst>
            </a:custGeom>
            <a:solidFill>
              <a:srgbClr val="E8A286"/>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33" name="Google Shape;733;p83"/>
            <p:cNvSpPr/>
            <p:nvPr/>
          </p:nvSpPr>
          <p:spPr>
            <a:xfrm>
              <a:off x="2060957" y="2588053"/>
              <a:ext cx="110441" cy="393166"/>
            </a:xfrm>
            <a:custGeom>
              <a:avLst/>
              <a:gdLst/>
              <a:ahLst/>
              <a:cxnLst/>
              <a:rect l="l" t="t" r="r" b="b"/>
              <a:pathLst>
                <a:path w="482" h="1716" extrusionOk="0">
                  <a:moveTo>
                    <a:pt x="457" y="1"/>
                  </a:moveTo>
                  <a:cubicBezTo>
                    <a:pt x="445" y="1"/>
                    <a:pt x="433" y="16"/>
                    <a:pt x="433" y="28"/>
                  </a:cubicBezTo>
                  <a:lnTo>
                    <a:pt x="369" y="1182"/>
                  </a:lnTo>
                  <a:cubicBezTo>
                    <a:pt x="369" y="1234"/>
                    <a:pt x="345" y="1258"/>
                    <a:pt x="305" y="1258"/>
                  </a:cubicBezTo>
                  <a:lnTo>
                    <a:pt x="89" y="1258"/>
                  </a:lnTo>
                  <a:lnTo>
                    <a:pt x="13" y="1691"/>
                  </a:lnTo>
                  <a:cubicBezTo>
                    <a:pt x="1" y="1703"/>
                    <a:pt x="13" y="1715"/>
                    <a:pt x="25" y="1715"/>
                  </a:cubicBezTo>
                  <a:lnTo>
                    <a:pt x="40" y="1715"/>
                  </a:lnTo>
                  <a:cubicBezTo>
                    <a:pt x="52" y="1715"/>
                    <a:pt x="52" y="1703"/>
                    <a:pt x="65" y="1691"/>
                  </a:cubicBezTo>
                  <a:lnTo>
                    <a:pt x="141" y="1310"/>
                  </a:lnTo>
                  <a:lnTo>
                    <a:pt x="293" y="1310"/>
                  </a:lnTo>
                  <a:cubicBezTo>
                    <a:pt x="369" y="1310"/>
                    <a:pt x="421" y="1258"/>
                    <a:pt x="421" y="1194"/>
                  </a:cubicBezTo>
                  <a:lnTo>
                    <a:pt x="482" y="28"/>
                  </a:lnTo>
                  <a:cubicBezTo>
                    <a:pt x="482" y="16"/>
                    <a:pt x="470" y="1"/>
                    <a:pt x="457" y="1"/>
                  </a:cubicBezTo>
                  <a:close/>
                </a:path>
              </a:pathLst>
            </a:custGeom>
            <a:solidFill>
              <a:srgbClr val="561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34" name="Google Shape;734;p83"/>
            <p:cNvSpPr/>
            <p:nvPr/>
          </p:nvSpPr>
          <p:spPr>
            <a:xfrm>
              <a:off x="2596182" y="2710181"/>
              <a:ext cx="113185" cy="79049"/>
            </a:xfrm>
            <a:custGeom>
              <a:avLst/>
              <a:gdLst/>
              <a:ahLst/>
              <a:cxnLst/>
              <a:rect l="l" t="t" r="r" b="b"/>
              <a:pathLst>
                <a:path w="492" h="345" extrusionOk="0">
                  <a:moveTo>
                    <a:pt x="494" y="0"/>
                  </a:moveTo>
                  <a:lnTo>
                    <a:pt x="494" y="0"/>
                  </a:lnTo>
                  <a:cubicBezTo>
                    <a:pt x="418" y="28"/>
                    <a:pt x="0" y="345"/>
                    <a:pt x="0" y="345"/>
                  </a:cubicBezTo>
                  <a:lnTo>
                    <a:pt x="430" y="168"/>
                  </a:lnTo>
                  <a:lnTo>
                    <a:pt x="494" y="0"/>
                  </a:lnTo>
                  <a:close/>
                </a:path>
              </a:pathLst>
            </a:custGeom>
            <a:solidFill>
              <a:srgbClr val="E58E70"/>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35" name="Google Shape;735;p83"/>
            <p:cNvSpPr/>
            <p:nvPr/>
          </p:nvSpPr>
          <p:spPr>
            <a:xfrm>
              <a:off x="2787959" y="2771582"/>
              <a:ext cx="84774" cy="35058"/>
            </a:xfrm>
            <a:custGeom>
              <a:avLst/>
              <a:gdLst/>
              <a:ahLst/>
              <a:cxnLst/>
              <a:rect l="l" t="t" r="r" b="b"/>
              <a:pathLst>
                <a:path w="370" h="153" extrusionOk="0">
                  <a:moveTo>
                    <a:pt x="342" y="0"/>
                  </a:moveTo>
                  <a:cubicBezTo>
                    <a:pt x="293" y="13"/>
                    <a:pt x="50" y="89"/>
                    <a:pt x="25" y="101"/>
                  </a:cubicBezTo>
                  <a:cubicBezTo>
                    <a:pt x="13" y="101"/>
                    <a:pt x="1" y="113"/>
                    <a:pt x="13" y="128"/>
                  </a:cubicBezTo>
                  <a:cubicBezTo>
                    <a:pt x="13" y="141"/>
                    <a:pt x="25" y="153"/>
                    <a:pt x="37" y="153"/>
                  </a:cubicBezTo>
                  <a:cubicBezTo>
                    <a:pt x="141" y="113"/>
                    <a:pt x="318" y="64"/>
                    <a:pt x="342" y="52"/>
                  </a:cubicBezTo>
                  <a:cubicBezTo>
                    <a:pt x="354" y="52"/>
                    <a:pt x="369" y="37"/>
                    <a:pt x="369" y="25"/>
                  </a:cubicBezTo>
                  <a:cubicBezTo>
                    <a:pt x="369" y="13"/>
                    <a:pt x="354" y="0"/>
                    <a:pt x="342" y="0"/>
                  </a:cubicBezTo>
                  <a:close/>
                </a:path>
              </a:pathLst>
            </a:custGeom>
            <a:solidFill>
              <a:srgbClr val="E06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36" name="Google Shape;736;p83"/>
            <p:cNvSpPr/>
            <p:nvPr/>
          </p:nvSpPr>
          <p:spPr>
            <a:xfrm>
              <a:off x="1996802" y="2960607"/>
              <a:ext cx="134270" cy="52696"/>
            </a:xfrm>
            <a:custGeom>
              <a:avLst/>
              <a:gdLst/>
              <a:ahLst/>
              <a:cxnLst/>
              <a:rect l="l" t="t" r="r" b="b"/>
              <a:pathLst>
                <a:path w="586" h="230" extrusionOk="0">
                  <a:moveTo>
                    <a:pt x="549" y="1"/>
                  </a:moveTo>
                  <a:lnTo>
                    <a:pt x="16" y="177"/>
                  </a:lnTo>
                  <a:cubicBezTo>
                    <a:pt x="0" y="177"/>
                    <a:pt x="0" y="202"/>
                    <a:pt x="0" y="217"/>
                  </a:cubicBezTo>
                  <a:cubicBezTo>
                    <a:pt x="0" y="217"/>
                    <a:pt x="16" y="229"/>
                    <a:pt x="28" y="229"/>
                  </a:cubicBezTo>
                  <a:lnTo>
                    <a:pt x="573" y="50"/>
                  </a:lnTo>
                  <a:cubicBezTo>
                    <a:pt x="585" y="37"/>
                    <a:pt x="585" y="25"/>
                    <a:pt x="585" y="13"/>
                  </a:cubicBezTo>
                  <a:cubicBezTo>
                    <a:pt x="585" y="1"/>
                    <a:pt x="561" y="1"/>
                    <a:pt x="549" y="1"/>
                  </a:cubicBezTo>
                  <a:close/>
                </a:path>
              </a:pathLst>
            </a:custGeom>
            <a:solidFill>
              <a:srgbClr val="E06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37" name="Google Shape;737;p83"/>
            <p:cNvSpPr/>
            <p:nvPr/>
          </p:nvSpPr>
          <p:spPr>
            <a:xfrm>
              <a:off x="2802626" y="2849718"/>
              <a:ext cx="70116" cy="29553"/>
            </a:xfrm>
            <a:custGeom>
              <a:avLst/>
              <a:gdLst/>
              <a:ahLst/>
              <a:cxnLst/>
              <a:rect l="l" t="t" r="r" b="b"/>
              <a:pathLst>
                <a:path w="306" h="129" extrusionOk="0">
                  <a:moveTo>
                    <a:pt x="266" y="1"/>
                  </a:moveTo>
                  <a:lnTo>
                    <a:pt x="25" y="77"/>
                  </a:lnTo>
                  <a:cubicBezTo>
                    <a:pt x="13" y="92"/>
                    <a:pt x="1" y="104"/>
                    <a:pt x="13" y="116"/>
                  </a:cubicBezTo>
                  <a:cubicBezTo>
                    <a:pt x="13" y="128"/>
                    <a:pt x="25" y="128"/>
                    <a:pt x="37" y="128"/>
                  </a:cubicBezTo>
                  <a:lnTo>
                    <a:pt x="278" y="52"/>
                  </a:lnTo>
                  <a:cubicBezTo>
                    <a:pt x="290" y="52"/>
                    <a:pt x="305" y="40"/>
                    <a:pt x="305" y="16"/>
                  </a:cubicBezTo>
                  <a:cubicBezTo>
                    <a:pt x="290" y="1"/>
                    <a:pt x="278" y="1"/>
                    <a:pt x="266" y="1"/>
                  </a:cubicBezTo>
                  <a:close/>
                </a:path>
              </a:pathLst>
            </a:custGeom>
            <a:solidFill>
              <a:srgbClr val="E06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738" name="Google Shape;738;p83"/>
            <p:cNvSpPr/>
            <p:nvPr/>
          </p:nvSpPr>
          <p:spPr>
            <a:xfrm>
              <a:off x="2805607" y="2925787"/>
              <a:ext cx="43305" cy="20391"/>
            </a:xfrm>
            <a:custGeom>
              <a:avLst/>
              <a:gdLst/>
              <a:ahLst/>
              <a:cxnLst/>
              <a:rect l="l" t="t" r="r" b="b"/>
              <a:pathLst>
                <a:path w="189" h="89" extrusionOk="0">
                  <a:moveTo>
                    <a:pt x="152" y="1"/>
                  </a:moveTo>
                  <a:lnTo>
                    <a:pt x="12" y="37"/>
                  </a:lnTo>
                  <a:cubicBezTo>
                    <a:pt x="0" y="49"/>
                    <a:pt x="0" y="64"/>
                    <a:pt x="0" y="77"/>
                  </a:cubicBezTo>
                  <a:cubicBezTo>
                    <a:pt x="0" y="89"/>
                    <a:pt x="12" y="89"/>
                    <a:pt x="24" y="89"/>
                  </a:cubicBezTo>
                  <a:lnTo>
                    <a:pt x="37" y="89"/>
                  </a:lnTo>
                  <a:lnTo>
                    <a:pt x="165" y="49"/>
                  </a:lnTo>
                  <a:cubicBezTo>
                    <a:pt x="177" y="49"/>
                    <a:pt x="189" y="37"/>
                    <a:pt x="177" y="25"/>
                  </a:cubicBezTo>
                  <a:cubicBezTo>
                    <a:pt x="177" y="13"/>
                    <a:pt x="165" y="1"/>
                    <a:pt x="152" y="1"/>
                  </a:cubicBezTo>
                  <a:close/>
                </a:path>
              </a:pathLst>
            </a:custGeom>
            <a:solidFill>
              <a:srgbClr val="E06A4B"/>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pic>
        <p:nvPicPr>
          <p:cNvPr id="739" name="Google Shape;739;p83" descr="Graphical user interface, application&#10;&#10;Description automatically generated with medium confidence"/>
          <p:cNvPicPr preferRelativeResize="0"/>
          <p:nvPr/>
        </p:nvPicPr>
        <p:blipFill rotWithShape="1">
          <a:blip r:embed="rId6">
            <a:alphaModFix/>
          </a:blip>
          <a:srcRect/>
          <a:stretch/>
        </p:blipFill>
        <p:spPr>
          <a:xfrm>
            <a:off x="34350" y="4765725"/>
            <a:ext cx="1559450" cy="327176"/>
          </a:xfrm>
          <a:prstGeom prst="rect">
            <a:avLst/>
          </a:prstGeom>
          <a:noFill/>
          <a:ln>
            <a:noFill/>
          </a:ln>
        </p:spPr>
      </p:pic>
      <p:sp>
        <p:nvSpPr>
          <p:cNvPr id="740" name="Google Shape;740;p83"/>
          <p:cNvSpPr txBox="1"/>
          <p:nvPr/>
        </p:nvSpPr>
        <p:spPr>
          <a:xfrm>
            <a:off x="4939146" y="3024572"/>
            <a:ext cx="4114799" cy="921376"/>
          </a:xfrm>
          <a:prstGeom prst="rect">
            <a:avLst/>
          </a:prstGeom>
          <a:solidFill>
            <a:schemeClr val="bg1"/>
          </a:solidFill>
          <a:ln>
            <a:noFill/>
          </a:ln>
        </p:spPr>
        <p:txBody>
          <a:bodyPr spcFirstLastPara="1" wrap="square" lIns="91425" tIns="91425" rIns="91425" bIns="91425" anchor="t" anchorCtr="0">
            <a:spAutoFit/>
          </a:bodyPr>
          <a:lstStyle/>
          <a:p>
            <a:pPr marL="0" marR="0" lvl="0" indent="0" algn="ctr" rtl="0">
              <a:lnSpc>
                <a:spcPct val="114000"/>
              </a:lnSpc>
              <a:spcBef>
                <a:spcPts val="0"/>
              </a:spcBef>
              <a:spcAft>
                <a:spcPts val="0"/>
              </a:spcAft>
              <a:buClr>
                <a:srgbClr val="000000"/>
              </a:buClr>
              <a:buSzPts val="1600"/>
              <a:buFont typeface="Arial"/>
              <a:buNone/>
            </a:pPr>
            <a:r>
              <a:rPr lang="it" b="1" i="0" u="none" strike="noStrike" cap="none" dirty="0">
                <a:solidFill>
                  <a:srgbClr val="000000"/>
                </a:solidFill>
                <a:latin typeface="Open Sans"/>
                <a:ea typeface="Open Sans"/>
                <a:cs typeface="Open Sans"/>
                <a:sym typeface="Open Sans"/>
              </a:rPr>
              <a:t>Παρακαλούμε, συμπληρώστε αυτή τη γρήγορη αξιολόγηση για να μας βοηθήσετε να βελτιώσουμε την ενότητα!</a:t>
            </a:r>
            <a:endParaRPr b="0" i="0" u="none" strike="noStrike" cap="none" dirty="0">
              <a:solidFill>
                <a:srgbClr val="000000"/>
              </a:solidFill>
              <a:latin typeface="Arial"/>
              <a:ea typeface="Arial"/>
              <a:cs typeface="Arial"/>
              <a:sym typeface="Arial"/>
            </a:endParaRPr>
          </a:p>
        </p:txBody>
      </p:sp>
      <p:sp>
        <p:nvSpPr>
          <p:cNvPr id="741" name="Google Shape;741;p83"/>
          <p:cNvSpPr/>
          <p:nvPr/>
        </p:nvSpPr>
        <p:spPr>
          <a:xfrm>
            <a:off x="3046914" y="2757150"/>
            <a:ext cx="1963200" cy="1845900"/>
          </a:xfrm>
          <a:prstGeom prst="rect">
            <a:avLst/>
          </a:prstGeom>
          <a:solidFill>
            <a:srgbClr val="C2C2C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3"/>
          <p:cNvSpPr txBox="1"/>
          <p:nvPr/>
        </p:nvSpPr>
        <p:spPr>
          <a:xfrm>
            <a:off x="3518400" y="3372300"/>
            <a:ext cx="1269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Lato"/>
                <a:ea typeface="Lato"/>
                <a:cs typeface="Lato"/>
                <a:sym typeface="Lato"/>
              </a:rPr>
              <a:t>ΕΙΣΆΓΕΤΕ ΚΩΔΙΚΌ QR ΕΔΏ</a:t>
            </a:r>
            <a:endParaRPr>
              <a:latin typeface="Lato"/>
              <a:ea typeface="Lato"/>
              <a:cs typeface="Lato"/>
              <a:sym typeface="Lato"/>
            </a:endParaRPr>
          </a:p>
        </p:txBody>
      </p:sp>
      <p:sp>
        <p:nvSpPr>
          <p:cNvPr id="743" name="Google Shape;743;p83"/>
          <p:cNvSpPr/>
          <p:nvPr/>
        </p:nvSpPr>
        <p:spPr>
          <a:xfrm>
            <a:off x="5290029" y="2611582"/>
            <a:ext cx="3182025" cy="332509"/>
          </a:xfrm>
          <a:prstGeom prst="rect">
            <a:avLst/>
          </a:prstGeom>
          <a:solidFill>
            <a:srgbClr val="C2C2C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3"/>
          <p:cNvSpPr txBox="1"/>
          <p:nvPr/>
        </p:nvSpPr>
        <p:spPr>
          <a:xfrm>
            <a:off x="5202382" y="2590582"/>
            <a:ext cx="3297382" cy="400079"/>
          </a:xfrm>
          <a:prstGeom prst="rect">
            <a:avLst/>
          </a:prstGeom>
          <a:solidFill>
            <a:schemeClr val="bg1"/>
          </a:solid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Lato"/>
                <a:ea typeface="Lato"/>
                <a:cs typeface="Lato"/>
                <a:sym typeface="Lato"/>
                <a:hlinkClick r:id="rId7"/>
              </a:rPr>
              <a:t>https://www.synthesis-center.org/</a:t>
            </a:r>
            <a:r>
              <a:rPr kumimoji="0" lang="en-GB" sz="1400" b="0" i="0" u="none" strike="noStrike" kern="0" cap="none" spc="0" normalizeH="0" baseline="0" noProof="0" dirty="0">
                <a:ln>
                  <a:noFill/>
                </a:ln>
                <a:solidFill>
                  <a:srgbClr val="000000"/>
                </a:solidFill>
                <a:effectLst/>
                <a:uLnTx/>
                <a:uFillTx/>
                <a:latin typeface="Lato"/>
                <a:ea typeface="Lato"/>
                <a:cs typeface="Lato"/>
                <a:sym typeface="Lato"/>
              </a:rPr>
              <a:t>  </a:t>
            </a:r>
          </a:p>
        </p:txBody>
      </p:sp>
      <p:pic>
        <p:nvPicPr>
          <p:cNvPr id="3" name="Picture 2" descr="A qr code on a white background&#10;&#10;Description automatically generated">
            <a:extLst>
              <a:ext uri="{FF2B5EF4-FFF2-40B4-BE49-F238E27FC236}">
                <a16:creationId xmlns:a16="http://schemas.microsoft.com/office/drawing/2014/main" id="{7D1DB4E4-3659-F843-E211-C10C1902E86C}"/>
              </a:ext>
            </a:extLst>
          </p:cNvPr>
          <p:cNvPicPr>
            <a:picLocks noChangeAspect="1"/>
          </p:cNvPicPr>
          <p:nvPr/>
        </p:nvPicPr>
        <p:blipFill>
          <a:blip r:embed="rId8"/>
          <a:stretch>
            <a:fillRect/>
          </a:stretch>
        </p:blipFill>
        <p:spPr>
          <a:xfrm>
            <a:off x="3027842" y="2674943"/>
            <a:ext cx="2012504" cy="201250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0"/>
          <p:cNvSpPr txBox="1">
            <a:spLocks noGrp="1"/>
          </p:cNvSpPr>
          <p:nvPr>
            <p:ph type="title"/>
          </p:nvPr>
        </p:nvSpPr>
        <p:spPr>
          <a:xfrm>
            <a:off x="1925500" y="648650"/>
            <a:ext cx="6321600" cy="6354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Clr>
                <a:schemeClr val="dk2"/>
              </a:buClr>
              <a:buSzPts val="1100"/>
              <a:buFont typeface="Arial"/>
              <a:buNone/>
            </a:pPr>
            <a:r>
              <a:rPr lang="it" sz="1400" dirty="0">
                <a:latin typeface="Lato"/>
                <a:ea typeface="Lato"/>
                <a:cs typeface="Lato"/>
                <a:sym typeface="Lato"/>
              </a:rPr>
              <a:t>Χαρτογράφηση των οικονομικών και χρηματοοικονομικών διαδικασιών των κοινωνικών επιχειρήσεων</a:t>
            </a:r>
            <a:endParaRPr sz="2600" dirty="0"/>
          </a:p>
        </p:txBody>
      </p:sp>
      <p:sp>
        <p:nvSpPr>
          <p:cNvPr id="176" name="Google Shape;176;p30"/>
          <p:cNvSpPr txBox="1"/>
          <p:nvPr/>
        </p:nvSpPr>
        <p:spPr>
          <a:xfrm>
            <a:off x="456075" y="2317800"/>
            <a:ext cx="2087400" cy="50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it" sz="2100" b="1">
                <a:solidFill>
                  <a:schemeClr val="dk1"/>
                </a:solidFill>
                <a:latin typeface="Lato"/>
                <a:ea typeface="Lato"/>
                <a:cs typeface="Lato"/>
                <a:sym typeface="Lato"/>
              </a:rPr>
              <a:t>Ευρετήριο</a:t>
            </a:r>
            <a:endParaRPr/>
          </a:p>
        </p:txBody>
      </p:sp>
      <p:sp>
        <p:nvSpPr>
          <p:cNvPr id="177" name="Google Shape;177;p30"/>
          <p:cNvSpPr txBox="1">
            <a:spLocks noGrp="1"/>
          </p:cNvSpPr>
          <p:nvPr>
            <p:ph type="body" idx="1"/>
          </p:nvPr>
        </p:nvSpPr>
        <p:spPr>
          <a:xfrm>
            <a:off x="1900600" y="1424875"/>
            <a:ext cx="6371400" cy="3667800"/>
          </a:xfrm>
          <a:prstGeom prst="rect">
            <a:avLst/>
          </a:prstGeom>
        </p:spPr>
        <p:txBody>
          <a:bodyPr spcFirstLastPara="1" wrap="square" lIns="91425" tIns="91425" rIns="91425" bIns="91425" anchor="t" anchorCtr="0">
            <a:noAutofit/>
          </a:bodyPr>
          <a:lstStyle/>
          <a:p>
            <a:pPr marL="457200" lvl="0" indent="-311150" algn="l" rtl="0">
              <a:lnSpc>
                <a:spcPct val="100000"/>
              </a:lnSpc>
              <a:spcBef>
                <a:spcPts val="0"/>
              </a:spcBef>
              <a:spcAft>
                <a:spcPts val="0"/>
              </a:spcAft>
              <a:buClr>
                <a:schemeClr val="dk1"/>
              </a:buClr>
              <a:buSzPts val="1300"/>
              <a:buAutoNum type="arabicPeriod"/>
            </a:pPr>
            <a:r>
              <a:rPr lang="it" sz="1300" b="1" dirty="0">
                <a:solidFill>
                  <a:schemeClr val="dk1"/>
                </a:solidFill>
              </a:rPr>
              <a:t>Η ΔΙΑΔΙΚΑΣ</a:t>
            </a:r>
            <a:r>
              <a:rPr lang="el-GR" sz="1300" b="1" dirty="0">
                <a:solidFill>
                  <a:schemeClr val="dk1"/>
                </a:solidFill>
              </a:rPr>
              <a:t>Ι</a:t>
            </a:r>
            <a:r>
              <a:rPr lang="it" sz="1300" b="1" dirty="0">
                <a:solidFill>
                  <a:schemeClr val="dk1"/>
                </a:solidFill>
              </a:rPr>
              <a:t>Α ΕΠΙΧΕΙΡΗΜΑΤΙΚΟ</a:t>
            </a:r>
            <a:r>
              <a:rPr lang="el-GR" sz="1300" b="1" dirty="0">
                <a:solidFill>
                  <a:schemeClr val="dk1"/>
                </a:solidFill>
              </a:rPr>
              <a:t>Υ</a:t>
            </a:r>
            <a:r>
              <a:rPr lang="it" sz="1300" b="1" dirty="0">
                <a:solidFill>
                  <a:schemeClr val="dk1"/>
                </a:solidFill>
              </a:rPr>
              <a:t> ΣΧΕΔΙΑΣΜΟ</a:t>
            </a:r>
            <a:r>
              <a:rPr lang="el-GR" sz="1300" b="1" dirty="0">
                <a:solidFill>
                  <a:schemeClr val="dk1"/>
                </a:solidFill>
              </a:rPr>
              <a:t>Υ</a:t>
            </a:r>
            <a:endParaRPr sz="1300" b="1" dirty="0">
              <a:solidFill>
                <a:schemeClr val="dk1"/>
              </a:solidFill>
            </a:endParaRPr>
          </a:p>
          <a:p>
            <a:pPr marL="0" lvl="0" indent="0" algn="l" rtl="0">
              <a:lnSpc>
                <a:spcPct val="100000"/>
              </a:lnSpc>
              <a:spcBef>
                <a:spcPts val="0"/>
              </a:spcBef>
              <a:spcAft>
                <a:spcPts val="0"/>
              </a:spcAft>
              <a:buNone/>
            </a:pPr>
            <a:endParaRPr sz="1300" b="1" dirty="0">
              <a:solidFill>
                <a:schemeClr val="dk1"/>
              </a:solidFill>
            </a:endParaRPr>
          </a:p>
          <a:p>
            <a:pPr marL="0" lvl="0" indent="0" algn="l" rtl="0">
              <a:lnSpc>
                <a:spcPct val="100000"/>
              </a:lnSpc>
              <a:spcBef>
                <a:spcPts val="0"/>
              </a:spcBef>
              <a:spcAft>
                <a:spcPts val="0"/>
              </a:spcAft>
              <a:buNone/>
            </a:pPr>
            <a:r>
              <a:rPr lang="it" sz="1000" b="1" dirty="0"/>
              <a:t>1.1 </a:t>
            </a:r>
            <a:r>
              <a:rPr lang="it" sz="1000" dirty="0"/>
              <a:t>Ο σκοπός των εργαλείων σχεδιασμού και διαχείρισης</a:t>
            </a:r>
            <a:endParaRPr sz="1000" dirty="0"/>
          </a:p>
          <a:p>
            <a:pPr marL="0" lvl="0" indent="0" algn="l" rtl="0">
              <a:lnSpc>
                <a:spcPct val="100000"/>
              </a:lnSpc>
              <a:spcBef>
                <a:spcPts val="0"/>
              </a:spcBef>
              <a:spcAft>
                <a:spcPts val="0"/>
              </a:spcAft>
              <a:buNone/>
            </a:pPr>
            <a:r>
              <a:rPr lang="it" sz="1000" b="1" dirty="0"/>
              <a:t>1.2 </a:t>
            </a:r>
            <a:r>
              <a:rPr lang="it" sz="1000" dirty="0"/>
              <a:t>Σχεδιασμός της ημερήσιας διάταξης λαμβάνοντας υπόψη τις προτεραιότητες και τις εσωτερικές ανάγκες</a:t>
            </a:r>
            <a:endParaRPr sz="1000" dirty="0"/>
          </a:p>
          <a:p>
            <a:pPr marL="0" lvl="0" indent="0" algn="l" rtl="0">
              <a:lnSpc>
                <a:spcPct val="100000"/>
              </a:lnSpc>
              <a:spcBef>
                <a:spcPts val="0"/>
              </a:spcBef>
              <a:spcAft>
                <a:spcPts val="0"/>
              </a:spcAft>
              <a:buNone/>
            </a:pPr>
            <a:r>
              <a:rPr lang="it" sz="1000" b="1" dirty="0"/>
              <a:t>1.3 </a:t>
            </a:r>
            <a:r>
              <a:rPr lang="it" sz="1000" dirty="0"/>
              <a:t>Διατύπωση της αποστολής της κοινωνικής επιχείρησης</a:t>
            </a:r>
            <a:endParaRPr sz="1000" dirty="0"/>
          </a:p>
          <a:p>
            <a:pPr marL="0" lvl="0" indent="0" algn="l" rtl="0">
              <a:lnSpc>
                <a:spcPct val="100000"/>
              </a:lnSpc>
              <a:spcBef>
                <a:spcPts val="0"/>
              </a:spcBef>
              <a:spcAft>
                <a:spcPts val="0"/>
              </a:spcAft>
              <a:buNone/>
            </a:pPr>
            <a:r>
              <a:rPr lang="it" sz="1000" b="1" dirty="0"/>
              <a:t>1.4 </a:t>
            </a:r>
            <a:r>
              <a:rPr lang="it" sz="1000" dirty="0"/>
              <a:t>Περιγράφοντας τις ειδικές δράσεις για την επίτευξη των στόχων και των σκοπών</a:t>
            </a:r>
            <a:endParaRPr sz="1000" dirty="0"/>
          </a:p>
          <a:p>
            <a:pPr marL="0" lvl="0" indent="0" algn="l" rtl="0">
              <a:lnSpc>
                <a:spcPct val="100000"/>
              </a:lnSpc>
              <a:spcBef>
                <a:spcPts val="0"/>
              </a:spcBef>
              <a:spcAft>
                <a:spcPts val="0"/>
              </a:spcAft>
              <a:buNone/>
            </a:pPr>
            <a:r>
              <a:rPr lang="it" sz="1000" b="1" dirty="0"/>
              <a:t>1.5 </a:t>
            </a:r>
            <a:r>
              <a:rPr lang="it" sz="1000" dirty="0"/>
              <a:t>Καθορισμός στόχων για το σχεδιασμό, τη μέτρηση και τη βελτίωση της απόδοσης</a:t>
            </a:r>
            <a:endParaRPr sz="1000" dirty="0"/>
          </a:p>
          <a:p>
            <a:pPr marL="0" lvl="0" indent="0" algn="l" rtl="0">
              <a:lnSpc>
                <a:spcPct val="100000"/>
              </a:lnSpc>
              <a:spcBef>
                <a:spcPts val="0"/>
              </a:spcBef>
              <a:spcAft>
                <a:spcPts val="0"/>
              </a:spcAft>
              <a:buNone/>
            </a:pPr>
            <a:r>
              <a:rPr lang="it" sz="1000" b="1" dirty="0"/>
              <a:t>1.6 </a:t>
            </a:r>
            <a:r>
              <a:rPr lang="it" sz="1000" dirty="0"/>
              <a:t>Οικοσυστήματα υποστήριξης της κοινωνικής επιχείρησης: διατήρηση αποτελεσματικής επικοινωνίας με τους ενδιαφερόμενους φορείς, τους χρηματοδότες ή επενδυτές, την κοινότητα, το διοικητικό συμβούλιο, τους εργαζόμενους και τους εθελοντές (δίκτυο)</a:t>
            </a:r>
            <a:endParaRPr sz="1000" dirty="0"/>
          </a:p>
          <a:p>
            <a:pPr marL="0" lvl="0" indent="0" algn="l" rtl="0">
              <a:lnSpc>
                <a:spcPct val="100000"/>
              </a:lnSpc>
              <a:spcBef>
                <a:spcPts val="0"/>
              </a:spcBef>
              <a:spcAft>
                <a:spcPts val="0"/>
              </a:spcAft>
              <a:buNone/>
            </a:pPr>
            <a:r>
              <a:rPr lang="it" sz="1000" b="1" dirty="0"/>
              <a:t>1.7 </a:t>
            </a:r>
            <a:r>
              <a:rPr lang="it" sz="1000" dirty="0"/>
              <a:t>Τι είναι το επιχειρηματικό σχέδιο</a:t>
            </a:r>
            <a:endParaRPr sz="1000" dirty="0"/>
          </a:p>
          <a:p>
            <a:pPr marL="0" lvl="0" indent="0" algn="l" rtl="0">
              <a:lnSpc>
                <a:spcPct val="100000"/>
              </a:lnSpc>
              <a:spcBef>
                <a:spcPts val="0"/>
              </a:spcBef>
              <a:spcAft>
                <a:spcPts val="0"/>
              </a:spcAft>
              <a:buNone/>
            </a:pPr>
            <a:endParaRPr sz="1000" dirty="0"/>
          </a:p>
          <a:p>
            <a:pPr marL="457200" lvl="0" indent="0" algn="l" rtl="0">
              <a:lnSpc>
                <a:spcPct val="100000"/>
              </a:lnSpc>
              <a:spcBef>
                <a:spcPts val="0"/>
              </a:spcBef>
              <a:spcAft>
                <a:spcPts val="0"/>
              </a:spcAft>
              <a:buNone/>
            </a:pPr>
            <a:endParaRPr sz="1000" dirty="0">
              <a:latin typeface="Arial"/>
              <a:ea typeface="Arial"/>
              <a:cs typeface="Arial"/>
              <a:sym typeface="Arial"/>
            </a:endParaRPr>
          </a:p>
          <a:p>
            <a:pPr marL="457200" lvl="0" indent="-311150" algn="l" rtl="0">
              <a:spcBef>
                <a:spcPts val="0"/>
              </a:spcBef>
              <a:spcAft>
                <a:spcPts val="0"/>
              </a:spcAft>
              <a:buClr>
                <a:schemeClr val="dk1"/>
              </a:buClr>
              <a:buSzPts val="1300"/>
              <a:buAutoNum type="arabicPeriod"/>
            </a:pPr>
            <a:r>
              <a:rPr lang="it" sz="1300" b="1" dirty="0">
                <a:solidFill>
                  <a:schemeClr val="dk1"/>
                </a:solidFill>
              </a:rPr>
              <a:t>Η ΟΙΚΟΝΟΜΙΚ</a:t>
            </a:r>
            <a:r>
              <a:rPr lang="el-GR" sz="1300" b="1" dirty="0">
                <a:solidFill>
                  <a:schemeClr val="dk1"/>
                </a:solidFill>
              </a:rPr>
              <a:t>Η </a:t>
            </a:r>
            <a:r>
              <a:rPr lang="it" sz="1300" b="1" dirty="0">
                <a:solidFill>
                  <a:schemeClr val="dk1"/>
                </a:solidFill>
              </a:rPr>
              <a:t>ΙΣΟΡΡΟΠ</a:t>
            </a:r>
            <a:r>
              <a:rPr lang="el-GR" sz="1300" b="1" dirty="0">
                <a:solidFill>
                  <a:schemeClr val="dk1"/>
                </a:solidFill>
              </a:rPr>
              <a:t>Ι</a:t>
            </a:r>
            <a:r>
              <a:rPr lang="it" sz="1300" b="1" dirty="0">
                <a:solidFill>
                  <a:schemeClr val="dk1"/>
                </a:solidFill>
              </a:rPr>
              <a:t>Α ΤΗΣ ΚΟΙΝΩΝΙΚ</a:t>
            </a:r>
            <a:r>
              <a:rPr lang="el-GR" sz="1300" b="1" dirty="0">
                <a:solidFill>
                  <a:schemeClr val="dk1"/>
                </a:solidFill>
              </a:rPr>
              <a:t>Η</a:t>
            </a:r>
            <a:r>
              <a:rPr lang="it" sz="1300" b="1" dirty="0">
                <a:solidFill>
                  <a:schemeClr val="dk1"/>
                </a:solidFill>
              </a:rPr>
              <a:t>Σ ΕΠΙΧΕ</a:t>
            </a:r>
            <a:r>
              <a:rPr lang="el-GR" sz="1300" b="1" dirty="0">
                <a:solidFill>
                  <a:schemeClr val="dk1"/>
                </a:solidFill>
              </a:rPr>
              <a:t>Ι</a:t>
            </a:r>
            <a:r>
              <a:rPr lang="it" sz="1300" b="1" dirty="0">
                <a:solidFill>
                  <a:schemeClr val="dk1"/>
                </a:solidFill>
              </a:rPr>
              <a:t>ΡΗΣΗΣ</a:t>
            </a:r>
            <a:endParaRPr sz="1300" b="1" dirty="0">
              <a:solidFill>
                <a:schemeClr val="dk1"/>
              </a:solidFill>
            </a:endParaRPr>
          </a:p>
          <a:p>
            <a:pPr marL="0" lvl="0" indent="0" algn="l" rtl="0">
              <a:lnSpc>
                <a:spcPct val="100000"/>
              </a:lnSpc>
              <a:spcBef>
                <a:spcPts val="1600"/>
              </a:spcBef>
              <a:spcAft>
                <a:spcPts val="0"/>
              </a:spcAft>
              <a:buNone/>
            </a:pPr>
            <a:r>
              <a:rPr lang="it" sz="1000" b="1" dirty="0"/>
              <a:t>2.1 </a:t>
            </a:r>
            <a:r>
              <a:rPr lang="it" sz="1000" dirty="0"/>
              <a:t>Χαρακτηριστικά και διαχείριση των οικονομικών στόχων</a:t>
            </a:r>
            <a:endParaRPr sz="800" dirty="0"/>
          </a:p>
          <a:p>
            <a:pPr marL="0" lvl="0" indent="0" algn="l" rtl="0">
              <a:lnSpc>
                <a:spcPct val="100000"/>
              </a:lnSpc>
              <a:spcBef>
                <a:spcPts val="0"/>
              </a:spcBef>
              <a:spcAft>
                <a:spcPts val="0"/>
              </a:spcAft>
              <a:buNone/>
            </a:pPr>
            <a:r>
              <a:rPr lang="it" sz="1000" b="1" dirty="0"/>
              <a:t>2.2 </a:t>
            </a:r>
            <a:r>
              <a:rPr lang="it" sz="1000" dirty="0"/>
              <a:t>Προγραμματισμός των αναγκαίων πόρων, δαπανών και εσόδων </a:t>
            </a:r>
            <a:endParaRPr sz="1100" dirty="0"/>
          </a:p>
          <a:p>
            <a:pPr marL="457200" lvl="0" indent="0" algn="l" rtl="0">
              <a:spcBef>
                <a:spcPts val="0"/>
              </a:spcBef>
              <a:spcAft>
                <a:spcPts val="0"/>
              </a:spcAft>
              <a:buNone/>
            </a:pPr>
            <a:endParaRPr sz="1600" dirty="0"/>
          </a:p>
        </p:txBody>
      </p:sp>
      <p:pic>
        <p:nvPicPr>
          <p:cNvPr id="178" name="Google Shape;178;p30"/>
          <p:cNvPicPr preferRelativeResize="0"/>
          <p:nvPr/>
        </p:nvPicPr>
        <p:blipFill>
          <a:blip r:embed="rId3">
            <a:alphaModFix/>
          </a:blip>
          <a:stretch>
            <a:fillRect/>
          </a:stretch>
        </p:blipFill>
        <p:spPr>
          <a:xfrm>
            <a:off x="265500" y="4577350"/>
            <a:ext cx="1484200" cy="307805"/>
          </a:xfrm>
          <a:prstGeom prst="rect">
            <a:avLst/>
          </a:prstGeom>
          <a:noFill/>
          <a:ln>
            <a:noFill/>
          </a:ln>
        </p:spPr>
      </p:pic>
      <p:pic>
        <p:nvPicPr>
          <p:cNvPr id="179" name="Google Shape;179;p30"/>
          <p:cNvPicPr preferRelativeResize="0"/>
          <p:nvPr/>
        </p:nvPicPr>
        <p:blipFill>
          <a:blip r:embed="rId4">
            <a:alphaModFix/>
          </a:blip>
          <a:stretch>
            <a:fillRect/>
          </a:stretch>
        </p:blipFill>
        <p:spPr>
          <a:xfrm>
            <a:off x="265500" y="244925"/>
            <a:ext cx="1393177" cy="1318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1508100" y="511550"/>
            <a:ext cx="6960986" cy="909600"/>
          </a:xfrm>
          <a:prstGeom prst="rect">
            <a:avLst/>
          </a:prstGeom>
        </p:spPr>
        <p:txBody>
          <a:bodyPr spcFirstLastPara="1" wrap="square" lIns="91425" tIns="91425" rIns="91425" bIns="91425" anchor="t" anchorCtr="0">
            <a:noAutofit/>
          </a:bodyPr>
          <a:lstStyle/>
          <a:p>
            <a:pPr marL="914400" lvl="0" indent="0" algn="ctr" rtl="0">
              <a:spcBef>
                <a:spcPts val="0"/>
              </a:spcBef>
              <a:spcAft>
                <a:spcPts val="0"/>
              </a:spcAft>
              <a:buNone/>
            </a:pPr>
            <a:r>
              <a:rPr lang="it" sz="1400" dirty="0">
                <a:latin typeface="Lato"/>
                <a:ea typeface="Lato"/>
                <a:cs typeface="Lato"/>
                <a:sym typeface="Lato"/>
              </a:rPr>
              <a:t>Οικονομικός σχεδιασμός και διαχείριση κοινωνικών επιχειρήσεων </a:t>
            </a:r>
            <a:endParaRPr sz="1400" dirty="0">
              <a:latin typeface="Lato"/>
              <a:ea typeface="Lato"/>
              <a:cs typeface="Lato"/>
              <a:sym typeface="Lato"/>
            </a:endParaRPr>
          </a:p>
          <a:p>
            <a:pPr marL="914400" lvl="0" indent="0" algn="ctr" rtl="0">
              <a:spcBef>
                <a:spcPts val="0"/>
              </a:spcBef>
              <a:spcAft>
                <a:spcPts val="0"/>
              </a:spcAft>
              <a:buNone/>
            </a:pPr>
            <a:r>
              <a:rPr lang="it" sz="1400" dirty="0">
                <a:latin typeface="Lato"/>
                <a:ea typeface="Lato"/>
                <a:cs typeface="Lato"/>
                <a:sym typeface="Lato"/>
              </a:rPr>
              <a:t>και </a:t>
            </a:r>
            <a:endParaRPr sz="1400" dirty="0">
              <a:latin typeface="Lato"/>
              <a:ea typeface="Lato"/>
              <a:cs typeface="Lato"/>
              <a:sym typeface="Lato"/>
            </a:endParaRPr>
          </a:p>
          <a:p>
            <a:pPr marL="914400" lvl="0" indent="0" algn="ctr" rtl="0">
              <a:spcBef>
                <a:spcPts val="0"/>
              </a:spcBef>
              <a:spcAft>
                <a:spcPts val="0"/>
              </a:spcAft>
              <a:buNone/>
            </a:pPr>
            <a:r>
              <a:rPr lang="it" sz="1400" dirty="0">
                <a:latin typeface="Lato"/>
                <a:ea typeface="Lato"/>
                <a:cs typeface="Lato"/>
                <a:sym typeface="Lato"/>
              </a:rPr>
              <a:t>καινοτομία και ψηφιοποίηση των χρηματοοικονομικών διαδικασιών</a:t>
            </a:r>
            <a:endParaRPr sz="1400" dirty="0">
              <a:latin typeface="Lato"/>
              <a:ea typeface="Lato"/>
              <a:cs typeface="Lato"/>
              <a:sym typeface="Lato"/>
            </a:endParaRPr>
          </a:p>
        </p:txBody>
      </p:sp>
      <p:sp>
        <p:nvSpPr>
          <p:cNvPr id="185" name="Google Shape;185;p31"/>
          <p:cNvSpPr txBox="1">
            <a:spLocks noGrp="1"/>
          </p:cNvSpPr>
          <p:nvPr>
            <p:ph type="body" idx="1"/>
          </p:nvPr>
        </p:nvSpPr>
        <p:spPr>
          <a:xfrm>
            <a:off x="2341050" y="1350550"/>
            <a:ext cx="6371400" cy="3226800"/>
          </a:xfrm>
          <a:prstGeom prst="rect">
            <a:avLst/>
          </a:prstGeom>
        </p:spPr>
        <p:txBody>
          <a:bodyPr spcFirstLastPara="1" wrap="square" lIns="91425" tIns="91425" rIns="91425" bIns="91425" anchor="t" anchorCtr="0">
            <a:noAutofit/>
          </a:bodyPr>
          <a:lstStyle/>
          <a:p>
            <a:pPr marL="457200" lvl="0" indent="-311150" algn="l" rtl="0">
              <a:lnSpc>
                <a:spcPct val="100000"/>
              </a:lnSpc>
              <a:spcBef>
                <a:spcPts val="0"/>
              </a:spcBef>
              <a:spcAft>
                <a:spcPts val="0"/>
              </a:spcAft>
              <a:buClr>
                <a:schemeClr val="dk1"/>
              </a:buClr>
              <a:buSzPts val="1300"/>
              <a:buAutoNum type="arabicPeriod"/>
            </a:pPr>
            <a:r>
              <a:rPr lang="it" sz="1300" b="1" dirty="0">
                <a:solidFill>
                  <a:schemeClr val="dk1"/>
                </a:solidFill>
              </a:rPr>
              <a:t> ΕΙΣΑΓΩΓ</a:t>
            </a:r>
            <a:r>
              <a:rPr lang="el-GR" sz="1300" b="1" dirty="0">
                <a:solidFill>
                  <a:schemeClr val="dk1"/>
                </a:solidFill>
              </a:rPr>
              <a:t>Η</a:t>
            </a:r>
            <a:r>
              <a:rPr lang="it" sz="1300" b="1" dirty="0">
                <a:solidFill>
                  <a:schemeClr val="dk1"/>
                </a:solidFill>
              </a:rPr>
              <a:t> ΣΤΗ ΧΡΗΜΑΤΟΟΙΚΟΝΟΜΙΚ</a:t>
            </a:r>
            <a:r>
              <a:rPr lang="el-GR" sz="1300" b="1" dirty="0">
                <a:solidFill>
                  <a:schemeClr val="dk1"/>
                </a:solidFill>
              </a:rPr>
              <a:t>Η</a:t>
            </a:r>
            <a:r>
              <a:rPr lang="it" sz="1300" b="1" dirty="0">
                <a:solidFill>
                  <a:schemeClr val="dk1"/>
                </a:solidFill>
              </a:rPr>
              <a:t> ΔΙΑΧΕ</a:t>
            </a:r>
            <a:r>
              <a:rPr lang="el-GR" sz="1300" b="1" dirty="0">
                <a:solidFill>
                  <a:schemeClr val="dk1"/>
                </a:solidFill>
              </a:rPr>
              <a:t>Ι</a:t>
            </a:r>
            <a:r>
              <a:rPr lang="it" sz="1300" b="1" dirty="0">
                <a:solidFill>
                  <a:schemeClr val="dk1"/>
                </a:solidFill>
              </a:rPr>
              <a:t>ΡΙΣΗ</a:t>
            </a:r>
            <a:endParaRPr sz="1300" b="1" u="sng" dirty="0">
              <a:solidFill>
                <a:schemeClr val="dk1"/>
              </a:solidFill>
            </a:endParaRPr>
          </a:p>
          <a:p>
            <a:pPr marL="0" lvl="0" indent="0" algn="l" rtl="0">
              <a:lnSpc>
                <a:spcPct val="100000"/>
              </a:lnSpc>
              <a:spcBef>
                <a:spcPts val="1600"/>
              </a:spcBef>
              <a:spcAft>
                <a:spcPts val="0"/>
              </a:spcAft>
              <a:buNone/>
            </a:pPr>
            <a:r>
              <a:rPr lang="it" sz="1000" b="1" dirty="0"/>
              <a:t>3.1 </a:t>
            </a:r>
            <a:r>
              <a:rPr lang="it" sz="1000" dirty="0"/>
              <a:t>Τι είναι η οικονομική διαχείριση </a:t>
            </a:r>
            <a:endParaRPr sz="1000" dirty="0"/>
          </a:p>
          <a:p>
            <a:pPr marL="0" lvl="0" indent="0" algn="l" rtl="0">
              <a:lnSpc>
                <a:spcPct val="100000"/>
              </a:lnSpc>
              <a:spcBef>
                <a:spcPts val="0"/>
              </a:spcBef>
              <a:spcAft>
                <a:spcPts val="0"/>
              </a:spcAft>
              <a:buClr>
                <a:schemeClr val="dk2"/>
              </a:buClr>
              <a:buSzPts val="1100"/>
              <a:buFont typeface="Arial"/>
              <a:buNone/>
            </a:pPr>
            <a:r>
              <a:rPr lang="it" sz="1000" b="1" dirty="0"/>
              <a:t>3.2 </a:t>
            </a:r>
            <a:r>
              <a:rPr lang="it" sz="1000" dirty="0"/>
              <a:t>Στόχοι  </a:t>
            </a:r>
            <a:endParaRPr sz="1000" dirty="0"/>
          </a:p>
          <a:p>
            <a:pPr marL="0" lvl="0" indent="0" algn="l" rtl="0">
              <a:lnSpc>
                <a:spcPct val="100000"/>
              </a:lnSpc>
              <a:spcBef>
                <a:spcPts val="0"/>
              </a:spcBef>
              <a:spcAft>
                <a:spcPts val="0"/>
              </a:spcAft>
              <a:buNone/>
            </a:pPr>
            <a:r>
              <a:rPr lang="it" sz="1000" b="1" dirty="0"/>
              <a:t>3.3 </a:t>
            </a:r>
            <a:r>
              <a:rPr lang="it" sz="1000" dirty="0"/>
              <a:t>Στοιχεία οικονομικής διαχείρισης </a:t>
            </a:r>
            <a:endParaRPr sz="1000" dirty="0"/>
          </a:p>
          <a:p>
            <a:pPr marL="457200" lvl="0" indent="0" algn="l" rtl="0">
              <a:lnSpc>
                <a:spcPct val="100000"/>
              </a:lnSpc>
              <a:spcBef>
                <a:spcPts val="0"/>
              </a:spcBef>
              <a:spcAft>
                <a:spcPts val="0"/>
              </a:spcAft>
              <a:buClr>
                <a:schemeClr val="dk2"/>
              </a:buClr>
              <a:buSzPts val="1100"/>
              <a:buFont typeface="Arial"/>
              <a:buNone/>
            </a:pPr>
            <a:endParaRPr sz="1000" dirty="0"/>
          </a:p>
          <a:p>
            <a:pPr marL="457200" lvl="0" indent="-311150" algn="l" rtl="0">
              <a:lnSpc>
                <a:spcPct val="100000"/>
              </a:lnSpc>
              <a:spcBef>
                <a:spcPts val="0"/>
              </a:spcBef>
              <a:spcAft>
                <a:spcPts val="0"/>
              </a:spcAft>
              <a:buClr>
                <a:schemeClr val="dk1"/>
              </a:buClr>
              <a:buSzPts val="1300"/>
              <a:buAutoNum type="arabicPeriod"/>
            </a:pPr>
            <a:r>
              <a:rPr lang="it" sz="1300" b="1" dirty="0">
                <a:solidFill>
                  <a:schemeClr val="dk1"/>
                </a:solidFill>
              </a:rPr>
              <a:t>ΣΤΟΙΧΕ</a:t>
            </a:r>
            <a:r>
              <a:rPr lang="el-GR" sz="1300" b="1" dirty="0">
                <a:solidFill>
                  <a:schemeClr val="dk1"/>
                </a:solidFill>
              </a:rPr>
              <a:t>Ι</a:t>
            </a:r>
            <a:r>
              <a:rPr lang="it" sz="1300" b="1" dirty="0">
                <a:solidFill>
                  <a:schemeClr val="dk1"/>
                </a:solidFill>
              </a:rPr>
              <a:t>Α ΤΗΣ ΟΙΚΟΝΟΜΙΚ</a:t>
            </a:r>
            <a:r>
              <a:rPr lang="el-GR" sz="1300" b="1" dirty="0">
                <a:solidFill>
                  <a:schemeClr val="dk1"/>
                </a:solidFill>
              </a:rPr>
              <a:t>Η</a:t>
            </a:r>
            <a:r>
              <a:rPr lang="it" sz="1300" b="1" dirty="0">
                <a:solidFill>
                  <a:schemeClr val="dk1"/>
                </a:solidFill>
              </a:rPr>
              <a:t>Σ ΔΙΑΧΕ</a:t>
            </a:r>
            <a:r>
              <a:rPr lang="el-GR" sz="1300" b="1" dirty="0">
                <a:solidFill>
                  <a:schemeClr val="dk1"/>
                </a:solidFill>
              </a:rPr>
              <a:t>Ι</a:t>
            </a:r>
            <a:r>
              <a:rPr lang="it" sz="1300" b="1" dirty="0">
                <a:solidFill>
                  <a:schemeClr val="dk1"/>
                </a:solidFill>
              </a:rPr>
              <a:t>ΡΙΣΗΣ - ΚΑΤΑΣΚΕΥ</a:t>
            </a:r>
            <a:r>
              <a:rPr lang="el-GR" sz="1300" b="1" dirty="0">
                <a:solidFill>
                  <a:schemeClr val="dk1"/>
                </a:solidFill>
              </a:rPr>
              <a:t>Η</a:t>
            </a:r>
            <a:r>
              <a:rPr lang="it" sz="1300" b="1" dirty="0">
                <a:solidFill>
                  <a:schemeClr val="dk1"/>
                </a:solidFill>
              </a:rPr>
              <a:t>, ΑΝ</a:t>
            </a:r>
            <a:r>
              <a:rPr lang="el-GR" sz="1300" b="1" dirty="0">
                <a:solidFill>
                  <a:schemeClr val="dk1"/>
                </a:solidFill>
              </a:rPr>
              <a:t>Α</a:t>
            </a:r>
            <a:r>
              <a:rPr lang="it" sz="1300" b="1" dirty="0">
                <a:solidFill>
                  <a:schemeClr val="dk1"/>
                </a:solidFill>
              </a:rPr>
              <a:t>ΓΝΩΣΗ ΚΑΙ ΚΑΤΑΝ</a:t>
            </a:r>
            <a:r>
              <a:rPr lang="el-GR" sz="1300" b="1" dirty="0">
                <a:solidFill>
                  <a:schemeClr val="dk1"/>
                </a:solidFill>
              </a:rPr>
              <a:t>Ο</a:t>
            </a:r>
            <a:r>
              <a:rPr lang="it" sz="1300" b="1" dirty="0">
                <a:solidFill>
                  <a:schemeClr val="dk1"/>
                </a:solidFill>
              </a:rPr>
              <a:t>ΗΣΗ </a:t>
            </a:r>
            <a:endParaRPr sz="1300" b="1" dirty="0">
              <a:solidFill>
                <a:schemeClr val="dk1"/>
              </a:solidFill>
            </a:endParaRPr>
          </a:p>
          <a:p>
            <a:pPr marL="0" lvl="0" indent="0" algn="l" rtl="0">
              <a:lnSpc>
                <a:spcPct val="100000"/>
              </a:lnSpc>
              <a:spcBef>
                <a:spcPts val="0"/>
              </a:spcBef>
              <a:spcAft>
                <a:spcPts val="0"/>
              </a:spcAft>
              <a:buNone/>
            </a:pPr>
            <a:endParaRPr sz="1200" b="1" dirty="0">
              <a:solidFill>
                <a:schemeClr val="dk1"/>
              </a:solidFill>
            </a:endParaRPr>
          </a:p>
          <a:p>
            <a:pPr marL="0" lvl="0" indent="0" algn="l" rtl="0">
              <a:lnSpc>
                <a:spcPct val="100000"/>
              </a:lnSpc>
              <a:spcBef>
                <a:spcPts val="0"/>
              </a:spcBef>
              <a:spcAft>
                <a:spcPts val="0"/>
              </a:spcAft>
              <a:buNone/>
            </a:pPr>
            <a:r>
              <a:rPr lang="it" sz="1000" b="1" dirty="0"/>
              <a:t>4.1 </a:t>
            </a:r>
            <a:r>
              <a:rPr lang="it" sz="1000" dirty="0"/>
              <a:t>Ο </a:t>
            </a:r>
            <a:r>
              <a:rPr lang="it" sz="1000" b="1" dirty="0"/>
              <a:t>ισολογισμός </a:t>
            </a:r>
            <a:endParaRPr sz="1000" dirty="0"/>
          </a:p>
          <a:p>
            <a:pPr marL="0" lvl="0" indent="0" algn="l" rtl="0">
              <a:lnSpc>
                <a:spcPct val="100000"/>
              </a:lnSpc>
              <a:spcBef>
                <a:spcPts val="0"/>
              </a:spcBef>
              <a:spcAft>
                <a:spcPts val="0"/>
              </a:spcAft>
              <a:buNone/>
            </a:pPr>
            <a:r>
              <a:rPr lang="it" sz="1000" b="1" dirty="0"/>
              <a:t>4.2 </a:t>
            </a:r>
            <a:r>
              <a:rPr lang="it" sz="1000" dirty="0"/>
              <a:t>Οι καταστάσεις κερδών και ζημιών   </a:t>
            </a:r>
            <a:endParaRPr sz="1000" dirty="0"/>
          </a:p>
          <a:p>
            <a:pPr marL="0" lvl="0" indent="0" algn="l" rtl="0">
              <a:lnSpc>
                <a:spcPct val="100000"/>
              </a:lnSpc>
              <a:spcBef>
                <a:spcPts val="0"/>
              </a:spcBef>
              <a:spcAft>
                <a:spcPts val="0"/>
              </a:spcAft>
              <a:buNone/>
            </a:pPr>
            <a:r>
              <a:rPr lang="it" sz="1000" b="1" dirty="0"/>
              <a:t>4.3 </a:t>
            </a:r>
            <a:r>
              <a:rPr lang="it" sz="1000" dirty="0"/>
              <a:t>Η κατάσταση ταμειακών ροών </a:t>
            </a:r>
            <a:endParaRPr sz="1000" dirty="0"/>
          </a:p>
          <a:p>
            <a:pPr marL="0" lvl="0" indent="0" algn="l" rtl="0">
              <a:lnSpc>
                <a:spcPct val="100000"/>
              </a:lnSpc>
              <a:spcBef>
                <a:spcPts val="0"/>
              </a:spcBef>
              <a:spcAft>
                <a:spcPts val="0"/>
              </a:spcAft>
              <a:buNone/>
            </a:pPr>
            <a:r>
              <a:rPr lang="it" sz="1000" b="1" dirty="0"/>
              <a:t>4.4 </a:t>
            </a:r>
            <a:r>
              <a:rPr lang="it" sz="1000" dirty="0"/>
              <a:t>Η σημασία των δημοσιονομικών δεικτών για τις παραπάνω δηλώσεις για σκοπούς ελέγχου και διαχείρισης</a:t>
            </a:r>
            <a:endParaRPr sz="1000" b="1" dirty="0"/>
          </a:p>
          <a:p>
            <a:pPr marL="457200" lvl="0" indent="0" algn="l" rtl="0">
              <a:lnSpc>
                <a:spcPct val="100000"/>
              </a:lnSpc>
              <a:spcBef>
                <a:spcPts val="0"/>
              </a:spcBef>
              <a:spcAft>
                <a:spcPts val="0"/>
              </a:spcAft>
              <a:buNone/>
            </a:pPr>
            <a:endParaRPr sz="1200" dirty="0">
              <a:solidFill>
                <a:schemeClr val="dk1"/>
              </a:solidFill>
            </a:endParaRPr>
          </a:p>
          <a:p>
            <a:pPr marL="457200" lvl="0" indent="-311150" algn="l" rtl="0">
              <a:lnSpc>
                <a:spcPct val="100000"/>
              </a:lnSpc>
              <a:spcBef>
                <a:spcPts val="0"/>
              </a:spcBef>
              <a:spcAft>
                <a:spcPts val="0"/>
              </a:spcAft>
              <a:buClr>
                <a:schemeClr val="dk1"/>
              </a:buClr>
              <a:buSzPts val="1300"/>
              <a:buAutoNum type="arabicPeriod"/>
            </a:pPr>
            <a:r>
              <a:rPr lang="it" sz="1300" b="1" dirty="0">
                <a:solidFill>
                  <a:schemeClr val="dk1"/>
                </a:solidFill>
              </a:rPr>
              <a:t>ΑΥΤΟΜΑΤΟΠΟ</a:t>
            </a:r>
            <a:r>
              <a:rPr lang="el-GR" sz="1300" b="1" dirty="0">
                <a:solidFill>
                  <a:schemeClr val="dk1"/>
                </a:solidFill>
              </a:rPr>
              <a:t>Ι</a:t>
            </a:r>
            <a:r>
              <a:rPr lang="it" sz="1300" b="1" dirty="0">
                <a:solidFill>
                  <a:schemeClr val="dk1"/>
                </a:solidFill>
              </a:rPr>
              <a:t>ΗΣΗ ΚΑΙ ΟΙΚΟΝΟΜΙΚ</a:t>
            </a:r>
            <a:r>
              <a:rPr lang="el-GR" sz="1300" b="1" dirty="0">
                <a:solidFill>
                  <a:schemeClr val="dk1"/>
                </a:solidFill>
              </a:rPr>
              <a:t>Η</a:t>
            </a:r>
            <a:r>
              <a:rPr lang="it" sz="1300" b="1" dirty="0">
                <a:solidFill>
                  <a:schemeClr val="dk1"/>
                </a:solidFill>
              </a:rPr>
              <a:t> ΔΙΑΧΕΊΡΙΣΗ</a:t>
            </a:r>
            <a:endParaRPr sz="1300" b="1" dirty="0">
              <a:solidFill>
                <a:schemeClr val="dk1"/>
              </a:solidFill>
            </a:endParaRPr>
          </a:p>
          <a:p>
            <a:pPr marL="0" lvl="0" indent="0" algn="l" rtl="0">
              <a:lnSpc>
                <a:spcPct val="100000"/>
              </a:lnSpc>
              <a:spcBef>
                <a:spcPts val="0"/>
              </a:spcBef>
              <a:spcAft>
                <a:spcPts val="0"/>
              </a:spcAft>
              <a:buNone/>
            </a:pPr>
            <a:endParaRPr sz="1200" b="1" dirty="0">
              <a:solidFill>
                <a:schemeClr val="dk1"/>
              </a:solidFill>
            </a:endParaRPr>
          </a:p>
          <a:p>
            <a:pPr marL="0" lvl="0" indent="0" algn="l" rtl="0">
              <a:lnSpc>
                <a:spcPct val="100000"/>
              </a:lnSpc>
              <a:spcBef>
                <a:spcPts val="0"/>
              </a:spcBef>
              <a:spcAft>
                <a:spcPts val="0"/>
              </a:spcAft>
              <a:buNone/>
            </a:pPr>
            <a:r>
              <a:rPr lang="it" sz="1000" b="1" dirty="0"/>
              <a:t>5.1 </a:t>
            </a:r>
            <a:r>
              <a:rPr lang="it" sz="1000" dirty="0"/>
              <a:t>Μεγάλα δεδομένα για διαχείριση σε πραγματικό χρόνο </a:t>
            </a:r>
            <a:endParaRPr sz="1000" dirty="0"/>
          </a:p>
          <a:p>
            <a:pPr marL="0" lvl="0" indent="0" algn="l" rtl="0">
              <a:lnSpc>
                <a:spcPct val="100000"/>
              </a:lnSpc>
              <a:spcBef>
                <a:spcPts val="0"/>
              </a:spcBef>
              <a:spcAft>
                <a:spcPts val="0"/>
              </a:spcAft>
              <a:buNone/>
            </a:pPr>
            <a:r>
              <a:rPr lang="it" sz="1000" b="1" dirty="0"/>
              <a:t>5.2 </a:t>
            </a:r>
            <a:r>
              <a:rPr lang="it" sz="1000" dirty="0"/>
              <a:t>Συμβουλές εργαλείων</a:t>
            </a:r>
            <a:endParaRPr sz="1000" dirty="0"/>
          </a:p>
          <a:p>
            <a:pPr marL="457200" lvl="0" indent="0" algn="l" rtl="0">
              <a:lnSpc>
                <a:spcPct val="100000"/>
              </a:lnSpc>
              <a:spcBef>
                <a:spcPts val="0"/>
              </a:spcBef>
              <a:spcAft>
                <a:spcPts val="0"/>
              </a:spcAft>
              <a:buNone/>
            </a:pPr>
            <a:endParaRPr sz="1000" dirty="0"/>
          </a:p>
          <a:p>
            <a:pPr marL="457200" lvl="0" indent="0" algn="l" rtl="0">
              <a:spcBef>
                <a:spcPts val="0"/>
              </a:spcBef>
              <a:spcAft>
                <a:spcPts val="1200"/>
              </a:spcAft>
              <a:buNone/>
            </a:pPr>
            <a:endParaRPr b="1" dirty="0">
              <a:solidFill>
                <a:schemeClr val="dk1"/>
              </a:solidFill>
            </a:endParaRPr>
          </a:p>
        </p:txBody>
      </p:sp>
      <p:sp>
        <p:nvSpPr>
          <p:cNvPr id="186" name="Google Shape;186;p31"/>
          <p:cNvSpPr txBox="1"/>
          <p:nvPr/>
        </p:nvSpPr>
        <p:spPr>
          <a:xfrm>
            <a:off x="605374" y="2317800"/>
            <a:ext cx="1491940" cy="76146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600"/>
              </a:spcAft>
              <a:buNone/>
            </a:pPr>
            <a:r>
              <a:rPr lang="it" sz="2100" b="1" dirty="0">
                <a:solidFill>
                  <a:schemeClr val="dk1"/>
                </a:solidFill>
                <a:latin typeface="Lato"/>
                <a:ea typeface="Lato"/>
                <a:cs typeface="Lato"/>
                <a:sym typeface="Lato"/>
              </a:rPr>
              <a:t>Ευρετήριο</a:t>
            </a:r>
            <a:endParaRPr dirty="0"/>
          </a:p>
        </p:txBody>
      </p:sp>
      <p:pic>
        <p:nvPicPr>
          <p:cNvPr id="187" name="Google Shape;187;p31"/>
          <p:cNvPicPr preferRelativeResize="0"/>
          <p:nvPr/>
        </p:nvPicPr>
        <p:blipFill>
          <a:blip r:embed="rId3">
            <a:alphaModFix/>
          </a:blip>
          <a:stretch>
            <a:fillRect/>
          </a:stretch>
        </p:blipFill>
        <p:spPr>
          <a:xfrm>
            <a:off x="265500" y="4577350"/>
            <a:ext cx="1484200" cy="307805"/>
          </a:xfrm>
          <a:prstGeom prst="rect">
            <a:avLst/>
          </a:prstGeom>
          <a:noFill/>
          <a:ln>
            <a:noFill/>
          </a:ln>
        </p:spPr>
      </p:pic>
      <p:pic>
        <p:nvPicPr>
          <p:cNvPr id="188" name="Google Shape;188;p31"/>
          <p:cNvPicPr preferRelativeResize="0"/>
          <p:nvPr/>
        </p:nvPicPr>
        <p:blipFill>
          <a:blip r:embed="rId4">
            <a:alphaModFix/>
          </a:blip>
          <a:stretch>
            <a:fillRect/>
          </a:stretch>
        </p:blipFill>
        <p:spPr>
          <a:xfrm>
            <a:off x="265500" y="244925"/>
            <a:ext cx="1393177" cy="1318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2"/>
          <p:cNvSpPr txBox="1">
            <a:spLocks noGrp="1"/>
          </p:cNvSpPr>
          <p:nvPr>
            <p:ph type="title"/>
          </p:nvPr>
        </p:nvSpPr>
        <p:spPr>
          <a:xfrm>
            <a:off x="281725" y="2571750"/>
            <a:ext cx="4045200" cy="1318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Clr>
                <a:schemeClr val="dk2"/>
              </a:buClr>
              <a:buSzPts val="1100"/>
              <a:buFont typeface="Arial"/>
              <a:buNone/>
            </a:pPr>
            <a:r>
              <a:rPr lang="it" sz="2400" dirty="0">
                <a:solidFill>
                  <a:srgbClr val="122D4A"/>
                </a:solidFill>
                <a:latin typeface="Lato" charset="0"/>
                <a:ea typeface="Lato" charset="0"/>
                <a:cs typeface="Lato" charset="0"/>
                <a:sym typeface="Arial"/>
              </a:rPr>
              <a:t>1.1 Ο σκοπός των εργαλείων σχεδιασμού και διαχείρισης</a:t>
            </a:r>
            <a:endParaRPr sz="2400" b="0" dirty="0">
              <a:solidFill>
                <a:srgbClr val="12129F"/>
              </a:solidFill>
              <a:latin typeface="Lato" charset="0"/>
              <a:ea typeface="Lato" charset="0"/>
              <a:cs typeface="Lato" charset="0"/>
              <a:sym typeface="Arial"/>
            </a:endParaRPr>
          </a:p>
        </p:txBody>
      </p:sp>
      <p:sp>
        <p:nvSpPr>
          <p:cNvPr id="194" name="Google Shape;194;p32"/>
          <p:cNvSpPr txBox="1">
            <a:spLocks noGrp="1"/>
          </p:cNvSpPr>
          <p:nvPr>
            <p:ph type="body" idx="2"/>
          </p:nvPr>
        </p:nvSpPr>
        <p:spPr>
          <a:xfrm>
            <a:off x="4737875" y="826975"/>
            <a:ext cx="4244100" cy="3941400"/>
          </a:xfrm>
          <a:prstGeom prst="rect">
            <a:avLst/>
          </a:prstGeom>
          <a:noFill/>
          <a:ln>
            <a:noFill/>
          </a:ln>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r>
              <a:rPr lang="it" sz="1400" dirty="0">
                <a:solidFill>
                  <a:schemeClr val="dk2"/>
                </a:solidFill>
              </a:rPr>
              <a:t>Μία από τις σημαντικότερες αιτίες της επιτυχίας των επιχειρήσεων είναι ο </a:t>
            </a:r>
            <a:r>
              <a:rPr lang="it" sz="1400" b="1" dirty="0">
                <a:solidFill>
                  <a:schemeClr val="dk2"/>
                </a:solidFill>
              </a:rPr>
              <a:t>καθορισμός των στόχων τους</a:t>
            </a:r>
            <a:r>
              <a:rPr lang="it" sz="1400" dirty="0">
                <a:solidFill>
                  <a:schemeClr val="dk2"/>
                </a:solidFill>
              </a:rPr>
              <a:t>. Για την επίτευξη της επιτυχίας είναι απαραίτητο να:</a:t>
            </a:r>
            <a:endParaRPr sz="1400" dirty="0">
              <a:solidFill>
                <a:schemeClr val="dk2"/>
              </a:solidFill>
            </a:endParaRPr>
          </a:p>
          <a:p>
            <a:pPr marL="0" lvl="0" indent="0" algn="just" rtl="0">
              <a:lnSpc>
                <a:spcPct val="100000"/>
              </a:lnSpc>
              <a:spcBef>
                <a:spcPts val="1600"/>
              </a:spcBef>
              <a:spcAft>
                <a:spcPts val="0"/>
              </a:spcAft>
              <a:buNone/>
            </a:pPr>
            <a:endParaRPr sz="1400" dirty="0">
              <a:solidFill>
                <a:schemeClr val="dk2"/>
              </a:solidFill>
            </a:endParaRPr>
          </a:p>
          <a:p>
            <a:pPr marL="457200" lvl="0" indent="-317500" algn="l" rtl="0">
              <a:lnSpc>
                <a:spcPct val="115000"/>
              </a:lnSpc>
              <a:spcBef>
                <a:spcPts val="1600"/>
              </a:spcBef>
              <a:spcAft>
                <a:spcPts val="0"/>
              </a:spcAft>
              <a:buClr>
                <a:schemeClr val="dk2"/>
              </a:buClr>
              <a:buSzPts val="1400"/>
              <a:buChar char="●"/>
            </a:pPr>
            <a:r>
              <a:rPr lang="it" sz="1400" dirty="0">
                <a:solidFill>
                  <a:schemeClr val="dk2"/>
                </a:solidFill>
              </a:rPr>
              <a:t>Γνωρί</a:t>
            </a:r>
            <a:r>
              <a:rPr lang="el-GR" sz="1400" dirty="0" err="1">
                <a:solidFill>
                  <a:schemeClr val="dk2"/>
                </a:solidFill>
              </a:rPr>
              <a:t>ζετε</a:t>
            </a:r>
            <a:r>
              <a:rPr lang="it" sz="1400" dirty="0">
                <a:solidFill>
                  <a:schemeClr val="dk2"/>
                </a:solidFill>
              </a:rPr>
              <a:t> σαφώς τι ψάχνετε,</a:t>
            </a:r>
            <a:endParaRPr sz="1400" dirty="0">
              <a:solidFill>
                <a:schemeClr val="dk2"/>
              </a:solidFill>
            </a:endParaRPr>
          </a:p>
          <a:p>
            <a:pPr marL="457200" lvl="0" indent="-317500" algn="just" rtl="0">
              <a:lnSpc>
                <a:spcPct val="115000"/>
              </a:lnSpc>
              <a:spcBef>
                <a:spcPts val="0"/>
              </a:spcBef>
              <a:spcAft>
                <a:spcPts val="0"/>
              </a:spcAft>
              <a:buClr>
                <a:schemeClr val="dk2"/>
              </a:buClr>
              <a:buSzPts val="1400"/>
              <a:buChar char="●"/>
            </a:pPr>
            <a:r>
              <a:rPr lang="it" sz="1400" dirty="0">
                <a:solidFill>
                  <a:schemeClr val="dk2"/>
                </a:solidFill>
              </a:rPr>
              <a:t>Αναπτύξ</a:t>
            </a:r>
            <a:r>
              <a:rPr lang="el-GR" sz="1400" dirty="0">
                <a:solidFill>
                  <a:schemeClr val="dk2"/>
                </a:solidFill>
              </a:rPr>
              <a:t>ε</a:t>
            </a:r>
            <a:r>
              <a:rPr lang="it" sz="1400" dirty="0">
                <a:solidFill>
                  <a:schemeClr val="dk2"/>
                </a:solidFill>
              </a:rPr>
              <a:t>τε ένα σχέδιο για την επίτευξή του,</a:t>
            </a:r>
            <a:endParaRPr sz="1400" dirty="0">
              <a:solidFill>
                <a:schemeClr val="dk2"/>
              </a:solidFill>
            </a:endParaRPr>
          </a:p>
          <a:p>
            <a:pPr marL="457200" lvl="0" indent="-317500" algn="l" rtl="0">
              <a:lnSpc>
                <a:spcPct val="115000"/>
              </a:lnSpc>
              <a:spcBef>
                <a:spcPts val="0"/>
              </a:spcBef>
              <a:spcAft>
                <a:spcPts val="0"/>
              </a:spcAft>
              <a:buClr>
                <a:schemeClr val="dk2"/>
              </a:buClr>
              <a:buSzPts val="1400"/>
              <a:buChar char="●"/>
            </a:pPr>
            <a:r>
              <a:rPr lang="it" sz="1400" dirty="0">
                <a:solidFill>
                  <a:schemeClr val="dk2"/>
                </a:solidFill>
              </a:rPr>
              <a:t>Συγκεντρωθείτε, εργαστείτε και αγωνιστείτε για να το πετύχετε</a:t>
            </a:r>
            <a:endParaRPr sz="1400" dirty="0"/>
          </a:p>
        </p:txBody>
      </p:sp>
      <p:sp>
        <p:nvSpPr>
          <p:cNvPr id="195" name="Google Shape;195;p32"/>
          <p:cNvSpPr txBox="1">
            <a:spLocks noGrp="1"/>
          </p:cNvSpPr>
          <p:nvPr>
            <p:ph type="title"/>
          </p:nvPr>
        </p:nvSpPr>
        <p:spPr>
          <a:xfrm>
            <a:off x="281725" y="1383375"/>
            <a:ext cx="4045200" cy="1318200"/>
          </a:xfrm>
          <a:prstGeom prst="rect">
            <a:avLst/>
          </a:prstGeom>
          <a:noFill/>
          <a:ln>
            <a:noFill/>
          </a:ln>
        </p:spPr>
        <p:txBody>
          <a:bodyPr spcFirstLastPara="1" wrap="square" lIns="91425" tIns="91425" rIns="91425" bIns="91425" anchor="ctr" anchorCtr="0">
            <a:noAutofit/>
          </a:bodyPr>
          <a:lstStyle/>
          <a:p>
            <a:pPr marL="457200" lvl="0" indent="-381000" algn="ctr" rtl="0">
              <a:spcBef>
                <a:spcPts val="0"/>
              </a:spcBef>
              <a:spcAft>
                <a:spcPts val="0"/>
              </a:spcAft>
              <a:buSzPts val="2400"/>
              <a:buAutoNum type="arabicPeriod"/>
            </a:pPr>
            <a:r>
              <a:rPr lang="it" sz="2400" dirty="0">
                <a:latin typeface="Lato" charset="0"/>
                <a:ea typeface="Lato" charset="0"/>
                <a:cs typeface="Lato" charset="0"/>
              </a:rPr>
              <a:t>Η ΔΙΑΔΙΚΑΣ</a:t>
            </a:r>
            <a:r>
              <a:rPr lang="el-GR" sz="2400" dirty="0">
                <a:latin typeface="Lato" charset="0"/>
                <a:ea typeface="Lato" charset="0"/>
                <a:cs typeface="Lato" charset="0"/>
              </a:rPr>
              <a:t>Ι</a:t>
            </a:r>
            <a:r>
              <a:rPr lang="it" sz="2400" dirty="0">
                <a:latin typeface="Lato" charset="0"/>
                <a:ea typeface="Lato" charset="0"/>
                <a:cs typeface="Lato" charset="0"/>
              </a:rPr>
              <a:t>Α ΕΠΙΧΕΙΡΗΜΑΤΙΚΟ</a:t>
            </a:r>
            <a:r>
              <a:rPr lang="el-GR" sz="2400" dirty="0">
                <a:latin typeface="Lato" charset="0"/>
                <a:ea typeface="Lato" charset="0"/>
                <a:cs typeface="Lato" charset="0"/>
              </a:rPr>
              <a:t>Υ</a:t>
            </a:r>
            <a:r>
              <a:rPr lang="it" sz="2400" dirty="0">
                <a:latin typeface="Lato" charset="0"/>
                <a:ea typeface="Lato" charset="0"/>
                <a:cs typeface="Lato" charset="0"/>
              </a:rPr>
              <a:t> ΣΧΕΔΙΑΣΜΟ</a:t>
            </a:r>
            <a:r>
              <a:rPr lang="el-GR" sz="2400" dirty="0">
                <a:latin typeface="Lato" charset="0"/>
                <a:ea typeface="Lato" charset="0"/>
                <a:cs typeface="Lato" charset="0"/>
              </a:rPr>
              <a:t>Υ</a:t>
            </a:r>
            <a:endParaRPr sz="2400" dirty="0">
              <a:solidFill>
                <a:srgbClr val="122D4A"/>
              </a:solidFill>
              <a:latin typeface="Lato" charset="0"/>
              <a:ea typeface="Lato" charset="0"/>
              <a:cs typeface="Lato" charset="0"/>
              <a:sym typeface="Arial"/>
            </a:endParaRPr>
          </a:p>
        </p:txBody>
      </p:sp>
      <p:sp>
        <p:nvSpPr>
          <p:cNvPr id="196" name="Google Shape;196;p32"/>
          <p:cNvSpPr txBox="1">
            <a:spLocks noGrp="1"/>
          </p:cNvSpPr>
          <p:nvPr>
            <p:ph type="title"/>
          </p:nvPr>
        </p:nvSpPr>
        <p:spPr>
          <a:xfrm>
            <a:off x="4837325" y="737400"/>
            <a:ext cx="4045200" cy="1318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Clr>
                <a:schemeClr val="dk2"/>
              </a:buClr>
              <a:buSzPts val="1100"/>
              <a:buFont typeface="Arial"/>
              <a:buNone/>
            </a:pPr>
            <a:r>
              <a:rPr lang="it" sz="1800">
                <a:solidFill>
                  <a:srgbClr val="09142A"/>
                </a:solidFill>
                <a:latin typeface="Lato"/>
                <a:ea typeface="Lato"/>
                <a:cs typeface="Lato"/>
                <a:sym typeface="Lato"/>
              </a:rPr>
              <a:t>Η σημασία του σχεδιασμού</a:t>
            </a:r>
            <a:endParaRPr sz="1800" b="0">
              <a:solidFill>
                <a:srgbClr val="09142A"/>
              </a:solidFill>
              <a:latin typeface="Lato"/>
              <a:ea typeface="Lato"/>
              <a:cs typeface="Lato"/>
              <a:sym typeface="Lato"/>
            </a:endParaRPr>
          </a:p>
        </p:txBody>
      </p:sp>
      <p:pic>
        <p:nvPicPr>
          <p:cNvPr id="197" name="Google Shape;197;p32"/>
          <p:cNvPicPr preferRelativeResize="0"/>
          <p:nvPr/>
        </p:nvPicPr>
        <p:blipFill>
          <a:blip r:embed="rId3">
            <a:alphaModFix/>
          </a:blip>
          <a:stretch>
            <a:fillRect/>
          </a:stretch>
        </p:blipFill>
        <p:spPr>
          <a:xfrm>
            <a:off x="265500" y="4577350"/>
            <a:ext cx="1484200" cy="307805"/>
          </a:xfrm>
          <a:prstGeom prst="rect">
            <a:avLst/>
          </a:prstGeom>
          <a:noFill/>
          <a:ln>
            <a:noFill/>
          </a:ln>
        </p:spPr>
      </p:pic>
      <p:pic>
        <p:nvPicPr>
          <p:cNvPr id="198" name="Google Shape;198;p32"/>
          <p:cNvPicPr preferRelativeResize="0"/>
          <p:nvPr/>
        </p:nvPicPr>
        <p:blipFill>
          <a:blip r:embed="rId4">
            <a:alphaModFix/>
          </a:blip>
          <a:stretch>
            <a:fillRect/>
          </a:stretch>
        </p:blipFill>
        <p:spPr>
          <a:xfrm>
            <a:off x="265500" y="244925"/>
            <a:ext cx="1393177" cy="1318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3"/>
          <p:cNvSpPr txBox="1">
            <a:spLocks noGrp="1"/>
          </p:cNvSpPr>
          <p:nvPr>
            <p:ph type="body" idx="1"/>
          </p:nvPr>
        </p:nvSpPr>
        <p:spPr>
          <a:xfrm>
            <a:off x="504093" y="1907296"/>
            <a:ext cx="8121300" cy="29031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2"/>
              </a:buClr>
              <a:buSzPts val="1100"/>
              <a:buFont typeface="Arial"/>
              <a:buNone/>
            </a:pPr>
            <a:r>
              <a:rPr lang="it" sz="1500" dirty="0"/>
              <a:t>Για να οριστούν σωστά οι στόχοι, πρέπει να πληρούν μια σειρά χαρακτηριστικών. Οι στόχοι πρέπει να είναι </a:t>
            </a:r>
            <a:r>
              <a:rPr lang="it" sz="1500" b="1" dirty="0">
                <a:solidFill>
                  <a:schemeClr val="dk1"/>
                </a:solidFill>
              </a:rPr>
              <a:t>SMART</a:t>
            </a:r>
            <a:endParaRPr sz="1500" b="1" dirty="0">
              <a:solidFill>
                <a:schemeClr val="dk1"/>
              </a:solidFill>
            </a:endParaRPr>
          </a:p>
          <a:p>
            <a:pPr marL="457200" lvl="0" indent="-330200" algn="l" rtl="0">
              <a:lnSpc>
                <a:spcPct val="115000"/>
              </a:lnSpc>
              <a:spcBef>
                <a:spcPts val="1000"/>
              </a:spcBef>
              <a:spcAft>
                <a:spcPts val="0"/>
              </a:spcAft>
              <a:buSzPts val="1600"/>
              <a:buChar char="●"/>
            </a:pPr>
            <a:r>
              <a:rPr lang="it" sz="1500" b="1" dirty="0">
                <a:solidFill>
                  <a:schemeClr val="dk1"/>
                </a:solidFill>
              </a:rPr>
              <a:t>Συγκεκριμέν</a:t>
            </a:r>
            <a:r>
              <a:rPr lang="el-GR" sz="1500" b="1" dirty="0">
                <a:solidFill>
                  <a:schemeClr val="dk1"/>
                </a:solidFill>
              </a:rPr>
              <a:t>οι</a:t>
            </a:r>
            <a:r>
              <a:rPr lang="it" sz="1500" b="1" dirty="0">
                <a:solidFill>
                  <a:schemeClr val="dk1"/>
                </a:solidFill>
              </a:rPr>
              <a:t> </a:t>
            </a:r>
            <a:r>
              <a:rPr lang="it" sz="1500" dirty="0"/>
              <a:t>– </a:t>
            </a:r>
            <a:r>
              <a:rPr lang="it" sz="1500" dirty="0">
                <a:highlight>
                  <a:srgbClr val="FFFFFF"/>
                </a:highlight>
              </a:rPr>
              <a:t>λεπτομερ</a:t>
            </a:r>
            <a:r>
              <a:rPr lang="el-GR" sz="1500" dirty="0" err="1">
                <a:highlight>
                  <a:srgbClr val="FFFFFF"/>
                </a:highlight>
              </a:rPr>
              <a:t>είς</a:t>
            </a:r>
            <a:r>
              <a:rPr lang="it" sz="1500" dirty="0">
                <a:highlight>
                  <a:srgbClr val="FFFFFF"/>
                </a:highlight>
              </a:rPr>
              <a:t>, εστιασμέν</a:t>
            </a:r>
            <a:r>
              <a:rPr lang="el-GR" sz="1500" dirty="0">
                <a:highlight>
                  <a:srgbClr val="FFFFFF"/>
                </a:highlight>
              </a:rPr>
              <a:t>οι</a:t>
            </a:r>
            <a:r>
              <a:rPr lang="it" sz="1500" dirty="0">
                <a:highlight>
                  <a:srgbClr val="FFFFFF"/>
                </a:highlight>
              </a:rPr>
              <a:t> και σαφώς καθορισμέν</a:t>
            </a:r>
            <a:r>
              <a:rPr lang="el-GR" sz="1500" dirty="0">
                <a:highlight>
                  <a:srgbClr val="FFFFFF"/>
                </a:highlight>
              </a:rPr>
              <a:t>οι</a:t>
            </a:r>
            <a:endParaRPr sz="1500" dirty="0"/>
          </a:p>
          <a:p>
            <a:pPr marL="457200" lvl="0" indent="-330200" algn="l" rtl="0">
              <a:lnSpc>
                <a:spcPct val="115000"/>
              </a:lnSpc>
              <a:spcBef>
                <a:spcPts val="0"/>
              </a:spcBef>
              <a:spcAft>
                <a:spcPts val="0"/>
              </a:spcAft>
              <a:buSzPts val="1600"/>
              <a:buChar char="●"/>
            </a:pPr>
            <a:r>
              <a:rPr lang="it" sz="1500" b="1" dirty="0">
                <a:solidFill>
                  <a:schemeClr val="dk1"/>
                </a:solidFill>
              </a:rPr>
              <a:t>Μετρήσιμο</a:t>
            </a:r>
            <a:r>
              <a:rPr lang="el-GR" sz="1500" b="1" dirty="0">
                <a:solidFill>
                  <a:schemeClr val="dk1"/>
                </a:solidFill>
              </a:rPr>
              <a:t>ι</a:t>
            </a:r>
            <a:r>
              <a:rPr lang="it" sz="1500" b="1" dirty="0">
                <a:solidFill>
                  <a:schemeClr val="dk1"/>
                </a:solidFill>
              </a:rPr>
              <a:t> </a:t>
            </a:r>
            <a:r>
              <a:rPr lang="it" sz="1500" dirty="0"/>
              <a:t>- </a:t>
            </a:r>
            <a:r>
              <a:rPr lang="it" sz="1500" dirty="0">
                <a:highlight>
                  <a:srgbClr val="FFFFFF"/>
                </a:highlight>
              </a:rPr>
              <a:t>ένα μέτρο για την παρακολούθηση της προόδου</a:t>
            </a:r>
            <a:endParaRPr sz="1500" dirty="0"/>
          </a:p>
          <a:p>
            <a:pPr marL="457200" lvl="0" indent="-330200" algn="l" rtl="0">
              <a:lnSpc>
                <a:spcPct val="115000"/>
              </a:lnSpc>
              <a:spcBef>
                <a:spcPts val="0"/>
              </a:spcBef>
              <a:spcAft>
                <a:spcPts val="0"/>
              </a:spcAft>
              <a:buSzPts val="1600"/>
              <a:buChar char="●"/>
            </a:pPr>
            <a:r>
              <a:rPr lang="it" sz="1500" b="1" dirty="0">
                <a:solidFill>
                  <a:schemeClr val="dk1"/>
                </a:solidFill>
              </a:rPr>
              <a:t>Εφικτ</a:t>
            </a:r>
            <a:r>
              <a:rPr lang="el-GR" sz="1500" b="1" dirty="0" err="1">
                <a:solidFill>
                  <a:schemeClr val="dk1"/>
                </a:solidFill>
              </a:rPr>
              <a:t>οί</a:t>
            </a:r>
            <a:r>
              <a:rPr lang="it" sz="1500" b="1" dirty="0">
                <a:solidFill>
                  <a:schemeClr val="dk1"/>
                </a:solidFill>
              </a:rPr>
              <a:t> (ή συμφωνημένο</a:t>
            </a:r>
            <a:r>
              <a:rPr lang="el-GR" sz="1500" b="1" dirty="0">
                <a:solidFill>
                  <a:schemeClr val="dk1"/>
                </a:solidFill>
              </a:rPr>
              <a:t>ι)</a:t>
            </a:r>
            <a:r>
              <a:rPr lang="it" sz="1500" dirty="0"/>
              <a:t>- </a:t>
            </a:r>
            <a:r>
              <a:rPr lang="it" sz="1500" dirty="0">
                <a:highlight>
                  <a:srgbClr val="FFFFFF"/>
                </a:highlight>
              </a:rPr>
              <a:t>οι απαραίτητοι πόροι είναι διαθέσιμοι</a:t>
            </a:r>
            <a:endParaRPr sz="1500" dirty="0"/>
          </a:p>
          <a:p>
            <a:pPr marL="457200" lvl="0" indent="-330200" algn="l" rtl="0">
              <a:lnSpc>
                <a:spcPct val="115000"/>
              </a:lnSpc>
              <a:spcBef>
                <a:spcPts val="0"/>
              </a:spcBef>
              <a:spcAft>
                <a:spcPts val="0"/>
              </a:spcAft>
              <a:buSzPts val="1600"/>
              <a:buChar char="●"/>
            </a:pPr>
            <a:r>
              <a:rPr lang="it" sz="1500" b="1" dirty="0">
                <a:solidFill>
                  <a:schemeClr val="dk1"/>
                </a:solidFill>
              </a:rPr>
              <a:t>Σχετικ</a:t>
            </a:r>
            <a:r>
              <a:rPr lang="el-GR" sz="1500" b="1" dirty="0" err="1">
                <a:solidFill>
                  <a:schemeClr val="dk1"/>
                </a:solidFill>
              </a:rPr>
              <a:t>οί</a:t>
            </a:r>
            <a:r>
              <a:rPr lang="it" sz="1500" b="1" dirty="0">
                <a:solidFill>
                  <a:schemeClr val="dk1"/>
                </a:solidFill>
              </a:rPr>
              <a:t> (ή ρεαλιστικ</a:t>
            </a:r>
            <a:r>
              <a:rPr lang="el-GR" sz="1500" b="1" dirty="0" err="1">
                <a:solidFill>
                  <a:schemeClr val="dk1"/>
                </a:solidFill>
              </a:rPr>
              <a:t>οί</a:t>
            </a:r>
            <a:r>
              <a:rPr lang="it" sz="1500" b="1" dirty="0">
                <a:solidFill>
                  <a:schemeClr val="dk1"/>
                </a:solidFill>
              </a:rPr>
              <a:t>) </a:t>
            </a:r>
            <a:r>
              <a:rPr lang="it" sz="1500" dirty="0"/>
              <a:t>- </a:t>
            </a:r>
            <a:r>
              <a:rPr lang="it" sz="1500" dirty="0">
                <a:highlight>
                  <a:srgbClr val="FFFFFF"/>
                </a:highlight>
              </a:rPr>
              <a:t>σαφής κατανόηση του τρόπου με τον οποίο μπορεί να επιτευχθεί ο στόχος, ευθυγραμμισμένος με τη συνολική στρατηγική του οργανισμού.</a:t>
            </a:r>
            <a:endParaRPr sz="1500" dirty="0"/>
          </a:p>
          <a:p>
            <a:pPr marL="457200" lvl="0" indent="-330200" algn="l" rtl="0">
              <a:lnSpc>
                <a:spcPct val="115000"/>
              </a:lnSpc>
              <a:spcBef>
                <a:spcPts val="0"/>
              </a:spcBef>
              <a:spcAft>
                <a:spcPts val="0"/>
              </a:spcAft>
              <a:buSzPts val="1600"/>
              <a:buChar char="●"/>
            </a:pPr>
            <a:r>
              <a:rPr lang="it" sz="1500" b="1" dirty="0">
                <a:solidFill>
                  <a:schemeClr val="dk1"/>
                </a:solidFill>
              </a:rPr>
              <a:t>Χρονικός περιορισμός </a:t>
            </a:r>
            <a:r>
              <a:rPr lang="it" sz="1500" dirty="0"/>
              <a:t>- θα πρέπει να καθοριστεί ένα περιορισμένο χρονικό διάστημα </a:t>
            </a:r>
            <a:endParaRPr sz="1500" dirty="0"/>
          </a:p>
        </p:txBody>
      </p:sp>
      <p:pic>
        <p:nvPicPr>
          <p:cNvPr id="204" name="Google Shape;204;p33"/>
          <p:cNvPicPr preferRelativeResize="0"/>
          <p:nvPr/>
        </p:nvPicPr>
        <p:blipFill>
          <a:blip r:embed="rId3">
            <a:alphaModFix/>
          </a:blip>
          <a:stretch>
            <a:fillRect/>
          </a:stretch>
        </p:blipFill>
        <p:spPr>
          <a:xfrm>
            <a:off x="2683100" y="180599"/>
            <a:ext cx="3777798" cy="1593326"/>
          </a:xfrm>
          <a:prstGeom prst="rect">
            <a:avLst/>
          </a:prstGeom>
          <a:noFill/>
          <a:ln>
            <a:noFill/>
          </a:ln>
        </p:spPr>
      </p:pic>
      <p:pic>
        <p:nvPicPr>
          <p:cNvPr id="205" name="Google Shape;205;p33"/>
          <p:cNvPicPr preferRelativeResize="0"/>
          <p:nvPr/>
        </p:nvPicPr>
        <p:blipFill>
          <a:blip r:embed="rId4">
            <a:alphaModFix/>
          </a:blip>
          <a:stretch>
            <a:fillRect/>
          </a:stretch>
        </p:blipFill>
        <p:spPr>
          <a:xfrm>
            <a:off x="1789397" y="96574"/>
            <a:ext cx="784074" cy="771826"/>
          </a:xfrm>
          <a:prstGeom prst="rect">
            <a:avLst/>
          </a:prstGeom>
          <a:noFill/>
          <a:ln>
            <a:noFill/>
          </a:ln>
        </p:spPr>
      </p:pic>
      <p:pic>
        <p:nvPicPr>
          <p:cNvPr id="206" name="Google Shape;206;p33"/>
          <p:cNvPicPr preferRelativeResize="0"/>
          <p:nvPr/>
        </p:nvPicPr>
        <p:blipFill>
          <a:blip r:embed="rId5">
            <a:alphaModFix/>
          </a:blip>
          <a:stretch>
            <a:fillRect/>
          </a:stretch>
        </p:blipFill>
        <p:spPr>
          <a:xfrm>
            <a:off x="265500" y="4577350"/>
            <a:ext cx="1484200" cy="307805"/>
          </a:xfrm>
          <a:prstGeom prst="rect">
            <a:avLst/>
          </a:prstGeom>
          <a:noFill/>
          <a:ln>
            <a:noFill/>
          </a:ln>
        </p:spPr>
      </p:pic>
      <p:pic>
        <p:nvPicPr>
          <p:cNvPr id="207" name="Google Shape;207;p33"/>
          <p:cNvPicPr preferRelativeResize="0"/>
          <p:nvPr/>
        </p:nvPicPr>
        <p:blipFill>
          <a:blip r:embed="rId6">
            <a:alphaModFix/>
          </a:blip>
          <a:stretch>
            <a:fillRect/>
          </a:stretch>
        </p:blipFill>
        <p:spPr>
          <a:xfrm>
            <a:off x="0" y="447300"/>
            <a:ext cx="1097150" cy="1038100"/>
          </a:xfrm>
          <a:prstGeom prst="rect">
            <a:avLst/>
          </a:prstGeom>
          <a:noFill/>
          <a:ln>
            <a:noFill/>
          </a:ln>
        </p:spPr>
      </p:pic>
    </p:spTree>
  </p:cSld>
  <p:clrMapOvr>
    <a:masterClrMapping/>
  </p:clrMapOvr>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3408</TotalTime>
  <Words>4664</Words>
  <Application>Microsoft Office PowerPoint</Application>
  <PresentationFormat>On-screen Show (16:9)</PresentationFormat>
  <Paragraphs>493</Paragraphs>
  <Slides>59</Slides>
  <Notes>59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59</vt:i4>
      </vt:variant>
    </vt:vector>
  </HeadingPairs>
  <TitlesOfParts>
    <vt:vector size="67" baseType="lpstr">
      <vt:lpstr>Arial</vt:lpstr>
      <vt:lpstr>Lato</vt:lpstr>
      <vt:lpstr>Raleway</vt:lpstr>
      <vt:lpstr>Open Sans</vt:lpstr>
      <vt:lpstr>Times New Roman</vt:lpstr>
      <vt:lpstr>Calibri</vt:lpstr>
      <vt:lpstr>Swiss</vt:lpstr>
      <vt:lpstr>Swiss</vt:lpstr>
      <vt:lpstr>Ενότητα 2 - Δημιουργία του στρατηγικού σχεδίου και οικοδόμηση μιας χρηματοοικονομικής λειτουργίας για επιχειρήσεις αρχικών σταδίων: ανάλυση αναγκών, χρηματοοικονομικός σχεδιασμός και διαχείριση</vt:lpstr>
      <vt:lpstr>Μονάδες εργασίας</vt:lpstr>
      <vt:lpstr>Μεθοδολογία και μαθησιακά αποτελέσματα</vt:lpstr>
      <vt:lpstr>Μεθοδολογία - EQF</vt:lpstr>
      <vt:lpstr>Μεθοδολογία - EQF</vt:lpstr>
      <vt:lpstr>Χαρτογράφηση των οικονομικών και χρηματοοικονομικών διαδικασιών των κοινωνικών επιχειρήσεων</vt:lpstr>
      <vt:lpstr>Οικονομικός σχεδιασμός και διαχείριση κοινωνικών επιχειρήσεων  και  καινοτομία και ψηφιοποίηση των χρηματοοικονομικών διαδικασιών</vt:lpstr>
      <vt:lpstr>1.1 Ο σκοπός των εργαλείων σχεδιασμού και διαχείρισης</vt:lpstr>
      <vt:lpstr>PowerPoint Presentation</vt:lpstr>
      <vt:lpstr>Μεθοδολογία εργασίας της διαχείρισης μέσω στόχων</vt:lpstr>
      <vt:lpstr>PowerPoint Presentation</vt:lpstr>
      <vt:lpstr>Διαχείριση χρόνου</vt:lpstr>
      <vt:lpstr>PowerPoint Presentation</vt:lpstr>
      <vt:lpstr>1.2 Σχεδιασμός της ημερήσιας διάταξης λαμβάνοντας υπόψη τις προτεραιότητες και τις εσωτερικές ανάγκες </vt:lpstr>
      <vt:lpstr>1.3 Διατύπωση της αποστολής της κοινωνικής επιχείρησης </vt:lpstr>
      <vt:lpstr>PowerPoint Presentation</vt:lpstr>
      <vt:lpstr>1.4 Περιγράφοντας τις ειδικές δράσεις για την επίτευξη των στόχων και των σκοπών </vt:lpstr>
      <vt:lpstr>1.5 Καθορισμός στόχων για το σχεδιασμό, τη μέτρηση και τη βελτίωση της απόδοσης</vt:lpstr>
      <vt:lpstr>PowerPoint Presentation</vt:lpstr>
      <vt:lpstr>1.6 Οικοσυστήματα στήριξης των κοινωνικών επιχειρήσεων</vt:lpstr>
      <vt:lpstr>Συνήθεις τρόποι επικοινωνίας με τους ενδιαφερόμενους</vt:lpstr>
      <vt:lpstr>1.7 Επιχειρηματικό σχέδιο</vt:lpstr>
      <vt:lpstr>PowerPoint Presentation</vt:lpstr>
      <vt:lpstr>Βασικά τμήματα ενός επιχειρηματικού σχεδίου</vt:lpstr>
      <vt:lpstr>2.1 Χαρακτηριστικά και διαχείριση του οικονομικοί στόχοι</vt:lpstr>
      <vt:lpstr>PowerPoint Presentation</vt:lpstr>
      <vt:lpstr>PowerPoint Presentation</vt:lpstr>
      <vt:lpstr>Σχέδιο πόρων</vt:lpstr>
      <vt:lpstr>Ο προγραμματισμός πόρων συμβάλλει στο να διασφαλιστεί:</vt:lpstr>
      <vt:lpstr>Ο προγραμματισμός πόρων συμβάλλει στο να διασφαλιστεί:</vt:lpstr>
      <vt:lpstr>3. ΕΙΣΑΓΩΓΗ ΣΤΗΝ  ΟΙΚΟΝΟΜΙΚΗ ΔΙΑΧΕΙΡΙΣΗ </vt:lpstr>
      <vt:lpstr>PowerPoint Presentation</vt:lpstr>
      <vt:lpstr>ΣΤΟΧΟΣ ΤΗΣ  ΟΙΚΟΝΟΜΙΚΗΣ ΔΙΑΧΕΙΡΙΣΗΣ </vt:lpstr>
      <vt:lpstr>ΣΤΟΧΟΣ ΤΗΣ  ΟΙΚΟΝΟΜΙΚΗΣ ΔΙΑΧΕΙΡΙΣΗΣ </vt:lpstr>
      <vt:lpstr>PowerPoint Presentation</vt:lpstr>
      <vt:lpstr>4. ΣΤΟΙΧΕΙΑ ΤΗΣ ΟΙΚΟΝΟΜΙΚΗΣ ΔΙΑΧΕΙΡΙΣΗΣ: ΚΑΤΑΣΚΕΥΗ, ΑΝΑΓΝΩΣΗ ΚΑΙ ΚΑΤΑΝΟΗΣΗ </vt:lpstr>
      <vt:lpstr>Για να κατανοήσουμε πώς να προσεγγίσουμε τον κόσμο της οικονομικής διαχείρισης, με την έννοια του ελέγχου των κεφαλαίων ενός οργανισμού, είναι πρώτα απαραίτητο κάθε επιχείρηση να διαθέτει τρία βασικά έγγραφα:</vt:lpstr>
      <vt:lpstr>PowerPoint Presentation</vt:lpstr>
      <vt:lpstr>&lt;&lt; Οι ισολογισμοί βοηθούν να κατανοήσουμε αν ένας οργανισμός πετυχαίνει ή δυσκολεύεται αναλύοντας την κατάσταση ρευστότητας &gt;&gt;</vt:lpstr>
      <vt:lpstr>Ο ισολογισμός βασίζεται σε αυτή τη βασική εξίσωση:  Ενεργητικό = Υποχρεώσεις + Μετοχικό κεφάλαιο</vt:lpstr>
      <vt:lpstr>ΔΙΑΦΟΡΕΣ ΜΕΤΑΞΥ ΤΩΝ ΙΣΟΛΟΓΙΣΜΩΝ ΤΩΝ ΠΑΡΑΔΟΣΙΑΚΩΝ ΚΑΙ ΤΩΝ ΚΟΙΝΩΝΙΚΩΝ ΕΠΙΧΕΙΡΗΣΕΩΝ   </vt:lpstr>
      <vt:lpstr>PowerPoint Presentation</vt:lpstr>
      <vt:lpstr>PowerPoint Presentation</vt:lpstr>
      <vt:lpstr>Γιατί είναι σημαντική η κατάσταση κερδών και ζημιών;  </vt:lpstr>
      <vt:lpstr>PowerPoint Presentation</vt:lpstr>
      <vt:lpstr>Πώς υπολογίζονται τα κέρδη και οι ζημίες;  </vt:lpstr>
      <vt:lpstr>Ποια είναι η διαφορά μεταξύ ενός προϋπολογισμού λειτουργίας και ενός ισολογισμού;   </vt:lpstr>
      <vt:lpstr>PowerPoint Presentation</vt:lpstr>
      <vt:lpstr>Οι κύριοι δείκτες του προϋπολογισμού είναι:   </vt:lpstr>
      <vt:lpstr>5. ΑΥΤΟΜΑΤΟΠΟΙΗΣΗ ΚΑΙ ΟΙΚΟΝΟΜΙΚΗ ΔΙΑΧΕΙΡΙΣΗ </vt:lpstr>
      <vt:lpstr>Μεγάλα δεδομένα για διαχείριση σε πραγματικό χρόνο</vt:lpstr>
      <vt:lpstr>Οφέλη </vt:lpstr>
      <vt:lpstr>Συμβουλές εργαλείων</vt:lpstr>
      <vt:lpstr>Συμβουλές εργαλείων - Παραδείγματα   </vt:lpstr>
      <vt:lpstr>Συμβουλές εργαλείων - Παραδείγματα   </vt:lpstr>
      <vt:lpstr>Συμβουλές εργαλείων - Παραδείγματα   </vt:lpstr>
      <vt:lpstr>Βασικά σημεία που πρέπει να ληφθούν υπόψη</vt:lpstr>
      <vt:lpstr>Αναστοχασμός/ Αυτοαξιολόγηση</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2 - Creating the strategic plan and building a finance function for early stage enterprises: need analysis, financial planning, and management</dc:title>
  <dc:creator>Mary Messiou</dc:creator>
  <cp:keywords>, docId:39D765365C1BD4C391C880B2FA1B9C30</cp:keywords>
  <cp:lastModifiedBy>Mary Messiou</cp:lastModifiedBy>
  <cp:revision>89</cp:revision>
  <dcterms:modified xsi:type="dcterms:W3CDTF">2023-08-01T10:14:21Z</dcterms:modified>
</cp:coreProperties>
</file>