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y="5143500" cx="9144000"/>
  <p:notesSz cx="6858000" cy="9144000"/>
  <p:embeddedFontLst>
    <p:embeddedFont>
      <p:font typeface="Raleway"/>
      <p:regular r:id="rId67"/>
      <p:bold r:id="rId68"/>
      <p:italic r:id="rId69"/>
      <p:boldItalic r:id="rId70"/>
    </p:embeddedFont>
    <p:embeddedFont>
      <p:font typeface="Lato"/>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ECA2DF-C6C6-4747-BECF-7BD6EE341FAD}">
  <a:tblStyle styleId="{48ECA2DF-C6C6-4747-BECF-7BD6EE341F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Lato-italic.fntdata"/><Relationship Id="rId72" Type="http://schemas.openxmlformats.org/officeDocument/2006/relationships/font" Target="fonts/Lato-bold.fntdata"/><Relationship Id="rId31" Type="http://schemas.openxmlformats.org/officeDocument/2006/relationships/slide" Target="slides/slide24.xml"/><Relationship Id="rId75" Type="http://schemas.openxmlformats.org/officeDocument/2006/relationships/font" Target="fonts/OpenSans-regular.fntdata"/><Relationship Id="rId30" Type="http://schemas.openxmlformats.org/officeDocument/2006/relationships/slide" Target="slides/slide23.xml"/><Relationship Id="rId74" Type="http://schemas.openxmlformats.org/officeDocument/2006/relationships/font" Target="fonts/Lato-boldItalic.fntdata"/><Relationship Id="rId33" Type="http://schemas.openxmlformats.org/officeDocument/2006/relationships/slide" Target="slides/slide26.xml"/><Relationship Id="rId77" Type="http://schemas.openxmlformats.org/officeDocument/2006/relationships/font" Target="fonts/OpenSans-italic.fntdata"/><Relationship Id="rId32" Type="http://schemas.openxmlformats.org/officeDocument/2006/relationships/slide" Target="slides/slide25.xml"/><Relationship Id="rId76" Type="http://schemas.openxmlformats.org/officeDocument/2006/relationships/font" Target="fonts/OpenSans-bold.fntdata"/><Relationship Id="rId35" Type="http://schemas.openxmlformats.org/officeDocument/2006/relationships/slide" Target="slides/slide28.xml"/><Relationship Id="rId34" Type="http://schemas.openxmlformats.org/officeDocument/2006/relationships/slide" Target="slides/slide27.xml"/><Relationship Id="rId78" Type="http://schemas.openxmlformats.org/officeDocument/2006/relationships/font" Target="fonts/OpenSans-boldItalic.fntdata"/><Relationship Id="rId71" Type="http://schemas.openxmlformats.org/officeDocument/2006/relationships/font" Target="fonts/Lato-regular.fntdata"/><Relationship Id="rId70" Type="http://schemas.openxmlformats.org/officeDocument/2006/relationships/font" Target="fonts/Raleway-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Raleway-bold.fntdata"/><Relationship Id="rId23" Type="http://schemas.openxmlformats.org/officeDocument/2006/relationships/slide" Target="slides/slide16.xml"/><Relationship Id="rId67" Type="http://schemas.openxmlformats.org/officeDocument/2006/relationships/font" Target="fonts/Raleway-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aleway-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6fa3c898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6fa3c8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7a5bea5864_0_106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17a5bea5864_0_10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7a5bea5864_0_120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17a5bea5864_0_1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7a5bea5864_0_12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17a5bea5864_0_1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7a5bea5864_0_13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17a5bea5864_0_1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7a5bea5864_0_14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17a5bea5864_0_1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7a5bea5864_0_14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17a5bea5864_0_14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7a5bea5864_0_15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17a5bea5864_0_15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7a5bea5864_0_16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17a5bea5864_0_16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7a5bea5864_0_16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17a5bea5864_0_1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7a5bea5864_0_176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17a5bea5864_0_17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c6fa3c898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c6fa3c89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7a5bea5864_0_18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17a5bea5864_0_18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7a5bea5864_0_1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7a5bea5864_0_1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7a5bea5864_0_198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17a5bea5864_0_19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7c307d03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7c307d03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7c307d03d9_0_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7c307d03d9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7c307d03d9_0_1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17c307d03d9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7c307d03d9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7c307d03d9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7c307d03d9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7c307d03d9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7c307d03d9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7c307d03d9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7c307d03d9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7c307d03d9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6fa3c898_0_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6fa3c89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7c307d03d9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7c307d03d9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6b78564ad0_4_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6b78564ad0_4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6b78564ad0_4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6b78564ad0_4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39e926f684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39e926f68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6b78564ad0_4_1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6b78564ad0_4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6b78564ad0_4_1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6b78564ad0_4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39e926f684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39e926f6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6b78564ad0_3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6b78564ad0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6b78564ad0_3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6b78564ad0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6b78564ad0_3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6b78564ad0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3fbf4fc9f6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3fbf4fc9f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6b78564ad0_3_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6b78564ad0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6b78564ad0_3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6b78564ad0_3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6b78564ad0_3_5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6b78564ad0_3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6b78564ad0_3_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6b78564ad0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6b78564ad0_3_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6b78564ad0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6b78564ad0_3_10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6b78564ad0_3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6b78564ad0_3_8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6b78564ad0_3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6b78564ad0_3_9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6b78564ad0_3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6b78564ad0_3_1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6b78564ad0_3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6b78564ad0_3_1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6b78564ad0_3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7c307d03d9_0_5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7c307d03d9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39e926f684_0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39e926f68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6b78564ad0_4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6b78564ad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6b78564ad0_4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16b78564ad0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6b78564ad0_4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6b78564ad0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6b78564ad0_4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6b78564ad0_4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6b78564ad0_4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16b78564ad0_4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6b78564ad0_4_6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16b78564ad0_4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0637ae3d14_3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g20637ae3d14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afd16d1e14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g1afd16d1e1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3a2037cf0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g23a2037cf0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6fa3c898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6fa3c89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3f9f9e8d3f_0_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3f9f9e8d3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7a5bea5864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7a5bea586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7a5bea5864_0_9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17a5bea5864_0_9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72" name="Shape 72"/>
        <p:cNvGrpSpPr/>
        <p:nvPr/>
      </p:nvGrpSpPr>
      <p:grpSpPr>
        <a:xfrm>
          <a:off x="0" y="0"/>
          <a:ext cx="0" cy="0"/>
          <a:chOff x="0" y="0"/>
          <a:chExt cx="0" cy="0"/>
        </a:xfrm>
      </p:grpSpPr>
      <p:cxnSp>
        <p:nvCxnSpPr>
          <p:cNvPr id="73" name="Google Shape;73;p14"/>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74" name="Google Shape;74;p14"/>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75" name="Google Shape;75;p1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76" name="Google Shape;76;p14"/>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77" name="Google Shape;77;p14"/>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800"/>
              <a:buNone/>
              <a:defRPr>
                <a:solidFill>
                  <a:schemeClr val="lt1"/>
                </a:solidFill>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78" name="Google Shape;78;p1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15"/>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1" name="Google Shape;81;p15"/>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2" name="Google Shape;82;p15"/>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3600"/>
              <a:buNone/>
              <a:defRPr sz="3600">
                <a:solidFill>
                  <a:schemeClr val="dk1"/>
                </a:solidFill>
              </a:defRPr>
            </a:lvl1pPr>
            <a:lvl2pPr lvl="1" rtl="0" algn="ctr">
              <a:lnSpc>
                <a:spcPct val="100000"/>
              </a:lnSpc>
              <a:spcBef>
                <a:spcPts val="0"/>
              </a:spcBef>
              <a:spcAft>
                <a:spcPts val="0"/>
              </a:spcAft>
              <a:buClr>
                <a:schemeClr val="dk1"/>
              </a:buClr>
              <a:buSzPts val="3600"/>
              <a:buNone/>
              <a:defRPr sz="3600">
                <a:solidFill>
                  <a:schemeClr val="dk1"/>
                </a:solidFill>
              </a:defRPr>
            </a:lvl2pPr>
            <a:lvl3pPr lvl="2" rtl="0" algn="ctr">
              <a:lnSpc>
                <a:spcPct val="100000"/>
              </a:lnSpc>
              <a:spcBef>
                <a:spcPts val="0"/>
              </a:spcBef>
              <a:spcAft>
                <a:spcPts val="0"/>
              </a:spcAft>
              <a:buClr>
                <a:schemeClr val="dk1"/>
              </a:buClr>
              <a:buSzPts val="3600"/>
              <a:buNone/>
              <a:defRPr sz="3600">
                <a:solidFill>
                  <a:schemeClr val="dk1"/>
                </a:solidFill>
              </a:defRPr>
            </a:lvl3pPr>
            <a:lvl4pPr lvl="3" rtl="0" algn="ctr">
              <a:lnSpc>
                <a:spcPct val="100000"/>
              </a:lnSpc>
              <a:spcBef>
                <a:spcPts val="0"/>
              </a:spcBef>
              <a:spcAft>
                <a:spcPts val="0"/>
              </a:spcAft>
              <a:buClr>
                <a:schemeClr val="dk1"/>
              </a:buClr>
              <a:buSzPts val="3600"/>
              <a:buNone/>
              <a:defRPr sz="3600">
                <a:solidFill>
                  <a:schemeClr val="dk1"/>
                </a:solidFill>
              </a:defRPr>
            </a:lvl4pPr>
            <a:lvl5pPr lvl="4" rtl="0" algn="ctr">
              <a:lnSpc>
                <a:spcPct val="100000"/>
              </a:lnSpc>
              <a:spcBef>
                <a:spcPts val="0"/>
              </a:spcBef>
              <a:spcAft>
                <a:spcPts val="0"/>
              </a:spcAft>
              <a:buClr>
                <a:schemeClr val="dk1"/>
              </a:buClr>
              <a:buSzPts val="3600"/>
              <a:buNone/>
              <a:defRPr sz="3600">
                <a:solidFill>
                  <a:schemeClr val="dk1"/>
                </a:solidFill>
              </a:defRPr>
            </a:lvl5pPr>
            <a:lvl6pPr lvl="5" rtl="0" algn="ctr">
              <a:lnSpc>
                <a:spcPct val="100000"/>
              </a:lnSpc>
              <a:spcBef>
                <a:spcPts val="0"/>
              </a:spcBef>
              <a:spcAft>
                <a:spcPts val="0"/>
              </a:spcAft>
              <a:buClr>
                <a:schemeClr val="dk1"/>
              </a:buClr>
              <a:buSzPts val="3600"/>
              <a:buNone/>
              <a:defRPr sz="3600">
                <a:solidFill>
                  <a:schemeClr val="dk1"/>
                </a:solidFill>
              </a:defRPr>
            </a:lvl6pPr>
            <a:lvl7pPr lvl="6" rtl="0" algn="ctr">
              <a:lnSpc>
                <a:spcPct val="100000"/>
              </a:lnSpc>
              <a:spcBef>
                <a:spcPts val="0"/>
              </a:spcBef>
              <a:spcAft>
                <a:spcPts val="0"/>
              </a:spcAft>
              <a:buClr>
                <a:schemeClr val="dk1"/>
              </a:buClr>
              <a:buSzPts val="3600"/>
              <a:buNone/>
              <a:defRPr sz="3600">
                <a:solidFill>
                  <a:schemeClr val="dk1"/>
                </a:solidFill>
              </a:defRPr>
            </a:lvl7pPr>
            <a:lvl8pPr lvl="7" rtl="0" algn="ctr">
              <a:lnSpc>
                <a:spcPct val="100000"/>
              </a:lnSpc>
              <a:spcBef>
                <a:spcPts val="0"/>
              </a:spcBef>
              <a:spcAft>
                <a:spcPts val="0"/>
              </a:spcAft>
              <a:buClr>
                <a:schemeClr val="dk1"/>
              </a:buClr>
              <a:buSzPts val="3600"/>
              <a:buNone/>
              <a:defRPr sz="3600">
                <a:solidFill>
                  <a:schemeClr val="dk1"/>
                </a:solidFill>
              </a:defRPr>
            </a:lvl8pPr>
            <a:lvl9pPr lvl="8" rtl="0" algn="ctr">
              <a:lnSpc>
                <a:spcPct val="100000"/>
              </a:lnSpc>
              <a:spcBef>
                <a:spcPts val="0"/>
              </a:spcBef>
              <a:spcAft>
                <a:spcPts val="0"/>
              </a:spcAft>
              <a:buClr>
                <a:schemeClr val="dk1"/>
              </a:buClr>
              <a:buSzPts val="3600"/>
              <a:buNone/>
              <a:defRPr sz="3600">
                <a:solidFill>
                  <a:schemeClr val="dk1"/>
                </a:solidFill>
              </a:defRPr>
            </a:lvl9pPr>
          </a:lstStyle>
          <a:p/>
        </p:txBody>
      </p:sp>
      <p:sp>
        <p:nvSpPr>
          <p:cNvPr id="83" name="Google Shape;83;p15"/>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1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85" name="Google Shape;85;p1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cxnSp>
        <p:nvCxnSpPr>
          <p:cNvPr id="87" name="Google Shape;87;p16"/>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88" name="Google Shape;88;p16"/>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89" name="Google Shape;89;p1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90" name="Google Shape;90;p16"/>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91" name="Google Shape;91;p16"/>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2" name="Google Shape;92;p16"/>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3" name="Google Shape;93;p1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cxnSp>
        <p:nvCxnSpPr>
          <p:cNvPr id="95" name="Google Shape;95;p17"/>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96" name="Google Shape;96;p17"/>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97" name="Google Shape;97;p1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98" name="Google Shape;98;p17"/>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99" name="Google Shape;99;p17"/>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00" name="Google Shape;100;p1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01" name="Shape 101"/>
        <p:cNvGrpSpPr/>
        <p:nvPr/>
      </p:nvGrpSpPr>
      <p:grpSpPr>
        <a:xfrm>
          <a:off x="0" y="0"/>
          <a:ext cx="0" cy="0"/>
          <a:chOff x="0" y="0"/>
          <a:chExt cx="0" cy="0"/>
        </a:xfrm>
      </p:grpSpPr>
      <p:cxnSp>
        <p:nvCxnSpPr>
          <p:cNvPr id="102" name="Google Shape;102;p18"/>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03" name="Google Shape;103;p18"/>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04" name="Google Shape;104;p18"/>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4800"/>
              <a:buNone/>
              <a:defRPr sz="4800">
                <a:solidFill>
                  <a:schemeClr val="lt1"/>
                </a:solidFill>
              </a:defRPr>
            </a:lvl1pPr>
            <a:lvl2pPr lvl="1" rtl="0" algn="ctr">
              <a:lnSpc>
                <a:spcPct val="100000"/>
              </a:lnSpc>
              <a:spcBef>
                <a:spcPts val="0"/>
              </a:spcBef>
              <a:spcAft>
                <a:spcPts val="0"/>
              </a:spcAft>
              <a:buClr>
                <a:schemeClr val="lt1"/>
              </a:buClr>
              <a:buSzPts val="4800"/>
              <a:buNone/>
              <a:defRPr sz="4800">
                <a:solidFill>
                  <a:schemeClr val="lt1"/>
                </a:solidFill>
              </a:defRPr>
            </a:lvl2pPr>
            <a:lvl3pPr lvl="2" rtl="0" algn="ctr">
              <a:lnSpc>
                <a:spcPct val="100000"/>
              </a:lnSpc>
              <a:spcBef>
                <a:spcPts val="0"/>
              </a:spcBef>
              <a:spcAft>
                <a:spcPts val="0"/>
              </a:spcAft>
              <a:buClr>
                <a:schemeClr val="lt1"/>
              </a:buClr>
              <a:buSzPts val="4800"/>
              <a:buNone/>
              <a:defRPr sz="4800">
                <a:solidFill>
                  <a:schemeClr val="lt1"/>
                </a:solidFill>
              </a:defRPr>
            </a:lvl3pPr>
            <a:lvl4pPr lvl="3" rtl="0" algn="ctr">
              <a:lnSpc>
                <a:spcPct val="100000"/>
              </a:lnSpc>
              <a:spcBef>
                <a:spcPts val="0"/>
              </a:spcBef>
              <a:spcAft>
                <a:spcPts val="0"/>
              </a:spcAft>
              <a:buClr>
                <a:schemeClr val="lt1"/>
              </a:buClr>
              <a:buSzPts val="4800"/>
              <a:buNone/>
              <a:defRPr sz="4800">
                <a:solidFill>
                  <a:schemeClr val="lt1"/>
                </a:solidFill>
              </a:defRPr>
            </a:lvl4pPr>
            <a:lvl5pPr lvl="4" rtl="0" algn="ctr">
              <a:lnSpc>
                <a:spcPct val="100000"/>
              </a:lnSpc>
              <a:spcBef>
                <a:spcPts val="0"/>
              </a:spcBef>
              <a:spcAft>
                <a:spcPts val="0"/>
              </a:spcAft>
              <a:buClr>
                <a:schemeClr val="lt1"/>
              </a:buClr>
              <a:buSzPts val="4800"/>
              <a:buNone/>
              <a:defRPr sz="4800">
                <a:solidFill>
                  <a:schemeClr val="lt1"/>
                </a:solidFill>
              </a:defRPr>
            </a:lvl5pPr>
            <a:lvl6pPr lvl="5" rtl="0" algn="ctr">
              <a:lnSpc>
                <a:spcPct val="100000"/>
              </a:lnSpc>
              <a:spcBef>
                <a:spcPts val="0"/>
              </a:spcBef>
              <a:spcAft>
                <a:spcPts val="0"/>
              </a:spcAft>
              <a:buClr>
                <a:schemeClr val="lt1"/>
              </a:buClr>
              <a:buSzPts val="4800"/>
              <a:buNone/>
              <a:defRPr sz="4800">
                <a:solidFill>
                  <a:schemeClr val="lt1"/>
                </a:solidFill>
              </a:defRPr>
            </a:lvl6pPr>
            <a:lvl7pPr lvl="6" rtl="0" algn="ctr">
              <a:lnSpc>
                <a:spcPct val="100000"/>
              </a:lnSpc>
              <a:spcBef>
                <a:spcPts val="0"/>
              </a:spcBef>
              <a:spcAft>
                <a:spcPts val="0"/>
              </a:spcAft>
              <a:buClr>
                <a:schemeClr val="lt1"/>
              </a:buClr>
              <a:buSzPts val="4800"/>
              <a:buNone/>
              <a:defRPr sz="4800">
                <a:solidFill>
                  <a:schemeClr val="lt1"/>
                </a:solidFill>
              </a:defRPr>
            </a:lvl7pPr>
            <a:lvl8pPr lvl="7" rtl="0" algn="ctr">
              <a:lnSpc>
                <a:spcPct val="100000"/>
              </a:lnSpc>
              <a:spcBef>
                <a:spcPts val="0"/>
              </a:spcBef>
              <a:spcAft>
                <a:spcPts val="0"/>
              </a:spcAft>
              <a:buClr>
                <a:schemeClr val="lt1"/>
              </a:buClr>
              <a:buSzPts val="4800"/>
              <a:buNone/>
              <a:defRPr sz="4800">
                <a:solidFill>
                  <a:schemeClr val="lt1"/>
                </a:solidFill>
              </a:defRPr>
            </a:lvl8pPr>
            <a:lvl9pPr lvl="8" rtl="0" algn="ctr">
              <a:lnSpc>
                <a:spcPct val="100000"/>
              </a:lnSpc>
              <a:spcBef>
                <a:spcPts val="0"/>
              </a:spcBef>
              <a:spcAft>
                <a:spcPts val="0"/>
              </a:spcAft>
              <a:buClr>
                <a:schemeClr val="lt1"/>
              </a:buClr>
              <a:buSzPts val="4800"/>
              <a:buNone/>
              <a:defRPr sz="4800">
                <a:solidFill>
                  <a:schemeClr val="lt1"/>
                </a:solidFill>
              </a:defRPr>
            </a:lvl9pPr>
          </a:lstStyle>
          <a:p/>
        </p:txBody>
      </p:sp>
      <p:sp>
        <p:nvSpPr>
          <p:cNvPr id="105" name="Google Shape;105;p1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9"/>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108" name="Google Shape;108;p1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cxnSp>
        <p:nvCxnSpPr>
          <p:cNvPr id="110" name="Google Shape;110;p2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11" name="Google Shape;111;p20"/>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12" name="Google Shape;112;p20"/>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13" name="Google Shape;113;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14" name="Shape 114"/>
        <p:cNvGrpSpPr/>
        <p:nvPr/>
      </p:nvGrpSpPr>
      <p:grpSpPr>
        <a:xfrm>
          <a:off x="0" y="0"/>
          <a:ext cx="0" cy="0"/>
          <a:chOff x="0" y="0"/>
          <a:chExt cx="0" cy="0"/>
        </a:xfrm>
      </p:grpSpPr>
      <p:cxnSp>
        <p:nvCxnSpPr>
          <p:cNvPr id="115" name="Google Shape;115;p21"/>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16" name="Google Shape;116;p21"/>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117" name="Google Shape;117;p2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8" name="Shape 118"/>
        <p:cNvGrpSpPr/>
        <p:nvPr/>
      </p:nvGrpSpPr>
      <p:grpSpPr>
        <a:xfrm>
          <a:off x="0" y="0"/>
          <a:ext cx="0" cy="0"/>
          <a:chOff x="0" y="0"/>
          <a:chExt cx="0" cy="0"/>
        </a:xfrm>
      </p:grpSpPr>
      <p:cxnSp>
        <p:nvCxnSpPr>
          <p:cNvPr id="119" name="Google Shape;119;p2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0" name="Google Shape;120;p22"/>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21" name="Google Shape;121;p22"/>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22" name="Google Shape;122;p2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cxnSp>
        <p:nvCxnSpPr>
          <p:cNvPr id="124" name="Google Shape;124;p23"/>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5" name="Google Shape;125;p23"/>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26" name="Google Shape;126;p23"/>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27" name="Google Shape;127;p23"/>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28" name="Google Shape;128;p2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0" name="Google Shape;70;p13"/>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71" name="Google Shape;71;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jp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jp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jp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jp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2.jp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2.jp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jp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jp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2.jp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2.jp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2.jp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2.jp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2.jpg"/><Relationship Id="rId5"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jp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2.jpg"/><Relationship Id="rId5"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2.jp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2.jp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8.jpg"/><Relationship Id="rId4" Type="http://schemas.openxmlformats.org/officeDocument/2006/relationships/image" Target="../media/image2.jp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2.jpg"/><Relationship Id="rId7"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7.jpg"/><Relationship Id="rId4" Type="http://schemas.openxmlformats.org/officeDocument/2006/relationships/image" Target="../media/image2.jp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5.jpg"/><Relationship Id="rId4" Type="http://schemas.openxmlformats.org/officeDocument/2006/relationships/image" Target="../media/image2.jp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2.jpg"/><Relationship Id="rId5"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2.jpg"/><Relationship Id="rId4" Type="http://schemas.openxmlformats.org/officeDocument/2006/relationships/image" Target="../media/image2.jpg"/><Relationship Id="rId5"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4.jpg"/><Relationship Id="rId4" Type="http://schemas.openxmlformats.org/officeDocument/2006/relationships/image" Target="../media/image2.jpg"/><Relationship Id="rId5"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2.jpg"/><Relationship Id="rId5"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7.jpg"/><Relationship Id="rId4" Type="http://schemas.openxmlformats.org/officeDocument/2006/relationships/image" Target="../media/image2.jpg"/><Relationship Id="rId5"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image" Target="../media/image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29.jpg"/><Relationship Id="rId4" Type="http://schemas.openxmlformats.org/officeDocument/2006/relationships/image" Target="../media/image3.png"/><Relationship Id="rId5" Type="http://schemas.openxmlformats.org/officeDocument/2006/relationships/image" Target="../media/image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6.png"/><Relationship Id="rId4" Type="http://schemas.openxmlformats.org/officeDocument/2006/relationships/image" Target="../media/image3.png"/><Relationship Id="rId5"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41.png"/><Relationship Id="rId5" Type="http://schemas.openxmlformats.org/officeDocument/2006/relationships/image" Target="../media/image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41.png"/><Relationship Id="rId5" Type="http://schemas.openxmlformats.org/officeDocument/2006/relationships/image" Target="../media/image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hyperlink" Target="https://www.cubesoftware.com/" TargetMode="External"/><Relationship Id="rId5" Type="http://schemas.openxmlformats.org/officeDocument/2006/relationships/hyperlink" Target="https://www.cubesoftware.com/" TargetMode="External"/><Relationship Id="rId6" Type="http://schemas.openxmlformats.org/officeDocument/2006/relationships/hyperlink" Target="https://help.anaplan.com/fed5bb63-0592-4402-b290-e708f500f14f-Anaplan-User-Experience" TargetMode="External"/><Relationship Id="rId7" Type="http://schemas.openxmlformats.org/officeDocument/2006/relationships/image" Target="../media/image43.png"/><Relationship Id="rId8" Type="http://schemas.openxmlformats.org/officeDocument/2006/relationships/image" Target="../media/image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hyperlink" Target="https://www.venasolutions.com/" TargetMode="External"/><Relationship Id="rId5" Type="http://schemas.openxmlformats.org/officeDocument/2006/relationships/hyperlink" Target="https://planful.com/" TargetMode="External"/><Relationship Id="rId6" Type="http://schemas.openxmlformats.org/officeDocument/2006/relationships/image" Target="../media/image43.png"/><Relationship Id="rId7" Type="http://schemas.openxmlformats.org/officeDocument/2006/relationships/image" Target="../media/image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hyperlink" Target="https://www.workday.com/en-us/products/adaptive-planning/overview.html" TargetMode="External"/><Relationship Id="rId5" Type="http://schemas.openxmlformats.org/officeDocument/2006/relationships/image" Target="../media/image43.png"/><Relationship Id="rId6" Type="http://schemas.openxmlformats.org/officeDocument/2006/relationships/image" Target="../media/image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44.jpg"/><Relationship Id="rId4" Type="http://schemas.openxmlformats.org/officeDocument/2006/relationships/image" Target="../media/image2.jp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hyperlink" Target="https://www.beyond-capital.eu/" TargetMode="External"/><Relationship Id="rId5" Type="http://schemas.openxmlformats.org/officeDocument/2006/relationships/hyperlink" Target="http://www.cbe.be/" TargetMode="External"/><Relationship Id="rId6" Type="http://schemas.openxmlformats.org/officeDocument/2006/relationships/image" Target="../media/image48.jpg"/><Relationship Id="rId7"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jp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25"/>
          <p:cNvSpPr txBox="1"/>
          <p:nvPr>
            <p:ph type="ctrTitle"/>
          </p:nvPr>
        </p:nvSpPr>
        <p:spPr>
          <a:xfrm>
            <a:off x="2371725" y="630225"/>
            <a:ext cx="6331500" cy="281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0" lang="it" sz="3000">
                <a:solidFill>
                  <a:schemeClr val="dk2"/>
                </a:solidFill>
              </a:rPr>
              <a:t>Module 2 - </a:t>
            </a:r>
            <a:r>
              <a:rPr lang="it" sz="3000">
                <a:solidFill>
                  <a:schemeClr val="dk2"/>
                </a:solidFill>
              </a:rPr>
              <a:t>Creating the strategic plan and building a finance function for early stage enterprises: need analysis, financial planning, and management</a:t>
            </a:r>
            <a:endParaRPr sz="3000"/>
          </a:p>
        </p:txBody>
      </p:sp>
      <p:sp>
        <p:nvSpPr>
          <p:cNvPr id="136" name="Google Shape;136;p25"/>
          <p:cNvSpPr txBox="1"/>
          <p:nvPr>
            <p:ph idx="1" type="subTitle"/>
          </p:nvPr>
        </p:nvSpPr>
        <p:spPr>
          <a:xfrm>
            <a:off x="2468217" y="3750575"/>
            <a:ext cx="6331500" cy="12417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0"/>
              </a:spcBef>
              <a:spcAft>
                <a:spcPts val="0"/>
              </a:spcAft>
              <a:buNone/>
            </a:pPr>
            <a:r>
              <a:rPr lang="it"/>
              <a:t>GEINNOVA &amp; EXEO LAB </a:t>
            </a:r>
            <a:endParaRPr/>
          </a:p>
        </p:txBody>
      </p:sp>
      <p:pic>
        <p:nvPicPr>
          <p:cNvPr id="137" name="Google Shape;137;p25"/>
          <p:cNvPicPr preferRelativeResize="0"/>
          <p:nvPr/>
        </p:nvPicPr>
        <p:blipFill>
          <a:blip r:embed="rId3">
            <a:alphaModFix/>
          </a:blip>
          <a:stretch>
            <a:fillRect/>
          </a:stretch>
        </p:blipFill>
        <p:spPr>
          <a:xfrm>
            <a:off x="126650" y="757075"/>
            <a:ext cx="1792650" cy="1696175"/>
          </a:xfrm>
          <a:prstGeom prst="rect">
            <a:avLst/>
          </a:prstGeom>
          <a:noFill/>
          <a:ln>
            <a:noFill/>
          </a:ln>
        </p:spPr>
      </p:pic>
      <p:pic>
        <p:nvPicPr>
          <p:cNvPr id="138" name="Google Shape;138;p25"/>
          <p:cNvPicPr preferRelativeResize="0"/>
          <p:nvPr/>
        </p:nvPicPr>
        <p:blipFill>
          <a:blip r:embed="rId4">
            <a:alphaModFix/>
          </a:blip>
          <a:stretch>
            <a:fillRect/>
          </a:stretch>
        </p:blipFill>
        <p:spPr>
          <a:xfrm>
            <a:off x="174475" y="4474950"/>
            <a:ext cx="2056050" cy="42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ph type="title"/>
          </p:nvPr>
        </p:nvSpPr>
        <p:spPr>
          <a:xfrm>
            <a:off x="2724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Clr>
                <a:schemeClr val="dk2"/>
              </a:buClr>
              <a:buSzPts val="1100"/>
              <a:buFont typeface="Arial"/>
              <a:buNone/>
            </a:pPr>
            <a:r>
              <a:rPr lang="it" sz="2400">
                <a:solidFill>
                  <a:schemeClr val="dk2"/>
                </a:solidFill>
                <a:latin typeface="Arial"/>
                <a:ea typeface="Arial"/>
                <a:cs typeface="Arial"/>
                <a:sym typeface="Arial"/>
              </a:rPr>
              <a:t>Work methodology of management by objectives</a:t>
            </a:r>
            <a:endParaRPr b="0" sz="2400">
              <a:solidFill>
                <a:schemeClr val="dk2"/>
              </a:solidFill>
              <a:latin typeface="Arial"/>
              <a:ea typeface="Arial"/>
              <a:cs typeface="Arial"/>
              <a:sym typeface="Arial"/>
            </a:endParaRPr>
          </a:p>
        </p:txBody>
      </p:sp>
      <p:sp>
        <p:nvSpPr>
          <p:cNvPr id="213" name="Google Shape;213;p34"/>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b="1" lang="it" sz="1700">
                <a:solidFill>
                  <a:schemeClr val="dk2"/>
                </a:solidFill>
              </a:rPr>
              <a:t>Planning</a:t>
            </a:r>
            <a:r>
              <a:rPr lang="it" sz="1700">
                <a:solidFill>
                  <a:schemeClr val="dk2"/>
                </a:solidFill>
              </a:rPr>
              <a:t> is the function of management that involves setting objectives and determining the course of action for achieving those objectives. </a:t>
            </a:r>
            <a:endParaRPr sz="1700">
              <a:solidFill>
                <a:schemeClr val="dk2"/>
              </a:solidFill>
            </a:endParaRPr>
          </a:p>
          <a:p>
            <a:pPr indent="0" lvl="0" marL="0" rtl="0" algn="just">
              <a:lnSpc>
                <a:spcPct val="100000"/>
              </a:lnSpc>
              <a:spcBef>
                <a:spcPts val="0"/>
              </a:spcBef>
              <a:spcAft>
                <a:spcPts val="0"/>
              </a:spcAft>
              <a:buNone/>
            </a:pPr>
            <a:r>
              <a:t/>
            </a:r>
            <a:endParaRPr sz="1700">
              <a:solidFill>
                <a:schemeClr val="dk2"/>
              </a:solidFill>
            </a:endParaRPr>
          </a:p>
          <a:p>
            <a:pPr indent="0" lvl="0" marL="0" rtl="0" algn="just">
              <a:lnSpc>
                <a:spcPct val="100000"/>
              </a:lnSpc>
              <a:spcBef>
                <a:spcPts val="0"/>
              </a:spcBef>
              <a:spcAft>
                <a:spcPts val="0"/>
              </a:spcAft>
              <a:buNone/>
            </a:pPr>
            <a:r>
              <a:rPr lang="it" sz="1700">
                <a:solidFill>
                  <a:schemeClr val="dk2"/>
                </a:solidFill>
              </a:rPr>
              <a:t>Planning requires managers to be aware of environmental conditions facing their organization and forecast future conditions. </a:t>
            </a:r>
            <a:endParaRPr sz="1700"/>
          </a:p>
        </p:txBody>
      </p:sp>
      <p:pic>
        <p:nvPicPr>
          <p:cNvPr id="214" name="Google Shape;214;p34"/>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215" name="Google Shape;215;p34"/>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ph idx="1" type="body"/>
          </p:nvPr>
        </p:nvSpPr>
        <p:spPr>
          <a:xfrm>
            <a:off x="2400250" y="418250"/>
            <a:ext cx="6318600" cy="355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None/>
            </a:pPr>
            <a:r>
              <a:rPr b="1" lang="it">
                <a:solidFill>
                  <a:schemeClr val="dk1"/>
                </a:solidFill>
              </a:rPr>
              <a:t>There are different types of plans and planning:</a:t>
            </a:r>
            <a:endParaRPr b="1">
              <a:solidFill>
                <a:schemeClr val="dk1"/>
              </a:solidFill>
            </a:endParaRPr>
          </a:p>
          <a:p>
            <a:pPr indent="0" lvl="0" marL="0" rtl="0" algn="ctr">
              <a:lnSpc>
                <a:spcPct val="100000"/>
              </a:lnSpc>
              <a:spcBef>
                <a:spcPts val="0"/>
              </a:spcBef>
              <a:spcAft>
                <a:spcPts val="0"/>
              </a:spcAft>
              <a:buNone/>
            </a:pPr>
            <a:r>
              <a:t/>
            </a:r>
            <a:endParaRPr b="1"/>
          </a:p>
          <a:p>
            <a:pPr indent="-317500" lvl="0" marL="457200" rtl="0" algn="just">
              <a:lnSpc>
                <a:spcPct val="100000"/>
              </a:lnSpc>
              <a:spcBef>
                <a:spcPts val="1400"/>
              </a:spcBef>
              <a:spcAft>
                <a:spcPts val="0"/>
              </a:spcAft>
              <a:buSzPts val="1400"/>
              <a:buFont typeface="Calibri"/>
              <a:buChar char="-"/>
            </a:pPr>
            <a:r>
              <a:rPr b="1" lang="it">
                <a:solidFill>
                  <a:schemeClr val="dk1"/>
                </a:solidFill>
              </a:rPr>
              <a:t>Strategic planning</a:t>
            </a:r>
            <a:r>
              <a:rPr lang="it"/>
              <a:t> involves analyzing competitive opportunities and threats, as well as the strengths and weaknesses of the organization. It has a long time frame;</a:t>
            </a:r>
            <a:endParaRPr/>
          </a:p>
          <a:p>
            <a:pPr indent="0" lvl="0" marL="0" rtl="0" algn="just">
              <a:lnSpc>
                <a:spcPct val="100000"/>
              </a:lnSpc>
              <a:spcBef>
                <a:spcPts val="1400"/>
              </a:spcBef>
              <a:spcAft>
                <a:spcPts val="0"/>
              </a:spcAft>
              <a:buNone/>
            </a:pPr>
            <a:r>
              <a:t/>
            </a:r>
            <a:endParaRPr/>
          </a:p>
          <a:p>
            <a:pPr indent="-317500" lvl="0" marL="457200" rtl="0" algn="just">
              <a:lnSpc>
                <a:spcPct val="100000"/>
              </a:lnSpc>
              <a:spcBef>
                <a:spcPts val="1400"/>
              </a:spcBef>
              <a:spcAft>
                <a:spcPts val="0"/>
              </a:spcAft>
              <a:buSzPts val="1400"/>
              <a:buFont typeface="Times New Roman"/>
              <a:buChar char="-"/>
            </a:pPr>
            <a:r>
              <a:rPr b="1" lang="it">
                <a:solidFill>
                  <a:schemeClr val="dk1"/>
                </a:solidFill>
              </a:rPr>
              <a:t>Tactical planning</a:t>
            </a:r>
            <a:r>
              <a:rPr lang="it"/>
              <a:t> is intermediate-range (one to three years) planning that is designed to develop relatively concrete and specific means to implement the strategic plan;</a:t>
            </a:r>
            <a:endParaRPr/>
          </a:p>
          <a:p>
            <a:pPr indent="0" lvl="0" marL="457200" rtl="0" algn="just">
              <a:lnSpc>
                <a:spcPct val="100000"/>
              </a:lnSpc>
              <a:spcBef>
                <a:spcPts val="1400"/>
              </a:spcBef>
              <a:spcAft>
                <a:spcPts val="0"/>
              </a:spcAft>
              <a:buNone/>
            </a:pPr>
            <a:r>
              <a:t/>
            </a:r>
            <a:endParaRPr/>
          </a:p>
          <a:p>
            <a:pPr indent="-317500" lvl="0" marL="457200" rtl="0" algn="just">
              <a:lnSpc>
                <a:spcPct val="100000"/>
              </a:lnSpc>
              <a:spcBef>
                <a:spcPts val="1400"/>
              </a:spcBef>
              <a:spcAft>
                <a:spcPts val="0"/>
              </a:spcAft>
              <a:buSzPts val="1400"/>
              <a:buFont typeface="Times New Roman"/>
              <a:buChar char="-"/>
            </a:pPr>
            <a:r>
              <a:rPr b="1" lang="it">
                <a:solidFill>
                  <a:schemeClr val="dk1"/>
                </a:solidFill>
              </a:rPr>
              <a:t>Operational planning</a:t>
            </a:r>
            <a:r>
              <a:rPr lang="it">
                <a:solidFill>
                  <a:schemeClr val="dk1"/>
                </a:solidFill>
              </a:rPr>
              <a:t> </a:t>
            </a:r>
            <a:r>
              <a:rPr lang="it"/>
              <a:t>is short-range (less than a year) planning that is designed to develop specific action steps that support the strategic and tactical plans.</a:t>
            </a:r>
            <a:endParaRPr/>
          </a:p>
        </p:txBody>
      </p:sp>
      <p:pic>
        <p:nvPicPr>
          <p:cNvPr id="221" name="Google Shape;221;p35"/>
          <p:cNvPicPr preferRelativeResize="0"/>
          <p:nvPr/>
        </p:nvPicPr>
        <p:blipFill>
          <a:blip r:embed="rId3">
            <a:alphaModFix/>
          </a:blip>
          <a:stretch>
            <a:fillRect/>
          </a:stretch>
        </p:blipFill>
        <p:spPr>
          <a:xfrm>
            <a:off x="351475" y="1563675"/>
            <a:ext cx="2095450" cy="2016162"/>
          </a:xfrm>
          <a:prstGeom prst="rect">
            <a:avLst/>
          </a:prstGeom>
          <a:noFill/>
          <a:ln>
            <a:noFill/>
          </a:ln>
        </p:spPr>
      </p:pic>
      <p:pic>
        <p:nvPicPr>
          <p:cNvPr id="222" name="Google Shape;222;p35"/>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23" name="Google Shape;223;p35"/>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6"/>
          <p:cNvSpPr txBox="1"/>
          <p:nvPr>
            <p:ph type="title"/>
          </p:nvPr>
        </p:nvSpPr>
        <p:spPr>
          <a:xfrm>
            <a:off x="281725" y="963525"/>
            <a:ext cx="4045200" cy="131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Clr>
                <a:schemeClr val="dk2"/>
              </a:buClr>
              <a:buSzPts val="1100"/>
              <a:buFont typeface="Arial"/>
              <a:buNone/>
            </a:pPr>
            <a:r>
              <a:rPr lang="it" sz="2400">
                <a:solidFill>
                  <a:schemeClr val="dk2"/>
                </a:solidFill>
                <a:latin typeface="Arial"/>
                <a:ea typeface="Arial"/>
                <a:cs typeface="Arial"/>
                <a:sym typeface="Arial"/>
              </a:rPr>
              <a:t>Time management</a:t>
            </a:r>
            <a:endParaRPr b="0" sz="2400">
              <a:solidFill>
                <a:srgbClr val="12129F"/>
              </a:solidFill>
              <a:latin typeface="Arial"/>
              <a:ea typeface="Arial"/>
              <a:cs typeface="Arial"/>
              <a:sym typeface="Arial"/>
            </a:endParaRPr>
          </a:p>
        </p:txBody>
      </p:sp>
      <p:sp>
        <p:nvSpPr>
          <p:cNvPr id="229" name="Google Shape;229;p36"/>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it" sz="1400" u="sng">
                <a:solidFill>
                  <a:srgbClr val="09142A"/>
                </a:solidFill>
              </a:rPr>
              <a:t>Approximately 20 percent of your efforts produce 80 percent of the results</a:t>
            </a:r>
            <a:endParaRPr sz="1400">
              <a:solidFill>
                <a:srgbClr val="09142A"/>
              </a:solidFill>
            </a:endParaRPr>
          </a:p>
          <a:p>
            <a:pPr indent="0" lvl="0" marL="0" rtl="0" algn="just">
              <a:lnSpc>
                <a:spcPct val="100000"/>
              </a:lnSpc>
              <a:spcBef>
                <a:spcPts val="0"/>
              </a:spcBef>
              <a:spcAft>
                <a:spcPts val="0"/>
              </a:spcAft>
              <a:buNone/>
            </a:pPr>
            <a:r>
              <a:t/>
            </a:r>
            <a:endParaRPr sz="1400">
              <a:solidFill>
                <a:srgbClr val="09142A"/>
              </a:solidFill>
            </a:endParaRPr>
          </a:p>
          <a:p>
            <a:pPr indent="0" lvl="0" marL="0" rtl="0" algn="just">
              <a:lnSpc>
                <a:spcPct val="100000"/>
              </a:lnSpc>
              <a:spcBef>
                <a:spcPts val="0"/>
              </a:spcBef>
              <a:spcAft>
                <a:spcPts val="0"/>
              </a:spcAft>
              <a:buNone/>
            </a:pPr>
            <a:r>
              <a:rPr lang="it" sz="1400">
                <a:solidFill>
                  <a:srgbClr val="09142A"/>
                </a:solidFill>
              </a:rPr>
              <a:t>Learning to recognize and then focus on that 20 percent is the key to make the most effective use of your time.</a:t>
            </a:r>
            <a:endParaRPr sz="1400">
              <a:solidFill>
                <a:srgbClr val="09142A"/>
              </a:solidFill>
            </a:endParaRPr>
          </a:p>
          <a:p>
            <a:pPr indent="0" lvl="0" marL="0" rtl="0" algn="just">
              <a:lnSpc>
                <a:spcPct val="100000"/>
              </a:lnSpc>
              <a:spcBef>
                <a:spcPts val="0"/>
              </a:spcBef>
              <a:spcAft>
                <a:spcPts val="0"/>
              </a:spcAft>
              <a:buNone/>
            </a:pPr>
            <a:r>
              <a:t/>
            </a:r>
            <a:endParaRPr sz="1700">
              <a:solidFill>
                <a:schemeClr val="dk2"/>
              </a:solidFill>
            </a:endParaRPr>
          </a:p>
          <a:p>
            <a:pPr indent="-304800" lvl="0" marL="457200" rtl="0" algn="just">
              <a:lnSpc>
                <a:spcPct val="100000"/>
              </a:lnSpc>
              <a:spcBef>
                <a:spcPts val="0"/>
              </a:spcBef>
              <a:spcAft>
                <a:spcPts val="0"/>
              </a:spcAft>
              <a:buClr>
                <a:srgbClr val="292929"/>
              </a:buClr>
              <a:buSzPts val="1200"/>
              <a:buFont typeface="Calibri"/>
              <a:buChar char="-"/>
            </a:pPr>
            <a:r>
              <a:rPr b="1" lang="it" sz="1200">
                <a:solidFill>
                  <a:srgbClr val="292929"/>
                </a:solidFill>
                <a:latin typeface="Calibri"/>
                <a:ea typeface="Calibri"/>
                <a:cs typeface="Calibri"/>
                <a:sym typeface="Calibri"/>
              </a:rPr>
              <a:t>Eat that frog first: </a:t>
            </a:r>
            <a:r>
              <a:rPr lang="it" sz="1200">
                <a:solidFill>
                  <a:srgbClr val="292929"/>
                </a:solidFill>
                <a:latin typeface="Calibri"/>
                <a:ea typeface="Calibri"/>
                <a:cs typeface="Calibri"/>
                <a:sym typeface="Calibri"/>
              </a:rPr>
              <a:t>start with a task that seems most complex and the hardest;</a:t>
            </a:r>
            <a:endParaRPr sz="1200">
              <a:solidFill>
                <a:srgbClr val="292929"/>
              </a:solidFill>
              <a:latin typeface="Calibri"/>
              <a:ea typeface="Calibri"/>
              <a:cs typeface="Calibri"/>
              <a:sym typeface="Calibri"/>
            </a:endParaRPr>
          </a:p>
          <a:p>
            <a:pPr indent="-304800" lvl="0" marL="457200" rtl="0" algn="just">
              <a:lnSpc>
                <a:spcPct val="100000"/>
              </a:lnSpc>
              <a:spcBef>
                <a:spcPts val="0"/>
              </a:spcBef>
              <a:spcAft>
                <a:spcPts val="0"/>
              </a:spcAft>
              <a:buClr>
                <a:srgbClr val="292929"/>
              </a:buClr>
              <a:buSzPts val="1200"/>
              <a:buFont typeface="Calibri"/>
              <a:buChar char="-"/>
            </a:pPr>
            <a:r>
              <a:rPr b="1" lang="it" sz="1200">
                <a:solidFill>
                  <a:srgbClr val="292929"/>
                </a:solidFill>
                <a:latin typeface="Calibri"/>
                <a:ea typeface="Calibri"/>
                <a:cs typeface="Calibri"/>
                <a:sym typeface="Calibri"/>
              </a:rPr>
              <a:t>Keep your eyes on the main goal: </a:t>
            </a:r>
            <a:r>
              <a:rPr lang="it" sz="1200">
                <a:solidFill>
                  <a:srgbClr val="292929"/>
                </a:solidFill>
                <a:latin typeface="Calibri"/>
                <a:ea typeface="Calibri"/>
                <a:cs typeface="Calibri"/>
                <a:sym typeface="Calibri"/>
              </a:rPr>
              <a:t>set one big goal and work on it all the time;</a:t>
            </a:r>
            <a:endParaRPr sz="1200">
              <a:solidFill>
                <a:srgbClr val="292929"/>
              </a:solidFill>
              <a:latin typeface="Calibri"/>
              <a:ea typeface="Calibri"/>
              <a:cs typeface="Calibri"/>
              <a:sym typeface="Calibri"/>
            </a:endParaRPr>
          </a:p>
          <a:p>
            <a:pPr indent="-304800" lvl="0" marL="457200" rtl="0" algn="just">
              <a:lnSpc>
                <a:spcPct val="100000"/>
              </a:lnSpc>
              <a:spcBef>
                <a:spcPts val="0"/>
              </a:spcBef>
              <a:spcAft>
                <a:spcPts val="0"/>
              </a:spcAft>
              <a:buClr>
                <a:srgbClr val="292929"/>
              </a:buClr>
              <a:buSzPts val="1200"/>
              <a:buFont typeface="Calibri"/>
              <a:buChar char="-"/>
            </a:pPr>
            <a:r>
              <a:rPr b="1" lang="it" sz="1200">
                <a:solidFill>
                  <a:srgbClr val="292929"/>
                </a:solidFill>
                <a:latin typeface="Calibri"/>
                <a:ea typeface="Calibri"/>
                <a:cs typeface="Calibri"/>
                <a:sym typeface="Calibri"/>
              </a:rPr>
              <a:t>Identify what distracts you the most:</a:t>
            </a:r>
            <a:r>
              <a:rPr lang="it" sz="1200">
                <a:solidFill>
                  <a:srgbClr val="292929"/>
                </a:solidFill>
                <a:latin typeface="Calibri"/>
                <a:ea typeface="Calibri"/>
                <a:cs typeface="Calibri"/>
                <a:sym typeface="Calibri"/>
              </a:rPr>
              <a:t> identify what distracts you the most to keep it away.</a:t>
            </a:r>
            <a:endParaRPr sz="1700">
              <a:solidFill>
                <a:schemeClr val="dk2"/>
              </a:solidFill>
            </a:endParaRPr>
          </a:p>
        </p:txBody>
      </p:sp>
      <p:sp>
        <p:nvSpPr>
          <p:cNvPr id="230" name="Google Shape;230;p36"/>
          <p:cNvSpPr txBox="1"/>
          <p:nvPr/>
        </p:nvSpPr>
        <p:spPr>
          <a:xfrm>
            <a:off x="5359925" y="67962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800">
                <a:solidFill>
                  <a:srgbClr val="351C75"/>
                </a:solidFill>
                <a:latin typeface="Lato"/>
                <a:ea typeface="Lato"/>
                <a:cs typeface="Lato"/>
                <a:sym typeface="Lato"/>
              </a:rPr>
              <a:t>The 80/20 rule​​</a:t>
            </a:r>
            <a:endParaRPr b="1" sz="1800">
              <a:solidFill>
                <a:srgbClr val="351C75"/>
              </a:solidFill>
              <a:latin typeface="Lato"/>
              <a:ea typeface="Lato"/>
              <a:cs typeface="Lato"/>
              <a:sym typeface="Lato"/>
            </a:endParaRPr>
          </a:p>
        </p:txBody>
      </p:sp>
      <p:pic>
        <p:nvPicPr>
          <p:cNvPr id="231" name="Google Shape;231;p36"/>
          <p:cNvPicPr preferRelativeResize="0"/>
          <p:nvPr/>
        </p:nvPicPr>
        <p:blipFill>
          <a:blip r:embed="rId3">
            <a:alphaModFix/>
          </a:blip>
          <a:stretch>
            <a:fillRect/>
          </a:stretch>
        </p:blipFill>
        <p:spPr>
          <a:xfrm>
            <a:off x="895963" y="2017425"/>
            <a:ext cx="2816724" cy="2279875"/>
          </a:xfrm>
          <a:prstGeom prst="rect">
            <a:avLst/>
          </a:prstGeom>
          <a:noFill/>
          <a:ln>
            <a:noFill/>
          </a:ln>
        </p:spPr>
      </p:pic>
      <p:pic>
        <p:nvPicPr>
          <p:cNvPr id="232" name="Google Shape;232;p3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33" name="Google Shape;233;p36"/>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7"/>
          <p:cNvSpPr txBox="1"/>
          <p:nvPr>
            <p:ph idx="1" type="body"/>
          </p:nvPr>
        </p:nvSpPr>
        <p:spPr>
          <a:xfrm>
            <a:off x="2260225" y="522500"/>
            <a:ext cx="6318600" cy="355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None/>
            </a:pPr>
            <a:r>
              <a:rPr b="1" lang="it" sz="2400"/>
              <a:t>Management tools</a:t>
            </a:r>
            <a:endParaRPr b="1" sz="2400"/>
          </a:p>
          <a:p>
            <a:pPr indent="0" lvl="0" marL="0" rtl="0" algn="l">
              <a:lnSpc>
                <a:spcPct val="100000"/>
              </a:lnSpc>
              <a:spcBef>
                <a:spcPts val="0"/>
              </a:spcBef>
              <a:spcAft>
                <a:spcPts val="0"/>
              </a:spcAft>
              <a:buNone/>
            </a:pPr>
            <a:r>
              <a:t/>
            </a:r>
            <a:endParaRPr b="1" sz="1200"/>
          </a:p>
          <a:p>
            <a:pPr indent="-304800" lvl="0" marL="457200" rtl="0" algn="just">
              <a:lnSpc>
                <a:spcPct val="100000"/>
              </a:lnSpc>
              <a:spcBef>
                <a:spcPts val="0"/>
              </a:spcBef>
              <a:spcAft>
                <a:spcPts val="0"/>
              </a:spcAft>
              <a:buSzPts val="1200"/>
              <a:buChar char="-"/>
            </a:pPr>
            <a:r>
              <a:rPr b="1" lang="it" sz="1200" u="sng">
                <a:solidFill>
                  <a:schemeClr val="dk1"/>
                </a:solidFill>
              </a:rPr>
              <a:t>SimpleMind</a:t>
            </a:r>
            <a:r>
              <a:rPr lang="it" sz="1200"/>
              <a:t> allows users to create mind maps to easily establish connections between ideas;</a:t>
            </a:r>
            <a:endParaRPr sz="1200"/>
          </a:p>
          <a:p>
            <a:pPr indent="0" lvl="0" marL="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it" sz="1200" u="sng">
                <a:solidFill>
                  <a:schemeClr val="dk1"/>
                </a:solidFill>
              </a:rPr>
              <a:t>Evernote</a:t>
            </a:r>
            <a:r>
              <a:rPr lang="it" sz="1200"/>
              <a:t> allows users to organize all their information by filing notes;</a:t>
            </a:r>
            <a:endParaRPr sz="1200"/>
          </a:p>
          <a:p>
            <a:pPr indent="0" lvl="0" marL="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it" sz="1200" u="sng">
                <a:solidFill>
                  <a:schemeClr val="dk1"/>
                </a:solidFill>
              </a:rPr>
              <a:t>Stratpad</a:t>
            </a:r>
            <a:r>
              <a:rPr lang="it" sz="1200"/>
              <a:t> allows users to create a business plan and financial projections explained step by step;</a:t>
            </a:r>
            <a:endParaRPr sz="1200"/>
          </a:p>
          <a:p>
            <a:pPr indent="0" lvl="0" marL="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it" sz="1200" u="sng">
                <a:solidFill>
                  <a:schemeClr val="dk1"/>
                </a:solidFill>
              </a:rPr>
              <a:t>Anfix</a:t>
            </a:r>
            <a:r>
              <a:rPr lang="it" sz="1200"/>
              <a:t> allows users to carry out the accounting and billing of their business;</a:t>
            </a:r>
            <a:endParaRPr sz="1200"/>
          </a:p>
          <a:p>
            <a:pPr indent="0" lvl="0" marL="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it" sz="1200" u="sng">
                <a:solidFill>
                  <a:schemeClr val="dk1"/>
                </a:solidFill>
              </a:rPr>
              <a:t>Skype</a:t>
            </a:r>
            <a:r>
              <a:rPr lang="it" sz="1200"/>
              <a:t> allows instant communication;</a:t>
            </a:r>
            <a:endParaRPr sz="1200"/>
          </a:p>
          <a:p>
            <a:pPr indent="0" lvl="0" marL="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it" sz="1200" u="sng">
                <a:solidFill>
                  <a:schemeClr val="dk1"/>
                </a:solidFill>
              </a:rPr>
              <a:t>LinkedIn</a:t>
            </a:r>
            <a:r>
              <a:rPr lang="it" sz="1200"/>
              <a:t> is the most widespread professional network in the world;</a:t>
            </a:r>
            <a:endParaRPr sz="1200"/>
          </a:p>
          <a:p>
            <a:pPr indent="0" lvl="0" marL="45720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Char char="-"/>
            </a:pPr>
            <a:r>
              <a:rPr b="1" lang="it" sz="1200" u="sng">
                <a:solidFill>
                  <a:schemeClr val="dk1"/>
                </a:solidFill>
              </a:rPr>
              <a:t>Google Analytics</a:t>
            </a:r>
            <a:r>
              <a:rPr lang="it" sz="1200"/>
              <a:t> allows to know and analyze the traffic of your website and the trends of the network</a:t>
            </a:r>
            <a:endParaRPr sz="1200"/>
          </a:p>
        </p:txBody>
      </p:sp>
      <p:pic>
        <p:nvPicPr>
          <p:cNvPr id="239" name="Google Shape;239;p37"/>
          <p:cNvPicPr preferRelativeResize="0"/>
          <p:nvPr/>
        </p:nvPicPr>
        <p:blipFill>
          <a:blip r:embed="rId3">
            <a:alphaModFix/>
          </a:blip>
          <a:stretch>
            <a:fillRect/>
          </a:stretch>
        </p:blipFill>
        <p:spPr>
          <a:xfrm>
            <a:off x="304800" y="1733837"/>
            <a:ext cx="1955426" cy="1980335"/>
          </a:xfrm>
          <a:prstGeom prst="rect">
            <a:avLst/>
          </a:prstGeom>
          <a:noFill/>
          <a:ln>
            <a:noFill/>
          </a:ln>
        </p:spPr>
      </p:pic>
      <p:pic>
        <p:nvPicPr>
          <p:cNvPr id="240" name="Google Shape;240;p37"/>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41" name="Google Shape;241;p37"/>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8"/>
          <p:cNvPicPr preferRelativeResize="0"/>
          <p:nvPr/>
        </p:nvPicPr>
        <p:blipFill>
          <a:blip r:embed="rId3">
            <a:alphaModFix/>
          </a:blip>
          <a:stretch>
            <a:fillRect/>
          </a:stretch>
        </p:blipFill>
        <p:spPr>
          <a:xfrm>
            <a:off x="1100434" y="1386650"/>
            <a:ext cx="2381800" cy="1586874"/>
          </a:xfrm>
          <a:prstGeom prst="rect">
            <a:avLst/>
          </a:prstGeom>
          <a:noFill/>
          <a:ln>
            <a:noFill/>
          </a:ln>
        </p:spPr>
      </p:pic>
      <p:sp>
        <p:nvSpPr>
          <p:cNvPr id="247" name="Google Shape;247;p38"/>
          <p:cNvSpPr txBox="1"/>
          <p:nvPr>
            <p:ph type="title"/>
          </p:nvPr>
        </p:nvSpPr>
        <p:spPr>
          <a:xfrm>
            <a:off x="268725" y="2648550"/>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it" sz="2000">
                <a:solidFill>
                  <a:schemeClr val="dk2"/>
                </a:solidFill>
                <a:latin typeface="Arial"/>
                <a:ea typeface="Arial"/>
                <a:cs typeface="Arial"/>
                <a:sym typeface="Arial"/>
              </a:rPr>
              <a:t>1.2 Planning the agenda taking into consideration priorities and internal needs</a:t>
            </a:r>
            <a:endParaRPr sz="2000">
              <a:solidFill>
                <a:schemeClr val="dk2"/>
              </a:solidFill>
              <a:latin typeface="Arial"/>
              <a:ea typeface="Arial"/>
              <a:cs typeface="Arial"/>
              <a:sym typeface="Arial"/>
            </a:endParaRPr>
          </a:p>
          <a:p>
            <a:pPr indent="0" lvl="0" marL="0" rtl="0" algn="l">
              <a:lnSpc>
                <a:spcPct val="100000"/>
              </a:lnSpc>
              <a:spcBef>
                <a:spcPts val="1200"/>
              </a:spcBef>
              <a:spcAft>
                <a:spcPts val="0"/>
              </a:spcAft>
              <a:buSzPts val="3600"/>
              <a:buNone/>
            </a:pPr>
            <a:r>
              <a:t/>
            </a:r>
            <a:endParaRPr b="0" sz="3000">
              <a:solidFill>
                <a:srgbClr val="122D4A"/>
              </a:solidFill>
              <a:latin typeface="Arial"/>
              <a:ea typeface="Arial"/>
              <a:cs typeface="Arial"/>
              <a:sym typeface="Arial"/>
            </a:endParaRPr>
          </a:p>
        </p:txBody>
      </p:sp>
      <p:sp>
        <p:nvSpPr>
          <p:cNvPr id="248" name="Google Shape;248;p38"/>
          <p:cNvSpPr txBox="1"/>
          <p:nvPr>
            <p:ph idx="2" type="body"/>
          </p:nvPr>
        </p:nvSpPr>
        <p:spPr>
          <a:xfrm>
            <a:off x="4841475" y="908700"/>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b="1" lang="it" sz="1400">
                <a:solidFill>
                  <a:schemeClr val="dk2"/>
                </a:solidFill>
              </a:rPr>
              <a:t>When planning the agenda it is very important to take into consideration everything that needs attention, all of your tasks and internal needs</a:t>
            </a:r>
            <a:endParaRPr b="1" sz="1400">
              <a:solidFill>
                <a:schemeClr val="dk2"/>
              </a:solidFill>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None/>
            </a:pPr>
            <a:r>
              <a:rPr lang="it" sz="1200">
                <a:solidFill>
                  <a:schemeClr val="dk2"/>
                </a:solidFill>
              </a:rPr>
              <a:t>You can break the tasks down into three different priority levels:</a:t>
            </a:r>
            <a:endParaRPr sz="1200">
              <a:solidFill>
                <a:schemeClr val="dk2"/>
              </a:solidFill>
            </a:endParaRPr>
          </a:p>
          <a:p>
            <a:pPr indent="0" lvl="0" marL="0" rtl="0" algn="just">
              <a:lnSpc>
                <a:spcPct val="100000"/>
              </a:lnSpc>
              <a:spcBef>
                <a:spcPts val="0"/>
              </a:spcBef>
              <a:spcAft>
                <a:spcPts val="0"/>
              </a:spcAft>
              <a:buNone/>
            </a:pPr>
            <a:r>
              <a:t/>
            </a:r>
            <a:endParaRPr sz="1200">
              <a:solidFill>
                <a:schemeClr val="dk2"/>
              </a:solidFill>
            </a:endParaRPr>
          </a:p>
          <a:p>
            <a:pPr indent="-304800" lvl="0" marL="457200" rtl="0" algn="just">
              <a:lnSpc>
                <a:spcPct val="100000"/>
              </a:lnSpc>
              <a:spcBef>
                <a:spcPts val="0"/>
              </a:spcBef>
              <a:spcAft>
                <a:spcPts val="0"/>
              </a:spcAft>
              <a:buClr>
                <a:schemeClr val="dk2"/>
              </a:buClr>
              <a:buSzPts val="1200"/>
              <a:buFont typeface="Calibri"/>
              <a:buChar char="-"/>
            </a:pPr>
            <a:r>
              <a:rPr b="1" lang="it" sz="1200">
                <a:solidFill>
                  <a:schemeClr val="dk2"/>
                </a:solidFill>
              </a:rPr>
              <a:t>Critical priorities</a:t>
            </a:r>
            <a:r>
              <a:rPr lang="it" sz="1200">
                <a:solidFill>
                  <a:schemeClr val="dk2"/>
                </a:solidFill>
              </a:rPr>
              <a:t> are time sensitive and high value. These include tasks dealing with crises or strict client deadlines. High value tasks that are not time sensitive should be considered </a:t>
            </a:r>
            <a:r>
              <a:rPr b="1" lang="it" sz="1200">
                <a:solidFill>
                  <a:schemeClr val="dk2"/>
                </a:solidFill>
              </a:rPr>
              <a:t>high priorities</a:t>
            </a:r>
            <a:r>
              <a:rPr lang="it" sz="1200">
                <a:solidFill>
                  <a:schemeClr val="dk2"/>
                </a:solidFill>
              </a:rPr>
              <a:t>;</a:t>
            </a:r>
            <a:endParaRPr sz="1200">
              <a:solidFill>
                <a:schemeClr val="dk2"/>
              </a:solidFill>
            </a:endParaRPr>
          </a:p>
          <a:p>
            <a:pPr indent="0" lvl="0" marL="457200" rtl="0" algn="just">
              <a:lnSpc>
                <a:spcPct val="100000"/>
              </a:lnSpc>
              <a:spcBef>
                <a:spcPts val="0"/>
              </a:spcBef>
              <a:spcAft>
                <a:spcPts val="0"/>
              </a:spcAft>
              <a:buNone/>
            </a:pPr>
            <a:r>
              <a:t/>
            </a:r>
            <a:endParaRPr sz="1200">
              <a:solidFill>
                <a:schemeClr val="dk2"/>
              </a:solidFill>
            </a:endParaRPr>
          </a:p>
          <a:p>
            <a:pPr indent="-304800" lvl="0" marL="457200" rtl="0" algn="just">
              <a:lnSpc>
                <a:spcPct val="100000"/>
              </a:lnSpc>
              <a:spcBef>
                <a:spcPts val="0"/>
              </a:spcBef>
              <a:spcAft>
                <a:spcPts val="0"/>
              </a:spcAft>
              <a:buClr>
                <a:schemeClr val="dk2"/>
              </a:buClr>
              <a:buSzPts val="1200"/>
              <a:buFont typeface="Calibri"/>
              <a:buChar char="-"/>
            </a:pPr>
            <a:r>
              <a:rPr b="1" lang="it" sz="1200">
                <a:solidFill>
                  <a:schemeClr val="dk2"/>
                </a:solidFill>
              </a:rPr>
              <a:t>Medium priorities</a:t>
            </a:r>
            <a:r>
              <a:rPr lang="it" sz="1200">
                <a:solidFill>
                  <a:schemeClr val="dk2"/>
                </a:solidFill>
              </a:rPr>
              <a:t> can be time sensitive but not high in value. Meetings, email communications, and project organizing can fall into this category;</a:t>
            </a:r>
            <a:endParaRPr sz="1200">
              <a:solidFill>
                <a:schemeClr val="dk2"/>
              </a:solidFill>
            </a:endParaRPr>
          </a:p>
          <a:p>
            <a:pPr indent="0" lvl="0" marL="457200" rtl="0" algn="just">
              <a:lnSpc>
                <a:spcPct val="100000"/>
              </a:lnSpc>
              <a:spcBef>
                <a:spcPts val="0"/>
              </a:spcBef>
              <a:spcAft>
                <a:spcPts val="0"/>
              </a:spcAft>
              <a:buNone/>
            </a:pPr>
            <a:r>
              <a:t/>
            </a:r>
            <a:endParaRPr sz="1200">
              <a:solidFill>
                <a:schemeClr val="dk2"/>
              </a:solidFill>
            </a:endParaRPr>
          </a:p>
          <a:p>
            <a:pPr indent="-304800" lvl="0" marL="457200" rtl="0" algn="just">
              <a:lnSpc>
                <a:spcPct val="100000"/>
              </a:lnSpc>
              <a:spcBef>
                <a:spcPts val="0"/>
              </a:spcBef>
              <a:spcAft>
                <a:spcPts val="0"/>
              </a:spcAft>
              <a:buClr>
                <a:schemeClr val="dk2"/>
              </a:buClr>
              <a:buSzPts val="1200"/>
              <a:buFont typeface="Calibri"/>
              <a:buChar char="-"/>
            </a:pPr>
            <a:r>
              <a:rPr b="1" lang="it" sz="1200">
                <a:solidFill>
                  <a:schemeClr val="dk2"/>
                </a:solidFill>
              </a:rPr>
              <a:t>Low priority tasks</a:t>
            </a:r>
            <a:r>
              <a:rPr lang="it" sz="1200">
                <a:solidFill>
                  <a:schemeClr val="dk2"/>
                </a:solidFill>
              </a:rPr>
              <a:t> are the ones that are not time sensitive and do not have high value.</a:t>
            </a:r>
            <a:endParaRPr sz="1200">
              <a:solidFill>
                <a:schemeClr val="dk2"/>
              </a:solidFill>
            </a:endParaRPr>
          </a:p>
          <a:p>
            <a:pPr indent="0" lvl="0" marL="457200" rtl="0" algn="l">
              <a:lnSpc>
                <a:spcPct val="100000"/>
              </a:lnSpc>
              <a:spcBef>
                <a:spcPts val="0"/>
              </a:spcBef>
              <a:spcAft>
                <a:spcPts val="0"/>
              </a:spcAft>
              <a:buNone/>
            </a:pPr>
            <a:r>
              <a:t/>
            </a:r>
            <a:endParaRPr sz="1600">
              <a:solidFill>
                <a:schemeClr val="dk2"/>
              </a:solidFill>
            </a:endParaRPr>
          </a:p>
        </p:txBody>
      </p:sp>
      <p:pic>
        <p:nvPicPr>
          <p:cNvPr id="249" name="Google Shape;249;p38"/>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50" name="Google Shape;250;p38"/>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259400" y="1379700"/>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it" sz="2200">
                <a:solidFill>
                  <a:schemeClr val="dk2"/>
                </a:solidFill>
                <a:latin typeface="Arial"/>
                <a:ea typeface="Arial"/>
                <a:cs typeface="Arial"/>
                <a:sym typeface="Arial"/>
              </a:rPr>
              <a:t>1.3 Articulating the mission of the social enterprise</a:t>
            </a:r>
            <a:endParaRPr sz="2200">
              <a:solidFill>
                <a:schemeClr val="dk2"/>
              </a:solidFill>
              <a:latin typeface="Arial"/>
              <a:ea typeface="Arial"/>
              <a:cs typeface="Arial"/>
              <a:sym typeface="Arial"/>
            </a:endParaRPr>
          </a:p>
          <a:p>
            <a:pPr indent="0" lvl="0" marL="0" rtl="0" algn="l">
              <a:lnSpc>
                <a:spcPct val="100000"/>
              </a:lnSpc>
              <a:spcBef>
                <a:spcPts val="1200"/>
              </a:spcBef>
              <a:spcAft>
                <a:spcPts val="0"/>
              </a:spcAft>
              <a:buSzPts val="3600"/>
              <a:buNone/>
            </a:pPr>
            <a:r>
              <a:t/>
            </a:r>
            <a:endParaRPr b="0" sz="3000">
              <a:solidFill>
                <a:srgbClr val="122D4A"/>
              </a:solidFill>
              <a:latin typeface="Arial"/>
              <a:ea typeface="Arial"/>
              <a:cs typeface="Arial"/>
              <a:sym typeface="Arial"/>
            </a:endParaRPr>
          </a:p>
        </p:txBody>
      </p:sp>
      <p:sp>
        <p:nvSpPr>
          <p:cNvPr id="256" name="Google Shape;256;p39"/>
          <p:cNvSpPr txBox="1"/>
          <p:nvPr>
            <p:ph idx="2" type="body"/>
          </p:nvPr>
        </p:nvSpPr>
        <p:spPr>
          <a:xfrm>
            <a:off x="4925500" y="908700"/>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rPr lang="it" sz="1400">
                <a:solidFill>
                  <a:schemeClr val="dk2"/>
                </a:solidFill>
              </a:rPr>
              <a:t>Your social enterprise needs to have a clearly defined brand and business brief which communicates </a:t>
            </a:r>
            <a:r>
              <a:rPr b="1" lang="it" sz="1400">
                <a:solidFill>
                  <a:schemeClr val="dk2"/>
                </a:solidFill>
              </a:rPr>
              <a:t>what</a:t>
            </a:r>
            <a:r>
              <a:rPr lang="it" sz="1400">
                <a:solidFill>
                  <a:schemeClr val="dk2"/>
                </a:solidFill>
              </a:rPr>
              <a:t> it does, </a:t>
            </a:r>
            <a:r>
              <a:rPr b="1" lang="it" sz="1400">
                <a:solidFill>
                  <a:schemeClr val="dk2"/>
                </a:solidFill>
              </a:rPr>
              <a:t>how</a:t>
            </a:r>
            <a:r>
              <a:rPr lang="it" sz="1400">
                <a:solidFill>
                  <a:schemeClr val="dk2"/>
                </a:solidFill>
              </a:rPr>
              <a:t> it does it and </a:t>
            </a:r>
            <a:r>
              <a:rPr b="1" lang="it" sz="1400">
                <a:solidFill>
                  <a:schemeClr val="dk2"/>
                </a:solidFill>
              </a:rPr>
              <a:t>why</a:t>
            </a:r>
            <a:r>
              <a:rPr lang="it" sz="1400">
                <a:solidFill>
                  <a:schemeClr val="dk2"/>
                </a:solidFill>
              </a:rPr>
              <a:t> it does it.</a:t>
            </a:r>
            <a:endParaRPr sz="1400">
              <a:solidFill>
                <a:schemeClr val="dk2"/>
              </a:solidFill>
            </a:endParaRPr>
          </a:p>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rPr lang="it" sz="1400">
                <a:solidFill>
                  <a:schemeClr val="dk2"/>
                </a:solidFill>
              </a:rPr>
              <a:t>A social enterprise is distinguished from a conventional business because it is established to tackle a problem or promote a cause as its primary intention.</a:t>
            </a:r>
            <a:endParaRPr sz="1400">
              <a:solidFill>
                <a:schemeClr val="dk2"/>
              </a:solidFill>
            </a:endParaRPr>
          </a:p>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rPr b="1" lang="it" sz="1400">
                <a:solidFill>
                  <a:schemeClr val="dk2"/>
                </a:solidFill>
              </a:rPr>
              <a:t>Tackling a problem or a challenge becomes the organizations’ ‘social mission’. </a:t>
            </a:r>
            <a:endParaRPr b="1" sz="1400">
              <a:solidFill>
                <a:schemeClr val="dk2"/>
              </a:solidFill>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1600">
              <a:solidFill>
                <a:schemeClr val="dk2"/>
              </a:solidFill>
            </a:endParaRPr>
          </a:p>
        </p:txBody>
      </p:sp>
      <p:pic>
        <p:nvPicPr>
          <p:cNvPr id="257" name="Google Shape;257;p39"/>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258" name="Google Shape;258;p39"/>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txBox="1"/>
          <p:nvPr>
            <p:ph idx="1" type="body"/>
          </p:nvPr>
        </p:nvSpPr>
        <p:spPr>
          <a:xfrm>
            <a:off x="2652300" y="618450"/>
            <a:ext cx="5851800" cy="33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None/>
            </a:pPr>
            <a:r>
              <a:rPr b="1" lang="it" sz="1700">
                <a:solidFill>
                  <a:schemeClr val="dk1"/>
                </a:solidFill>
              </a:rPr>
              <a:t>The mission statement</a:t>
            </a:r>
            <a:endParaRPr b="1" sz="1700">
              <a:solidFill>
                <a:schemeClr val="dk1"/>
              </a:solidFill>
            </a:endParaRPr>
          </a:p>
          <a:p>
            <a:pPr indent="0" lvl="0" marL="0" rtl="0" algn="ctr">
              <a:lnSpc>
                <a:spcPct val="100000"/>
              </a:lnSpc>
              <a:spcBef>
                <a:spcPts val="0"/>
              </a:spcBef>
              <a:spcAft>
                <a:spcPts val="0"/>
              </a:spcAft>
              <a:buNone/>
            </a:pPr>
            <a:r>
              <a:t/>
            </a:r>
            <a:endParaRPr b="1">
              <a:solidFill>
                <a:schemeClr val="dk1"/>
              </a:solidFill>
            </a:endParaRPr>
          </a:p>
          <a:p>
            <a:pPr indent="0" lvl="0" marL="0" rtl="0" algn="ctr">
              <a:lnSpc>
                <a:spcPct val="100000"/>
              </a:lnSpc>
              <a:spcBef>
                <a:spcPts val="0"/>
              </a:spcBef>
              <a:spcAft>
                <a:spcPts val="0"/>
              </a:spcAft>
              <a:buNone/>
            </a:pPr>
            <a:r>
              <a:rPr b="1" lang="it" sz="1200">
                <a:highlight>
                  <a:srgbClr val="FFFFFF"/>
                </a:highlight>
              </a:rPr>
              <a:t>The mission statement is the barebones, straightforward idea of </a:t>
            </a:r>
            <a:r>
              <a:rPr b="1" lang="it" sz="1200">
                <a:solidFill>
                  <a:schemeClr val="dk1"/>
                </a:solidFill>
                <a:highlight>
                  <a:srgbClr val="FFFFFF"/>
                </a:highlight>
              </a:rPr>
              <a:t>why</a:t>
            </a:r>
            <a:r>
              <a:rPr b="1" lang="it" sz="1200">
                <a:highlight>
                  <a:srgbClr val="FFFFFF"/>
                </a:highlight>
              </a:rPr>
              <a:t> and </a:t>
            </a:r>
            <a:r>
              <a:rPr b="1" i="1" lang="it" sz="1200">
                <a:solidFill>
                  <a:schemeClr val="dk1"/>
                </a:solidFill>
                <a:highlight>
                  <a:srgbClr val="FFFFFF"/>
                </a:highlight>
              </a:rPr>
              <a:t>what</a:t>
            </a:r>
            <a:r>
              <a:rPr b="1" lang="it" sz="1200">
                <a:highlight>
                  <a:srgbClr val="FFFFFF"/>
                </a:highlight>
              </a:rPr>
              <a:t> you are going to accomplish.</a:t>
            </a:r>
            <a:endParaRPr b="1" sz="1200">
              <a:solidFill>
                <a:schemeClr val="dk1"/>
              </a:solidFill>
            </a:endParaRPr>
          </a:p>
          <a:p>
            <a:pPr indent="0" lvl="0" marL="0" rtl="0" algn="ctr">
              <a:lnSpc>
                <a:spcPct val="100000"/>
              </a:lnSpc>
              <a:spcBef>
                <a:spcPts val="0"/>
              </a:spcBef>
              <a:spcAft>
                <a:spcPts val="0"/>
              </a:spcAft>
              <a:buNone/>
            </a:pPr>
            <a:r>
              <a:t/>
            </a:r>
            <a:endParaRPr b="1" sz="1200"/>
          </a:p>
          <a:p>
            <a:pPr indent="-304800" lvl="0" marL="457200" rtl="0" algn="just">
              <a:lnSpc>
                <a:spcPct val="100000"/>
              </a:lnSpc>
              <a:spcBef>
                <a:spcPts val="0"/>
              </a:spcBef>
              <a:spcAft>
                <a:spcPts val="0"/>
              </a:spcAft>
              <a:buSzPts val="1200"/>
              <a:buFont typeface="Calibri"/>
              <a:buChar char="-"/>
            </a:pPr>
            <a:r>
              <a:rPr lang="it" sz="1200"/>
              <a:t>Social enterprises often come down to the question ‘</a:t>
            </a:r>
            <a:r>
              <a:rPr b="1" lang="it" sz="1200">
                <a:solidFill>
                  <a:srgbClr val="12129F"/>
                </a:solidFill>
              </a:rPr>
              <a:t>Why?</a:t>
            </a:r>
            <a:r>
              <a:rPr lang="it" sz="1200"/>
              <a:t>’ - the core of your social enterprise, the </a:t>
            </a:r>
            <a:r>
              <a:rPr b="1" lang="it" sz="1200"/>
              <a:t>values</a:t>
            </a:r>
            <a:r>
              <a:rPr lang="it" sz="1200"/>
              <a:t> it wants to pursue. A </a:t>
            </a:r>
            <a:r>
              <a:rPr b="1" lang="it" sz="1200">
                <a:solidFill>
                  <a:srgbClr val="12129F"/>
                </a:solidFill>
              </a:rPr>
              <a:t>vision</a:t>
            </a:r>
            <a:r>
              <a:rPr lang="it" sz="1200"/>
              <a:t> really gets to the </a:t>
            </a:r>
            <a:r>
              <a:rPr b="1" lang="it" sz="1200"/>
              <a:t>‘Why’</a:t>
            </a:r>
            <a:r>
              <a:rPr lang="it" sz="1200"/>
              <a:t> of your organization. </a:t>
            </a:r>
            <a:endParaRPr sz="1200"/>
          </a:p>
          <a:p>
            <a:pPr indent="0" lvl="0" marL="457200" rtl="0" algn="just">
              <a:lnSpc>
                <a:spcPct val="100000"/>
              </a:lnSpc>
              <a:spcBef>
                <a:spcPts val="0"/>
              </a:spcBef>
              <a:spcAft>
                <a:spcPts val="0"/>
              </a:spcAft>
              <a:buNone/>
            </a:pPr>
            <a:r>
              <a:t/>
            </a:r>
            <a:endParaRPr sz="1200"/>
          </a:p>
          <a:p>
            <a:pPr indent="-304800" lvl="0" marL="457200" rtl="0" algn="just">
              <a:lnSpc>
                <a:spcPct val="100000"/>
              </a:lnSpc>
              <a:spcBef>
                <a:spcPts val="0"/>
              </a:spcBef>
              <a:spcAft>
                <a:spcPts val="0"/>
              </a:spcAft>
              <a:buSzPts val="1200"/>
              <a:buFont typeface="Calibri"/>
              <a:buChar char="-"/>
            </a:pPr>
            <a:r>
              <a:rPr lang="it" sz="1200"/>
              <a:t>The </a:t>
            </a:r>
            <a:r>
              <a:rPr b="1" i="1" lang="it" sz="1200"/>
              <a:t>“</a:t>
            </a:r>
            <a:r>
              <a:rPr b="1" lang="it" sz="1200">
                <a:solidFill>
                  <a:srgbClr val="12129F"/>
                </a:solidFill>
              </a:rPr>
              <a:t>What</a:t>
            </a:r>
            <a:r>
              <a:rPr b="1" i="1" lang="it" sz="1200"/>
              <a:t>”</a:t>
            </a:r>
            <a:r>
              <a:rPr lang="it" sz="1200"/>
              <a:t>, is what you have designated this business to do, it responds to the question ‘’ what will you do to make the difference?’’. The </a:t>
            </a:r>
            <a:r>
              <a:rPr b="1" lang="it" sz="1200"/>
              <a:t>what</a:t>
            </a:r>
            <a:r>
              <a:rPr lang="it" sz="1200"/>
              <a:t> states what the </a:t>
            </a:r>
            <a:r>
              <a:rPr b="1" lang="it" sz="1200">
                <a:solidFill>
                  <a:srgbClr val="12129F"/>
                </a:solidFill>
              </a:rPr>
              <a:t>goal</a:t>
            </a:r>
            <a:r>
              <a:rPr lang="it" sz="1200"/>
              <a:t> of the organization is.</a:t>
            </a:r>
            <a:endParaRPr sz="1200"/>
          </a:p>
          <a:p>
            <a:pPr indent="0" lvl="0" marL="0" rtl="0" algn="just">
              <a:lnSpc>
                <a:spcPct val="100000"/>
              </a:lnSpc>
              <a:spcBef>
                <a:spcPts val="1000"/>
              </a:spcBef>
              <a:spcAft>
                <a:spcPts val="0"/>
              </a:spcAft>
              <a:buNone/>
            </a:pPr>
            <a:r>
              <a:rPr lang="it" sz="1200"/>
              <a:t>How we go about establishing the mission statement is by filtering down the objectives into a single sentence that encompasses the entire vision. Your mission statement has to be short, specific and measurable. </a:t>
            </a:r>
            <a:endParaRPr sz="1200"/>
          </a:p>
          <a:p>
            <a:pPr indent="0" lvl="0" marL="0" rtl="0" algn="just">
              <a:lnSpc>
                <a:spcPct val="100000"/>
              </a:lnSpc>
              <a:spcBef>
                <a:spcPts val="0"/>
              </a:spcBef>
              <a:spcAft>
                <a:spcPts val="0"/>
              </a:spcAft>
              <a:buNone/>
            </a:pPr>
            <a:r>
              <a:t/>
            </a:r>
            <a:endParaRPr b="1" i="1" sz="1200">
              <a:highlight>
                <a:srgbClr val="FFFFFF"/>
              </a:highlight>
            </a:endParaRPr>
          </a:p>
          <a:p>
            <a:pPr indent="0" lvl="0" marL="0" rtl="0" algn="ctr">
              <a:lnSpc>
                <a:spcPct val="100000"/>
              </a:lnSpc>
              <a:spcBef>
                <a:spcPts val="0"/>
              </a:spcBef>
              <a:spcAft>
                <a:spcPts val="0"/>
              </a:spcAft>
              <a:buNone/>
            </a:pPr>
            <a:r>
              <a:rPr b="1" i="1" lang="it" sz="1200">
                <a:highlight>
                  <a:srgbClr val="FFFFFF"/>
                </a:highlight>
              </a:rPr>
              <a:t>In social enterprises, you can also have it described  as your ‘social mission’.</a:t>
            </a:r>
            <a:endParaRPr sz="1200"/>
          </a:p>
        </p:txBody>
      </p:sp>
      <p:pic>
        <p:nvPicPr>
          <p:cNvPr id="264" name="Google Shape;264;p40"/>
          <p:cNvPicPr preferRelativeResize="0"/>
          <p:nvPr/>
        </p:nvPicPr>
        <p:blipFill>
          <a:blip r:embed="rId3">
            <a:alphaModFix/>
          </a:blip>
          <a:stretch>
            <a:fillRect/>
          </a:stretch>
        </p:blipFill>
        <p:spPr>
          <a:xfrm>
            <a:off x="811500" y="2680325"/>
            <a:ext cx="1062350" cy="1084025"/>
          </a:xfrm>
          <a:prstGeom prst="rect">
            <a:avLst/>
          </a:prstGeom>
          <a:noFill/>
          <a:ln>
            <a:noFill/>
          </a:ln>
        </p:spPr>
      </p:pic>
      <p:pic>
        <p:nvPicPr>
          <p:cNvPr id="265" name="Google Shape;265;p40"/>
          <p:cNvPicPr preferRelativeResize="0"/>
          <p:nvPr/>
        </p:nvPicPr>
        <p:blipFill>
          <a:blip r:embed="rId4">
            <a:alphaModFix/>
          </a:blip>
          <a:stretch>
            <a:fillRect/>
          </a:stretch>
        </p:blipFill>
        <p:spPr>
          <a:xfrm>
            <a:off x="817088" y="1540850"/>
            <a:ext cx="1051175" cy="1084020"/>
          </a:xfrm>
          <a:prstGeom prst="rect">
            <a:avLst/>
          </a:prstGeom>
          <a:noFill/>
          <a:ln>
            <a:noFill/>
          </a:ln>
        </p:spPr>
      </p:pic>
      <p:pic>
        <p:nvPicPr>
          <p:cNvPr id="266" name="Google Shape;266;p40"/>
          <p:cNvPicPr preferRelativeResize="0"/>
          <p:nvPr/>
        </p:nvPicPr>
        <p:blipFill>
          <a:blip r:embed="rId5">
            <a:alphaModFix/>
          </a:blip>
          <a:stretch>
            <a:fillRect/>
          </a:stretch>
        </p:blipFill>
        <p:spPr>
          <a:xfrm>
            <a:off x="265500" y="4577350"/>
            <a:ext cx="1484200" cy="307805"/>
          </a:xfrm>
          <a:prstGeom prst="rect">
            <a:avLst/>
          </a:prstGeom>
          <a:noFill/>
          <a:ln>
            <a:noFill/>
          </a:ln>
        </p:spPr>
      </p:pic>
      <p:pic>
        <p:nvPicPr>
          <p:cNvPr id="267" name="Google Shape;267;p40"/>
          <p:cNvPicPr preferRelativeResize="0"/>
          <p:nvPr/>
        </p:nvPicPr>
        <p:blipFill>
          <a:blip r:embed="rId6">
            <a:alphaModFix/>
          </a:blip>
          <a:stretch>
            <a:fillRect/>
          </a:stretch>
        </p:blipFill>
        <p:spPr>
          <a:xfrm>
            <a:off x="0" y="447300"/>
            <a:ext cx="1097150" cy="103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259400" y="1020725"/>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it" sz="1900">
                <a:solidFill>
                  <a:schemeClr val="dk2"/>
                </a:solidFill>
                <a:latin typeface="Arial"/>
                <a:ea typeface="Arial"/>
                <a:cs typeface="Arial"/>
                <a:sym typeface="Arial"/>
              </a:rPr>
              <a:t>1.4 </a:t>
            </a:r>
            <a:r>
              <a:rPr lang="it" sz="1900">
                <a:solidFill>
                  <a:schemeClr val="dk2"/>
                </a:solidFill>
                <a:highlight>
                  <a:schemeClr val="lt1"/>
                </a:highlight>
                <a:latin typeface="Arial"/>
                <a:ea typeface="Arial"/>
                <a:cs typeface="Arial"/>
                <a:sym typeface="Arial"/>
              </a:rPr>
              <a:t>Outlining the specific actions to achieve goals and objectives</a:t>
            </a:r>
            <a:endParaRPr sz="1900">
              <a:solidFill>
                <a:schemeClr val="dk2"/>
              </a:solidFill>
              <a:latin typeface="Arial"/>
              <a:ea typeface="Arial"/>
              <a:cs typeface="Arial"/>
              <a:sym typeface="Arial"/>
            </a:endParaRPr>
          </a:p>
          <a:p>
            <a:pPr indent="0" lvl="0" marL="0" rtl="0" algn="l">
              <a:lnSpc>
                <a:spcPct val="100000"/>
              </a:lnSpc>
              <a:spcBef>
                <a:spcPts val="1200"/>
              </a:spcBef>
              <a:spcAft>
                <a:spcPts val="0"/>
              </a:spcAft>
              <a:buSzPts val="3600"/>
              <a:buNone/>
            </a:pPr>
            <a:r>
              <a:t/>
            </a:r>
            <a:endParaRPr b="0" sz="3000">
              <a:solidFill>
                <a:srgbClr val="122D4A"/>
              </a:solidFill>
              <a:latin typeface="Arial"/>
              <a:ea typeface="Arial"/>
              <a:cs typeface="Arial"/>
              <a:sym typeface="Arial"/>
            </a:endParaRPr>
          </a:p>
        </p:txBody>
      </p:sp>
      <p:sp>
        <p:nvSpPr>
          <p:cNvPr id="273" name="Google Shape;273;p41"/>
          <p:cNvSpPr txBox="1"/>
          <p:nvPr>
            <p:ph idx="2" type="body"/>
          </p:nvPr>
        </p:nvSpPr>
        <p:spPr>
          <a:xfrm>
            <a:off x="4934800" y="1020725"/>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t/>
            </a:r>
            <a:endParaRPr sz="1400">
              <a:solidFill>
                <a:schemeClr val="dk2"/>
              </a:solidFill>
            </a:endParaRPr>
          </a:p>
          <a:p>
            <a:pPr indent="-304800" lvl="0" marL="457200" rtl="0" algn="just">
              <a:lnSpc>
                <a:spcPct val="100000"/>
              </a:lnSpc>
              <a:spcBef>
                <a:spcPts val="0"/>
              </a:spcBef>
              <a:spcAft>
                <a:spcPts val="0"/>
              </a:spcAft>
              <a:buClr>
                <a:schemeClr val="dk2"/>
              </a:buClr>
              <a:buSzPts val="1200"/>
              <a:buFont typeface="Calibri"/>
              <a:buAutoNum type="arabicPeriod"/>
            </a:pPr>
            <a:r>
              <a:rPr lang="it" sz="1200">
                <a:solidFill>
                  <a:schemeClr val="dk2"/>
                </a:solidFill>
                <a:latin typeface="Calibri"/>
                <a:ea typeface="Calibri"/>
                <a:cs typeface="Calibri"/>
                <a:sym typeface="Calibri"/>
              </a:rPr>
              <a:t>Once you have decided the mission statement for your cause, the next step will be determining your </a:t>
            </a:r>
            <a:r>
              <a:rPr b="1" i="1" lang="it" sz="1200">
                <a:solidFill>
                  <a:schemeClr val="dk2"/>
                </a:solidFill>
                <a:latin typeface="Calibri"/>
                <a:ea typeface="Calibri"/>
                <a:cs typeface="Calibri"/>
                <a:sym typeface="Calibri"/>
              </a:rPr>
              <a:t>how</a:t>
            </a:r>
            <a:r>
              <a:rPr i="1" lang="it" sz="1200">
                <a:solidFill>
                  <a:schemeClr val="dk2"/>
                </a:solidFill>
                <a:latin typeface="Calibri"/>
                <a:ea typeface="Calibri"/>
                <a:cs typeface="Calibri"/>
                <a:sym typeface="Calibri"/>
              </a:rPr>
              <a:t>.</a:t>
            </a:r>
            <a:r>
              <a:rPr b="1" lang="it" sz="1200">
                <a:solidFill>
                  <a:schemeClr val="dk2"/>
                </a:solidFill>
                <a:latin typeface="Calibri"/>
                <a:ea typeface="Calibri"/>
                <a:cs typeface="Calibri"/>
                <a:sym typeface="Calibri"/>
              </a:rPr>
              <a:t> </a:t>
            </a:r>
            <a:r>
              <a:rPr lang="it" sz="1200">
                <a:solidFill>
                  <a:schemeClr val="dk2"/>
                </a:solidFill>
                <a:latin typeface="Calibri"/>
                <a:ea typeface="Calibri"/>
                <a:cs typeface="Calibri"/>
                <a:sym typeface="Calibri"/>
              </a:rPr>
              <a:t>It informs </a:t>
            </a:r>
            <a:r>
              <a:rPr b="1" lang="it" sz="1200">
                <a:solidFill>
                  <a:schemeClr val="dk2"/>
                </a:solidFill>
                <a:latin typeface="Calibri"/>
                <a:ea typeface="Calibri"/>
                <a:cs typeface="Calibri"/>
                <a:sym typeface="Calibri"/>
              </a:rPr>
              <a:t>how</a:t>
            </a:r>
            <a:r>
              <a:rPr lang="it" sz="1200">
                <a:solidFill>
                  <a:schemeClr val="dk2"/>
                </a:solidFill>
                <a:latin typeface="Calibri"/>
                <a:ea typeface="Calibri"/>
                <a:cs typeface="Calibri"/>
                <a:sym typeface="Calibri"/>
              </a:rPr>
              <a:t> you plan to deliver the change you believe is required</a:t>
            </a:r>
            <a:endParaRPr sz="1400">
              <a:solidFill>
                <a:schemeClr val="dk2"/>
              </a:solidFill>
            </a:endParaRPr>
          </a:p>
          <a:p>
            <a:pPr indent="0" lvl="0" marL="0" rtl="0" algn="just">
              <a:lnSpc>
                <a:spcPct val="100000"/>
              </a:lnSpc>
              <a:spcBef>
                <a:spcPts val="0"/>
              </a:spcBef>
              <a:spcAft>
                <a:spcPts val="0"/>
              </a:spcAft>
              <a:buNone/>
            </a:pPr>
            <a:r>
              <a:t/>
            </a:r>
            <a:endParaRPr sz="1400">
              <a:solidFill>
                <a:schemeClr val="dk2"/>
              </a:solidFill>
            </a:endParaRPr>
          </a:p>
          <a:p>
            <a:pPr indent="-304800" lvl="0" marL="457200" rtl="0" algn="just">
              <a:lnSpc>
                <a:spcPct val="100000"/>
              </a:lnSpc>
              <a:spcBef>
                <a:spcPts val="0"/>
              </a:spcBef>
              <a:spcAft>
                <a:spcPts val="0"/>
              </a:spcAft>
              <a:buClr>
                <a:schemeClr val="dk2"/>
              </a:buClr>
              <a:buSzPts val="1200"/>
              <a:buFont typeface="Calibri"/>
              <a:buAutoNum type="arabicPeriod"/>
            </a:pPr>
            <a:r>
              <a:rPr lang="it" sz="1200">
                <a:solidFill>
                  <a:schemeClr val="dk2"/>
                </a:solidFill>
                <a:latin typeface="Calibri"/>
                <a:ea typeface="Calibri"/>
                <a:cs typeface="Calibri"/>
                <a:sym typeface="Calibri"/>
              </a:rPr>
              <a:t>Then, it’s time to examine </a:t>
            </a:r>
            <a:r>
              <a:rPr b="1" lang="it" sz="1200">
                <a:solidFill>
                  <a:schemeClr val="dk2"/>
                </a:solidFill>
                <a:latin typeface="Calibri"/>
                <a:ea typeface="Calibri"/>
                <a:cs typeface="Calibri"/>
                <a:sym typeface="Calibri"/>
              </a:rPr>
              <a:t>who</a:t>
            </a:r>
            <a:r>
              <a:rPr lang="it" sz="1200">
                <a:solidFill>
                  <a:schemeClr val="dk2"/>
                </a:solidFill>
                <a:latin typeface="Calibri"/>
                <a:ea typeface="Calibri"/>
                <a:cs typeface="Calibri"/>
                <a:sym typeface="Calibri"/>
              </a:rPr>
              <a:t> will be doing this</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it" sz="1200">
                <a:solidFill>
                  <a:schemeClr val="dk2"/>
                </a:solidFill>
                <a:latin typeface="Calibri"/>
                <a:ea typeface="Calibri"/>
                <a:cs typeface="Calibri"/>
                <a:sym typeface="Calibri"/>
              </a:rPr>
              <a:t>Once you’ve delegated the task responsibility to someone, ensure you detail </a:t>
            </a:r>
            <a:r>
              <a:rPr b="1" lang="it" sz="1200">
                <a:solidFill>
                  <a:schemeClr val="dk2"/>
                </a:solidFill>
                <a:latin typeface="Calibri"/>
                <a:ea typeface="Calibri"/>
                <a:cs typeface="Calibri"/>
                <a:sym typeface="Calibri"/>
              </a:rPr>
              <a:t>accountability</a:t>
            </a:r>
            <a:r>
              <a:rPr lang="it" sz="1200">
                <a:solidFill>
                  <a:schemeClr val="dk2"/>
                </a:solidFill>
                <a:latin typeface="Calibri"/>
                <a:ea typeface="Calibri"/>
                <a:cs typeface="Calibri"/>
                <a:sym typeface="Calibri"/>
              </a:rPr>
              <a:t>. By doing this you make clear what the goals and parameters are</a:t>
            </a:r>
            <a:endParaRPr sz="1200">
              <a:solidFill>
                <a:schemeClr val="dk2"/>
              </a:solidFill>
              <a:latin typeface="Calibri"/>
              <a:ea typeface="Calibri"/>
              <a:cs typeface="Calibri"/>
              <a:sym typeface="Calibri"/>
            </a:endParaRPr>
          </a:p>
          <a:p>
            <a:pPr indent="0" lvl="0" marL="45720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it" sz="1200">
                <a:solidFill>
                  <a:schemeClr val="dk2"/>
                </a:solidFill>
                <a:latin typeface="Calibri"/>
                <a:ea typeface="Calibri"/>
                <a:cs typeface="Calibri"/>
                <a:sym typeface="Calibri"/>
              </a:rPr>
              <a:t>After you’ve developed your accountability, you’ll want to include enough </a:t>
            </a:r>
            <a:r>
              <a:rPr b="1" lang="it" sz="1200">
                <a:solidFill>
                  <a:schemeClr val="dk2"/>
                </a:solidFill>
                <a:latin typeface="Calibri"/>
                <a:ea typeface="Calibri"/>
                <a:cs typeface="Calibri"/>
                <a:sym typeface="Calibri"/>
              </a:rPr>
              <a:t>detail</a:t>
            </a:r>
            <a:r>
              <a:rPr lang="it" sz="1200">
                <a:solidFill>
                  <a:schemeClr val="dk2"/>
                </a:solidFill>
                <a:latin typeface="Calibri"/>
                <a:ea typeface="Calibri"/>
                <a:cs typeface="Calibri"/>
                <a:sym typeface="Calibri"/>
              </a:rPr>
              <a:t> to ensure fully understanding of what the scope, limit and purpose of the assignment is.</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it" sz="1200">
                <a:solidFill>
                  <a:schemeClr val="dk2"/>
                </a:solidFill>
                <a:latin typeface="Calibri"/>
                <a:ea typeface="Calibri"/>
                <a:cs typeface="Calibri"/>
                <a:sym typeface="Calibri"/>
              </a:rPr>
              <a:t>You are be ready to </a:t>
            </a:r>
            <a:r>
              <a:rPr b="1" lang="it" sz="1200">
                <a:solidFill>
                  <a:schemeClr val="dk2"/>
                </a:solidFill>
                <a:latin typeface="Calibri"/>
                <a:ea typeface="Calibri"/>
                <a:cs typeface="Calibri"/>
                <a:sym typeface="Calibri"/>
              </a:rPr>
              <a:t>distribute</a:t>
            </a:r>
            <a:r>
              <a:rPr lang="it" sz="1200">
                <a:solidFill>
                  <a:schemeClr val="dk2"/>
                </a:solidFill>
                <a:latin typeface="Calibri"/>
                <a:ea typeface="Calibri"/>
                <a:cs typeface="Calibri"/>
                <a:sym typeface="Calibri"/>
              </a:rPr>
              <a:t> the outline for the action to the designated people with full confidence.</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None/>
            </a:pPr>
            <a:r>
              <a:t/>
            </a:r>
            <a:endParaRPr sz="12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1600">
              <a:solidFill>
                <a:schemeClr val="dk2"/>
              </a:solidFill>
            </a:endParaRPr>
          </a:p>
        </p:txBody>
      </p:sp>
      <p:pic>
        <p:nvPicPr>
          <p:cNvPr id="274" name="Google Shape;274;p41"/>
          <p:cNvPicPr preferRelativeResize="0"/>
          <p:nvPr/>
        </p:nvPicPr>
        <p:blipFill>
          <a:blip r:embed="rId3">
            <a:alphaModFix/>
          </a:blip>
          <a:stretch>
            <a:fillRect/>
          </a:stretch>
        </p:blipFill>
        <p:spPr>
          <a:xfrm>
            <a:off x="1268475" y="2746200"/>
            <a:ext cx="775950" cy="783825"/>
          </a:xfrm>
          <a:prstGeom prst="rect">
            <a:avLst/>
          </a:prstGeom>
          <a:noFill/>
          <a:ln>
            <a:noFill/>
          </a:ln>
        </p:spPr>
      </p:pic>
      <p:pic>
        <p:nvPicPr>
          <p:cNvPr id="275" name="Google Shape;275;p41"/>
          <p:cNvPicPr preferRelativeResize="0"/>
          <p:nvPr/>
        </p:nvPicPr>
        <p:blipFill>
          <a:blip r:embed="rId4">
            <a:alphaModFix/>
          </a:blip>
          <a:stretch>
            <a:fillRect/>
          </a:stretch>
        </p:blipFill>
        <p:spPr>
          <a:xfrm>
            <a:off x="2444150" y="2743650"/>
            <a:ext cx="775951" cy="788926"/>
          </a:xfrm>
          <a:prstGeom prst="rect">
            <a:avLst/>
          </a:prstGeom>
          <a:noFill/>
          <a:ln>
            <a:noFill/>
          </a:ln>
        </p:spPr>
      </p:pic>
      <p:pic>
        <p:nvPicPr>
          <p:cNvPr id="276" name="Google Shape;276;p41"/>
          <p:cNvPicPr preferRelativeResize="0"/>
          <p:nvPr/>
        </p:nvPicPr>
        <p:blipFill>
          <a:blip r:embed="rId5">
            <a:alphaModFix/>
          </a:blip>
          <a:stretch>
            <a:fillRect/>
          </a:stretch>
        </p:blipFill>
        <p:spPr>
          <a:xfrm>
            <a:off x="265500" y="4577350"/>
            <a:ext cx="1484200" cy="307805"/>
          </a:xfrm>
          <a:prstGeom prst="rect">
            <a:avLst/>
          </a:prstGeom>
          <a:noFill/>
          <a:ln>
            <a:noFill/>
          </a:ln>
        </p:spPr>
      </p:pic>
      <p:pic>
        <p:nvPicPr>
          <p:cNvPr id="277" name="Google Shape;277;p41"/>
          <p:cNvPicPr preferRelativeResize="0"/>
          <p:nvPr/>
        </p:nvPicPr>
        <p:blipFill>
          <a:blip r:embed="rId6">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2"/>
          <p:cNvSpPr txBox="1"/>
          <p:nvPr>
            <p:ph type="title"/>
          </p:nvPr>
        </p:nvSpPr>
        <p:spPr>
          <a:xfrm>
            <a:off x="268025" y="1315050"/>
            <a:ext cx="4045200" cy="251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 sz="2100">
                <a:solidFill>
                  <a:schemeClr val="dk2"/>
                </a:solidFill>
                <a:latin typeface="Arial"/>
                <a:ea typeface="Arial"/>
                <a:cs typeface="Arial"/>
                <a:sym typeface="Arial"/>
              </a:rPr>
              <a:t>1.5 Establishing targets for planning, measuring and improving performance</a:t>
            </a:r>
            <a:endParaRPr b="0" sz="3300">
              <a:solidFill>
                <a:schemeClr val="dk2"/>
              </a:solidFill>
              <a:latin typeface="Arial"/>
              <a:ea typeface="Arial"/>
              <a:cs typeface="Arial"/>
              <a:sym typeface="Arial"/>
            </a:endParaRPr>
          </a:p>
        </p:txBody>
      </p:sp>
      <p:sp>
        <p:nvSpPr>
          <p:cNvPr id="283" name="Google Shape;283;p42"/>
          <p:cNvSpPr txBox="1"/>
          <p:nvPr>
            <p:ph idx="2" type="body"/>
          </p:nvPr>
        </p:nvSpPr>
        <p:spPr>
          <a:xfrm>
            <a:off x="4737350" y="439500"/>
            <a:ext cx="4293300" cy="42645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lang="it" sz="1200">
                <a:solidFill>
                  <a:schemeClr val="dk2"/>
                </a:solidFill>
              </a:rPr>
              <a:t>Establishing targets for planning, measuring and improving performance, is incredibly important to understand where your organization is succeeding, progressing, receding and failing. </a:t>
            </a:r>
            <a:endParaRPr b="1" sz="1200">
              <a:solidFill>
                <a:schemeClr val="dk2"/>
              </a:solidFill>
            </a:endParaRPr>
          </a:p>
          <a:p>
            <a:pPr indent="0" lvl="0" marL="0" rtl="0" algn="just">
              <a:spcBef>
                <a:spcPts val="1200"/>
              </a:spcBef>
              <a:spcAft>
                <a:spcPts val="0"/>
              </a:spcAft>
              <a:buClr>
                <a:schemeClr val="dk2"/>
              </a:buClr>
              <a:buSzPts val="1100"/>
              <a:buFont typeface="Arial"/>
              <a:buNone/>
            </a:pPr>
            <a:r>
              <a:rPr i="1" lang="it" sz="1200">
                <a:solidFill>
                  <a:schemeClr val="dk2"/>
                </a:solidFill>
              </a:rPr>
              <a:t>You have to Identify the key areas that drive your business performance and find a way to measure them.</a:t>
            </a:r>
            <a:endParaRPr i="1" sz="1200">
              <a:solidFill>
                <a:schemeClr val="dk2"/>
              </a:solidFill>
            </a:endParaRPr>
          </a:p>
          <a:p>
            <a:pPr indent="0" lvl="0" marL="0" rtl="0" algn="l">
              <a:spcBef>
                <a:spcPts val="1200"/>
              </a:spcBef>
              <a:spcAft>
                <a:spcPts val="0"/>
              </a:spcAft>
              <a:buClr>
                <a:schemeClr val="dk2"/>
              </a:buClr>
              <a:buSzPts val="1100"/>
              <a:buFont typeface="Arial"/>
              <a:buNone/>
            </a:pPr>
            <a:r>
              <a:t/>
            </a:r>
            <a:endParaRPr sz="1200">
              <a:solidFill>
                <a:schemeClr val="dk2"/>
              </a:solidFill>
            </a:endParaRPr>
          </a:p>
          <a:p>
            <a:pPr indent="0" lvl="0" marL="0" rtl="0" algn="ctr">
              <a:lnSpc>
                <a:spcPct val="100000"/>
              </a:lnSpc>
              <a:spcBef>
                <a:spcPts val="1200"/>
              </a:spcBef>
              <a:spcAft>
                <a:spcPts val="0"/>
              </a:spcAft>
              <a:buClr>
                <a:schemeClr val="dk2"/>
              </a:buClr>
              <a:buSzPts val="1100"/>
              <a:buFont typeface="Arial"/>
              <a:buNone/>
            </a:pPr>
            <a:r>
              <a:rPr b="1" lang="it" sz="1400">
                <a:solidFill>
                  <a:schemeClr val="dk2"/>
                </a:solidFill>
              </a:rPr>
              <a:t>This type of measurement unit is referred to as a </a:t>
            </a:r>
            <a:endParaRPr b="1" sz="1400">
              <a:solidFill>
                <a:schemeClr val="dk2"/>
              </a:solidFill>
            </a:endParaRPr>
          </a:p>
          <a:p>
            <a:pPr indent="0" lvl="0" marL="0" rtl="0" algn="ctr">
              <a:lnSpc>
                <a:spcPct val="100000"/>
              </a:lnSpc>
              <a:spcBef>
                <a:spcPts val="1100"/>
              </a:spcBef>
              <a:spcAft>
                <a:spcPts val="0"/>
              </a:spcAft>
              <a:buClr>
                <a:schemeClr val="dk2"/>
              </a:buClr>
              <a:buSzPts val="1100"/>
              <a:buFont typeface="Arial"/>
              <a:buNone/>
            </a:pPr>
            <a:r>
              <a:rPr b="1" lang="it" sz="1400" u="sng">
                <a:solidFill>
                  <a:schemeClr val="dk2"/>
                </a:solidFill>
              </a:rPr>
              <a:t>key performance indicator </a:t>
            </a:r>
            <a:r>
              <a:rPr b="1" lang="it" sz="1400">
                <a:solidFill>
                  <a:schemeClr val="dk2"/>
                </a:solidFill>
              </a:rPr>
              <a:t>(KPI)</a:t>
            </a:r>
            <a:endParaRPr b="1" sz="1400">
              <a:solidFill>
                <a:schemeClr val="dk2"/>
              </a:solidFill>
            </a:endParaRPr>
          </a:p>
          <a:p>
            <a:pPr indent="0" lvl="0" marL="0" rtl="0" algn="ctr">
              <a:lnSpc>
                <a:spcPct val="100000"/>
              </a:lnSpc>
              <a:spcBef>
                <a:spcPts val="1100"/>
              </a:spcBef>
              <a:spcAft>
                <a:spcPts val="0"/>
              </a:spcAft>
              <a:buClr>
                <a:schemeClr val="dk2"/>
              </a:buClr>
              <a:buSzPts val="1100"/>
              <a:buFont typeface="Arial"/>
              <a:buNone/>
            </a:pPr>
            <a:r>
              <a:t/>
            </a:r>
            <a:endParaRPr sz="1200">
              <a:solidFill>
                <a:schemeClr val="dk2"/>
              </a:solidFill>
            </a:endParaRPr>
          </a:p>
          <a:p>
            <a:pPr indent="0" lvl="0" marL="0" rtl="0" algn="just">
              <a:lnSpc>
                <a:spcPct val="100000"/>
              </a:lnSpc>
              <a:spcBef>
                <a:spcPts val="1100"/>
              </a:spcBef>
              <a:spcAft>
                <a:spcPts val="0"/>
              </a:spcAft>
              <a:buClr>
                <a:schemeClr val="dk2"/>
              </a:buClr>
              <a:buSzPts val="1100"/>
              <a:buFont typeface="Arial"/>
              <a:buNone/>
            </a:pPr>
            <a:r>
              <a:rPr lang="it" sz="1200">
                <a:solidFill>
                  <a:schemeClr val="dk2"/>
                </a:solidFill>
              </a:rPr>
              <a:t>The two key attributes of a KPI are:</a:t>
            </a:r>
            <a:endParaRPr sz="1200">
              <a:solidFill>
                <a:schemeClr val="dk2"/>
              </a:solidFill>
            </a:endParaRPr>
          </a:p>
          <a:p>
            <a:pPr indent="-304800" lvl="0" marL="457200" rtl="0" algn="just">
              <a:lnSpc>
                <a:spcPct val="100000"/>
              </a:lnSpc>
              <a:spcBef>
                <a:spcPts val="1100"/>
              </a:spcBef>
              <a:spcAft>
                <a:spcPts val="0"/>
              </a:spcAft>
              <a:buClr>
                <a:schemeClr val="dk2"/>
              </a:buClr>
              <a:buSzPts val="1200"/>
              <a:buAutoNum type="arabicPeriod"/>
            </a:pPr>
            <a:r>
              <a:rPr lang="it" sz="1200" u="sng">
                <a:solidFill>
                  <a:schemeClr val="dk2"/>
                </a:solidFill>
              </a:rPr>
              <a:t>quantifiability</a:t>
            </a:r>
            <a:r>
              <a:rPr lang="it" sz="1200">
                <a:solidFill>
                  <a:schemeClr val="dk2"/>
                </a:solidFill>
              </a:rPr>
              <a:t> (i.e. you must be able to reduce it to a number)</a:t>
            </a:r>
            <a:endParaRPr sz="1200">
              <a:solidFill>
                <a:schemeClr val="dk2"/>
              </a:solidFill>
            </a:endParaRPr>
          </a:p>
          <a:p>
            <a:pPr indent="-304800" lvl="0" marL="457200" rtl="0" algn="just">
              <a:lnSpc>
                <a:spcPct val="100000"/>
              </a:lnSpc>
              <a:spcBef>
                <a:spcPts val="0"/>
              </a:spcBef>
              <a:spcAft>
                <a:spcPts val="0"/>
              </a:spcAft>
              <a:buClr>
                <a:schemeClr val="dk2"/>
              </a:buClr>
              <a:buSzPts val="1200"/>
              <a:buAutoNum type="arabicPeriod"/>
            </a:pPr>
            <a:r>
              <a:rPr lang="it" sz="1200">
                <a:solidFill>
                  <a:schemeClr val="dk2"/>
                </a:solidFill>
              </a:rPr>
              <a:t>It directly </a:t>
            </a:r>
            <a:r>
              <a:rPr lang="it" sz="1200" u="sng">
                <a:solidFill>
                  <a:schemeClr val="dk2"/>
                </a:solidFill>
              </a:rPr>
              <a:t>captures a key business driver</a:t>
            </a:r>
            <a:r>
              <a:rPr lang="it" sz="1200">
                <a:solidFill>
                  <a:schemeClr val="dk2"/>
                </a:solidFill>
              </a:rPr>
              <a:t>.</a:t>
            </a:r>
            <a:endParaRPr sz="1200">
              <a:solidFill>
                <a:schemeClr val="dk2"/>
              </a:solidFill>
            </a:endParaRPr>
          </a:p>
          <a:p>
            <a:pPr indent="0" lvl="0" marL="0" rtl="0" algn="ctr">
              <a:lnSpc>
                <a:spcPct val="100000"/>
              </a:lnSpc>
              <a:spcBef>
                <a:spcPts val="1100"/>
              </a:spcBef>
              <a:spcAft>
                <a:spcPts val="1100"/>
              </a:spcAft>
              <a:buClr>
                <a:schemeClr val="dk2"/>
              </a:buClr>
              <a:buSzPts val="1100"/>
              <a:buFont typeface="Arial"/>
              <a:buNone/>
            </a:pPr>
            <a:r>
              <a:t/>
            </a:r>
            <a:endParaRPr sz="1200">
              <a:solidFill>
                <a:schemeClr val="dk2"/>
              </a:solidFill>
              <a:latin typeface="Calibri"/>
              <a:ea typeface="Calibri"/>
              <a:cs typeface="Calibri"/>
              <a:sym typeface="Calibri"/>
            </a:endParaRPr>
          </a:p>
        </p:txBody>
      </p:sp>
      <p:pic>
        <p:nvPicPr>
          <p:cNvPr id="284" name="Google Shape;284;p42"/>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285" name="Google Shape;285;p42"/>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3"/>
          <p:cNvSpPr txBox="1"/>
          <p:nvPr>
            <p:ph idx="1" type="body"/>
          </p:nvPr>
        </p:nvSpPr>
        <p:spPr>
          <a:xfrm>
            <a:off x="2642975" y="383950"/>
            <a:ext cx="5851800" cy="33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None/>
            </a:pPr>
            <a:r>
              <a:rPr b="1" lang="it" sz="2200">
                <a:solidFill>
                  <a:schemeClr val="dk1"/>
                </a:solidFill>
              </a:rPr>
              <a:t>KPIs</a:t>
            </a:r>
            <a:endParaRPr b="1" sz="2200">
              <a:solidFill>
                <a:schemeClr val="dk1"/>
              </a:solidFill>
            </a:endParaRPr>
          </a:p>
          <a:p>
            <a:pPr indent="0" lvl="0" marL="0" rtl="0" algn="ctr">
              <a:lnSpc>
                <a:spcPct val="100000"/>
              </a:lnSpc>
              <a:spcBef>
                <a:spcPts val="0"/>
              </a:spcBef>
              <a:spcAft>
                <a:spcPts val="0"/>
              </a:spcAft>
              <a:buNone/>
            </a:pPr>
            <a:r>
              <a:t/>
            </a:r>
            <a:endParaRPr b="1">
              <a:solidFill>
                <a:schemeClr val="dk1"/>
              </a:solidFill>
            </a:endParaRPr>
          </a:p>
          <a:p>
            <a:pPr indent="0" lvl="0" marL="0" rtl="0" algn="ctr">
              <a:lnSpc>
                <a:spcPct val="100000"/>
              </a:lnSpc>
              <a:spcBef>
                <a:spcPts val="0"/>
              </a:spcBef>
              <a:spcAft>
                <a:spcPts val="0"/>
              </a:spcAft>
              <a:buNone/>
            </a:pPr>
            <a:r>
              <a:rPr b="1" lang="it" sz="1200">
                <a:highlight>
                  <a:srgbClr val="FFFFFF"/>
                </a:highlight>
              </a:rPr>
              <a:t>KPIs are at the heart of any system of performance measurement and target-setting.</a:t>
            </a:r>
            <a:endParaRPr b="1" sz="1200">
              <a:solidFill>
                <a:schemeClr val="dk1"/>
              </a:solidFill>
            </a:endParaRPr>
          </a:p>
          <a:p>
            <a:pPr indent="0" lvl="0" marL="0" rtl="0" algn="ctr">
              <a:lnSpc>
                <a:spcPct val="100000"/>
              </a:lnSpc>
              <a:spcBef>
                <a:spcPts val="1100"/>
              </a:spcBef>
              <a:spcAft>
                <a:spcPts val="0"/>
              </a:spcAft>
              <a:buNone/>
            </a:pPr>
            <a:r>
              <a:t/>
            </a:r>
            <a:endParaRPr b="1" sz="1200"/>
          </a:p>
          <a:p>
            <a:pPr indent="0" lvl="0" marL="0" rtl="0" algn="just">
              <a:lnSpc>
                <a:spcPct val="100000"/>
              </a:lnSpc>
              <a:spcBef>
                <a:spcPts val="0"/>
              </a:spcBef>
              <a:spcAft>
                <a:spcPts val="0"/>
              </a:spcAft>
              <a:buNone/>
            </a:pPr>
            <a:r>
              <a:rPr lang="it" sz="1200">
                <a:highlight>
                  <a:srgbClr val="FFFFFF"/>
                </a:highlight>
              </a:rPr>
              <a:t>There are a number of key criteria that your KPIs should meet:</a:t>
            </a:r>
            <a:endParaRPr sz="1200">
              <a:highlight>
                <a:srgbClr val="FFFFFF"/>
              </a:highlight>
            </a:endParaRPr>
          </a:p>
          <a:p>
            <a:pPr indent="-304800" lvl="0" marL="457200" rtl="0" algn="just">
              <a:lnSpc>
                <a:spcPct val="100000"/>
              </a:lnSpc>
              <a:spcBef>
                <a:spcPts val="1100"/>
              </a:spcBef>
              <a:spcAft>
                <a:spcPts val="0"/>
              </a:spcAft>
              <a:buSzPts val="1200"/>
              <a:buFont typeface="Calibri"/>
              <a:buAutoNum type="arabicPeriod"/>
            </a:pPr>
            <a:r>
              <a:rPr lang="it" sz="1200">
                <a:highlight>
                  <a:srgbClr val="FFFFFF"/>
                </a:highlight>
              </a:rPr>
              <a:t>they should be as closely </a:t>
            </a:r>
            <a:r>
              <a:rPr b="1" lang="it" sz="1200">
                <a:highlight>
                  <a:srgbClr val="FFFFFF"/>
                </a:highlight>
              </a:rPr>
              <a:t>linked</a:t>
            </a:r>
            <a:r>
              <a:rPr lang="it" sz="1200">
                <a:highlight>
                  <a:srgbClr val="FFFFFF"/>
                </a:highlight>
              </a:rPr>
              <a:t> as possible to the top-level goals of your business;</a:t>
            </a:r>
            <a:endParaRPr sz="1200">
              <a:highlight>
                <a:srgbClr val="FFFFFF"/>
              </a:highlight>
            </a:endParaRPr>
          </a:p>
          <a:p>
            <a:pPr indent="-304800" lvl="0" marL="457200" rtl="0" algn="just">
              <a:lnSpc>
                <a:spcPct val="100000"/>
              </a:lnSpc>
              <a:spcBef>
                <a:spcPts val="0"/>
              </a:spcBef>
              <a:spcAft>
                <a:spcPts val="0"/>
              </a:spcAft>
              <a:buSzPts val="1200"/>
              <a:buFont typeface="Calibri"/>
              <a:buAutoNum type="arabicPeriod"/>
            </a:pPr>
            <a:r>
              <a:rPr lang="it" sz="1200">
                <a:highlight>
                  <a:srgbClr val="FFFFFF"/>
                </a:highlight>
              </a:rPr>
              <a:t>they need to be </a:t>
            </a:r>
            <a:r>
              <a:rPr b="1" lang="it" sz="1200">
                <a:highlight>
                  <a:srgbClr val="FFFFFF"/>
                </a:highlight>
              </a:rPr>
              <a:t>quantifiable</a:t>
            </a:r>
            <a:r>
              <a:rPr lang="it" sz="1200">
                <a:highlight>
                  <a:srgbClr val="FFFFFF"/>
                </a:highlight>
              </a:rPr>
              <a:t>;</a:t>
            </a:r>
            <a:endParaRPr sz="1200">
              <a:highlight>
                <a:srgbClr val="FFFFFF"/>
              </a:highlight>
            </a:endParaRPr>
          </a:p>
          <a:p>
            <a:pPr indent="-304800" lvl="0" marL="457200" rtl="0" algn="just">
              <a:lnSpc>
                <a:spcPct val="100000"/>
              </a:lnSpc>
              <a:spcBef>
                <a:spcPts val="0"/>
              </a:spcBef>
              <a:spcAft>
                <a:spcPts val="0"/>
              </a:spcAft>
              <a:buSzPts val="1200"/>
              <a:buFont typeface="Calibri"/>
              <a:buAutoNum type="arabicPeriod"/>
            </a:pPr>
            <a:r>
              <a:rPr lang="it" sz="1200">
                <a:highlight>
                  <a:srgbClr val="FFFFFF"/>
                </a:highlight>
              </a:rPr>
              <a:t>they should relate to aspects of the business over which you have </a:t>
            </a:r>
            <a:r>
              <a:rPr b="1" lang="it" sz="1200">
                <a:highlight>
                  <a:srgbClr val="FFFFFF"/>
                </a:highlight>
              </a:rPr>
              <a:t>control</a:t>
            </a:r>
            <a:r>
              <a:rPr lang="it" sz="1200">
                <a:highlight>
                  <a:srgbClr val="FFFFFF"/>
                </a:highlight>
              </a:rPr>
              <a:t>.</a:t>
            </a:r>
            <a:endParaRPr sz="1200">
              <a:highlight>
                <a:srgbClr val="FFFFFF"/>
              </a:highlight>
            </a:endParaRPr>
          </a:p>
          <a:p>
            <a:pPr indent="0" lvl="0" marL="0" rtl="0" algn="just">
              <a:lnSpc>
                <a:spcPct val="100000"/>
              </a:lnSpc>
              <a:spcBef>
                <a:spcPts val="2200"/>
              </a:spcBef>
              <a:spcAft>
                <a:spcPts val="0"/>
              </a:spcAft>
              <a:buNone/>
            </a:pPr>
            <a:r>
              <a:rPr lang="it" sz="1200">
                <a:highlight>
                  <a:srgbClr val="FFFFFF"/>
                </a:highlight>
              </a:rPr>
              <a:t>Moreover, there are two main ways in which you can drive future improvements using  your KPIs to:</a:t>
            </a:r>
            <a:endParaRPr sz="1200">
              <a:highlight>
                <a:srgbClr val="FFFFFF"/>
              </a:highlight>
            </a:endParaRPr>
          </a:p>
          <a:p>
            <a:pPr indent="-304800" lvl="0" marL="457200" rtl="0" algn="just">
              <a:lnSpc>
                <a:spcPct val="100000"/>
              </a:lnSpc>
              <a:spcBef>
                <a:spcPts val="2200"/>
              </a:spcBef>
              <a:spcAft>
                <a:spcPts val="0"/>
              </a:spcAft>
              <a:buSzPts val="1200"/>
              <a:buChar char="-"/>
            </a:pPr>
            <a:r>
              <a:rPr lang="it" sz="1200">
                <a:highlight>
                  <a:srgbClr val="FFFFFF"/>
                </a:highlight>
              </a:rPr>
              <a:t>spot potential problems or opportunities;</a:t>
            </a:r>
            <a:endParaRPr sz="1200">
              <a:highlight>
                <a:srgbClr val="FFFFFF"/>
              </a:highlight>
            </a:endParaRPr>
          </a:p>
          <a:p>
            <a:pPr indent="-304800" lvl="0" marL="457200" rtl="0" algn="just">
              <a:lnSpc>
                <a:spcPct val="100000"/>
              </a:lnSpc>
              <a:spcBef>
                <a:spcPts val="0"/>
              </a:spcBef>
              <a:spcAft>
                <a:spcPts val="0"/>
              </a:spcAft>
              <a:buSzPts val="1200"/>
              <a:buChar char="-"/>
            </a:pPr>
            <a:r>
              <a:rPr lang="it" sz="1200">
                <a:highlight>
                  <a:srgbClr val="FFFFFF"/>
                </a:highlight>
              </a:rPr>
              <a:t>set targets for departments and employees.</a:t>
            </a:r>
            <a:endParaRPr sz="1200">
              <a:highlight>
                <a:srgbClr val="FFFFFF"/>
              </a:highlight>
            </a:endParaRPr>
          </a:p>
          <a:p>
            <a:pPr indent="0" lvl="0" marL="0" rtl="0" algn="just">
              <a:lnSpc>
                <a:spcPct val="100000"/>
              </a:lnSpc>
              <a:spcBef>
                <a:spcPts val="1100"/>
              </a:spcBef>
              <a:spcAft>
                <a:spcPts val="0"/>
              </a:spcAft>
              <a:buNone/>
            </a:pPr>
            <a:r>
              <a:t/>
            </a:r>
            <a:endParaRPr sz="1200"/>
          </a:p>
          <a:p>
            <a:pPr indent="0" lvl="0" marL="0" rtl="0" algn="just">
              <a:lnSpc>
                <a:spcPct val="100000"/>
              </a:lnSpc>
              <a:spcBef>
                <a:spcPts val="0"/>
              </a:spcBef>
              <a:spcAft>
                <a:spcPts val="0"/>
              </a:spcAft>
              <a:buNone/>
            </a:pPr>
            <a:r>
              <a:t/>
            </a:r>
            <a:endParaRPr b="1" i="1" sz="1200">
              <a:highlight>
                <a:srgbClr val="FFFFFF"/>
              </a:highlight>
            </a:endParaRPr>
          </a:p>
          <a:p>
            <a:pPr indent="0" lvl="0" marL="0" rtl="0" algn="ctr">
              <a:lnSpc>
                <a:spcPct val="100000"/>
              </a:lnSpc>
              <a:spcBef>
                <a:spcPts val="0"/>
              </a:spcBef>
              <a:spcAft>
                <a:spcPts val="0"/>
              </a:spcAft>
              <a:buNone/>
            </a:pPr>
            <a:r>
              <a:t/>
            </a:r>
            <a:endParaRPr sz="1200"/>
          </a:p>
        </p:txBody>
      </p:sp>
      <p:pic>
        <p:nvPicPr>
          <p:cNvPr id="291" name="Google Shape;291;p43"/>
          <p:cNvPicPr preferRelativeResize="0"/>
          <p:nvPr/>
        </p:nvPicPr>
        <p:blipFill>
          <a:blip r:embed="rId3">
            <a:alphaModFix/>
          </a:blip>
          <a:stretch>
            <a:fillRect/>
          </a:stretch>
        </p:blipFill>
        <p:spPr>
          <a:xfrm>
            <a:off x="171050" y="1424150"/>
            <a:ext cx="2338175" cy="2295193"/>
          </a:xfrm>
          <a:prstGeom prst="rect">
            <a:avLst/>
          </a:prstGeom>
          <a:noFill/>
          <a:ln>
            <a:noFill/>
          </a:ln>
        </p:spPr>
      </p:pic>
      <p:pic>
        <p:nvPicPr>
          <p:cNvPr id="292" name="Google Shape;292;p43"/>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93" name="Google Shape;293;p43"/>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265500" y="1912650"/>
            <a:ext cx="4045200" cy="131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a:t>Working Units</a:t>
            </a:r>
            <a:endParaRPr/>
          </a:p>
        </p:txBody>
      </p:sp>
      <p:sp>
        <p:nvSpPr>
          <p:cNvPr id="144" name="Google Shape;144;p26"/>
          <p:cNvSpPr txBox="1"/>
          <p:nvPr>
            <p:ph idx="2" type="body"/>
          </p:nvPr>
        </p:nvSpPr>
        <p:spPr>
          <a:xfrm>
            <a:off x="4957550" y="907500"/>
            <a:ext cx="3837000" cy="3328500"/>
          </a:xfrm>
          <a:prstGeom prst="rect">
            <a:avLst/>
          </a:prstGeom>
        </p:spPr>
        <p:txBody>
          <a:bodyPr anchorCtr="0" anchor="ctr" bIns="91425" lIns="91425" spcFirstLastPara="1" rIns="91425" wrap="square" tIns="91425">
            <a:noAutofit/>
          </a:bodyPr>
          <a:lstStyle/>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342900" lvl="0" marL="457200" rtl="0" algn="just">
              <a:lnSpc>
                <a:spcPct val="100000"/>
              </a:lnSpc>
              <a:spcBef>
                <a:spcPts val="0"/>
              </a:spcBef>
              <a:spcAft>
                <a:spcPts val="0"/>
              </a:spcAft>
              <a:buClr>
                <a:schemeClr val="dk2"/>
              </a:buClr>
              <a:buSzPts val="1800"/>
              <a:buAutoNum type="arabicPeriod"/>
            </a:pPr>
            <a:r>
              <a:rPr b="1" lang="it">
                <a:solidFill>
                  <a:schemeClr val="dk2"/>
                </a:solidFill>
              </a:rPr>
              <a:t>Mapping the economic and financial processes of social enterprise</a:t>
            </a:r>
            <a:endParaRPr b="1">
              <a:solidFill>
                <a:schemeClr val="dk2"/>
              </a:solidFill>
            </a:endParaRPr>
          </a:p>
          <a:p>
            <a:pPr indent="0" lvl="0" marL="457200" rtl="0" algn="just">
              <a:lnSpc>
                <a:spcPct val="100000"/>
              </a:lnSpc>
              <a:spcBef>
                <a:spcPts val="0"/>
              </a:spcBef>
              <a:spcAft>
                <a:spcPts val="0"/>
              </a:spcAft>
              <a:buNone/>
            </a:pPr>
            <a:r>
              <a:t/>
            </a:r>
            <a:endParaRPr b="1">
              <a:solidFill>
                <a:schemeClr val="dk2"/>
              </a:solidFill>
            </a:endParaRPr>
          </a:p>
          <a:p>
            <a:pPr indent="0" lvl="0" marL="457200" rtl="0" algn="just">
              <a:lnSpc>
                <a:spcPct val="100000"/>
              </a:lnSpc>
              <a:spcBef>
                <a:spcPts val="0"/>
              </a:spcBef>
              <a:spcAft>
                <a:spcPts val="0"/>
              </a:spcAft>
              <a:buNone/>
            </a:pPr>
            <a:r>
              <a:t/>
            </a:r>
            <a:endParaRPr b="1">
              <a:solidFill>
                <a:schemeClr val="dk2"/>
              </a:solidFill>
            </a:endParaRPr>
          </a:p>
          <a:p>
            <a:pPr indent="-342900" lvl="0" marL="457200" rtl="0" algn="just">
              <a:lnSpc>
                <a:spcPct val="100000"/>
              </a:lnSpc>
              <a:spcBef>
                <a:spcPts val="0"/>
              </a:spcBef>
              <a:spcAft>
                <a:spcPts val="0"/>
              </a:spcAft>
              <a:buClr>
                <a:schemeClr val="dk2"/>
              </a:buClr>
              <a:buSzPts val="1800"/>
              <a:buAutoNum type="arabicPeriod"/>
            </a:pPr>
            <a:r>
              <a:rPr b="1" lang="it">
                <a:solidFill>
                  <a:schemeClr val="dk2"/>
                </a:solidFill>
              </a:rPr>
              <a:t>Social enterprise financial planning and management and </a:t>
            </a:r>
            <a:endParaRPr b="1">
              <a:solidFill>
                <a:schemeClr val="dk2"/>
              </a:solidFill>
            </a:endParaRPr>
          </a:p>
          <a:p>
            <a:pPr indent="0" lvl="0" marL="457200" rtl="0" algn="just">
              <a:lnSpc>
                <a:spcPct val="100000"/>
              </a:lnSpc>
              <a:spcBef>
                <a:spcPts val="0"/>
              </a:spcBef>
              <a:spcAft>
                <a:spcPts val="0"/>
              </a:spcAft>
              <a:buNone/>
            </a:pPr>
            <a:r>
              <a:rPr b="1" lang="it">
                <a:solidFill>
                  <a:schemeClr val="dk2"/>
                </a:solidFill>
              </a:rPr>
              <a:t>innovation and digitisation of financial processes</a:t>
            </a:r>
            <a:endParaRPr b="1">
              <a:solidFill>
                <a:schemeClr val="dk2"/>
              </a:solidFill>
            </a:endParaRPr>
          </a:p>
          <a:p>
            <a:pPr indent="0" lvl="0" marL="457200" rtl="0" algn="ctr">
              <a:lnSpc>
                <a:spcPct val="100000"/>
              </a:lnSpc>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1600"/>
              </a:spcAft>
              <a:buNone/>
            </a:pPr>
            <a:r>
              <a:t/>
            </a:r>
            <a:endParaRPr sz="1500"/>
          </a:p>
        </p:txBody>
      </p:sp>
      <p:pic>
        <p:nvPicPr>
          <p:cNvPr id="145" name="Google Shape;145;p26"/>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146" name="Google Shape;146;p26"/>
          <p:cNvPicPr preferRelativeResize="0"/>
          <p:nvPr/>
        </p:nvPicPr>
        <p:blipFill>
          <a:blip r:embed="rId4">
            <a:alphaModFix/>
          </a:blip>
          <a:stretch>
            <a:fillRect/>
          </a:stretch>
        </p:blipFill>
        <p:spPr>
          <a:xfrm>
            <a:off x="174475" y="4474950"/>
            <a:ext cx="2056050" cy="42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4"/>
          <p:cNvSpPr txBox="1"/>
          <p:nvPr>
            <p:ph type="title"/>
          </p:nvPr>
        </p:nvSpPr>
        <p:spPr>
          <a:xfrm>
            <a:off x="16525" y="1249875"/>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 sz="2200">
                <a:solidFill>
                  <a:srgbClr val="122D4A"/>
                </a:solidFill>
                <a:latin typeface="Arial"/>
                <a:ea typeface="Arial"/>
                <a:cs typeface="Arial"/>
                <a:sym typeface="Arial"/>
              </a:rPr>
              <a:t>1.6 Eco-systems of support for social enterprises</a:t>
            </a:r>
            <a:endParaRPr b="0" sz="2200">
              <a:solidFill>
                <a:srgbClr val="122D4A"/>
              </a:solidFill>
              <a:latin typeface="Arial"/>
              <a:ea typeface="Arial"/>
              <a:cs typeface="Arial"/>
              <a:sym typeface="Arial"/>
            </a:endParaRPr>
          </a:p>
        </p:txBody>
      </p:sp>
      <p:sp>
        <p:nvSpPr>
          <p:cNvPr id="299" name="Google Shape;299;p44"/>
          <p:cNvSpPr txBox="1"/>
          <p:nvPr>
            <p:ph idx="2" type="body"/>
          </p:nvPr>
        </p:nvSpPr>
        <p:spPr>
          <a:xfrm>
            <a:off x="4724575" y="553500"/>
            <a:ext cx="4293300" cy="3884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it" sz="1400">
                <a:solidFill>
                  <a:schemeClr val="dk2"/>
                </a:solidFill>
              </a:rPr>
              <a:t>Social entrepreneur's goal is </a:t>
            </a:r>
            <a:r>
              <a:rPr b="1" lang="it" sz="1400">
                <a:solidFill>
                  <a:schemeClr val="dk2"/>
                </a:solidFill>
              </a:rPr>
              <a:t>creating value for society</a:t>
            </a:r>
            <a:r>
              <a:rPr lang="it" sz="1400">
                <a:solidFill>
                  <a:schemeClr val="dk2"/>
                </a:solidFill>
              </a:rPr>
              <a:t>.</a:t>
            </a:r>
            <a:endParaRPr sz="1400">
              <a:solidFill>
                <a:schemeClr val="dk2"/>
              </a:solidFill>
            </a:endParaRPr>
          </a:p>
          <a:p>
            <a:pPr indent="0" lvl="0" marL="0" rtl="0" algn="just">
              <a:spcBef>
                <a:spcPts val="0"/>
              </a:spcBef>
              <a:spcAft>
                <a:spcPts val="0"/>
              </a:spcAft>
              <a:buNone/>
            </a:pPr>
            <a:br>
              <a:rPr lang="it" sz="1400">
                <a:solidFill>
                  <a:schemeClr val="dk2"/>
                </a:solidFill>
              </a:rPr>
            </a:br>
            <a:r>
              <a:rPr lang="it" sz="1400">
                <a:solidFill>
                  <a:schemeClr val="dk2"/>
                </a:solidFill>
              </a:rPr>
              <a:t>Social support organizations are characterized by a willingness to create economically sustainable models that seek to increase their impact.</a:t>
            </a:r>
            <a:endParaRPr sz="1400">
              <a:solidFill>
                <a:schemeClr val="dk2"/>
              </a:solidFill>
            </a:endParaRPr>
          </a:p>
          <a:p>
            <a:pPr indent="0" lvl="0" marL="0" rtl="0" algn="ctr">
              <a:spcBef>
                <a:spcPts val="0"/>
              </a:spcBef>
              <a:spcAft>
                <a:spcPts val="0"/>
              </a:spcAft>
              <a:buNone/>
            </a:pPr>
            <a:r>
              <a:t/>
            </a:r>
            <a:endParaRPr sz="1400">
              <a:solidFill>
                <a:schemeClr val="dk2"/>
              </a:solidFill>
            </a:endParaRPr>
          </a:p>
          <a:p>
            <a:pPr indent="0" lvl="0" marL="0" rtl="0" algn="ctr">
              <a:spcBef>
                <a:spcPts val="0"/>
              </a:spcBef>
              <a:spcAft>
                <a:spcPts val="0"/>
              </a:spcAft>
              <a:buNone/>
            </a:pPr>
            <a:br>
              <a:rPr lang="it" sz="1400">
                <a:solidFill>
                  <a:schemeClr val="dk2"/>
                </a:solidFill>
              </a:rPr>
            </a:br>
            <a:r>
              <a:rPr lang="it" sz="1400">
                <a:solidFill>
                  <a:schemeClr val="dk2"/>
                </a:solidFill>
              </a:rPr>
              <a:t>Identifying the </a:t>
            </a:r>
            <a:r>
              <a:rPr b="1" lang="it" sz="1400">
                <a:solidFill>
                  <a:schemeClr val="dk2"/>
                </a:solidFill>
              </a:rPr>
              <a:t>eco-systems of support</a:t>
            </a:r>
            <a:r>
              <a:rPr lang="it" sz="1400">
                <a:solidFill>
                  <a:schemeClr val="dk2"/>
                </a:solidFill>
              </a:rPr>
              <a:t> is even more crucial for social enterprises in order to achieve </a:t>
            </a:r>
            <a:r>
              <a:rPr b="1" lang="it" sz="1400">
                <a:solidFill>
                  <a:schemeClr val="dk2"/>
                </a:solidFill>
              </a:rPr>
              <a:t>medium and long-term sustainability</a:t>
            </a:r>
            <a:endParaRPr b="1" sz="1400"/>
          </a:p>
        </p:txBody>
      </p:sp>
      <p:pic>
        <p:nvPicPr>
          <p:cNvPr id="300" name="Google Shape;300;p44"/>
          <p:cNvPicPr preferRelativeResize="0"/>
          <p:nvPr/>
        </p:nvPicPr>
        <p:blipFill>
          <a:blip r:embed="rId3">
            <a:alphaModFix/>
          </a:blip>
          <a:stretch>
            <a:fillRect/>
          </a:stretch>
        </p:blipFill>
        <p:spPr>
          <a:xfrm>
            <a:off x="981775" y="2273350"/>
            <a:ext cx="2429175" cy="2429175"/>
          </a:xfrm>
          <a:prstGeom prst="rect">
            <a:avLst/>
          </a:prstGeom>
          <a:noFill/>
          <a:ln>
            <a:noFill/>
          </a:ln>
        </p:spPr>
      </p:pic>
      <p:pic>
        <p:nvPicPr>
          <p:cNvPr id="301" name="Google Shape;301;p44"/>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02" name="Google Shape;302;p44"/>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5"/>
          <p:cNvSpPr txBox="1"/>
          <p:nvPr>
            <p:ph type="title"/>
          </p:nvPr>
        </p:nvSpPr>
        <p:spPr>
          <a:xfrm>
            <a:off x="1306050" y="527750"/>
            <a:ext cx="6227100" cy="89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solidFill>
                  <a:schemeClr val="dk1"/>
                </a:solidFill>
                <a:latin typeface="Arial"/>
                <a:ea typeface="Arial"/>
                <a:cs typeface="Arial"/>
                <a:sym typeface="Arial"/>
              </a:rPr>
              <a:t>Common ways to communicate</a:t>
            </a:r>
            <a:endParaRPr sz="2000">
              <a:solidFill>
                <a:schemeClr val="dk1"/>
              </a:solidFill>
              <a:latin typeface="Arial"/>
              <a:ea typeface="Arial"/>
              <a:cs typeface="Arial"/>
              <a:sym typeface="Arial"/>
            </a:endParaRPr>
          </a:p>
          <a:p>
            <a:pPr indent="0" lvl="0" marL="0" rtl="0" algn="ctr">
              <a:spcBef>
                <a:spcPts val="0"/>
              </a:spcBef>
              <a:spcAft>
                <a:spcPts val="0"/>
              </a:spcAft>
              <a:buNone/>
            </a:pPr>
            <a:r>
              <a:rPr lang="it" sz="2000">
                <a:solidFill>
                  <a:schemeClr val="dk1"/>
                </a:solidFill>
                <a:latin typeface="Arial"/>
                <a:ea typeface="Arial"/>
                <a:cs typeface="Arial"/>
                <a:sym typeface="Arial"/>
              </a:rPr>
              <a:t>with stakeholders</a:t>
            </a:r>
            <a:endParaRPr sz="2000">
              <a:solidFill>
                <a:schemeClr val="dk1"/>
              </a:solidFill>
              <a:latin typeface="Arial"/>
              <a:ea typeface="Arial"/>
              <a:cs typeface="Arial"/>
              <a:sym typeface="Arial"/>
            </a:endParaRPr>
          </a:p>
        </p:txBody>
      </p:sp>
      <p:sp>
        <p:nvSpPr>
          <p:cNvPr id="308" name="Google Shape;308;p45"/>
          <p:cNvSpPr txBox="1"/>
          <p:nvPr>
            <p:ph idx="1" type="body"/>
          </p:nvPr>
        </p:nvSpPr>
        <p:spPr>
          <a:xfrm>
            <a:off x="274200" y="1419350"/>
            <a:ext cx="2671800" cy="461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it"/>
              <a:t>Periodic meetings</a:t>
            </a:r>
            <a:endParaRPr b="1"/>
          </a:p>
        </p:txBody>
      </p:sp>
      <p:sp>
        <p:nvSpPr>
          <p:cNvPr id="309" name="Google Shape;309;p45"/>
          <p:cNvSpPr txBox="1"/>
          <p:nvPr/>
        </p:nvSpPr>
        <p:spPr>
          <a:xfrm>
            <a:off x="1306050" y="3124613"/>
            <a:ext cx="27465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it">
                <a:latin typeface="Lato"/>
                <a:ea typeface="Lato"/>
                <a:cs typeface="Lato"/>
                <a:sym typeface="Lato"/>
              </a:rPr>
              <a:t>Fundraising events</a:t>
            </a:r>
            <a:endParaRPr b="1">
              <a:latin typeface="Lato"/>
              <a:ea typeface="Lato"/>
              <a:cs typeface="Lato"/>
              <a:sym typeface="Lato"/>
            </a:endParaRPr>
          </a:p>
        </p:txBody>
      </p:sp>
      <p:pic>
        <p:nvPicPr>
          <p:cNvPr id="310" name="Google Shape;310;p45"/>
          <p:cNvPicPr preferRelativeResize="0"/>
          <p:nvPr/>
        </p:nvPicPr>
        <p:blipFill>
          <a:blip r:embed="rId3">
            <a:alphaModFix/>
          </a:blip>
          <a:stretch>
            <a:fillRect/>
          </a:stretch>
        </p:blipFill>
        <p:spPr>
          <a:xfrm>
            <a:off x="858121" y="1879221"/>
            <a:ext cx="985075" cy="985075"/>
          </a:xfrm>
          <a:prstGeom prst="rect">
            <a:avLst/>
          </a:prstGeom>
          <a:noFill/>
          <a:ln>
            <a:noFill/>
          </a:ln>
        </p:spPr>
      </p:pic>
      <p:pic>
        <p:nvPicPr>
          <p:cNvPr id="311" name="Google Shape;311;p45"/>
          <p:cNvPicPr preferRelativeResize="0"/>
          <p:nvPr/>
        </p:nvPicPr>
        <p:blipFill>
          <a:blip r:embed="rId4">
            <a:alphaModFix/>
          </a:blip>
          <a:stretch>
            <a:fillRect/>
          </a:stretch>
        </p:blipFill>
        <p:spPr>
          <a:xfrm>
            <a:off x="2069550" y="3591050"/>
            <a:ext cx="957975" cy="957975"/>
          </a:xfrm>
          <a:prstGeom prst="rect">
            <a:avLst/>
          </a:prstGeom>
          <a:noFill/>
          <a:ln>
            <a:noFill/>
          </a:ln>
        </p:spPr>
      </p:pic>
      <p:sp>
        <p:nvSpPr>
          <p:cNvPr id="312" name="Google Shape;312;p45"/>
          <p:cNvSpPr txBox="1"/>
          <p:nvPr/>
        </p:nvSpPr>
        <p:spPr>
          <a:xfrm>
            <a:off x="5839013" y="1450088"/>
            <a:ext cx="32631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it">
                <a:latin typeface="Lato"/>
                <a:ea typeface="Lato"/>
                <a:cs typeface="Lato"/>
                <a:sym typeface="Lato"/>
              </a:rPr>
              <a:t>Websites and social media</a:t>
            </a:r>
            <a:endParaRPr b="1">
              <a:latin typeface="Lato"/>
              <a:ea typeface="Lato"/>
              <a:cs typeface="Lato"/>
              <a:sym typeface="Lato"/>
            </a:endParaRPr>
          </a:p>
        </p:txBody>
      </p:sp>
      <p:sp>
        <p:nvSpPr>
          <p:cNvPr id="313" name="Google Shape;313;p45"/>
          <p:cNvSpPr txBox="1"/>
          <p:nvPr/>
        </p:nvSpPr>
        <p:spPr>
          <a:xfrm>
            <a:off x="4207825" y="3079388"/>
            <a:ext cx="35307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it">
                <a:latin typeface="Lato"/>
                <a:ea typeface="Lato"/>
                <a:cs typeface="Lato"/>
                <a:sym typeface="Lato"/>
              </a:rPr>
              <a:t>Participation in collaborative project teams and task forces</a:t>
            </a:r>
            <a:endParaRPr b="1">
              <a:latin typeface="Lato"/>
              <a:ea typeface="Lato"/>
              <a:cs typeface="Lato"/>
              <a:sym typeface="Lato"/>
            </a:endParaRPr>
          </a:p>
        </p:txBody>
      </p:sp>
      <p:sp>
        <p:nvSpPr>
          <p:cNvPr id="314" name="Google Shape;314;p45"/>
          <p:cNvSpPr txBox="1"/>
          <p:nvPr/>
        </p:nvSpPr>
        <p:spPr>
          <a:xfrm>
            <a:off x="3295650" y="1450100"/>
            <a:ext cx="2247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it">
                <a:latin typeface="Lato"/>
                <a:ea typeface="Lato"/>
                <a:cs typeface="Lato"/>
                <a:sym typeface="Lato"/>
              </a:rPr>
              <a:t>Press releases</a:t>
            </a:r>
            <a:endParaRPr b="1">
              <a:latin typeface="Lato"/>
              <a:ea typeface="Lato"/>
              <a:cs typeface="Lato"/>
              <a:sym typeface="Lato"/>
            </a:endParaRPr>
          </a:p>
        </p:txBody>
      </p:sp>
      <p:pic>
        <p:nvPicPr>
          <p:cNvPr id="315" name="Google Shape;315;p45"/>
          <p:cNvPicPr preferRelativeResize="0"/>
          <p:nvPr/>
        </p:nvPicPr>
        <p:blipFill>
          <a:blip r:embed="rId5">
            <a:alphaModFix/>
          </a:blip>
          <a:stretch>
            <a:fillRect/>
          </a:stretch>
        </p:blipFill>
        <p:spPr>
          <a:xfrm>
            <a:off x="5354163" y="3695000"/>
            <a:ext cx="957975" cy="957975"/>
          </a:xfrm>
          <a:prstGeom prst="rect">
            <a:avLst/>
          </a:prstGeom>
          <a:noFill/>
          <a:ln>
            <a:noFill/>
          </a:ln>
        </p:spPr>
      </p:pic>
      <p:pic>
        <p:nvPicPr>
          <p:cNvPr id="316" name="Google Shape;316;p45"/>
          <p:cNvPicPr preferRelativeResize="0"/>
          <p:nvPr/>
        </p:nvPicPr>
        <p:blipFill>
          <a:blip r:embed="rId6">
            <a:alphaModFix/>
          </a:blip>
          <a:stretch>
            <a:fillRect/>
          </a:stretch>
        </p:blipFill>
        <p:spPr>
          <a:xfrm>
            <a:off x="3940613" y="1892775"/>
            <a:ext cx="957975" cy="957975"/>
          </a:xfrm>
          <a:prstGeom prst="rect">
            <a:avLst/>
          </a:prstGeom>
          <a:noFill/>
          <a:ln>
            <a:noFill/>
          </a:ln>
        </p:spPr>
      </p:pic>
      <p:pic>
        <p:nvPicPr>
          <p:cNvPr id="317" name="Google Shape;317;p45"/>
          <p:cNvPicPr preferRelativeResize="0"/>
          <p:nvPr/>
        </p:nvPicPr>
        <p:blipFill>
          <a:blip r:embed="rId7">
            <a:alphaModFix/>
          </a:blip>
          <a:stretch>
            <a:fillRect/>
          </a:stretch>
        </p:blipFill>
        <p:spPr>
          <a:xfrm>
            <a:off x="6846913" y="1925975"/>
            <a:ext cx="891624" cy="891600"/>
          </a:xfrm>
          <a:prstGeom prst="rect">
            <a:avLst/>
          </a:prstGeom>
          <a:noFill/>
          <a:ln>
            <a:noFill/>
          </a:ln>
        </p:spPr>
      </p:pic>
      <p:pic>
        <p:nvPicPr>
          <p:cNvPr id="318" name="Google Shape;318;p45"/>
          <p:cNvPicPr preferRelativeResize="0"/>
          <p:nvPr/>
        </p:nvPicPr>
        <p:blipFill>
          <a:blip r:embed="rId8">
            <a:alphaModFix/>
          </a:blip>
          <a:stretch>
            <a:fillRect/>
          </a:stretch>
        </p:blipFill>
        <p:spPr>
          <a:xfrm>
            <a:off x="265500" y="4577350"/>
            <a:ext cx="1484200" cy="307805"/>
          </a:xfrm>
          <a:prstGeom prst="rect">
            <a:avLst/>
          </a:prstGeom>
          <a:noFill/>
          <a:ln>
            <a:noFill/>
          </a:ln>
        </p:spPr>
      </p:pic>
      <p:pic>
        <p:nvPicPr>
          <p:cNvPr id="319" name="Google Shape;319;p45"/>
          <p:cNvPicPr preferRelativeResize="0"/>
          <p:nvPr/>
        </p:nvPicPr>
        <p:blipFill>
          <a:blip r:embed="rId9">
            <a:alphaModFix/>
          </a:blip>
          <a:stretch>
            <a:fillRect/>
          </a:stretch>
        </p:blipFill>
        <p:spPr>
          <a:xfrm>
            <a:off x="0" y="447300"/>
            <a:ext cx="1097150" cy="1038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title"/>
          </p:nvPr>
        </p:nvSpPr>
        <p:spPr>
          <a:xfrm>
            <a:off x="-129612" y="1563125"/>
            <a:ext cx="4572000" cy="522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it" sz="2400">
                <a:solidFill>
                  <a:srgbClr val="122D4A"/>
                </a:solidFill>
                <a:latin typeface="Arial"/>
                <a:ea typeface="Arial"/>
                <a:cs typeface="Arial"/>
                <a:sym typeface="Arial"/>
              </a:rPr>
              <a:t>1.7 Business plan</a:t>
            </a:r>
            <a:endParaRPr sz="2400">
              <a:solidFill>
                <a:srgbClr val="122D4A"/>
              </a:solidFill>
              <a:latin typeface="Arial"/>
              <a:ea typeface="Arial"/>
              <a:cs typeface="Arial"/>
              <a:sym typeface="Arial"/>
            </a:endParaRPr>
          </a:p>
        </p:txBody>
      </p:sp>
      <p:sp>
        <p:nvSpPr>
          <p:cNvPr id="325" name="Google Shape;325;p46"/>
          <p:cNvSpPr txBox="1"/>
          <p:nvPr>
            <p:ph idx="2" type="body"/>
          </p:nvPr>
        </p:nvSpPr>
        <p:spPr>
          <a:xfrm>
            <a:off x="4818675" y="828450"/>
            <a:ext cx="4084500" cy="34866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1200"/>
              </a:spcBef>
              <a:spcAft>
                <a:spcPts val="0"/>
              </a:spcAft>
              <a:buNone/>
            </a:pPr>
            <a:r>
              <a:rPr lang="it" sz="1400">
                <a:solidFill>
                  <a:schemeClr val="dk2"/>
                </a:solidFill>
              </a:rPr>
              <a:t>The </a:t>
            </a:r>
            <a:r>
              <a:rPr b="1" lang="it" sz="1400">
                <a:solidFill>
                  <a:schemeClr val="dk2"/>
                </a:solidFill>
              </a:rPr>
              <a:t>business plan</a:t>
            </a:r>
            <a:r>
              <a:rPr lang="it" sz="1400">
                <a:solidFill>
                  <a:schemeClr val="dk2"/>
                </a:solidFill>
              </a:rPr>
              <a:t> should outline your business strategy and key goals, including:</a:t>
            </a:r>
            <a:endParaRPr sz="1400">
              <a:solidFill>
                <a:schemeClr val="dk2"/>
              </a:solidFill>
            </a:endParaRPr>
          </a:p>
          <a:p>
            <a:pPr indent="-317500" lvl="0" marL="457200" rtl="0" algn="l">
              <a:lnSpc>
                <a:spcPct val="115000"/>
              </a:lnSpc>
              <a:spcBef>
                <a:spcPts val="1200"/>
              </a:spcBef>
              <a:spcAft>
                <a:spcPts val="0"/>
              </a:spcAft>
              <a:buClr>
                <a:schemeClr val="dk2"/>
              </a:buClr>
              <a:buSzPts val="1400"/>
              <a:buChar char="●"/>
            </a:pPr>
            <a:r>
              <a:rPr lang="it" sz="1400">
                <a:solidFill>
                  <a:schemeClr val="dk2"/>
                </a:solidFill>
              </a:rPr>
              <a:t>financial projections,</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it" sz="1400">
                <a:solidFill>
                  <a:schemeClr val="dk2"/>
                </a:solidFill>
              </a:rPr>
              <a:t>marketing,</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it" sz="1400">
                <a:solidFill>
                  <a:schemeClr val="dk2"/>
                </a:solidFill>
              </a:rPr>
              <a:t>operational plans.</a:t>
            </a:r>
            <a:endParaRPr sz="1400">
              <a:solidFill>
                <a:schemeClr val="dk2"/>
              </a:solidFill>
            </a:endParaRPr>
          </a:p>
          <a:p>
            <a:pPr indent="0" lvl="0" marL="0" rtl="0" algn="just">
              <a:lnSpc>
                <a:spcPct val="115000"/>
              </a:lnSpc>
              <a:spcBef>
                <a:spcPts val="1200"/>
              </a:spcBef>
              <a:spcAft>
                <a:spcPts val="0"/>
              </a:spcAft>
              <a:buNone/>
            </a:pPr>
            <a:br>
              <a:rPr b="1" lang="it" sz="1600">
                <a:solidFill>
                  <a:schemeClr val="dk2"/>
                </a:solidFill>
                <a:latin typeface="Arial"/>
                <a:ea typeface="Arial"/>
                <a:cs typeface="Arial"/>
                <a:sym typeface="Arial"/>
              </a:rPr>
            </a:br>
            <a:r>
              <a:rPr b="1" lang="it" sz="1600">
                <a:solidFill>
                  <a:schemeClr val="dk2"/>
                </a:solidFill>
                <a:latin typeface="Arial"/>
                <a:ea typeface="Arial"/>
                <a:cs typeface="Arial"/>
                <a:sym typeface="Arial"/>
              </a:rPr>
              <a:t>Having clear the long-term goals helps to take steps towards them in the day-to-day running of the business.</a:t>
            </a:r>
            <a:endParaRPr b="1" sz="1600">
              <a:solidFill>
                <a:schemeClr val="dk2"/>
              </a:solidFill>
              <a:latin typeface="Arial"/>
              <a:ea typeface="Arial"/>
              <a:cs typeface="Arial"/>
              <a:sym typeface="Arial"/>
            </a:endParaRPr>
          </a:p>
        </p:txBody>
      </p:sp>
      <p:sp>
        <p:nvSpPr>
          <p:cNvPr id="326" name="Google Shape;326;p46"/>
          <p:cNvSpPr txBox="1"/>
          <p:nvPr/>
        </p:nvSpPr>
        <p:spPr>
          <a:xfrm>
            <a:off x="324150" y="2035800"/>
            <a:ext cx="3801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latin typeface="Lato"/>
                <a:ea typeface="Lato"/>
                <a:cs typeface="Lato"/>
                <a:sym typeface="Lato"/>
              </a:rPr>
              <a:t>A document providing a description and overview of the enterprise</a:t>
            </a:r>
            <a:endParaRPr>
              <a:latin typeface="Lato"/>
              <a:ea typeface="Lato"/>
              <a:cs typeface="Lato"/>
              <a:sym typeface="Lato"/>
            </a:endParaRPr>
          </a:p>
        </p:txBody>
      </p:sp>
      <p:pic>
        <p:nvPicPr>
          <p:cNvPr id="327" name="Google Shape;327;p46"/>
          <p:cNvPicPr preferRelativeResize="0"/>
          <p:nvPr/>
        </p:nvPicPr>
        <p:blipFill>
          <a:blip r:embed="rId3">
            <a:alphaModFix/>
          </a:blip>
          <a:stretch>
            <a:fillRect/>
          </a:stretch>
        </p:blipFill>
        <p:spPr>
          <a:xfrm>
            <a:off x="1323688" y="2571750"/>
            <a:ext cx="1801925" cy="1801925"/>
          </a:xfrm>
          <a:prstGeom prst="rect">
            <a:avLst/>
          </a:prstGeom>
          <a:noFill/>
          <a:ln>
            <a:noFill/>
          </a:ln>
        </p:spPr>
      </p:pic>
      <p:pic>
        <p:nvPicPr>
          <p:cNvPr id="328" name="Google Shape;328;p4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29" name="Google Shape;329;p46"/>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7"/>
          <p:cNvPicPr preferRelativeResize="0"/>
          <p:nvPr/>
        </p:nvPicPr>
        <p:blipFill>
          <a:blip r:embed="rId3">
            <a:alphaModFix amt="58999"/>
          </a:blip>
          <a:stretch>
            <a:fillRect/>
          </a:stretch>
        </p:blipFill>
        <p:spPr>
          <a:xfrm>
            <a:off x="6025900" y="1558525"/>
            <a:ext cx="3118099" cy="2231136"/>
          </a:xfrm>
          <a:prstGeom prst="rect">
            <a:avLst/>
          </a:prstGeom>
          <a:noFill/>
          <a:ln>
            <a:noFill/>
          </a:ln>
        </p:spPr>
      </p:pic>
      <p:sp>
        <p:nvSpPr>
          <p:cNvPr id="335" name="Google Shape;335;p47"/>
          <p:cNvSpPr txBox="1"/>
          <p:nvPr>
            <p:ph idx="2" type="body"/>
          </p:nvPr>
        </p:nvSpPr>
        <p:spPr>
          <a:xfrm>
            <a:off x="915975" y="634350"/>
            <a:ext cx="5861400" cy="4159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it" sz="1800">
                <a:solidFill>
                  <a:schemeClr val="dk1"/>
                </a:solidFill>
              </a:rPr>
              <a:t>The business plan should also:</a:t>
            </a:r>
            <a:endParaRPr b="1" sz="1800">
              <a:solidFill>
                <a:schemeClr val="dk1"/>
              </a:solidFill>
            </a:endParaRPr>
          </a:p>
          <a:p>
            <a:pPr indent="-317500" lvl="0" marL="457200" rtl="0" algn="just">
              <a:lnSpc>
                <a:spcPct val="115000"/>
              </a:lnSpc>
              <a:spcBef>
                <a:spcPts val="1000"/>
              </a:spcBef>
              <a:spcAft>
                <a:spcPts val="0"/>
              </a:spcAft>
              <a:buSzPts val="1400"/>
              <a:buChar char="●"/>
            </a:pPr>
            <a:r>
              <a:rPr lang="it"/>
              <a:t>act as a </a:t>
            </a:r>
            <a:r>
              <a:rPr b="1" lang="it"/>
              <a:t>benchmark</a:t>
            </a:r>
            <a:r>
              <a:rPr lang="it"/>
              <a:t> for the performance of your company,</a:t>
            </a:r>
            <a:br>
              <a:rPr lang="it"/>
            </a:br>
            <a:endParaRPr/>
          </a:p>
          <a:p>
            <a:pPr indent="-317500" lvl="0" marL="457200" rtl="0" algn="just">
              <a:lnSpc>
                <a:spcPct val="115000"/>
              </a:lnSpc>
              <a:spcBef>
                <a:spcPts val="0"/>
              </a:spcBef>
              <a:spcAft>
                <a:spcPts val="0"/>
              </a:spcAft>
              <a:buSzPts val="1400"/>
              <a:buChar char="●"/>
            </a:pPr>
            <a:r>
              <a:rPr lang="it"/>
              <a:t>set out how you </a:t>
            </a:r>
            <a:r>
              <a:rPr b="1" lang="it"/>
              <a:t>expect</a:t>
            </a:r>
            <a:r>
              <a:rPr lang="it"/>
              <a:t> your business to perform in the coming years and how you will overcome any potential obstacles,</a:t>
            </a:r>
            <a:br>
              <a:rPr lang="it"/>
            </a:br>
            <a:endParaRPr/>
          </a:p>
          <a:p>
            <a:pPr indent="-317500" lvl="0" marL="457200" rtl="0" algn="just">
              <a:lnSpc>
                <a:spcPct val="115000"/>
              </a:lnSpc>
              <a:spcBef>
                <a:spcPts val="0"/>
              </a:spcBef>
              <a:spcAft>
                <a:spcPts val="0"/>
              </a:spcAft>
              <a:buSzPts val="1400"/>
              <a:buChar char="●"/>
            </a:pPr>
            <a:r>
              <a:rPr lang="it"/>
              <a:t>be a useful </a:t>
            </a:r>
            <a:r>
              <a:rPr b="1" lang="it"/>
              <a:t>tool</a:t>
            </a:r>
            <a:r>
              <a:rPr lang="it"/>
              <a:t> to:</a:t>
            </a:r>
            <a:endParaRPr/>
          </a:p>
          <a:p>
            <a:pPr indent="-317500" lvl="0" marL="457200" rtl="0" algn="just">
              <a:lnSpc>
                <a:spcPct val="115000"/>
              </a:lnSpc>
              <a:spcBef>
                <a:spcPts val="0"/>
              </a:spcBef>
              <a:spcAft>
                <a:spcPts val="0"/>
              </a:spcAft>
              <a:buSzPts val="1400"/>
              <a:buChar char="-"/>
            </a:pPr>
            <a:r>
              <a:rPr lang="it"/>
              <a:t>focus and develop ideas;</a:t>
            </a:r>
            <a:endParaRPr/>
          </a:p>
          <a:p>
            <a:pPr indent="-317500" lvl="0" marL="457200" rtl="0" algn="just">
              <a:lnSpc>
                <a:spcPct val="115000"/>
              </a:lnSpc>
              <a:spcBef>
                <a:spcPts val="0"/>
              </a:spcBef>
              <a:spcAft>
                <a:spcPts val="0"/>
              </a:spcAft>
              <a:buSzPts val="1400"/>
              <a:buChar char="-"/>
            </a:pPr>
            <a:r>
              <a:rPr lang="it"/>
              <a:t>identify your business priorities;</a:t>
            </a:r>
            <a:endParaRPr/>
          </a:p>
          <a:p>
            <a:pPr indent="-317500" lvl="0" marL="457200" rtl="0" algn="just">
              <a:lnSpc>
                <a:spcPct val="115000"/>
              </a:lnSpc>
              <a:spcBef>
                <a:spcPts val="0"/>
              </a:spcBef>
              <a:spcAft>
                <a:spcPts val="0"/>
              </a:spcAft>
              <a:buSzPts val="1400"/>
              <a:buChar char="-"/>
            </a:pPr>
            <a:r>
              <a:rPr lang="it"/>
              <a:t>think through options and opportunities</a:t>
            </a:r>
            <a:br>
              <a:rPr lang="it"/>
            </a:br>
            <a:endParaRPr/>
          </a:p>
          <a:p>
            <a:pPr indent="-317500" lvl="0" marL="457200" rtl="0" algn="just">
              <a:lnSpc>
                <a:spcPct val="100000"/>
              </a:lnSpc>
              <a:spcBef>
                <a:spcPts val="0"/>
              </a:spcBef>
              <a:spcAft>
                <a:spcPts val="0"/>
              </a:spcAft>
              <a:buSzPts val="1400"/>
              <a:buChar char="●"/>
            </a:pPr>
            <a:r>
              <a:rPr lang="it"/>
              <a:t>help </a:t>
            </a:r>
            <a:r>
              <a:rPr b="1" lang="it"/>
              <a:t>convince</a:t>
            </a:r>
            <a:r>
              <a:rPr lang="it"/>
              <a:t> banks and potential investors to support and fund your business,</a:t>
            </a:r>
            <a:endParaRPr/>
          </a:p>
          <a:p>
            <a:pPr indent="-317500" lvl="0" marL="457200" rtl="0" algn="just">
              <a:lnSpc>
                <a:spcPct val="100000"/>
              </a:lnSpc>
              <a:spcBef>
                <a:spcPts val="2000"/>
              </a:spcBef>
              <a:spcAft>
                <a:spcPts val="2000"/>
              </a:spcAft>
              <a:buSzPts val="1400"/>
              <a:buChar char="●"/>
            </a:pPr>
            <a:r>
              <a:rPr lang="it">
                <a:highlight>
                  <a:srgbClr val="FFFFFF"/>
                </a:highlight>
              </a:rPr>
              <a:t>help </a:t>
            </a:r>
            <a:r>
              <a:rPr b="1" lang="it">
                <a:highlight>
                  <a:srgbClr val="FFFFFF"/>
                </a:highlight>
              </a:rPr>
              <a:t>attract</a:t>
            </a:r>
            <a:r>
              <a:rPr lang="it">
                <a:highlight>
                  <a:srgbClr val="FFFFFF"/>
                </a:highlight>
              </a:rPr>
              <a:t> more talents and resources.</a:t>
            </a:r>
            <a:endParaRPr/>
          </a:p>
        </p:txBody>
      </p:sp>
      <p:pic>
        <p:nvPicPr>
          <p:cNvPr id="336" name="Google Shape;336;p47"/>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37" name="Google Shape;337;p47"/>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8"/>
          <p:cNvPicPr preferRelativeResize="0"/>
          <p:nvPr/>
        </p:nvPicPr>
        <p:blipFill>
          <a:blip r:embed="rId3">
            <a:alphaModFix/>
          </a:blip>
          <a:stretch>
            <a:fillRect/>
          </a:stretch>
        </p:blipFill>
        <p:spPr>
          <a:xfrm>
            <a:off x="550863" y="2843675"/>
            <a:ext cx="3470774" cy="2156949"/>
          </a:xfrm>
          <a:prstGeom prst="rect">
            <a:avLst/>
          </a:prstGeom>
          <a:noFill/>
          <a:ln>
            <a:noFill/>
          </a:ln>
        </p:spPr>
      </p:pic>
      <p:sp>
        <p:nvSpPr>
          <p:cNvPr id="343" name="Google Shape;343;p48"/>
          <p:cNvSpPr txBox="1"/>
          <p:nvPr>
            <p:ph type="title"/>
          </p:nvPr>
        </p:nvSpPr>
        <p:spPr>
          <a:xfrm>
            <a:off x="649900" y="679525"/>
            <a:ext cx="3272700" cy="98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it" sz="2000">
                <a:solidFill>
                  <a:srgbClr val="122D4A"/>
                </a:solidFill>
                <a:latin typeface="Arial"/>
                <a:ea typeface="Arial"/>
                <a:cs typeface="Arial"/>
                <a:sym typeface="Arial"/>
              </a:rPr>
              <a:t>Key sections of a </a:t>
            </a:r>
            <a:r>
              <a:rPr lang="it" sz="2100">
                <a:solidFill>
                  <a:srgbClr val="122D4A"/>
                </a:solidFill>
                <a:latin typeface="Arial"/>
                <a:ea typeface="Arial"/>
                <a:cs typeface="Arial"/>
                <a:sym typeface="Arial"/>
              </a:rPr>
              <a:t>business</a:t>
            </a:r>
            <a:r>
              <a:rPr lang="it" sz="2000">
                <a:solidFill>
                  <a:srgbClr val="122D4A"/>
                </a:solidFill>
                <a:latin typeface="Arial"/>
                <a:ea typeface="Arial"/>
                <a:cs typeface="Arial"/>
                <a:sym typeface="Arial"/>
              </a:rPr>
              <a:t> plan</a:t>
            </a:r>
            <a:endParaRPr sz="1900">
              <a:solidFill>
                <a:srgbClr val="122D4A"/>
              </a:solidFill>
              <a:latin typeface="Arial"/>
              <a:ea typeface="Arial"/>
              <a:cs typeface="Arial"/>
              <a:sym typeface="Arial"/>
            </a:endParaRPr>
          </a:p>
        </p:txBody>
      </p:sp>
      <p:sp>
        <p:nvSpPr>
          <p:cNvPr id="344" name="Google Shape;344;p48"/>
          <p:cNvSpPr txBox="1"/>
          <p:nvPr>
            <p:ph idx="2" type="body"/>
          </p:nvPr>
        </p:nvSpPr>
        <p:spPr>
          <a:xfrm>
            <a:off x="4984900" y="622625"/>
            <a:ext cx="3663300" cy="34689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it" sz="1500">
                <a:solidFill>
                  <a:schemeClr val="dk2"/>
                </a:solidFill>
              </a:rPr>
              <a:t>What should your business plan include?</a:t>
            </a:r>
            <a:endParaRPr sz="1100">
              <a:solidFill>
                <a:schemeClr val="dk2"/>
              </a:solidFill>
            </a:endParaRPr>
          </a:p>
          <a:p>
            <a:pPr indent="-298450" lvl="0" marL="457200" rtl="0" algn="l">
              <a:spcBef>
                <a:spcPts val="1500"/>
              </a:spcBef>
              <a:spcAft>
                <a:spcPts val="0"/>
              </a:spcAft>
              <a:buClr>
                <a:schemeClr val="dk2"/>
              </a:buClr>
              <a:buSzPts val="1100"/>
              <a:buAutoNum type="arabicPeriod"/>
            </a:pPr>
            <a:r>
              <a:rPr lang="it" sz="1100">
                <a:solidFill>
                  <a:schemeClr val="dk2"/>
                </a:solidFill>
              </a:rPr>
              <a:t>Executive summary</a:t>
            </a:r>
            <a:endParaRPr sz="1100">
              <a:solidFill>
                <a:schemeClr val="dk2"/>
              </a:solidFill>
            </a:endParaRPr>
          </a:p>
          <a:p>
            <a:pPr indent="-298450" lvl="0" marL="457200" rtl="0" algn="l">
              <a:spcBef>
                <a:spcPts val="1000"/>
              </a:spcBef>
              <a:spcAft>
                <a:spcPts val="0"/>
              </a:spcAft>
              <a:buClr>
                <a:schemeClr val="dk2"/>
              </a:buClr>
              <a:buSzPts val="1100"/>
              <a:buAutoNum type="arabicPeriod"/>
            </a:pPr>
            <a:r>
              <a:rPr lang="it" sz="1100">
                <a:solidFill>
                  <a:schemeClr val="dk2"/>
                </a:solidFill>
              </a:rPr>
              <a:t>A business description</a:t>
            </a:r>
            <a:endParaRPr sz="1100">
              <a:solidFill>
                <a:schemeClr val="dk2"/>
              </a:solidFill>
            </a:endParaRPr>
          </a:p>
          <a:p>
            <a:pPr indent="-298450" lvl="0" marL="457200" rtl="0" algn="l">
              <a:spcBef>
                <a:spcPts val="1000"/>
              </a:spcBef>
              <a:spcAft>
                <a:spcPts val="0"/>
              </a:spcAft>
              <a:buClr>
                <a:schemeClr val="dk2"/>
              </a:buClr>
              <a:buSzPts val="1100"/>
              <a:buAutoNum type="arabicPeriod"/>
            </a:pPr>
            <a:r>
              <a:rPr lang="it" sz="1100">
                <a:solidFill>
                  <a:schemeClr val="dk2"/>
                </a:solidFill>
              </a:rPr>
              <a:t>The business opportunity</a:t>
            </a:r>
            <a:endParaRPr sz="1100">
              <a:solidFill>
                <a:schemeClr val="dk2"/>
              </a:solidFill>
            </a:endParaRPr>
          </a:p>
          <a:p>
            <a:pPr indent="-298450" lvl="0" marL="457200" rtl="0" algn="l">
              <a:spcBef>
                <a:spcPts val="1000"/>
              </a:spcBef>
              <a:spcAft>
                <a:spcPts val="0"/>
              </a:spcAft>
              <a:buClr>
                <a:schemeClr val="dk2"/>
              </a:buClr>
              <a:buSzPts val="1100"/>
              <a:buAutoNum type="arabicPeriod"/>
            </a:pPr>
            <a:r>
              <a:rPr lang="it" sz="1100">
                <a:solidFill>
                  <a:schemeClr val="dk2"/>
                </a:solidFill>
              </a:rPr>
              <a:t>Market target</a:t>
            </a:r>
            <a:endParaRPr sz="1100">
              <a:solidFill>
                <a:schemeClr val="dk2"/>
              </a:solidFill>
            </a:endParaRPr>
          </a:p>
          <a:p>
            <a:pPr indent="-298450" lvl="0" marL="457200" rtl="0" algn="l">
              <a:spcBef>
                <a:spcPts val="1000"/>
              </a:spcBef>
              <a:spcAft>
                <a:spcPts val="0"/>
              </a:spcAft>
              <a:buClr>
                <a:schemeClr val="dk2"/>
              </a:buClr>
              <a:buSzPts val="1100"/>
              <a:buAutoNum type="arabicPeriod"/>
            </a:pPr>
            <a:r>
              <a:rPr lang="it" sz="1100">
                <a:solidFill>
                  <a:schemeClr val="dk2"/>
                </a:solidFill>
              </a:rPr>
              <a:t>Details of market strategies</a:t>
            </a:r>
            <a:endParaRPr sz="1100">
              <a:solidFill>
                <a:schemeClr val="dk2"/>
              </a:solidFill>
            </a:endParaRPr>
          </a:p>
          <a:p>
            <a:pPr indent="-298450" lvl="0" marL="457200" rtl="0" algn="l">
              <a:spcBef>
                <a:spcPts val="1000"/>
              </a:spcBef>
              <a:spcAft>
                <a:spcPts val="0"/>
              </a:spcAft>
              <a:buClr>
                <a:schemeClr val="dk2"/>
              </a:buClr>
              <a:buSzPts val="1100"/>
              <a:buAutoNum type="arabicPeriod"/>
            </a:pPr>
            <a:r>
              <a:rPr lang="it" sz="1100">
                <a:solidFill>
                  <a:schemeClr val="dk2"/>
                </a:solidFill>
              </a:rPr>
              <a:t>Competitor analysis</a:t>
            </a:r>
            <a:endParaRPr sz="1100">
              <a:solidFill>
                <a:schemeClr val="dk2"/>
              </a:solidFill>
            </a:endParaRPr>
          </a:p>
          <a:p>
            <a:pPr indent="-298450" lvl="0" marL="457200" rtl="0" algn="l">
              <a:spcBef>
                <a:spcPts val="1200"/>
              </a:spcBef>
              <a:spcAft>
                <a:spcPts val="0"/>
              </a:spcAft>
              <a:buClr>
                <a:schemeClr val="dk2"/>
              </a:buClr>
              <a:buSzPts val="1100"/>
              <a:buAutoNum type="arabicPeriod"/>
            </a:pPr>
            <a:r>
              <a:rPr lang="it" sz="1100">
                <a:solidFill>
                  <a:schemeClr val="dk2"/>
                </a:solidFill>
              </a:rPr>
              <a:t>A design and development plan of your products and services</a:t>
            </a:r>
            <a:endParaRPr sz="1100">
              <a:solidFill>
                <a:schemeClr val="dk2"/>
              </a:solidFill>
            </a:endParaRPr>
          </a:p>
          <a:p>
            <a:pPr indent="-298450" lvl="0" marL="457200" rtl="0" algn="l">
              <a:spcBef>
                <a:spcPts val="1200"/>
              </a:spcBef>
              <a:spcAft>
                <a:spcPts val="0"/>
              </a:spcAft>
              <a:buClr>
                <a:schemeClr val="dk2"/>
              </a:buClr>
              <a:buSzPts val="1100"/>
              <a:buAutoNum type="arabicPeriod"/>
            </a:pPr>
            <a:r>
              <a:rPr lang="it" sz="1100">
                <a:solidFill>
                  <a:schemeClr val="dk2"/>
                </a:solidFill>
              </a:rPr>
              <a:t>Information about your operations and management plan</a:t>
            </a:r>
            <a:endParaRPr sz="1100">
              <a:solidFill>
                <a:schemeClr val="dk2"/>
              </a:solidFill>
            </a:endParaRPr>
          </a:p>
          <a:p>
            <a:pPr indent="-298450" lvl="0" marL="457200" rtl="0" algn="just">
              <a:lnSpc>
                <a:spcPct val="100000"/>
              </a:lnSpc>
              <a:spcBef>
                <a:spcPts val="1200"/>
              </a:spcBef>
              <a:spcAft>
                <a:spcPts val="2000"/>
              </a:spcAft>
              <a:buClr>
                <a:schemeClr val="dk2"/>
              </a:buClr>
              <a:buSzPts val="1100"/>
              <a:buAutoNum type="arabicPeriod"/>
            </a:pPr>
            <a:r>
              <a:rPr lang="it" sz="1100">
                <a:solidFill>
                  <a:schemeClr val="dk2"/>
                </a:solidFill>
              </a:rPr>
              <a:t>Financial information, planning and factors</a:t>
            </a:r>
            <a:endParaRPr sz="1100">
              <a:solidFill>
                <a:schemeClr val="dk2"/>
              </a:solidFill>
            </a:endParaRPr>
          </a:p>
        </p:txBody>
      </p:sp>
      <p:sp>
        <p:nvSpPr>
          <p:cNvPr id="345" name="Google Shape;345;p48"/>
          <p:cNvSpPr txBox="1"/>
          <p:nvPr/>
        </p:nvSpPr>
        <p:spPr>
          <a:xfrm>
            <a:off x="774388" y="1593000"/>
            <a:ext cx="3023700" cy="164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lang="it" sz="1200">
                <a:solidFill>
                  <a:schemeClr val="dk1"/>
                </a:solidFill>
                <a:latin typeface="Lato"/>
                <a:ea typeface="Lato"/>
                <a:cs typeface="Lato"/>
                <a:sym typeface="Lato"/>
              </a:rPr>
              <a:t>A business plan should be regularly </a:t>
            </a:r>
            <a:r>
              <a:rPr b="1" lang="it" sz="1200">
                <a:solidFill>
                  <a:schemeClr val="dk1"/>
                </a:solidFill>
                <a:latin typeface="Lato"/>
                <a:ea typeface="Lato"/>
                <a:cs typeface="Lato"/>
                <a:sym typeface="Lato"/>
              </a:rPr>
              <a:t>revisited</a:t>
            </a:r>
            <a:r>
              <a:rPr lang="it" sz="1200">
                <a:solidFill>
                  <a:schemeClr val="dk1"/>
                </a:solidFill>
                <a:latin typeface="Lato"/>
                <a:ea typeface="Lato"/>
                <a:cs typeface="Lato"/>
                <a:sym typeface="Lato"/>
              </a:rPr>
              <a:t> and </a:t>
            </a:r>
            <a:r>
              <a:rPr b="1" lang="it" sz="1200">
                <a:solidFill>
                  <a:schemeClr val="dk1"/>
                </a:solidFill>
                <a:latin typeface="Lato"/>
                <a:ea typeface="Lato"/>
                <a:cs typeface="Lato"/>
                <a:sym typeface="Lato"/>
              </a:rPr>
              <a:t>updated</a:t>
            </a:r>
            <a:endParaRPr b="1" sz="1200">
              <a:solidFill>
                <a:schemeClr val="dk1"/>
              </a:solidFill>
              <a:latin typeface="Lato"/>
              <a:ea typeface="Lato"/>
              <a:cs typeface="Lato"/>
              <a:sym typeface="Lato"/>
            </a:endParaRPr>
          </a:p>
          <a:p>
            <a:pPr indent="0" lvl="0" marL="0" rtl="0" algn="ctr">
              <a:spcBef>
                <a:spcPts val="1000"/>
              </a:spcBef>
              <a:spcAft>
                <a:spcPts val="0"/>
              </a:spcAft>
              <a:buClr>
                <a:schemeClr val="dk2"/>
              </a:buClr>
              <a:buSzPts val="1100"/>
              <a:buFont typeface="Arial"/>
              <a:buNone/>
            </a:pPr>
            <a:r>
              <a:rPr lang="it" sz="1200">
                <a:solidFill>
                  <a:schemeClr val="dk1"/>
                </a:solidFill>
                <a:latin typeface="Lato"/>
                <a:ea typeface="Lato"/>
                <a:cs typeface="Lato"/>
                <a:sym typeface="Lato"/>
              </a:rPr>
              <a:t>This makes it a very useful tool for </a:t>
            </a:r>
            <a:r>
              <a:rPr b="1" lang="it" sz="1200">
                <a:solidFill>
                  <a:schemeClr val="dk1"/>
                </a:solidFill>
                <a:latin typeface="Lato"/>
                <a:ea typeface="Lato"/>
                <a:cs typeface="Lato"/>
                <a:sym typeface="Lato"/>
              </a:rPr>
              <a:t>measuring success</a:t>
            </a:r>
            <a:r>
              <a:rPr lang="it" sz="1200">
                <a:solidFill>
                  <a:schemeClr val="dk1"/>
                </a:solidFill>
                <a:latin typeface="Lato"/>
                <a:ea typeface="Lato"/>
                <a:cs typeface="Lato"/>
                <a:sym typeface="Lato"/>
              </a:rPr>
              <a:t> or </a:t>
            </a:r>
            <a:r>
              <a:rPr b="1" lang="it" sz="1200">
                <a:solidFill>
                  <a:schemeClr val="dk1"/>
                </a:solidFill>
                <a:latin typeface="Lato"/>
                <a:ea typeface="Lato"/>
                <a:cs typeface="Lato"/>
                <a:sym typeface="Lato"/>
              </a:rPr>
              <a:t>supporting</a:t>
            </a:r>
            <a:r>
              <a:rPr lang="it" sz="1200">
                <a:solidFill>
                  <a:schemeClr val="dk1"/>
                </a:solidFill>
                <a:latin typeface="Lato"/>
                <a:ea typeface="Lato"/>
                <a:cs typeface="Lato"/>
                <a:sym typeface="Lato"/>
              </a:rPr>
              <a:t> you in moving towards a new business direction</a:t>
            </a:r>
            <a:endParaRPr sz="1200">
              <a:solidFill>
                <a:schemeClr val="dk1"/>
              </a:solidFill>
              <a:latin typeface="Lato"/>
              <a:ea typeface="Lato"/>
              <a:cs typeface="Lato"/>
              <a:sym typeface="Lato"/>
            </a:endParaRPr>
          </a:p>
          <a:p>
            <a:pPr indent="0" lvl="0" marL="0" rtl="0" algn="l">
              <a:spcBef>
                <a:spcPts val="1000"/>
              </a:spcBef>
              <a:spcAft>
                <a:spcPts val="0"/>
              </a:spcAft>
              <a:buNone/>
            </a:pPr>
            <a:r>
              <a:t/>
            </a:r>
            <a:endParaRPr sz="1800">
              <a:solidFill>
                <a:schemeClr val="lt1"/>
              </a:solidFill>
            </a:endParaRPr>
          </a:p>
        </p:txBody>
      </p:sp>
      <p:pic>
        <p:nvPicPr>
          <p:cNvPr id="346" name="Google Shape;346;p48"/>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47" name="Google Shape;347;p48"/>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type="title"/>
          </p:nvPr>
        </p:nvSpPr>
        <p:spPr>
          <a:xfrm>
            <a:off x="50" y="1410450"/>
            <a:ext cx="4572000" cy="123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it" sz="1600">
                <a:solidFill>
                  <a:srgbClr val="122D4A"/>
                </a:solidFill>
                <a:latin typeface="Arial"/>
                <a:ea typeface="Arial"/>
                <a:cs typeface="Arial"/>
                <a:sym typeface="Arial"/>
              </a:rPr>
              <a:t>2.1 Characteristics and management of the</a:t>
            </a:r>
            <a:endParaRPr sz="1600">
              <a:solidFill>
                <a:srgbClr val="122D4A"/>
              </a:solidFill>
              <a:latin typeface="Arial"/>
              <a:ea typeface="Arial"/>
              <a:cs typeface="Arial"/>
              <a:sym typeface="Arial"/>
            </a:endParaRPr>
          </a:p>
          <a:p>
            <a:pPr indent="0" lvl="0" marL="0" rtl="0" algn="ctr">
              <a:lnSpc>
                <a:spcPct val="115000"/>
              </a:lnSpc>
              <a:spcBef>
                <a:spcPts val="0"/>
              </a:spcBef>
              <a:spcAft>
                <a:spcPts val="0"/>
              </a:spcAft>
              <a:buClr>
                <a:schemeClr val="dk2"/>
              </a:buClr>
              <a:buSzPts val="1100"/>
              <a:buFont typeface="Arial"/>
              <a:buNone/>
            </a:pPr>
            <a:r>
              <a:rPr lang="it" sz="1600">
                <a:solidFill>
                  <a:srgbClr val="122D4A"/>
                </a:solidFill>
                <a:latin typeface="Arial"/>
                <a:ea typeface="Arial"/>
                <a:cs typeface="Arial"/>
                <a:sym typeface="Arial"/>
              </a:rPr>
              <a:t>financial objectives</a:t>
            </a:r>
            <a:endParaRPr sz="1600">
              <a:solidFill>
                <a:srgbClr val="122D4A"/>
              </a:solidFill>
              <a:latin typeface="Arial"/>
              <a:ea typeface="Arial"/>
              <a:cs typeface="Arial"/>
              <a:sym typeface="Arial"/>
            </a:endParaRPr>
          </a:p>
        </p:txBody>
      </p:sp>
      <p:sp>
        <p:nvSpPr>
          <p:cNvPr id="353" name="Google Shape;353;p49"/>
          <p:cNvSpPr txBox="1"/>
          <p:nvPr>
            <p:ph idx="2" type="body"/>
          </p:nvPr>
        </p:nvSpPr>
        <p:spPr>
          <a:xfrm>
            <a:off x="4851550" y="1046250"/>
            <a:ext cx="4045200" cy="305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it" sz="1400">
                <a:solidFill>
                  <a:schemeClr val="dk2"/>
                </a:solidFill>
              </a:rPr>
              <a:t>Analyzing in more depth the last section of the business plan that is about financial information, it is important to highlight that </a:t>
            </a:r>
            <a:endParaRPr sz="1400">
              <a:solidFill>
                <a:schemeClr val="dk2"/>
              </a:solidFill>
            </a:endParaRPr>
          </a:p>
          <a:p>
            <a:pPr indent="0" lvl="0" marL="0" rtl="0" algn="just">
              <a:lnSpc>
                <a:spcPct val="100000"/>
              </a:lnSpc>
              <a:spcBef>
                <a:spcPts val="0"/>
              </a:spcBef>
              <a:spcAft>
                <a:spcPts val="0"/>
              </a:spcAft>
              <a:buNone/>
            </a:pPr>
            <a:r>
              <a:t/>
            </a:r>
            <a:endParaRPr sz="1400">
              <a:solidFill>
                <a:schemeClr val="dk2"/>
              </a:solidFill>
            </a:endParaRPr>
          </a:p>
          <a:p>
            <a:pPr indent="0" lvl="0" marL="0" rtl="0" algn="just">
              <a:lnSpc>
                <a:spcPct val="100000"/>
              </a:lnSpc>
              <a:spcBef>
                <a:spcPts val="0"/>
              </a:spcBef>
              <a:spcAft>
                <a:spcPts val="0"/>
              </a:spcAft>
              <a:buNone/>
            </a:pPr>
            <a:r>
              <a:rPr b="1" lang="it" sz="1400">
                <a:solidFill>
                  <a:schemeClr val="dk2"/>
                </a:solidFill>
              </a:rPr>
              <a:t>t</a:t>
            </a:r>
            <a:r>
              <a:rPr b="1" lang="it" sz="1400">
                <a:solidFill>
                  <a:schemeClr val="dk2"/>
                </a:solidFill>
              </a:rPr>
              <a:t>he </a:t>
            </a:r>
            <a:r>
              <a:rPr b="1" lang="it" sz="1400">
                <a:solidFill>
                  <a:schemeClr val="dk2"/>
                </a:solidFill>
              </a:rPr>
              <a:t>main goals</a:t>
            </a:r>
            <a:r>
              <a:rPr b="1" lang="it" sz="1400">
                <a:solidFill>
                  <a:schemeClr val="dk2"/>
                </a:solidFill>
              </a:rPr>
              <a:t> of</a:t>
            </a:r>
            <a:r>
              <a:rPr b="1" lang="it" sz="1200">
                <a:solidFill>
                  <a:schemeClr val="dk2"/>
                </a:solidFill>
                <a:latin typeface="Calibri"/>
                <a:ea typeface="Calibri"/>
                <a:cs typeface="Calibri"/>
                <a:sym typeface="Calibri"/>
              </a:rPr>
              <a:t> </a:t>
            </a:r>
            <a:r>
              <a:rPr b="1" lang="it" sz="1400">
                <a:solidFill>
                  <a:schemeClr val="dk2"/>
                </a:solidFill>
              </a:rPr>
              <a:t>the management of financial objectives</a:t>
            </a:r>
            <a:r>
              <a:rPr b="1" lang="it" sz="1200">
                <a:solidFill>
                  <a:schemeClr val="dk2"/>
                </a:solidFill>
                <a:latin typeface="Calibri"/>
                <a:ea typeface="Calibri"/>
                <a:cs typeface="Calibri"/>
                <a:sym typeface="Calibri"/>
              </a:rPr>
              <a:t> </a:t>
            </a:r>
            <a:r>
              <a:rPr b="1" lang="it" sz="1400">
                <a:solidFill>
                  <a:schemeClr val="dk2"/>
                </a:solidFill>
              </a:rPr>
              <a:t>are to manage the organization’s finances in compliance with legal requirements, creating financial discipline and enhancing the organization’s financial health.</a:t>
            </a:r>
            <a:br>
              <a:rPr b="1" lang="it" sz="1400">
                <a:solidFill>
                  <a:schemeClr val="dk2"/>
                </a:solidFill>
              </a:rPr>
            </a:br>
            <a:endParaRPr b="1" sz="1400">
              <a:solidFill>
                <a:schemeClr val="dk2"/>
              </a:solidFill>
            </a:endParaRPr>
          </a:p>
          <a:p>
            <a:pPr indent="0" lvl="0" marL="0" rtl="0" algn="ctr">
              <a:lnSpc>
                <a:spcPct val="100000"/>
              </a:lnSpc>
              <a:spcBef>
                <a:spcPts val="0"/>
              </a:spcBef>
              <a:spcAft>
                <a:spcPts val="0"/>
              </a:spcAft>
              <a:buClr>
                <a:schemeClr val="dk2"/>
              </a:buClr>
              <a:buSzPts val="1100"/>
              <a:buFont typeface="Arial"/>
              <a:buNone/>
            </a:pPr>
            <a:br>
              <a:rPr lang="it" sz="1400">
                <a:solidFill>
                  <a:schemeClr val="dk2"/>
                </a:solidFill>
              </a:rPr>
            </a:br>
            <a:r>
              <a:rPr lang="it" sz="1400">
                <a:solidFill>
                  <a:schemeClr val="dk2"/>
                </a:solidFill>
              </a:rPr>
              <a:t>These objectives help financial managers determine how much to invest, how much to save and ensure business success.</a:t>
            </a:r>
            <a:endParaRPr sz="1400"/>
          </a:p>
        </p:txBody>
      </p:sp>
      <p:pic>
        <p:nvPicPr>
          <p:cNvPr id="354" name="Google Shape;354;p49"/>
          <p:cNvPicPr preferRelativeResize="0"/>
          <p:nvPr/>
        </p:nvPicPr>
        <p:blipFill>
          <a:blip r:embed="rId3">
            <a:alphaModFix/>
          </a:blip>
          <a:stretch>
            <a:fillRect/>
          </a:stretch>
        </p:blipFill>
        <p:spPr>
          <a:xfrm>
            <a:off x="994525" y="2302075"/>
            <a:ext cx="2583075" cy="2583075"/>
          </a:xfrm>
          <a:prstGeom prst="rect">
            <a:avLst/>
          </a:prstGeom>
          <a:noFill/>
          <a:ln>
            <a:noFill/>
          </a:ln>
        </p:spPr>
      </p:pic>
      <p:sp>
        <p:nvSpPr>
          <p:cNvPr id="355" name="Google Shape;355;p49"/>
          <p:cNvSpPr txBox="1"/>
          <p:nvPr/>
        </p:nvSpPr>
        <p:spPr>
          <a:xfrm>
            <a:off x="569025" y="608825"/>
            <a:ext cx="45720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700">
                <a:solidFill>
                  <a:schemeClr val="dk1"/>
                </a:solidFill>
                <a:latin typeface="Raleway"/>
                <a:ea typeface="Raleway"/>
                <a:cs typeface="Raleway"/>
                <a:sym typeface="Raleway"/>
              </a:rPr>
              <a:t>2</a:t>
            </a:r>
            <a:r>
              <a:rPr b="1" lang="it" sz="2500">
                <a:solidFill>
                  <a:schemeClr val="dk1"/>
                </a:solidFill>
                <a:latin typeface="Raleway"/>
                <a:ea typeface="Raleway"/>
                <a:cs typeface="Raleway"/>
                <a:sym typeface="Raleway"/>
              </a:rPr>
              <a:t>. ECONOMIC </a:t>
            </a:r>
            <a:endParaRPr b="1" sz="2500">
              <a:solidFill>
                <a:schemeClr val="dk1"/>
              </a:solidFill>
              <a:latin typeface="Raleway"/>
              <a:ea typeface="Raleway"/>
              <a:cs typeface="Raleway"/>
              <a:sym typeface="Raleway"/>
            </a:endParaRPr>
          </a:p>
          <a:p>
            <a:pPr indent="0" lvl="0" marL="0" rtl="0" algn="ctr">
              <a:spcBef>
                <a:spcPts val="0"/>
              </a:spcBef>
              <a:spcAft>
                <a:spcPts val="0"/>
              </a:spcAft>
              <a:buNone/>
            </a:pPr>
            <a:r>
              <a:rPr b="1" lang="it" sz="2500">
                <a:solidFill>
                  <a:schemeClr val="dk1"/>
                </a:solidFill>
                <a:latin typeface="Raleway"/>
                <a:ea typeface="Raleway"/>
                <a:cs typeface="Raleway"/>
                <a:sym typeface="Raleway"/>
              </a:rPr>
              <a:t>BALANCE</a:t>
            </a:r>
            <a:endParaRPr b="1" sz="2500">
              <a:solidFill>
                <a:schemeClr val="dk1"/>
              </a:solidFill>
              <a:latin typeface="Raleway"/>
              <a:ea typeface="Raleway"/>
              <a:cs typeface="Raleway"/>
              <a:sym typeface="Raleway"/>
            </a:endParaRPr>
          </a:p>
        </p:txBody>
      </p:sp>
      <p:pic>
        <p:nvPicPr>
          <p:cNvPr id="356" name="Google Shape;356;p49"/>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57" name="Google Shape;357;p49"/>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0"/>
          <p:cNvSpPr txBox="1"/>
          <p:nvPr>
            <p:ph idx="1" type="body"/>
          </p:nvPr>
        </p:nvSpPr>
        <p:spPr>
          <a:xfrm>
            <a:off x="2593750" y="973625"/>
            <a:ext cx="6227700" cy="3526200"/>
          </a:xfrm>
          <a:prstGeom prst="rect">
            <a:avLst/>
          </a:prstGeom>
        </p:spPr>
        <p:txBody>
          <a:bodyPr anchorCtr="0" anchor="t" bIns="91425" lIns="91425" spcFirstLastPara="1" rIns="91425" wrap="square" tIns="91425">
            <a:noAutofit/>
          </a:bodyPr>
          <a:lstStyle/>
          <a:p>
            <a:pPr indent="0" lvl="0" marL="0" rtl="0" algn="just">
              <a:lnSpc>
                <a:spcPct val="100000"/>
              </a:lnSpc>
              <a:spcBef>
                <a:spcPts val="1000"/>
              </a:spcBef>
              <a:spcAft>
                <a:spcPts val="0"/>
              </a:spcAft>
              <a:buClr>
                <a:schemeClr val="dk2"/>
              </a:buClr>
              <a:buSzPts val="1100"/>
              <a:buFont typeface="Arial"/>
              <a:buNone/>
            </a:pPr>
            <a:r>
              <a:rPr lang="it" sz="1600"/>
              <a:t>The </a:t>
            </a:r>
            <a:r>
              <a:rPr b="1" lang="it" sz="1600">
                <a:solidFill>
                  <a:schemeClr val="dk1"/>
                </a:solidFill>
              </a:rPr>
              <a:t>finance team</a:t>
            </a:r>
            <a:r>
              <a:rPr lang="it" sz="1600"/>
              <a:t> plays a </a:t>
            </a:r>
            <a:r>
              <a:rPr b="1" lang="it" sz="1600"/>
              <a:t>critical role</a:t>
            </a:r>
            <a:r>
              <a:rPr lang="it" sz="1600"/>
              <a:t> in any organization.</a:t>
            </a:r>
            <a:br>
              <a:rPr lang="it" sz="1600"/>
            </a:br>
            <a:br>
              <a:rPr lang="it" sz="1600"/>
            </a:br>
            <a:r>
              <a:rPr lang="it" sz="1600"/>
              <a:t>It is responsible for:</a:t>
            </a:r>
            <a:endParaRPr sz="1600"/>
          </a:p>
          <a:p>
            <a:pPr indent="-330200" lvl="0" marL="457200" rtl="0" algn="just">
              <a:lnSpc>
                <a:spcPct val="100000"/>
              </a:lnSpc>
              <a:spcBef>
                <a:spcPts val="1000"/>
              </a:spcBef>
              <a:spcAft>
                <a:spcPts val="0"/>
              </a:spcAft>
              <a:buClr>
                <a:schemeClr val="dk2"/>
              </a:buClr>
              <a:buSzPts val="1600"/>
              <a:buChar char="-"/>
            </a:pPr>
            <a:r>
              <a:rPr lang="it" sz="1600"/>
              <a:t>making important </a:t>
            </a:r>
            <a:r>
              <a:rPr b="1" lang="it" sz="1600"/>
              <a:t>decisions</a:t>
            </a:r>
            <a:r>
              <a:rPr lang="it" sz="1600"/>
              <a:t> through profit and loss analysis, financial forecasting and ratio analysis;</a:t>
            </a:r>
            <a:endParaRPr sz="1600"/>
          </a:p>
          <a:p>
            <a:pPr indent="-330200" lvl="0" marL="457200" rtl="0" algn="just">
              <a:lnSpc>
                <a:spcPct val="100000"/>
              </a:lnSpc>
              <a:spcBef>
                <a:spcPts val="1000"/>
              </a:spcBef>
              <a:spcAft>
                <a:spcPts val="0"/>
              </a:spcAft>
              <a:buClr>
                <a:schemeClr val="dk2"/>
              </a:buClr>
              <a:buSzPts val="1600"/>
              <a:buChar char="-"/>
            </a:pPr>
            <a:r>
              <a:rPr lang="it" sz="1600"/>
              <a:t>utilizing </a:t>
            </a:r>
            <a:r>
              <a:rPr b="1" lang="it" sz="1600"/>
              <a:t>available resources</a:t>
            </a:r>
            <a:r>
              <a:rPr lang="it" sz="1600"/>
              <a:t> and ensuring that they fulfill the organization’s needs;</a:t>
            </a:r>
            <a:endParaRPr sz="1600"/>
          </a:p>
          <a:p>
            <a:pPr indent="-330200" lvl="0" marL="457200" rtl="0" algn="just">
              <a:lnSpc>
                <a:spcPct val="100000"/>
              </a:lnSpc>
              <a:spcBef>
                <a:spcPts val="1000"/>
              </a:spcBef>
              <a:spcAft>
                <a:spcPts val="0"/>
              </a:spcAft>
              <a:buClr>
                <a:schemeClr val="dk2"/>
              </a:buClr>
              <a:buSzPts val="1600"/>
              <a:buChar char="-"/>
            </a:pPr>
            <a:r>
              <a:rPr lang="it" sz="1600"/>
              <a:t>ensuring that the organization makes decisions after consideration of </a:t>
            </a:r>
            <a:r>
              <a:rPr b="1" lang="it" sz="1600"/>
              <a:t>available funds</a:t>
            </a:r>
            <a:r>
              <a:rPr lang="it" sz="1600"/>
              <a:t> and </a:t>
            </a:r>
            <a:r>
              <a:rPr b="1" lang="it" sz="1600"/>
              <a:t>potential risks</a:t>
            </a:r>
            <a:r>
              <a:rPr lang="it" sz="1600"/>
              <a:t> in the future.</a:t>
            </a:r>
            <a:endParaRPr sz="1600"/>
          </a:p>
        </p:txBody>
      </p:sp>
      <p:pic>
        <p:nvPicPr>
          <p:cNvPr id="363" name="Google Shape;363;p50"/>
          <p:cNvPicPr preferRelativeResize="0"/>
          <p:nvPr/>
        </p:nvPicPr>
        <p:blipFill>
          <a:blip r:embed="rId3">
            <a:alphaModFix/>
          </a:blip>
          <a:stretch>
            <a:fillRect/>
          </a:stretch>
        </p:blipFill>
        <p:spPr>
          <a:xfrm>
            <a:off x="236425" y="2026925"/>
            <a:ext cx="2288951" cy="1699861"/>
          </a:xfrm>
          <a:prstGeom prst="rect">
            <a:avLst/>
          </a:prstGeom>
          <a:noFill/>
          <a:ln>
            <a:noFill/>
          </a:ln>
        </p:spPr>
      </p:pic>
      <p:pic>
        <p:nvPicPr>
          <p:cNvPr id="364" name="Google Shape;364;p50"/>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65" name="Google Shape;365;p50"/>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1"/>
          <p:cNvSpPr txBox="1"/>
          <p:nvPr>
            <p:ph idx="1" type="subTitle"/>
          </p:nvPr>
        </p:nvSpPr>
        <p:spPr>
          <a:xfrm>
            <a:off x="0" y="1563125"/>
            <a:ext cx="45720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t" sz="2200">
                <a:latin typeface="Arial"/>
                <a:ea typeface="Arial"/>
                <a:cs typeface="Arial"/>
                <a:sym typeface="Arial"/>
              </a:rPr>
              <a:t>2.2 Planning the necessary resources, costs and revenues</a:t>
            </a:r>
            <a:endParaRPr b="1" sz="2200">
              <a:latin typeface="Arial"/>
              <a:ea typeface="Arial"/>
              <a:cs typeface="Arial"/>
              <a:sym typeface="Arial"/>
            </a:endParaRPr>
          </a:p>
        </p:txBody>
      </p:sp>
      <p:sp>
        <p:nvSpPr>
          <p:cNvPr id="371" name="Google Shape;371;p5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lang="it" sz="1600">
                <a:solidFill>
                  <a:schemeClr val="dk2"/>
                </a:solidFill>
              </a:rPr>
              <a:t>The term ‘resources’ includes everything that might impact your ability to stay in business:</a:t>
            </a:r>
            <a:endParaRPr sz="1600">
              <a:solidFill>
                <a:schemeClr val="dk2"/>
              </a:solidFill>
            </a:endParaRPr>
          </a:p>
          <a:p>
            <a:pPr indent="-330200" lvl="0" marL="457200" rtl="0" algn="just">
              <a:lnSpc>
                <a:spcPct val="100000"/>
              </a:lnSpc>
              <a:spcBef>
                <a:spcPts val="1200"/>
              </a:spcBef>
              <a:spcAft>
                <a:spcPts val="0"/>
              </a:spcAft>
              <a:buClr>
                <a:schemeClr val="dk2"/>
              </a:buClr>
              <a:buSzPts val="1600"/>
              <a:buChar char="●"/>
            </a:pPr>
            <a:r>
              <a:rPr lang="it" sz="1600">
                <a:solidFill>
                  <a:schemeClr val="dk2"/>
                </a:solidFill>
              </a:rPr>
              <a:t>equipment for manufacturing products or doing the work,</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 sz="1600">
                <a:solidFill>
                  <a:schemeClr val="dk2"/>
                </a:solidFill>
              </a:rPr>
              <a:t>machinery,</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 sz="1600">
                <a:solidFill>
                  <a:schemeClr val="dk2"/>
                </a:solidFill>
              </a:rPr>
              <a:t>raw materials,</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 sz="1600">
                <a:solidFill>
                  <a:schemeClr val="dk2"/>
                </a:solidFill>
              </a:rPr>
              <a:t>vehicles,</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 sz="1600">
                <a:solidFill>
                  <a:schemeClr val="dk2"/>
                </a:solidFill>
              </a:rPr>
              <a:t>staff members...</a:t>
            </a:r>
            <a:endParaRPr sz="1600"/>
          </a:p>
        </p:txBody>
      </p:sp>
      <p:pic>
        <p:nvPicPr>
          <p:cNvPr id="372" name="Google Shape;372;p51"/>
          <p:cNvPicPr preferRelativeResize="0"/>
          <p:nvPr/>
        </p:nvPicPr>
        <p:blipFill>
          <a:blip r:embed="rId3">
            <a:alphaModFix/>
          </a:blip>
          <a:stretch>
            <a:fillRect/>
          </a:stretch>
        </p:blipFill>
        <p:spPr>
          <a:xfrm>
            <a:off x="766275" y="1845721"/>
            <a:ext cx="3039429" cy="3039429"/>
          </a:xfrm>
          <a:prstGeom prst="rect">
            <a:avLst/>
          </a:prstGeom>
          <a:noFill/>
          <a:ln>
            <a:noFill/>
          </a:ln>
        </p:spPr>
      </p:pic>
      <p:pic>
        <p:nvPicPr>
          <p:cNvPr id="373" name="Google Shape;373;p51"/>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74" name="Google Shape;374;p51"/>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2"/>
          <p:cNvPicPr preferRelativeResize="0"/>
          <p:nvPr/>
        </p:nvPicPr>
        <p:blipFill>
          <a:blip r:embed="rId3">
            <a:alphaModFix/>
          </a:blip>
          <a:stretch>
            <a:fillRect/>
          </a:stretch>
        </p:blipFill>
        <p:spPr>
          <a:xfrm>
            <a:off x="5439550" y="2673875"/>
            <a:ext cx="3250449" cy="1843550"/>
          </a:xfrm>
          <a:prstGeom prst="rect">
            <a:avLst/>
          </a:prstGeom>
          <a:noFill/>
          <a:ln>
            <a:noFill/>
          </a:ln>
        </p:spPr>
      </p:pic>
      <p:sp>
        <p:nvSpPr>
          <p:cNvPr id="380" name="Google Shape;380;p52"/>
          <p:cNvSpPr txBox="1"/>
          <p:nvPr>
            <p:ph type="title"/>
          </p:nvPr>
        </p:nvSpPr>
        <p:spPr>
          <a:xfrm>
            <a:off x="3257000" y="679625"/>
            <a:ext cx="2847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100">
                <a:solidFill>
                  <a:schemeClr val="dk1"/>
                </a:solidFill>
              </a:rPr>
              <a:t>Resource plan</a:t>
            </a:r>
            <a:endParaRPr sz="2100">
              <a:solidFill>
                <a:schemeClr val="dk1"/>
              </a:solidFill>
            </a:endParaRPr>
          </a:p>
        </p:txBody>
      </p:sp>
      <p:sp>
        <p:nvSpPr>
          <p:cNvPr id="381" name="Google Shape;381;p52"/>
          <p:cNvSpPr txBox="1"/>
          <p:nvPr>
            <p:ph idx="1" type="body"/>
          </p:nvPr>
        </p:nvSpPr>
        <p:spPr>
          <a:xfrm>
            <a:off x="671600" y="1315025"/>
            <a:ext cx="8018400" cy="3002400"/>
          </a:xfrm>
          <a:prstGeom prst="rect">
            <a:avLst/>
          </a:prstGeom>
        </p:spPr>
        <p:txBody>
          <a:bodyPr anchorCtr="0" anchor="t" bIns="91425" lIns="91425" spcFirstLastPara="1" rIns="91425" wrap="square" tIns="91425">
            <a:noAutofit/>
          </a:bodyPr>
          <a:lstStyle/>
          <a:p>
            <a:pPr indent="0" lvl="0" marL="0" rtl="0" algn="just">
              <a:lnSpc>
                <a:spcPct val="100000"/>
              </a:lnSpc>
              <a:spcBef>
                <a:spcPts val="1200"/>
              </a:spcBef>
              <a:spcAft>
                <a:spcPts val="0"/>
              </a:spcAft>
              <a:buNone/>
            </a:pPr>
            <a:r>
              <a:rPr lang="it" sz="1600">
                <a:latin typeface="Arial"/>
                <a:ea typeface="Arial"/>
                <a:cs typeface="Arial"/>
                <a:sym typeface="Arial"/>
              </a:rPr>
              <a:t>A </a:t>
            </a:r>
            <a:r>
              <a:rPr b="1" lang="it" sz="1600">
                <a:solidFill>
                  <a:schemeClr val="dk1"/>
                </a:solidFill>
                <a:latin typeface="Arial"/>
                <a:ea typeface="Arial"/>
                <a:cs typeface="Arial"/>
                <a:sym typeface="Arial"/>
              </a:rPr>
              <a:t>resource plan</a:t>
            </a:r>
            <a:r>
              <a:rPr lang="it" sz="1600">
                <a:latin typeface="Arial"/>
                <a:ea typeface="Arial"/>
                <a:cs typeface="Arial"/>
                <a:sym typeface="Arial"/>
              </a:rPr>
              <a:t> identifies, organizes and lists the resources required to complete a project. It acts as a blueprint to help ensure projects and work are executed on time and on budget.</a:t>
            </a:r>
            <a:endParaRPr sz="1600">
              <a:latin typeface="Arial"/>
              <a:ea typeface="Arial"/>
              <a:cs typeface="Arial"/>
              <a:sym typeface="Arial"/>
            </a:endParaRPr>
          </a:p>
          <a:p>
            <a:pPr indent="0" lvl="0" marL="0" rtl="0" algn="just">
              <a:lnSpc>
                <a:spcPct val="100000"/>
              </a:lnSpc>
              <a:spcBef>
                <a:spcPts val="1200"/>
              </a:spcBef>
              <a:spcAft>
                <a:spcPts val="1200"/>
              </a:spcAft>
              <a:buClr>
                <a:schemeClr val="dk2"/>
              </a:buClr>
              <a:buSzPts val="1100"/>
              <a:buFont typeface="Arial"/>
              <a:buNone/>
            </a:pPr>
            <a:r>
              <a:t/>
            </a:r>
            <a:endParaRPr sz="1600">
              <a:latin typeface="Arial"/>
              <a:ea typeface="Arial"/>
              <a:cs typeface="Arial"/>
              <a:sym typeface="Arial"/>
            </a:endParaRPr>
          </a:p>
        </p:txBody>
      </p:sp>
      <p:sp>
        <p:nvSpPr>
          <p:cNvPr id="382" name="Google Shape;382;p52"/>
          <p:cNvSpPr txBox="1"/>
          <p:nvPr>
            <p:ph type="title"/>
          </p:nvPr>
        </p:nvSpPr>
        <p:spPr>
          <a:xfrm>
            <a:off x="671600" y="2617875"/>
            <a:ext cx="4584000" cy="6354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Clr>
                <a:schemeClr val="dk2"/>
              </a:buClr>
              <a:buSzPts val="1100"/>
              <a:buFont typeface="Arial"/>
              <a:buNone/>
            </a:pPr>
            <a:r>
              <a:rPr lang="it" sz="1600">
                <a:solidFill>
                  <a:srgbClr val="F46524"/>
                </a:solidFill>
                <a:latin typeface="Arial"/>
                <a:ea typeface="Arial"/>
                <a:cs typeface="Arial"/>
                <a:sym typeface="Arial"/>
              </a:rPr>
              <a:t>Resource planning</a:t>
            </a:r>
            <a:r>
              <a:rPr b="0" lang="it" sz="1600">
                <a:latin typeface="Arial"/>
                <a:ea typeface="Arial"/>
                <a:cs typeface="Arial"/>
                <a:sym typeface="Arial"/>
              </a:rPr>
              <a:t> is a strategic approach to ensuring resources are used in the most effective way, to gain more control over your outgoings and cash flow. </a:t>
            </a:r>
            <a:endParaRPr b="0" sz="1600">
              <a:latin typeface="Arial"/>
              <a:ea typeface="Arial"/>
              <a:cs typeface="Arial"/>
              <a:sym typeface="Arial"/>
            </a:endParaRPr>
          </a:p>
          <a:p>
            <a:pPr indent="0" lvl="0" marL="0" rtl="0" algn="ctr">
              <a:spcBef>
                <a:spcPts val="1200"/>
              </a:spcBef>
              <a:spcAft>
                <a:spcPts val="0"/>
              </a:spcAft>
              <a:buNone/>
            </a:pPr>
            <a:r>
              <a:t/>
            </a:r>
            <a:endParaRPr sz="2100">
              <a:solidFill>
                <a:schemeClr val="dk1"/>
              </a:solidFill>
            </a:endParaRPr>
          </a:p>
        </p:txBody>
      </p:sp>
      <p:pic>
        <p:nvPicPr>
          <p:cNvPr id="383" name="Google Shape;383;p52"/>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84" name="Google Shape;384;p52"/>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53"/>
          <p:cNvPicPr preferRelativeResize="0"/>
          <p:nvPr/>
        </p:nvPicPr>
        <p:blipFill>
          <a:blip r:embed="rId3">
            <a:alphaModFix amt="54000"/>
          </a:blip>
          <a:stretch>
            <a:fillRect/>
          </a:stretch>
        </p:blipFill>
        <p:spPr>
          <a:xfrm>
            <a:off x="-66825" y="1110700"/>
            <a:ext cx="5178201" cy="3377326"/>
          </a:xfrm>
          <a:prstGeom prst="rect">
            <a:avLst/>
          </a:prstGeom>
          <a:noFill/>
          <a:ln>
            <a:noFill/>
          </a:ln>
        </p:spPr>
      </p:pic>
      <p:sp>
        <p:nvSpPr>
          <p:cNvPr id="390" name="Google Shape;390;p53"/>
          <p:cNvSpPr txBox="1"/>
          <p:nvPr>
            <p:ph type="title"/>
          </p:nvPr>
        </p:nvSpPr>
        <p:spPr>
          <a:xfrm>
            <a:off x="2400250" y="781325"/>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200">
                <a:solidFill>
                  <a:schemeClr val="dk1"/>
                </a:solidFill>
              </a:rPr>
              <a:t>Resource planning helps ensure:</a:t>
            </a:r>
            <a:endParaRPr sz="2200">
              <a:solidFill>
                <a:schemeClr val="dk1"/>
              </a:solidFill>
            </a:endParaRPr>
          </a:p>
        </p:txBody>
      </p:sp>
      <p:sp>
        <p:nvSpPr>
          <p:cNvPr id="391" name="Google Shape;391;p53"/>
          <p:cNvSpPr txBox="1"/>
          <p:nvPr>
            <p:ph idx="1" type="body"/>
          </p:nvPr>
        </p:nvSpPr>
        <p:spPr>
          <a:xfrm>
            <a:off x="2400250" y="1632225"/>
            <a:ext cx="6321600" cy="2334300"/>
          </a:xfrm>
          <a:prstGeom prst="rect">
            <a:avLst/>
          </a:prstGeom>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SzPts val="1600"/>
              <a:buChar char="●"/>
            </a:pPr>
            <a:r>
              <a:rPr lang="it" sz="1600" u="sng"/>
              <a:t>Maximum resource utilization</a:t>
            </a:r>
            <a:r>
              <a:rPr lang="it" sz="1600"/>
              <a:t>: strategic focus on maximizing resource utilization;</a:t>
            </a:r>
            <a:endParaRPr sz="1600"/>
          </a:p>
          <a:p>
            <a:pPr indent="-330200" lvl="0" marL="457200" rtl="0" algn="just">
              <a:lnSpc>
                <a:spcPct val="115000"/>
              </a:lnSpc>
              <a:spcBef>
                <a:spcPts val="1000"/>
              </a:spcBef>
              <a:spcAft>
                <a:spcPts val="0"/>
              </a:spcAft>
              <a:buSzPts val="1600"/>
              <a:buChar char="●"/>
            </a:pPr>
            <a:r>
              <a:rPr lang="it" sz="1600" u="sng"/>
              <a:t>On-time delivery</a:t>
            </a:r>
            <a:r>
              <a:rPr lang="it" sz="1600"/>
              <a:t>: delivering projects on schedule helps build customer satisfaction and loyalty;</a:t>
            </a:r>
            <a:endParaRPr sz="1600"/>
          </a:p>
          <a:p>
            <a:pPr indent="-330200" lvl="0" marL="457200" rtl="0" algn="just">
              <a:lnSpc>
                <a:spcPct val="115000"/>
              </a:lnSpc>
              <a:spcBef>
                <a:spcPts val="1000"/>
              </a:spcBef>
              <a:spcAft>
                <a:spcPts val="1000"/>
              </a:spcAft>
              <a:buSzPts val="1600"/>
              <a:buChar char="●"/>
            </a:pPr>
            <a:r>
              <a:rPr lang="it" sz="1600" u="sng"/>
              <a:t>On-budget delivery</a:t>
            </a:r>
            <a:r>
              <a:rPr lang="it" sz="1600"/>
              <a:t>: overspending can cause project cancellations, missed revenue, and reduced profitability.</a:t>
            </a:r>
            <a:endParaRPr sz="1600"/>
          </a:p>
        </p:txBody>
      </p:sp>
      <p:pic>
        <p:nvPicPr>
          <p:cNvPr id="392" name="Google Shape;392;p53"/>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93" name="Google Shape;393;p53"/>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1411200" y="851675"/>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Methodology and learning outcomes</a:t>
            </a:r>
            <a:endParaRPr sz="2000"/>
          </a:p>
        </p:txBody>
      </p:sp>
      <p:graphicFrame>
        <p:nvGraphicFramePr>
          <p:cNvPr id="152" name="Google Shape;152;p27"/>
          <p:cNvGraphicFramePr/>
          <p:nvPr/>
        </p:nvGraphicFramePr>
        <p:xfrm>
          <a:off x="952500" y="2123925"/>
          <a:ext cx="3000000" cy="3000000"/>
        </p:xfrm>
        <a:graphic>
          <a:graphicData uri="http://schemas.openxmlformats.org/drawingml/2006/table">
            <a:tbl>
              <a:tblPr>
                <a:noFill/>
                <a:tableStyleId>{48ECA2DF-C6C6-4747-BECF-7BD6EE341FAD}</a:tableStyleId>
              </a:tblPr>
              <a:tblGrid>
                <a:gridCol w="3497050"/>
                <a:gridCol w="3741950"/>
              </a:tblGrid>
              <a:tr h="447825">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Aim:</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it" sz="2100">
                          <a:solidFill>
                            <a:schemeClr val="dk1"/>
                          </a:solidFill>
                          <a:latin typeface="Lato"/>
                          <a:ea typeface="Lato"/>
                          <a:cs typeface="Lato"/>
                          <a:sym typeface="Lato"/>
                        </a:rPr>
                        <a:t>Performance criteria:</a:t>
                      </a:r>
                      <a:endParaRPr/>
                    </a:p>
                  </a:txBody>
                  <a:tcPr marT="91425" marB="91425" marR="91425" marL="91425"/>
                </a:tc>
              </a:tr>
              <a:tr h="962700">
                <a:tc>
                  <a:txBody>
                    <a:bodyPr/>
                    <a:lstStyle/>
                    <a:p>
                      <a:pPr indent="0" lvl="0" marL="0" rtl="0" algn="l">
                        <a:spcBef>
                          <a:spcPts val="0"/>
                        </a:spcBef>
                        <a:spcAft>
                          <a:spcPts val="0"/>
                        </a:spcAft>
                        <a:buNone/>
                      </a:pPr>
                      <a:r>
                        <a:rPr lang="it">
                          <a:latin typeface="Lato"/>
                          <a:ea typeface="Lato"/>
                          <a:cs typeface="Lato"/>
                          <a:sym typeface="Lato"/>
                        </a:rPr>
                        <a:t>Provide social entrepreneurs with the skills to create a </a:t>
                      </a:r>
                      <a:r>
                        <a:rPr b="1" lang="it">
                          <a:latin typeface="Lato"/>
                          <a:ea typeface="Lato"/>
                          <a:cs typeface="Lato"/>
                          <a:sym typeface="Lato"/>
                        </a:rPr>
                        <a:t>business plan</a:t>
                      </a:r>
                      <a:r>
                        <a:rPr lang="it">
                          <a:latin typeface="Lato"/>
                          <a:ea typeface="Lato"/>
                          <a:cs typeface="Lato"/>
                          <a:sym typeface="Lato"/>
                        </a:rPr>
                        <a:t> and to </a:t>
                      </a:r>
                      <a:r>
                        <a:rPr b="1" lang="it">
                          <a:latin typeface="Lato"/>
                          <a:ea typeface="Lato"/>
                          <a:cs typeface="Lato"/>
                          <a:sym typeface="Lato"/>
                        </a:rPr>
                        <a:t>manage financial processes</a:t>
                      </a:r>
                      <a:r>
                        <a:rPr lang="it">
                          <a:latin typeface="Lato"/>
                          <a:ea typeface="Lato"/>
                          <a:cs typeface="Lato"/>
                          <a:sym typeface="Lato"/>
                        </a:rPr>
                        <a:t> also through innovative and digital tools</a:t>
                      </a:r>
                      <a:endParaRPr>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a:t>The </a:t>
                      </a:r>
                      <a:r>
                        <a:rPr b="1" lang="it"/>
                        <a:t>ability</a:t>
                      </a:r>
                      <a:r>
                        <a:rPr lang="it"/>
                        <a:t> to understand the concept of planning a strategy and financial resources to allocate according to objectives previously set through an innovative management model</a:t>
                      </a:r>
                      <a:endParaRPr/>
                    </a:p>
                  </a:txBody>
                  <a:tcPr marT="91425" marB="91425" marR="91425" marL="91425"/>
                </a:tc>
              </a:tr>
            </a:tbl>
          </a:graphicData>
        </a:graphic>
      </p:graphicFrame>
      <p:pic>
        <p:nvPicPr>
          <p:cNvPr id="153" name="Google Shape;153;p27"/>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154" name="Google Shape;154;p27"/>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54"/>
          <p:cNvPicPr preferRelativeResize="0"/>
          <p:nvPr/>
        </p:nvPicPr>
        <p:blipFill>
          <a:blip r:embed="rId3">
            <a:alphaModFix amt="54000"/>
          </a:blip>
          <a:stretch>
            <a:fillRect/>
          </a:stretch>
        </p:blipFill>
        <p:spPr>
          <a:xfrm>
            <a:off x="-66825" y="1110700"/>
            <a:ext cx="5178201" cy="3377326"/>
          </a:xfrm>
          <a:prstGeom prst="rect">
            <a:avLst/>
          </a:prstGeom>
          <a:noFill/>
          <a:ln>
            <a:noFill/>
          </a:ln>
        </p:spPr>
      </p:pic>
      <p:sp>
        <p:nvSpPr>
          <p:cNvPr id="399" name="Google Shape;399;p54"/>
          <p:cNvSpPr txBox="1"/>
          <p:nvPr>
            <p:ph idx="1" type="body"/>
          </p:nvPr>
        </p:nvSpPr>
        <p:spPr>
          <a:xfrm>
            <a:off x="2400250" y="1638850"/>
            <a:ext cx="6321600" cy="2948700"/>
          </a:xfrm>
          <a:prstGeom prst="rect">
            <a:avLst/>
          </a:prstGeom>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SzPts val="1600"/>
              <a:buChar char="●"/>
            </a:pPr>
            <a:r>
              <a:rPr lang="it" sz="1600" u="sng"/>
              <a:t>Predictable project timeline</a:t>
            </a:r>
            <a:r>
              <a:rPr lang="it" sz="1600"/>
              <a:t>: available resources are strictly connected to the amount of time required to perform tasks;</a:t>
            </a:r>
            <a:endParaRPr sz="1600"/>
          </a:p>
          <a:p>
            <a:pPr indent="-330200" lvl="0" marL="457200" rtl="0" algn="just">
              <a:lnSpc>
                <a:spcPct val="115000"/>
              </a:lnSpc>
              <a:spcBef>
                <a:spcPts val="1000"/>
              </a:spcBef>
              <a:spcAft>
                <a:spcPts val="0"/>
              </a:spcAft>
              <a:buSzPts val="1600"/>
              <a:buChar char="●"/>
            </a:pPr>
            <a:r>
              <a:rPr lang="it" sz="1600" u="sng"/>
              <a:t>Improved tasks flow:</a:t>
            </a:r>
            <a:r>
              <a:rPr lang="it" sz="1600"/>
              <a:t> the right people work on the right tasks at the right time;</a:t>
            </a:r>
            <a:endParaRPr sz="1600"/>
          </a:p>
          <a:p>
            <a:pPr indent="-330200" lvl="0" marL="457200" rtl="0" algn="just">
              <a:lnSpc>
                <a:spcPct val="115000"/>
              </a:lnSpc>
              <a:spcBef>
                <a:spcPts val="1000"/>
              </a:spcBef>
              <a:spcAft>
                <a:spcPts val="1000"/>
              </a:spcAft>
              <a:buSzPts val="1600"/>
              <a:buChar char="●"/>
            </a:pPr>
            <a:r>
              <a:rPr lang="it" sz="1600" u="sng"/>
              <a:t>More accurate estimates</a:t>
            </a:r>
            <a:r>
              <a:rPr lang="it" sz="1600"/>
              <a:t>: this can also help executives estimate when projects will begin to impact revenue, costs and profitability.</a:t>
            </a:r>
            <a:endParaRPr sz="1600"/>
          </a:p>
        </p:txBody>
      </p:sp>
      <p:sp>
        <p:nvSpPr>
          <p:cNvPr id="400" name="Google Shape;400;p54"/>
          <p:cNvSpPr txBox="1"/>
          <p:nvPr>
            <p:ph type="title"/>
          </p:nvPr>
        </p:nvSpPr>
        <p:spPr>
          <a:xfrm>
            <a:off x="2400250" y="781325"/>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200">
                <a:solidFill>
                  <a:schemeClr val="dk1"/>
                </a:solidFill>
              </a:rPr>
              <a:t>Resource planning helps ensure:</a:t>
            </a:r>
            <a:endParaRPr sz="2200">
              <a:solidFill>
                <a:schemeClr val="dk1"/>
              </a:solidFill>
            </a:endParaRPr>
          </a:p>
        </p:txBody>
      </p:sp>
      <p:pic>
        <p:nvPicPr>
          <p:cNvPr id="401" name="Google Shape;401;p54"/>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02" name="Google Shape;402;p54"/>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5"/>
          <p:cNvSpPr txBox="1"/>
          <p:nvPr>
            <p:ph type="title"/>
          </p:nvPr>
        </p:nvSpPr>
        <p:spPr>
          <a:xfrm>
            <a:off x="265500" y="2219950"/>
            <a:ext cx="3319500" cy="13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2300"/>
              <a:t>3. </a:t>
            </a:r>
            <a:r>
              <a:rPr lang="it" sz="2300"/>
              <a:t>INTRODUCTION TO </a:t>
            </a:r>
            <a:endParaRPr sz="2300"/>
          </a:p>
          <a:p>
            <a:pPr indent="0" lvl="0" marL="0" rtl="0" algn="l">
              <a:spcBef>
                <a:spcPts val="0"/>
              </a:spcBef>
              <a:spcAft>
                <a:spcPts val="0"/>
              </a:spcAft>
              <a:buNone/>
            </a:pPr>
            <a:r>
              <a:rPr lang="it" sz="2300"/>
              <a:t>FINANCIAL MANAGEMENT</a:t>
            </a:r>
            <a:endParaRPr sz="2300"/>
          </a:p>
          <a:p>
            <a:pPr indent="0" lvl="0" marL="0" rtl="0" algn="l">
              <a:spcBef>
                <a:spcPts val="0"/>
              </a:spcBef>
              <a:spcAft>
                <a:spcPts val="0"/>
              </a:spcAft>
              <a:buNone/>
            </a:pPr>
            <a:r>
              <a:t/>
            </a:r>
            <a:endParaRPr/>
          </a:p>
        </p:txBody>
      </p:sp>
      <p:sp>
        <p:nvSpPr>
          <p:cNvPr id="408" name="Google Shape;408;p55"/>
          <p:cNvSpPr txBox="1"/>
          <p:nvPr>
            <p:ph idx="2" type="body"/>
          </p:nvPr>
        </p:nvSpPr>
        <p:spPr>
          <a:xfrm>
            <a:off x="4957550" y="907500"/>
            <a:ext cx="3837000" cy="3328500"/>
          </a:xfrm>
          <a:prstGeom prst="rect">
            <a:avLst/>
          </a:prstGeom>
        </p:spPr>
        <p:txBody>
          <a:bodyPr anchorCtr="0" anchor="ctr" bIns="91425" lIns="91425" spcFirstLastPara="1" rIns="91425" wrap="square" tIns="91425">
            <a:noAutofit/>
          </a:bodyPr>
          <a:lstStyle/>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3.1 What is financial management</a:t>
            </a:r>
            <a:endParaRPr b="1">
              <a:solidFill>
                <a:schemeClr val="dk2"/>
              </a:solidFill>
            </a:endParaRPr>
          </a:p>
          <a:p>
            <a:pPr indent="0" lvl="0" marL="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3.2 Objective of financial management</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3.3 Elements of financial management</a:t>
            </a:r>
            <a:endParaRPr b="1">
              <a:solidFill>
                <a:schemeClr val="dk2"/>
              </a:solidFill>
            </a:endParaRPr>
          </a:p>
          <a:p>
            <a:pPr indent="0" lvl="0" marL="0" rtl="0" algn="l">
              <a:lnSpc>
                <a:spcPct val="100000"/>
              </a:lnSpc>
              <a:spcBef>
                <a:spcPts val="0"/>
              </a:spcBef>
              <a:spcAft>
                <a:spcPts val="0"/>
              </a:spcAft>
              <a:buNone/>
            </a:pPr>
            <a:r>
              <a:t/>
            </a:r>
            <a:endParaRPr b="1">
              <a:solidFill>
                <a:schemeClr val="dk2"/>
              </a:solidFill>
            </a:endParaRPr>
          </a:p>
          <a:p>
            <a:pPr indent="0" lvl="0" marL="457200" rtl="0" algn="ctr">
              <a:lnSpc>
                <a:spcPct val="100000"/>
              </a:lnSpc>
              <a:spcBef>
                <a:spcPts val="0"/>
              </a:spcBef>
              <a:spcAft>
                <a:spcPts val="0"/>
              </a:spcAft>
              <a:buNone/>
            </a:pPr>
            <a:r>
              <a:t/>
            </a:r>
            <a:endParaRPr b="1">
              <a:solidFill>
                <a:schemeClr val="dk2"/>
              </a:solidFill>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1600"/>
              </a:spcAft>
              <a:buNone/>
            </a:pPr>
            <a:r>
              <a:t/>
            </a:r>
            <a:endParaRPr sz="1500"/>
          </a:p>
        </p:txBody>
      </p:sp>
      <p:pic>
        <p:nvPicPr>
          <p:cNvPr id="409" name="Google Shape;409;p55"/>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10" name="Google Shape;410;p55"/>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6"/>
          <p:cNvSpPr txBox="1"/>
          <p:nvPr>
            <p:ph idx="1" type="body"/>
          </p:nvPr>
        </p:nvSpPr>
        <p:spPr>
          <a:xfrm>
            <a:off x="1296375" y="662225"/>
            <a:ext cx="3853800" cy="175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it" sz="1800">
                <a:solidFill>
                  <a:schemeClr val="dk1"/>
                </a:solidFill>
              </a:rPr>
              <a:t>What is </a:t>
            </a:r>
            <a:r>
              <a:rPr b="1" lang="it" sz="1800" u="sng">
                <a:solidFill>
                  <a:schemeClr val="dk1"/>
                </a:solidFill>
              </a:rPr>
              <a:t>financial management</a:t>
            </a:r>
            <a:r>
              <a:rPr b="1" lang="it" sz="1800">
                <a:solidFill>
                  <a:schemeClr val="dk1"/>
                </a:solidFill>
              </a:rPr>
              <a:t>?</a:t>
            </a:r>
            <a:endParaRPr b="1" sz="1800">
              <a:solidFill>
                <a:schemeClr val="dk1"/>
              </a:solidFill>
            </a:endParaRPr>
          </a:p>
          <a:p>
            <a:pPr indent="0" lvl="0" marL="0" rtl="0" algn="l">
              <a:lnSpc>
                <a:spcPct val="100000"/>
              </a:lnSpc>
              <a:spcBef>
                <a:spcPts val="0"/>
              </a:spcBef>
              <a:spcAft>
                <a:spcPts val="0"/>
              </a:spcAft>
              <a:buNone/>
            </a:pPr>
            <a:r>
              <a:t/>
            </a:r>
            <a:endParaRPr b="1" sz="1300">
              <a:solidFill>
                <a:schemeClr val="dk1"/>
              </a:solidFill>
            </a:endParaRPr>
          </a:p>
          <a:p>
            <a:pPr indent="0" lvl="0" marL="0" rtl="0" algn="just">
              <a:spcBef>
                <a:spcPts val="1200"/>
              </a:spcBef>
              <a:spcAft>
                <a:spcPts val="0"/>
              </a:spcAft>
              <a:buNone/>
            </a:pPr>
            <a:r>
              <a:rPr i="1" lang="it">
                <a:highlight>
                  <a:srgbClr val="FFFFFF"/>
                </a:highlight>
              </a:rPr>
              <a:t>“Financial management is the activity concerned with planning, raising, controlling and administering of funds used in the business.”</a:t>
            </a:r>
            <a:r>
              <a:rPr lang="it">
                <a:highlight>
                  <a:srgbClr val="FFFFFF"/>
                </a:highlight>
              </a:rPr>
              <a:t> </a:t>
            </a:r>
            <a:endParaRPr>
              <a:highlight>
                <a:srgbClr val="FFFFFF"/>
              </a:highlight>
            </a:endParaRPr>
          </a:p>
          <a:p>
            <a:pPr indent="0" lvl="0" marL="0" rtl="0" algn="just">
              <a:spcBef>
                <a:spcPts val="1200"/>
              </a:spcBef>
              <a:spcAft>
                <a:spcPts val="0"/>
              </a:spcAft>
              <a:buNone/>
            </a:pPr>
            <a:r>
              <a:rPr lang="it" sz="1000">
                <a:highlight>
                  <a:srgbClr val="FFFFFF"/>
                </a:highlight>
              </a:rPr>
              <a:t>Guthman and Dougal</a:t>
            </a:r>
            <a:endParaRPr sz="1100">
              <a:highlight>
                <a:srgbClr val="FFFFFF"/>
              </a:highlight>
            </a:endParaRPr>
          </a:p>
          <a:p>
            <a:pPr indent="0" lvl="0" marL="0" rtl="0" algn="just">
              <a:spcBef>
                <a:spcPts val="1200"/>
              </a:spcBef>
              <a:spcAft>
                <a:spcPts val="0"/>
              </a:spcAft>
              <a:buNone/>
            </a:pPr>
            <a:r>
              <a:t/>
            </a:r>
            <a:endParaRPr sz="1300">
              <a:highlight>
                <a:srgbClr val="FFFFFF"/>
              </a:highlight>
            </a:endParaRPr>
          </a:p>
          <a:p>
            <a:pPr indent="0" lvl="0" marL="0" rtl="0" algn="just">
              <a:spcBef>
                <a:spcPts val="1200"/>
              </a:spcBef>
              <a:spcAft>
                <a:spcPts val="0"/>
              </a:spcAft>
              <a:buNone/>
            </a:pPr>
            <a:r>
              <a:t/>
            </a:r>
            <a:endParaRPr sz="1300">
              <a:highlight>
                <a:srgbClr val="FFFFFF"/>
              </a:highlight>
            </a:endParaRPr>
          </a:p>
          <a:p>
            <a:pPr indent="0" lvl="0" marL="0" rtl="0" algn="just">
              <a:spcBef>
                <a:spcPts val="1200"/>
              </a:spcBef>
              <a:spcAft>
                <a:spcPts val="1200"/>
              </a:spcAft>
              <a:buNone/>
            </a:pPr>
            <a:r>
              <a:t/>
            </a:r>
            <a:endParaRPr sz="1300"/>
          </a:p>
        </p:txBody>
      </p:sp>
      <p:pic>
        <p:nvPicPr>
          <p:cNvPr id="416" name="Google Shape;416;p56"/>
          <p:cNvPicPr preferRelativeResize="0"/>
          <p:nvPr/>
        </p:nvPicPr>
        <p:blipFill>
          <a:blip r:embed="rId3">
            <a:alphaModFix/>
          </a:blip>
          <a:stretch>
            <a:fillRect/>
          </a:stretch>
        </p:blipFill>
        <p:spPr>
          <a:xfrm>
            <a:off x="2149476" y="2422025"/>
            <a:ext cx="2294750" cy="2294750"/>
          </a:xfrm>
          <a:prstGeom prst="rect">
            <a:avLst/>
          </a:prstGeom>
          <a:noFill/>
          <a:ln>
            <a:noFill/>
          </a:ln>
        </p:spPr>
      </p:pic>
      <p:sp>
        <p:nvSpPr>
          <p:cNvPr id="417" name="Google Shape;417;p56"/>
          <p:cNvSpPr txBox="1"/>
          <p:nvPr/>
        </p:nvSpPr>
        <p:spPr>
          <a:xfrm>
            <a:off x="4813925" y="3006875"/>
            <a:ext cx="3853800" cy="114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b="1" lang="it">
                <a:solidFill>
                  <a:schemeClr val="dk1"/>
                </a:solidFill>
                <a:highlight>
                  <a:srgbClr val="FFFFFF"/>
                </a:highlight>
                <a:latin typeface="Lato"/>
                <a:ea typeface="Lato"/>
                <a:cs typeface="Lato"/>
                <a:sym typeface="Lato"/>
              </a:rPr>
              <a:t>FM</a:t>
            </a:r>
            <a:r>
              <a:rPr lang="it">
                <a:solidFill>
                  <a:schemeClr val="dk2"/>
                </a:solidFill>
                <a:highlight>
                  <a:srgbClr val="FFFFFF"/>
                </a:highlight>
                <a:latin typeface="Lato"/>
                <a:ea typeface="Lato"/>
                <a:cs typeface="Lato"/>
                <a:sym typeface="Lato"/>
              </a:rPr>
              <a:t> is the sub-unit of management that focuses on generation of financial information that can be used to </a:t>
            </a:r>
            <a:r>
              <a:rPr b="1" i="1" lang="it">
                <a:solidFill>
                  <a:schemeClr val="dk2"/>
                </a:solidFill>
                <a:highlight>
                  <a:srgbClr val="FFFFFF"/>
                </a:highlight>
                <a:latin typeface="Lato"/>
                <a:ea typeface="Lato"/>
                <a:cs typeface="Lato"/>
                <a:sym typeface="Lato"/>
              </a:rPr>
              <a:t>improve decision-making.</a:t>
            </a:r>
            <a:endParaRPr sz="1500"/>
          </a:p>
        </p:txBody>
      </p:sp>
      <p:pic>
        <p:nvPicPr>
          <p:cNvPr id="418" name="Google Shape;418;p5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19" name="Google Shape;419;p56"/>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7"/>
          <p:cNvSpPr txBox="1"/>
          <p:nvPr>
            <p:ph type="title"/>
          </p:nvPr>
        </p:nvSpPr>
        <p:spPr>
          <a:xfrm>
            <a:off x="265500" y="2219950"/>
            <a:ext cx="3319500" cy="13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2300"/>
              <a:t>OBJECTIVE OF</a:t>
            </a:r>
            <a:r>
              <a:rPr lang="it" sz="2300"/>
              <a:t> </a:t>
            </a:r>
            <a:endParaRPr sz="2300"/>
          </a:p>
          <a:p>
            <a:pPr indent="0" lvl="0" marL="0" rtl="0" algn="l">
              <a:spcBef>
                <a:spcPts val="0"/>
              </a:spcBef>
              <a:spcAft>
                <a:spcPts val="0"/>
              </a:spcAft>
              <a:buNone/>
            </a:pPr>
            <a:r>
              <a:rPr lang="it" sz="2300"/>
              <a:t>FINANCIAL MANAGEMENT</a:t>
            </a:r>
            <a:endParaRPr sz="2300"/>
          </a:p>
          <a:p>
            <a:pPr indent="0" lvl="0" marL="0" rtl="0" algn="l">
              <a:spcBef>
                <a:spcPts val="0"/>
              </a:spcBef>
              <a:spcAft>
                <a:spcPts val="0"/>
              </a:spcAft>
              <a:buNone/>
            </a:pPr>
            <a:r>
              <a:t/>
            </a:r>
            <a:endParaRPr/>
          </a:p>
        </p:txBody>
      </p:sp>
      <p:pic>
        <p:nvPicPr>
          <p:cNvPr id="425" name="Google Shape;425;p57"/>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26" name="Google Shape;426;p57"/>
          <p:cNvPicPr preferRelativeResize="0"/>
          <p:nvPr/>
        </p:nvPicPr>
        <p:blipFill>
          <a:blip r:embed="rId4">
            <a:alphaModFix amt="80000"/>
          </a:blip>
          <a:stretch>
            <a:fillRect/>
          </a:stretch>
        </p:blipFill>
        <p:spPr>
          <a:xfrm>
            <a:off x="2075825" y="3137475"/>
            <a:ext cx="2054925" cy="1939326"/>
          </a:xfrm>
          <a:prstGeom prst="rect">
            <a:avLst/>
          </a:prstGeom>
          <a:noFill/>
          <a:ln>
            <a:noFill/>
          </a:ln>
        </p:spPr>
      </p:pic>
      <p:sp>
        <p:nvSpPr>
          <p:cNvPr id="427" name="Google Shape;427;p57"/>
          <p:cNvSpPr txBox="1"/>
          <p:nvPr/>
        </p:nvSpPr>
        <p:spPr>
          <a:xfrm>
            <a:off x="5075200" y="584350"/>
            <a:ext cx="30000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1"/>
              </a:buClr>
              <a:buSzPts val="1800"/>
              <a:buFont typeface="Lato"/>
              <a:buChar char="❖"/>
            </a:pPr>
            <a:r>
              <a:rPr b="1" lang="it" sz="1800" u="sng">
                <a:solidFill>
                  <a:schemeClr val="accent1"/>
                </a:solidFill>
                <a:latin typeface="Lato"/>
                <a:ea typeface="Lato"/>
                <a:cs typeface="Lato"/>
                <a:sym typeface="Lato"/>
              </a:rPr>
              <a:t>High Efficience</a:t>
            </a:r>
            <a:endParaRPr b="1" sz="1800" u="sng">
              <a:solidFill>
                <a:schemeClr val="accent1"/>
              </a:solidFill>
              <a:latin typeface="Lato"/>
              <a:ea typeface="Lato"/>
              <a:cs typeface="Lato"/>
              <a:sym typeface="Lato"/>
            </a:endParaRPr>
          </a:p>
          <a:p>
            <a:pPr indent="0" lvl="0" marL="457200" rtl="0" algn="l">
              <a:spcBef>
                <a:spcPts val="0"/>
              </a:spcBef>
              <a:spcAft>
                <a:spcPts val="0"/>
              </a:spcAft>
              <a:buNone/>
            </a:pPr>
            <a:r>
              <a:rPr lang="it" sz="1800">
                <a:solidFill>
                  <a:schemeClr val="dk2"/>
                </a:solidFill>
                <a:latin typeface="Lato"/>
                <a:ea typeface="Lato"/>
                <a:cs typeface="Lato"/>
                <a:sym typeface="Lato"/>
              </a:rPr>
              <a:t>FM tries to increase the efficiency of all business departments</a:t>
            </a:r>
            <a:endParaRPr sz="2400">
              <a:solidFill>
                <a:schemeClr val="dk2"/>
              </a:solidFill>
              <a:latin typeface="Lato"/>
              <a:ea typeface="Lato"/>
              <a:cs typeface="Lato"/>
              <a:sym typeface="Lato"/>
            </a:endParaRPr>
          </a:p>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428" name="Google Shape;428;p57"/>
          <p:cNvSpPr txBox="1"/>
          <p:nvPr/>
        </p:nvSpPr>
        <p:spPr>
          <a:xfrm>
            <a:off x="5075200" y="2749425"/>
            <a:ext cx="30000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1"/>
              </a:buClr>
              <a:buSzPts val="1800"/>
              <a:buFont typeface="Lato"/>
              <a:buChar char="❖"/>
            </a:pPr>
            <a:r>
              <a:rPr b="1" lang="it" sz="1800" u="sng">
                <a:solidFill>
                  <a:schemeClr val="accent1"/>
                </a:solidFill>
                <a:latin typeface="Lato"/>
                <a:ea typeface="Lato"/>
                <a:cs typeface="Lato"/>
                <a:sym typeface="Lato"/>
              </a:rPr>
              <a:t>Reduce Risks</a:t>
            </a:r>
            <a:endParaRPr b="1" sz="1800" u="sng">
              <a:solidFill>
                <a:schemeClr val="accent1"/>
              </a:solidFill>
              <a:latin typeface="Lato"/>
              <a:ea typeface="Lato"/>
              <a:cs typeface="Lato"/>
              <a:sym typeface="Lato"/>
            </a:endParaRPr>
          </a:p>
          <a:p>
            <a:pPr indent="0" lvl="0" marL="457200" rtl="0" algn="l">
              <a:spcBef>
                <a:spcPts val="0"/>
              </a:spcBef>
              <a:spcAft>
                <a:spcPts val="0"/>
              </a:spcAft>
              <a:buNone/>
            </a:pPr>
            <a:r>
              <a:rPr lang="it" sz="1800">
                <a:solidFill>
                  <a:schemeClr val="dk2"/>
                </a:solidFill>
                <a:latin typeface="Lato"/>
                <a:ea typeface="Lato"/>
                <a:cs typeface="Lato"/>
                <a:sym typeface="Lato"/>
              </a:rPr>
              <a:t>Financial managers have to avoid high-risk situations and take calculated risks</a:t>
            </a:r>
            <a:endParaRPr/>
          </a:p>
        </p:txBody>
      </p:sp>
      <p:pic>
        <p:nvPicPr>
          <p:cNvPr id="429" name="Google Shape;429;p57"/>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8"/>
          <p:cNvSpPr txBox="1"/>
          <p:nvPr>
            <p:ph type="title"/>
          </p:nvPr>
        </p:nvSpPr>
        <p:spPr>
          <a:xfrm>
            <a:off x="265500" y="2219950"/>
            <a:ext cx="3319500" cy="13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2300"/>
              <a:t>OBJECTIVE OF </a:t>
            </a:r>
            <a:endParaRPr sz="2300"/>
          </a:p>
          <a:p>
            <a:pPr indent="0" lvl="0" marL="0" rtl="0" algn="l">
              <a:spcBef>
                <a:spcPts val="0"/>
              </a:spcBef>
              <a:spcAft>
                <a:spcPts val="0"/>
              </a:spcAft>
              <a:buNone/>
            </a:pPr>
            <a:r>
              <a:rPr lang="it" sz="2300"/>
              <a:t>FINANCIAL MANAGEMENT</a:t>
            </a:r>
            <a:endParaRPr sz="2300"/>
          </a:p>
          <a:p>
            <a:pPr indent="0" lvl="0" marL="0" rtl="0" algn="l">
              <a:spcBef>
                <a:spcPts val="0"/>
              </a:spcBef>
              <a:spcAft>
                <a:spcPts val="0"/>
              </a:spcAft>
              <a:buNone/>
            </a:pPr>
            <a:r>
              <a:t/>
            </a:r>
            <a:endParaRPr/>
          </a:p>
        </p:txBody>
      </p:sp>
      <p:pic>
        <p:nvPicPr>
          <p:cNvPr id="435" name="Google Shape;435;p58"/>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36" name="Google Shape;436;p58"/>
          <p:cNvPicPr preferRelativeResize="0"/>
          <p:nvPr/>
        </p:nvPicPr>
        <p:blipFill>
          <a:blip r:embed="rId4">
            <a:alphaModFix amt="80000"/>
          </a:blip>
          <a:stretch>
            <a:fillRect/>
          </a:stretch>
        </p:blipFill>
        <p:spPr>
          <a:xfrm>
            <a:off x="2075825" y="3137475"/>
            <a:ext cx="2054925" cy="1939326"/>
          </a:xfrm>
          <a:prstGeom prst="rect">
            <a:avLst/>
          </a:prstGeom>
          <a:noFill/>
          <a:ln>
            <a:noFill/>
          </a:ln>
        </p:spPr>
      </p:pic>
      <p:sp>
        <p:nvSpPr>
          <p:cNvPr id="437" name="Google Shape;437;p58"/>
          <p:cNvSpPr txBox="1"/>
          <p:nvPr/>
        </p:nvSpPr>
        <p:spPr>
          <a:xfrm>
            <a:off x="5075200" y="584350"/>
            <a:ext cx="3000000" cy="2216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1"/>
              </a:buClr>
              <a:buSzPts val="1800"/>
              <a:buFont typeface="Lato"/>
              <a:buChar char="❖"/>
            </a:pPr>
            <a:r>
              <a:rPr b="1" lang="it" sz="1800" u="sng">
                <a:solidFill>
                  <a:schemeClr val="accent1"/>
                </a:solidFill>
                <a:latin typeface="Lato"/>
                <a:ea typeface="Lato"/>
                <a:cs typeface="Lato"/>
                <a:sym typeface="Lato"/>
              </a:rPr>
              <a:t>Business Survival</a:t>
            </a:r>
            <a:endParaRPr b="1" sz="1800" u="sng">
              <a:solidFill>
                <a:schemeClr val="accent1"/>
              </a:solidFill>
              <a:latin typeface="Lato"/>
              <a:ea typeface="Lato"/>
              <a:cs typeface="Lato"/>
              <a:sym typeface="Lato"/>
            </a:endParaRPr>
          </a:p>
          <a:p>
            <a:pPr indent="0" lvl="0" marL="457200" rtl="0" algn="l">
              <a:spcBef>
                <a:spcPts val="0"/>
              </a:spcBef>
              <a:spcAft>
                <a:spcPts val="0"/>
              </a:spcAft>
              <a:buNone/>
            </a:pPr>
            <a:r>
              <a:rPr lang="it" sz="1600">
                <a:solidFill>
                  <a:schemeClr val="dk2"/>
                </a:solidFill>
                <a:latin typeface="Lato"/>
                <a:ea typeface="Lato"/>
                <a:cs typeface="Lato"/>
                <a:sym typeface="Lato"/>
              </a:rPr>
              <a:t>Entrepreneur needs to maintain management control because the survival of the organization is a </a:t>
            </a:r>
            <a:r>
              <a:rPr i="1" lang="it" sz="1600">
                <a:solidFill>
                  <a:schemeClr val="dk2"/>
                </a:solidFill>
                <a:latin typeface="Lato"/>
                <a:ea typeface="Lato"/>
                <a:cs typeface="Lato"/>
                <a:sym typeface="Lato"/>
              </a:rPr>
              <a:t>primary goal</a:t>
            </a:r>
            <a:endParaRPr i="1" sz="2200">
              <a:solidFill>
                <a:schemeClr val="dk2"/>
              </a:solidFill>
              <a:latin typeface="Lato"/>
              <a:ea typeface="Lato"/>
              <a:cs typeface="Lato"/>
              <a:sym typeface="Lato"/>
            </a:endParaRPr>
          </a:p>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438" name="Google Shape;438;p58"/>
          <p:cNvSpPr txBox="1"/>
          <p:nvPr/>
        </p:nvSpPr>
        <p:spPr>
          <a:xfrm>
            <a:off x="5075200" y="2749425"/>
            <a:ext cx="3000000" cy="1662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accent1"/>
              </a:buClr>
              <a:buSzPts val="1600"/>
              <a:buFont typeface="Lato"/>
              <a:buChar char="❖"/>
            </a:pPr>
            <a:r>
              <a:rPr b="1" lang="it" sz="1600" u="sng">
                <a:solidFill>
                  <a:schemeClr val="accent1"/>
                </a:solidFill>
                <a:latin typeface="Lato"/>
                <a:ea typeface="Lato"/>
                <a:cs typeface="Lato"/>
                <a:sym typeface="Lato"/>
              </a:rPr>
              <a:t>Balanced Structure</a:t>
            </a:r>
            <a:endParaRPr b="1" sz="1600" u="sng">
              <a:solidFill>
                <a:schemeClr val="accent1"/>
              </a:solidFill>
              <a:latin typeface="Lato"/>
              <a:ea typeface="Lato"/>
              <a:cs typeface="Lato"/>
              <a:sym typeface="Lato"/>
            </a:endParaRPr>
          </a:p>
          <a:p>
            <a:pPr indent="0" lvl="0" marL="457200" rtl="0" algn="l">
              <a:spcBef>
                <a:spcPts val="0"/>
              </a:spcBef>
              <a:spcAft>
                <a:spcPts val="0"/>
              </a:spcAft>
              <a:buNone/>
            </a:pPr>
            <a:r>
              <a:rPr lang="it" sz="1600">
                <a:solidFill>
                  <a:schemeClr val="dk2"/>
                </a:solidFill>
                <a:latin typeface="Lato"/>
                <a:ea typeface="Lato"/>
                <a:cs typeface="Lato"/>
                <a:sym typeface="Lato"/>
              </a:rPr>
              <a:t>Financial managers have to prepare a firm capital structure that takes into account all sources of capital</a:t>
            </a:r>
            <a:endParaRPr sz="1600">
              <a:latin typeface="Lato"/>
              <a:ea typeface="Lato"/>
              <a:cs typeface="Lato"/>
              <a:sym typeface="Lato"/>
            </a:endParaRPr>
          </a:p>
        </p:txBody>
      </p:sp>
      <p:pic>
        <p:nvPicPr>
          <p:cNvPr id="439" name="Google Shape;439;p58"/>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9"/>
          <p:cNvSpPr txBox="1"/>
          <p:nvPr>
            <p:ph idx="1" type="body"/>
          </p:nvPr>
        </p:nvSpPr>
        <p:spPr>
          <a:xfrm>
            <a:off x="1296375" y="662225"/>
            <a:ext cx="3853800" cy="405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it" sz="1800">
                <a:solidFill>
                  <a:schemeClr val="dk1"/>
                </a:solidFill>
              </a:rPr>
              <a:t>Elements of </a:t>
            </a:r>
            <a:r>
              <a:rPr b="1" lang="it" sz="1800">
                <a:solidFill>
                  <a:schemeClr val="dk1"/>
                </a:solidFill>
              </a:rPr>
              <a:t>financial management</a:t>
            </a:r>
            <a:endParaRPr b="1" sz="1800">
              <a:solidFill>
                <a:schemeClr val="dk1"/>
              </a:solidFill>
            </a:endParaRPr>
          </a:p>
          <a:p>
            <a:pPr indent="0" lvl="0" marL="0" rtl="0" algn="l">
              <a:lnSpc>
                <a:spcPct val="100000"/>
              </a:lnSpc>
              <a:spcBef>
                <a:spcPts val="0"/>
              </a:spcBef>
              <a:spcAft>
                <a:spcPts val="0"/>
              </a:spcAft>
              <a:buNone/>
            </a:pPr>
            <a:r>
              <a:t/>
            </a:r>
            <a:endParaRPr>
              <a:highlight>
                <a:srgbClr val="FFFFFF"/>
              </a:highlight>
            </a:endParaRPr>
          </a:p>
          <a:p>
            <a:pPr indent="0" lvl="0" marL="0" rtl="0" algn="l">
              <a:lnSpc>
                <a:spcPct val="100000"/>
              </a:lnSpc>
              <a:spcBef>
                <a:spcPts val="0"/>
              </a:spcBef>
              <a:spcAft>
                <a:spcPts val="0"/>
              </a:spcAft>
              <a:buNone/>
            </a:pPr>
            <a:r>
              <a:rPr b="1" lang="it">
                <a:solidFill>
                  <a:schemeClr val="dk1"/>
                </a:solidFill>
                <a:highlight>
                  <a:srgbClr val="FFFFFF"/>
                </a:highlight>
              </a:rPr>
              <a:t>FM</a:t>
            </a:r>
            <a:r>
              <a:rPr lang="it">
                <a:highlight>
                  <a:srgbClr val="FFFFFF"/>
                </a:highlight>
              </a:rPr>
              <a:t> consists of</a:t>
            </a:r>
            <a:r>
              <a:rPr b="1" lang="it">
                <a:highlight>
                  <a:srgbClr val="FFFFFF"/>
                </a:highlight>
              </a:rPr>
              <a:t> </a:t>
            </a:r>
            <a:r>
              <a:rPr b="1" lang="it" u="sng">
                <a:highlight>
                  <a:srgbClr val="FFFFFF"/>
                </a:highlight>
              </a:rPr>
              <a:t>three</a:t>
            </a:r>
            <a:r>
              <a:rPr lang="it">
                <a:highlight>
                  <a:srgbClr val="FFFFFF"/>
                </a:highlight>
              </a:rPr>
              <a:t> key elements:</a:t>
            </a:r>
            <a:endParaRPr b="1" sz="2000">
              <a:solidFill>
                <a:schemeClr val="dk1"/>
              </a:solidFill>
            </a:endParaRPr>
          </a:p>
          <a:p>
            <a:pPr indent="0" lvl="0" marL="0" rtl="0" algn="l">
              <a:lnSpc>
                <a:spcPct val="100000"/>
              </a:lnSpc>
              <a:spcBef>
                <a:spcPts val="0"/>
              </a:spcBef>
              <a:spcAft>
                <a:spcPts val="0"/>
              </a:spcAft>
              <a:buNone/>
            </a:pPr>
            <a:r>
              <a:t/>
            </a:r>
            <a:endParaRPr b="1" sz="1800">
              <a:solidFill>
                <a:schemeClr val="dk1"/>
              </a:solidFill>
            </a:endParaRPr>
          </a:p>
          <a:p>
            <a:pPr indent="0" lvl="0" marL="0" rtl="0" algn="just">
              <a:spcBef>
                <a:spcPts val="1200"/>
              </a:spcBef>
              <a:spcAft>
                <a:spcPts val="0"/>
              </a:spcAft>
              <a:buNone/>
            </a:pPr>
            <a:r>
              <a:t/>
            </a:r>
            <a:endParaRPr sz="1300">
              <a:highlight>
                <a:srgbClr val="FFFFFF"/>
              </a:highlight>
            </a:endParaRPr>
          </a:p>
          <a:p>
            <a:pPr indent="0" lvl="0" marL="0" rtl="0" algn="just">
              <a:spcBef>
                <a:spcPts val="1200"/>
              </a:spcBef>
              <a:spcAft>
                <a:spcPts val="0"/>
              </a:spcAft>
              <a:buNone/>
            </a:pPr>
            <a:r>
              <a:t/>
            </a:r>
            <a:endParaRPr sz="1300">
              <a:highlight>
                <a:srgbClr val="FFFFFF"/>
              </a:highlight>
            </a:endParaRPr>
          </a:p>
          <a:p>
            <a:pPr indent="0" lvl="0" marL="0" rtl="0" algn="just">
              <a:spcBef>
                <a:spcPts val="1200"/>
              </a:spcBef>
              <a:spcAft>
                <a:spcPts val="1200"/>
              </a:spcAft>
              <a:buNone/>
            </a:pPr>
            <a:r>
              <a:t/>
            </a:r>
            <a:endParaRPr sz="1300"/>
          </a:p>
        </p:txBody>
      </p:sp>
      <p:sp>
        <p:nvSpPr>
          <p:cNvPr id="445" name="Google Shape;445;p59"/>
          <p:cNvSpPr txBox="1"/>
          <p:nvPr/>
        </p:nvSpPr>
        <p:spPr>
          <a:xfrm>
            <a:off x="1428625" y="1713050"/>
            <a:ext cx="4044900" cy="599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b="1" lang="it" sz="1300">
                <a:solidFill>
                  <a:schemeClr val="dk1"/>
                </a:solidFill>
                <a:highlight>
                  <a:srgbClr val="FFFFFF"/>
                </a:highlight>
                <a:latin typeface="Lato"/>
                <a:ea typeface="Lato"/>
                <a:cs typeface="Lato"/>
                <a:sym typeface="Lato"/>
              </a:rPr>
              <a:t>Financial planning -</a:t>
            </a:r>
            <a:r>
              <a:rPr lang="it" sz="1300">
                <a:solidFill>
                  <a:schemeClr val="dk2"/>
                </a:solidFill>
                <a:highlight>
                  <a:srgbClr val="FFFFFF"/>
                </a:highlight>
                <a:latin typeface="Lato"/>
                <a:ea typeface="Lato"/>
                <a:cs typeface="Lato"/>
                <a:sym typeface="Lato"/>
              </a:rPr>
              <a:t> It </a:t>
            </a:r>
            <a:r>
              <a:rPr lang="it" sz="1200">
                <a:solidFill>
                  <a:schemeClr val="dk2"/>
                </a:solidFill>
                <a:highlight>
                  <a:srgbClr val="FFFFFF"/>
                </a:highlight>
                <a:latin typeface="Lato"/>
                <a:ea typeface="Lato"/>
                <a:cs typeface="Lato"/>
                <a:sym typeface="Lato"/>
              </a:rPr>
              <a:t>is a way of calculating the capital needed and allocating resources appropriately</a:t>
            </a:r>
            <a:endParaRPr>
              <a:latin typeface="Lato"/>
              <a:ea typeface="Lato"/>
              <a:cs typeface="Lato"/>
              <a:sym typeface="Lato"/>
            </a:endParaRPr>
          </a:p>
        </p:txBody>
      </p:sp>
      <p:sp>
        <p:nvSpPr>
          <p:cNvPr id="446" name="Google Shape;446;p59"/>
          <p:cNvSpPr txBox="1"/>
          <p:nvPr/>
        </p:nvSpPr>
        <p:spPr>
          <a:xfrm>
            <a:off x="1980725" y="2717125"/>
            <a:ext cx="4201200" cy="599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b="1" lang="it" sz="1300">
                <a:solidFill>
                  <a:schemeClr val="dk1"/>
                </a:solidFill>
                <a:highlight>
                  <a:srgbClr val="FFFFFF"/>
                </a:highlight>
                <a:latin typeface="Lato"/>
                <a:ea typeface="Lato"/>
                <a:cs typeface="Lato"/>
                <a:sym typeface="Lato"/>
              </a:rPr>
              <a:t>Financial control -</a:t>
            </a:r>
            <a:r>
              <a:rPr lang="it" sz="1300">
                <a:solidFill>
                  <a:schemeClr val="dk2"/>
                </a:solidFill>
                <a:highlight>
                  <a:srgbClr val="FFFFFF"/>
                </a:highlight>
                <a:latin typeface="Lato"/>
                <a:ea typeface="Lato"/>
                <a:cs typeface="Lato"/>
                <a:sym typeface="Lato"/>
              </a:rPr>
              <a:t> </a:t>
            </a:r>
            <a:r>
              <a:rPr lang="it" sz="1200">
                <a:solidFill>
                  <a:schemeClr val="dk2"/>
                </a:solidFill>
                <a:latin typeface="Lato"/>
                <a:ea typeface="Lato"/>
                <a:cs typeface="Lato"/>
                <a:sym typeface="Lato"/>
              </a:rPr>
              <a:t>It is about establishing appropriate KIPs </a:t>
            </a:r>
            <a:r>
              <a:rPr lang="it" sz="1200">
                <a:solidFill>
                  <a:schemeClr val="dk2"/>
                </a:solidFill>
                <a:highlight>
                  <a:srgbClr val="FFFFFF"/>
                </a:highlight>
                <a:latin typeface="Lato"/>
                <a:ea typeface="Lato"/>
                <a:cs typeface="Lato"/>
                <a:sym typeface="Lato"/>
              </a:rPr>
              <a:t>to ensure that the organization works towards its goals</a:t>
            </a:r>
            <a:endParaRPr>
              <a:latin typeface="Lato"/>
              <a:ea typeface="Lato"/>
              <a:cs typeface="Lato"/>
              <a:sym typeface="Lato"/>
            </a:endParaRPr>
          </a:p>
        </p:txBody>
      </p:sp>
      <p:sp>
        <p:nvSpPr>
          <p:cNvPr id="447" name="Google Shape;447;p59"/>
          <p:cNvSpPr txBox="1"/>
          <p:nvPr/>
        </p:nvSpPr>
        <p:spPr>
          <a:xfrm>
            <a:off x="2778125" y="3535800"/>
            <a:ext cx="4434000" cy="811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b="1" lang="it" sz="1300">
                <a:solidFill>
                  <a:schemeClr val="dk1"/>
                </a:solidFill>
                <a:highlight>
                  <a:srgbClr val="FFFFFF"/>
                </a:highlight>
                <a:latin typeface="Lato"/>
                <a:ea typeface="Lato"/>
                <a:cs typeface="Lato"/>
                <a:sym typeface="Lato"/>
              </a:rPr>
              <a:t>Financial decision-making -</a:t>
            </a:r>
            <a:r>
              <a:rPr lang="it" sz="1300">
                <a:solidFill>
                  <a:schemeClr val="dk2"/>
                </a:solidFill>
                <a:highlight>
                  <a:srgbClr val="FFFFFF"/>
                </a:highlight>
                <a:latin typeface="Lato"/>
                <a:ea typeface="Lato"/>
                <a:cs typeface="Lato"/>
                <a:sym typeface="Lato"/>
              </a:rPr>
              <a:t> </a:t>
            </a:r>
            <a:r>
              <a:rPr lang="it" sz="1200">
                <a:solidFill>
                  <a:schemeClr val="dk2"/>
                </a:solidFill>
                <a:highlight>
                  <a:srgbClr val="FFFFFF"/>
                </a:highlight>
                <a:latin typeface="Lato"/>
                <a:ea typeface="Lato"/>
                <a:cs typeface="Lato"/>
                <a:sym typeface="Lato"/>
              </a:rPr>
              <a:t>It is about </a:t>
            </a:r>
            <a:r>
              <a:rPr lang="it" sz="1200">
                <a:solidFill>
                  <a:schemeClr val="dk2"/>
                </a:solidFill>
                <a:highlight>
                  <a:srgbClr val="FFFFFF"/>
                </a:highlight>
                <a:latin typeface="Lato"/>
                <a:ea typeface="Lato"/>
                <a:cs typeface="Lato"/>
                <a:sym typeface="Lato"/>
              </a:rPr>
              <a:t>entrepreneurs that have to decide on financing, resource allocation, profit distribution and much more</a:t>
            </a:r>
            <a:r>
              <a:rPr b="1" i="1" lang="it" sz="1200">
                <a:solidFill>
                  <a:schemeClr val="dk2"/>
                </a:solidFill>
                <a:highlight>
                  <a:srgbClr val="FFFFFF"/>
                </a:highlight>
                <a:latin typeface="Lato"/>
                <a:ea typeface="Lato"/>
                <a:cs typeface="Lato"/>
                <a:sym typeface="Lato"/>
              </a:rPr>
              <a:t>.</a:t>
            </a:r>
            <a:endParaRPr sz="1200">
              <a:latin typeface="Lato"/>
              <a:ea typeface="Lato"/>
              <a:cs typeface="Lato"/>
              <a:sym typeface="Lato"/>
            </a:endParaRPr>
          </a:p>
        </p:txBody>
      </p:sp>
      <p:pic>
        <p:nvPicPr>
          <p:cNvPr id="448" name="Google Shape;448;p59"/>
          <p:cNvPicPr preferRelativeResize="0"/>
          <p:nvPr/>
        </p:nvPicPr>
        <p:blipFill>
          <a:blip r:embed="rId3">
            <a:alphaModFix/>
          </a:blip>
          <a:stretch>
            <a:fillRect/>
          </a:stretch>
        </p:blipFill>
        <p:spPr>
          <a:xfrm>
            <a:off x="884150" y="1810250"/>
            <a:ext cx="307121" cy="405000"/>
          </a:xfrm>
          <a:prstGeom prst="rect">
            <a:avLst/>
          </a:prstGeom>
          <a:noFill/>
          <a:ln>
            <a:noFill/>
          </a:ln>
        </p:spPr>
      </p:pic>
      <p:pic>
        <p:nvPicPr>
          <p:cNvPr id="449" name="Google Shape;449;p59"/>
          <p:cNvPicPr preferRelativeResize="0"/>
          <p:nvPr/>
        </p:nvPicPr>
        <p:blipFill>
          <a:blip r:embed="rId4">
            <a:alphaModFix/>
          </a:blip>
          <a:stretch>
            <a:fillRect/>
          </a:stretch>
        </p:blipFill>
        <p:spPr>
          <a:xfrm>
            <a:off x="1428625" y="2814325"/>
            <a:ext cx="307125" cy="405000"/>
          </a:xfrm>
          <a:prstGeom prst="rect">
            <a:avLst/>
          </a:prstGeom>
          <a:noFill/>
          <a:ln>
            <a:noFill/>
          </a:ln>
        </p:spPr>
      </p:pic>
      <p:pic>
        <p:nvPicPr>
          <p:cNvPr id="450" name="Google Shape;450;p59"/>
          <p:cNvPicPr preferRelativeResize="0"/>
          <p:nvPr/>
        </p:nvPicPr>
        <p:blipFill>
          <a:blip r:embed="rId5">
            <a:alphaModFix/>
          </a:blip>
          <a:stretch>
            <a:fillRect/>
          </a:stretch>
        </p:blipFill>
        <p:spPr>
          <a:xfrm>
            <a:off x="2184475" y="3721203"/>
            <a:ext cx="359676" cy="474298"/>
          </a:xfrm>
          <a:prstGeom prst="rect">
            <a:avLst/>
          </a:prstGeom>
          <a:noFill/>
          <a:ln>
            <a:noFill/>
          </a:ln>
        </p:spPr>
      </p:pic>
      <p:sp>
        <p:nvSpPr>
          <p:cNvPr id="451" name="Google Shape;451;p59"/>
          <p:cNvSpPr/>
          <p:nvPr/>
        </p:nvSpPr>
        <p:spPr>
          <a:xfrm>
            <a:off x="1499475" y="1766250"/>
            <a:ext cx="3909600" cy="599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9"/>
          <p:cNvSpPr/>
          <p:nvPr/>
        </p:nvSpPr>
        <p:spPr>
          <a:xfrm>
            <a:off x="2019850" y="2743725"/>
            <a:ext cx="4162200" cy="599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9"/>
          <p:cNvSpPr/>
          <p:nvPr/>
        </p:nvSpPr>
        <p:spPr>
          <a:xfrm>
            <a:off x="2838575" y="3615275"/>
            <a:ext cx="4313100" cy="70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4" name="Google Shape;454;p59"/>
          <p:cNvPicPr preferRelativeResize="0"/>
          <p:nvPr/>
        </p:nvPicPr>
        <p:blipFill>
          <a:blip r:embed="rId6">
            <a:alphaModFix/>
          </a:blip>
          <a:stretch>
            <a:fillRect/>
          </a:stretch>
        </p:blipFill>
        <p:spPr>
          <a:xfrm>
            <a:off x="265500" y="4577350"/>
            <a:ext cx="1484200" cy="307805"/>
          </a:xfrm>
          <a:prstGeom prst="rect">
            <a:avLst/>
          </a:prstGeom>
          <a:noFill/>
          <a:ln>
            <a:noFill/>
          </a:ln>
        </p:spPr>
      </p:pic>
      <p:pic>
        <p:nvPicPr>
          <p:cNvPr id="455" name="Google Shape;455;p59"/>
          <p:cNvPicPr preferRelativeResize="0"/>
          <p:nvPr/>
        </p:nvPicPr>
        <p:blipFill>
          <a:blip r:embed="rId7">
            <a:alphaModFix/>
          </a:blip>
          <a:stretch>
            <a:fillRect/>
          </a:stretch>
        </p:blipFill>
        <p:spPr>
          <a:xfrm>
            <a:off x="0" y="447300"/>
            <a:ext cx="1097150" cy="1038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0"/>
          <p:cNvSpPr txBox="1"/>
          <p:nvPr>
            <p:ph type="title"/>
          </p:nvPr>
        </p:nvSpPr>
        <p:spPr>
          <a:xfrm>
            <a:off x="219325" y="2150800"/>
            <a:ext cx="4238100" cy="164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2300"/>
              <a:t>4. </a:t>
            </a:r>
            <a:r>
              <a:rPr lang="it" sz="2300"/>
              <a:t>COMPONENTS OF FINANCIAL MANAGEMENT: CONSTRUCTING, READING AND UNDERSTANDING</a:t>
            </a:r>
            <a:endParaRPr sz="2300"/>
          </a:p>
          <a:p>
            <a:pPr indent="0" lvl="0" marL="0" rtl="0" algn="l">
              <a:spcBef>
                <a:spcPts val="0"/>
              </a:spcBef>
              <a:spcAft>
                <a:spcPts val="0"/>
              </a:spcAft>
              <a:buNone/>
            </a:pPr>
            <a:r>
              <a:t/>
            </a:r>
            <a:endParaRPr/>
          </a:p>
        </p:txBody>
      </p:sp>
      <p:sp>
        <p:nvSpPr>
          <p:cNvPr id="461" name="Google Shape;461;p60"/>
          <p:cNvSpPr txBox="1"/>
          <p:nvPr>
            <p:ph idx="2" type="body"/>
          </p:nvPr>
        </p:nvSpPr>
        <p:spPr>
          <a:xfrm>
            <a:off x="4957550" y="907500"/>
            <a:ext cx="3837000" cy="3328500"/>
          </a:xfrm>
          <a:prstGeom prst="rect">
            <a:avLst/>
          </a:prstGeom>
        </p:spPr>
        <p:txBody>
          <a:bodyPr anchorCtr="0" anchor="ctr" bIns="91425" lIns="91425" spcFirstLastPara="1" rIns="91425" wrap="square" tIns="91425">
            <a:noAutofit/>
          </a:bodyPr>
          <a:lstStyle/>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4.1 </a:t>
            </a:r>
            <a:r>
              <a:rPr b="1" lang="it">
                <a:solidFill>
                  <a:schemeClr val="dk2"/>
                </a:solidFill>
              </a:rPr>
              <a:t>The balance sheet</a:t>
            </a:r>
            <a:endParaRPr b="1">
              <a:solidFill>
                <a:schemeClr val="dk2"/>
              </a:solidFill>
            </a:endParaRPr>
          </a:p>
          <a:p>
            <a:pPr indent="0" lvl="0" marL="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4.2 The profit and loss statement</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4.3 The cash flow</a:t>
            </a:r>
            <a:endParaRPr b="1">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4.4 Budget indicators</a:t>
            </a:r>
            <a:endParaRPr b="1"/>
          </a:p>
          <a:p>
            <a:pPr indent="0" lvl="0" marL="0" rtl="0" algn="l">
              <a:spcBef>
                <a:spcPts val="0"/>
              </a:spcBef>
              <a:spcAft>
                <a:spcPts val="0"/>
              </a:spcAft>
              <a:buNone/>
            </a:pPr>
            <a:r>
              <a:t/>
            </a:r>
            <a:endParaRPr b="1"/>
          </a:p>
          <a:p>
            <a:pPr indent="0" lvl="0" marL="0" rtl="0" algn="l">
              <a:spcBef>
                <a:spcPts val="0"/>
              </a:spcBef>
              <a:spcAft>
                <a:spcPts val="1600"/>
              </a:spcAft>
              <a:buNone/>
            </a:pPr>
            <a:r>
              <a:t/>
            </a:r>
            <a:endParaRPr sz="1500"/>
          </a:p>
        </p:txBody>
      </p:sp>
      <p:pic>
        <p:nvPicPr>
          <p:cNvPr id="462" name="Google Shape;462;p60"/>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63" name="Google Shape;463;p60"/>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61"/>
          <p:cNvPicPr preferRelativeResize="0"/>
          <p:nvPr/>
        </p:nvPicPr>
        <p:blipFill>
          <a:blip r:embed="rId3">
            <a:alphaModFix/>
          </a:blip>
          <a:stretch>
            <a:fillRect/>
          </a:stretch>
        </p:blipFill>
        <p:spPr>
          <a:xfrm>
            <a:off x="599475" y="1569100"/>
            <a:ext cx="4053875" cy="3231950"/>
          </a:xfrm>
          <a:prstGeom prst="rect">
            <a:avLst/>
          </a:prstGeom>
          <a:noFill/>
          <a:ln>
            <a:noFill/>
          </a:ln>
        </p:spPr>
      </p:pic>
      <p:sp>
        <p:nvSpPr>
          <p:cNvPr id="469" name="Google Shape;469;p61"/>
          <p:cNvSpPr txBox="1"/>
          <p:nvPr>
            <p:ph type="title"/>
          </p:nvPr>
        </p:nvSpPr>
        <p:spPr>
          <a:xfrm>
            <a:off x="2187900" y="614325"/>
            <a:ext cx="6472500" cy="1305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2"/>
              </a:buClr>
              <a:buSzPts val="1100"/>
              <a:buFont typeface="Arial"/>
              <a:buNone/>
            </a:pPr>
            <a:r>
              <a:rPr b="0" lang="it" sz="1900">
                <a:latin typeface="Lato"/>
                <a:ea typeface="Lato"/>
                <a:cs typeface="Lato"/>
                <a:sym typeface="Lato"/>
              </a:rPr>
              <a:t>To understand how to approach the world of financial management, in the sense of control of an organisation's funds, it is first necessary that every enterprise to have three basic documents:</a:t>
            </a:r>
            <a:endParaRPr sz="3300">
              <a:latin typeface="Lato"/>
              <a:ea typeface="Lato"/>
              <a:cs typeface="Lato"/>
              <a:sym typeface="Lato"/>
            </a:endParaRPr>
          </a:p>
        </p:txBody>
      </p:sp>
      <p:sp>
        <p:nvSpPr>
          <p:cNvPr id="470" name="Google Shape;470;p61"/>
          <p:cNvSpPr txBox="1"/>
          <p:nvPr/>
        </p:nvSpPr>
        <p:spPr>
          <a:xfrm>
            <a:off x="4192200" y="2040825"/>
            <a:ext cx="4468200" cy="12513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chemeClr val="dk1"/>
              </a:buClr>
              <a:buSzPts val="2100"/>
              <a:buFont typeface="Lato"/>
              <a:buChar char="●"/>
            </a:pPr>
            <a:r>
              <a:rPr b="1" lang="it" sz="2100">
                <a:solidFill>
                  <a:schemeClr val="dk1"/>
                </a:solidFill>
                <a:latin typeface="Lato"/>
                <a:ea typeface="Lato"/>
                <a:cs typeface="Lato"/>
                <a:sym typeface="Lato"/>
              </a:rPr>
              <a:t>The Balance Sheet</a:t>
            </a:r>
            <a:endParaRPr b="1" sz="2100">
              <a:solidFill>
                <a:schemeClr val="dk1"/>
              </a:solidFill>
              <a:latin typeface="Lato"/>
              <a:ea typeface="Lato"/>
              <a:cs typeface="Lato"/>
              <a:sym typeface="Lato"/>
            </a:endParaRPr>
          </a:p>
          <a:p>
            <a:pPr indent="-361950" lvl="0" marL="457200" rtl="0" algn="l">
              <a:lnSpc>
                <a:spcPct val="115000"/>
              </a:lnSpc>
              <a:spcBef>
                <a:spcPts val="0"/>
              </a:spcBef>
              <a:spcAft>
                <a:spcPts val="0"/>
              </a:spcAft>
              <a:buClr>
                <a:schemeClr val="dk1"/>
              </a:buClr>
              <a:buSzPts val="2100"/>
              <a:buFont typeface="Lato"/>
              <a:buChar char="●"/>
            </a:pPr>
            <a:r>
              <a:rPr b="1" lang="it" sz="2100">
                <a:solidFill>
                  <a:schemeClr val="dk1"/>
                </a:solidFill>
                <a:latin typeface="Lato"/>
                <a:ea typeface="Lato"/>
                <a:cs typeface="Lato"/>
                <a:sym typeface="Lato"/>
              </a:rPr>
              <a:t>The Profit And Loss Statements</a:t>
            </a:r>
            <a:endParaRPr b="1" sz="2100">
              <a:solidFill>
                <a:schemeClr val="dk1"/>
              </a:solidFill>
              <a:latin typeface="Lato"/>
              <a:ea typeface="Lato"/>
              <a:cs typeface="Lato"/>
              <a:sym typeface="Lato"/>
            </a:endParaRPr>
          </a:p>
          <a:p>
            <a:pPr indent="-361950" lvl="0" marL="457200" rtl="0" algn="l">
              <a:lnSpc>
                <a:spcPct val="115000"/>
              </a:lnSpc>
              <a:spcBef>
                <a:spcPts val="0"/>
              </a:spcBef>
              <a:spcAft>
                <a:spcPts val="0"/>
              </a:spcAft>
              <a:buClr>
                <a:schemeClr val="dk1"/>
              </a:buClr>
              <a:buSzPts val="2100"/>
              <a:buFont typeface="Lato"/>
              <a:buChar char="●"/>
            </a:pPr>
            <a:r>
              <a:rPr b="1" lang="it" sz="2100">
                <a:solidFill>
                  <a:schemeClr val="dk1"/>
                </a:solidFill>
                <a:latin typeface="Lato"/>
                <a:ea typeface="Lato"/>
                <a:cs typeface="Lato"/>
                <a:sym typeface="Lato"/>
              </a:rPr>
              <a:t>The Cash Flow</a:t>
            </a:r>
            <a:endParaRPr b="1" sz="2100">
              <a:solidFill>
                <a:schemeClr val="dk1"/>
              </a:solidFill>
              <a:latin typeface="Lato"/>
              <a:ea typeface="Lato"/>
              <a:cs typeface="Lato"/>
              <a:sym typeface="Lato"/>
            </a:endParaRPr>
          </a:p>
        </p:txBody>
      </p:sp>
      <p:pic>
        <p:nvPicPr>
          <p:cNvPr id="471" name="Google Shape;471;p61"/>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72" name="Google Shape;472;p61"/>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62"/>
          <p:cNvPicPr preferRelativeResize="0"/>
          <p:nvPr/>
        </p:nvPicPr>
        <p:blipFill>
          <a:blip r:embed="rId3">
            <a:alphaModFix/>
          </a:blip>
          <a:stretch>
            <a:fillRect/>
          </a:stretch>
        </p:blipFill>
        <p:spPr>
          <a:xfrm>
            <a:off x="751225" y="788514"/>
            <a:ext cx="3566475" cy="3566475"/>
          </a:xfrm>
          <a:prstGeom prst="rect">
            <a:avLst/>
          </a:prstGeom>
          <a:noFill/>
          <a:ln>
            <a:noFill/>
          </a:ln>
        </p:spPr>
      </p:pic>
      <p:sp>
        <p:nvSpPr>
          <p:cNvPr id="478" name="Google Shape;478;p62"/>
          <p:cNvSpPr txBox="1"/>
          <p:nvPr>
            <p:ph idx="1" type="body"/>
          </p:nvPr>
        </p:nvSpPr>
        <p:spPr>
          <a:xfrm>
            <a:off x="1727300" y="621825"/>
            <a:ext cx="6850800" cy="1696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it" sz="1300">
                <a:solidFill>
                  <a:schemeClr val="dk1"/>
                </a:solidFill>
              </a:rPr>
              <a:t>THE BALANCE SHEET</a:t>
            </a:r>
            <a:endParaRPr b="1" sz="1300">
              <a:solidFill>
                <a:schemeClr val="dk1"/>
              </a:solidFill>
            </a:endParaRPr>
          </a:p>
          <a:p>
            <a:pPr indent="0" lvl="0" marL="0" rtl="0" algn="l">
              <a:lnSpc>
                <a:spcPct val="100000"/>
              </a:lnSpc>
              <a:spcBef>
                <a:spcPts val="0"/>
              </a:spcBef>
              <a:spcAft>
                <a:spcPts val="0"/>
              </a:spcAft>
              <a:buNone/>
            </a:pPr>
            <a:r>
              <a:t/>
            </a:r>
            <a:endParaRPr b="1" sz="1300">
              <a:solidFill>
                <a:schemeClr val="dk1"/>
              </a:solidFill>
            </a:endParaRPr>
          </a:p>
          <a:p>
            <a:pPr indent="0" lvl="0" marL="0" rtl="0" algn="just">
              <a:spcBef>
                <a:spcPts val="1200"/>
              </a:spcBef>
              <a:spcAft>
                <a:spcPts val="1200"/>
              </a:spcAft>
              <a:buNone/>
            </a:pPr>
            <a:r>
              <a:rPr lang="it" sz="1200"/>
              <a:t>The accounting balance sheet is a picture of the company's financial situation, through which it is possible to analyze the financial position. With this paper anyone can see what the enterprise owns, how many debts the organization has and how much has been invested. The financial situation is the main point of the balance sheet, but what is it? It is simply the ability to face debts. It is different, as we will see, from the economic situation. </a:t>
            </a:r>
            <a:endParaRPr sz="1800"/>
          </a:p>
        </p:txBody>
      </p:sp>
      <p:sp>
        <p:nvSpPr>
          <p:cNvPr id="479" name="Google Shape;479;p62"/>
          <p:cNvSpPr txBox="1"/>
          <p:nvPr/>
        </p:nvSpPr>
        <p:spPr>
          <a:xfrm>
            <a:off x="4099475" y="3299900"/>
            <a:ext cx="4514100" cy="794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lang="it" sz="1200">
                <a:solidFill>
                  <a:schemeClr val="dk2"/>
                </a:solidFill>
                <a:latin typeface="Lato"/>
                <a:ea typeface="Lato"/>
                <a:cs typeface="Lato"/>
                <a:sym typeface="Lato"/>
              </a:rPr>
              <a:t>In other words, the balance sheet shows the company’s total assets and how these assets are financed, through either debt or equity, and is useful for doing both </a:t>
            </a:r>
            <a:r>
              <a:rPr b="1" lang="it" sz="1200">
                <a:solidFill>
                  <a:schemeClr val="dk2"/>
                </a:solidFill>
                <a:latin typeface="Lato"/>
                <a:ea typeface="Lato"/>
                <a:cs typeface="Lato"/>
                <a:sym typeface="Lato"/>
              </a:rPr>
              <a:t>internal and external analysis.</a:t>
            </a:r>
            <a:endParaRPr sz="1600"/>
          </a:p>
        </p:txBody>
      </p:sp>
      <p:pic>
        <p:nvPicPr>
          <p:cNvPr id="480" name="Google Shape;480;p62"/>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81" name="Google Shape;481;p62"/>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3"/>
          <p:cNvSpPr txBox="1"/>
          <p:nvPr>
            <p:ph type="title"/>
          </p:nvPr>
        </p:nvSpPr>
        <p:spPr>
          <a:xfrm>
            <a:off x="1411200" y="531425"/>
            <a:ext cx="7386600" cy="9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&lt;&lt; </a:t>
            </a:r>
            <a:r>
              <a:rPr lang="it" sz="2000"/>
              <a:t>Balance sheets helps to understand if an organization is succeeding or struggling by analyzing the liquidity situation &gt;&gt;</a:t>
            </a:r>
            <a:endParaRPr sz="2000"/>
          </a:p>
        </p:txBody>
      </p:sp>
      <p:graphicFrame>
        <p:nvGraphicFramePr>
          <p:cNvPr id="487" name="Google Shape;487;p63"/>
          <p:cNvGraphicFramePr/>
          <p:nvPr/>
        </p:nvGraphicFramePr>
        <p:xfrm>
          <a:off x="952500" y="1793825"/>
          <a:ext cx="3000000" cy="3000000"/>
        </p:xfrm>
        <a:graphic>
          <a:graphicData uri="http://schemas.openxmlformats.org/drawingml/2006/table">
            <a:tbl>
              <a:tblPr>
                <a:noFill/>
                <a:tableStyleId>{48ECA2DF-C6C6-4747-BECF-7BD6EE341FAD}</a:tableStyleId>
              </a:tblPr>
              <a:tblGrid>
                <a:gridCol w="3497050"/>
                <a:gridCol w="3741950"/>
              </a:tblGrid>
              <a:tr h="418450">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Internal Analysis</a:t>
                      </a:r>
                      <a:r>
                        <a:rPr b="1" lang="it" sz="2100">
                          <a:solidFill>
                            <a:schemeClr val="dk1"/>
                          </a:solidFill>
                          <a:latin typeface="Lato"/>
                          <a:ea typeface="Lato"/>
                          <a:cs typeface="Lato"/>
                          <a:sym typeface="Lato"/>
                        </a:rPr>
                        <a:t>:</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it" sz="2100">
                          <a:solidFill>
                            <a:schemeClr val="dk1"/>
                          </a:solidFill>
                          <a:latin typeface="Lato"/>
                          <a:ea typeface="Lato"/>
                          <a:cs typeface="Lato"/>
                          <a:sym typeface="Lato"/>
                        </a:rPr>
                        <a:t>External Analysis</a:t>
                      </a:r>
                      <a:r>
                        <a:rPr b="1" lang="it" sz="2100">
                          <a:solidFill>
                            <a:schemeClr val="dk1"/>
                          </a:solidFill>
                          <a:latin typeface="Lato"/>
                          <a:ea typeface="Lato"/>
                          <a:cs typeface="Lato"/>
                          <a:sym typeface="Lato"/>
                        </a:rPr>
                        <a:t>:</a:t>
                      </a:r>
                      <a:endParaRPr/>
                    </a:p>
                  </a:txBody>
                  <a:tcPr marT="91425" marB="91425" marR="91425" marL="91425"/>
                </a:tc>
              </a:tr>
              <a:tr h="962700">
                <a:tc>
                  <a:txBody>
                    <a:bodyPr/>
                    <a:lstStyle/>
                    <a:p>
                      <a:pPr indent="0" lvl="0" marL="0" rtl="0" algn="l">
                        <a:spcBef>
                          <a:spcPts val="0"/>
                        </a:spcBef>
                        <a:spcAft>
                          <a:spcPts val="0"/>
                        </a:spcAft>
                        <a:buNone/>
                      </a:pPr>
                      <a:r>
                        <a:rPr lang="it">
                          <a:latin typeface="Lato"/>
                          <a:ea typeface="Lato"/>
                          <a:cs typeface="Lato"/>
                          <a:sym typeface="Lato"/>
                        </a:rPr>
                        <a:t>With the internal analysis is possible to understand: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	if the organization is able to meet future expenses or handle a market shock;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	trends in assets and liabilities to make sure the organization is functioning properly;</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	problem areas.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a:latin typeface="Lato"/>
                          <a:ea typeface="Lato"/>
                          <a:cs typeface="Lato"/>
                          <a:sym typeface="Lato"/>
                        </a:rPr>
                        <a:t>I</a:t>
                      </a:r>
                      <a:r>
                        <a:rPr lang="it">
                          <a:latin typeface="Lato"/>
                          <a:ea typeface="Lato"/>
                          <a:cs typeface="Lato"/>
                          <a:sym typeface="Lato"/>
                        </a:rPr>
                        <a:t>t helps investors and stakeholders to:</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evaluate the company,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to see its financial position, the current available resources, and all the financing arrangements.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For investors, this can help them to understand whether it would be worth to invest in that company</a:t>
                      </a:r>
                      <a:r>
                        <a:rPr lang="it"/>
                        <a:t>.</a:t>
                      </a:r>
                      <a:endParaRPr/>
                    </a:p>
                  </a:txBody>
                  <a:tcPr marT="91425" marB="91425" marR="91425" marL="91425"/>
                </a:tc>
              </a:tr>
            </a:tbl>
          </a:graphicData>
        </a:graphic>
      </p:graphicFrame>
      <p:pic>
        <p:nvPicPr>
          <p:cNvPr id="488" name="Google Shape;488;p63"/>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489" name="Google Shape;489;p63"/>
          <p:cNvPicPr preferRelativeResize="0"/>
          <p:nvPr/>
        </p:nvPicPr>
        <p:blipFill>
          <a:blip r:embed="rId4">
            <a:alphaModFix/>
          </a:blip>
          <a:stretch>
            <a:fillRect/>
          </a:stretch>
        </p:blipFill>
        <p:spPr>
          <a:xfrm>
            <a:off x="0" y="447300"/>
            <a:ext cx="1097150" cy="10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265500" y="244925"/>
            <a:ext cx="1393177" cy="1318200"/>
          </a:xfrm>
          <a:prstGeom prst="rect">
            <a:avLst/>
          </a:prstGeom>
          <a:noFill/>
          <a:ln>
            <a:noFill/>
          </a:ln>
        </p:spPr>
      </p:pic>
      <p:sp>
        <p:nvSpPr>
          <p:cNvPr id="160" name="Google Shape;160;p28"/>
          <p:cNvSpPr txBox="1"/>
          <p:nvPr>
            <p:ph type="title"/>
          </p:nvPr>
        </p:nvSpPr>
        <p:spPr>
          <a:xfrm>
            <a:off x="1894738" y="531425"/>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Methodology - EQF</a:t>
            </a:r>
            <a:endParaRPr sz="2000"/>
          </a:p>
        </p:txBody>
      </p:sp>
      <p:graphicFrame>
        <p:nvGraphicFramePr>
          <p:cNvPr id="161" name="Google Shape;161;p28"/>
          <p:cNvGraphicFramePr/>
          <p:nvPr/>
        </p:nvGraphicFramePr>
        <p:xfrm>
          <a:off x="1658663" y="1166835"/>
          <a:ext cx="3000000" cy="3000000"/>
        </p:xfrm>
        <a:graphic>
          <a:graphicData uri="http://schemas.openxmlformats.org/drawingml/2006/table">
            <a:tbl>
              <a:tblPr>
                <a:noFill/>
                <a:tableStyleId>{48ECA2DF-C6C6-4747-BECF-7BD6EE341FAD}</a:tableStyleId>
              </a:tblPr>
              <a:tblGrid>
                <a:gridCol w="2264575"/>
                <a:gridCol w="2264575"/>
                <a:gridCol w="2264575"/>
              </a:tblGrid>
              <a:tr h="459175">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Knowledge:</a:t>
                      </a:r>
                      <a:endParaRPr/>
                    </a:p>
                  </a:txBody>
                  <a:tcPr marT="91425" marB="91425" marR="91425" marL="91425"/>
                </a:tc>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Skills:</a:t>
                      </a:r>
                      <a:endParaRPr/>
                    </a:p>
                  </a:txBody>
                  <a:tcPr marT="91425" marB="91425" marR="91425" marL="91425"/>
                </a:tc>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Competences:</a:t>
                      </a:r>
                      <a:endParaRPr/>
                    </a:p>
                  </a:txBody>
                  <a:tcPr marT="91425" marB="91425" marR="91425" marL="91425"/>
                </a:tc>
              </a:tr>
              <a:tr h="2699550">
                <a:tc>
                  <a:txBody>
                    <a:bodyPr/>
                    <a:lstStyle/>
                    <a:p>
                      <a:pPr indent="0" lvl="0" marL="0" rtl="0" algn="l">
                        <a:spcBef>
                          <a:spcPts val="0"/>
                        </a:spcBef>
                        <a:spcAft>
                          <a:spcPts val="0"/>
                        </a:spcAft>
                        <a:buNone/>
                      </a:pPr>
                      <a:r>
                        <a:rPr lang="it" sz="1000">
                          <a:latin typeface="Lato"/>
                          <a:ea typeface="Lato"/>
                          <a:cs typeface="Lato"/>
                          <a:sym typeface="Lato"/>
                        </a:rPr>
                        <a:t>- </a:t>
                      </a:r>
                      <a:r>
                        <a:rPr lang="it" sz="1000">
                          <a:solidFill>
                            <a:schemeClr val="dk2"/>
                          </a:solidFill>
                          <a:latin typeface="Lato"/>
                          <a:ea typeface="Lato"/>
                          <a:cs typeface="Lato"/>
                          <a:sym typeface="Lato"/>
                        </a:rPr>
                        <a:t>Learn how to </a:t>
                      </a:r>
                      <a:r>
                        <a:rPr lang="it" sz="1000">
                          <a:solidFill>
                            <a:srgbClr val="222222"/>
                          </a:solidFill>
                          <a:latin typeface="Lato"/>
                          <a:ea typeface="Lato"/>
                          <a:cs typeface="Lato"/>
                          <a:sym typeface="Lato"/>
                        </a:rPr>
                        <a:t>plan a business and identify goals</a:t>
                      </a:r>
                      <a:endParaRPr sz="1000">
                        <a:solidFill>
                          <a:srgbClr val="222222"/>
                        </a:solidFill>
                        <a:latin typeface="Lato"/>
                        <a:ea typeface="Lato"/>
                        <a:cs typeface="Lato"/>
                        <a:sym typeface="Lato"/>
                      </a:endParaRPr>
                    </a:p>
                    <a:p>
                      <a:pPr indent="0" lvl="0" marL="0" rtl="0" algn="l">
                        <a:spcBef>
                          <a:spcPts val="0"/>
                        </a:spcBef>
                        <a:spcAft>
                          <a:spcPts val="0"/>
                        </a:spcAft>
                        <a:buNone/>
                      </a:pPr>
                      <a:r>
                        <a:t/>
                      </a:r>
                      <a:endParaRPr sz="1000">
                        <a:solidFill>
                          <a:srgbClr val="222222"/>
                        </a:solidFill>
                        <a:latin typeface="Lato"/>
                        <a:ea typeface="Lato"/>
                        <a:cs typeface="Lato"/>
                        <a:sym typeface="Lato"/>
                      </a:endParaRPr>
                    </a:p>
                    <a:p>
                      <a:pPr indent="0" lvl="0" marL="0" rtl="0" algn="l">
                        <a:spcBef>
                          <a:spcPts val="0"/>
                        </a:spcBef>
                        <a:spcAft>
                          <a:spcPts val="0"/>
                        </a:spcAft>
                        <a:buNone/>
                      </a:pPr>
                      <a:r>
                        <a:rPr lang="it" sz="1000">
                          <a:solidFill>
                            <a:srgbClr val="333333"/>
                          </a:solidFill>
                          <a:highlight>
                            <a:srgbClr val="FFFFFF"/>
                          </a:highlight>
                          <a:latin typeface="Lato"/>
                          <a:ea typeface="Lato"/>
                          <a:cs typeface="Lato"/>
                          <a:sym typeface="Lato"/>
                        </a:rPr>
                        <a:t>- </a:t>
                      </a:r>
                      <a:r>
                        <a:rPr lang="it" sz="1000">
                          <a:solidFill>
                            <a:srgbClr val="222222"/>
                          </a:solidFill>
                          <a:highlight>
                            <a:srgbClr val="FCFCFC"/>
                          </a:highlight>
                          <a:latin typeface="Lato"/>
                          <a:ea typeface="Lato"/>
                          <a:cs typeface="Lato"/>
                          <a:sym typeface="Lato"/>
                        </a:rPr>
                        <a:t>Know exactly how to achieve objectives set</a:t>
                      </a:r>
                      <a:endParaRPr sz="1000">
                        <a:solidFill>
                          <a:srgbClr val="222222"/>
                        </a:solidFill>
                        <a:highlight>
                          <a:srgbClr val="FCFCFC"/>
                        </a:highlight>
                        <a:latin typeface="Lato"/>
                        <a:ea typeface="Lato"/>
                        <a:cs typeface="Lato"/>
                        <a:sym typeface="Lato"/>
                      </a:endParaRPr>
                    </a:p>
                    <a:p>
                      <a:pPr indent="0" lvl="0" marL="0" rtl="0" algn="l">
                        <a:spcBef>
                          <a:spcPts val="0"/>
                        </a:spcBef>
                        <a:spcAft>
                          <a:spcPts val="0"/>
                        </a:spcAft>
                        <a:buNone/>
                      </a:pPr>
                      <a:r>
                        <a:t/>
                      </a:r>
                      <a:endParaRPr sz="1000">
                        <a:solidFill>
                          <a:srgbClr val="222222"/>
                        </a:solidFill>
                        <a:highlight>
                          <a:srgbClr val="FCFCFC"/>
                        </a:highlight>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it" sz="1000">
                          <a:solidFill>
                            <a:schemeClr val="dk2"/>
                          </a:solidFill>
                          <a:latin typeface="Lato"/>
                          <a:ea typeface="Lato"/>
                          <a:cs typeface="Lato"/>
                          <a:sym typeface="Lato"/>
                        </a:rPr>
                        <a:t>- Understand the differences between the various types of financial management</a:t>
                      </a:r>
                      <a:endParaRPr sz="10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t/>
                      </a:r>
                      <a:endParaRPr sz="10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it" sz="1000">
                          <a:solidFill>
                            <a:schemeClr val="dk2"/>
                          </a:solidFill>
                          <a:latin typeface="Lato"/>
                          <a:ea typeface="Lato"/>
                          <a:cs typeface="Lato"/>
                          <a:sym typeface="Lato"/>
                        </a:rPr>
                        <a:t>-Know the exact tools that make up finance management</a:t>
                      </a:r>
                      <a:endParaRPr sz="1000">
                        <a:solidFill>
                          <a:srgbClr val="222222"/>
                        </a:solidFill>
                        <a:highlight>
                          <a:srgbClr val="FCFCFC"/>
                        </a:highlight>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sz="1000">
                          <a:latin typeface="Lato"/>
                          <a:ea typeface="Lato"/>
                          <a:cs typeface="Lato"/>
                          <a:sym typeface="Lato"/>
                        </a:rPr>
                        <a:t>-</a:t>
                      </a:r>
                      <a:r>
                        <a:rPr lang="it" sz="1000">
                          <a:solidFill>
                            <a:srgbClr val="333333"/>
                          </a:solidFill>
                          <a:highlight>
                            <a:srgbClr val="FFFFFF"/>
                          </a:highlight>
                          <a:latin typeface="Lato"/>
                          <a:ea typeface="Lato"/>
                          <a:cs typeface="Lato"/>
                          <a:sym typeface="Lato"/>
                        </a:rPr>
                        <a:t> T</a:t>
                      </a:r>
                      <a:r>
                        <a:rPr lang="it" sz="1000">
                          <a:solidFill>
                            <a:srgbClr val="333333"/>
                          </a:solidFill>
                          <a:highlight>
                            <a:srgbClr val="FFFFFF"/>
                          </a:highlight>
                          <a:latin typeface="Lato"/>
                          <a:ea typeface="Lato"/>
                          <a:cs typeface="Lato"/>
                          <a:sym typeface="Lato"/>
                        </a:rPr>
                        <a:t>o define and focus on business ideas, strategies and vision</a:t>
                      </a:r>
                      <a:endParaRPr sz="1000">
                        <a:solidFill>
                          <a:srgbClr val="333333"/>
                        </a:solidFill>
                        <a:highlight>
                          <a:srgbClr val="FFFFFF"/>
                        </a:highlight>
                        <a:latin typeface="Lato"/>
                        <a:ea typeface="Lato"/>
                        <a:cs typeface="Lato"/>
                        <a:sym typeface="Lato"/>
                      </a:endParaRPr>
                    </a:p>
                    <a:p>
                      <a:pPr indent="0" lvl="0" marL="0" rtl="0" algn="l">
                        <a:spcBef>
                          <a:spcPts val="0"/>
                        </a:spcBef>
                        <a:spcAft>
                          <a:spcPts val="0"/>
                        </a:spcAft>
                        <a:buNone/>
                      </a:pPr>
                      <a:r>
                        <a:t/>
                      </a:r>
                      <a:endParaRPr sz="1000">
                        <a:solidFill>
                          <a:srgbClr val="333333"/>
                        </a:solidFill>
                        <a:highlight>
                          <a:srgbClr val="FFFFFF"/>
                        </a:highlight>
                        <a:latin typeface="Lato"/>
                        <a:ea typeface="Lato"/>
                        <a:cs typeface="Lato"/>
                        <a:sym typeface="Lato"/>
                      </a:endParaRPr>
                    </a:p>
                    <a:p>
                      <a:pPr indent="0" lvl="0" marL="0" rtl="0" algn="l">
                        <a:spcBef>
                          <a:spcPts val="0"/>
                        </a:spcBef>
                        <a:spcAft>
                          <a:spcPts val="0"/>
                        </a:spcAft>
                        <a:buNone/>
                      </a:pPr>
                      <a:r>
                        <a:rPr lang="it" sz="1000">
                          <a:solidFill>
                            <a:srgbClr val="333333"/>
                          </a:solidFill>
                          <a:highlight>
                            <a:srgbClr val="FFFFFF"/>
                          </a:highlight>
                          <a:latin typeface="Lato"/>
                          <a:ea typeface="Lato"/>
                          <a:cs typeface="Lato"/>
                          <a:sym typeface="Lato"/>
                        </a:rPr>
                        <a:t>- I</a:t>
                      </a:r>
                      <a:r>
                        <a:rPr lang="it" sz="1000">
                          <a:solidFill>
                            <a:srgbClr val="333333"/>
                          </a:solidFill>
                          <a:highlight>
                            <a:srgbClr val="FFFFFF"/>
                          </a:highlight>
                          <a:latin typeface="Lato"/>
                          <a:ea typeface="Lato"/>
                          <a:cs typeface="Lato"/>
                          <a:sym typeface="Lato"/>
                        </a:rPr>
                        <a:t>dentify potential pitfalls as well as strengths</a:t>
                      </a:r>
                      <a:endParaRPr sz="1000">
                        <a:solidFill>
                          <a:srgbClr val="333333"/>
                        </a:solidFill>
                        <a:highlight>
                          <a:srgbClr val="FFFFFF"/>
                        </a:highlight>
                        <a:latin typeface="Lato"/>
                        <a:ea typeface="Lato"/>
                        <a:cs typeface="Lato"/>
                        <a:sym typeface="Lato"/>
                      </a:endParaRPr>
                    </a:p>
                    <a:p>
                      <a:pPr indent="0" lvl="0" marL="0" rtl="0" algn="l">
                        <a:spcBef>
                          <a:spcPts val="0"/>
                        </a:spcBef>
                        <a:spcAft>
                          <a:spcPts val="0"/>
                        </a:spcAft>
                        <a:buNone/>
                      </a:pPr>
                      <a:r>
                        <a:t/>
                      </a:r>
                      <a:endParaRPr sz="1000">
                        <a:solidFill>
                          <a:srgbClr val="333333"/>
                        </a:solidFill>
                        <a:highlight>
                          <a:srgbClr val="FFFFFF"/>
                        </a:highlight>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it" sz="1000">
                          <a:solidFill>
                            <a:schemeClr val="dk2"/>
                          </a:solidFill>
                          <a:latin typeface="Lato"/>
                          <a:ea typeface="Lato"/>
                          <a:cs typeface="Lato"/>
                          <a:sym typeface="Lato"/>
                        </a:rPr>
                        <a:t>-Planning strategies in both the short and long term</a:t>
                      </a:r>
                      <a:endParaRPr sz="10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t/>
                      </a:r>
                      <a:endParaRPr sz="1000">
                        <a:solidFill>
                          <a:schemeClr val="dk2"/>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lang="it" sz="1000">
                          <a:solidFill>
                            <a:schemeClr val="dk2"/>
                          </a:solidFill>
                          <a:latin typeface="Lato"/>
                          <a:ea typeface="Lato"/>
                          <a:cs typeface="Lato"/>
                          <a:sym typeface="Lato"/>
                        </a:rPr>
                        <a:t>-To acquire a concrete entrepreneurial vision that can guarantee the success of the social enterprise</a:t>
                      </a:r>
                      <a:endParaRPr sz="1000">
                        <a:solidFill>
                          <a:srgbClr val="333333"/>
                        </a:solidFill>
                        <a:highlight>
                          <a:srgbClr val="FFFFFF"/>
                        </a:highlight>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sz="1000">
                          <a:latin typeface="Lato"/>
                          <a:ea typeface="Lato"/>
                          <a:cs typeface="Lato"/>
                          <a:sym typeface="Lato"/>
                        </a:rPr>
                        <a:t>- </a:t>
                      </a:r>
                      <a:r>
                        <a:rPr lang="it" sz="1000">
                          <a:solidFill>
                            <a:srgbClr val="202124"/>
                          </a:solidFill>
                          <a:highlight>
                            <a:srgbClr val="FFFFFF"/>
                          </a:highlight>
                          <a:latin typeface="Lato"/>
                          <a:ea typeface="Lato"/>
                          <a:cs typeface="Lato"/>
                          <a:sym typeface="Lato"/>
                        </a:rPr>
                        <a:t>Take specific steps necessary to make business ideas succeed achieving short-term and long-term objectives</a:t>
                      </a:r>
                      <a:endParaRPr sz="1000">
                        <a:solidFill>
                          <a:srgbClr val="202124"/>
                        </a:solidFill>
                        <a:highlight>
                          <a:srgbClr val="FFFFFF"/>
                        </a:highlight>
                        <a:latin typeface="Lato"/>
                        <a:ea typeface="Lato"/>
                        <a:cs typeface="Lato"/>
                        <a:sym typeface="Lato"/>
                      </a:endParaRPr>
                    </a:p>
                    <a:p>
                      <a:pPr indent="0" lvl="0" marL="0" rtl="0" algn="l">
                        <a:spcBef>
                          <a:spcPts val="0"/>
                        </a:spcBef>
                        <a:spcAft>
                          <a:spcPts val="0"/>
                        </a:spcAft>
                        <a:buNone/>
                      </a:pPr>
                      <a:r>
                        <a:t/>
                      </a:r>
                      <a:endParaRPr sz="1000">
                        <a:solidFill>
                          <a:srgbClr val="202124"/>
                        </a:solidFill>
                        <a:highlight>
                          <a:srgbClr val="FFFFFF"/>
                        </a:highlight>
                        <a:latin typeface="Lato"/>
                        <a:ea typeface="Lato"/>
                        <a:cs typeface="Lato"/>
                        <a:sym typeface="Lato"/>
                      </a:endParaRPr>
                    </a:p>
                    <a:p>
                      <a:pPr indent="0" lvl="0" marL="0" rtl="0" algn="l">
                        <a:spcBef>
                          <a:spcPts val="0"/>
                        </a:spcBef>
                        <a:spcAft>
                          <a:spcPts val="0"/>
                        </a:spcAft>
                        <a:buNone/>
                      </a:pPr>
                      <a:r>
                        <a:rPr lang="it" sz="1000">
                          <a:solidFill>
                            <a:srgbClr val="202124"/>
                          </a:solidFill>
                          <a:highlight>
                            <a:srgbClr val="FFFFFF"/>
                          </a:highlight>
                          <a:latin typeface="Lato"/>
                          <a:ea typeface="Lato"/>
                          <a:cs typeface="Lato"/>
                          <a:sym typeface="Lato"/>
                        </a:rPr>
                        <a:t>- </a:t>
                      </a:r>
                      <a:r>
                        <a:rPr lang="it" sz="1000">
                          <a:solidFill>
                            <a:srgbClr val="222222"/>
                          </a:solidFill>
                          <a:highlight>
                            <a:srgbClr val="FCFCFC"/>
                          </a:highlight>
                          <a:latin typeface="Lato"/>
                          <a:ea typeface="Lato"/>
                          <a:cs typeface="Lato"/>
                          <a:sym typeface="Lato"/>
                        </a:rPr>
                        <a:t>M</a:t>
                      </a:r>
                      <a:r>
                        <a:rPr lang="it" sz="1000">
                          <a:solidFill>
                            <a:srgbClr val="222222"/>
                          </a:solidFill>
                          <a:highlight>
                            <a:srgbClr val="FCFCFC"/>
                          </a:highlight>
                          <a:latin typeface="Lato"/>
                          <a:ea typeface="Lato"/>
                          <a:cs typeface="Lato"/>
                          <a:sym typeface="Lato"/>
                        </a:rPr>
                        <a:t>anagement is better-equipped to handle uncertainty and to focus on strong points</a:t>
                      </a:r>
                      <a:endParaRPr sz="1000">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it" sz="1000">
                          <a:solidFill>
                            <a:schemeClr val="dk2"/>
                          </a:solidFill>
                          <a:latin typeface="Lato"/>
                          <a:ea typeface="Lato"/>
                          <a:cs typeface="Lato"/>
                          <a:sym typeface="Lato"/>
                        </a:rPr>
                        <a:t>-Have control over the budget that makes the company acquire wealth</a:t>
                      </a:r>
                      <a:endParaRPr sz="1000">
                        <a:latin typeface="Lato"/>
                        <a:ea typeface="Lato"/>
                        <a:cs typeface="Lato"/>
                        <a:sym typeface="Lato"/>
                      </a:endParaRPr>
                    </a:p>
                  </a:txBody>
                  <a:tcPr marT="91425" marB="91425" marR="91425" marL="91425"/>
                </a:tc>
              </a:tr>
            </a:tbl>
          </a:graphicData>
        </a:graphic>
      </p:graphicFrame>
      <p:pic>
        <p:nvPicPr>
          <p:cNvPr id="162" name="Google Shape;162;p28"/>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txBox="1"/>
          <p:nvPr>
            <p:ph type="title"/>
          </p:nvPr>
        </p:nvSpPr>
        <p:spPr>
          <a:xfrm>
            <a:off x="1411200" y="531425"/>
            <a:ext cx="7386600" cy="9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it" sz="2000"/>
              <a:t>The balance sheet is based on this essential equation</a:t>
            </a:r>
            <a:r>
              <a:rPr b="0" lang="it" sz="2000"/>
              <a:t>:</a:t>
            </a:r>
            <a:endParaRPr b="0" sz="2000"/>
          </a:p>
          <a:p>
            <a:pPr indent="0" lvl="0" marL="0" rtl="0" algn="ctr">
              <a:spcBef>
                <a:spcPts val="0"/>
              </a:spcBef>
              <a:spcAft>
                <a:spcPts val="0"/>
              </a:spcAft>
              <a:buNone/>
            </a:pPr>
            <a:r>
              <a:rPr lang="it" sz="2000"/>
              <a:t> Assets = Liabilities + Equity</a:t>
            </a:r>
            <a:endParaRPr sz="2000"/>
          </a:p>
        </p:txBody>
      </p:sp>
      <p:pic>
        <p:nvPicPr>
          <p:cNvPr id="495" name="Google Shape;495;p64"/>
          <p:cNvPicPr preferRelativeResize="0"/>
          <p:nvPr/>
        </p:nvPicPr>
        <p:blipFill>
          <a:blip r:embed="rId3">
            <a:alphaModFix/>
          </a:blip>
          <a:stretch>
            <a:fillRect/>
          </a:stretch>
        </p:blipFill>
        <p:spPr>
          <a:xfrm>
            <a:off x="1185550" y="1435625"/>
            <a:ext cx="4005150" cy="2820725"/>
          </a:xfrm>
          <a:prstGeom prst="rect">
            <a:avLst/>
          </a:prstGeom>
          <a:noFill/>
          <a:ln>
            <a:noFill/>
          </a:ln>
        </p:spPr>
      </p:pic>
      <p:sp>
        <p:nvSpPr>
          <p:cNvPr id="496" name="Google Shape;496;p64"/>
          <p:cNvSpPr txBox="1"/>
          <p:nvPr>
            <p:ph idx="1" type="body"/>
          </p:nvPr>
        </p:nvSpPr>
        <p:spPr>
          <a:xfrm>
            <a:off x="5461800" y="1435631"/>
            <a:ext cx="3336000" cy="3083400"/>
          </a:xfrm>
          <a:prstGeom prst="rect">
            <a:avLst/>
          </a:prstGeom>
        </p:spPr>
        <p:txBody>
          <a:bodyPr anchorCtr="0" anchor="t" bIns="91425" lIns="91425" spcFirstLastPara="1" rIns="91425" wrap="square" tIns="91425">
            <a:noAutofit/>
          </a:bodyPr>
          <a:lstStyle/>
          <a:p>
            <a:pPr indent="-304800" lvl="0" marL="457200" rtl="0" algn="just">
              <a:spcBef>
                <a:spcPts val="1200"/>
              </a:spcBef>
              <a:spcAft>
                <a:spcPts val="0"/>
              </a:spcAft>
              <a:buSzPts val="1200"/>
              <a:buChar char="●"/>
            </a:pPr>
            <a:r>
              <a:rPr b="1" lang="it" sz="1200"/>
              <a:t>ASSET: </a:t>
            </a:r>
            <a:r>
              <a:rPr lang="it" sz="1200"/>
              <a:t>what the business owns </a:t>
            </a:r>
            <a:endParaRPr sz="1200"/>
          </a:p>
          <a:p>
            <a:pPr indent="0" lvl="0" marL="457200" rtl="0" algn="just">
              <a:spcBef>
                <a:spcPts val="1200"/>
              </a:spcBef>
              <a:spcAft>
                <a:spcPts val="0"/>
              </a:spcAft>
              <a:buNone/>
            </a:pPr>
            <a:r>
              <a:t/>
            </a:r>
            <a:endParaRPr sz="1200"/>
          </a:p>
          <a:p>
            <a:pPr indent="-304800" lvl="0" marL="457200" rtl="0" algn="just">
              <a:spcBef>
                <a:spcPts val="1200"/>
              </a:spcBef>
              <a:spcAft>
                <a:spcPts val="0"/>
              </a:spcAft>
              <a:buSzPts val="1200"/>
              <a:buChar char="●"/>
            </a:pPr>
            <a:r>
              <a:rPr b="1" lang="it" sz="1200"/>
              <a:t>LIABILITY: </a:t>
            </a:r>
            <a:r>
              <a:rPr lang="it" sz="1200"/>
              <a:t>what the business owes  </a:t>
            </a:r>
            <a:endParaRPr sz="1200"/>
          </a:p>
          <a:p>
            <a:pPr indent="0" lvl="0" marL="457200" rtl="0" algn="just">
              <a:spcBef>
                <a:spcPts val="1200"/>
              </a:spcBef>
              <a:spcAft>
                <a:spcPts val="0"/>
              </a:spcAft>
              <a:buNone/>
            </a:pPr>
            <a:r>
              <a:t/>
            </a:r>
            <a:endParaRPr sz="1200"/>
          </a:p>
          <a:p>
            <a:pPr indent="-304800" lvl="0" marL="457200" rtl="0" algn="just">
              <a:spcBef>
                <a:spcPts val="1200"/>
              </a:spcBef>
              <a:spcAft>
                <a:spcPts val="0"/>
              </a:spcAft>
              <a:buSzPts val="1200"/>
              <a:buChar char="●"/>
            </a:pPr>
            <a:r>
              <a:rPr b="1" lang="it" sz="1200"/>
              <a:t>SHAREHOLDER’S EQUITY</a:t>
            </a:r>
            <a:r>
              <a:rPr lang="it" sz="1200"/>
              <a:t>: how much has been invested into the business </a:t>
            </a:r>
            <a:endParaRPr sz="1200"/>
          </a:p>
          <a:p>
            <a:pPr indent="0" lvl="0" marL="0" rtl="0" algn="just">
              <a:spcBef>
                <a:spcPts val="1200"/>
              </a:spcBef>
              <a:spcAft>
                <a:spcPts val="1200"/>
              </a:spcAft>
              <a:buNone/>
            </a:pPr>
            <a:r>
              <a:t/>
            </a:r>
            <a:endParaRPr/>
          </a:p>
        </p:txBody>
      </p:sp>
      <p:pic>
        <p:nvPicPr>
          <p:cNvPr id="497" name="Google Shape;497;p64"/>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98" name="Google Shape;498;p64"/>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65"/>
          <p:cNvPicPr preferRelativeResize="0"/>
          <p:nvPr/>
        </p:nvPicPr>
        <p:blipFill>
          <a:blip r:embed="rId3">
            <a:alphaModFix/>
          </a:blip>
          <a:stretch>
            <a:fillRect/>
          </a:stretch>
        </p:blipFill>
        <p:spPr>
          <a:xfrm>
            <a:off x="5413050" y="852100"/>
            <a:ext cx="3861450" cy="3861450"/>
          </a:xfrm>
          <a:prstGeom prst="rect">
            <a:avLst/>
          </a:prstGeom>
          <a:noFill/>
          <a:ln>
            <a:noFill/>
          </a:ln>
        </p:spPr>
      </p:pic>
      <p:sp>
        <p:nvSpPr>
          <p:cNvPr id="504" name="Google Shape;504;p65"/>
          <p:cNvSpPr txBox="1"/>
          <p:nvPr>
            <p:ph type="title"/>
          </p:nvPr>
        </p:nvSpPr>
        <p:spPr>
          <a:xfrm>
            <a:off x="1411200" y="531425"/>
            <a:ext cx="7386600" cy="7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DIFFERENCES BETWEEN TRADITIONAL AND SOCIAL ENTERPRISE BALANCE SHEETS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sp>
        <p:nvSpPr>
          <p:cNvPr id="505" name="Google Shape;505;p65"/>
          <p:cNvSpPr txBox="1"/>
          <p:nvPr>
            <p:ph idx="1" type="body"/>
          </p:nvPr>
        </p:nvSpPr>
        <p:spPr>
          <a:xfrm>
            <a:off x="952500" y="1357950"/>
            <a:ext cx="5221500" cy="3255900"/>
          </a:xfrm>
          <a:prstGeom prst="rect">
            <a:avLst/>
          </a:prstGeom>
        </p:spPr>
        <p:txBody>
          <a:bodyPr anchorCtr="0" anchor="t" bIns="91425" lIns="91425" spcFirstLastPara="1" rIns="91425" wrap="square" tIns="91425">
            <a:noAutofit/>
          </a:bodyPr>
          <a:lstStyle/>
          <a:p>
            <a:pPr indent="0" lvl="0" marL="457200" rtl="0" algn="just">
              <a:spcBef>
                <a:spcPts val="1200"/>
              </a:spcBef>
              <a:spcAft>
                <a:spcPts val="0"/>
              </a:spcAft>
              <a:buNone/>
            </a:pPr>
            <a:r>
              <a:rPr b="1" lang="it" sz="1400">
                <a:solidFill>
                  <a:schemeClr val="dk1"/>
                </a:solidFill>
              </a:rPr>
              <a:t>Social enterprises</a:t>
            </a:r>
            <a:r>
              <a:rPr lang="it" sz="1400"/>
              <a:t> are required to prepare the balance sheet at the end of the fiscal year. However, this document has some differences from the traditional one. The status of "social enterprise" can be acquired by any economic entity. The important thing is that it carries out on a stable and lasting basis an economic activity (non-profit) based on the general interest, and for civic, solidarity and socially useful purposes. </a:t>
            </a:r>
            <a:endParaRPr sz="1400"/>
          </a:p>
          <a:p>
            <a:pPr indent="0" lvl="0" marL="457200" rtl="0" algn="just">
              <a:spcBef>
                <a:spcPts val="1200"/>
              </a:spcBef>
              <a:spcAft>
                <a:spcPts val="0"/>
              </a:spcAft>
              <a:buNone/>
            </a:pPr>
            <a:r>
              <a:rPr lang="it" sz="1400"/>
              <a:t>For this reason, the social enterprise is </a:t>
            </a:r>
            <a:r>
              <a:rPr b="1" lang="it" sz="1400"/>
              <a:t>labor intensive </a:t>
            </a:r>
            <a:r>
              <a:rPr lang="it" sz="1400"/>
              <a:t>rather than </a:t>
            </a:r>
            <a:r>
              <a:rPr b="1" lang="it" sz="1400"/>
              <a:t>capital intensive</a:t>
            </a:r>
            <a:r>
              <a:rPr lang="it" sz="1400"/>
              <a:t>.</a:t>
            </a:r>
            <a:endParaRPr sz="1400"/>
          </a:p>
          <a:p>
            <a:pPr indent="0" lvl="0" marL="0" rtl="0" algn="just">
              <a:spcBef>
                <a:spcPts val="1200"/>
              </a:spcBef>
              <a:spcAft>
                <a:spcPts val="1200"/>
              </a:spcAft>
              <a:buNone/>
            </a:pPr>
            <a:r>
              <a:t/>
            </a:r>
            <a:endParaRPr/>
          </a:p>
        </p:txBody>
      </p:sp>
      <p:pic>
        <p:nvPicPr>
          <p:cNvPr id="506" name="Google Shape;506;p65"/>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07" name="Google Shape;507;p65"/>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66"/>
          <p:cNvPicPr preferRelativeResize="0"/>
          <p:nvPr/>
        </p:nvPicPr>
        <p:blipFill>
          <a:blip r:embed="rId3">
            <a:alphaModFix/>
          </a:blip>
          <a:stretch>
            <a:fillRect/>
          </a:stretch>
        </p:blipFill>
        <p:spPr>
          <a:xfrm>
            <a:off x="4572000" y="573525"/>
            <a:ext cx="3910925" cy="3910925"/>
          </a:xfrm>
          <a:prstGeom prst="rect">
            <a:avLst/>
          </a:prstGeom>
          <a:noFill/>
          <a:ln>
            <a:noFill/>
          </a:ln>
        </p:spPr>
      </p:pic>
      <p:sp>
        <p:nvSpPr>
          <p:cNvPr id="513" name="Google Shape;513;p66"/>
          <p:cNvSpPr txBox="1"/>
          <p:nvPr>
            <p:ph idx="1" type="body"/>
          </p:nvPr>
        </p:nvSpPr>
        <p:spPr>
          <a:xfrm>
            <a:off x="1727300" y="621825"/>
            <a:ext cx="3853800" cy="3086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it">
                <a:solidFill>
                  <a:schemeClr val="dk1"/>
                </a:solidFill>
              </a:rPr>
              <a:t>THE PROFIT AND LOSS STATEMENT</a:t>
            </a:r>
            <a:endParaRPr b="1">
              <a:solidFill>
                <a:schemeClr val="dk1"/>
              </a:solidFill>
            </a:endParaRPr>
          </a:p>
          <a:p>
            <a:pPr indent="0" lvl="0" marL="0" rtl="0" algn="l">
              <a:lnSpc>
                <a:spcPct val="100000"/>
              </a:lnSpc>
              <a:spcBef>
                <a:spcPts val="0"/>
              </a:spcBef>
              <a:spcAft>
                <a:spcPts val="0"/>
              </a:spcAft>
              <a:buNone/>
            </a:pPr>
            <a:r>
              <a:t/>
            </a:r>
            <a:endParaRPr b="1" sz="1300">
              <a:solidFill>
                <a:schemeClr val="dk1"/>
              </a:solidFill>
            </a:endParaRPr>
          </a:p>
          <a:p>
            <a:pPr indent="0" lvl="0" marL="0" rtl="0" algn="just">
              <a:spcBef>
                <a:spcPts val="1200"/>
              </a:spcBef>
              <a:spcAft>
                <a:spcPts val="1200"/>
              </a:spcAft>
              <a:buNone/>
            </a:pPr>
            <a:r>
              <a:rPr b="1" lang="it" sz="1300"/>
              <a:t>The profit and loss account</a:t>
            </a:r>
            <a:r>
              <a:rPr lang="it" sz="1300"/>
              <a:t> provides the financial results of a social enterprise's operations over a period. The task of the profit and loss account is to </a:t>
            </a:r>
            <a:r>
              <a:rPr b="1" lang="it" sz="1300" u="sng"/>
              <a:t>describe how much money the enterprise earned during its business and what costs it incurred to generate this income</a:t>
            </a:r>
            <a:r>
              <a:rPr lang="it" sz="1300"/>
              <a:t>. So, the P&amp;L statement shows a company’s ability to generate sales, manage expenses, and create profits.</a:t>
            </a:r>
            <a:endParaRPr sz="1900"/>
          </a:p>
        </p:txBody>
      </p:sp>
      <p:pic>
        <p:nvPicPr>
          <p:cNvPr id="514" name="Google Shape;514;p6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15" name="Google Shape;515;p66"/>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7"/>
          <p:cNvSpPr txBox="1"/>
          <p:nvPr>
            <p:ph idx="1" type="body"/>
          </p:nvPr>
        </p:nvSpPr>
        <p:spPr>
          <a:xfrm>
            <a:off x="1558975" y="2126500"/>
            <a:ext cx="6886200" cy="25221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None/>
            </a:pPr>
            <a:r>
              <a:rPr lang="it" sz="1100"/>
              <a:t>The main categories that can be identified in the profit and loss statement are:</a:t>
            </a:r>
            <a:endParaRPr sz="1100"/>
          </a:p>
          <a:p>
            <a:pPr indent="-298450" lvl="0" marL="457200" rtl="0" algn="just">
              <a:spcBef>
                <a:spcPts val="1200"/>
              </a:spcBef>
              <a:spcAft>
                <a:spcPts val="0"/>
              </a:spcAft>
              <a:buSzPts val="1100"/>
              <a:buChar char="●"/>
            </a:pPr>
            <a:r>
              <a:rPr b="1" lang="it" sz="1100"/>
              <a:t>Revenues</a:t>
            </a:r>
            <a:r>
              <a:rPr lang="it" sz="1100"/>
              <a:t>: these consist of sales of products or services and recurring income that is not directly related to business activities;</a:t>
            </a:r>
            <a:endParaRPr sz="1100"/>
          </a:p>
          <a:p>
            <a:pPr indent="-298450" lvl="0" marL="457200" rtl="0" algn="just">
              <a:spcBef>
                <a:spcPts val="0"/>
              </a:spcBef>
              <a:spcAft>
                <a:spcPts val="0"/>
              </a:spcAft>
              <a:buSzPts val="1100"/>
              <a:buChar char="●"/>
            </a:pPr>
            <a:r>
              <a:rPr b="1" lang="it" sz="1100"/>
              <a:t>Earnings</a:t>
            </a:r>
            <a:r>
              <a:rPr lang="it" sz="1100"/>
              <a:t>: these include one-time transactions;</a:t>
            </a:r>
            <a:endParaRPr sz="1100"/>
          </a:p>
          <a:p>
            <a:pPr indent="-298450" lvl="0" marL="457200" rtl="0" algn="just">
              <a:spcBef>
                <a:spcPts val="0"/>
              </a:spcBef>
              <a:spcAft>
                <a:spcPts val="0"/>
              </a:spcAft>
              <a:buSzPts val="1100"/>
              <a:buChar char="●"/>
            </a:pPr>
            <a:r>
              <a:rPr b="1" lang="it" sz="1100"/>
              <a:t>Expenses</a:t>
            </a:r>
            <a:r>
              <a:rPr lang="it" sz="1100"/>
              <a:t>: these include all operating costs, such as employee salaries, sales commissions, taxes, and administrative fees; </a:t>
            </a:r>
            <a:endParaRPr sz="1100"/>
          </a:p>
          <a:p>
            <a:pPr indent="-298450" lvl="0" marL="457200" rtl="0" algn="just">
              <a:spcBef>
                <a:spcPts val="0"/>
              </a:spcBef>
              <a:spcAft>
                <a:spcPts val="0"/>
              </a:spcAft>
              <a:buSzPts val="1100"/>
              <a:buChar char="●"/>
            </a:pPr>
            <a:r>
              <a:rPr b="1" lang="it" sz="1100"/>
              <a:t>Losses</a:t>
            </a:r>
            <a:r>
              <a:rPr lang="it" sz="1100"/>
              <a:t>: As with earnings, these are one-time costs or events that represent a loss for the organization</a:t>
            </a:r>
            <a:endParaRPr sz="1100"/>
          </a:p>
          <a:p>
            <a:pPr indent="-298450" lvl="0" marL="457200" rtl="0" algn="just">
              <a:spcBef>
                <a:spcPts val="0"/>
              </a:spcBef>
              <a:spcAft>
                <a:spcPts val="0"/>
              </a:spcAft>
              <a:buSzPts val="1100"/>
              <a:buChar char="●"/>
            </a:pPr>
            <a:r>
              <a:rPr b="1" lang="it" sz="1100"/>
              <a:t>Net income</a:t>
            </a:r>
            <a:r>
              <a:rPr lang="it" sz="1100"/>
              <a:t>: Also called “bottom line”, this is what the income statement calculates. To calculate net income, all revenues and earnings are added together and expenses and losses are subtracted.</a:t>
            </a:r>
            <a:endParaRPr sz="1100"/>
          </a:p>
          <a:p>
            <a:pPr indent="0" lvl="0" marL="0" rtl="0" algn="just">
              <a:spcBef>
                <a:spcPts val="1200"/>
              </a:spcBef>
              <a:spcAft>
                <a:spcPts val="1200"/>
              </a:spcAft>
              <a:buNone/>
            </a:pPr>
            <a:r>
              <a:t/>
            </a:r>
            <a:endParaRPr b="1" sz="1200"/>
          </a:p>
        </p:txBody>
      </p:sp>
      <p:pic>
        <p:nvPicPr>
          <p:cNvPr id="521" name="Google Shape;521;p67"/>
          <p:cNvPicPr preferRelativeResize="0"/>
          <p:nvPr/>
        </p:nvPicPr>
        <p:blipFill>
          <a:blip r:embed="rId3">
            <a:alphaModFix/>
          </a:blip>
          <a:stretch>
            <a:fillRect/>
          </a:stretch>
        </p:blipFill>
        <p:spPr>
          <a:xfrm>
            <a:off x="2458150" y="446525"/>
            <a:ext cx="5686425" cy="1679975"/>
          </a:xfrm>
          <a:prstGeom prst="rect">
            <a:avLst/>
          </a:prstGeom>
          <a:noFill/>
          <a:ln>
            <a:noFill/>
          </a:ln>
        </p:spPr>
      </p:pic>
      <p:pic>
        <p:nvPicPr>
          <p:cNvPr id="522" name="Google Shape;522;p67"/>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23" name="Google Shape;523;p67"/>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68"/>
          <p:cNvPicPr preferRelativeResize="0"/>
          <p:nvPr/>
        </p:nvPicPr>
        <p:blipFill>
          <a:blip r:embed="rId3">
            <a:alphaModFix/>
          </a:blip>
          <a:stretch>
            <a:fillRect/>
          </a:stretch>
        </p:blipFill>
        <p:spPr>
          <a:xfrm>
            <a:off x="593050" y="1148525"/>
            <a:ext cx="3478325" cy="3478325"/>
          </a:xfrm>
          <a:prstGeom prst="rect">
            <a:avLst/>
          </a:prstGeom>
          <a:noFill/>
          <a:ln>
            <a:noFill/>
          </a:ln>
        </p:spPr>
      </p:pic>
      <p:sp>
        <p:nvSpPr>
          <p:cNvPr id="529" name="Google Shape;529;p68"/>
          <p:cNvSpPr txBox="1"/>
          <p:nvPr>
            <p:ph type="title"/>
          </p:nvPr>
        </p:nvSpPr>
        <p:spPr>
          <a:xfrm>
            <a:off x="1809675" y="505400"/>
            <a:ext cx="7051200" cy="7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Why is the profit and loss account important?</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sp>
        <p:nvSpPr>
          <p:cNvPr id="530" name="Google Shape;530;p68"/>
          <p:cNvSpPr txBox="1"/>
          <p:nvPr>
            <p:ph idx="1" type="body"/>
          </p:nvPr>
        </p:nvSpPr>
        <p:spPr>
          <a:xfrm>
            <a:off x="3555000" y="1148525"/>
            <a:ext cx="5242800" cy="3941100"/>
          </a:xfrm>
          <a:prstGeom prst="rect">
            <a:avLst/>
          </a:prstGeom>
        </p:spPr>
        <p:txBody>
          <a:bodyPr anchorCtr="0" anchor="t" bIns="91425" lIns="91425" spcFirstLastPara="1" rIns="91425" wrap="square" tIns="91425">
            <a:noAutofit/>
          </a:bodyPr>
          <a:lstStyle/>
          <a:p>
            <a:pPr indent="0" lvl="0" marL="457200" rtl="0" algn="just">
              <a:spcBef>
                <a:spcPts val="1200"/>
              </a:spcBef>
              <a:spcAft>
                <a:spcPts val="0"/>
              </a:spcAft>
              <a:buNone/>
            </a:pPr>
            <a:r>
              <a:rPr lang="it" sz="1200"/>
              <a:t>The profit and loss statement provides an analysis of the overview and helps companies identify where they need to refine their business strategy. Comparing different funds statements over the years allows companies to:</a:t>
            </a:r>
            <a:endParaRPr sz="1200"/>
          </a:p>
          <a:p>
            <a:pPr indent="-304800" lvl="0" marL="457200" rtl="0" algn="just">
              <a:spcBef>
                <a:spcPts val="1200"/>
              </a:spcBef>
              <a:spcAft>
                <a:spcPts val="0"/>
              </a:spcAft>
              <a:buSzPts val="1200"/>
              <a:buChar char="●"/>
            </a:pPr>
            <a:r>
              <a:rPr b="1" lang="it" sz="1200"/>
              <a:t>Understand</a:t>
            </a:r>
            <a:r>
              <a:rPr lang="it" sz="1200"/>
              <a:t> how income and expenses are accumulating over time: Profit and loss accounts can help you understand where costs are coming from, how to cut them and how to maximise net income.</a:t>
            </a:r>
            <a:endParaRPr sz="1200"/>
          </a:p>
          <a:p>
            <a:pPr indent="-304800" lvl="0" marL="457200" rtl="0" algn="just">
              <a:spcBef>
                <a:spcPts val="0"/>
              </a:spcBef>
              <a:spcAft>
                <a:spcPts val="0"/>
              </a:spcAft>
              <a:buSzPts val="1200"/>
              <a:buChar char="●"/>
            </a:pPr>
            <a:r>
              <a:rPr b="1" lang="it" sz="1200"/>
              <a:t>Planning</a:t>
            </a:r>
            <a:r>
              <a:rPr lang="it" sz="1200"/>
              <a:t> the future: New or start-up companies include a profit and loss statement as part of the business plan. </a:t>
            </a:r>
            <a:endParaRPr sz="1200"/>
          </a:p>
          <a:p>
            <a:pPr indent="-304800" lvl="0" marL="457200" rtl="0" algn="just">
              <a:spcBef>
                <a:spcPts val="0"/>
              </a:spcBef>
              <a:spcAft>
                <a:spcPts val="0"/>
              </a:spcAft>
              <a:buSzPts val="1200"/>
              <a:buChar char="●"/>
            </a:pPr>
            <a:r>
              <a:rPr b="1" lang="it" sz="1200"/>
              <a:t>Finalise</a:t>
            </a:r>
            <a:r>
              <a:rPr lang="it" sz="1200"/>
              <a:t> taxes: Established companies that prepare income statements can use the information in profit and loss reports to complete their taxes.</a:t>
            </a:r>
            <a:endParaRPr sz="1200"/>
          </a:p>
          <a:p>
            <a:pPr indent="0" lvl="0" marL="0" rtl="0" algn="just">
              <a:spcBef>
                <a:spcPts val="1200"/>
              </a:spcBef>
              <a:spcAft>
                <a:spcPts val="1200"/>
              </a:spcAft>
              <a:buNone/>
            </a:pPr>
            <a:r>
              <a:t/>
            </a:r>
            <a:endParaRPr/>
          </a:p>
        </p:txBody>
      </p:sp>
      <p:pic>
        <p:nvPicPr>
          <p:cNvPr id="531" name="Google Shape;531;p68"/>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32" name="Google Shape;532;p68"/>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69"/>
          <p:cNvPicPr preferRelativeResize="0"/>
          <p:nvPr/>
        </p:nvPicPr>
        <p:blipFill>
          <a:blip r:embed="rId3">
            <a:alphaModFix/>
          </a:blip>
          <a:stretch>
            <a:fillRect/>
          </a:stretch>
        </p:blipFill>
        <p:spPr>
          <a:xfrm>
            <a:off x="5581100" y="1416387"/>
            <a:ext cx="3173525" cy="2310724"/>
          </a:xfrm>
          <a:prstGeom prst="rect">
            <a:avLst/>
          </a:prstGeom>
          <a:noFill/>
          <a:ln>
            <a:noFill/>
          </a:ln>
        </p:spPr>
      </p:pic>
      <p:pic>
        <p:nvPicPr>
          <p:cNvPr id="538" name="Google Shape;538;p69"/>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39" name="Google Shape;539;p69"/>
          <p:cNvSpPr txBox="1"/>
          <p:nvPr>
            <p:ph idx="1" type="body"/>
          </p:nvPr>
        </p:nvSpPr>
        <p:spPr>
          <a:xfrm>
            <a:off x="1727300" y="621825"/>
            <a:ext cx="3853800" cy="398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it" sz="1800">
                <a:solidFill>
                  <a:schemeClr val="dk1"/>
                </a:solidFill>
              </a:rPr>
              <a:t>THE CASH FLOW</a:t>
            </a:r>
            <a:endParaRPr b="1" sz="1800">
              <a:solidFill>
                <a:schemeClr val="dk1"/>
              </a:solidFill>
            </a:endParaRPr>
          </a:p>
          <a:p>
            <a:pPr indent="0" lvl="0" marL="0" rtl="0" algn="l">
              <a:lnSpc>
                <a:spcPct val="100000"/>
              </a:lnSpc>
              <a:spcBef>
                <a:spcPts val="0"/>
              </a:spcBef>
              <a:spcAft>
                <a:spcPts val="0"/>
              </a:spcAft>
              <a:buNone/>
            </a:pPr>
            <a:r>
              <a:t/>
            </a:r>
            <a:endParaRPr b="1" sz="1300">
              <a:solidFill>
                <a:schemeClr val="dk1"/>
              </a:solidFill>
            </a:endParaRPr>
          </a:p>
          <a:p>
            <a:pPr indent="0" lvl="0" marL="0" rtl="0" algn="just">
              <a:spcBef>
                <a:spcPts val="1200"/>
              </a:spcBef>
              <a:spcAft>
                <a:spcPts val="0"/>
              </a:spcAft>
              <a:buNone/>
            </a:pPr>
            <a:r>
              <a:rPr lang="it" sz="1300"/>
              <a:t>It is a summary of income and outflow, detailing how cash flows into and out of the organization, and is normally recorded in monthly bands.</a:t>
            </a:r>
            <a:endParaRPr sz="1300"/>
          </a:p>
          <a:p>
            <a:pPr indent="0" lvl="0" marL="0" rtl="0" algn="just">
              <a:spcBef>
                <a:spcPts val="1200"/>
              </a:spcBef>
              <a:spcAft>
                <a:spcPts val="0"/>
              </a:spcAft>
              <a:buNone/>
            </a:pPr>
            <a:r>
              <a:t/>
            </a:r>
            <a:endParaRPr sz="1300"/>
          </a:p>
          <a:p>
            <a:pPr indent="0" lvl="0" marL="0" rtl="0" algn="just">
              <a:spcBef>
                <a:spcPts val="1200"/>
              </a:spcBef>
              <a:spcAft>
                <a:spcPts val="0"/>
              </a:spcAft>
              <a:buNone/>
            </a:pPr>
            <a:r>
              <a:rPr lang="it" sz="1300"/>
              <a:t>Business management should aim for a positive cash flow. With the right liquidity, in fact, the organization is able to pay taxes, suppliers and other creditors, as well as employees, without problems</a:t>
            </a:r>
            <a:endParaRPr sz="1300"/>
          </a:p>
          <a:p>
            <a:pPr indent="0" lvl="0" marL="0" rtl="0" algn="just">
              <a:spcBef>
                <a:spcPts val="1200"/>
              </a:spcBef>
              <a:spcAft>
                <a:spcPts val="1200"/>
              </a:spcAft>
              <a:buNone/>
            </a:pPr>
            <a:r>
              <a:t/>
            </a:r>
            <a:endParaRPr sz="1300"/>
          </a:p>
        </p:txBody>
      </p:sp>
      <p:pic>
        <p:nvPicPr>
          <p:cNvPr id="540" name="Google Shape;540;p69"/>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70"/>
          <p:cNvPicPr preferRelativeResize="0"/>
          <p:nvPr/>
        </p:nvPicPr>
        <p:blipFill>
          <a:blip r:embed="rId3">
            <a:alphaModFix/>
          </a:blip>
          <a:stretch>
            <a:fillRect/>
          </a:stretch>
        </p:blipFill>
        <p:spPr>
          <a:xfrm>
            <a:off x="974325" y="447300"/>
            <a:ext cx="4342399" cy="4204876"/>
          </a:xfrm>
          <a:prstGeom prst="rect">
            <a:avLst/>
          </a:prstGeom>
          <a:noFill/>
          <a:ln>
            <a:noFill/>
          </a:ln>
        </p:spPr>
      </p:pic>
      <p:pic>
        <p:nvPicPr>
          <p:cNvPr id="546" name="Google Shape;546;p70"/>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47" name="Google Shape;547;p70"/>
          <p:cNvSpPr txBox="1"/>
          <p:nvPr>
            <p:ph idx="1" type="body"/>
          </p:nvPr>
        </p:nvSpPr>
        <p:spPr>
          <a:xfrm>
            <a:off x="3646800" y="1380625"/>
            <a:ext cx="5151000" cy="19281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None/>
            </a:pPr>
            <a:r>
              <a:rPr lang="it"/>
              <a:t>You can calculate profit and loss by subtracting total expenses from revenue in a given period following this equation: </a:t>
            </a:r>
            <a:endParaRPr/>
          </a:p>
          <a:p>
            <a:pPr indent="0" lvl="0" marL="0" rtl="0" algn="just">
              <a:spcBef>
                <a:spcPts val="1200"/>
              </a:spcBef>
              <a:spcAft>
                <a:spcPts val="0"/>
              </a:spcAft>
              <a:buNone/>
            </a:pPr>
            <a:r>
              <a:rPr b="1" lang="it" sz="1800"/>
              <a:t>Profit and loss / Net profit = Revenue - Expenses</a:t>
            </a:r>
            <a:endParaRPr b="1" sz="1800"/>
          </a:p>
          <a:p>
            <a:pPr indent="0" lvl="0" marL="0" rtl="0" algn="just">
              <a:spcBef>
                <a:spcPts val="1200"/>
              </a:spcBef>
              <a:spcAft>
                <a:spcPts val="1200"/>
              </a:spcAft>
              <a:buNone/>
            </a:pPr>
            <a:r>
              <a:t/>
            </a:r>
            <a:endParaRPr sz="1900"/>
          </a:p>
        </p:txBody>
      </p:sp>
      <p:sp>
        <p:nvSpPr>
          <p:cNvPr id="548" name="Google Shape;548;p70"/>
          <p:cNvSpPr txBox="1"/>
          <p:nvPr>
            <p:ph type="title"/>
          </p:nvPr>
        </p:nvSpPr>
        <p:spPr>
          <a:xfrm>
            <a:off x="1411200" y="531425"/>
            <a:ext cx="7386600" cy="7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How is profit and loss calculated?</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pic>
        <p:nvPicPr>
          <p:cNvPr id="549" name="Google Shape;549;p70"/>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71"/>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555" name="Google Shape;555;p71"/>
          <p:cNvSpPr txBox="1"/>
          <p:nvPr>
            <p:ph type="title"/>
          </p:nvPr>
        </p:nvSpPr>
        <p:spPr>
          <a:xfrm>
            <a:off x="1411200" y="531425"/>
            <a:ext cx="7386600" cy="74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What is the difference between an operating budget and a balance sheet?</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graphicFrame>
        <p:nvGraphicFramePr>
          <p:cNvPr id="556" name="Google Shape;556;p71"/>
          <p:cNvGraphicFramePr/>
          <p:nvPr/>
        </p:nvGraphicFramePr>
        <p:xfrm>
          <a:off x="952500" y="2285175"/>
          <a:ext cx="3000000" cy="3000000"/>
        </p:xfrm>
        <a:graphic>
          <a:graphicData uri="http://schemas.openxmlformats.org/drawingml/2006/table">
            <a:tbl>
              <a:tblPr>
                <a:noFill/>
                <a:tableStyleId>{48ECA2DF-C6C6-4747-BECF-7BD6EE341FAD}</a:tableStyleId>
              </a:tblPr>
              <a:tblGrid>
                <a:gridCol w="3497050"/>
                <a:gridCol w="3741950"/>
              </a:tblGrid>
              <a:tr h="418450">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Balance sheet</a:t>
                      </a:r>
                      <a:r>
                        <a:rPr b="1" lang="it" sz="2100">
                          <a:solidFill>
                            <a:schemeClr val="dk1"/>
                          </a:solidFill>
                          <a:latin typeface="Lato"/>
                          <a:ea typeface="Lato"/>
                          <a:cs typeface="Lato"/>
                          <a:sym typeface="Lato"/>
                        </a:rPr>
                        <a:t>:</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it" sz="2100">
                          <a:solidFill>
                            <a:schemeClr val="dk1"/>
                          </a:solidFill>
                          <a:latin typeface="Lato"/>
                          <a:ea typeface="Lato"/>
                          <a:cs typeface="Lato"/>
                          <a:sym typeface="Lato"/>
                        </a:rPr>
                        <a:t>Cash flow statement</a:t>
                      </a:r>
                      <a:r>
                        <a:rPr b="1" lang="it" sz="2100">
                          <a:solidFill>
                            <a:schemeClr val="dk1"/>
                          </a:solidFill>
                          <a:latin typeface="Lato"/>
                          <a:ea typeface="Lato"/>
                          <a:cs typeface="Lato"/>
                          <a:sym typeface="Lato"/>
                        </a:rPr>
                        <a:t>:</a:t>
                      </a:r>
                      <a:endParaRPr/>
                    </a:p>
                  </a:txBody>
                  <a:tcPr marT="91425" marB="91425" marR="91425" marL="91425"/>
                </a:tc>
              </a:tr>
              <a:tr h="962700">
                <a:tc>
                  <a:txBody>
                    <a:bodyPr/>
                    <a:lstStyle/>
                    <a:p>
                      <a:pPr indent="0" lvl="0" marL="0" rtl="0" algn="l">
                        <a:spcBef>
                          <a:spcPts val="0"/>
                        </a:spcBef>
                        <a:spcAft>
                          <a:spcPts val="0"/>
                        </a:spcAft>
                        <a:buNone/>
                      </a:pPr>
                      <a:r>
                        <a:rPr lang="it">
                          <a:latin typeface="Lato"/>
                          <a:ea typeface="Lato"/>
                          <a:cs typeface="Lato"/>
                          <a:sym typeface="Lato"/>
                        </a:rPr>
                        <a:t>A balance sheet illustrates the value of the company. This means that it reviews the company's assets (what the organization owns), liabilities (loans or money owed to persons or certain entities) and equity (value of shares).</a:t>
                      </a:r>
                      <a:r>
                        <a:rPr lang="it">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a:latin typeface="Lato"/>
                          <a:ea typeface="Lato"/>
                          <a:cs typeface="Lato"/>
                          <a:sym typeface="Lato"/>
                        </a:rPr>
                        <a:t>The cash flow statement shows the change in profitability over time. It displays the performance of the organization over a given period and the balance sheet shows the impact of that performance on the value of the company.</a:t>
                      </a:r>
                      <a:endParaRPr>
                        <a:latin typeface="Lato"/>
                        <a:ea typeface="Lato"/>
                        <a:cs typeface="Lato"/>
                        <a:sym typeface="Lato"/>
                      </a:endParaRPr>
                    </a:p>
                  </a:txBody>
                  <a:tcPr marT="91425" marB="91425" marR="91425" marL="91425"/>
                </a:tc>
              </a:tr>
            </a:tbl>
          </a:graphicData>
        </a:graphic>
      </p:graphicFrame>
      <p:sp>
        <p:nvSpPr>
          <p:cNvPr id="557" name="Google Shape;557;p71"/>
          <p:cNvSpPr txBox="1"/>
          <p:nvPr/>
        </p:nvSpPr>
        <p:spPr>
          <a:xfrm>
            <a:off x="1411200" y="1362575"/>
            <a:ext cx="6563700" cy="1699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Clr>
                <a:schemeClr val="dk2"/>
              </a:buClr>
              <a:buSzPts val="1100"/>
              <a:buFont typeface="Arial"/>
              <a:buNone/>
            </a:pPr>
            <a:r>
              <a:rPr lang="it">
                <a:latin typeface="Lato"/>
                <a:ea typeface="Lato"/>
                <a:cs typeface="Lato"/>
                <a:sym typeface="Lato"/>
              </a:rPr>
              <a:t>Many people confuse financial statements with balance sheets. Although both provide historical financial data, they approach this information from two different perspectives:</a:t>
            </a:r>
            <a:endParaRPr>
              <a:latin typeface="Lato"/>
              <a:ea typeface="Lato"/>
              <a:cs typeface="Lato"/>
              <a:sym typeface="Lato"/>
            </a:endParaRPr>
          </a:p>
          <a:p>
            <a:pPr indent="0" lvl="0" marL="0" rtl="0" algn="just">
              <a:lnSpc>
                <a:spcPct val="115000"/>
              </a:lnSpc>
              <a:spcBef>
                <a:spcPts val="1200"/>
              </a:spcBef>
              <a:spcAft>
                <a:spcPts val="0"/>
              </a:spcAft>
              <a:buClr>
                <a:schemeClr val="dk2"/>
              </a:buClr>
              <a:buSzPts val="1100"/>
              <a:buFont typeface="Arial"/>
              <a:buNone/>
            </a:pPr>
            <a:r>
              <a:rPr lang="it">
                <a:latin typeface="Lato"/>
                <a:ea typeface="Lato"/>
                <a:cs typeface="Lato"/>
                <a:sym typeface="Lato"/>
              </a:rPr>
              <a:t> </a:t>
            </a:r>
            <a:endParaRPr>
              <a:latin typeface="Lato"/>
              <a:ea typeface="Lato"/>
              <a:cs typeface="Lato"/>
              <a:sym typeface="Lato"/>
            </a:endParaRPr>
          </a:p>
          <a:p>
            <a:pPr indent="0" lvl="0" marL="0" rtl="0" algn="l">
              <a:spcBef>
                <a:spcPts val="1200"/>
              </a:spcBef>
              <a:spcAft>
                <a:spcPts val="0"/>
              </a:spcAft>
              <a:buNone/>
            </a:pPr>
            <a:r>
              <a:t/>
            </a:r>
            <a:endParaRPr>
              <a:latin typeface="Lato"/>
              <a:ea typeface="Lato"/>
              <a:cs typeface="Lato"/>
              <a:sym typeface="Lato"/>
            </a:endParaRPr>
          </a:p>
        </p:txBody>
      </p:sp>
      <p:pic>
        <p:nvPicPr>
          <p:cNvPr id="558" name="Google Shape;558;p71"/>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72"/>
          <p:cNvPicPr preferRelativeResize="0"/>
          <p:nvPr/>
        </p:nvPicPr>
        <p:blipFill>
          <a:blip r:embed="rId3">
            <a:alphaModFix/>
          </a:blip>
          <a:stretch>
            <a:fillRect/>
          </a:stretch>
        </p:blipFill>
        <p:spPr>
          <a:xfrm>
            <a:off x="362625" y="1202025"/>
            <a:ext cx="4209376" cy="3718850"/>
          </a:xfrm>
          <a:prstGeom prst="rect">
            <a:avLst/>
          </a:prstGeom>
          <a:noFill/>
          <a:ln>
            <a:noFill/>
          </a:ln>
        </p:spPr>
      </p:pic>
      <p:pic>
        <p:nvPicPr>
          <p:cNvPr id="564" name="Google Shape;564;p72"/>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65" name="Google Shape;565;p72"/>
          <p:cNvSpPr txBox="1"/>
          <p:nvPr>
            <p:ph idx="1" type="body"/>
          </p:nvPr>
        </p:nvSpPr>
        <p:spPr>
          <a:xfrm>
            <a:off x="3180150" y="560400"/>
            <a:ext cx="5333400" cy="237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it" sz="1800">
                <a:solidFill>
                  <a:schemeClr val="dk1"/>
                </a:solidFill>
              </a:rPr>
              <a:t>BUDGET INDICATORS</a:t>
            </a:r>
            <a:endParaRPr b="1" sz="1800">
              <a:solidFill>
                <a:schemeClr val="dk1"/>
              </a:solidFill>
            </a:endParaRPr>
          </a:p>
          <a:p>
            <a:pPr indent="0" lvl="0" marL="0" rtl="0" algn="just">
              <a:spcBef>
                <a:spcPts val="1200"/>
              </a:spcBef>
              <a:spcAft>
                <a:spcPts val="0"/>
              </a:spcAft>
              <a:buNone/>
            </a:pPr>
            <a:r>
              <a:rPr lang="it" sz="1300"/>
              <a:t>Monitoring the company's performance level is a primary condition for its ongoing growth and expansion. Moreover, a performance evaluation based exclusively on numerical data is certainly insufficient. Taking into account quantitative parameters alone offers a limited insight into the internal world of the company, allowing one to focus on how to make it the best possible competitor. For these reasons, the otherwise insufficient indicators of a strict economic-financial type are now supplemented by other so-called Key.</a:t>
            </a:r>
            <a:endParaRPr sz="1300"/>
          </a:p>
          <a:p>
            <a:pPr indent="0" lvl="0" marL="0" rtl="0" algn="just">
              <a:spcBef>
                <a:spcPts val="1200"/>
              </a:spcBef>
              <a:spcAft>
                <a:spcPts val="0"/>
              </a:spcAft>
              <a:buNone/>
            </a:pPr>
            <a:r>
              <a:t/>
            </a:r>
            <a:endParaRPr sz="1300"/>
          </a:p>
          <a:p>
            <a:pPr indent="0" lvl="0" marL="0" rtl="0" algn="just">
              <a:spcBef>
                <a:spcPts val="1200"/>
              </a:spcBef>
              <a:spcAft>
                <a:spcPts val="0"/>
              </a:spcAft>
              <a:buNone/>
            </a:pPr>
            <a:r>
              <a:t/>
            </a:r>
            <a:endParaRPr sz="1300"/>
          </a:p>
          <a:p>
            <a:pPr indent="0" lvl="0" marL="0" rtl="0" algn="just">
              <a:spcBef>
                <a:spcPts val="1200"/>
              </a:spcBef>
              <a:spcAft>
                <a:spcPts val="1200"/>
              </a:spcAft>
              <a:buNone/>
            </a:pPr>
            <a:r>
              <a:t/>
            </a:r>
            <a:endParaRPr sz="1300"/>
          </a:p>
        </p:txBody>
      </p:sp>
      <p:pic>
        <p:nvPicPr>
          <p:cNvPr id="566" name="Google Shape;566;p72"/>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73"/>
          <p:cNvPicPr preferRelativeResize="0"/>
          <p:nvPr/>
        </p:nvPicPr>
        <p:blipFill rotWithShape="1">
          <a:blip r:embed="rId3">
            <a:alphaModFix/>
          </a:blip>
          <a:srcRect b="0" l="0" r="-2606" t="-8589"/>
          <a:stretch/>
        </p:blipFill>
        <p:spPr>
          <a:xfrm>
            <a:off x="1758325" y="2040450"/>
            <a:ext cx="6233251" cy="3008675"/>
          </a:xfrm>
          <a:prstGeom prst="rect">
            <a:avLst/>
          </a:prstGeom>
          <a:noFill/>
          <a:ln>
            <a:noFill/>
          </a:ln>
        </p:spPr>
      </p:pic>
      <p:pic>
        <p:nvPicPr>
          <p:cNvPr id="572" name="Google Shape;572;p73"/>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73" name="Google Shape;573;p73"/>
          <p:cNvSpPr txBox="1"/>
          <p:nvPr>
            <p:ph type="title"/>
          </p:nvPr>
        </p:nvSpPr>
        <p:spPr>
          <a:xfrm>
            <a:off x="1411200" y="531425"/>
            <a:ext cx="7386600" cy="55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The main budget indicators are:</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sp>
        <p:nvSpPr>
          <p:cNvPr id="574" name="Google Shape;574;p73"/>
          <p:cNvSpPr txBox="1"/>
          <p:nvPr>
            <p:ph idx="1" type="body"/>
          </p:nvPr>
        </p:nvSpPr>
        <p:spPr>
          <a:xfrm>
            <a:off x="2495725" y="1082525"/>
            <a:ext cx="5946900" cy="1650300"/>
          </a:xfrm>
          <a:prstGeom prst="rect">
            <a:avLst/>
          </a:prstGeom>
        </p:spPr>
        <p:txBody>
          <a:bodyPr anchorCtr="0" anchor="t" bIns="91425" lIns="91425" spcFirstLastPara="1" rIns="91425" wrap="square" tIns="91425">
            <a:noAutofit/>
          </a:bodyPr>
          <a:lstStyle/>
          <a:p>
            <a:pPr indent="-311150" lvl="0" marL="457200" rtl="0" algn="just">
              <a:spcBef>
                <a:spcPts val="1200"/>
              </a:spcBef>
              <a:spcAft>
                <a:spcPts val="0"/>
              </a:spcAft>
              <a:buSzPts val="1300"/>
              <a:buChar char="●"/>
            </a:pPr>
            <a:r>
              <a:rPr b="1" lang="it" sz="1300"/>
              <a:t>Return on investment (ROI) </a:t>
            </a:r>
            <a:r>
              <a:rPr lang="it" sz="1300"/>
              <a:t>= (Net Profit / Cost of Investment) x 100</a:t>
            </a:r>
            <a:endParaRPr sz="1300"/>
          </a:p>
          <a:p>
            <a:pPr indent="-311150" lvl="0" marL="457200" rtl="0" algn="just">
              <a:spcBef>
                <a:spcPts val="0"/>
              </a:spcBef>
              <a:spcAft>
                <a:spcPts val="0"/>
              </a:spcAft>
              <a:buSzPts val="1300"/>
              <a:buChar char="●"/>
            </a:pPr>
            <a:r>
              <a:rPr b="1" lang="it" sz="1300"/>
              <a:t>Return on equity (ROE) </a:t>
            </a:r>
            <a:r>
              <a:rPr lang="it" sz="1300"/>
              <a:t>=</a:t>
            </a:r>
            <a:r>
              <a:rPr b="1" lang="it" sz="1300"/>
              <a:t> </a:t>
            </a:r>
            <a:r>
              <a:rPr lang="it" sz="1300"/>
              <a:t>(Net Income / Shareholder's Equity) x 100</a:t>
            </a:r>
            <a:endParaRPr sz="1300"/>
          </a:p>
          <a:p>
            <a:pPr indent="-311150" lvl="0" marL="457200" rtl="0" algn="just">
              <a:spcBef>
                <a:spcPts val="0"/>
              </a:spcBef>
              <a:spcAft>
                <a:spcPts val="0"/>
              </a:spcAft>
              <a:buSzPts val="1300"/>
              <a:buChar char="●"/>
            </a:pPr>
            <a:r>
              <a:rPr b="1" lang="it" sz="1300"/>
              <a:t>Return on sales (ROS) </a:t>
            </a:r>
            <a:r>
              <a:rPr lang="it" sz="1300"/>
              <a:t>= Operating Profit / Net Sales</a:t>
            </a:r>
            <a:endParaRPr sz="1300"/>
          </a:p>
          <a:p>
            <a:pPr indent="-311150" lvl="0" marL="457200" rtl="0" algn="just">
              <a:spcBef>
                <a:spcPts val="0"/>
              </a:spcBef>
              <a:spcAft>
                <a:spcPts val="0"/>
              </a:spcAft>
              <a:buSzPts val="1300"/>
              <a:buChar char="●"/>
            </a:pPr>
            <a:r>
              <a:rPr b="1" lang="it" sz="1300"/>
              <a:t>Return on assets (ROA) </a:t>
            </a:r>
            <a:r>
              <a:rPr lang="it" sz="1300"/>
              <a:t>= Net Income / Total Assets</a:t>
            </a:r>
            <a:endParaRPr sz="1300"/>
          </a:p>
          <a:p>
            <a:pPr indent="0" lvl="0" marL="914400" rtl="0" algn="just">
              <a:spcBef>
                <a:spcPts val="1200"/>
              </a:spcBef>
              <a:spcAft>
                <a:spcPts val="0"/>
              </a:spcAft>
              <a:buNone/>
            </a:pPr>
            <a:r>
              <a:t/>
            </a:r>
            <a:endParaRPr b="1" sz="1200"/>
          </a:p>
          <a:p>
            <a:pPr indent="0" lvl="0" marL="0" rtl="0" algn="just">
              <a:spcBef>
                <a:spcPts val="1200"/>
              </a:spcBef>
              <a:spcAft>
                <a:spcPts val="1200"/>
              </a:spcAft>
              <a:buNone/>
            </a:pPr>
            <a:r>
              <a:t/>
            </a:r>
            <a:endParaRPr/>
          </a:p>
        </p:txBody>
      </p:sp>
      <p:pic>
        <p:nvPicPr>
          <p:cNvPr id="575" name="Google Shape;575;p73"/>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265500" y="244925"/>
            <a:ext cx="1393177" cy="1318200"/>
          </a:xfrm>
          <a:prstGeom prst="rect">
            <a:avLst/>
          </a:prstGeom>
          <a:noFill/>
          <a:ln>
            <a:noFill/>
          </a:ln>
        </p:spPr>
      </p:pic>
      <p:sp>
        <p:nvSpPr>
          <p:cNvPr id="168" name="Google Shape;168;p29"/>
          <p:cNvSpPr txBox="1"/>
          <p:nvPr>
            <p:ph type="title"/>
          </p:nvPr>
        </p:nvSpPr>
        <p:spPr>
          <a:xfrm>
            <a:off x="1894738" y="531425"/>
            <a:ext cx="63216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sz="2000"/>
              <a:t>Methodology - EQF</a:t>
            </a:r>
            <a:endParaRPr sz="2000"/>
          </a:p>
        </p:txBody>
      </p:sp>
      <p:graphicFrame>
        <p:nvGraphicFramePr>
          <p:cNvPr id="169" name="Google Shape;169;p29"/>
          <p:cNvGraphicFramePr/>
          <p:nvPr/>
        </p:nvGraphicFramePr>
        <p:xfrm>
          <a:off x="1658663" y="1166835"/>
          <a:ext cx="3000000" cy="3000000"/>
        </p:xfrm>
        <a:graphic>
          <a:graphicData uri="http://schemas.openxmlformats.org/drawingml/2006/table">
            <a:tbl>
              <a:tblPr>
                <a:noFill/>
                <a:tableStyleId>{48ECA2DF-C6C6-4747-BECF-7BD6EE341FAD}</a:tableStyleId>
              </a:tblPr>
              <a:tblGrid>
                <a:gridCol w="2264575"/>
                <a:gridCol w="2264575"/>
                <a:gridCol w="2264575"/>
              </a:tblGrid>
              <a:tr h="459175">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Knowledge:</a:t>
                      </a:r>
                      <a:endParaRPr/>
                    </a:p>
                  </a:txBody>
                  <a:tcPr marT="91425" marB="91425" marR="91425" marL="91425"/>
                </a:tc>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Skills:</a:t>
                      </a:r>
                      <a:endParaRPr/>
                    </a:p>
                  </a:txBody>
                  <a:tcPr marT="91425" marB="91425" marR="91425" marL="91425"/>
                </a:tc>
                <a:tc>
                  <a:txBody>
                    <a:bodyPr/>
                    <a:lstStyle/>
                    <a:p>
                      <a:pPr indent="0" lvl="0" marL="0" rtl="0" algn="l">
                        <a:lnSpc>
                          <a:spcPct val="115000"/>
                        </a:lnSpc>
                        <a:spcBef>
                          <a:spcPts val="0"/>
                        </a:spcBef>
                        <a:spcAft>
                          <a:spcPts val="1600"/>
                        </a:spcAft>
                        <a:buClr>
                          <a:schemeClr val="dk2"/>
                        </a:buClr>
                        <a:buSzPts val="1100"/>
                        <a:buFont typeface="Arial"/>
                        <a:buNone/>
                      </a:pPr>
                      <a:r>
                        <a:rPr b="1" lang="it" sz="2100">
                          <a:solidFill>
                            <a:schemeClr val="dk1"/>
                          </a:solidFill>
                          <a:latin typeface="Lato"/>
                          <a:ea typeface="Lato"/>
                          <a:cs typeface="Lato"/>
                          <a:sym typeface="Lato"/>
                        </a:rPr>
                        <a:t>Competences:</a:t>
                      </a:r>
                      <a:endParaRPr/>
                    </a:p>
                  </a:txBody>
                  <a:tcPr marT="91425" marB="91425" marR="91425" marL="91425"/>
                </a:tc>
              </a:tr>
              <a:tr h="2699550">
                <a:tc>
                  <a:txBody>
                    <a:bodyPr/>
                    <a:lstStyle/>
                    <a:p>
                      <a:pPr indent="0" lvl="0" marL="0" rtl="0" algn="l">
                        <a:spcBef>
                          <a:spcPts val="0"/>
                        </a:spcBef>
                        <a:spcAft>
                          <a:spcPts val="0"/>
                        </a:spcAft>
                        <a:buNone/>
                      </a:pPr>
                      <a:r>
                        <a:rPr lang="it" sz="1000">
                          <a:solidFill>
                            <a:schemeClr val="dk2"/>
                          </a:solidFill>
                          <a:latin typeface="Lato"/>
                          <a:ea typeface="Lato"/>
                          <a:cs typeface="Lato"/>
                          <a:sym typeface="Lato"/>
                        </a:rPr>
                        <a:t>- Understand how </a:t>
                      </a:r>
                      <a:r>
                        <a:rPr lang="it" sz="1000">
                          <a:solidFill>
                            <a:srgbClr val="222222"/>
                          </a:solidFill>
                          <a:highlight>
                            <a:srgbClr val="FCFCFC"/>
                          </a:highlight>
                          <a:latin typeface="Lato"/>
                          <a:ea typeface="Lato"/>
                          <a:cs typeface="Lato"/>
                          <a:sym typeface="Lato"/>
                        </a:rPr>
                        <a:t>to effectively use the </a:t>
                      </a:r>
                      <a:r>
                        <a:rPr lang="it" sz="1000">
                          <a:solidFill>
                            <a:srgbClr val="424142"/>
                          </a:solidFill>
                          <a:highlight>
                            <a:schemeClr val="lt1"/>
                          </a:highlight>
                          <a:latin typeface="Lato"/>
                          <a:ea typeface="Lato"/>
                          <a:cs typeface="Lato"/>
                          <a:sym typeface="Lato"/>
                        </a:rPr>
                        <a:t>resources available within the organisation </a:t>
                      </a:r>
                      <a:endParaRPr sz="1000">
                        <a:solidFill>
                          <a:srgbClr val="222222"/>
                        </a:solidFill>
                        <a:latin typeface="Lato"/>
                        <a:ea typeface="Lato"/>
                        <a:cs typeface="Lato"/>
                        <a:sym typeface="Lato"/>
                      </a:endParaRPr>
                    </a:p>
                    <a:p>
                      <a:pPr indent="0" lvl="0" marL="0" rtl="0" algn="l">
                        <a:spcBef>
                          <a:spcPts val="0"/>
                        </a:spcBef>
                        <a:spcAft>
                          <a:spcPts val="0"/>
                        </a:spcAft>
                        <a:buNone/>
                      </a:pPr>
                      <a:r>
                        <a:t/>
                      </a:r>
                      <a:endParaRPr sz="1000">
                        <a:solidFill>
                          <a:srgbClr val="222222"/>
                        </a:solidFill>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-Know how to calculate cash flows, construct a balance sheet and control the company's profit and loss.</a:t>
                      </a:r>
                      <a:endParaRPr sz="1000">
                        <a:solidFill>
                          <a:schemeClr val="dk2"/>
                        </a:solidFill>
                        <a:latin typeface="Lato"/>
                        <a:ea typeface="Lato"/>
                        <a:cs typeface="Lato"/>
                        <a:sym typeface="Lato"/>
                      </a:endParaRPr>
                    </a:p>
                    <a:p>
                      <a:pPr indent="0" lvl="0" marL="0" rtl="0" algn="l">
                        <a:spcBef>
                          <a:spcPts val="0"/>
                        </a:spcBef>
                        <a:spcAft>
                          <a:spcPts val="0"/>
                        </a:spcAft>
                        <a:buNone/>
                      </a:pPr>
                      <a:r>
                        <a:t/>
                      </a:r>
                      <a:endParaRPr sz="1000">
                        <a:solidFill>
                          <a:schemeClr val="dk2"/>
                        </a:solidFill>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-Know the digital tools for financial processes </a:t>
                      </a:r>
                      <a:endParaRPr sz="1000">
                        <a:solidFill>
                          <a:srgbClr val="222222"/>
                        </a:solidFill>
                        <a:latin typeface="Lato"/>
                        <a:ea typeface="Lato"/>
                        <a:cs typeface="Lato"/>
                        <a:sym typeface="Lato"/>
                      </a:endParaRPr>
                    </a:p>
                    <a:p>
                      <a:pPr indent="0" lvl="0" marL="0" rtl="0" algn="l">
                        <a:spcBef>
                          <a:spcPts val="0"/>
                        </a:spcBef>
                        <a:spcAft>
                          <a:spcPts val="0"/>
                        </a:spcAft>
                        <a:buNone/>
                      </a:pPr>
                      <a:r>
                        <a:t/>
                      </a:r>
                      <a:endParaRPr sz="10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sz="1000">
                          <a:solidFill>
                            <a:schemeClr val="dk2"/>
                          </a:solidFill>
                          <a:latin typeface="Lato"/>
                          <a:ea typeface="Lato"/>
                          <a:cs typeface="Lato"/>
                          <a:sym typeface="Lato"/>
                        </a:rPr>
                        <a:t>- </a:t>
                      </a:r>
                      <a:r>
                        <a:rPr lang="it" sz="1000">
                          <a:solidFill>
                            <a:srgbClr val="333333"/>
                          </a:solidFill>
                          <a:highlight>
                            <a:schemeClr val="lt1"/>
                          </a:highlight>
                          <a:latin typeface="Lato"/>
                          <a:ea typeface="Lato"/>
                          <a:cs typeface="Lato"/>
                          <a:sym typeface="Lato"/>
                        </a:rPr>
                        <a:t>Plan strategically the necessary financial resources for the enterprise</a:t>
                      </a:r>
                      <a:endParaRPr sz="1000">
                        <a:solidFill>
                          <a:srgbClr val="333333"/>
                        </a:solidFill>
                        <a:highlight>
                          <a:schemeClr val="lt1"/>
                        </a:highlight>
                        <a:latin typeface="Lato"/>
                        <a:ea typeface="Lato"/>
                        <a:cs typeface="Lato"/>
                        <a:sym typeface="Lato"/>
                      </a:endParaRPr>
                    </a:p>
                    <a:p>
                      <a:pPr indent="0" lvl="0" marL="0" rtl="0" algn="l">
                        <a:spcBef>
                          <a:spcPts val="0"/>
                        </a:spcBef>
                        <a:spcAft>
                          <a:spcPts val="0"/>
                        </a:spcAft>
                        <a:buNone/>
                      </a:pPr>
                      <a:r>
                        <a:t/>
                      </a:r>
                      <a:endParaRPr sz="1000">
                        <a:solidFill>
                          <a:srgbClr val="333333"/>
                        </a:solidFill>
                        <a:highlight>
                          <a:schemeClr val="lt1"/>
                        </a:highlight>
                        <a:latin typeface="Lato"/>
                        <a:ea typeface="Lato"/>
                        <a:cs typeface="Lato"/>
                        <a:sym typeface="Lato"/>
                      </a:endParaRPr>
                    </a:p>
                    <a:p>
                      <a:pPr indent="0" lvl="0" marL="0" rtl="0" algn="l">
                        <a:spcBef>
                          <a:spcPts val="0"/>
                        </a:spcBef>
                        <a:spcAft>
                          <a:spcPts val="0"/>
                        </a:spcAft>
                        <a:buNone/>
                      </a:pPr>
                      <a:r>
                        <a:rPr lang="it" sz="1000">
                          <a:solidFill>
                            <a:srgbClr val="222222"/>
                          </a:solidFill>
                          <a:highlight>
                            <a:schemeClr val="lt1"/>
                          </a:highlight>
                          <a:latin typeface="Lato"/>
                          <a:ea typeface="Lato"/>
                          <a:cs typeface="Lato"/>
                          <a:sym typeface="Lato"/>
                        </a:rPr>
                        <a:t>- Market and feasibility analysis</a:t>
                      </a:r>
                      <a:endParaRPr sz="1000">
                        <a:solidFill>
                          <a:srgbClr val="222222"/>
                        </a:solidFill>
                        <a:highlight>
                          <a:schemeClr val="lt1"/>
                        </a:highlight>
                        <a:latin typeface="Lato"/>
                        <a:ea typeface="Lato"/>
                        <a:cs typeface="Lato"/>
                        <a:sym typeface="Lato"/>
                      </a:endParaRPr>
                    </a:p>
                    <a:p>
                      <a:pPr indent="0" lvl="0" marL="0" rtl="0" algn="l">
                        <a:spcBef>
                          <a:spcPts val="0"/>
                        </a:spcBef>
                        <a:spcAft>
                          <a:spcPts val="0"/>
                        </a:spcAft>
                        <a:buNone/>
                      </a:pPr>
                      <a:r>
                        <a:t/>
                      </a:r>
                      <a:endParaRPr sz="1000">
                        <a:solidFill>
                          <a:srgbClr val="222222"/>
                        </a:solidFill>
                        <a:highlight>
                          <a:schemeClr val="lt1"/>
                        </a:highlight>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-Adapt to changing situations of the social enterprise and the context in which it operates through problem solving skills</a:t>
                      </a:r>
                      <a:endParaRPr sz="1000">
                        <a:solidFill>
                          <a:schemeClr val="dk2"/>
                        </a:solidFill>
                        <a:latin typeface="Lato"/>
                        <a:ea typeface="Lato"/>
                        <a:cs typeface="Lato"/>
                        <a:sym typeface="Lato"/>
                      </a:endParaRPr>
                    </a:p>
                    <a:p>
                      <a:pPr indent="0" lvl="0" marL="0" rtl="0" algn="l">
                        <a:spcBef>
                          <a:spcPts val="0"/>
                        </a:spcBef>
                        <a:spcAft>
                          <a:spcPts val="0"/>
                        </a:spcAft>
                        <a:buNone/>
                      </a:pPr>
                      <a:r>
                        <a:t/>
                      </a:r>
                      <a:endParaRPr sz="1000">
                        <a:solidFill>
                          <a:schemeClr val="dk2"/>
                        </a:solidFill>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-Manage cash and work flows efficiently</a:t>
                      </a:r>
                      <a:endParaRPr sz="1000">
                        <a:solidFill>
                          <a:schemeClr val="dk2"/>
                        </a:solidFill>
                        <a:latin typeface="Lato"/>
                        <a:ea typeface="Lato"/>
                        <a:cs typeface="Lato"/>
                        <a:sym typeface="Lato"/>
                      </a:endParaRPr>
                    </a:p>
                    <a:p>
                      <a:pPr indent="0" lvl="0" marL="0" rtl="0" algn="l">
                        <a:spcBef>
                          <a:spcPts val="0"/>
                        </a:spcBef>
                        <a:spcAft>
                          <a:spcPts val="0"/>
                        </a:spcAft>
                        <a:buNone/>
                      </a:pPr>
                      <a:r>
                        <a:t/>
                      </a:r>
                      <a:endParaRPr sz="1000">
                        <a:solidFill>
                          <a:schemeClr val="dk2"/>
                        </a:solidFill>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-Identify potential opportunities in digitised financial management</a:t>
                      </a:r>
                      <a:endParaRPr sz="10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it" sz="1000">
                          <a:solidFill>
                            <a:schemeClr val="dk2"/>
                          </a:solidFill>
                          <a:latin typeface="Lato"/>
                          <a:ea typeface="Lato"/>
                          <a:cs typeface="Lato"/>
                          <a:sym typeface="Lato"/>
                        </a:rPr>
                        <a:t>- </a:t>
                      </a:r>
                      <a:r>
                        <a:rPr lang="it" sz="1000">
                          <a:solidFill>
                            <a:srgbClr val="222222"/>
                          </a:solidFill>
                          <a:highlight>
                            <a:schemeClr val="lt1"/>
                          </a:highlight>
                          <a:latin typeface="Lato"/>
                          <a:ea typeface="Lato"/>
                          <a:cs typeface="Lato"/>
                          <a:sym typeface="Lato"/>
                        </a:rPr>
                        <a:t>Allocating resources in a way that will help achieve strategic objectives</a:t>
                      </a:r>
                      <a:endParaRPr sz="1000">
                        <a:solidFill>
                          <a:srgbClr val="222222"/>
                        </a:solidFill>
                        <a:highlight>
                          <a:schemeClr val="lt1"/>
                        </a:highlight>
                        <a:latin typeface="Lato"/>
                        <a:ea typeface="Lato"/>
                        <a:cs typeface="Lato"/>
                        <a:sym typeface="Lato"/>
                      </a:endParaRPr>
                    </a:p>
                    <a:p>
                      <a:pPr indent="0" lvl="0" marL="0" rtl="0" algn="l">
                        <a:spcBef>
                          <a:spcPts val="0"/>
                        </a:spcBef>
                        <a:spcAft>
                          <a:spcPts val="0"/>
                        </a:spcAft>
                        <a:buNone/>
                      </a:pPr>
                      <a:r>
                        <a:t/>
                      </a:r>
                      <a:endParaRPr sz="1000">
                        <a:solidFill>
                          <a:srgbClr val="222222"/>
                        </a:solidFill>
                        <a:highlight>
                          <a:schemeClr val="lt1"/>
                        </a:highlight>
                        <a:latin typeface="Lato"/>
                        <a:ea typeface="Lato"/>
                        <a:cs typeface="Lato"/>
                        <a:sym typeface="Lato"/>
                      </a:endParaRPr>
                    </a:p>
                    <a:p>
                      <a:pPr indent="0" lvl="0" marL="0" rtl="0" algn="l">
                        <a:spcBef>
                          <a:spcPts val="0"/>
                        </a:spcBef>
                        <a:spcAft>
                          <a:spcPts val="0"/>
                        </a:spcAft>
                        <a:buNone/>
                      </a:pPr>
                      <a:r>
                        <a:rPr lang="it" sz="1000">
                          <a:solidFill>
                            <a:srgbClr val="222222"/>
                          </a:solidFill>
                          <a:highlight>
                            <a:schemeClr val="lt1"/>
                          </a:highlight>
                          <a:latin typeface="Lato"/>
                          <a:ea typeface="Lato"/>
                          <a:cs typeface="Lato"/>
                          <a:sym typeface="Lato"/>
                        </a:rPr>
                        <a:t>- Critical, logical and systematic thinking </a:t>
                      </a:r>
                      <a:endParaRPr sz="1000">
                        <a:solidFill>
                          <a:srgbClr val="222222"/>
                        </a:solidFill>
                        <a:highlight>
                          <a:schemeClr val="lt1"/>
                        </a:highlight>
                        <a:latin typeface="Lato"/>
                        <a:ea typeface="Lato"/>
                        <a:cs typeface="Lato"/>
                        <a:sym typeface="Lato"/>
                      </a:endParaRPr>
                    </a:p>
                    <a:p>
                      <a:pPr indent="0" lvl="0" marL="0" rtl="0" algn="l">
                        <a:spcBef>
                          <a:spcPts val="0"/>
                        </a:spcBef>
                        <a:spcAft>
                          <a:spcPts val="0"/>
                        </a:spcAft>
                        <a:buNone/>
                      </a:pPr>
                      <a:r>
                        <a:t/>
                      </a:r>
                      <a:endParaRPr sz="1000">
                        <a:solidFill>
                          <a:srgbClr val="202124"/>
                        </a:solidFill>
                        <a:highlight>
                          <a:schemeClr val="lt1"/>
                        </a:highlight>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-Minimise risks of failure by adapting diversified methods and strategies</a:t>
                      </a:r>
                      <a:endParaRPr sz="1000">
                        <a:solidFill>
                          <a:schemeClr val="dk2"/>
                        </a:solidFill>
                        <a:latin typeface="Lato"/>
                        <a:ea typeface="Lato"/>
                        <a:cs typeface="Lato"/>
                        <a:sym typeface="Lato"/>
                      </a:endParaRPr>
                    </a:p>
                    <a:p>
                      <a:pPr indent="0" lvl="0" marL="0" rtl="0" algn="l">
                        <a:spcBef>
                          <a:spcPts val="0"/>
                        </a:spcBef>
                        <a:spcAft>
                          <a:spcPts val="0"/>
                        </a:spcAft>
                        <a:buNone/>
                      </a:pPr>
                      <a:r>
                        <a:t/>
                      </a:r>
                      <a:endParaRPr sz="1000">
                        <a:solidFill>
                          <a:schemeClr val="dk2"/>
                        </a:solidFill>
                        <a:latin typeface="Lato"/>
                        <a:ea typeface="Lato"/>
                        <a:cs typeface="Lato"/>
                        <a:sym typeface="Lato"/>
                      </a:endParaRPr>
                    </a:p>
                    <a:p>
                      <a:pPr indent="0" lvl="0" marL="0" rtl="0" algn="l">
                        <a:spcBef>
                          <a:spcPts val="0"/>
                        </a:spcBef>
                        <a:spcAft>
                          <a:spcPts val="0"/>
                        </a:spcAft>
                        <a:buNone/>
                      </a:pPr>
                      <a:r>
                        <a:rPr lang="it" sz="1000">
                          <a:solidFill>
                            <a:schemeClr val="dk2"/>
                          </a:solidFill>
                          <a:latin typeface="Lato"/>
                          <a:ea typeface="Lato"/>
                          <a:cs typeface="Lato"/>
                          <a:sym typeface="Lato"/>
                        </a:rPr>
                        <a:t>-Create social value by pursuing common interests through an innovative management model</a:t>
                      </a:r>
                      <a:endParaRPr sz="1000">
                        <a:latin typeface="Lato"/>
                        <a:ea typeface="Lato"/>
                        <a:cs typeface="Lato"/>
                        <a:sym typeface="Lato"/>
                      </a:endParaRPr>
                    </a:p>
                  </a:txBody>
                  <a:tcPr marT="91425" marB="91425" marR="91425" marL="91425"/>
                </a:tc>
              </a:tr>
            </a:tbl>
          </a:graphicData>
        </a:graphic>
      </p:graphicFrame>
      <p:pic>
        <p:nvPicPr>
          <p:cNvPr id="170" name="Google Shape;170;p29"/>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4"/>
          <p:cNvSpPr txBox="1"/>
          <p:nvPr>
            <p:ph type="title"/>
          </p:nvPr>
        </p:nvSpPr>
        <p:spPr>
          <a:xfrm>
            <a:off x="265500" y="1916425"/>
            <a:ext cx="4045200" cy="216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2300"/>
              <a:t>5. </a:t>
            </a:r>
            <a:r>
              <a:rPr lang="it" sz="2300"/>
              <a:t>AUTOMATION AND FINANCIAL MANAGEMENT</a:t>
            </a:r>
            <a:endParaRPr sz="2300"/>
          </a:p>
          <a:p>
            <a:pPr indent="0" lvl="0" marL="0" rtl="0" algn="l">
              <a:spcBef>
                <a:spcPts val="0"/>
              </a:spcBef>
              <a:spcAft>
                <a:spcPts val="0"/>
              </a:spcAft>
              <a:buNone/>
            </a:pPr>
            <a:r>
              <a:t/>
            </a:r>
            <a:endParaRPr/>
          </a:p>
        </p:txBody>
      </p:sp>
      <p:sp>
        <p:nvSpPr>
          <p:cNvPr id="581" name="Google Shape;581;p74"/>
          <p:cNvSpPr txBox="1"/>
          <p:nvPr>
            <p:ph idx="2" type="body"/>
          </p:nvPr>
        </p:nvSpPr>
        <p:spPr>
          <a:xfrm>
            <a:off x="4782325" y="1164450"/>
            <a:ext cx="3837000" cy="2814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it">
                <a:solidFill>
                  <a:schemeClr val="dk2"/>
                </a:solidFill>
              </a:rPr>
              <a:t>5.1 Big data for real-time management</a:t>
            </a:r>
            <a:endParaRPr b="1">
              <a:solidFill>
                <a:schemeClr val="dk2"/>
              </a:solidFill>
            </a:endParaRPr>
          </a:p>
          <a:p>
            <a:pPr indent="0" lvl="0" marL="0" rtl="0" algn="l">
              <a:lnSpc>
                <a:spcPct val="100000"/>
              </a:lnSpc>
              <a:spcBef>
                <a:spcPts val="0"/>
              </a:spcBef>
              <a:spcAft>
                <a:spcPts val="0"/>
              </a:spcAft>
              <a:buNone/>
            </a:pPr>
            <a:r>
              <a:t/>
            </a:r>
            <a:endParaRPr b="1">
              <a:solidFill>
                <a:schemeClr val="dk2"/>
              </a:solidFill>
            </a:endParaRPr>
          </a:p>
          <a:p>
            <a:pPr indent="0" lvl="0" marL="0" rtl="0" algn="l">
              <a:lnSpc>
                <a:spcPct val="100000"/>
              </a:lnSpc>
              <a:spcBef>
                <a:spcPts val="0"/>
              </a:spcBef>
              <a:spcAft>
                <a:spcPts val="0"/>
              </a:spcAft>
              <a:buNone/>
            </a:pPr>
            <a:r>
              <a:rPr b="1" lang="it">
                <a:solidFill>
                  <a:schemeClr val="dk2"/>
                </a:solidFill>
              </a:rPr>
              <a:t>5.2 Tool tips</a:t>
            </a:r>
            <a:endParaRPr b="1">
              <a:solidFill>
                <a:schemeClr val="dk2"/>
              </a:solidFill>
            </a:endParaRPr>
          </a:p>
        </p:txBody>
      </p:sp>
      <p:pic>
        <p:nvPicPr>
          <p:cNvPr id="582" name="Google Shape;582;p74"/>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583" name="Google Shape;583;p74"/>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5"/>
          <p:cNvSpPr txBox="1"/>
          <p:nvPr>
            <p:ph type="title"/>
          </p:nvPr>
        </p:nvSpPr>
        <p:spPr>
          <a:xfrm>
            <a:off x="1858400" y="515775"/>
            <a:ext cx="6914100" cy="13050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Clr>
                <a:schemeClr val="dk2"/>
              </a:buClr>
              <a:buSzPts val="1100"/>
              <a:buFont typeface="Arial"/>
              <a:buNone/>
            </a:pPr>
            <a:r>
              <a:rPr lang="it" sz="2500"/>
              <a:t>Big data for real time management</a:t>
            </a:r>
            <a:endParaRPr sz="2500"/>
          </a:p>
        </p:txBody>
      </p:sp>
      <p:pic>
        <p:nvPicPr>
          <p:cNvPr id="589" name="Google Shape;589;p75"/>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590" name="Google Shape;590;p75"/>
          <p:cNvSpPr txBox="1"/>
          <p:nvPr/>
        </p:nvSpPr>
        <p:spPr>
          <a:xfrm>
            <a:off x="3841625" y="1228775"/>
            <a:ext cx="4379700" cy="419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1300">
                <a:solidFill>
                  <a:schemeClr val="dk2"/>
                </a:solidFill>
                <a:highlight>
                  <a:srgbClr val="FFFFFF"/>
                </a:highlight>
                <a:latin typeface="Lato"/>
                <a:ea typeface="Lato"/>
                <a:cs typeface="Lato"/>
                <a:sym typeface="Lato"/>
              </a:rPr>
              <a:t>One of the most important assets of an organization is data and its agile management. In order to keep up with modern technology a company can receive numerous advantages in the FM of real-time data.</a:t>
            </a:r>
            <a:endParaRPr sz="1300">
              <a:solidFill>
                <a:schemeClr val="dk2"/>
              </a:solidFill>
              <a:highlight>
                <a:srgbClr val="FFFFFF"/>
              </a:highlight>
              <a:latin typeface="Lato"/>
              <a:ea typeface="Lato"/>
              <a:cs typeface="Lato"/>
              <a:sym typeface="Lato"/>
            </a:endParaRPr>
          </a:p>
          <a:p>
            <a:pPr indent="0" lvl="0" marL="0" rtl="0" algn="l">
              <a:lnSpc>
                <a:spcPct val="115000"/>
              </a:lnSpc>
              <a:spcBef>
                <a:spcPts val="1600"/>
              </a:spcBef>
              <a:spcAft>
                <a:spcPts val="0"/>
              </a:spcAft>
              <a:buNone/>
            </a:pPr>
            <a:r>
              <a:t/>
            </a:r>
            <a:endParaRPr sz="1300">
              <a:solidFill>
                <a:schemeClr val="dk2"/>
              </a:solidFill>
              <a:highlight>
                <a:srgbClr val="FFFFFF"/>
              </a:highlight>
              <a:latin typeface="Lato"/>
              <a:ea typeface="Lato"/>
              <a:cs typeface="Lato"/>
              <a:sym typeface="Lato"/>
            </a:endParaRPr>
          </a:p>
          <a:p>
            <a:pPr indent="0" lvl="0" marL="0" rtl="0" algn="just">
              <a:lnSpc>
                <a:spcPct val="115000"/>
              </a:lnSpc>
              <a:spcBef>
                <a:spcPts val="1600"/>
              </a:spcBef>
              <a:spcAft>
                <a:spcPts val="0"/>
              </a:spcAft>
              <a:buClr>
                <a:schemeClr val="dk2"/>
              </a:buClr>
              <a:buSzPts val="1100"/>
              <a:buFont typeface="Arial"/>
              <a:buNone/>
            </a:pPr>
            <a:r>
              <a:rPr lang="it" sz="1300">
                <a:solidFill>
                  <a:schemeClr val="dk2"/>
                </a:solidFill>
                <a:highlight>
                  <a:srgbClr val="FFFFFF"/>
                </a:highlight>
                <a:latin typeface="Lato"/>
                <a:ea typeface="Lato"/>
                <a:cs typeface="Lato"/>
                <a:sym typeface="Lato"/>
              </a:rPr>
              <a:t>The budget analysis and business plan software allow entrepreneur and social entrepreneur to make assessments based on indices related to: </a:t>
            </a:r>
            <a:endParaRPr sz="1300">
              <a:solidFill>
                <a:schemeClr val="dk2"/>
              </a:solidFill>
              <a:highlight>
                <a:srgbClr val="FFFFFF"/>
              </a:highlight>
              <a:latin typeface="Lato"/>
              <a:ea typeface="Lato"/>
              <a:cs typeface="Lato"/>
              <a:sym typeface="Lato"/>
            </a:endParaRPr>
          </a:p>
          <a:p>
            <a:pPr indent="-311150" lvl="0" marL="685800" rtl="0" algn="l">
              <a:lnSpc>
                <a:spcPct val="115000"/>
              </a:lnSpc>
              <a:spcBef>
                <a:spcPts val="0"/>
              </a:spcBef>
              <a:spcAft>
                <a:spcPts val="0"/>
              </a:spcAft>
              <a:buClr>
                <a:schemeClr val="dk1"/>
              </a:buClr>
              <a:buSzPts val="1300"/>
              <a:buFont typeface="Lato"/>
              <a:buChar char="●"/>
            </a:pPr>
            <a:r>
              <a:rPr lang="it" sz="1300">
                <a:solidFill>
                  <a:schemeClr val="dk1"/>
                </a:solidFill>
                <a:highlight>
                  <a:srgbClr val="FFFFFF"/>
                </a:highlight>
                <a:latin typeface="Lato"/>
                <a:ea typeface="Lato"/>
                <a:cs typeface="Lato"/>
                <a:sym typeface="Lato"/>
              </a:rPr>
              <a:t>economic situation </a:t>
            </a:r>
            <a:endParaRPr sz="1300">
              <a:solidFill>
                <a:schemeClr val="dk1"/>
              </a:solidFill>
              <a:highlight>
                <a:srgbClr val="FFFFFF"/>
              </a:highlight>
              <a:latin typeface="Lato"/>
              <a:ea typeface="Lato"/>
              <a:cs typeface="Lato"/>
              <a:sym typeface="Lato"/>
            </a:endParaRPr>
          </a:p>
          <a:p>
            <a:pPr indent="-311150" lvl="0" marL="685800" rtl="0" algn="l">
              <a:lnSpc>
                <a:spcPct val="115000"/>
              </a:lnSpc>
              <a:spcBef>
                <a:spcPts val="0"/>
              </a:spcBef>
              <a:spcAft>
                <a:spcPts val="0"/>
              </a:spcAft>
              <a:buClr>
                <a:schemeClr val="dk1"/>
              </a:buClr>
              <a:buSzPts val="1300"/>
              <a:buFont typeface="Lato"/>
              <a:buChar char="●"/>
            </a:pPr>
            <a:r>
              <a:rPr lang="it" sz="1300">
                <a:solidFill>
                  <a:schemeClr val="dk1"/>
                </a:solidFill>
                <a:highlight>
                  <a:srgbClr val="FFFFFF"/>
                </a:highlight>
                <a:latin typeface="Lato"/>
                <a:ea typeface="Lato"/>
                <a:cs typeface="Lato"/>
                <a:sym typeface="Lato"/>
              </a:rPr>
              <a:t>financial situation </a:t>
            </a:r>
            <a:endParaRPr sz="1300">
              <a:solidFill>
                <a:schemeClr val="dk1"/>
              </a:solidFill>
              <a:highlight>
                <a:srgbClr val="FFFFFF"/>
              </a:highlight>
              <a:latin typeface="Lato"/>
              <a:ea typeface="Lato"/>
              <a:cs typeface="Lato"/>
              <a:sym typeface="Lato"/>
            </a:endParaRPr>
          </a:p>
          <a:p>
            <a:pPr indent="-311150" lvl="0" marL="685800" rtl="0" algn="l">
              <a:lnSpc>
                <a:spcPct val="115000"/>
              </a:lnSpc>
              <a:spcBef>
                <a:spcPts val="0"/>
              </a:spcBef>
              <a:spcAft>
                <a:spcPts val="0"/>
              </a:spcAft>
              <a:buClr>
                <a:schemeClr val="dk1"/>
              </a:buClr>
              <a:buSzPts val="1300"/>
              <a:buFont typeface="Lato"/>
              <a:buChar char="●"/>
            </a:pPr>
            <a:r>
              <a:rPr lang="it" sz="1300">
                <a:solidFill>
                  <a:schemeClr val="dk1"/>
                </a:solidFill>
                <a:highlight>
                  <a:srgbClr val="FFFFFF"/>
                </a:highlight>
                <a:latin typeface="Lato"/>
                <a:ea typeface="Lato"/>
                <a:cs typeface="Lato"/>
                <a:sym typeface="Lato"/>
              </a:rPr>
              <a:t>balance sheet situation</a:t>
            </a:r>
            <a:endParaRPr sz="1300">
              <a:solidFill>
                <a:schemeClr val="dk1"/>
              </a:solidFill>
              <a:highlight>
                <a:srgbClr val="FFFFFF"/>
              </a:highlight>
              <a:latin typeface="Lato"/>
              <a:ea typeface="Lato"/>
              <a:cs typeface="Lato"/>
              <a:sym typeface="Lato"/>
            </a:endParaRPr>
          </a:p>
          <a:p>
            <a:pPr indent="0" lvl="0" marL="0" rtl="0" algn="l">
              <a:lnSpc>
                <a:spcPct val="115000"/>
              </a:lnSpc>
              <a:spcBef>
                <a:spcPts val="0"/>
              </a:spcBef>
              <a:spcAft>
                <a:spcPts val="0"/>
              </a:spcAft>
              <a:buNone/>
            </a:pPr>
            <a:r>
              <a:t/>
            </a:r>
            <a:endParaRPr sz="1300">
              <a:solidFill>
                <a:schemeClr val="dk2"/>
              </a:solidFill>
              <a:highlight>
                <a:srgbClr val="FFFFFF"/>
              </a:highlight>
              <a:latin typeface="Lato"/>
              <a:ea typeface="Lato"/>
              <a:cs typeface="Lato"/>
              <a:sym typeface="Lato"/>
            </a:endParaRPr>
          </a:p>
          <a:p>
            <a:pPr indent="0" lvl="0" marL="0" rtl="0" algn="l">
              <a:lnSpc>
                <a:spcPct val="115000"/>
              </a:lnSpc>
              <a:spcBef>
                <a:spcPts val="1600"/>
              </a:spcBef>
              <a:spcAft>
                <a:spcPts val="0"/>
              </a:spcAft>
              <a:buNone/>
            </a:pPr>
            <a:r>
              <a:t/>
            </a:r>
            <a:endParaRPr sz="1300">
              <a:solidFill>
                <a:schemeClr val="dk2"/>
              </a:solidFill>
              <a:highlight>
                <a:srgbClr val="FFFFFF"/>
              </a:highlight>
              <a:latin typeface="Lato"/>
              <a:ea typeface="Lato"/>
              <a:cs typeface="Lato"/>
              <a:sym typeface="Lato"/>
            </a:endParaRPr>
          </a:p>
          <a:p>
            <a:pPr indent="0" lvl="0" marL="0" rtl="0" algn="l">
              <a:lnSpc>
                <a:spcPct val="115000"/>
              </a:lnSpc>
              <a:spcBef>
                <a:spcPts val="1600"/>
              </a:spcBef>
              <a:spcAft>
                <a:spcPts val="1600"/>
              </a:spcAft>
              <a:buNone/>
            </a:pPr>
            <a:r>
              <a:t/>
            </a:r>
            <a:endParaRPr sz="1300">
              <a:solidFill>
                <a:schemeClr val="dk2"/>
              </a:solidFill>
              <a:highlight>
                <a:srgbClr val="FFFFFF"/>
              </a:highlight>
              <a:latin typeface="Lato"/>
              <a:ea typeface="Lato"/>
              <a:cs typeface="Lato"/>
              <a:sym typeface="Lato"/>
            </a:endParaRPr>
          </a:p>
        </p:txBody>
      </p:sp>
      <p:pic>
        <p:nvPicPr>
          <p:cNvPr id="591" name="Google Shape;591;p75"/>
          <p:cNvPicPr preferRelativeResize="0"/>
          <p:nvPr/>
        </p:nvPicPr>
        <p:blipFill>
          <a:blip r:embed="rId4">
            <a:alphaModFix/>
          </a:blip>
          <a:stretch>
            <a:fillRect/>
          </a:stretch>
        </p:blipFill>
        <p:spPr>
          <a:xfrm>
            <a:off x="311375" y="2235275"/>
            <a:ext cx="3076090" cy="1730300"/>
          </a:xfrm>
          <a:prstGeom prst="rect">
            <a:avLst/>
          </a:prstGeom>
          <a:noFill/>
          <a:ln>
            <a:noFill/>
          </a:ln>
        </p:spPr>
      </p:pic>
      <p:pic>
        <p:nvPicPr>
          <p:cNvPr id="592" name="Google Shape;592;p75"/>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6"/>
          <p:cNvSpPr txBox="1"/>
          <p:nvPr>
            <p:ph type="title"/>
          </p:nvPr>
        </p:nvSpPr>
        <p:spPr>
          <a:xfrm>
            <a:off x="3562950" y="160650"/>
            <a:ext cx="2018100" cy="100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3300">
                <a:solidFill>
                  <a:schemeClr val="dk2"/>
                </a:solidFill>
              </a:rPr>
              <a:t>Benefits</a:t>
            </a:r>
            <a:endParaRPr sz="3300">
              <a:solidFill>
                <a:schemeClr val="dk2"/>
              </a:solidFill>
            </a:endParaRPr>
          </a:p>
          <a:p>
            <a:pPr indent="0" lvl="0" marL="0" rtl="0" algn="l">
              <a:spcBef>
                <a:spcPts val="0"/>
              </a:spcBef>
              <a:spcAft>
                <a:spcPts val="0"/>
              </a:spcAft>
              <a:buNone/>
            </a:pPr>
            <a:r>
              <a:t/>
            </a:r>
            <a:endParaRPr/>
          </a:p>
        </p:txBody>
      </p:sp>
      <p:sp>
        <p:nvSpPr>
          <p:cNvPr id="598" name="Google Shape;598;p76"/>
          <p:cNvSpPr txBox="1"/>
          <p:nvPr>
            <p:ph idx="2" type="body"/>
          </p:nvPr>
        </p:nvSpPr>
        <p:spPr>
          <a:xfrm>
            <a:off x="4786175" y="2047800"/>
            <a:ext cx="3837000" cy="1688700"/>
          </a:xfrm>
          <a:prstGeom prst="rect">
            <a:avLst/>
          </a:prstGeom>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accent1"/>
              </a:buClr>
              <a:buSzPts val="1800"/>
              <a:buChar char="❖"/>
            </a:pPr>
            <a:r>
              <a:rPr b="1" lang="it" u="sng">
                <a:solidFill>
                  <a:schemeClr val="accent1"/>
                </a:solidFill>
              </a:rPr>
              <a:t>Quick time</a:t>
            </a:r>
            <a:endParaRPr b="1">
              <a:solidFill>
                <a:schemeClr val="accent1"/>
              </a:solidFill>
            </a:endParaRPr>
          </a:p>
          <a:p>
            <a:pPr indent="0" lvl="0" marL="457200" rtl="0" algn="l">
              <a:lnSpc>
                <a:spcPct val="100000"/>
              </a:lnSpc>
              <a:spcBef>
                <a:spcPts val="0"/>
              </a:spcBef>
              <a:spcAft>
                <a:spcPts val="0"/>
              </a:spcAft>
              <a:buNone/>
            </a:pPr>
            <a:r>
              <a:rPr lang="it">
                <a:solidFill>
                  <a:schemeClr val="dk2"/>
                </a:solidFill>
              </a:rPr>
              <a:t>Digital tools speed up manual tasks</a:t>
            </a:r>
            <a:endParaRPr>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342900" lvl="0" marL="457200" rtl="0" algn="l">
              <a:lnSpc>
                <a:spcPct val="100000"/>
              </a:lnSpc>
              <a:spcBef>
                <a:spcPts val="0"/>
              </a:spcBef>
              <a:spcAft>
                <a:spcPts val="0"/>
              </a:spcAft>
              <a:buClr>
                <a:schemeClr val="accent1"/>
              </a:buClr>
              <a:buSzPts val="1800"/>
              <a:buChar char="❖"/>
            </a:pPr>
            <a:r>
              <a:rPr b="1" lang="it" u="sng">
                <a:solidFill>
                  <a:schemeClr val="accent1"/>
                </a:solidFill>
              </a:rPr>
              <a:t>Few errors</a:t>
            </a:r>
            <a:endParaRPr b="1" u="sng">
              <a:solidFill>
                <a:schemeClr val="accent1"/>
              </a:solidFill>
            </a:endParaRPr>
          </a:p>
          <a:p>
            <a:pPr indent="0" lvl="0" marL="457200" rtl="0" algn="l">
              <a:lnSpc>
                <a:spcPct val="100000"/>
              </a:lnSpc>
              <a:spcBef>
                <a:spcPts val="0"/>
              </a:spcBef>
              <a:spcAft>
                <a:spcPts val="0"/>
              </a:spcAft>
              <a:buNone/>
            </a:pPr>
            <a:r>
              <a:rPr lang="it">
                <a:solidFill>
                  <a:schemeClr val="dk2"/>
                </a:solidFill>
              </a:rPr>
              <a:t>Digital tools minimise the possibility of manual errors</a:t>
            </a:r>
            <a:endParaRPr>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a:p>
            <a:pPr indent="-342900" lvl="0" marL="457200" rtl="0" algn="l">
              <a:lnSpc>
                <a:spcPct val="100000"/>
              </a:lnSpc>
              <a:spcBef>
                <a:spcPts val="0"/>
              </a:spcBef>
              <a:spcAft>
                <a:spcPts val="0"/>
              </a:spcAft>
              <a:buClr>
                <a:schemeClr val="accent1"/>
              </a:buClr>
              <a:buSzPts val="1800"/>
              <a:buChar char="❖"/>
            </a:pPr>
            <a:r>
              <a:rPr b="1" lang="it" u="sng">
                <a:solidFill>
                  <a:schemeClr val="accent1"/>
                </a:solidFill>
              </a:rPr>
              <a:t>Good use of data</a:t>
            </a:r>
            <a:endParaRPr b="1" u="sng">
              <a:solidFill>
                <a:schemeClr val="accent1"/>
              </a:solidFill>
            </a:endParaRPr>
          </a:p>
          <a:p>
            <a:pPr indent="0" lvl="0" marL="457200" rtl="0" algn="l">
              <a:lnSpc>
                <a:spcPct val="100000"/>
              </a:lnSpc>
              <a:spcBef>
                <a:spcPts val="0"/>
              </a:spcBef>
              <a:spcAft>
                <a:spcPts val="0"/>
              </a:spcAft>
              <a:buNone/>
            </a:pPr>
            <a:r>
              <a:rPr lang="it">
                <a:solidFill>
                  <a:schemeClr val="dk2"/>
                </a:solidFill>
              </a:rPr>
              <a:t>Digital tools specifically analyse each piece of data provided to them</a:t>
            </a:r>
            <a:endParaRPr>
              <a:solidFill>
                <a:schemeClr val="dk2"/>
              </a:solidFill>
            </a:endParaRPr>
          </a:p>
          <a:p>
            <a:pPr indent="0" lvl="0" marL="457200" rtl="0" algn="l">
              <a:lnSpc>
                <a:spcPct val="100000"/>
              </a:lnSpc>
              <a:spcBef>
                <a:spcPts val="0"/>
              </a:spcBef>
              <a:spcAft>
                <a:spcPts val="0"/>
              </a:spcAft>
              <a:buNone/>
            </a:pPr>
            <a:r>
              <a:t/>
            </a:r>
            <a:endParaRPr b="1">
              <a:solidFill>
                <a:schemeClr val="dk2"/>
              </a:solidFill>
            </a:endParaRPr>
          </a:p>
        </p:txBody>
      </p:sp>
      <p:pic>
        <p:nvPicPr>
          <p:cNvPr id="599" name="Google Shape;599;p76"/>
          <p:cNvPicPr preferRelativeResize="0"/>
          <p:nvPr/>
        </p:nvPicPr>
        <p:blipFill>
          <a:blip r:embed="rId3">
            <a:alphaModFix/>
          </a:blip>
          <a:stretch>
            <a:fillRect/>
          </a:stretch>
        </p:blipFill>
        <p:spPr>
          <a:xfrm>
            <a:off x="265500" y="244925"/>
            <a:ext cx="1393177" cy="1318200"/>
          </a:xfrm>
          <a:prstGeom prst="rect">
            <a:avLst/>
          </a:prstGeom>
          <a:noFill/>
          <a:ln>
            <a:noFill/>
          </a:ln>
        </p:spPr>
      </p:pic>
      <p:sp>
        <p:nvSpPr>
          <p:cNvPr id="600" name="Google Shape;600;p76"/>
          <p:cNvSpPr txBox="1"/>
          <p:nvPr>
            <p:ph idx="2" type="body"/>
          </p:nvPr>
        </p:nvSpPr>
        <p:spPr>
          <a:xfrm>
            <a:off x="520350" y="1770600"/>
            <a:ext cx="3837000" cy="16023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it">
                <a:solidFill>
                  <a:schemeClr val="dk2"/>
                </a:solidFill>
              </a:rPr>
              <a:t>The use of digital tools can only bring benefits to organisations that take advantage of them, including:</a:t>
            </a:r>
            <a:endParaRPr>
              <a:solidFill>
                <a:schemeClr val="dk2"/>
              </a:solidFill>
            </a:endParaRPr>
          </a:p>
        </p:txBody>
      </p:sp>
      <p:cxnSp>
        <p:nvCxnSpPr>
          <p:cNvPr id="601" name="Google Shape;601;p76"/>
          <p:cNvCxnSpPr/>
          <p:nvPr/>
        </p:nvCxnSpPr>
        <p:spPr>
          <a:xfrm>
            <a:off x="652450" y="4116225"/>
            <a:ext cx="2850600" cy="11100"/>
          </a:xfrm>
          <a:prstGeom prst="straightConnector1">
            <a:avLst/>
          </a:prstGeom>
          <a:noFill/>
          <a:ln cap="flat" cmpd="sng" w="152400">
            <a:solidFill>
              <a:schemeClr val="accent1"/>
            </a:solidFill>
            <a:prstDash val="solid"/>
            <a:round/>
            <a:headEnd len="med" w="med" type="none"/>
            <a:tailEnd len="med" w="med" type="triangle"/>
          </a:ln>
        </p:spPr>
      </p:cxnSp>
      <p:pic>
        <p:nvPicPr>
          <p:cNvPr id="602" name="Google Shape;602;p76"/>
          <p:cNvPicPr preferRelativeResize="0"/>
          <p:nvPr/>
        </p:nvPicPr>
        <p:blipFill>
          <a:blip r:embed="rId4">
            <a:alphaModFix amt="12000"/>
          </a:blip>
          <a:stretch>
            <a:fillRect/>
          </a:stretch>
        </p:blipFill>
        <p:spPr>
          <a:xfrm>
            <a:off x="1089550" y="1055237"/>
            <a:ext cx="5602874" cy="3151625"/>
          </a:xfrm>
          <a:prstGeom prst="rect">
            <a:avLst/>
          </a:prstGeom>
          <a:noFill/>
          <a:ln>
            <a:noFill/>
          </a:ln>
        </p:spPr>
      </p:pic>
      <p:pic>
        <p:nvPicPr>
          <p:cNvPr id="603" name="Google Shape;603;p76"/>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7"/>
          <p:cNvSpPr txBox="1"/>
          <p:nvPr>
            <p:ph type="title"/>
          </p:nvPr>
        </p:nvSpPr>
        <p:spPr>
          <a:xfrm>
            <a:off x="3438575" y="515775"/>
            <a:ext cx="3646500" cy="13050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Clr>
                <a:schemeClr val="dk2"/>
              </a:buClr>
              <a:buSzPts val="1100"/>
              <a:buFont typeface="Arial"/>
              <a:buNone/>
            </a:pPr>
            <a:r>
              <a:rPr lang="it"/>
              <a:t>Tool tips</a:t>
            </a:r>
            <a:endParaRPr/>
          </a:p>
        </p:txBody>
      </p:sp>
      <p:pic>
        <p:nvPicPr>
          <p:cNvPr id="609" name="Google Shape;609;p77"/>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10" name="Google Shape;610;p77"/>
          <p:cNvSpPr txBox="1"/>
          <p:nvPr/>
        </p:nvSpPr>
        <p:spPr>
          <a:xfrm>
            <a:off x="1276575" y="1602325"/>
            <a:ext cx="3996900" cy="2575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it" sz="1700">
                <a:solidFill>
                  <a:schemeClr val="dk2"/>
                </a:solidFill>
                <a:highlight>
                  <a:srgbClr val="FFFFFF"/>
                </a:highlight>
                <a:latin typeface="Lato"/>
                <a:ea typeface="Lato"/>
                <a:cs typeface="Lato"/>
                <a:sym typeface="Lato"/>
              </a:rPr>
              <a:t>There are numerous online tools (software) that can be used. </a:t>
            </a:r>
            <a:endParaRPr sz="1700">
              <a:solidFill>
                <a:schemeClr val="dk2"/>
              </a:solidFill>
              <a:highlight>
                <a:srgbClr val="FFFFFF"/>
              </a:highlight>
              <a:latin typeface="Lato"/>
              <a:ea typeface="Lato"/>
              <a:cs typeface="Lato"/>
              <a:sym typeface="Lato"/>
            </a:endParaRPr>
          </a:p>
          <a:p>
            <a:pPr indent="0" lvl="0" marL="0" rtl="0" algn="l">
              <a:lnSpc>
                <a:spcPct val="100000"/>
              </a:lnSpc>
              <a:spcBef>
                <a:spcPts val="1600"/>
              </a:spcBef>
              <a:spcAft>
                <a:spcPts val="0"/>
              </a:spcAft>
              <a:buNone/>
            </a:pPr>
            <a:r>
              <a:rPr lang="it" sz="1700">
                <a:solidFill>
                  <a:schemeClr val="dk2"/>
                </a:solidFill>
                <a:highlight>
                  <a:srgbClr val="FFFFFF"/>
                </a:highlight>
                <a:latin typeface="Lato"/>
                <a:ea typeface="Lato"/>
                <a:cs typeface="Lato"/>
                <a:sym typeface="Lato"/>
              </a:rPr>
              <a:t>Choice of software may depend on:</a:t>
            </a:r>
            <a:endParaRPr sz="1700">
              <a:solidFill>
                <a:schemeClr val="dk2"/>
              </a:solidFill>
              <a:highlight>
                <a:srgbClr val="FFFFFF"/>
              </a:highlight>
              <a:latin typeface="Lato"/>
              <a:ea typeface="Lato"/>
              <a:cs typeface="Lato"/>
              <a:sym typeface="Lato"/>
            </a:endParaRPr>
          </a:p>
          <a:p>
            <a:pPr indent="0" lvl="0" marL="0" rtl="0" algn="l">
              <a:lnSpc>
                <a:spcPct val="100000"/>
              </a:lnSpc>
              <a:spcBef>
                <a:spcPts val="1600"/>
              </a:spcBef>
              <a:spcAft>
                <a:spcPts val="0"/>
              </a:spcAft>
              <a:buNone/>
            </a:pPr>
            <a:r>
              <a:rPr lang="it" sz="1700">
                <a:solidFill>
                  <a:schemeClr val="dk2"/>
                </a:solidFill>
                <a:highlight>
                  <a:srgbClr val="FFFFFF"/>
                </a:highlight>
                <a:latin typeface="Lato"/>
                <a:ea typeface="Lato"/>
                <a:cs typeface="Lato"/>
                <a:sym typeface="Lato"/>
              </a:rPr>
              <a:t>-needs;</a:t>
            </a:r>
            <a:endParaRPr sz="1700">
              <a:solidFill>
                <a:schemeClr val="dk2"/>
              </a:solidFill>
              <a:highlight>
                <a:srgbClr val="FFFFFF"/>
              </a:highlight>
              <a:latin typeface="Lato"/>
              <a:ea typeface="Lato"/>
              <a:cs typeface="Lato"/>
              <a:sym typeface="Lato"/>
            </a:endParaRPr>
          </a:p>
          <a:p>
            <a:pPr indent="0" lvl="0" marL="0" rtl="0" algn="l">
              <a:lnSpc>
                <a:spcPct val="100000"/>
              </a:lnSpc>
              <a:spcBef>
                <a:spcPts val="1600"/>
              </a:spcBef>
              <a:spcAft>
                <a:spcPts val="0"/>
              </a:spcAft>
              <a:buNone/>
            </a:pPr>
            <a:r>
              <a:rPr lang="it" sz="1700">
                <a:solidFill>
                  <a:schemeClr val="dk2"/>
                </a:solidFill>
                <a:highlight>
                  <a:srgbClr val="FFFFFF"/>
                </a:highlight>
                <a:latin typeface="Lato"/>
                <a:ea typeface="Lato"/>
                <a:cs typeface="Lato"/>
                <a:sym typeface="Lato"/>
              </a:rPr>
              <a:t>-requirements;</a:t>
            </a:r>
            <a:endParaRPr sz="1700">
              <a:solidFill>
                <a:schemeClr val="dk2"/>
              </a:solidFill>
              <a:highlight>
                <a:srgbClr val="FFFFFF"/>
              </a:highlight>
              <a:latin typeface="Lato"/>
              <a:ea typeface="Lato"/>
              <a:cs typeface="Lato"/>
              <a:sym typeface="Lato"/>
            </a:endParaRPr>
          </a:p>
          <a:p>
            <a:pPr indent="0" lvl="0" marL="0" rtl="0" algn="l">
              <a:lnSpc>
                <a:spcPct val="100000"/>
              </a:lnSpc>
              <a:spcBef>
                <a:spcPts val="1600"/>
              </a:spcBef>
              <a:spcAft>
                <a:spcPts val="1600"/>
              </a:spcAft>
              <a:buNone/>
            </a:pPr>
            <a:r>
              <a:rPr lang="it" sz="1700">
                <a:solidFill>
                  <a:schemeClr val="dk2"/>
                </a:solidFill>
                <a:highlight>
                  <a:srgbClr val="FFFFFF"/>
                </a:highlight>
                <a:latin typeface="Lato"/>
                <a:ea typeface="Lato"/>
                <a:cs typeface="Lato"/>
                <a:sym typeface="Lato"/>
              </a:rPr>
              <a:t>-costs.</a:t>
            </a:r>
            <a:endParaRPr b="1" sz="2100">
              <a:solidFill>
                <a:schemeClr val="dk1"/>
              </a:solidFill>
              <a:latin typeface="Lato"/>
              <a:ea typeface="Lato"/>
              <a:cs typeface="Lato"/>
              <a:sym typeface="Lato"/>
            </a:endParaRPr>
          </a:p>
        </p:txBody>
      </p:sp>
      <p:pic>
        <p:nvPicPr>
          <p:cNvPr id="611" name="Google Shape;611;p77"/>
          <p:cNvPicPr preferRelativeResize="0"/>
          <p:nvPr/>
        </p:nvPicPr>
        <p:blipFill>
          <a:blip r:embed="rId4">
            <a:alphaModFix/>
          </a:blip>
          <a:stretch>
            <a:fillRect/>
          </a:stretch>
        </p:blipFill>
        <p:spPr>
          <a:xfrm>
            <a:off x="6559900" y="2912189"/>
            <a:ext cx="2397350" cy="1704375"/>
          </a:xfrm>
          <a:prstGeom prst="rect">
            <a:avLst/>
          </a:prstGeom>
          <a:noFill/>
          <a:ln>
            <a:noFill/>
          </a:ln>
        </p:spPr>
      </p:pic>
      <p:pic>
        <p:nvPicPr>
          <p:cNvPr id="612" name="Google Shape;612;p77"/>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78"/>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18" name="Google Shape;618;p78"/>
          <p:cNvSpPr txBox="1"/>
          <p:nvPr>
            <p:ph type="title"/>
          </p:nvPr>
        </p:nvSpPr>
        <p:spPr>
          <a:xfrm>
            <a:off x="878700" y="494850"/>
            <a:ext cx="7386600" cy="7494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Clr>
                <a:schemeClr val="dk2"/>
              </a:buClr>
              <a:buSzPts val="1100"/>
              <a:buFont typeface="Arial"/>
              <a:buNone/>
            </a:pPr>
            <a:r>
              <a:rPr lang="it"/>
              <a:t>Tool tips - Examples</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graphicFrame>
        <p:nvGraphicFramePr>
          <p:cNvPr id="619" name="Google Shape;619;p78"/>
          <p:cNvGraphicFramePr/>
          <p:nvPr/>
        </p:nvGraphicFramePr>
        <p:xfrm>
          <a:off x="1048825" y="1485400"/>
          <a:ext cx="3000000" cy="3000000"/>
        </p:xfrm>
        <a:graphic>
          <a:graphicData uri="http://schemas.openxmlformats.org/drawingml/2006/table">
            <a:tbl>
              <a:tblPr>
                <a:noFill/>
                <a:tableStyleId>{48ECA2DF-C6C6-4747-BECF-7BD6EE341FAD}</a:tableStyleId>
              </a:tblPr>
              <a:tblGrid>
                <a:gridCol w="3497050"/>
                <a:gridCol w="3741950"/>
              </a:tblGrid>
              <a:tr h="380100">
                <a:tc>
                  <a:txBody>
                    <a:bodyPr/>
                    <a:lstStyle/>
                    <a:p>
                      <a:pPr indent="0" lvl="0" marL="0" rtl="0" algn="l">
                        <a:lnSpc>
                          <a:spcPct val="115000"/>
                        </a:lnSpc>
                        <a:spcBef>
                          <a:spcPts val="0"/>
                        </a:spcBef>
                        <a:spcAft>
                          <a:spcPts val="1600"/>
                        </a:spcAft>
                        <a:buClr>
                          <a:schemeClr val="dk2"/>
                        </a:buClr>
                        <a:buSzPts val="1100"/>
                        <a:buFont typeface="Arial"/>
                        <a:buNone/>
                      </a:pPr>
                      <a:r>
                        <a:rPr b="1" lang="it" sz="1600">
                          <a:solidFill>
                            <a:schemeClr val="dk1"/>
                          </a:solidFill>
                          <a:latin typeface="Lato"/>
                          <a:ea typeface="Lato"/>
                          <a:cs typeface="Lato"/>
                          <a:sym typeface="Lato"/>
                        </a:rPr>
                        <a:t>Software</a:t>
                      </a:r>
                      <a:r>
                        <a:rPr b="1" lang="it" sz="1600">
                          <a:solidFill>
                            <a:schemeClr val="dk1"/>
                          </a:solidFill>
                          <a:latin typeface="Lato"/>
                          <a:ea typeface="Lato"/>
                          <a:cs typeface="Lato"/>
                          <a:sym typeface="Lato"/>
                        </a:rPr>
                        <a:t>:</a:t>
                      </a:r>
                      <a:endParaRPr sz="900"/>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Clr>
                          <a:schemeClr val="dk2"/>
                        </a:buClr>
                        <a:buSzPts val="1100"/>
                        <a:buFont typeface="Arial"/>
                        <a:buNone/>
                      </a:pPr>
                      <a:r>
                        <a:rPr b="1" lang="it" sz="1600">
                          <a:solidFill>
                            <a:schemeClr val="dk1"/>
                          </a:solidFill>
                          <a:latin typeface="Lato"/>
                          <a:ea typeface="Lato"/>
                          <a:cs typeface="Lato"/>
                          <a:sym typeface="Lato"/>
                        </a:rPr>
                        <a:t>Pros</a:t>
                      </a:r>
                      <a:r>
                        <a:rPr b="1" lang="it" sz="1600">
                          <a:solidFill>
                            <a:schemeClr val="dk1"/>
                          </a:solidFill>
                          <a:latin typeface="Lato"/>
                          <a:ea typeface="Lato"/>
                          <a:cs typeface="Lato"/>
                          <a:sym typeface="Lato"/>
                        </a:rPr>
                        <a:t>:</a:t>
                      </a:r>
                      <a:endParaRPr sz="900"/>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993125">
                <a:tc>
                  <a:txBody>
                    <a:bodyPr/>
                    <a:lstStyle/>
                    <a:p>
                      <a:pPr indent="0" lvl="0" marL="0" rtl="0" algn="l">
                        <a:spcBef>
                          <a:spcPts val="0"/>
                        </a:spcBef>
                        <a:spcAft>
                          <a:spcPts val="0"/>
                        </a:spcAft>
                        <a:buNone/>
                      </a:pPr>
                      <a:r>
                        <a:rPr b="1" lang="it" u="sng">
                          <a:solidFill>
                            <a:schemeClr val="hlink"/>
                          </a:solidFill>
                          <a:latin typeface="Lato"/>
                          <a:ea typeface="Lato"/>
                          <a:cs typeface="Lato"/>
                          <a:sym typeface="Lato"/>
                          <a:hlinkClick r:id="rId4"/>
                        </a:rPr>
                        <a:t>Cube</a:t>
                      </a:r>
                      <a:r>
                        <a:rPr b="1" lang="it" u="sng">
                          <a:solidFill>
                            <a:schemeClr val="hlink"/>
                          </a:solidFill>
                          <a:latin typeface="Lato"/>
                          <a:ea typeface="Lato"/>
                          <a:cs typeface="Lato"/>
                          <a:sym typeface="Lato"/>
                          <a:hlinkClick r:id="rId5"/>
                        </a:rPr>
                        <a:t> </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Intuitive spreadsheet integrations with Excel and Google Sheets;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Get smarter, faster insights into your financial data in real time. </a:t>
                      </a:r>
                      <a:endParaRPr>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449925">
                <a:tc>
                  <a:txBody>
                    <a:bodyPr/>
                    <a:lstStyle/>
                    <a:p>
                      <a:pPr indent="0" lvl="0" marL="0" rtl="0" algn="l">
                        <a:spcBef>
                          <a:spcPts val="0"/>
                        </a:spcBef>
                        <a:spcAft>
                          <a:spcPts val="0"/>
                        </a:spcAft>
                        <a:buNone/>
                      </a:pPr>
                      <a:r>
                        <a:rPr b="1" lang="it" u="sng">
                          <a:solidFill>
                            <a:schemeClr val="hlink"/>
                          </a:solidFill>
                          <a:latin typeface="Lato"/>
                          <a:ea typeface="Lato"/>
                          <a:cs typeface="Lato"/>
                          <a:sym typeface="Lato"/>
                          <a:hlinkClick r:id="rId6"/>
                        </a:rPr>
                        <a:t>Anaplan</a:t>
                      </a:r>
                      <a:endParaRPr b="1">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Ability to connect to any number of planning streams via a single dashboard;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Intuitive user interface with a good deal of customisation;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Detailed reports can be obtained in real time with just a few clicks. </a:t>
                      </a:r>
                      <a:endParaRPr sz="1200">
                        <a:solidFill>
                          <a:schemeClr val="dk2"/>
                        </a:solidFill>
                        <a:highlight>
                          <a:srgbClr val="FFFFFF"/>
                        </a:highlight>
                        <a:latin typeface="Calibri"/>
                        <a:ea typeface="Calibri"/>
                        <a:cs typeface="Calibri"/>
                        <a:sym typeface="Calibri"/>
                      </a:endParaRPr>
                    </a:p>
                    <a:p>
                      <a:pPr indent="-228600" lvl="0" marL="457200" rtl="0" algn="l">
                        <a:lnSpc>
                          <a:spcPct val="115000"/>
                        </a:lnSpc>
                        <a:spcBef>
                          <a:spcPts val="0"/>
                        </a:spcBef>
                        <a:spcAft>
                          <a:spcPts val="0"/>
                        </a:spcAft>
                        <a:buNone/>
                      </a:pPr>
                      <a:r>
                        <a:t/>
                      </a:r>
                      <a:endParaRPr sz="1200">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20" name="Google Shape;620;p78"/>
          <p:cNvPicPr preferRelativeResize="0"/>
          <p:nvPr/>
        </p:nvPicPr>
        <p:blipFill>
          <a:blip r:embed="rId7">
            <a:alphaModFix/>
          </a:blip>
          <a:stretch>
            <a:fillRect/>
          </a:stretch>
        </p:blipFill>
        <p:spPr>
          <a:xfrm>
            <a:off x="7744975" y="565124"/>
            <a:ext cx="882275" cy="882275"/>
          </a:xfrm>
          <a:prstGeom prst="rect">
            <a:avLst/>
          </a:prstGeom>
          <a:noFill/>
          <a:ln>
            <a:noFill/>
          </a:ln>
        </p:spPr>
      </p:pic>
      <p:pic>
        <p:nvPicPr>
          <p:cNvPr id="621" name="Google Shape;621;p78"/>
          <p:cNvPicPr preferRelativeResize="0"/>
          <p:nvPr/>
        </p:nvPicPr>
        <p:blipFill>
          <a:blip r:embed="rId8">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79"/>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27" name="Google Shape;627;p79"/>
          <p:cNvSpPr txBox="1"/>
          <p:nvPr>
            <p:ph type="title"/>
          </p:nvPr>
        </p:nvSpPr>
        <p:spPr>
          <a:xfrm>
            <a:off x="878700" y="516800"/>
            <a:ext cx="7386600" cy="7494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it"/>
              <a:t>Tool tips - Examples</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graphicFrame>
        <p:nvGraphicFramePr>
          <p:cNvPr id="628" name="Google Shape;628;p79"/>
          <p:cNvGraphicFramePr/>
          <p:nvPr/>
        </p:nvGraphicFramePr>
        <p:xfrm>
          <a:off x="1048825" y="1485400"/>
          <a:ext cx="3000000" cy="3000000"/>
        </p:xfrm>
        <a:graphic>
          <a:graphicData uri="http://schemas.openxmlformats.org/drawingml/2006/table">
            <a:tbl>
              <a:tblPr>
                <a:noFill/>
                <a:tableStyleId>{48ECA2DF-C6C6-4747-BECF-7BD6EE341FAD}</a:tableStyleId>
              </a:tblPr>
              <a:tblGrid>
                <a:gridCol w="3497050"/>
                <a:gridCol w="3741950"/>
              </a:tblGrid>
              <a:tr h="381275">
                <a:tc>
                  <a:txBody>
                    <a:bodyPr/>
                    <a:lstStyle/>
                    <a:p>
                      <a:pPr indent="0" lvl="0" marL="0" rtl="0" algn="l">
                        <a:lnSpc>
                          <a:spcPct val="115000"/>
                        </a:lnSpc>
                        <a:spcBef>
                          <a:spcPts val="0"/>
                        </a:spcBef>
                        <a:spcAft>
                          <a:spcPts val="1600"/>
                        </a:spcAft>
                        <a:buClr>
                          <a:schemeClr val="dk2"/>
                        </a:buClr>
                        <a:buSzPts val="1100"/>
                        <a:buFont typeface="Arial"/>
                        <a:buNone/>
                      </a:pPr>
                      <a:r>
                        <a:rPr b="1" lang="it" sz="1600">
                          <a:solidFill>
                            <a:schemeClr val="dk1"/>
                          </a:solidFill>
                          <a:latin typeface="Lato"/>
                          <a:ea typeface="Lato"/>
                          <a:cs typeface="Lato"/>
                          <a:sym typeface="Lato"/>
                        </a:rPr>
                        <a:t>Software:</a:t>
                      </a:r>
                      <a:endParaRPr sz="900"/>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Clr>
                          <a:schemeClr val="dk2"/>
                        </a:buClr>
                        <a:buSzPts val="1100"/>
                        <a:buFont typeface="Arial"/>
                        <a:buNone/>
                      </a:pPr>
                      <a:r>
                        <a:rPr b="1" lang="it" sz="1600">
                          <a:solidFill>
                            <a:schemeClr val="dk1"/>
                          </a:solidFill>
                          <a:latin typeface="Lato"/>
                          <a:ea typeface="Lato"/>
                          <a:cs typeface="Lato"/>
                          <a:sym typeface="Lato"/>
                        </a:rPr>
                        <a:t>Pros:</a:t>
                      </a:r>
                      <a:endParaRPr sz="900"/>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66450">
                <a:tc>
                  <a:txBody>
                    <a:bodyPr/>
                    <a:lstStyle/>
                    <a:p>
                      <a:pPr indent="0" lvl="0" marL="0" rtl="0" algn="l">
                        <a:spcBef>
                          <a:spcPts val="0"/>
                        </a:spcBef>
                        <a:spcAft>
                          <a:spcPts val="0"/>
                        </a:spcAft>
                        <a:buNone/>
                      </a:pPr>
                      <a:r>
                        <a:rPr b="1" lang="it" u="sng">
                          <a:solidFill>
                            <a:schemeClr val="hlink"/>
                          </a:solidFill>
                          <a:latin typeface="Lato"/>
                          <a:ea typeface="Lato"/>
                          <a:cs typeface="Lato"/>
                          <a:sym typeface="Lato"/>
                          <a:hlinkClick r:id="rId4"/>
                        </a:rPr>
                        <a:t>Vena</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Uses Excel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Knowledgeable support staff on-hand and online training materials;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Flexible reporting;</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Cloud-based with mobile support.</a:t>
                      </a:r>
                      <a:endParaRPr sz="1200">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27575">
                <a:tc>
                  <a:txBody>
                    <a:bodyPr/>
                    <a:lstStyle/>
                    <a:p>
                      <a:pPr indent="0" lvl="0" marL="0" rtl="0" algn="l">
                        <a:spcBef>
                          <a:spcPts val="0"/>
                        </a:spcBef>
                        <a:spcAft>
                          <a:spcPts val="0"/>
                        </a:spcAft>
                        <a:buNone/>
                      </a:pPr>
                      <a:r>
                        <a:rPr b="1" lang="it" u="sng">
                          <a:solidFill>
                            <a:schemeClr val="hlink"/>
                          </a:solidFill>
                          <a:latin typeface="Lato"/>
                          <a:ea typeface="Lato"/>
                          <a:cs typeface="Lato"/>
                          <a:sym typeface="Lato"/>
                          <a:hlinkClick r:id="rId5"/>
                        </a:rPr>
                        <a:t>Planful</a:t>
                      </a:r>
                      <a:endParaRPr b="1">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Very flexible and easy-to-use budgeting, forecasting and cash flow analysis models;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Capable of handling complex reporting needs; </a:t>
                      </a:r>
                      <a:endParaRPr sz="1200">
                        <a:solidFill>
                          <a:schemeClr val="dk2"/>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Excel-like interface.</a:t>
                      </a:r>
                      <a:endParaRPr sz="1200">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29" name="Google Shape;629;p79"/>
          <p:cNvPicPr preferRelativeResize="0"/>
          <p:nvPr/>
        </p:nvPicPr>
        <p:blipFill>
          <a:blip r:embed="rId6">
            <a:alphaModFix/>
          </a:blip>
          <a:stretch>
            <a:fillRect/>
          </a:stretch>
        </p:blipFill>
        <p:spPr>
          <a:xfrm>
            <a:off x="7744975" y="565124"/>
            <a:ext cx="882275" cy="882275"/>
          </a:xfrm>
          <a:prstGeom prst="rect">
            <a:avLst/>
          </a:prstGeom>
          <a:noFill/>
          <a:ln>
            <a:noFill/>
          </a:ln>
        </p:spPr>
      </p:pic>
      <p:pic>
        <p:nvPicPr>
          <p:cNvPr id="630" name="Google Shape;630;p79"/>
          <p:cNvPicPr preferRelativeResize="0"/>
          <p:nvPr/>
        </p:nvPicPr>
        <p:blipFill>
          <a:blip r:embed="rId7">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80"/>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36" name="Google Shape;636;p80"/>
          <p:cNvSpPr txBox="1"/>
          <p:nvPr>
            <p:ph type="title"/>
          </p:nvPr>
        </p:nvSpPr>
        <p:spPr>
          <a:xfrm>
            <a:off x="878700" y="516800"/>
            <a:ext cx="7386600" cy="7494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it"/>
              <a:t>Tool tips - Examples</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t/>
            </a:r>
            <a:endParaRPr sz="2000"/>
          </a:p>
        </p:txBody>
      </p:sp>
      <p:graphicFrame>
        <p:nvGraphicFramePr>
          <p:cNvPr id="637" name="Google Shape;637;p80"/>
          <p:cNvGraphicFramePr/>
          <p:nvPr/>
        </p:nvGraphicFramePr>
        <p:xfrm>
          <a:off x="1048825" y="1485400"/>
          <a:ext cx="3000000" cy="3000000"/>
        </p:xfrm>
        <a:graphic>
          <a:graphicData uri="http://schemas.openxmlformats.org/drawingml/2006/table">
            <a:tbl>
              <a:tblPr>
                <a:noFill/>
                <a:tableStyleId>{48ECA2DF-C6C6-4747-BECF-7BD6EE341FAD}</a:tableStyleId>
              </a:tblPr>
              <a:tblGrid>
                <a:gridCol w="3497050"/>
                <a:gridCol w="3741950"/>
              </a:tblGrid>
              <a:tr h="381275">
                <a:tc>
                  <a:txBody>
                    <a:bodyPr/>
                    <a:lstStyle/>
                    <a:p>
                      <a:pPr indent="0" lvl="0" marL="0" rtl="0" algn="l">
                        <a:lnSpc>
                          <a:spcPct val="115000"/>
                        </a:lnSpc>
                        <a:spcBef>
                          <a:spcPts val="0"/>
                        </a:spcBef>
                        <a:spcAft>
                          <a:spcPts val="1600"/>
                        </a:spcAft>
                        <a:buClr>
                          <a:schemeClr val="dk2"/>
                        </a:buClr>
                        <a:buSzPts val="1100"/>
                        <a:buFont typeface="Arial"/>
                        <a:buNone/>
                      </a:pPr>
                      <a:r>
                        <a:rPr b="1" lang="it" sz="1600">
                          <a:solidFill>
                            <a:schemeClr val="dk1"/>
                          </a:solidFill>
                          <a:latin typeface="Lato"/>
                          <a:ea typeface="Lato"/>
                          <a:cs typeface="Lato"/>
                          <a:sym typeface="Lato"/>
                        </a:rPr>
                        <a:t>Software:</a:t>
                      </a:r>
                      <a:endParaRPr sz="900"/>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rtl="0" algn="l">
                        <a:spcBef>
                          <a:spcPts val="0"/>
                        </a:spcBef>
                        <a:spcAft>
                          <a:spcPts val="0"/>
                        </a:spcAft>
                        <a:buClr>
                          <a:schemeClr val="dk2"/>
                        </a:buClr>
                        <a:buSzPts val="1100"/>
                        <a:buFont typeface="Arial"/>
                        <a:buNone/>
                      </a:pPr>
                      <a:r>
                        <a:rPr b="1" lang="it" sz="1600">
                          <a:solidFill>
                            <a:schemeClr val="dk1"/>
                          </a:solidFill>
                          <a:latin typeface="Lato"/>
                          <a:ea typeface="Lato"/>
                          <a:cs typeface="Lato"/>
                          <a:sym typeface="Lato"/>
                        </a:rPr>
                        <a:t>Pros:</a:t>
                      </a:r>
                      <a:endParaRPr sz="900"/>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66450">
                <a:tc>
                  <a:txBody>
                    <a:bodyPr/>
                    <a:lstStyle/>
                    <a:p>
                      <a:pPr indent="0" lvl="0" marL="0" rtl="0" algn="l">
                        <a:spcBef>
                          <a:spcPts val="0"/>
                        </a:spcBef>
                        <a:spcAft>
                          <a:spcPts val="0"/>
                        </a:spcAft>
                        <a:buNone/>
                      </a:pPr>
                      <a:r>
                        <a:rPr b="1" lang="it" u="sng">
                          <a:solidFill>
                            <a:schemeClr val="hlink"/>
                          </a:solidFill>
                          <a:latin typeface="Lato"/>
                          <a:ea typeface="Lato"/>
                          <a:cs typeface="Lato"/>
                          <a:sym typeface="Lato"/>
                          <a:hlinkClick r:id="rId4"/>
                        </a:rPr>
                        <a:t>Adaptive</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rtl="0" algn="l">
                        <a:lnSpc>
                          <a:spcPct val="115000"/>
                        </a:lnSpc>
                        <a:spcBef>
                          <a:spcPts val="0"/>
                        </a:spcBef>
                        <a:spcAft>
                          <a:spcPts val="0"/>
                        </a:spcAft>
                        <a:buClr>
                          <a:schemeClr val="dk2"/>
                        </a:buClr>
                        <a:buSzPts val="1200"/>
                        <a:buFont typeface="Calibri"/>
                        <a:buChar char="●"/>
                      </a:pPr>
                      <a:r>
                        <a:rPr lang="it" sz="1200">
                          <a:solidFill>
                            <a:schemeClr val="dk2"/>
                          </a:solidFill>
                          <a:highlight>
                            <a:srgbClr val="FFFFFF"/>
                          </a:highlight>
                          <a:latin typeface="Calibri"/>
                          <a:ea typeface="Calibri"/>
                          <a:cs typeface="Calibri"/>
                          <a:sym typeface="Calibri"/>
                        </a:rPr>
                        <a:t>Scenario planning and forecasting functions support visualisation of future cash flows. </a:t>
                      </a:r>
                      <a:endParaRPr sz="1200">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38" name="Google Shape;638;p80"/>
          <p:cNvPicPr preferRelativeResize="0"/>
          <p:nvPr/>
        </p:nvPicPr>
        <p:blipFill>
          <a:blip r:embed="rId5">
            <a:alphaModFix/>
          </a:blip>
          <a:stretch>
            <a:fillRect/>
          </a:stretch>
        </p:blipFill>
        <p:spPr>
          <a:xfrm>
            <a:off x="7744975" y="565124"/>
            <a:ext cx="882275" cy="882275"/>
          </a:xfrm>
          <a:prstGeom prst="rect">
            <a:avLst/>
          </a:prstGeom>
          <a:noFill/>
          <a:ln>
            <a:noFill/>
          </a:ln>
        </p:spPr>
      </p:pic>
      <p:pic>
        <p:nvPicPr>
          <p:cNvPr id="639" name="Google Shape;639;p80"/>
          <p:cNvPicPr preferRelativeResize="0"/>
          <p:nvPr/>
        </p:nvPicPr>
        <p:blipFill>
          <a:blip r:embed="rId6">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1"/>
          <p:cNvSpPr txBox="1"/>
          <p:nvPr>
            <p:ph type="title"/>
          </p:nvPr>
        </p:nvSpPr>
        <p:spPr>
          <a:xfrm>
            <a:off x="0" y="1119150"/>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 sz="2700">
                <a:latin typeface="Arial"/>
                <a:ea typeface="Arial"/>
                <a:cs typeface="Arial"/>
                <a:sym typeface="Arial"/>
              </a:rPr>
              <a:t>Key take-away points</a:t>
            </a:r>
            <a:endParaRPr b="0" sz="2700">
              <a:latin typeface="Arial"/>
              <a:ea typeface="Arial"/>
              <a:cs typeface="Arial"/>
              <a:sym typeface="Arial"/>
            </a:endParaRPr>
          </a:p>
        </p:txBody>
      </p:sp>
      <p:sp>
        <p:nvSpPr>
          <p:cNvPr id="645" name="Google Shape;645;p81"/>
          <p:cNvSpPr txBox="1"/>
          <p:nvPr>
            <p:ph idx="2" type="body"/>
          </p:nvPr>
        </p:nvSpPr>
        <p:spPr>
          <a:xfrm>
            <a:off x="4842325" y="387850"/>
            <a:ext cx="4139100" cy="4189500"/>
          </a:xfrm>
          <a:prstGeom prst="rect">
            <a:avLst/>
          </a:prstGeom>
          <a:noFill/>
          <a:ln>
            <a:noFill/>
          </a:ln>
        </p:spPr>
        <p:txBody>
          <a:bodyPr anchorCtr="0" anchor="ctr" bIns="91425" lIns="91425" spcFirstLastPara="1" rIns="91425" wrap="square" tIns="91425">
            <a:noAutofit/>
          </a:bodyPr>
          <a:lstStyle/>
          <a:p>
            <a:pPr indent="0" lvl="0" marL="457200" rtl="0" algn="just">
              <a:spcBef>
                <a:spcPts val="0"/>
              </a:spcBef>
              <a:spcAft>
                <a:spcPts val="0"/>
              </a:spcAft>
              <a:buNone/>
            </a:pPr>
            <a:r>
              <a:t/>
            </a:r>
            <a:endParaRPr sz="1600">
              <a:solidFill>
                <a:schemeClr val="dk2"/>
              </a:solidFill>
              <a:latin typeface="Calibri"/>
              <a:ea typeface="Calibri"/>
              <a:cs typeface="Calibri"/>
              <a:sym typeface="Calibri"/>
            </a:endParaRPr>
          </a:p>
          <a:p>
            <a:pPr indent="-323850" lvl="0" marL="457200" rtl="0" algn="just">
              <a:spcBef>
                <a:spcPts val="0"/>
              </a:spcBef>
              <a:spcAft>
                <a:spcPts val="0"/>
              </a:spcAft>
              <a:buClr>
                <a:schemeClr val="dk2"/>
              </a:buClr>
              <a:buSzPts val="1500"/>
              <a:buFont typeface="Calibri"/>
              <a:buChar char="●"/>
            </a:pPr>
            <a:r>
              <a:rPr lang="it" sz="1500">
                <a:solidFill>
                  <a:schemeClr val="dk2"/>
                </a:solidFill>
                <a:latin typeface="Calibri"/>
                <a:ea typeface="Calibri"/>
                <a:cs typeface="Calibri"/>
                <a:sym typeface="Calibri"/>
              </a:rPr>
              <a:t>You need to understand the business planning process, with the construction and understanding of the social budget and how to manage resources, costs and revenues;</a:t>
            </a:r>
            <a:endParaRPr sz="1500">
              <a:solidFill>
                <a:schemeClr val="dk2"/>
              </a:solidFill>
              <a:latin typeface="Calibri"/>
              <a:ea typeface="Calibri"/>
              <a:cs typeface="Calibri"/>
              <a:sym typeface="Calibri"/>
            </a:endParaRPr>
          </a:p>
          <a:p>
            <a:pPr indent="0" lvl="0" marL="457200" rtl="0" algn="just">
              <a:spcBef>
                <a:spcPts val="0"/>
              </a:spcBef>
              <a:spcAft>
                <a:spcPts val="0"/>
              </a:spcAft>
              <a:buNone/>
            </a:pPr>
            <a:r>
              <a:t/>
            </a:r>
            <a:endParaRPr sz="1500">
              <a:solidFill>
                <a:schemeClr val="dk2"/>
              </a:solidFill>
              <a:latin typeface="Calibri"/>
              <a:ea typeface="Calibri"/>
              <a:cs typeface="Calibri"/>
              <a:sym typeface="Calibri"/>
            </a:endParaRPr>
          </a:p>
          <a:p>
            <a:pPr indent="-323850" lvl="0" marL="457200" rtl="0" algn="just">
              <a:spcBef>
                <a:spcPts val="0"/>
              </a:spcBef>
              <a:spcAft>
                <a:spcPts val="0"/>
              </a:spcAft>
              <a:buClr>
                <a:schemeClr val="dk2"/>
              </a:buClr>
              <a:buSzPts val="1500"/>
              <a:buFont typeface="Calibri"/>
              <a:buChar char="●"/>
            </a:pPr>
            <a:r>
              <a:rPr lang="it" sz="1500">
                <a:solidFill>
                  <a:schemeClr val="dk2"/>
                </a:solidFill>
                <a:latin typeface="Calibri"/>
                <a:ea typeface="Calibri"/>
                <a:cs typeface="Calibri"/>
                <a:sym typeface="Calibri"/>
              </a:rPr>
              <a:t>You need to understand what financial management is, its objectives and distinguishing features;</a:t>
            </a:r>
            <a:endParaRPr sz="1500">
              <a:solidFill>
                <a:schemeClr val="dk2"/>
              </a:solidFill>
              <a:latin typeface="Calibri"/>
              <a:ea typeface="Calibri"/>
              <a:cs typeface="Calibri"/>
              <a:sym typeface="Calibri"/>
            </a:endParaRPr>
          </a:p>
          <a:p>
            <a:pPr indent="0" lvl="0" marL="457200" rtl="0" algn="just">
              <a:spcBef>
                <a:spcPts val="0"/>
              </a:spcBef>
              <a:spcAft>
                <a:spcPts val="0"/>
              </a:spcAft>
              <a:buNone/>
            </a:pPr>
            <a:r>
              <a:t/>
            </a:r>
            <a:endParaRPr sz="1500">
              <a:solidFill>
                <a:schemeClr val="dk2"/>
              </a:solidFill>
              <a:latin typeface="Calibri"/>
              <a:ea typeface="Calibri"/>
              <a:cs typeface="Calibri"/>
              <a:sym typeface="Calibri"/>
            </a:endParaRPr>
          </a:p>
          <a:p>
            <a:pPr indent="-323850" lvl="0" marL="457200" rtl="0" algn="just">
              <a:spcBef>
                <a:spcPts val="0"/>
              </a:spcBef>
              <a:spcAft>
                <a:spcPts val="0"/>
              </a:spcAft>
              <a:buClr>
                <a:schemeClr val="dk2"/>
              </a:buClr>
              <a:buSzPts val="1500"/>
              <a:buFont typeface="Calibri"/>
              <a:buChar char="●"/>
            </a:pPr>
            <a:r>
              <a:rPr lang="it" sz="1500">
                <a:solidFill>
                  <a:schemeClr val="dk2"/>
                </a:solidFill>
                <a:latin typeface="Calibri"/>
                <a:ea typeface="Calibri"/>
                <a:cs typeface="Calibri"/>
                <a:sym typeface="Calibri"/>
              </a:rPr>
              <a:t>You need to understand tools for a real time </a:t>
            </a:r>
            <a:r>
              <a:rPr lang="it" sz="1500">
                <a:solidFill>
                  <a:schemeClr val="dk2"/>
                </a:solidFill>
                <a:latin typeface="Calibri"/>
                <a:ea typeface="Calibri"/>
                <a:cs typeface="Calibri"/>
                <a:sym typeface="Calibri"/>
              </a:rPr>
              <a:t>management</a:t>
            </a:r>
            <a:r>
              <a:rPr lang="it" sz="1500">
                <a:solidFill>
                  <a:schemeClr val="dk2"/>
                </a:solidFill>
                <a:latin typeface="Calibri"/>
                <a:ea typeface="Calibri"/>
                <a:cs typeface="Calibri"/>
                <a:sym typeface="Calibri"/>
              </a:rPr>
              <a:t> of your business plan in order to have a more detailed knowledge of the management of your own assets.</a:t>
            </a:r>
            <a:endParaRPr sz="1500">
              <a:solidFill>
                <a:schemeClr val="dk2"/>
              </a:solidFill>
              <a:latin typeface="Calibri"/>
              <a:ea typeface="Calibri"/>
              <a:cs typeface="Calibri"/>
              <a:sym typeface="Calibri"/>
            </a:endParaRPr>
          </a:p>
        </p:txBody>
      </p:sp>
      <p:pic>
        <p:nvPicPr>
          <p:cNvPr id="646" name="Google Shape;646;p81"/>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647" name="Google Shape;647;p81"/>
          <p:cNvPicPr preferRelativeResize="0"/>
          <p:nvPr/>
        </p:nvPicPr>
        <p:blipFill>
          <a:blip r:embed="rId4">
            <a:alphaModFix/>
          </a:blip>
          <a:stretch>
            <a:fillRect/>
          </a:stretch>
        </p:blipFill>
        <p:spPr>
          <a:xfrm>
            <a:off x="0" y="447300"/>
            <a:ext cx="1097150" cy="1038100"/>
          </a:xfrm>
          <a:prstGeom prst="rect">
            <a:avLst/>
          </a:prstGeom>
          <a:noFill/>
          <a:ln>
            <a:noFill/>
          </a:ln>
        </p:spPr>
      </p:pic>
      <p:pic>
        <p:nvPicPr>
          <p:cNvPr id="648" name="Google Shape;648;p81"/>
          <p:cNvPicPr preferRelativeResize="0"/>
          <p:nvPr/>
        </p:nvPicPr>
        <p:blipFill>
          <a:blip r:embed="rId5">
            <a:alphaModFix/>
          </a:blip>
          <a:stretch>
            <a:fillRect/>
          </a:stretch>
        </p:blipFill>
        <p:spPr>
          <a:xfrm>
            <a:off x="586575" y="2087276"/>
            <a:ext cx="3514816" cy="2338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82"/>
          <p:cNvSpPr txBox="1"/>
          <p:nvPr>
            <p:ph type="title"/>
          </p:nvPr>
        </p:nvSpPr>
        <p:spPr>
          <a:xfrm>
            <a:off x="21175" y="1099425"/>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 sz="2200">
                <a:solidFill>
                  <a:srgbClr val="122D4A"/>
                </a:solidFill>
                <a:latin typeface="Arial"/>
                <a:ea typeface="Arial"/>
                <a:cs typeface="Arial"/>
                <a:sym typeface="Arial"/>
              </a:rPr>
              <a:t>Reflection/ Self-assessment</a:t>
            </a:r>
            <a:endParaRPr b="0" sz="2200">
              <a:solidFill>
                <a:srgbClr val="122D4A"/>
              </a:solidFill>
              <a:latin typeface="Arial"/>
              <a:ea typeface="Arial"/>
              <a:cs typeface="Arial"/>
              <a:sym typeface="Arial"/>
            </a:endParaRPr>
          </a:p>
        </p:txBody>
      </p:sp>
      <p:sp>
        <p:nvSpPr>
          <p:cNvPr id="654" name="Google Shape;654;p82"/>
          <p:cNvSpPr txBox="1"/>
          <p:nvPr>
            <p:ph idx="2" type="body"/>
          </p:nvPr>
        </p:nvSpPr>
        <p:spPr>
          <a:xfrm>
            <a:off x="4701825" y="793250"/>
            <a:ext cx="4293300" cy="3884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b="1" lang="it" sz="1600">
                <a:solidFill>
                  <a:schemeClr val="dk2"/>
                </a:solidFill>
                <a:latin typeface="Calibri"/>
                <a:ea typeface="Calibri"/>
                <a:cs typeface="Calibri"/>
                <a:sym typeface="Calibri"/>
              </a:rPr>
              <a:t>1) </a:t>
            </a:r>
            <a:r>
              <a:rPr lang="it" sz="1600">
                <a:solidFill>
                  <a:schemeClr val="dk2"/>
                </a:solidFill>
                <a:latin typeface="Calibri"/>
                <a:ea typeface="Calibri"/>
                <a:cs typeface="Calibri"/>
                <a:sym typeface="Calibri"/>
              </a:rPr>
              <a:t>How would you build your business plan if you were a social entrepreneur manager?</a:t>
            </a:r>
            <a:endParaRPr>
              <a:solidFill>
                <a:schemeClr val="dk2"/>
              </a:solidFill>
              <a:latin typeface="Calibri"/>
              <a:ea typeface="Calibri"/>
              <a:cs typeface="Calibri"/>
              <a:sym typeface="Calibri"/>
            </a:endParaRPr>
          </a:p>
          <a:p>
            <a:pPr indent="0" lvl="0" marL="0" rtl="0" algn="just">
              <a:spcBef>
                <a:spcPts val="0"/>
              </a:spcBef>
              <a:spcAft>
                <a:spcPts val="0"/>
              </a:spcAft>
              <a:buNone/>
            </a:pPr>
            <a:br>
              <a:rPr lang="it">
                <a:solidFill>
                  <a:schemeClr val="dk2"/>
                </a:solidFill>
                <a:latin typeface="Calibri"/>
                <a:ea typeface="Calibri"/>
                <a:cs typeface="Calibri"/>
                <a:sym typeface="Calibri"/>
              </a:rPr>
            </a:br>
            <a:r>
              <a:rPr b="1" lang="it" sz="1600">
                <a:solidFill>
                  <a:schemeClr val="dk2"/>
                </a:solidFill>
                <a:latin typeface="Calibri"/>
                <a:ea typeface="Calibri"/>
                <a:cs typeface="Calibri"/>
                <a:sym typeface="Calibri"/>
              </a:rPr>
              <a:t>2) </a:t>
            </a:r>
            <a:r>
              <a:rPr lang="it" sz="1600">
                <a:solidFill>
                  <a:schemeClr val="dk2"/>
                </a:solidFill>
                <a:latin typeface="Calibri"/>
                <a:ea typeface="Calibri"/>
                <a:cs typeface="Calibri"/>
                <a:sym typeface="Calibri"/>
              </a:rPr>
              <a:t>What are the key social finance objectives to keep in mind if you are an entrepreneur?</a:t>
            </a:r>
            <a:endParaRPr>
              <a:solidFill>
                <a:schemeClr val="dk2"/>
              </a:solidFill>
              <a:latin typeface="Calibri"/>
              <a:ea typeface="Calibri"/>
              <a:cs typeface="Calibri"/>
              <a:sym typeface="Calibri"/>
            </a:endParaRPr>
          </a:p>
          <a:p>
            <a:pPr indent="0" lvl="0" marL="0" rtl="0" algn="ctr">
              <a:spcBef>
                <a:spcPts val="0"/>
              </a:spcBef>
              <a:spcAft>
                <a:spcPts val="0"/>
              </a:spcAft>
              <a:buNone/>
            </a:pPr>
            <a:r>
              <a:t/>
            </a:r>
            <a:endParaRPr>
              <a:solidFill>
                <a:schemeClr val="dk2"/>
              </a:solidFill>
              <a:latin typeface="Calibri"/>
              <a:ea typeface="Calibri"/>
              <a:cs typeface="Calibri"/>
              <a:sym typeface="Calibri"/>
            </a:endParaRPr>
          </a:p>
          <a:p>
            <a:pPr indent="0" lvl="0" marL="0" rtl="0" algn="just">
              <a:lnSpc>
                <a:spcPct val="100000"/>
              </a:lnSpc>
              <a:spcBef>
                <a:spcPts val="0"/>
              </a:spcBef>
              <a:spcAft>
                <a:spcPts val="0"/>
              </a:spcAft>
              <a:buClr>
                <a:schemeClr val="dk2"/>
              </a:buClr>
              <a:buSzPts val="1100"/>
              <a:buFont typeface="Arial"/>
              <a:buNone/>
            </a:pPr>
            <a:r>
              <a:rPr b="1" lang="it" sz="1600">
                <a:solidFill>
                  <a:schemeClr val="dk2"/>
                </a:solidFill>
                <a:latin typeface="Calibri"/>
                <a:ea typeface="Calibri"/>
                <a:cs typeface="Calibri"/>
                <a:sym typeface="Calibri"/>
              </a:rPr>
              <a:t>3) </a:t>
            </a:r>
            <a:r>
              <a:rPr lang="it" sz="1600">
                <a:solidFill>
                  <a:schemeClr val="dk2"/>
                </a:solidFill>
                <a:latin typeface="Calibri"/>
                <a:ea typeface="Calibri"/>
                <a:cs typeface="Calibri"/>
                <a:sym typeface="Calibri"/>
              </a:rPr>
              <a:t>How can digital tools benefit the financial management of social enterprises?</a:t>
            </a:r>
            <a:endParaRPr sz="1600">
              <a:solidFill>
                <a:schemeClr val="dk2"/>
              </a:solidFill>
              <a:latin typeface="Calibri"/>
              <a:ea typeface="Calibri"/>
              <a:cs typeface="Calibri"/>
              <a:sym typeface="Calibri"/>
            </a:endParaRPr>
          </a:p>
          <a:p>
            <a:pPr indent="0" lvl="0" marL="0" rtl="0" algn="ctr">
              <a:spcBef>
                <a:spcPts val="0"/>
              </a:spcBef>
              <a:spcAft>
                <a:spcPts val="0"/>
              </a:spcAft>
              <a:buNone/>
            </a:pPr>
            <a:r>
              <a:t/>
            </a:r>
            <a:endParaRPr sz="1400">
              <a:solidFill>
                <a:schemeClr val="dk2"/>
              </a:solidFill>
            </a:endParaRPr>
          </a:p>
        </p:txBody>
      </p:sp>
      <p:pic>
        <p:nvPicPr>
          <p:cNvPr id="655" name="Google Shape;655;p82"/>
          <p:cNvPicPr preferRelativeResize="0"/>
          <p:nvPr/>
        </p:nvPicPr>
        <p:blipFill>
          <a:blip r:embed="rId3">
            <a:alphaModFix/>
          </a:blip>
          <a:stretch>
            <a:fillRect/>
          </a:stretch>
        </p:blipFill>
        <p:spPr>
          <a:xfrm>
            <a:off x="981338" y="1807225"/>
            <a:ext cx="2630374" cy="2630374"/>
          </a:xfrm>
          <a:prstGeom prst="rect">
            <a:avLst/>
          </a:prstGeom>
          <a:noFill/>
          <a:ln>
            <a:noFill/>
          </a:ln>
        </p:spPr>
      </p:pic>
      <p:pic>
        <p:nvPicPr>
          <p:cNvPr id="656" name="Google Shape;656;p82"/>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657" name="Google Shape;657;p82"/>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83"/>
          <p:cNvPicPr preferRelativeResize="0"/>
          <p:nvPr/>
        </p:nvPicPr>
        <p:blipFill rotWithShape="1">
          <a:blip r:embed="rId3">
            <a:alphaModFix/>
          </a:blip>
          <a:srcRect b="0" l="0" r="0" t="0"/>
          <a:stretch/>
        </p:blipFill>
        <p:spPr>
          <a:xfrm>
            <a:off x="0" y="0"/>
            <a:ext cx="718275" cy="679625"/>
          </a:xfrm>
          <a:prstGeom prst="rect">
            <a:avLst/>
          </a:prstGeom>
          <a:noFill/>
          <a:ln>
            <a:noFill/>
          </a:ln>
        </p:spPr>
      </p:pic>
      <p:sp>
        <p:nvSpPr>
          <p:cNvPr id="663" name="Google Shape;663;p83"/>
          <p:cNvSpPr txBox="1"/>
          <p:nvPr>
            <p:ph type="title"/>
          </p:nvPr>
        </p:nvSpPr>
        <p:spPr>
          <a:xfrm>
            <a:off x="5827057" y="800066"/>
            <a:ext cx="1963200" cy="88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lang="it" sz="3600">
                <a:solidFill>
                  <a:schemeClr val="dk1"/>
                </a:solidFill>
              </a:rPr>
              <a:t>Thanks!</a:t>
            </a:r>
            <a:endParaRPr/>
          </a:p>
        </p:txBody>
      </p:sp>
      <p:sp>
        <p:nvSpPr>
          <p:cNvPr id="664" name="Google Shape;664;p83"/>
          <p:cNvSpPr txBox="1"/>
          <p:nvPr/>
        </p:nvSpPr>
        <p:spPr>
          <a:xfrm>
            <a:off x="5504785" y="1685362"/>
            <a:ext cx="260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https://www.beyond-capital.eu/</a:t>
            </a:r>
            <a:endParaRPr b="0" i="0" sz="1400" u="none" cap="none" strike="noStrike">
              <a:solidFill>
                <a:srgbClr val="000000"/>
              </a:solidFill>
              <a:latin typeface="Arial"/>
              <a:ea typeface="Arial"/>
              <a:cs typeface="Arial"/>
              <a:sym typeface="Arial"/>
            </a:endParaRPr>
          </a:p>
        </p:txBody>
      </p:sp>
      <p:sp>
        <p:nvSpPr>
          <p:cNvPr id="665" name="Google Shape;665;p83"/>
          <p:cNvSpPr txBox="1"/>
          <p:nvPr/>
        </p:nvSpPr>
        <p:spPr>
          <a:xfrm>
            <a:off x="4801489" y="2137586"/>
            <a:ext cx="4081200" cy="1046700"/>
          </a:xfrm>
          <a:prstGeom prst="rect">
            <a:avLst/>
          </a:prstGeom>
          <a:noFill/>
          <a:ln>
            <a:noFill/>
          </a:ln>
        </p:spPr>
        <p:txBody>
          <a:bodyPr anchorCtr="1" anchor="t" bIns="121875" lIns="121875" spcFirstLastPara="1" rIns="121875" wrap="square" tIns="121875">
            <a:noAutofit/>
          </a:bodyPr>
          <a:lstStyle/>
          <a:p>
            <a:pPr indent="0" lvl="0" marL="0" marR="0" rtl="0" algn="ctr">
              <a:lnSpc>
                <a:spcPct val="114000"/>
              </a:lnSpc>
              <a:spcBef>
                <a:spcPts val="0"/>
              </a:spcBef>
              <a:spcAft>
                <a:spcPts val="0"/>
              </a:spcAft>
              <a:buClr>
                <a:srgbClr val="000000"/>
              </a:buClr>
              <a:buSzPts val="1600"/>
              <a:buFont typeface="Arial"/>
              <a:buNone/>
            </a:pPr>
            <a:r>
              <a:rPr b="1" i="0" lang="it" sz="1600" u="none" cap="none" strike="noStrike">
                <a:solidFill>
                  <a:srgbClr val="000000"/>
                </a:solidFill>
                <a:latin typeface="Open Sans"/>
                <a:ea typeface="Open Sans"/>
                <a:cs typeface="Open Sans"/>
                <a:sym typeface="Open Sans"/>
              </a:rPr>
              <a:t>Please keep this slide for attribution</a:t>
            </a:r>
            <a:endParaRPr b="1" i="0" sz="1600" u="none" cap="none" strike="noStrike">
              <a:solidFill>
                <a:srgbClr val="000000"/>
              </a:solidFill>
              <a:latin typeface="Open Sans"/>
              <a:ea typeface="Open Sans"/>
              <a:cs typeface="Open Sans"/>
              <a:sym typeface="Open Sans"/>
            </a:endParaRPr>
          </a:p>
          <a:p>
            <a:pPr indent="0" lvl="0" marL="0" marR="0" rtl="0" algn="ctr">
              <a:lnSpc>
                <a:spcPct val="114000"/>
              </a:lnSpc>
              <a:spcBef>
                <a:spcPts val="400"/>
              </a:spcBef>
              <a:spcAft>
                <a:spcPts val="0"/>
              </a:spcAft>
              <a:buClr>
                <a:srgbClr val="000000"/>
              </a:buClr>
              <a:buSzPts val="1600"/>
              <a:buFont typeface="Arial"/>
              <a:buNone/>
            </a:pPr>
            <a:r>
              <a:rPr b="0" i="0" lang="it" sz="1600" u="sng" cap="none" strike="noStrike">
                <a:solidFill>
                  <a:srgbClr val="000000"/>
                </a:solidFill>
                <a:latin typeface="Arial"/>
                <a:ea typeface="Arial"/>
                <a:cs typeface="Arial"/>
                <a:sym typeface="Arial"/>
                <a:hlinkClick r:id="rId5">
                  <a:extLst>
                    <a:ext uri="{A12FA001-AC4F-418D-AE19-62706E023703}">
                      <ahyp:hlinkClr val="tx"/>
                    </a:ext>
                  </a:extLst>
                </a:hlinkClick>
              </a:rPr>
              <a:t>www.cbe.be</a:t>
            </a:r>
            <a:endParaRPr b="0" i="0" sz="1600" u="none" cap="none" strike="noStrike">
              <a:solidFill>
                <a:srgbClr val="000000"/>
              </a:solidFill>
              <a:latin typeface="Arial"/>
              <a:ea typeface="Arial"/>
              <a:cs typeface="Arial"/>
              <a:sym typeface="Arial"/>
            </a:endParaRPr>
          </a:p>
          <a:p>
            <a:pPr indent="0" lvl="0" marL="0" marR="0" rtl="0" algn="ctr">
              <a:lnSpc>
                <a:spcPct val="114000"/>
              </a:lnSpc>
              <a:spcBef>
                <a:spcPts val="400"/>
              </a:spcBef>
              <a:spcAft>
                <a:spcPts val="0"/>
              </a:spcAft>
              <a:buClr>
                <a:srgbClr val="000000"/>
              </a:buClr>
              <a:buSzPts val="1600"/>
              <a:buFont typeface="Arial"/>
              <a:buNone/>
            </a:pPr>
            <a:r>
              <a:t/>
            </a:r>
            <a:endParaRPr b="1" i="0" sz="1600" u="none" cap="none" strike="noStrike">
              <a:solidFill>
                <a:srgbClr val="000000"/>
              </a:solidFill>
              <a:latin typeface="Open Sans"/>
              <a:ea typeface="Open Sans"/>
              <a:cs typeface="Open Sans"/>
              <a:sym typeface="Open Sans"/>
            </a:endParaRPr>
          </a:p>
        </p:txBody>
      </p:sp>
      <p:grpSp>
        <p:nvGrpSpPr>
          <p:cNvPr id="666" name="Google Shape;666;p83"/>
          <p:cNvGrpSpPr/>
          <p:nvPr/>
        </p:nvGrpSpPr>
        <p:grpSpPr>
          <a:xfrm>
            <a:off x="560655" y="403401"/>
            <a:ext cx="3660934" cy="4346958"/>
            <a:chOff x="560655" y="710397"/>
            <a:chExt cx="3660934" cy="5262024"/>
          </a:xfrm>
        </p:grpSpPr>
        <p:sp>
          <p:nvSpPr>
            <p:cNvPr id="667" name="Google Shape;667;p83"/>
            <p:cNvSpPr/>
            <p:nvPr/>
          </p:nvSpPr>
          <p:spPr>
            <a:xfrm>
              <a:off x="560655" y="4623124"/>
              <a:ext cx="471310" cy="399127"/>
            </a:xfrm>
            <a:custGeom>
              <a:rect b="b" l="l" r="r" t="t"/>
              <a:pathLst>
                <a:path extrusionOk="0" h="1742" w="2057">
                  <a:moveTo>
                    <a:pt x="783" y="1"/>
                  </a:moveTo>
                  <a:cubicBezTo>
                    <a:pt x="717" y="1"/>
                    <a:pt x="652" y="11"/>
                    <a:pt x="598" y="26"/>
                  </a:cubicBezTo>
                  <a:cubicBezTo>
                    <a:pt x="433" y="54"/>
                    <a:pt x="229" y="103"/>
                    <a:pt x="141" y="243"/>
                  </a:cubicBezTo>
                  <a:lnTo>
                    <a:pt x="101" y="282"/>
                  </a:lnTo>
                  <a:lnTo>
                    <a:pt x="77" y="307"/>
                  </a:lnTo>
                  <a:cubicBezTo>
                    <a:pt x="65" y="319"/>
                    <a:pt x="65" y="331"/>
                    <a:pt x="65" y="331"/>
                  </a:cubicBezTo>
                  <a:cubicBezTo>
                    <a:pt x="1" y="663"/>
                    <a:pt x="293" y="928"/>
                    <a:pt x="558" y="1092"/>
                  </a:cubicBezTo>
                  <a:cubicBezTo>
                    <a:pt x="566" y="1100"/>
                    <a:pt x="573" y="1104"/>
                    <a:pt x="579" y="1104"/>
                  </a:cubicBezTo>
                  <a:cubicBezTo>
                    <a:pt x="586" y="1104"/>
                    <a:pt x="592" y="1100"/>
                    <a:pt x="598" y="1092"/>
                  </a:cubicBezTo>
                  <a:lnTo>
                    <a:pt x="710" y="1016"/>
                  </a:lnTo>
                  <a:cubicBezTo>
                    <a:pt x="721" y="1007"/>
                    <a:pt x="732" y="1003"/>
                    <a:pt x="742" y="1003"/>
                  </a:cubicBezTo>
                  <a:cubicBezTo>
                    <a:pt x="758" y="1003"/>
                    <a:pt x="770" y="1014"/>
                    <a:pt x="762" y="1031"/>
                  </a:cubicBezTo>
                  <a:lnTo>
                    <a:pt x="762" y="1144"/>
                  </a:lnTo>
                  <a:cubicBezTo>
                    <a:pt x="750" y="1156"/>
                    <a:pt x="762" y="1169"/>
                    <a:pt x="774" y="1184"/>
                  </a:cubicBezTo>
                  <a:cubicBezTo>
                    <a:pt x="974" y="1243"/>
                    <a:pt x="1973" y="1742"/>
                    <a:pt x="2030" y="1742"/>
                  </a:cubicBezTo>
                  <a:cubicBezTo>
                    <a:pt x="2031" y="1742"/>
                    <a:pt x="2032" y="1742"/>
                    <a:pt x="2032" y="1741"/>
                  </a:cubicBezTo>
                  <a:cubicBezTo>
                    <a:pt x="2057" y="1717"/>
                    <a:pt x="2057" y="1016"/>
                    <a:pt x="1548" y="422"/>
                  </a:cubicBezTo>
                  <a:cubicBezTo>
                    <a:pt x="1435" y="294"/>
                    <a:pt x="1283" y="167"/>
                    <a:pt x="1106" y="90"/>
                  </a:cubicBezTo>
                  <a:cubicBezTo>
                    <a:pt x="1091" y="90"/>
                    <a:pt x="1067" y="90"/>
                    <a:pt x="1055" y="103"/>
                  </a:cubicBezTo>
                  <a:lnTo>
                    <a:pt x="991" y="154"/>
                  </a:lnTo>
                  <a:cubicBezTo>
                    <a:pt x="983" y="162"/>
                    <a:pt x="975" y="164"/>
                    <a:pt x="967" y="164"/>
                  </a:cubicBezTo>
                  <a:cubicBezTo>
                    <a:pt x="946" y="164"/>
                    <a:pt x="927" y="147"/>
                    <a:pt x="927" y="130"/>
                  </a:cubicBezTo>
                  <a:lnTo>
                    <a:pt x="927" y="54"/>
                  </a:lnTo>
                  <a:cubicBezTo>
                    <a:pt x="927" y="42"/>
                    <a:pt x="914" y="26"/>
                    <a:pt x="902" y="14"/>
                  </a:cubicBezTo>
                  <a:cubicBezTo>
                    <a:pt x="864" y="5"/>
                    <a:pt x="823" y="1"/>
                    <a:pt x="783" y="1"/>
                  </a:cubicBezTo>
                  <a:close/>
                </a:path>
              </a:pathLst>
            </a:custGeom>
            <a:solidFill>
              <a:srgbClr val="00B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8" name="Google Shape;668;p83"/>
            <p:cNvSpPr/>
            <p:nvPr/>
          </p:nvSpPr>
          <p:spPr>
            <a:xfrm>
              <a:off x="583789" y="4678564"/>
              <a:ext cx="509574" cy="460073"/>
            </a:xfrm>
            <a:custGeom>
              <a:rect b="b" l="l" r="r" t="t"/>
              <a:pathLst>
                <a:path extrusionOk="0" h="2008" w="2224">
                  <a:moveTo>
                    <a:pt x="40" y="1"/>
                  </a:moveTo>
                  <a:cubicBezTo>
                    <a:pt x="28" y="1"/>
                    <a:pt x="16" y="13"/>
                    <a:pt x="0" y="28"/>
                  </a:cubicBezTo>
                  <a:cubicBezTo>
                    <a:pt x="0" y="40"/>
                    <a:pt x="16" y="52"/>
                    <a:pt x="28" y="52"/>
                  </a:cubicBezTo>
                  <a:cubicBezTo>
                    <a:pt x="40" y="52"/>
                    <a:pt x="1130" y="293"/>
                    <a:pt x="1575" y="966"/>
                  </a:cubicBezTo>
                  <a:cubicBezTo>
                    <a:pt x="2019" y="1651"/>
                    <a:pt x="2172" y="1980"/>
                    <a:pt x="2172" y="1992"/>
                  </a:cubicBezTo>
                  <a:cubicBezTo>
                    <a:pt x="2172" y="1992"/>
                    <a:pt x="2184" y="2008"/>
                    <a:pt x="2196" y="2008"/>
                  </a:cubicBezTo>
                  <a:cubicBezTo>
                    <a:pt x="2208" y="1992"/>
                    <a:pt x="2224" y="1980"/>
                    <a:pt x="2208" y="1968"/>
                  </a:cubicBezTo>
                  <a:cubicBezTo>
                    <a:pt x="2208" y="1968"/>
                    <a:pt x="2071" y="1627"/>
                    <a:pt x="1614" y="942"/>
                  </a:cubicBezTo>
                  <a:cubicBezTo>
                    <a:pt x="1170" y="257"/>
                    <a:pt x="52" y="1"/>
                    <a:pt x="40"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9" name="Google Shape;669;p83"/>
            <p:cNvSpPr/>
            <p:nvPr/>
          </p:nvSpPr>
          <p:spPr>
            <a:xfrm>
              <a:off x="1153853" y="4452195"/>
              <a:ext cx="500644" cy="555387"/>
            </a:xfrm>
            <a:custGeom>
              <a:rect b="b" l="l" r="r" t="t"/>
              <a:pathLst>
                <a:path extrusionOk="0" h="2424" w="2185">
                  <a:moveTo>
                    <a:pt x="1515" y="1"/>
                  </a:moveTo>
                  <a:cubicBezTo>
                    <a:pt x="1439" y="1"/>
                    <a:pt x="1363" y="7"/>
                    <a:pt x="1295" y="11"/>
                  </a:cubicBezTo>
                  <a:cubicBezTo>
                    <a:pt x="1182" y="26"/>
                    <a:pt x="1054" y="51"/>
                    <a:pt x="954" y="115"/>
                  </a:cubicBezTo>
                  <a:cubicBezTo>
                    <a:pt x="938" y="127"/>
                    <a:pt x="926" y="151"/>
                    <a:pt x="938" y="163"/>
                  </a:cubicBezTo>
                  <a:lnTo>
                    <a:pt x="966" y="240"/>
                  </a:lnTo>
                  <a:cubicBezTo>
                    <a:pt x="976" y="274"/>
                    <a:pt x="939" y="306"/>
                    <a:pt x="905" y="306"/>
                  </a:cubicBezTo>
                  <a:cubicBezTo>
                    <a:pt x="900" y="306"/>
                    <a:pt x="895" y="305"/>
                    <a:pt x="890" y="303"/>
                  </a:cubicBezTo>
                  <a:lnTo>
                    <a:pt x="814" y="267"/>
                  </a:lnTo>
                  <a:cubicBezTo>
                    <a:pt x="800" y="261"/>
                    <a:pt x="790" y="258"/>
                    <a:pt x="780" y="258"/>
                  </a:cubicBezTo>
                  <a:cubicBezTo>
                    <a:pt x="771" y="258"/>
                    <a:pt x="762" y="261"/>
                    <a:pt x="750" y="267"/>
                  </a:cubicBezTo>
                  <a:cubicBezTo>
                    <a:pt x="573" y="407"/>
                    <a:pt x="457" y="596"/>
                    <a:pt x="369" y="800"/>
                  </a:cubicBezTo>
                  <a:cubicBezTo>
                    <a:pt x="0" y="1625"/>
                    <a:pt x="241" y="2411"/>
                    <a:pt x="281" y="2423"/>
                  </a:cubicBezTo>
                  <a:cubicBezTo>
                    <a:pt x="281" y="2423"/>
                    <a:pt x="281" y="2423"/>
                    <a:pt x="281" y="2423"/>
                  </a:cubicBezTo>
                  <a:cubicBezTo>
                    <a:pt x="318" y="2423"/>
                    <a:pt x="1284" y="1509"/>
                    <a:pt x="1487" y="1369"/>
                  </a:cubicBezTo>
                  <a:cubicBezTo>
                    <a:pt x="1499" y="1357"/>
                    <a:pt x="1511" y="1345"/>
                    <a:pt x="1499" y="1333"/>
                  </a:cubicBezTo>
                  <a:lnTo>
                    <a:pt x="1447" y="1205"/>
                  </a:lnTo>
                  <a:cubicBezTo>
                    <a:pt x="1436" y="1184"/>
                    <a:pt x="1463" y="1151"/>
                    <a:pt x="1496" y="1151"/>
                  </a:cubicBezTo>
                  <a:cubicBezTo>
                    <a:pt x="1501" y="1151"/>
                    <a:pt x="1506" y="1152"/>
                    <a:pt x="1511" y="1153"/>
                  </a:cubicBezTo>
                  <a:lnTo>
                    <a:pt x="1651" y="1205"/>
                  </a:lnTo>
                  <a:cubicBezTo>
                    <a:pt x="1658" y="1208"/>
                    <a:pt x="1664" y="1210"/>
                    <a:pt x="1670" y="1210"/>
                  </a:cubicBezTo>
                  <a:cubicBezTo>
                    <a:pt x="1683" y="1210"/>
                    <a:pt x="1691" y="1201"/>
                    <a:pt x="1700" y="1193"/>
                  </a:cubicBezTo>
                  <a:cubicBezTo>
                    <a:pt x="1943" y="913"/>
                    <a:pt x="2184" y="520"/>
                    <a:pt x="1992" y="179"/>
                  </a:cubicBezTo>
                  <a:lnTo>
                    <a:pt x="1980" y="163"/>
                  </a:lnTo>
                  <a:lnTo>
                    <a:pt x="1968" y="151"/>
                  </a:lnTo>
                  <a:cubicBezTo>
                    <a:pt x="1956" y="151"/>
                    <a:pt x="1943" y="139"/>
                    <a:pt x="1928" y="139"/>
                  </a:cubicBezTo>
                  <a:cubicBezTo>
                    <a:pt x="1916" y="127"/>
                    <a:pt x="1892" y="115"/>
                    <a:pt x="1880" y="102"/>
                  </a:cubicBezTo>
                  <a:cubicBezTo>
                    <a:pt x="1789" y="20"/>
                    <a:pt x="1652" y="1"/>
                    <a:pt x="1515" y="1"/>
                  </a:cubicBezTo>
                  <a:close/>
                </a:path>
              </a:pathLst>
            </a:custGeom>
            <a:solidFill>
              <a:srgbClr val="00B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0" name="Google Shape;670;p83"/>
            <p:cNvSpPr/>
            <p:nvPr/>
          </p:nvSpPr>
          <p:spPr>
            <a:xfrm>
              <a:off x="1183178" y="4477167"/>
              <a:ext cx="412659" cy="678890"/>
            </a:xfrm>
            <a:custGeom>
              <a:rect b="b" l="l" r="r" t="t"/>
              <a:pathLst>
                <a:path extrusionOk="0" h="2963" w="1801">
                  <a:moveTo>
                    <a:pt x="1764" y="1"/>
                  </a:moveTo>
                  <a:cubicBezTo>
                    <a:pt x="1760" y="1"/>
                    <a:pt x="1755" y="2"/>
                    <a:pt x="1752" y="6"/>
                  </a:cubicBezTo>
                  <a:cubicBezTo>
                    <a:pt x="1739" y="6"/>
                    <a:pt x="582" y="663"/>
                    <a:pt x="317" y="1577"/>
                  </a:cubicBezTo>
                  <a:cubicBezTo>
                    <a:pt x="49" y="2491"/>
                    <a:pt x="0" y="2935"/>
                    <a:pt x="0" y="2935"/>
                  </a:cubicBezTo>
                  <a:cubicBezTo>
                    <a:pt x="0" y="2948"/>
                    <a:pt x="13" y="2963"/>
                    <a:pt x="25" y="2963"/>
                  </a:cubicBezTo>
                  <a:cubicBezTo>
                    <a:pt x="37" y="2963"/>
                    <a:pt x="49" y="2963"/>
                    <a:pt x="49" y="2948"/>
                  </a:cubicBezTo>
                  <a:cubicBezTo>
                    <a:pt x="49" y="2935"/>
                    <a:pt x="101" y="2506"/>
                    <a:pt x="369" y="1605"/>
                  </a:cubicBezTo>
                  <a:cubicBezTo>
                    <a:pt x="622" y="691"/>
                    <a:pt x="1764" y="54"/>
                    <a:pt x="1776" y="42"/>
                  </a:cubicBezTo>
                  <a:cubicBezTo>
                    <a:pt x="1788" y="42"/>
                    <a:pt x="1800" y="30"/>
                    <a:pt x="1788" y="18"/>
                  </a:cubicBezTo>
                  <a:cubicBezTo>
                    <a:pt x="1788" y="9"/>
                    <a:pt x="1776" y="1"/>
                    <a:pt x="1764"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1" name="Google Shape;671;p83"/>
            <p:cNvSpPr/>
            <p:nvPr/>
          </p:nvSpPr>
          <p:spPr>
            <a:xfrm>
              <a:off x="622057" y="4046649"/>
              <a:ext cx="613597" cy="809481"/>
            </a:xfrm>
            <a:custGeom>
              <a:rect b="b" l="l" r="r" t="t"/>
              <a:pathLst>
                <a:path extrusionOk="0" h="3533" w="2678">
                  <a:moveTo>
                    <a:pt x="799" y="0"/>
                  </a:moveTo>
                  <a:cubicBezTo>
                    <a:pt x="689" y="0"/>
                    <a:pt x="585" y="19"/>
                    <a:pt x="494" y="70"/>
                  </a:cubicBezTo>
                  <a:cubicBezTo>
                    <a:pt x="470" y="82"/>
                    <a:pt x="442" y="106"/>
                    <a:pt x="418" y="106"/>
                  </a:cubicBezTo>
                  <a:cubicBezTo>
                    <a:pt x="394" y="106"/>
                    <a:pt x="382" y="106"/>
                    <a:pt x="366" y="121"/>
                  </a:cubicBezTo>
                  <a:lnTo>
                    <a:pt x="354" y="121"/>
                  </a:lnTo>
                  <a:cubicBezTo>
                    <a:pt x="342" y="134"/>
                    <a:pt x="330" y="146"/>
                    <a:pt x="330" y="158"/>
                  </a:cubicBezTo>
                  <a:cubicBezTo>
                    <a:pt x="1" y="563"/>
                    <a:pt x="229" y="1148"/>
                    <a:pt x="494" y="1580"/>
                  </a:cubicBezTo>
                  <a:cubicBezTo>
                    <a:pt x="506" y="1604"/>
                    <a:pt x="534" y="1604"/>
                    <a:pt x="558" y="1604"/>
                  </a:cubicBezTo>
                  <a:lnTo>
                    <a:pt x="774" y="1568"/>
                  </a:lnTo>
                  <a:cubicBezTo>
                    <a:pt x="779" y="1566"/>
                    <a:pt x="783" y="1565"/>
                    <a:pt x="788" y="1565"/>
                  </a:cubicBezTo>
                  <a:cubicBezTo>
                    <a:pt x="820" y="1565"/>
                    <a:pt x="849" y="1609"/>
                    <a:pt x="838" y="1644"/>
                  </a:cubicBezTo>
                  <a:lnTo>
                    <a:pt x="735" y="1796"/>
                  </a:lnTo>
                  <a:cubicBezTo>
                    <a:pt x="723" y="1821"/>
                    <a:pt x="735" y="1845"/>
                    <a:pt x="747" y="1857"/>
                  </a:cubicBezTo>
                  <a:cubicBezTo>
                    <a:pt x="988" y="2084"/>
                    <a:pt x="2073" y="3533"/>
                    <a:pt x="2143" y="3533"/>
                  </a:cubicBezTo>
                  <a:cubicBezTo>
                    <a:pt x="2144" y="3533"/>
                    <a:pt x="2144" y="3532"/>
                    <a:pt x="2145" y="3532"/>
                  </a:cubicBezTo>
                  <a:cubicBezTo>
                    <a:pt x="2181" y="3520"/>
                    <a:pt x="2678" y="2518"/>
                    <a:pt x="2373" y="1324"/>
                  </a:cubicBezTo>
                  <a:cubicBezTo>
                    <a:pt x="2297" y="1047"/>
                    <a:pt x="2181" y="755"/>
                    <a:pt x="1965" y="539"/>
                  </a:cubicBezTo>
                  <a:cubicBezTo>
                    <a:pt x="1957" y="530"/>
                    <a:pt x="1936" y="521"/>
                    <a:pt x="1915" y="521"/>
                  </a:cubicBezTo>
                  <a:cubicBezTo>
                    <a:pt x="1906" y="521"/>
                    <a:pt x="1897" y="523"/>
                    <a:pt x="1889" y="526"/>
                  </a:cubicBezTo>
                  <a:lnTo>
                    <a:pt x="1776" y="551"/>
                  </a:lnTo>
                  <a:cubicBezTo>
                    <a:pt x="1772" y="552"/>
                    <a:pt x="1767" y="552"/>
                    <a:pt x="1762" y="552"/>
                  </a:cubicBezTo>
                  <a:cubicBezTo>
                    <a:pt x="1714" y="552"/>
                    <a:pt x="1663" y="499"/>
                    <a:pt x="1688" y="462"/>
                  </a:cubicBezTo>
                  <a:lnTo>
                    <a:pt x="1737" y="362"/>
                  </a:lnTo>
                  <a:cubicBezTo>
                    <a:pt x="1752" y="335"/>
                    <a:pt x="1752" y="310"/>
                    <a:pt x="1725" y="286"/>
                  </a:cubicBezTo>
                  <a:cubicBezTo>
                    <a:pt x="1612" y="182"/>
                    <a:pt x="1447" y="121"/>
                    <a:pt x="1295" y="82"/>
                  </a:cubicBezTo>
                  <a:cubicBezTo>
                    <a:pt x="1141" y="43"/>
                    <a:pt x="964" y="0"/>
                    <a:pt x="799" y="0"/>
                  </a:cubicBez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2" name="Google Shape;672;p83"/>
            <p:cNvSpPr/>
            <p:nvPr/>
          </p:nvSpPr>
          <p:spPr>
            <a:xfrm>
              <a:off x="720574" y="4065897"/>
              <a:ext cx="413346" cy="993923"/>
            </a:xfrm>
            <a:custGeom>
              <a:rect b="b" l="l" r="r" t="t"/>
              <a:pathLst>
                <a:path extrusionOk="0" h="4338" w="1804">
                  <a:moveTo>
                    <a:pt x="33" y="1"/>
                  </a:moveTo>
                  <a:cubicBezTo>
                    <a:pt x="27" y="1"/>
                    <a:pt x="20" y="4"/>
                    <a:pt x="12" y="10"/>
                  </a:cubicBezTo>
                  <a:cubicBezTo>
                    <a:pt x="0" y="22"/>
                    <a:pt x="12" y="37"/>
                    <a:pt x="12" y="50"/>
                  </a:cubicBezTo>
                  <a:cubicBezTo>
                    <a:pt x="40" y="62"/>
                    <a:pt x="1435" y="1164"/>
                    <a:pt x="1587" y="2446"/>
                  </a:cubicBezTo>
                  <a:cubicBezTo>
                    <a:pt x="1751" y="3716"/>
                    <a:pt x="1715" y="4313"/>
                    <a:pt x="1715" y="4313"/>
                  </a:cubicBezTo>
                  <a:cubicBezTo>
                    <a:pt x="1715" y="4325"/>
                    <a:pt x="1727" y="4338"/>
                    <a:pt x="1739" y="4338"/>
                  </a:cubicBezTo>
                  <a:cubicBezTo>
                    <a:pt x="1751" y="4338"/>
                    <a:pt x="1764" y="4338"/>
                    <a:pt x="1764" y="4325"/>
                  </a:cubicBezTo>
                  <a:cubicBezTo>
                    <a:pt x="1764" y="4313"/>
                    <a:pt x="1803" y="3716"/>
                    <a:pt x="1639" y="2434"/>
                  </a:cubicBezTo>
                  <a:cubicBezTo>
                    <a:pt x="1486" y="1140"/>
                    <a:pt x="64" y="22"/>
                    <a:pt x="52" y="10"/>
                  </a:cubicBezTo>
                  <a:cubicBezTo>
                    <a:pt x="46" y="4"/>
                    <a:pt x="40" y="1"/>
                    <a:pt x="33"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3" name="Google Shape;673;p83"/>
            <p:cNvSpPr/>
            <p:nvPr/>
          </p:nvSpPr>
          <p:spPr>
            <a:xfrm>
              <a:off x="781985" y="5146892"/>
              <a:ext cx="715336" cy="741891"/>
            </a:xfrm>
            <a:custGeom>
              <a:rect b="b" l="l" r="r" t="t"/>
              <a:pathLst>
                <a:path extrusionOk="0" h="3238" w="3122">
                  <a:moveTo>
                    <a:pt x="0" y="0"/>
                  </a:moveTo>
                  <a:lnTo>
                    <a:pt x="49" y="1231"/>
                  </a:lnTo>
                  <a:lnTo>
                    <a:pt x="153" y="2120"/>
                  </a:lnTo>
                  <a:cubicBezTo>
                    <a:pt x="216" y="2753"/>
                    <a:pt x="749" y="3237"/>
                    <a:pt x="1395" y="3237"/>
                  </a:cubicBezTo>
                  <a:lnTo>
                    <a:pt x="1724" y="3237"/>
                  </a:lnTo>
                  <a:cubicBezTo>
                    <a:pt x="2360" y="3237"/>
                    <a:pt x="2893" y="2753"/>
                    <a:pt x="2957" y="2120"/>
                  </a:cubicBezTo>
                  <a:lnTo>
                    <a:pt x="3122"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4" name="Google Shape;674;p83"/>
            <p:cNvSpPr/>
            <p:nvPr/>
          </p:nvSpPr>
          <p:spPr>
            <a:xfrm>
              <a:off x="758156" y="5062347"/>
              <a:ext cx="762307" cy="116851"/>
            </a:xfrm>
            <a:custGeom>
              <a:rect b="b" l="l" r="r" t="t"/>
              <a:pathLst>
                <a:path extrusionOk="0" h="510" w="3327">
                  <a:moveTo>
                    <a:pt x="77" y="1"/>
                  </a:moveTo>
                  <a:cubicBezTo>
                    <a:pt x="40" y="1"/>
                    <a:pt x="1" y="40"/>
                    <a:pt x="1" y="89"/>
                  </a:cubicBezTo>
                  <a:lnTo>
                    <a:pt x="1" y="433"/>
                  </a:lnTo>
                  <a:cubicBezTo>
                    <a:pt x="1" y="470"/>
                    <a:pt x="40" y="509"/>
                    <a:pt x="77" y="509"/>
                  </a:cubicBezTo>
                  <a:lnTo>
                    <a:pt x="3238" y="509"/>
                  </a:lnTo>
                  <a:cubicBezTo>
                    <a:pt x="3290" y="509"/>
                    <a:pt x="3326" y="470"/>
                    <a:pt x="3326" y="433"/>
                  </a:cubicBezTo>
                  <a:lnTo>
                    <a:pt x="3326" y="89"/>
                  </a:lnTo>
                  <a:cubicBezTo>
                    <a:pt x="3326" y="40"/>
                    <a:pt x="3290" y="1"/>
                    <a:pt x="3238" y="1"/>
                  </a:cubicBezTo>
                  <a:close/>
                </a:path>
              </a:pathLst>
            </a:custGeom>
            <a:solidFill>
              <a:srgbClr val="852E0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5" name="Google Shape;675;p83"/>
            <p:cNvSpPr/>
            <p:nvPr/>
          </p:nvSpPr>
          <p:spPr>
            <a:xfrm>
              <a:off x="3732864" y="1207136"/>
              <a:ext cx="244482" cy="116851"/>
            </a:xfrm>
            <a:custGeom>
              <a:rect b="b" l="l" r="r" t="t"/>
              <a:pathLst>
                <a:path extrusionOk="0" h="510" w="1067">
                  <a:moveTo>
                    <a:pt x="253" y="1"/>
                  </a:moveTo>
                  <a:cubicBezTo>
                    <a:pt x="113" y="1"/>
                    <a:pt x="1" y="116"/>
                    <a:pt x="1" y="256"/>
                  </a:cubicBezTo>
                  <a:cubicBezTo>
                    <a:pt x="1" y="393"/>
                    <a:pt x="113" y="509"/>
                    <a:pt x="253" y="509"/>
                  </a:cubicBezTo>
                  <a:lnTo>
                    <a:pt x="814" y="509"/>
                  </a:lnTo>
                  <a:cubicBezTo>
                    <a:pt x="951" y="509"/>
                    <a:pt x="1066" y="393"/>
                    <a:pt x="1066" y="256"/>
                  </a:cubicBezTo>
                  <a:cubicBezTo>
                    <a:pt x="1066" y="116"/>
                    <a:pt x="951" y="1"/>
                    <a:pt x="814"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6" name="Google Shape;676;p83"/>
            <p:cNvSpPr/>
            <p:nvPr/>
          </p:nvSpPr>
          <p:spPr>
            <a:xfrm>
              <a:off x="3727368" y="1201640"/>
              <a:ext cx="255474" cy="127850"/>
            </a:xfrm>
            <a:custGeom>
              <a:rect b="b" l="l" r="r" t="t"/>
              <a:pathLst>
                <a:path extrusionOk="0" h="558" w="1115">
                  <a:moveTo>
                    <a:pt x="838" y="52"/>
                  </a:moveTo>
                  <a:cubicBezTo>
                    <a:pt x="963" y="52"/>
                    <a:pt x="1066" y="152"/>
                    <a:pt x="1066" y="280"/>
                  </a:cubicBezTo>
                  <a:cubicBezTo>
                    <a:pt x="1066" y="405"/>
                    <a:pt x="963" y="509"/>
                    <a:pt x="838" y="509"/>
                  </a:cubicBezTo>
                  <a:lnTo>
                    <a:pt x="277" y="509"/>
                  </a:lnTo>
                  <a:cubicBezTo>
                    <a:pt x="152" y="509"/>
                    <a:pt x="49" y="405"/>
                    <a:pt x="49" y="280"/>
                  </a:cubicBezTo>
                  <a:cubicBezTo>
                    <a:pt x="49" y="152"/>
                    <a:pt x="152" y="52"/>
                    <a:pt x="277" y="52"/>
                  </a:cubicBezTo>
                  <a:close/>
                  <a:moveTo>
                    <a:pt x="277" y="0"/>
                  </a:moveTo>
                  <a:cubicBezTo>
                    <a:pt x="125" y="0"/>
                    <a:pt x="0" y="128"/>
                    <a:pt x="0" y="280"/>
                  </a:cubicBezTo>
                  <a:cubicBezTo>
                    <a:pt x="0" y="433"/>
                    <a:pt x="125" y="558"/>
                    <a:pt x="277" y="558"/>
                  </a:cubicBezTo>
                  <a:lnTo>
                    <a:pt x="838" y="558"/>
                  </a:lnTo>
                  <a:cubicBezTo>
                    <a:pt x="990" y="558"/>
                    <a:pt x="1115" y="433"/>
                    <a:pt x="1115" y="280"/>
                  </a:cubicBezTo>
                  <a:cubicBezTo>
                    <a:pt x="1115" y="128"/>
                    <a:pt x="990" y="0"/>
                    <a:pt x="83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7" name="Google Shape;677;p83"/>
            <p:cNvSpPr/>
            <p:nvPr/>
          </p:nvSpPr>
          <p:spPr>
            <a:xfrm>
              <a:off x="3732864" y="1483458"/>
              <a:ext cx="241730" cy="241722"/>
            </a:xfrm>
            <a:custGeom>
              <a:rect b="b" l="l" r="r" t="t"/>
              <a:pathLst>
                <a:path extrusionOk="0" h="1055" w="1055">
                  <a:moveTo>
                    <a:pt x="533" y="1"/>
                  </a:moveTo>
                  <a:cubicBezTo>
                    <a:pt x="241" y="1"/>
                    <a:pt x="1" y="241"/>
                    <a:pt x="1" y="521"/>
                  </a:cubicBezTo>
                  <a:cubicBezTo>
                    <a:pt x="1" y="814"/>
                    <a:pt x="241" y="1054"/>
                    <a:pt x="533" y="1054"/>
                  </a:cubicBezTo>
                  <a:cubicBezTo>
                    <a:pt x="826" y="1054"/>
                    <a:pt x="1054" y="814"/>
                    <a:pt x="1054" y="521"/>
                  </a:cubicBezTo>
                  <a:cubicBezTo>
                    <a:pt x="1054" y="241"/>
                    <a:pt x="826" y="1"/>
                    <a:pt x="533"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8" name="Google Shape;678;p83"/>
            <p:cNvSpPr/>
            <p:nvPr/>
          </p:nvSpPr>
          <p:spPr>
            <a:xfrm>
              <a:off x="3727368" y="1477963"/>
              <a:ext cx="252730" cy="252722"/>
            </a:xfrm>
            <a:custGeom>
              <a:rect b="b" l="l" r="r" t="t"/>
              <a:pathLst>
                <a:path extrusionOk="0" h="1103" w="1103">
                  <a:moveTo>
                    <a:pt x="557" y="49"/>
                  </a:moveTo>
                  <a:cubicBezTo>
                    <a:pt x="838" y="49"/>
                    <a:pt x="1051" y="277"/>
                    <a:pt x="1051" y="545"/>
                  </a:cubicBezTo>
                  <a:cubicBezTo>
                    <a:pt x="1051" y="826"/>
                    <a:pt x="838" y="1054"/>
                    <a:pt x="557" y="1054"/>
                  </a:cubicBezTo>
                  <a:cubicBezTo>
                    <a:pt x="277" y="1054"/>
                    <a:pt x="49" y="826"/>
                    <a:pt x="49" y="545"/>
                  </a:cubicBezTo>
                  <a:cubicBezTo>
                    <a:pt x="49" y="277"/>
                    <a:pt x="277" y="49"/>
                    <a:pt x="557" y="49"/>
                  </a:cubicBezTo>
                  <a:close/>
                  <a:moveTo>
                    <a:pt x="557" y="0"/>
                  </a:moveTo>
                  <a:cubicBezTo>
                    <a:pt x="253" y="0"/>
                    <a:pt x="0" y="253"/>
                    <a:pt x="0" y="545"/>
                  </a:cubicBezTo>
                  <a:cubicBezTo>
                    <a:pt x="0" y="850"/>
                    <a:pt x="253" y="1103"/>
                    <a:pt x="557" y="1103"/>
                  </a:cubicBezTo>
                  <a:cubicBezTo>
                    <a:pt x="862" y="1103"/>
                    <a:pt x="1103" y="850"/>
                    <a:pt x="1103" y="545"/>
                  </a:cubicBezTo>
                  <a:cubicBezTo>
                    <a:pt x="1103" y="253"/>
                    <a:pt x="862" y="0"/>
                    <a:pt x="557"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9" name="Google Shape;679;p83"/>
            <p:cNvSpPr/>
            <p:nvPr/>
          </p:nvSpPr>
          <p:spPr>
            <a:xfrm>
              <a:off x="3845829" y="710397"/>
              <a:ext cx="228" cy="496956"/>
            </a:xfrm>
            <a:custGeom>
              <a:rect b="b" l="l" r="r" t="t"/>
              <a:pathLst>
                <a:path extrusionOk="0" h="2169" w="1">
                  <a:moveTo>
                    <a:pt x="1" y="2169"/>
                  </a:moveTo>
                  <a:lnTo>
                    <a:pt x="1" y="0"/>
                  </a:ln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0" name="Google Shape;680;p83"/>
            <p:cNvSpPr/>
            <p:nvPr/>
          </p:nvSpPr>
          <p:spPr>
            <a:xfrm>
              <a:off x="3840324" y="710397"/>
              <a:ext cx="12143" cy="496956"/>
            </a:xfrm>
            <a:custGeom>
              <a:rect b="b" l="l" r="r" t="t"/>
              <a:pathLst>
                <a:path extrusionOk="0" h="2169" w="52">
                  <a:moveTo>
                    <a:pt x="1" y="0"/>
                  </a:moveTo>
                  <a:lnTo>
                    <a:pt x="1" y="2169"/>
                  </a:lnTo>
                  <a:lnTo>
                    <a:pt x="52" y="2169"/>
                  </a:lnTo>
                  <a:lnTo>
                    <a:pt x="52" y="0"/>
                  </a:ln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1" name="Google Shape;681;p83"/>
            <p:cNvSpPr/>
            <p:nvPr/>
          </p:nvSpPr>
          <p:spPr>
            <a:xfrm>
              <a:off x="3494123" y="1253880"/>
              <a:ext cx="721744" cy="363151"/>
            </a:xfrm>
            <a:custGeom>
              <a:rect b="b" l="l" r="r" t="t"/>
              <a:pathLst>
                <a:path extrusionOk="0" h="1585" w="3150">
                  <a:moveTo>
                    <a:pt x="1575" y="1"/>
                  </a:moveTo>
                  <a:cubicBezTo>
                    <a:pt x="698" y="1"/>
                    <a:pt x="1" y="698"/>
                    <a:pt x="1" y="1575"/>
                  </a:cubicBezTo>
                  <a:cubicBezTo>
                    <a:pt x="1" y="1581"/>
                    <a:pt x="788" y="1584"/>
                    <a:pt x="1575" y="1584"/>
                  </a:cubicBezTo>
                  <a:cubicBezTo>
                    <a:pt x="2363" y="1584"/>
                    <a:pt x="3150" y="1581"/>
                    <a:pt x="3150" y="1575"/>
                  </a:cubicBezTo>
                  <a:cubicBezTo>
                    <a:pt x="3150" y="698"/>
                    <a:pt x="2437" y="1"/>
                    <a:pt x="1575"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2" name="Google Shape;682;p83"/>
            <p:cNvSpPr/>
            <p:nvPr/>
          </p:nvSpPr>
          <p:spPr>
            <a:xfrm>
              <a:off x="3488618" y="1248375"/>
              <a:ext cx="732971" cy="372087"/>
            </a:xfrm>
            <a:custGeom>
              <a:rect b="b" l="l" r="r" t="t"/>
              <a:pathLst>
                <a:path extrusionOk="0" h="1624" w="3199">
                  <a:moveTo>
                    <a:pt x="1599" y="49"/>
                  </a:moveTo>
                  <a:cubicBezTo>
                    <a:pt x="2449" y="49"/>
                    <a:pt x="3134" y="722"/>
                    <a:pt x="3147" y="1572"/>
                  </a:cubicBezTo>
                  <a:cubicBezTo>
                    <a:pt x="3014" y="1578"/>
                    <a:pt x="2304" y="1581"/>
                    <a:pt x="1595" y="1581"/>
                  </a:cubicBezTo>
                  <a:cubicBezTo>
                    <a:pt x="886" y="1581"/>
                    <a:pt x="179" y="1578"/>
                    <a:pt x="52" y="1572"/>
                  </a:cubicBezTo>
                  <a:cubicBezTo>
                    <a:pt x="65" y="722"/>
                    <a:pt x="750" y="49"/>
                    <a:pt x="1599" y="49"/>
                  </a:cubicBezTo>
                  <a:close/>
                  <a:moveTo>
                    <a:pt x="1599" y="0"/>
                  </a:moveTo>
                  <a:cubicBezTo>
                    <a:pt x="710" y="0"/>
                    <a:pt x="1" y="710"/>
                    <a:pt x="1" y="1599"/>
                  </a:cubicBezTo>
                  <a:cubicBezTo>
                    <a:pt x="1" y="1623"/>
                    <a:pt x="1" y="1623"/>
                    <a:pt x="509" y="1623"/>
                  </a:cubicBezTo>
                  <a:lnTo>
                    <a:pt x="2678" y="1623"/>
                  </a:lnTo>
                  <a:cubicBezTo>
                    <a:pt x="3198" y="1623"/>
                    <a:pt x="3198" y="1623"/>
                    <a:pt x="3198" y="1599"/>
                  </a:cubicBezTo>
                  <a:cubicBezTo>
                    <a:pt x="3198" y="710"/>
                    <a:pt x="2474" y="0"/>
                    <a:pt x="159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3" name="Google Shape;683;p83"/>
            <p:cNvSpPr/>
            <p:nvPr/>
          </p:nvSpPr>
          <p:spPr>
            <a:xfrm>
              <a:off x="2404177" y="5518760"/>
              <a:ext cx="279533" cy="157176"/>
            </a:xfrm>
            <a:custGeom>
              <a:rect b="b" l="l" r="r" t="t"/>
              <a:pathLst>
                <a:path extrusionOk="0" h="686" w="1220">
                  <a:moveTo>
                    <a:pt x="1" y="0"/>
                  </a:moveTo>
                  <a:lnTo>
                    <a:pt x="1" y="686"/>
                  </a:lnTo>
                  <a:lnTo>
                    <a:pt x="1167" y="661"/>
                  </a:lnTo>
                  <a:lnTo>
                    <a:pt x="1219" y="40"/>
                  </a:lnTo>
                  <a:lnTo>
                    <a:pt x="1" y="0"/>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4" name="Google Shape;684;p83"/>
            <p:cNvSpPr/>
            <p:nvPr/>
          </p:nvSpPr>
          <p:spPr>
            <a:xfrm>
              <a:off x="2392491" y="5658298"/>
              <a:ext cx="605119" cy="303122"/>
            </a:xfrm>
            <a:custGeom>
              <a:rect b="b" l="l" r="r" t="t"/>
              <a:pathLst>
                <a:path extrusionOk="0" h="1323" w="2641">
                  <a:moveTo>
                    <a:pt x="1334" y="0"/>
                  </a:moveTo>
                  <a:lnTo>
                    <a:pt x="12" y="28"/>
                  </a:lnTo>
                  <a:lnTo>
                    <a:pt x="0" y="1143"/>
                  </a:lnTo>
                  <a:cubicBezTo>
                    <a:pt x="0" y="1206"/>
                    <a:pt x="52" y="1270"/>
                    <a:pt x="116" y="1270"/>
                  </a:cubicBezTo>
                  <a:lnTo>
                    <a:pt x="2501" y="1322"/>
                  </a:lnTo>
                  <a:cubicBezTo>
                    <a:pt x="2601" y="1322"/>
                    <a:pt x="2641" y="1206"/>
                    <a:pt x="2577" y="1143"/>
                  </a:cubicBezTo>
                  <a:lnTo>
                    <a:pt x="1511" y="168"/>
                  </a:lnTo>
                  <a:lnTo>
                    <a:pt x="1334"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5" name="Google Shape;685;p83"/>
            <p:cNvSpPr/>
            <p:nvPr/>
          </p:nvSpPr>
          <p:spPr>
            <a:xfrm>
              <a:off x="2392491" y="5899791"/>
              <a:ext cx="605119" cy="61630"/>
            </a:xfrm>
            <a:custGeom>
              <a:rect b="b" l="l" r="r" t="t"/>
              <a:pathLst>
                <a:path extrusionOk="0" h="269" w="2641">
                  <a:moveTo>
                    <a:pt x="0" y="0"/>
                  </a:moveTo>
                  <a:lnTo>
                    <a:pt x="0" y="89"/>
                  </a:lnTo>
                  <a:cubicBezTo>
                    <a:pt x="0" y="152"/>
                    <a:pt x="52" y="216"/>
                    <a:pt x="116" y="216"/>
                  </a:cubicBezTo>
                  <a:lnTo>
                    <a:pt x="2501" y="268"/>
                  </a:lnTo>
                  <a:cubicBezTo>
                    <a:pt x="2601" y="268"/>
                    <a:pt x="2641" y="152"/>
                    <a:pt x="2577" y="89"/>
                  </a:cubicBezTo>
                  <a:lnTo>
                    <a:pt x="2537" y="52"/>
                  </a:lnTo>
                  <a:cubicBezTo>
                    <a:pt x="2513" y="64"/>
                    <a:pt x="2501" y="76"/>
                    <a:pt x="2461" y="76"/>
                  </a:cubicBezTo>
                  <a:lnTo>
                    <a:pt x="76" y="28"/>
                  </a:lnTo>
                  <a:cubicBezTo>
                    <a:pt x="52" y="28"/>
                    <a:pt x="25" y="12"/>
                    <a:pt x="0"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6" name="Google Shape;686;p83"/>
            <p:cNvSpPr/>
            <p:nvPr/>
          </p:nvSpPr>
          <p:spPr>
            <a:xfrm>
              <a:off x="2386766" y="5899791"/>
              <a:ext cx="520807" cy="20391"/>
            </a:xfrm>
            <a:custGeom>
              <a:rect b="b" l="l" r="r" t="t"/>
              <a:pathLst>
                <a:path extrusionOk="0" h="89" w="2273">
                  <a:moveTo>
                    <a:pt x="25" y="0"/>
                  </a:moveTo>
                  <a:cubicBezTo>
                    <a:pt x="13" y="0"/>
                    <a:pt x="1" y="12"/>
                    <a:pt x="1" y="28"/>
                  </a:cubicBezTo>
                  <a:cubicBezTo>
                    <a:pt x="1" y="40"/>
                    <a:pt x="13" y="52"/>
                    <a:pt x="25" y="52"/>
                  </a:cubicBezTo>
                  <a:lnTo>
                    <a:pt x="2245" y="89"/>
                  </a:lnTo>
                  <a:cubicBezTo>
                    <a:pt x="2273" y="89"/>
                    <a:pt x="2273" y="76"/>
                    <a:pt x="2273" y="64"/>
                  </a:cubicBezTo>
                  <a:cubicBezTo>
                    <a:pt x="2273" y="52"/>
                    <a:pt x="2273" y="40"/>
                    <a:pt x="2258" y="40"/>
                  </a:cubicBezTo>
                  <a:lnTo>
                    <a:pt x="25" y="0"/>
                  </a:ln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7" name="Google Shape;687;p83"/>
            <p:cNvSpPr/>
            <p:nvPr/>
          </p:nvSpPr>
          <p:spPr>
            <a:xfrm>
              <a:off x="2456654" y="5733214"/>
              <a:ext cx="107688" cy="99669"/>
            </a:xfrm>
            <a:custGeom>
              <a:rect b="b" l="l" r="r" t="t"/>
              <a:pathLst>
                <a:path extrusionOk="0" h="435" w="470">
                  <a:moveTo>
                    <a:pt x="229" y="42"/>
                  </a:moveTo>
                  <a:cubicBezTo>
                    <a:pt x="241" y="42"/>
                    <a:pt x="253" y="42"/>
                    <a:pt x="265" y="54"/>
                  </a:cubicBezTo>
                  <a:cubicBezTo>
                    <a:pt x="317" y="54"/>
                    <a:pt x="354" y="82"/>
                    <a:pt x="381" y="118"/>
                  </a:cubicBezTo>
                  <a:cubicBezTo>
                    <a:pt x="405" y="158"/>
                    <a:pt x="405" y="206"/>
                    <a:pt x="405" y="258"/>
                  </a:cubicBezTo>
                  <a:cubicBezTo>
                    <a:pt x="393" y="298"/>
                    <a:pt x="369" y="334"/>
                    <a:pt x="329" y="359"/>
                  </a:cubicBezTo>
                  <a:cubicBezTo>
                    <a:pt x="302" y="379"/>
                    <a:pt x="267" y="391"/>
                    <a:pt x="235" y="391"/>
                  </a:cubicBezTo>
                  <a:cubicBezTo>
                    <a:pt x="223" y="391"/>
                    <a:pt x="212" y="389"/>
                    <a:pt x="201" y="386"/>
                  </a:cubicBezTo>
                  <a:cubicBezTo>
                    <a:pt x="113" y="374"/>
                    <a:pt x="49" y="283"/>
                    <a:pt x="64" y="182"/>
                  </a:cubicBezTo>
                  <a:cubicBezTo>
                    <a:pt x="76" y="146"/>
                    <a:pt x="101" y="106"/>
                    <a:pt x="140" y="82"/>
                  </a:cubicBezTo>
                  <a:cubicBezTo>
                    <a:pt x="165" y="54"/>
                    <a:pt x="201" y="42"/>
                    <a:pt x="229" y="42"/>
                  </a:cubicBezTo>
                  <a:close/>
                  <a:moveTo>
                    <a:pt x="230" y="1"/>
                  </a:moveTo>
                  <a:cubicBezTo>
                    <a:pt x="189" y="1"/>
                    <a:pt x="151" y="12"/>
                    <a:pt x="113" y="30"/>
                  </a:cubicBezTo>
                  <a:cubicBezTo>
                    <a:pt x="64" y="69"/>
                    <a:pt x="25" y="118"/>
                    <a:pt x="13" y="182"/>
                  </a:cubicBezTo>
                  <a:cubicBezTo>
                    <a:pt x="0" y="234"/>
                    <a:pt x="13" y="298"/>
                    <a:pt x="49" y="347"/>
                  </a:cubicBezTo>
                  <a:cubicBezTo>
                    <a:pt x="89" y="398"/>
                    <a:pt x="140" y="423"/>
                    <a:pt x="189" y="435"/>
                  </a:cubicBezTo>
                  <a:lnTo>
                    <a:pt x="241" y="435"/>
                  </a:lnTo>
                  <a:cubicBezTo>
                    <a:pt x="277" y="435"/>
                    <a:pt x="317" y="423"/>
                    <a:pt x="354" y="398"/>
                  </a:cubicBezTo>
                  <a:cubicBezTo>
                    <a:pt x="405" y="374"/>
                    <a:pt x="445" y="322"/>
                    <a:pt x="457" y="258"/>
                  </a:cubicBezTo>
                  <a:cubicBezTo>
                    <a:pt x="469" y="206"/>
                    <a:pt x="457" y="146"/>
                    <a:pt x="418" y="94"/>
                  </a:cubicBezTo>
                  <a:cubicBezTo>
                    <a:pt x="381" y="42"/>
                    <a:pt x="329" y="18"/>
                    <a:pt x="277" y="5"/>
                  </a:cubicBezTo>
                  <a:cubicBezTo>
                    <a:pt x="261" y="2"/>
                    <a:pt x="246" y="1"/>
                    <a:pt x="230"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8" name="Google Shape;688;p83"/>
            <p:cNvSpPr/>
            <p:nvPr/>
          </p:nvSpPr>
          <p:spPr>
            <a:xfrm>
              <a:off x="2686232" y="5691061"/>
              <a:ext cx="58201" cy="60944"/>
            </a:xfrm>
            <a:custGeom>
              <a:rect b="b" l="l" r="r" t="t"/>
              <a:pathLst>
                <a:path extrusionOk="0" h="266" w="254">
                  <a:moveTo>
                    <a:pt x="235" y="1"/>
                  </a:moveTo>
                  <a:cubicBezTo>
                    <a:pt x="229" y="1"/>
                    <a:pt x="223" y="4"/>
                    <a:pt x="217" y="10"/>
                  </a:cubicBezTo>
                  <a:lnTo>
                    <a:pt x="12" y="226"/>
                  </a:lnTo>
                  <a:cubicBezTo>
                    <a:pt x="0" y="238"/>
                    <a:pt x="0" y="253"/>
                    <a:pt x="12" y="266"/>
                  </a:cubicBezTo>
                  <a:lnTo>
                    <a:pt x="25" y="266"/>
                  </a:lnTo>
                  <a:cubicBezTo>
                    <a:pt x="37" y="266"/>
                    <a:pt x="37" y="266"/>
                    <a:pt x="52" y="253"/>
                  </a:cubicBezTo>
                  <a:lnTo>
                    <a:pt x="253" y="37"/>
                  </a:lnTo>
                  <a:lnTo>
                    <a:pt x="253" y="10"/>
                  </a:lnTo>
                  <a:cubicBezTo>
                    <a:pt x="247" y="4"/>
                    <a:pt x="241" y="1"/>
                    <a:pt x="235"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9" name="Google Shape;689;p83"/>
            <p:cNvSpPr/>
            <p:nvPr/>
          </p:nvSpPr>
          <p:spPr>
            <a:xfrm>
              <a:off x="2723805" y="5725881"/>
              <a:ext cx="58201" cy="60944"/>
            </a:xfrm>
            <a:custGeom>
              <a:rect b="b" l="l" r="r" t="t"/>
              <a:pathLst>
                <a:path extrusionOk="0" h="266" w="254">
                  <a:moveTo>
                    <a:pt x="229" y="1"/>
                  </a:moveTo>
                  <a:cubicBezTo>
                    <a:pt x="223" y="1"/>
                    <a:pt x="217" y="4"/>
                    <a:pt x="217" y="10"/>
                  </a:cubicBezTo>
                  <a:lnTo>
                    <a:pt x="13" y="226"/>
                  </a:lnTo>
                  <a:cubicBezTo>
                    <a:pt x="1" y="238"/>
                    <a:pt x="1" y="254"/>
                    <a:pt x="13" y="266"/>
                  </a:cubicBezTo>
                  <a:lnTo>
                    <a:pt x="53" y="266"/>
                  </a:lnTo>
                  <a:lnTo>
                    <a:pt x="254" y="50"/>
                  </a:lnTo>
                  <a:cubicBezTo>
                    <a:pt x="254" y="37"/>
                    <a:pt x="254" y="25"/>
                    <a:pt x="241" y="10"/>
                  </a:cubicBezTo>
                  <a:cubicBezTo>
                    <a:pt x="241" y="4"/>
                    <a:pt x="235" y="1"/>
                    <a:pt x="22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0" name="Google Shape;690;p83"/>
            <p:cNvSpPr/>
            <p:nvPr/>
          </p:nvSpPr>
          <p:spPr>
            <a:xfrm>
              <a:off x="2758863" y="5760939"/>
              <a:ext cx="57972" cy="60944"/>
            </a:xfrm>
            <a:custGeom>
              <a:rect b="b" l="l" r="r" t="t"/>
              <a:pathLst>
                <a:path extrusionOk="0" h="266" w="253">
                  <a:moveTo>
                    <a:pt x="230" y="0"/>
                  </a:moveTo>
                  <a:cubicBezTo>
                    <a:pt x="222" y="0"/>
                    <a:pt x="216" y="3"/>
                    <a:pt x="216" y="9"/>
                  </a:cubicBezTo>
                  <a:lnTo>
                    <a:pt x="12" y="226"/>
                  </a:lnTo>
                  <a:cubicBezTo>
                    <a:pt x="0" y="238"/>
                    <a:pt x="0" y="253"/>
                    <a:pt x="12" y="265"/>
                  </a:cubicBezTo>
                  <a:lnTo>
                    <a:pt x="52" y="265"/>
                  </a:lnTo>
                  <a:lnTo>
                    <a:pt x="253" y="49"/>
                  </a:lnTo>
                  <a:lnTo>
                    <a:pt x="253" y="9"/>
                  </a:lnTo>
                  <a:cubicBezTo>
                    <a:pt x="247" y="3"/>
                    <a:pt x="238" y="0"/>
                    <a:pt x="230"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1" name="Google Shape;691;p83"/>
            <p:cNvSpPr/>
            <p:nvPr/>
          </p:nvSpPr>
          <p:spPr>
            <a:xfrm>
              <a:off x="2648422" y="5576267"/>
              <a:ext cx="67363" cy="114327"/>
            </a:xfrm>
            <a:custGeom>
              <a:rect b="b" l="l" r="r" t="t"/>
              <a:pathLst>
                <a:path extrusionOk="0" h="499" w="294">
                  <a:moveTo>
                    <a:pt x="126" y="42"/>
                  </a:moveTo>
                  <a:cubicBezTo>
                    <a:pt x="153" y="42"/>
                    <a:pt x="165" y="54"/>
                    <a:pt x="190" y="54"/>
                  </a:cubicBezTo>
                  <a:cubicBezTo>
                    <a:pt x="202" y="69"/>
                    <a:pt x="217" y="94"/>
                    <a:pt x="217" y="106"/>
                  </a:cubicBezTo>
                  <a:cubicBezTo>
                    <a:pt x="229" y="170"/>
                    <a:pt x="229" y="386"/>
                    <a:pt x="202" y="435"/>
                  </a:cubicBezTo>
                  <a:cubicBezTo>
                    <a:pt x="165" y="386"/>
                    <a:pt x="77" y="182"/>
                    <a:pt x="65" y="145"/>
                  </a:cubicBezTo>
                  <a:cubicBezTo>
                    <a:pt x="65" y="94"/>
                    <a:pt x="89" y="54"/>
                    <a:pt x="126" y="42"/>
                  </a:cubicBezTo>
                  <a:close/>
                  <a:moveTo>
                    <a:pt x="147" y="0"/>
                  </a:moveTo>
                  <a:cubicBezTo>
                    <a:pt x="136" y="0"/>
                    <a:pt x="125" y="2"/>
                    <a:pt x="114" y="5"/>
                  </a:cubicBezTo>
                  <a:cubicBezTo>
                    <a:pt x="50" y="17"/>
                    <a:pt x="1" y="81"/>
                    <a:pt x="13" y="145"/>
                  </a:cubicBezTo>
                  <a:cubicBezTo>
                    <a:pt x="25" y="194"/>
                    <a:pt x="141" y="462"/>
                    <a:pt x="190" y="486"/>
                  </a:cubicBezTo>
                  <a:cubicBezTo>
                    <a:pt x="190" y="499"/>
                    <a:pt x="202" y="499"/>
                    <a:pt x="202" y="499"/>
                  </a:cubicBezTo>
                  <a:cubicBezTo>
                    <a:pt x="202" y="499"/>
                    <a:pt x="217" y="499"/>
                    <a:pt x="217" y="486"/>
                  </a:cubicBezTo>
                  <a:cubicBezTo>
                    <a:pt x="293" y="450"/>
                    <a:pt x="266" y="118"/>
                    <a:pt x="266" y="106"/>
                  </a:cubicBezTo>
                  <a:cubicBezTo>
                    <a:pt x="266" y="69"/>
                    <a:pt x="241" y="42"/>
                    <a:pt x="217" y="17"/>
                  </a:cubicBezTo>
                  <a:cubicBezTo>
                    <a:pt x="198" y="9"/>
                    <a:pt x="174" y="0"/>
                    <a:pt x="147"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2" name="Google Shape;692;p83"/>
            <p:cNvSpPr/>
            <p:nvPr/>
          </p:nvSpPr>
          <p:spPr>
            <a:xfrm>
              <a:off x="2688985" y="5616592"/>
              <a:ext cx="104936" cy="74002"/>
            </a:xfrm>
            <a:custGeom>
              <a:rect b="b" l="l" r="r" t="t"/>
              <a:pathLst>
                <a:path extrusionOk="0" h="323" w="458">
                  <a:moveTo>
                    <a:pt x="317" y="45"/>
                  </a:moveTo>
                  <a:cubicBezTo>
                    <a:pt x="345" y="45"/>
                    <a:pt x="369" y="70"/>
                    <a:pt x="393" y="82"/>
                  </a:cubicBezTo>
                  <a:cubicBezTo>
                    <a:pt x="393" y="106"/>
                    <a:pt x="406" y="134"/>
                    <a:pt x="393" y="146"/>
                  </a:cubicBezTo>
                  <a:cubicBezTo>
                    <a:pt x="393" y="170"/>
                    <a:pt x="381" y="182"/>
                    <a:pt x="357" y="198"/>
                  </a:cubicBezTo>
                  <a:cubicBezTo>
                    <a:pt x="317" y="222"/>
                    <a:pt x="116" y="274"/>
                    <a:pt x="64" y="274"/>
                  </a:cubicBezTo>
                  <a:cubicBezTo>
                    <a:pt x="77" y="222"/>
                    <a:pt x="229" y="94"/>
                    <a:pt x="281" y="58"/>
                  </a:cubicBezTo>
                  <a:cubicBezTo>
                    <a:pt x="293" y="58"/>
                    <a:pt x="305" y="45"/>
                    <a:pt x="317" y="45"/>
                  </a:cubicBezTo>
                  <a:close/>
                  <a:moveTo>
                    <a:pt x="319" y="1"/>
                  </a:moveTo>
                  <a:cubicBezTo>
                    <a:pt x="297" y="1"/>
                    <a:pt x="274" y="6"/>
                    <a:pt x="253" y="18"/>
                  </a:cubicBezTo>
                  <a:cubicBezTo>
                    <a:pt x="217" y="45"/>
                    <a:pt x="25" y="198"/>
                    <a:pt x="13" y="274"/>
                  </a:cubicBezTo>
                  <a:cubicBezTo>
                    <a:pt x="0" y="286"/>
                    <a:pt x="13" y="298"/>
                    <a:pt x="13" y="310"/>
                  </a:cubicBezTo>
                  <a:cubicBezTo>
                    <a:pt x="13" y="310"/>
                    <a:pt x="40" y="323"/>
                    <a:pt x="64" y="323"/>
                  </a:cubicBezTo>
                  <a:cubicBezTo>
                    <a:pt x="153" y="323"/>
                    <a:pt x="369" y="246"/>
                    <a:pt x="381" y="234"/>
                  </a:cubicBezTo>
                  <a:cubicBezTo>
                    <a:pt x="421" y="222"/>
                    <a:pt x="433" y="198"/>
                    <a:pt x="445" y="158"/>
                  </a:cubicBezTo>
                  <a:cubicBezTo>
                    <a:pt x="457" y="134"/>
                    <a:pt x="445" y="94"/>
                    <a:pt x="433" y="58"/>
                  </a:cubicBezTo>
                  <a:cubicBezTo>
                    <a:pt x="406" y="23"/>
                    <a:pt x="363" y="1"/>
                    <a:pt x="31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3" name="Google Shape;693;p83"/>
            <p:cNvSpPr/>
            <p:nvPr/>
          </p:nvSpPr>
          <p:spPr>
            <a:xfrm>
              <a:off x="2008708" y="5518760"/>
              <a:ext cx="279303" cy="157176"/>
            </a:xfrm>
            <a:custGeom>
              <a:rect b="b" l="l" r="r" t="t"/>
              <a:pathLst>
                <a:path extrusionOk="0" h="686" w="1219">
                  <a:moveTo>
                    <a:pt x="0" y="0"/>
                  </a:moveTo>
                  <a:lnTo>
                    <a:pt x="0" y="686"/>
                  </a:lnTo>
                  <a:lnTo>
                    <a:pt x="1167" y="661"/>
                  </a:lnTo>
                  <a:lnTo>
                    <a:pt x="1218" y="40"/>
                  </a:lnTo>
                  <a:lnTo>
                    <a:pt x="0" y="0"/>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4" name="Google Shape;694;p83"/>
            <p:cNvSpPr/>
            <p:nvPr/>
          </p:nvSpPr>
          <p:spPr>
            <a:xfrm>
              <a:off x="1988317" y="5670203"/>
              <a:ext cx="605348" cy="302209"/>
            </a:xfrm>
            <a:custGeom>
              <a:rect b="b" l="l" r="r" t="t"/>
              <a:pathLst>
                <a:path extrusionOk="0" h="1319" w="2642">
                  <a:moveTo>
                    <a:pt x="1332" y="0"/>
                  </a:moveTo>
                  <a:lnTo>
                    <a:pt x="13" y="25"/>
                  </a:lnTo>
                  <a:lnTo>
                    <a:pt x="1" y="1142"/>
                  </a:lnTo>
                  <a:cubicBezTo>
                    <a:pt x="1" y="1206"/>
                    <a:pt x="53" y="1270"/>
                    <a:pt x="114" y="1270"/>
                  </a:cubicBezTo>
                  <a:lnTo>
                    <a:pt x="2501" y="1319"/>
                  </a:lnTo>
                  <a:cubicBezTo>
                    <a:pt x="2602" y="1319"/>
                    <a:pt x="2641" y="1206"/>
                    <a:pt x="2577" y="1142"/>
                  </a:cubicBezTo>
                  <a:lnTo>
                    <a:pt x="1511" y="165"/>
                  </a:lnTo>
                  <a:lnTo>
                    <a:pt x="1332"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5" name="Google Shape;695;p83"/>
            <p:cNvSpPr/>
            <p:nvPr/>
          </p:nvSpPr>
          <p:spPr>
            <a:xfrm>
              <a:off x="1988317" y="5911477"/>
              <a:ext cx="605348" cy="60944"/>
            </a:xfrm>
            <a:custGeom>
              <a:rect b="b" l="l" r="r" t="t"/>
              <a:pathLst>
                <a:path extrusionOk="0" h="266" w="2642">
                  <a:moveTo>
                    <a:pt x="1" y="1"/>
                  </a:moveTo>
                  <a:lnTo>
                    <a:pt x="1" y="89"/>
                  </a:lnTo>
                  <a:cubicBezTo>
                    <a:pt x="1" y="153"/>
                    <a:pt x="53" y="217"/>
                    <a:pt x="114" y="217"/>
                  </a:cubicBezTo>
                  <a:lnTo>
                    <a:pt x="2501" y="266"/>
                  </a:lnTo>
                  <a:cubicBezTo>
                    <a:pt x="2602" y="266"/>
                    <a:pt x="2641" y="153"/>
                    <a:pt x="2577" y="89"/>
                  </a:cubicBezTo>
                  <a:lnTo>
                    <a:pt x="2538" y="53"/>
                  </a:lnTo>
                  <a:cubicBezTo>
                    <a:pt x="2513" y="65"/>
                    <a:pt x="2501" y="77"/>
                    <a:pt x="2462" y="77"/>
                  </a:cubicBezTo>
                  <a:lnTo>
                    <a:pt x="77" y="25"/>
                  </a:lnTo>
                  <a:cubicBezTo>
                    <a:pt x="53" y="25"/>
                    <a:pt x="25" y="13"/>
                    <a:pt x="1"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6" name="Google Shape;696;p83"/>
            <p:cNvSpPr/>
            <p:nvPr/>
          </p:nvSpPr>
          <p:spPr>
            <a:xfrm>
              <a:off x="1982821" y="5911477"/>
              <a:ext cx="520119" cy="20619"/>
            </a:xfrm>
            <a:custGeom>
              <a:rect b="b" l="l" r="r" t="t"/>
              <a:pathLst>
                <a:path extrusionOk="0" h="90" w="2270">
                  <a:moveTo>
                    <a:pt x="25" y="1"/>
                  </a:moveTo>
                  <a:cubicBezTo>
                    <a:pt x="13" y="1"/>
                    <a:pt x="0" y="13"/>
                    <a:pt x="0" y="25"/>
                  </a:cubicBezTo>
                  <a:cubicBezTo>
                    <a:pt x="0" y="38"/>
                    <a:pt x="13" y="53"/>
                    <a:pt x="25" y="53"/>
                  </a:cubicBezTo>
                  <a:lnTo>
                    <a:pt x="2245" y="89"/>
                  </a:lnTo>
                  <a:cubicBezTo>
                    <a:pt x="2269" y="89"/>
                    <a:pt x="2269" y="77"/>
                    <a:pt x="2269" y="65"/>
                  </a:cubicBezTo>
                  <a:cubicBezTo>
                    <a:pt x="2269" y="53"/>
                    <a:pt x="2269" y="38"/>
                    <a:pt x="2245" y="38"/>
                  </a:cubicBezTo>
                  <a:lnTo>
                    <a:pt x="25" y="1"/>
                  </a:ln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7" name="Google Shape;697;p83"/>
            <p:cNvSpPr/>
            <p:nvPr/>
          </p:nvSpPr>
          <p:spPr>
            <a:xfrm>
              <a:off x="2052699" y="5744443"/>
              <a:ext cx="110441" cy="100355"/>
            </a:xfrm>
            <a:custGeom>
              <a:rect b="b" l="l" r="r" t="t"/>
              <a:pathLst>
                <a:path extrusionOk="0" h="438" w="482">
                  <a:moveTo>
                    <a:pt x="228" y="45"/>
                  </a:moveTo>
                  <a:cubicBezTo>
                    <a:pt x="241" y="45"/>
                    <a:pt x="253" y="45"/>
                    <a:pt x="265" y="57"/>
                  </a:cubicBezTo>
                  <a:cubicBezTo>
                    <a:pt x="353" y="69"/>
                    <a:pt x="417" y="157"/>
                    <a:pt x="405" y="261"/>
                  </a:cubicBezTo>
                  <a:cubicBezTo>
                    <a:pt x="393" y="298"/>
                    <a:pt x="365" y="337"/>
                    <a:pt x="329" y="361"/>
                  </a:cubicBezTo>
                  <a:cubicBezTo>
                    <a:pt x="300" y="379"/>
                    <a:pt x="267" y="392"/>
                    <a:pt x="236" y="392"/>
                  </a:cubicBezTo>
                  <a:cubicBezTo>
                    <a:pt x="224" y="392"/>
                    <a:pt x="212" y="390"/>
                    <a:pt x="201" y="386"/>
                  </a:cubicBezTo>
                  <a:cubicBezTo>
                    <a:pt x="152" y="374"/>
                    <a:pt x="113" y="349"/>
                    <a:pt x="88" y="310"/>
                  </a:cubicBezTo>
                  <a:cubicBezTo>
                    <a:pt x="61" y="273"/>
                    <a:pt x="61" y="234"/>
                    <a:pt x="61" y="185"/>
                  </a:cubicBezTo>
                  <a:cubicBezTo>
                    <a:pt x="76" y="109"/>
                    <a:pt x="152" y="45"/>
                    <a:pt x="228" y="45"/>
                  </a:cubicBezTo>
                  <a:close/>
                  <a:moveTo>
                    <a:pt x="231" y="1"/>
                  </a:moveTo>
                  <a:cubicBezTo>
                    <a:pt x="125" y="1"/>
                    <a:pt x="34" y="73"/>
                    <a:pt x="12" y="185"/>
                  </a:cubicBezTo>
                  <a:cubicBezTo>
                    <a:pt x="0" y="234"/>
                    <a:pt x="12" y="298"/>
                    <a:pt x="49" y="349"/>
                  </a:cubicBezTo>
                  <a:cubicBezTo>
                    <a:pt x="88" y="401"/>
                    <a:pt x="125" y="425"/>
                    <a:pt x="189" y="438"/>
                  </a:cubicBezTo>
                  <a:lnTo>
                    <a:pt x="241" y="438"/>
                  </a:lnTo>
                  <a:cubicBezTo>
                    <a:pt x="277" y="438"/>
                    <a:pt x="317" y="425"/>
                    <a:pt x="353" y="401"/>
                  </a:cubicBezTo>
                  <a:cubicBezTo>
                    <a:pt x="405" y="374"/>
                    <a:pt x="442" y="325"/>
                    <a:pt x="457" y="261"/>
                  </a:cubicBezTo>
                  <a:cubicBezTo>
                    <a:pt x="481" y="145"/>
                    <a:pt x="393" y="33"/>
                    <a:pt x="277" y="5"/>
                  </a:cubicBezTo>
                  <a:cubicBezTo>
                    <a:pt x="262" y="2"/>
                    <a:pt x="246" y="1"/>
                    <a:pt x="231"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8" name="Google Shape;698;p83"/>
            <p:cNvSpPr/>
            <p:nvPr/>
          </p:nvSpPr>
          <p:spPr>
            <a:xfrm>
              <a:off x="2282058" y="5702975"/>
              <a:ext cx="58201" cy="60258"/>
            </a:xfrm>
            <a:custGeom>
              <a:rect b="b" l="l" r="r" t="t"/>
              <a:pathLst>
                <a:path extrusionOk="0" h="263" w="254">
                  <a:moveTo>
                    <a:pt x="235" y="0"/>
                  </a:moveTo>
                  <a:cubicBezTo>
                    <a:pt x="229" y="0"/>
                    <a:pt x="223" y="3"/>
                    <a:pt x="217" y="10"/>
                  </a:cubicBezTo>
                  <a:lnTo>
                    <a:pt x="13" y="226"/>
                  </a:lnTo>
                  <a:cubicBezTo>
                    <a:pt x="1" y="238"/>
                    <a:pt x="1" y="250"/>
                    <a:pt x="13" y="262"/>
                  </a:cubicBezTo>
                  <a:lnTo>
                    <a:pt x="50" y="262"/>
                  </a:lnTo>
                  <a:lnTo>
                    <a:pt x="254" y="34"/>
                  </a:lnTo>
                  <a:lnTo>
                    <a:pt x="254" y="10"/>
                  </a:lnTo>
                  <a:cubicBezTo>
                    <a:pt x="248" y="3"/>
                    <a:pt x="242" y="0"/>
                    <a:pt x="235"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9" name="Google Shape;699;p83"/>
            <p:cNvSpPr/>
            <p:nvPr/>
          </p:nvSpPr>
          <p:spPr>
            <a:xfrm>
              <a:off x="2319860" y="5737795"/>
              <a:ext cx="58201" cy="60258"/>
            </a:xfrm>
            <a:custGeom>
              <a:rect b="b" l="l" r="r" t="t"/>
              <a:pathLst>
                <a:path extrusionOk="0" h="263" w="254">
                  <a:moveTo>
                    <a:pt x="229" y="1"/>
                  </a:moveTo>
                  <a:cubicBezTo>
                    <a:pt x="223" y="1"/>
                    <a:pt x="217" y="4"/>
                    <a:pt x="217" y="10"/>
                  </a:cubicBezTo>
                  <a:lnTo>
                    <a:pt x="13" y="226"/>
                  </a:lnTo>
                  <a:cubicBezTo>
                    <a:pt x="0" y="238"/>
                    <a:pt x="0" y="250"/>
                    <a:pt x="13" y="263"/>
                  </a:cubicBezTo>
                  <a:lnTo>
                    <a:pt x="52" y="263"/>
                  </a:lnTo>
                  <a:lnTo>
                    <a:pt x="253" y="49"/>
                  </a:lnTo>
                  <a:cubicBezTo>
                    <a:pt x="253" y="34"/>
                    <a:pt x="253" y="22"/>
                    <a:pt x="241" y="10"/>
                  </a:cubicBezTo>
                  <a:cubicBezTo>
                    <a:pt x="241" y="4"/>
                    <a:pt x="235" y="1"/>
                    <a:pt x="22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0" name="Google Shape;700;p83"/>
            <p:cNvSpPr/>
            <p:nvPr/>
          </p:nvSpPr>
          <p:spPr>
            <a:xfrm>
              <a:off x="2354689" y="5772625"/>
              <a:ext cx="58201" cy="63925"/>
            </a:xfrm>
            <a:custGeom>
              <a:rect b="b" l="l" r="r" t="t"/>
              <a:pathLst>
                <a:path extrusionOk="0" h="279" w="254">
                  <a:moveTo>
                    <a:pt x="231" y="1"/>
                  </a:moveTo>
                  <a:cubicBezTo>
                    <a:pt x="223" y="1"/>
                    <a:pt x="217" y="4"/>
                    <a:pt x="217" y="10"/>
                  </a:cubicBezTo>
                  <a:lnTo>
                    <a:pt x="13" y="226"/>
                  </a:lnTo>
                  <a:cubicBezTo>
                    <a:pt x="1" y="238"/>
                    <a:pt x="1" y="251"/>
                    <a:pt x="13" y="263"/>
                  </a:cubicBezTo>
                  <a:lnTo>
                    <a:pt x="25" y="278"/>
                  </a:lnTo>
                  <a:cubicBezTo>
                    <a:pt x="37" y="278"/>
                    <a:pt x="37" y="263"/>
                    <a:pt x="52" y="263"/>
                  </a:cubicBezTo>
                  <a:lnTo>
                    <a:pt x="253" y="50"/>
                  </a:lnTo>
                  <a:lnTo>
                    <a:pt x="253" y="10"/>
                  </a:lnTo>
                  <a:cubicBezTo>
                    <a:pt x="247" y="4"/>
                    <a:pt x="238" y="1"/>
                    <a:pt x="231"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1" name="Google Shape;701;p83"/>
            <p:cNvSpPr/>
            <p:nvPr/>
          </p:nvSpPr>
          <p:spPr>
            <a:xfrm>
              <a:off x="2247229" y="5587953"/>
              <a:ext cx="63697" cy="114556"/>
            </a:xfrm>
            <a:custGeom>
              <a:rect b="b" l="l" r="r" t="t"/>
              <a:pathLst>
                <a:path extrusionOk="0" h="500" w="278">
                  <a:moveTo>
                    <a:pt x="126" y="43"/>
                  </a:moveTo>
                  <a:cubicBezTo>
                    <a:pt x="165" y="43"/>
                    <a:pt x="202" y="67"/>
                    <a:pt x="202" y="106"/>
                  </a:cubicBezTo>
                  <a:cubicBezTo>
                    <a:pt x="217" y="170"/>
                    <a:pt x="217" y="384"/>
                    <a:pt x="190" y="435"/>
                  </a:cubicBezTo>
                  <a:cubicBezTo>
                    <a:pt x="153" y="384"/>
                    <a:pt x="65" y="183"/>
                    <a:pt x="49" y="143"/>
                  </a:cubicBezTo>
                  <a:cubicBezTo>
                    <a:pt x="49" y="119"/>
                    <a:pt x="49" y="94"/>
                    <a:pt x="65" y="79"/>
                  </a:cubicBezTo>
                  <a:cubicBezTo>
                    <a:pt x="77" y="67"/>
                    <a:pt x="101" y="55"/>
                    <a:pt x="113" y="55"/>
                  </a:cubicBezTo>
                  <a:lnTo>
                    <a:pt x="126" y="43"/>
                  </a:lnTo>
                  <a:close/>
                  <a:moveTo>
                    <a:pt x="128" y="1"/>
                  </a:moveTo>
                  <a:cubicBezTo>
                    <a:pt x="119" y="1"/>
                    <a:pt x="110" y="1"/>
                    <a:pt x="101" y="3"/>
                  </a:cubicBezTo>
                  <a:cubicBezTo>
                    <a:pt x="77" y="3"/>
                    <a:pt x="49" y="30"/>
                    <a:pt x="25" y="55"/>
                  </a:cubicBezTo>
                  <a:cubicBezTo>
                    <a:pt x="1" y="79"/>
                    <a:pt x="1" y="119"/>
                    <a:pt x="1" y="143"/>
                  </a:cubicBezTo>
                  <a:cubicBezTo>
                    <a:pt x="13" y="195"/>
                    <a:pt x="126" y="460"/>
                    <a:pt x="177" y="487"/>
                  </a:cubicBezTo>
                  <a:cubicBezTo>
                    <a:pt x="177" y="499"/>
                    <a:pt x="190" y="499"/>
                    <a:pt x="190" y="499"/>
                  </a:cubicBezTo>
                  <a:lnTo>
                    <a:pt x="202" y="499"/>
                  </a:lnTo>
                  <a:cubicBezTo>
                    <a:pt x="278" y="448"/>
                    <a:pt x="253" y="119"/>
                    <a:pt x="253" y="106"/>
                  </a:cubicBezTo>
                  <a:cubicBezTo>
                    <a:pt x="243" y="39"/>
                    <a:pt x="192" y="1"/>
                    <a:pt x="128"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2" name="Google Shape;702;p83"/>
            <p:cNvSpPr/>
            <p:nvPr/>
          </p:nvSpPr>
          <p:spPr>
            <a:xfrm>
              <a:off x="2285039" y="5628506"/>
              <a:ext cx="104707" cy="74002"/>
            </a:xfrm>
            <a:custGeom>
              <a:rect b="b" l="l" r="r" t="t"/>
              <a:pathLst>
                <a:path extrusionOk="0" h="323" w="457">
                  <a:moveTo>
                    <a:pt x="341" y="54"/>
                  </a:moveTo>
                  <a:cubicBezTo>
                    <a:pt x="356" y="54"/>
                    <a:pt x="381" y="70"/>
                    <a:pt x="393" y="94"/>
                  </a:cubicBezTo>
                  <a:cubicBezTo>
                    <a:pt x="393" y="106"/>
                    <a:pt x="405" y="130"/>
                    <a:pt x="393" y="146"/>
                  </a:cubicBezTo>
                  <a:cubicBezTo>
                    <a:pt x="393" y="170"/>
                    <a:pt x="381" y="182"/>
                    <a:pt x="356" y="194"/>
                  </a:cubicBezTo>
                  <a:cubicBezTo>
                    <a:pt x="317" y="222"/>
                    <a:pt x="113" y="271"/>
                    <a:pt x="64" y="271"/>
                  </a:cubicBezTo>
                  <a:cubicBezTo>
                    <a:pt x="76" y="222"/>
                    <a:pt x="229" y="94"/>
                    <a:pt x="280" y="54"/>
                  </a:cubicBezTo>
                  <a:close/>
                  <a:moveTo>
                    <a:pt x="325" y="1"/>
                  </a:moveTo>
                  <a:cubicBezTo>
                    <a:pt x="301" y="1"/>
                    <a:pt x="281" y="9"/>
                    <a:pt x="253" y="18"/>
                  </a:cubicBezTo>
                  <a:cubicBezTo>
                    <a:pt x="216" y="42"/>
                    <a:pt x="25" y="194"/>
                    <a:pt x="12" y="271"/>
                  </a:cubicBezTo>
                  <a:cubicBezTo>
                    <a:pt x="0" y="283"/>
                    <a:pt x="12" y="298"/>
                    <a:pt x="12" y="310"/>
                  </a:cubicBezTo>
                  <a:cubicBezTo>
                    <a:pt x="12" y="310"/>
                    <a:pt x="37" y="322"/>
                    <a:pt x="64" y="322"/>
                  </a:cubicBezTo>
                  <a:cubicBezTo>
                    <a:pt x="152" y="322"/>
                    <a:pt x="369" y="246"/>
                    <a:pt x="381" y="234"/>
                  </a:cubicBezTo>
                  <a:cubicBezTo>
                    <a:pt x="417" y="222"/>
                    <a:pt x="433" y="194"/>
                    <a:pt x="445" y="158"/>
                  </a:cubicBezTo>
                  <a:cubicBezTo>
                    <a:pt x="457" y="130"/>
                    <a:pt x="445" y="94"/>
                    <a:pt x="433" y="70"/>
                  </a:cubicBezTo>
                  <a:cubicBezTo>
                    <a:pt x="417" y="30"/>
                    <a:pt x="381" y="18"/>
                    <a:pt x="356" y="6"/>
                  </a:cubicBezTo>
                  <a:cubicBezTo>
                    <a:pt x="345" y="2"/>
                    <a:pt x="335" y="1"/>
                    <a:pt x="325"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3" name="Google Shape;703;p83"/>
            <p:cNvSpPr/>
            <p:nvPr/>
          </p:nvSpPr>
          <p:spPr>
            <a:xfrm>
              <a:off x="1880865" y="3390439"/>
              <a:ext cx="1160073" cy="2201843"/>
            </a:xfrm>
            <a:custGeom>
              <a:rect b="b" l="l" r="r" t="t"/>
              <a:pathLst>
                <a:path extrusionOk="0" h="9610" w="5063">
                  <a:moveTo>
                    <a:pt x="394" y="1"/>
                  </a:moveTo>
                  <a:lnTo>
                    <a:pt x="153" y="713"/>
                  </a:lnTo>
                  <a:cubicBezTo>
                    <a:pt x="13" y="1143"/>
                    <a:pt x="1" y="1615"/>
                    <a:pt x="126" y="2044"/>
                  </a:cubicBezTo>
                  <a:lnTo>
                    <a:pt x="165" y="2148"/>
                  </a:lnTo>
                  <a:lnTo>
                    <a:pt x="394" y="4773"/>
                  </a:lnTo>
                  <a:lnTo>
                    <a:pt x="342" y="9457"/>
                  </a:lnTo>
                  <a:cubicBezTo>
                    <a:pt x="330" y="9545"/>
                    <a:pt x="406" y="9609"/>
                    <a:pt x="494" y="9609"/>
                  </a:cubicBezTo>
                  <a:lnTo>
                    <a:pt x="1816" y="9594"/>
                  </a:lnTo>
                  <a:cubicBezTo>
                    <a:pt x="1892" y="9594"/>
                    <a:pt x="1953" y="9533"/>
                    <a:pt x="1953" y="9469"/>
                  </a:cubicBezTo>
                  <a:lnTo>
                    <a:pt x="2398" y="4849"/>
                  </a:lnTo>
                  <a:lnTo>
                    <a:pt x="2398" y="4697"/>
                  </a:lnTo>
                  <a:lnTo>
                    <a:pt x="2385" y="2617"/>
                  </a:lnTo>
                  <a:lnTo>
                    <a:pt x="3007" y="5065"/>
                  </a:lnTo>
                  <a:lnTo>
                    <a:pt x="2181" y="9381"/>
                  </a:lnTo>
                  <a:cubicBezTo>
                    <a:pt x="2169" y="9469"/>
                    <a:pt x="2233" y="9545"/>
                    <a:pt x="2321" y="9545"/>
                  </a:cubicBezTo>
                  <a:lnTo>
                    <a:pt x="3567" y="9545"/>
                  </a:lnTo>
                  <a:cubicBezTo>
                    <a:pt x="3655" y="9545"/>
                    <a:pt x="3732" y="9481"/>
                    <a:pt x="3756" y="9405"/>
                  </a:cubicBezTo>
                  <a:lnTo>
                    <a:pt x="4938" y="5699"/>
                  </a:lnTo>
                  <a:cubicBezTo>
                    <a:pt x="5050" y="5370"/>
                    <a:pt x="5062" y="5026"/>
                    <a:pt x="4974" y="4697"/>
                  </a:cubicBezTo>
                  <a:lnTo>
                    <a:pt x="3808" y="305"/>
                  </a:lnTo>
                  <a:lnTo>
                    <a:pt x="2209" y="305"/>
                  </a:lnTo>
                  <a:lnTo>
                    <a:pt x="2181" y="1"/>
                  </a:lnTo>
                  <a:close/>
                </a:path>
              </a:pathLst>
            </a:custGeom>
            <a:solidFill>
              <a:srgbClr val="1D958D"/>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4" name="Google Shape;704;p83"/>
            <p:cNvSpPr/>
            <p:nvPr/>
          </p:nvSpPr>
          <p:spPr>
            <a:xfrm>
              <a:off x="2421824" y="3536396"/>
              <a:ext cx="43305" cy="471071"/>
            </a:xfrm>
            <a:custGeom>
              <a:rect b="b" l="l" r="r" t="t"/>
              <a:pathLst>
                <a:path extrusionOk="0" h="2056" w="189">
                  <a:moveTo>
                    <a:pt x="113" y="0"/>
                  </a:moveTo>
                  <a:cubicBezTo>
                    <a:pt x="101" y="0"/>
                    <a:pt x="88" y="12"/>
                    <a:pt x="88" y="37"/>
                  </a:cubicBezTo>
                  <a:lnTo>
                    <a:pt x="125" y="762"/>
                  </a:lnTo>
                  <a:cubicBezTo>
                    <a:pt x="140" y="826"/>
                    <a:pt x="140" y="887"/>
                    <a:pt x="125" y="938"/>
                  </a:cubicBezTo>
                  <a:lnTo>
                    <a:pt x="0" y="2029"/>
                  </a:lnTo>
                  <a:cubicBezTo>
                    <a:pt x="0" y="2044"/>
                    <a:pt x="12" y="2056"/>
                    <a:pt x="24" y="2056"/>
                  </a:cubicBezTo>
                  <a:cubicBezTo>
                    <a:pt x="37" y="2056"/>
                    <a:pt x="49" y="2056"/>
                    <a:pt x="49" y="2029"/>
                  </a:cubicBezTo>
                  <a:lnTo>
                    <a:pt x="177" y="950"/>
                  </a:lnTo>
                  <a:cubicBezTo>
                    <a:pt x="189" y="887"/>
                    <a:pt x="189" y="826"/>
                    <a:pt x="177" y="762"/>
                  </a:cubicBezTo>
                  <a:lnTo>
                    <a:pt x="140" y="25"/>
                  </a:lnTo>
                  <a:cubicBezTo>
                    <a:pt x="140" y="12"/>
                    <a:pt x="125" y="0"/>
                    <a:pt x="113"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5" name="Google Shape;705;p83"/>
            <p:cNvSpPr/>
            <p:nvPr/>
          </p:nvSpPr>
          <p:spPr>
            <a:xfrm>
              <a:off x="2729538" y="2419877"/>
              <a:ext cx="692423" cy="781528"/>
            </a:xfrm>
            <a:custGeom>
              <a:rect b="b" l="l" r="r" t="t"/>
              <a:pathLst>
                <a:path extrusionOk="0" h="3411" w="3022">
                  <a:moveTo>
                    <a:pt x="2360" y="1"/>
                  </a:moveTo>
                  <a:lnTo>
                    <a:pt x="1462" y="1472"/>
                  </a:lnTo>
                  <a:lnTo>
                    <a:pt x="725" y="622"/>
                  </a:lnTo>
                  <a:lnTo>
                    <a:pt x="0" y="2132"/>
                  </a:lnTo>
                  <a:lnTo>
                    <a:pt x="762" y="3058"/>
                  </a:lnTo>
                  <a:cubicBezTo>
                    <a:pt x="957" y="3298"/>
                    <a:pt x="1228" y="3410"/>
                    <a:pt x="1496" y="3410"/>
                  </a:cubicBezTo>
                  <a:cubicBezTo>
                    <a:pt x="1908" y="3410"/>
                    <a:pt x="2315" y="3146"/>
                    <a:pt x="2437" y="2678"/>
                  </a:cubicBezTo>
                  <a:lnTo>
                    <a:pt x="3021" y="430"/>
                  </a:lnTo>
                  <a:lnTo>
                    <a:pt x="2360" y="1"/>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6" name="Google Shape;706;p83"/>
            <p:cNvSpPr/>
            <p:nvPr/>
          </p:nvSpPr>
          <p:spPr>
            <a:xfrm>
              <a:off x="3005861" y="2742258"/>
              <a:ext cx="69887" cy="111127"/>
            </a:xfrm>
            <a:custGeom>
              <a:rect b="b" l="l" r="r" t="t"/>
              <a:pathLst>
                <a:path extrusionOk="0" h="485" w="305">
                  <a:moveTo>
                    <a:pt x="293" y="1"/>
                  </a:moveTo>
                  <a:cubicBezTo>
                    <a:pt x="280" y="1"/>
                    <a:pt x="268" y="1"/>
                    <a:pt x="256" y="13"/>
                  </a:cubicBezTo>
                  <a:lnTo>
                    <a:pt x="12" y="445"/>
                  </a:lnTo>
                  <a:cubicBezTo>
                    <a:pt x="0" y="457"/>
                    <a:pt x="12" y="470"/>
                    <a:pt x="12" y="470"/>
                  </a:cubicBezTo>
                  <a:lnTo>
                    <a:pt x="28" y="485"/>
                  </a:lnTo>
                  <a:cubicBezTo>
                    <a:pt x="40" y="485"/>
                    <a:pt x="52" y="470"/>
                    <a:pt x="52" y="470"/>
                  </a:cubicBezTo>
                  <a:lnTo>
                    <a:pt x="305" y="40"/>
                  </a:lnTo>
                  <a:cubicBezTo>
                    <a:pt x="305" y="28"/>
                    <a:pt x="305" y="13"/>
                    <a:pt x="293"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7" name="Google Shape;707;p83"/>
            <p:cNvSpPr/>
            <p:nvPr/>
          </p:nvSpPr>
          <p:spPr>
            <a:xfrm>
              <a:off x="3124998" y="2210461"/>
              <a:ext cx="593434" cy="785423"/>
            </a:xfrm>
            <a:custGeom>
              <a:rect b="b" l="l" r="r" t="t"/>
              <a:pathLst>
                <a:path extrusionOk="0" h="3428" w="2590">
                  <a:moveTo>
                    <a:pt x="1" y="1"/>
                  </a:moveTo>
                  <a:lnTo>
                    <a:pt x="1" y="3427"/>
                  </a:lnTo>
                  <a:lnTo>
                    <a:pt x="2590" y="3427"/>
                  </a:lnTo>
                  <a:lnTo>
                    <a:pt x="2590" y="1"/>
                  </a:lnTo>
                  <a:close/>
                </a:path>
              </a:pathLst>
            </a:custGeom>
            <a:solidFill>
              <a:srgbClr val="F3F3F3"/>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8" name="Google Shape;708;p83"/>
            <p:cNvSpPr/>
            <p:nvPr/>
          </p:nvSpPr>
          <p:spPr>
            <a:xfrm>
              <a:off x="3192133" y="2350227"/>
              <a:ext cx="259140" cy="8476"/>
            </a:xfrm>
            <a:custGeom>
              <a:rect b="b" l="l" r="r" t="t"/>
              <a:pathLst>
                <a:path extrusionOk="0" h="37" w="1131">
                  <a:moveTo>
                    <a:pt x="25" y="0"/>
                  </a:moveTo>
                  <a:cubicBezTo>
                    <a:pt x="12" y="0"/>
                    <a:pt x="0" y="12"/>
                    <a:pt x="0" y="24"/>
                  </a:cubicBezTo>
                  <a:cubicBezTo>
                    <a:pt x="0" y="37"/>
                    <a:pt x="12" y="37"/>
                    <a:pt x="25" y="37"/>
                  </a:cubicBezTo>
                  <a:lnTo>
                    <a:pt x="1103" y="37"/>
                  </a:lnTo>
                  <a:cubicBezTo>
                    <a:pt x="1118" y="37"/>
                    <a:pt x="1130" y="37"/>
                    <a:pt x="1130" y="24"/>
                  </a:cubicBezTo>
                  <a:cubicBezTo>
                    <a:pt x="1130" y="12"/>
                    <a:pt x="1118" y="0"/>
                    <a:pt x="1103"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9" name="Google Shape;709;p83"/>
            <p:cNvSpPr/>
            <p:nvPr/>
          </p:nvSpPr>
          <p:spPr>
            <a:xfrm>
              <a:off x="3192133" y="2460440"/>
              <a:ext cx="293971" cy="9162"/>
            </a:xfrm>
            <a:custGeom>
              <a:rect b="b" l="l" r="r" t="t"/>
              <a:pathLst>
                <a:path extrusionOk="0" h="40" w="1283">
                  <a:moveTo>
                    <a:pt x="25" y="0"/>
                  </a:moveTo>
                  <a:cubicBezTo>
                    <a:pt x="12" y="0"/>
                    <a:pt x="0" y="12"/>
                    <a:pt x="0" y="25"/>
                  </a:cubicBezTo>
                  <a:cubicBezTo>
                    <a:pt x="0" y="25"/>
                    <a:pt x="12" y="40"/>
                    <a:pt x="25" y="40"/>
                  </a:cubicBezTo>
                  <a:lnTo>
                    <a:pt x="1255" y="40"/>
                  </a:lnTo>
                  <a:cubicBezTo>
                    <a:pt x="1270" y="40"/>
                    <a:pt x="1282" y="25"/>
                    <a:pt x="1282" y="25"/>
                  </a:cubicBezTo>
                  <a:cubicBezTo>
                    <a:pt x="1282" y="12"/>
                    <a:pt x="1270" y="0"/>
                    <a:pt x="1255"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0" name="Google Shape;710;p83"/>
            <p:cNvSpPr/>
            <p:nvPr/>
          </p:nvSpPr>
          <p:spPr>
            <a:xfrm>
              <a:off x="3192133" y="2814888"/>
              <a:ext cx="293971" cy="9162"/>
            </a:xfrm>
            <a:custGeom>
              <a:rect b="b" l="l" r="r" t="t"/>
              <a:pathLst>
                <a:path extrusionOk="0" h="40" w="1283">
                  <a:moveTo>
                    <a:pt x="25" y="0"/>
                  </a:moveTo>
                  <a:cubicBezTo>
                    <a:pt x="12" y="0"/>
                    <a:pt x="0" y="0"/>
                    <a:pt x="0" y="16"/>
                  </a:cubicBezTo>
                  <a:cubicBezTo>
                    <a:pt x="0" y="28"/>
                    <a:pt x="12" y="40"/>
                    <a:pt x="25" y="40"/>
                  </a:cubicBezTo>
                  <a:lnTo>
                    <a:pt x="1255" y="40"/>
                  </a:lnTo>
                  <a:cubicBezTo>
                    <a:pt x="1270" y="40"/>
                    <a:pt x="1282" y="28"/>
                    <a:pt x="1282" y="16"/>
                  </a:cubicBezTo>
                  <a:cubicBezTo>
                    <a:pt x="1282" y="0"/>
                    <a:pt x="1270" y="0"/>
                    <a:pt x="1255"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1" name="Google Shape;711;p83"/>
            <p:cNvSpPr/>
            <p:nvPr/>
          </p:nvSpPr>
          <p:spPr>
            <a:xfrm>
              <a:off x="3192133" y="2539252"/>
              <a:ext cx="453672" cy="8476"/>
            </a:xfrm>
            <a:custGeom>
              <a:rect b="b" l="l" r="r" t="t"/>
              <a:pathLst>
                <a:path extrusionOk="0" h="37" w="1980">
                  <a:moveTo>
                    <a:pt x="25" y="0"/>
                  </a:moveTo>
                  <a:cubicBezTo>
                    <a:pt x="12" y="0"/>
                    <a:pt x="0" y="13"/>
                    <a:pt x="0" y="25"/>
                  </a:cubicBezTo>
                  <a:cubicBezTo>
                    <a:pt x="0" y="25"/>
                    <a:pt x="12" y="37"/>
                    <a:pt x="25" y="37"/>
                  </a:cubicBezTo>
                  <a:lnTo>
                    <a:pt x="1968" y="37"/>
                  </a:lnTo>
                  <a:lnTo>
                    <a:pt x="1980" y="25"/>
                  </a:lnTo>
                  <a:cubicBezTo>
                    <a:pt x="1980" y="13"/>
                    <a:pt x="1968" y="0"/>
                    <a:pt x="196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2" name="Google Shape;712;p83"/>
            <p:cNvSpPr/>
            <p:nvPr/>
          </p:nvSpPr>
          <p:spPr>
            <a:xfrm>
              <a:off x="3192133" y="2722095"/>
              <a:ext cx="453672" cy="9162"/>
            </a:xfrm>
            <a:custGeom>
              <a:rect b="b" l="l" r="r" t="t"/>
              <a:pathLst>
                <a:path extrusionOk="0" h="40" w="1980">
                  <a:moveTo>
                    <a:pt x="25" y="0"/>
                  </a:moveTo>
                  <a:cubicBezTo>
                    <a:pt x="12" y="0"/>
                    <a:pt x="0" y="0"/>
                    <a:pt x="0" y="12"/>
                  </a:cubicBezTo>
                  <a:cubicBezTo>
                    <a:pt x="0" y="25"/>
                    <a:pt x="12" y="40"/>
                    <a:pt x="25" y="40"/>
                  </a:cubicBezTo>
                  <a:lnTo>
                    <a:pt x="1968" y="40"/>
                  </a:lnTo>
                  <a:cubicBezTo>
                    <a:pt x="1968" y="40"/>
                    <a:pt x="1980" y="25"/>
                    <a:pt x="1980" y="12"/>
                  </a:cubicBezTo>
                  <a:cubicBezTo>
                    <a:pt x="1980" y="0"/>
                    <a:pt x="1968" y="0"/>
                    <a:pt x="196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3" name="Google Shape;713;p83"/>
            <p:cNvSpPr/>
            <p:nvPr/>
          </p:nvSpPr>
          <p:spPr>
            <a:xfrm>
              <a:off x="3503285" y="2460440"/>
              <a:ext cx="142517" cy="9162"/>
            </a:xfrm>
            <a:custGeom>
              <a:rect b="b" l="l" r="r" t="t"/>
              <a:pathLst>
                <a:path extrusionOk="0" h="40" w="622">
                  <a:moveTo>
                    <a:pt x="25" y="0"/>
                  </a:moveTo>
                  <a:cubicBezTo>
                    <a:pt x="13" y="0"/>
                    <a:pt x="1" y="12"/>
                    <a:pt x="1" y="25"/>
                  </a:cubicBezTo>
                  <a:cubicBezTo>
                    <a:pt x="1" y="25"/>
                    <a:pt x="13" y="40"/>
                    <a:pt x="25" y="40"/>
                  </a:cubicBezTo>
                  <a:lnTo>
                    <a:pt x="610" y="40"/>
                  </a:lnTo>
                  <a:lnTo>
                    <a:pt x="622" y="25"/>
                  </a:lnTo>
                  <a:cubicBezTo>
                    <a:pt x="622" y="12"/>
                    <a:pt x="610" y="0"/>
                    <a:pt x="610"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4" name="Google Shape;714;p83"/>
            <p:cNvSpPr/>
            <p:nvPr/>
          </p:nvSpPr>
          <p:spPr>
            <a:xfrm>
              <a:off x="3192133" y="2632045"/>
              <a:ext cx="142517" cy="8476"/>
            </a:xfrm>
            <a:custGeom>
              <a:rect b="b" l="l" r="r" t="t"/>
              <a:pathLst>
                <a:path extrusionOk="0" h="37" w="622">
                  <a:moveTo>
                    <a:pt x="25" y="0"/>
                  </a:moveTo>
                  <a:cubicBezTo>
                    <a:pt x="12" y="0"/>
                    <a:pt x="0" y="0"/>
                    <a:pt x="0" y="13"/>
                  </a:cubicBezTo>
                  <a:cubicBezTo>
                    <a:pt x="0" y="25"/>
                    <a:pt x="12" y="37"/>
                    <a:pt x="25" y="37"/>
                  </a:cubicBezTo>
                  <a:lnTo>
                    <a:pt x="609" y="37"/>
                  </a:lnTo>
                  <a:cubicBezTo>
                    <a:pt x="609" y="37"/>
                    <a:pt x="622" y="25"/>
                    <a:pt x="622" y="13"/>
                  </a:cubicBezTo>
                  <a:cubicBezTo>
                    <a:pt x="622" y="0"/>
                    <a:pt x="609" y="0"/>
                    <a:pt x="60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5" name="Google Shape;715;p83"/>
            <p:cNvSpPr/>
            <p:nvPr/>
          </p:nvSpPr>
          <p:spPr>
            <a:xfrm>
              <a:off x="3308527" y="2116982"/>
              <a:ext cx="75611" cy="169091"/>
            </a:xfrm>
            <a:custGeom>
              <a:rect b="b" l="l" r="r" t="t"/>
              <a:pathLst>
                <a:path extrusionOk="0" h="738" w="330">
                  <a:moveTo>
                    <a:pt x="190" y="1"/>
                  </a:moveTo>
                  <a:cubicBezTo>
                    <a:pt x="114" y="1"/>
                    <a:pt x="37" y="53"/>
                    <a:pt x="37" y="141"/>
                  </a:cubicBezTo>
                  <a:lnTo>
                    <a:pt x="1" y="586"/>
                  </a:lnTo>
                  <a:cubicBezTo>
                    <a:pt x="1" y="662"/>
                    <a:pt x="50" y="726"/>
                    <a:pt x="126" y="738"/>
                  </a:cubicBezTo>
                  <a:cubicBezTo>
                    <a:pt x="202" y="738"/>
                    <a:pt x="278" y="674"/>
                    <a:pt x="278" y="598"/>
                  </a:cubicBezTo>
                  <a:lnTo>
                    <a:pt x="318" y="153"/>
                  </a:lnTo>
                  <a:cubicBezTo>
                    <a:pt x="330" y="77"/>
                    <a:pt x="266" y="16"/>
                    <a:pt x="190"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6" name="Google Shape;716;p83"/>
            <p:cNvSpPr/>
            <p:nvPr/>
          </p:nvSpPr>
          <p:spPr>
            <a:xfrm>
              <a:off x="3241630" y="2111486"/>
              <a:ext cx="75611" cy="175044"/>
            </a:xfrm>
            <a:custGeom>
              <a:rect b="b" l="l" r="r" t="t"/>
              <a:pathLst>
                <a:path extrusionOk="0" h="764" w="330">
                  <a:moveTo>
                    <a:pt x="189" y="0"/>
                  </a:moveTo>
                  <a:cubicBezTo>
                    <a:pt x="113" y="0"/>
                    <a:pt x="49" y="52"/>
                    <a:pt x="37" y="128"/>
                  </a:cubicBezTo>
                  <a:lnTo>
                    <a:pt x="1" y="610"/>
                  </a:lnTo>
                  <a:cubicBezTo>
                    <a:pt x="1" y="686"/>
                    <a:pt x="49" y="762"/>
                    <a:pt x="141" y="762"/>
                  </a:cubicBezTo>
                  <a:cubicBezTo>
                    <a:pt x="147" y="763"/>
                    <a:pt x="153" y="763"/>
                    <a:pt x="159" y="763"/>
                  </a:cubicBezTo>
                  <a:cubicBezTo>
                    <a:pt x="227" y="763"/>
                    <a:pt x="279" y="704"/>
                    <a:pt x="293" y="634"/>
                  </a:cubicBezTo>
                  <a:lnTo>
                    <a:pt x="329" y="153"/>
                  </a:lnTo>
                  <a:cubicBezTo>
                    <a:pt x="329" y="77"/>
                    <a:pt x="278" y="13"/>
                    <a:pt x="189"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7" name="Google Shape;717;p83"/>
            <p:cNvSpPr/>
            <p:nvPr/>
          </p:nvSpPr>
          <p:spPr>
            <a:xfrm>
              <a:off x="3372224" y="2146078"/>
              <a:ext cx="72630" cy="131745"/>
            </a:xfrm>
            <a:custGeom>
              <a:rect b="b" l="l" r="r" t="t"/>
              <a:pathLst>
                <a:path extrusionOk="0" h="575" w="317">
                  <a:moveTo>
                    <a:pt x="161" y="0"/>
                  </a:moveTo>
                  <a:cubicBezTo>
                    <a:pt x="93" y="0"/>
                    <a:pt x="39" y="60"/>
                    <a:pt x="27" y="130"/>
                  </a:cubicBezTo>
                  <a:lnTo>
                    <a:pt x="0" y="422"/>
                  </a:lnTo>
                  <a:cubicBezTo>
                    <a:pt x="0" y="498"/>
                    <a:pt x="64" y="559"/>
                    <a:pt x="140" y="574"/>
                  </a:cubicBezTo>
                  <a:cubicBezTo>
                    <a:pt x="216" y="574"/>
                    <a:pt x="280" y="523"/>
                    <a:pt x="292" y="434"/>
                  </a:cubicBezTo>
                  <a:lnTo>
                    <a:pt x="317" y="154"/>
                  </a:lnTo>
                  <a:cubicBezTo>
                    <a:pt x="317" y="78"/>
                    <a:pt x="256" y="2"/>
                    <a:pt x="180" y="2"/>
                  </a:cubicBezTo>
                  <a:cubicBezTo>
                    <a:pt x="173" y="1"/>
                    <a:pt x="167" y="0"/>
                    <a:pt x="161"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8" name="Google Shape;718;p83"/>
            <p:cNvSpPr/>
            <p:nvPr/>
          </p:nvSpPr>
          <p:spPr>
            <a:xfrm>
              <a:off x="3436379" y="2151583"/>
              <a:ext cx="69887" cy="97145"/>
            </a:xfrm>
            <a:custGeom>
              <a:rect b="b" l="l" r="r" t="t"/>
              <a:pathLst>
                <a:path extrusionOk="0" h="422" w="305">
                  <a:moveTo>
                    <a:pt x="155" y="1"/>
                  </a:moveTo>
                  <a:cubicBezTo>
                    <a:pt x="78" y="1"/>
                    <a:pt x="24" y="60"/>
                    <a:pt x="12" y="130"/>
                  </a:cubicBezTo>
                  <a:lnTo>
                    <a:pt x="12" y="270"/>
                  </a:lnTo>
                  <a:cubicBezTo>
                    <a:pt x="0" y="346"/>
                    <a:pt x="64" y="422"/>
                    <a:pt x="140" y="422"/>
                  </a:cubicBezTo>
                  <a:cubicBezTo>
                    <a:pt x="147" y="423"/>
                    <a:pt x="153" y="424"/>
                    <a:pt x="159" y="424"/>
                  </a:cubicBezTo>
                  <a:cubicBezTo>
                    <a:pt x="227" y="424"/>
                    <a:pt x="281" y="364"/>
                    <a:pt x="293" y="294"/>
                  </a:cubicBezTo>
                  <a:lnTo>
                    <a:pt x="305" y="154"/>
                  </a:lnTo>
                  <a:cubicBezTo>
                    <a:pt x="305" y="66"/>
                    <a:pt x="253" y="2"/>
                    <a:pt x="177" y="2"/>
                  </a:cubicBezTo>
                  <a:cubicBezTo>
                    <a:pt x="170" y="1"/>
                    <a:pt x="162" y="1"/>
                    <a:pt x="155"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9" name="Google Shape;719;p83"/>
            <p:cNvSpPr/>
            <p:nvPr/>
          </p:nvSpPr>
          <p:spPr>
            <a:xfrm>
              <a:off x="3305098" y="2140811"/>
              <a:ext cx="17638" cy="115936"/>
            </a:xfrm>
            <a:custGeom>
              <a:rect b="b" l="l" r="r" t="t"/>
              <a:pathLst>
                <a:path extrusionOk="0" h="506" w="77">
                  <a:moveTo>
                    <a:pt x="52" y="0"/>
                  </a:moveTo>
                  <a:cubicBezTo>
                    <a:pt x="40" y="0"/>
                    <a:pt x="28" y="13"/>
                    <a:pt x="28" y="25"/>
                  </a:cubicBezTo>
                  <a:lnTo>
                    <a:pt x="1" y="482"/>
                  </a:lnTo>
                  <a:cubicBezTo>
                    <a:pt x="1" y="494"/>
                    <a:pt x="1" y="506"/>
                    <a:pt x="16" y="506"/>
                  </a:cubicBezTo>
                  <a:lnTo>
                    <a:pt x="28" y="506"/>
                  </a:lnTo>
                  <a:cubicBezTo>
                    <a:pt x="40" y="506"/>
                    <a:pt x="52" y="494"/>
                    <a:pt x="52" y="482"/>
                  </a:cubicBezTo>
                  <a:lnTo>
                    <a:pt x="77" y="37"/>
                  </a:lnTo>
                  <a:cubicBezTo>
                    <a:pt x="77" y="13"/>
                    <a:pt x="65" y="13"/>
                    <a:pt x="52"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0" name="Google Shape;720;p83"/>
            <p:cNvSpPr/>
            <p:nvPr/>
          </p:nvSpPr>
          <p:spPr>
            <a:xfrm>
              <a:off x="3372224" y="2155469"/>
              <a:ext cx="20391" cy="104936"/>
            </a:xfrm>
            <a:custGeom>
              <a:rect b="b" l="l" r="r" t="t"/>
              <a:pathLst>
                <a:path extrusionOk="0" h="458" w="89">
                  <a:moveTo>
                    <a:pt x="64" y="0"/>
                  </a:moveTo>
                  <a:cubicBezTo>
                    <a:pt x="40" y="0"/>
                    <a:pt x="40" y="0"/>
                    <a:pt x="27" y="25"/>
                  </a:cubicBezTo>
                  <a:lnTo>
                    <a:pt x="0" y="430"/>
                  </a:lnTo>
                  <a:cubicBezTo>
                    <a:pt x="0" y="442"/>
                    <a:pt x="12" y="457"/>
                    <a:pt x="27" y="457"/>
                  </a:cubicBezTo>
                  <a:cubicBezTo>
                    <a:pt x="40" y="457"/>
                    <a:pt x="52" y="457"/>
                    <a:pt x="52" y="442"/>
                  </a:cubicBezTo>
                  <a:lnTo>
                    <a:pt x="76" y="25"/>
                  </a:lnTo>
                  <a:cubicBezTo>
                    <a:pt x="88" y="13"/>
                    <a:pt x="76" y="0"/>
                    <a:pt x="64"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1" name="Google Shape;721;p83"/>
            <p:cNvSpPr/>
            <p:nvPr/>
          </p:nvSpPr>
          <p:spPr>
            <a:xfrm>
              <a:off x="3436379" y="2163726"/>
              <a:ext cx="14895" cy="84774"/>
            </a:xfrm>
            <a:custGeom>
              <a:rect b="b" l="l" r="r" t="t"/>
              <a:pathLst>
                <a:path extrusionOk="0" h="370" w="65">
                  <a:moveTo>
                    <a:pt x="37" y="1"/>
                  </a:moveTo>
                  <a:cubicBezTo>
                    <a:pt x="25" y="1"/>
                    <a:pt x="12" y="1"/>
                    <a:pt x="12" y="25"/>
                  </a:cubicBezTo>
                  <a:lnTo>
                    <a:pt x="0" y="345"/>
                  </a:lnTo>
                  <a:cubicBezTo>
                    <a:pt x="0" y="357"/>
                    <a:pt x="12" y="369"/>
                    <a:pt x="25" y="369"/>
                  </a:cubicBezTo>
                  <a:cubicBezTo>
                    <a:pt x="37" y="369"/>
                    <a:pt x="52" y="369"/>
                    <a:pt x="52" y="357"/>
                  </a:cubicBezTo>
                  <a:lnTo>
                    <a:pt x="64" y="25"/>
                  </a:lnTo>
                  <a:cubicBezTo>
                    <a:pt x="64" y="13"/>
                    <a:pt x="52" y="1"/>
                    <a:pt x="37"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2" name="Google Shape;722;p83"/>
            <p:cNvSpPr/>
            <p:nvPr/>
          </p:nvSpPr>
          <p:spPr>
            <a:xfrm>
              <a:off x="1665259" y="2262929"/>
              <a:ext cx="1372932" cy="1235873"/>
            </a:xfrm>
            <a:custGeom>
              <a:rect b="b" l="l" r="r" t="t"/>
              <a:pathLst>
                <a:path extrusionOk="0" h="5394" w="5992">
                  <a:moveTo>
                    <a:pt x="1944" y="0"/>
                  </a:moveTo>
                  <a:lnTo>
                    <a:pt x="1587" y="13"/>
                  </a:lnTo>
                  <a:cubicBezTo>
                    <a:pt x="1082" y="25"/>
                    <a:pt x="598" y="317"/>
                    <a:pt x="409" y="798"/>
                  </a:cubicBezTo>
                  <a:cubicBezTo>
                    <a:pt x="381" y="862"/>
                    <a:pt x="357" y="926"/>
                    <a:pt x="345" y="1002"/>
                  </a:cubicBezTo>
                  <a:lnTo>
                    <a:pt x="28" y="2461"/>
                  </a:lnTo>
                  <a:cubicBezTo>
                    <a:pt x="1" y="2562"/>
                    <a:pt x="77" y="2653"/>
                    <a:pt x="180" y="2665"/>
                  </a:cubicBezTo>
                  <a:lnTo>
                    <a:pt x="1118" y="2689"/>
                  </a:lnTo>
                  <a:lnTo>
                    <a:pt x="902" y="5394"/>
                  </a:lnTo>
                  <a:lnTo>
                    <a:pt x="5117" y="5394"/>
                  </a:lnTo>
                  <a:lnTo>
                    <a:pt x="5026" y="2830"/>
                  </a:lnTo>
                  <a:lnTo>
                    <a:pt x="5927" y="1876"/>
                  </a:lnTo>
                  <a:cubicBezTo>
                    <a:pt x="5991" y="1800"/>
                    <a:pt x="5991" y="1688"/>
                    <a:pt x="5915" y="1611"/>
                  </a:cubicBezTo>
                  <a:lnTo>
                    <a:pt x="4709" y="482"/>
                  </a:lnTo>
                  <a:cubicBezTo>
                    <a:pt x="4508" y="229"/>
                    <a:pt x="4204" y="64"/>
                    <a:pt x="3859" y="64"/>
                  </a:cubicBezTo>
                  <a:lnTo>
                    <a:pt x="1996" y="0"/>
                  </a:lnTo>
                  <a:cubicBezTo>
                    <a:pt x="1980" y="0"/>
                    <a:pt x="1956" y="0"/>
                    <a:pt x="1944" y="13"/>
                  </a:cubicBezTo>
                  <a:lnTo>
                    <a:pt x="1944"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3" name="Google Shape;723;p83"/>
            <p:cNvSpPr/>
            <p:nvPr/>
          </p:nvSpPr>
          <p:spPr>
            <a:xfrm>
              <a:off x="2165664" y="1449543"/>
              <a:ext cx="526300" cy="374152"/>
            </a:xfrm>
            <a:custGeom>
              <a:rect b="b" l="l" r="r" t="t"/>
              <a:pathLst>
                <a:path extrusionOk="0" h="1632" w="2297">
                  <a:moveTo>
                    <a:pt x="1320" y="1"/>
                  </a:moveTo>
                  <a:cubicBezTo>
                    <a:pt x="1288" y="1"/>
                    <a:pt x="1254" y="3"/>
                    <a:pt x="1219" y="8"/>
                  </a:cubicBezTo>
                  <a:cubicBezTo>
                    <a:pt x="1091" y="21"/>
                    <a:pt x="966" y="85"/>
                    <a:pt x="902" y="200"/>
                  </a:cubicBezTo>
                  <a:cubicBezTo>
                    <a:pt x="890" y="213"/>
                    <a:pt x="877" y="225"/>
                    <a:pt x="862" y="249"/>
                  </a:cubicBezTo>
                  <a:cubicBezTo>
                    <a:pt x="862" y="264"/>
                    <a:pt x="686" y="276"/>
                    <a:pt x="673" y="289"/>
                  </a:cubicBezTo>
                  <a:cubicBezTo>
                    <a:pt x="509" y="325"/>
                    <a:pt x="305" y="389"/>
                    <a:pt x="229" y="554"/>
                  </a:cubicBezTo>
                  <a:cubicBezTo>
                    <a:pt x="192" y="618"/>
                    <a:pt x="177" y="706"/>
                    <a:pt x="177" y="782"/>
                  </a:cubicBezTo>
                  <a:cubicBezTo>
                    <a:pt x="52" y="873"/>
                    <a:pt x="0" y="1050"/>
                    <a:pt x="52" y="1202"/>
                  </a:cubicBezTo>
                  <a:lnTo>
                    <a:pt x="177" y="1595"/>
                  </a:lnTo>
                  <a:cubicBezTo>
                    <a:pt x="204" y="1583"/>
                    <a:pt x="229" y="1583"/>
                    <a:pt x="268" y="1583"/>
                  </a:cubicBezTo>
                  <a:lnTo>
                    <a:pt x="469" y="1583"/>
                  </a:lnTo>
                  <a:cubicBezTo>
                    <a:pt x="503" y="1607"/>
                    <a:pt x="548" y="1632"/>
                    <a:pt x="585" y="1632"/>
                  </a:cubicBezTo>
                  <a:cubicBezTo>
                    <a:pt x="604" y="1632"/>
                    <a:pt x="621" y="1625"/>
                    <a:pt x="634" y="1607"/>
                  </a:cubicBezTo>
                  <a:cubicBezTo>
                    <a:pt x="649" y="1595"/>
                    <a:pt x="686" y="1431"/>
                    <a:pt x="686" y="1419"/>
                  </a:cubicBezTo>
                  <a:cubicBezTo>
                    <a:pt x="698" y="1367"/>
                    <a:pt x="698" y="1315"/>
                    <a:pt x="698" y="1278"/>
                  </a:cubicBezTo>
                  <a:cubicBezTo>
                    <a:pt x="698" y="1190"/>
                    <a:pt x="698" y="1102"/>
                    <a:pt x="710" y="1010"/>
                  </a:cubicBezTo>
                  <a:cubicBezTo>
                    <a:pt x="762" y="1062"/>
                    <a:pt x="838" y="1087"/>
                    <a:pt x="914" y="1087"/>
                  </a:cubicBezTo>
                  <a:lnTo>
                    <a:pt x="1243" y="1087"/>
                  </a:lnTo>
                  <a:cubicBezTo>
                    <a:pt x="1334" y="1087"/>
                    <a:pt x="1423" y="1050"/>
                    <a:pt x="1487" y="986"/>
                  </a:cubicBezTo>
                  <a:lnTo>
                    <a:pt x="1523" y="986"/>
                  </a:lnTo>
                  <a:cubicBezTo>
                    <a:pt x="1563" y="1087"/>
                    <a:pt x="1675" y="1163"/>
                    <a:pt x="1791" y="1163"/>
                  </a:cubicBezTo>
                  <a:lnTo>
                    <a:pt x="1956" y="1163"/>
                  </a:lnTo>
                  <a:lnTo>
                    <a:pt x="1956" y="1190"/>
                  </a:lnTo>
                  <a:cubicBezTo>
                    <a:pt x="1960" y="1207"/>
                    <a:pt x="1971" y="1215"/>
                    <a:pt x="1985" y="1215"/>
                  </a:cubicBezTo>
                  <a:cubicBezTo>
                    <a:pt x="2013" y="1215"/>
                    <a:pt x="2054" y="1188"/>
                    <a:pt x="2096" y="1138"/>
                  </a:cubicBezTo>
                  <a:cubicBezTo>
                    <a:pt x="2208" y="1074"/>
                    <a:pt x="2297" y="962"/>
                    <a:pt x="2297" y="822"/>
                  </a:cubicBezTo>
                  <a:lnTo>
                    <a:pt x="2297" y="618"/>
                  </a:lnTo>
                  <a:lnTo>
                    <a:pt x="2284" y="618"/>
                  </a:lnTo>
                  <a:cubicBezTo>
                    <a:pt x="2248" y="453"/>
                    <a:pt x="2108" y="325"/>
                    <a:pt x="1928" y="313"/>
                  </a:cubicBezTo>
                  <a:lnTo>
                    <a:pt x="1879" y="313"/>
                  </a:lnTo>
                  <a:cubicBezTo>
                    <a:pt x="1709" y="167"/>
                    <a:pt x="1579" y="1"/>
                    <a:pt x="1320" y="1"/>
                  </a:cubicBez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4" name="Google Shape;724;p83"/>
            <p:cNvSpPr/>
            <p:nvPr/>
          </p:nvSpPr>
          <p:spPr>
            <a:xfrm>
              <a:off x="2148245" y="1655073"/>
              <a:ext cx="497659" cy="730435"/>
            </a:xfrm>
            <a:custGeom>
              <a:rect b="b" l="l" r="r" t="t"/>
              <a:pathLst>
                <a:path extrusionOk="0" h="3188" w="2172">
                  <a:moveTo>
                    <a:pt x="725" y="1"/>
                  </a:moveTo>
                  <a:lnTo>
                    <a:pt x="725" y="686"/>
                  </a:lnTo>
                  <a:lnTo>
                    <a:pt x="344" y="686"/>
                  </a:lnTo>
                  <a:cubicBezTo>
                    <a:pt x="305" y="686"/>
                    <a:pt x="280" y="686"/>
                    <a:pt x="253" y="698"/>
                  </a:cubicBezTo>
                  <a:cubicBezTo>
                    <a:pt x="116" y="738"/>
                    <a:pt x="0" y="863"/>
                    <a:pt x="0" y="1027"/>
                  </a:cubicBezTo>
                  <a:lnTo>
                    <a:pt x="0" y="1067"/>
                  </a:lnTo>
                  <a:cubicBezTo>
                    <a:pt x="0" y="1243"/>
                    <a:pt x="153" y="1396"/>
                    <a:pt x="344" y="1396"/>
                  </a:cubicBezTo>
                  <a:lnTo>
                    <a:pt x="433" y="1396"/>
                  </a:lnTo>
                  <a:lnTo>
                    <a:pt x="344" y="2538"/>
                  </a:lnTo>
                  <a:cubicBezTo>
                    <a:pt x="305" y="2870"/>
                    <a:pt x="558" y="3159"/>
                    <a:pt x="890" y="3186"/>
                  </a:cubicBezTo>
                  <a:lnTo>
                    <a:pt x="953" y="3186"/>
                  </a:lnTo>
                  <a:cubicBezTo>
                    <a:pt x="969" y="3187"/>
                    <a:pt x="984" y="3188"/>
                    <a:pt x="999" y="3188"/>
                  </a:cubicBezTo>
                  <a:cubicBezTo>
                    <a:pt x="1309" y="3188"/>
                    <a:pt x="1576" y="2954"/>
                    <a:pt x="1599" y="2626"/>
                  </a:cubicBezTo>
                  <a:lnTo>
                    <a:pt x="1623" y="2209"/>
                  </a:lnTo>
                  <a:cubicBezTo>
                    <a:pt x="1928" y="2197"/>
                    <a:pt x="2172" y="1956"/>
                    <a:pt x="2172" y="1664"/>
                  </a:cubicBezTo>
                  <a:lnTo>
                    <a:pt x="2172" y="330"/>
                  </a:lnTo>
                  <a:cubicBezTo>
                    <a:pt x="2172" y="305"/>
                    <a:pt x="2172" y="266"/>
                    <a:pt x="2156" y="241"/>
                  </a:cubicBezTo>
                  <a:cubicBezTo>
                    <a:pt x="2120" y="266"/>
                    <a:pt x="2068" y="266"/>
                    <a:pt x="2019" y="266"/>
                  </a:cubicBezTo>
                  <a:lnTo>
                    <a:pt x="1867" y="266"/>
                  </a:lnTo>
                  <a:cubicBezTo>
                    <a:pt x="1739" y="266"/>
                    <a:pt x="1623" y="177"/>
                    <a:pt x="1587" y="65"/>
                  </a:cubicBezTo>
                  <a:cubicBezTo>
                    <a:pt x="1523" y="141"/>
                    <a:pt x="1422" y="190"/>
                    <a:pt x="1319" y="190"/>
                  </a:cubicBezTo>
                  <a:lnTo>
                    <a:pt x="990" y="190"/>
                  </a:lnTo>
                  <a:cubicBezTo>
                    <a:pt x="862" y="190"/>
                    <a:pt x="762" y="113"/>
                    <a:pt x="725"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5" name="Google Shape;725;p83"/>
            <p:cNvSpPr/>
            <p:nvPr/>
          </p:nvSpPr>
          <p:spPr>
            <a:xfrm>
              <a:off x="2342775" y="2114229"/>
              <a:ext cx="177576" cy="125100"/>
            </a:xfrm>
            <a:custGeom>
              <a:rect b="b" l="l" r="r" t="t"/>
              <a:pathLst>
                <a:path extrusionOk="0" h="546" w="775">
                  <a:moveTo>
                    <a:pt x="1" y="1"/>
                  </a:moveTo>
                  <a:cubicBezTo>
                    <a:pt x="1" y="1"/>
                    <a:pt x="89" y="546"/>
                    <a:pt x="750" y="546"/>
                  </a:cubicBezTo>
                  <a:lnTo>
                    <a:pt x="774" y="205"/>
                  </a:lnTo>
                  <a:lnTo>
                    <a:pt x="774" y="205"/>
                  </a:lnTo>
                  <a:cubicBezTo>
                    <a:pt x="774" y="205"/>
                    <a:pt x="741" y="207"/>
                    <a:pt x="687" y="207"/>
                  </a:cubicBezTo>
                  <a:cubicBezTo>
                    <a:pt x="510" y="207"/>
                    <a:pt x="118" y="185"/>
                    <a:pt x="1"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6" name="Google Shape;726;p83"/>
            <p:cNvSpPr/>
            <p:nvPr/>
          </p:nvSpPr>
          <p:spPr>
            <a:xfrm>
              <a:off x="2142521" y="2209547"/>
              <a:ext cx="439233" cy="273111"/>
            </a:xfrm>
            <a:custGeom>
              <a:rect b="b" l="l" r="r" t="t"/>
              <a:pathLst>
                <a:path extrusionOk="0" h="1192" w="1917">
                  <a:moveTo>
                    <a:pt x="286" y="0"/>
                  </a:moveTo>
                  <a:cubicBezTo>
                    <a:pt x="267" y="0"/>
                    <a:pt x="248" y="9"/>
                    <a:pt x="241" y="29"/>
                  </a:cubicBezTo>
                  <a:lnTo>
                    <a:pt x="25" y="474"/>
                  </a:lnTo>
                  <a:cubicBezTo>
                    <a:pt x="1" y="510"/>
                    <a:pt x="13" y="574"/>
                    <a:pt x="37" y="614"/>
                  </a:cubicBezTo>
                  <a:lnTo>
                    <a:pt x="494" y="1147"/>
                  </a:lnTo>
                  <a:cubicBezTo>
                    <a:pt x="517" y="1175"/>
                    <a:pt x="555" y="1191"/>
                    <a:pt x="593" y="1191"/>
                  </a:cubicBezTo>
                  <a:cubicBezTo>
                    <a:pt x="622" y="1191"/>
                    <a:pt x="652" y="1182"/>
                    <a:pt x="674" y="1159"/>
                  </a:cubicBezTo>
                  <a:lnTo>
                    <a:pt x="1091" y="766"/>
                  </a:lnTo>
                  <a:cubicBezTo>
                    <a:pt x="1097" y="760"/>
                    <a:pt x="1103" y="757"/>
                    <a:pt x="1110" y="757"/>
                  </a:cubicBezTo>
                  <a:cubicBezTo>
                    <a:pt x="1116" y="757"/>
                    <a:pt x="1123" y="760"/>
                    <a:pt x="1131" y="766"/>
                  </a:cubicBezTo>
                  <a:lnTo>
                    <a:pt x="1396" y="1071"/>
                  </a:lnTo>
                  <a:cubicBezTo>
                    <a:pt x="1416" y="1095"/>
                    <a:pt x="1438" y="1107"/>
                    <a:pt x="1458" y="1107"/>
                  </a:cubicBezTo>
                  <a:cubicBezTo>
                    <a:pt x="1479" y="1107"/>
                    <a:pt x="1498" y="1095"/>
                    <a:pt x="1511" y="1071"/>
                  </a:cubicBezTo>
                  <a:lnTo>
                    <a:pt x="1877" y="651"/>
                  </a:lnTo>
                  <a:cubicBezTo>
                    <a:pt x="1916" y="614"/>
                    <a:pt x="1916" y="562"/>
                    <a:pt x="1904" y="526"/>
                  </a:cubicBezTo>
                  <a:lnTo>
                    <a:pt x="1764" y="157"/>
                  </a:lnTo>
                  <a:cubicBezTo>
                    <a:pt x="1756" y="105"/>
                    <a:pt x="1723" y="75"/>
                    <a:pt x="1686" y="75"/>
                  </a:cubicBezTo>
                  <a:cubicBezTo>
                    <a:pt x="1669" y="75"/>
                    <a:pt x="1652" y="81"/>
                    <a:pt x="1636" y="93"/>
                  </a:cubicBezTo>
                  <a:lnTo>
                    <a:pt x="1116" y="638"/>
                  </a:lnTo>
                  <a:cubicBezTo>
                    <a:pt x="1116" y="644"/>
                    <a:pt x="1112" y="648"/>
                    <a:pt x="1109" y="648"/>
                  </a:cubicBezTo>
                  <a:cubicBezTo>
                    <a:pt x="1106" y="648"/>
                    <a:pt x="1103" y="644"/>
                    <a:pt x="1103" y="638"/>
                  </a:cubicBezTo>
                  <a:lnTo>
                    <a:pt x="330" y="17"/>
                  </a:lnTo>
                  <a:cubicBezTo>
                    <a:pt x="319" y="6"/>
                    <a:pt x="302" y="0"/>
                    <a:pt x="286" y="0"/>
                  </a:cubicBezTo>
                  <a:close/>
                </a:path>
              </a:pathLst>
            </a:custGeom>
            <a:solidFill>
              <a:srgbClr val="F2F2F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7" name="Google Shape;727;p83"/>
            <p:cNvSpPr/>
            <p:nvPr/>
          </p:nvSpPr>
          <p:spPr>
            <a:xfrm>
              <a:off x="2136331" y="2203127"/>
              <a:ext cx="450918" cy="283873"/>
            </a:xfrm>
            <a:custGeom>
              <a:rect b="b" l="l" r="r" t="t"/>
              <a:pathLst>
                <a:path extrusionOk="0" h="1239" w="1968">
                  <a:moveTo>
                    <a:pt x="345" y="57"/>
                  </a:moveTo>
                  <a:lnTo>
                    <a:pt x="1118" y="691"/>
                  </a:lnTo>
                  <a:cubicBezTo>
                    <a:pt x="1124" y="698"/>
                    <a:pt x="1134" y="702"/>
                    <a:pt x="1144" y="702"/>
                  </a:cubicBezTo>
                  <a:cubicBezTo>
                    <a:pt x="1154" y="702"/>
                    <a:pt x="1164" y="698"/>
                    <a:pt x="1170" y="691"/>
                  </a:cubicBezTo>
                  <a:lnTo>
                    <a:pt x="1691" y="146"/>
                  </a:lnTo>
                  <a:cubicBezTo>
                    <a:pt x="1699" y="137"/>
                    <a:pt x="1708" y="128"/>
                    <a:pt x="1717" y="128"/>
                  </a:cubicBezTo>
                  <a:cubicBezTo>
                    <a:pt x="1720" y="128"/>
                    <a:pt x="1724" y="130"/>
                    <a:pt x="1727" y="133"/>
                  </a:cubicBezTo>
                  <a:cubicBezTo>
                    <a:pt x="1739" y="133"/>
                    <a:pt x="1767" y="158"/>
                    <a:pt x="1767" y="185"/>
                  </a:cubicBezTo>
                  <a:lnTo>
                    <a:pt x="1904" y="554"/>
                  </a:lnTo>
                  <a:cubicBezTo>
                    <a:pt x="1919" y="590"/>
                    <a:pt x="1919" y="630"/>
                    <a:pt x="1892" y="654"/>
                  </a:cubicBezTo>
                  <a:lnTo>
                    <a:pt x="1523" y="1087"/>
                  </a:lnTo>
                  <a:lnTo>
                    <a:pt x="1511" y="1087"/>
                  </a:lnTo>
                  <a:cubicBezTo>
                    <a:pt x="1511" y="1099"/>
                    <a:pt x="1499" y="1111"/>
                    <a:pt x="1487" y="1111"/>
                  </a:cubicBezTo>
                  <a:cubicBezTo>
                    <a:pt x="1474" y="1111"/>
                    <a:pt x="1462" y="1099"/>
                    <a:pt x="1447" y="1087"/>
                  </a:cubicBezTo>
                  <a:lnTo>
                    <a:pt x="1170" y="782"/>
                  </a:lnTo>
                  <a:cubicBezTo>
                    <a:pt x="1170" y="767"/>
                    <a:pt x="1158" y="767"/>
                    <a:pt x="1143" y="767"/>
                  </a:cubicBezTo>
                  <a:cubicBezTo>
                    <a:pt x="1130" y="767"/>
                    <a:pt x="1118" y="767"/>
                    <a:pt x="1106" y="782"/>
                  </a:cubicBezTo>
                  <a:lnTo>
                    <a:pt x="674" y="1175"/>
                  </a:lnTo>
                  <a:cubicBezTo>
                    <a:pt x="665" y="1184"/>
                    <a:pt x="650" y="1192"/>
                    <a:pt x="633" y="1192"/>
                  </a:cubicBezTo>
                  <a:cubicBezTo>
                    <a:pt x="625" y="1192"/>
                    <a:pt x="618" y="1191"/>
                    <a:pt x="610" y="1187"/>
                  </a:cubicBezTo>
                  <a:cubicBezTo>
                    <a:pt x="585" y="1187"/>
                    <a:pt x="561" y="1175"/>
                    <a:pt x="549" y="1163"/>
                  </a:cubicBezTo>
                  <a:lnTo>
                    <a:pt x="92" y="630"/>
                  </a:lnTo>
                  <a:cubicBezTo>
                    <a:pt x="64" y="590"/>
                    <a:pt x="52" y="554"/>
                    <a:pt x="77" y="514"/>
                  </a:cubicBezTo>
                  <a:lnTo>
                    <a:pt x="293" y="69"/>
                  </a:lnTo>
                  <a:cubicBezTo>
                    <a:pt x="293" y="57"/>
                    <a:pt x="305" y="57"/>
                    <a:pt x="305" y="57"/>
                  </a:cubicBezTo>
                  <a:close/>
                  <a:moveTo>
                    <a:pt x="323" y="1"/>
                  </a:moveTo>
                  <a:cubicBezTo>
                    <a:pt x="314" y="1"/>
                    <a:pt x="304" y="2"/>
                    <a:pt x="293" y="6"/>
                  </a:cubicBezTo>
                  <a:cubicBezTo>
                    <a:pt x="281" y="6"/>
                    <a:pt x="256" y="21"/>
                    <a:pt x="244" y="45"/>
                  </a:cubicBezTo>
                  <a:lnTo>
                    <a:pt x="28" y="490"/>
                  </a:lnTo>
                  <a:cubicBezTo>
                    <a:pt x="0" y="538"/>
                    <a:pt x="16" y="602"/>
                    <a:pt x="52" y="654"/>
                  </a:cubicBezTo>
                  <a:lnTo>
                    <a:pt x="509" y="1199"/>
                  </a:lnTo>
                  <a:cubicBezTo>
                    <a:pt x="521" y="1224"/>
                    <a:pt x="561" y="1239"/>
                    <a:pt x="597" y="1239"/>
                  </a:cubicBezTo>
                  <a:lnTo>
                    <a:pt x="610" y="1239"/>
                  </a:lnTo>
                  <a:cubicBezTo>
                    <a:pt x="649" y="1239"/>
                    <a:pt x="686" y="1224"/>
                    <a:pt x="713" y="1212"/>
                  </a:cubicBezTo>
                  <a:lnTo>
                    <a:pt x="1130" y="819"/>
                  </a:lnTo>
                  <a:lnTo>
                    <a:pt x="1411" y="1111"/>
                  </a:lnTo>
                  <a:cubicBezTo>
                    <a:pt x="1423" y="1148"/>
                    <a:pt x="1447" y="1163"/>
                    <a:pt x="1487" y="1163"/>
                  </a:cubicBezTo>
                  <a:cubicBezTo>
                    <a:pt x="1511" y="1163"/>
                    <a:pt x="1538" y="1135"/>
                    <a:pt x="1563" y="1111"/>
                  </a:cubicBezTo>
                  <a:lnTo>
                    <a:pt x="1931" y="691"/>
                  </a:lnTo>
                  <a:cubicBezTo>
                    <a:pt x="1968" y="654"/>
                    <a:pt x="1968" y="590"/>
                    <a:pt x="1956" y="538"/>
                  </a:cubicBezTo>
                  <a:lnTo>
                    <a:pt x="1816" y="173"/>
                  </a:lnTo>
                  <a:cubicBezTo>
                    <a:pt x="1803" y="133"/>
                    <a:pt x="1779" y="97"/>
                    <a:pt x="1739" y="82"/>
                  </a:cubicBezTo>
                  <a:cubicBezTo>
                    <a:pt x="1733" y="78"/>
                    <a:pt x="1726" y="77"/>
                    <a:pt x="1718" y="77"/>
                  </a:cubicBezTo>
                  <a:cubicBezTo>
                    <a:pt x="1695" y="77"/>
                    <a:pt x="1669" y="89"/>
                    <a:pt x="1651" y="109"/>
                  </a:cubicBezTo>
                  <a:lnTo>
                    <a:pt x="1130" y="642"/>
                  </a:lnTo>
                  <a:lnTo>
                    <a:pt x="369" y="21"/>
                  </a:lnTo>
                  <a:cubicBezTo>
                    <a:pt x="360" y="10"/>
                    <a:pt x="345" y="1"/>
                    <a:pt x="323"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8" name="Google Shape;728;p83"/>
            <p:cNvSpPr/>
            <p:nvPr/>
          </p:nvSpPr>
          <p:spPr>
            <a:xfrm>
              <a:off x="2607411" y="2547500"/>
              <a:ext cx="276560" cy="44220"/>
            </a:xfrm>
            <a:custGeom>
              <a:rect b="b" l="l" r="r" t="t"/>
              <a:pathLst>
                <a:path extrusionOk="0" h="193" w="1207">
                  <a:moveTo>
                    <a:pt x="52" y="1"/>
                  </a:moveTo>
                  <a:cubicBezTo>
                    <a:pt x="28" y="1"/>
                    <a:pt x="0" y="13"/>
                    <a:pt x="0" y="40"/>
                  </a:cubicBezTo>
                  <a:lnTo>
                    <a:pt x="0" y="141"/>
                  </a:lnTo>
                  <a:cubicBezTo>
                    <a:pt x="0" y="165"/>
                    <a:pt x="28" y="193"/>
                    <a:pt x="52" y="193"/>
                  </a:cubicBezTo>
                  <a:lnTo>
                    <a:pt x="1157" y="193"/>
                  </a:lnTo>
                  <a:cubicBezTo>
                    <a:pt x="1182" y="193"/>
                    <a:pt x="1206" y="165"/>
                    <a:pt x="1206" y="141"/>
                  </a:cubicBezTo>
                  <a:lnTo>
                    <a:pt x="1206" y="40"/>
                  </a:lnTo>
                  <a:cubicBezTo>
                    <a:pt x="1206" y="13"/>
                    <a:pt x="1182" y="1"/>
                    <a:pt x="1157" y="1"/>
                  </a:cubicBez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9" name="Google Shape;729;p83"/>
            <p:cNvSpPr/>
            <p:nvPr/>
          </p:nvSpPr>
          <p:spPr>
            <a:xfrm>
              <a:off x="2587020" y="2602720"/>
              <a:ext cx="317112" cy="372782"/>
            </a:xfrm>
            <a:custGeom>
              <a:rect b="b" l="l" r="r" t="t"/>
              <a:pathLst>
                <a:path extrusionOk="0" h="1627" w="1384">
                  <a:moveTo>
                    <a:pt x="1" y="0"/>
                  </a:moveTo>
                  <a:lnTo>
                    <a:pt x="193" y="1627"/>
                  </a:lnTo>
                  <a:lnTo>
                    <a:pt x="1195" y="1627"/>
                  </a:lnTo>
                  <a:lnTo>
                    <a:pt x="1384" y="0"/>
                  </a:ln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0" name="Google Shape;730;p83"/>
            <p:cNvSpPr/>
            <p:nvPr/>
          </p:nvSpPr>
          <p:spPr>
            <a:xfrm>
              <a:off x="2564105" y="2582558"/>
              <a:ext cx="363847" cy="61630"/>
            </a:xfrm>
            <a:custGeom>
              <a:rect b="b" l="l" r="r" t="t"/>
              <a:pathLst>
                <a:path extrusionOk="0" h="269" w="1588">
                  <a:moveTo>
                    <a:pt x="128" y="0"/>
                  </a:moveTo>
                  <a:cubicBezTo>
                    <a:pt x="52" y="0"/>
                    <a:pt x="0" y="52"/>
                    <a:pt x="0" y="128"/>
                  </a:cubicBezTo>
                  <a:cubicBezTo>
                    <a:pt x="0" y="204"/>
                    <a:pt x="52" y="268"/>
                    <a:pt x="128" y="268"/>
                  </a:cubicBezTo>
                  <a:lnTo>
                    <a:pt x="1459" y="268"/>
                  </a:lnTo>
                  <a:cubicBezTo>
                    <a:pt x="1523" y="268"/>
                    <a:pt x="1587" y="204"/>
                    <a:pt x="1587" y="128"/>
                  </a:cubicBezTo>
                  <a:cubicBezTo>
                    <a:pt x="1587" y="52"/>
                    <a:pt x="1523" y="0"/>
                    <a:pt x="145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1" name="Google Shape;731;p83"/>
            <p:cNvSpPr/>
            <p:nvPr/>
          </p:nvSpPr>
          <p:spPr>
            <a:xfrm>
              <a:off x="2674318" y="2696199"/>
              <a:ext cx="142517" cy="142510"/>
            </a:xfrm>
            <a:custGeom>
              <a:rect b="b" l="l" r="r" t="t"/>
              <a:pathLst>
                <a:path extrusionOk="0" h="622" w="622">
                  <a:moveTo>
                    <a:pt x="305" y="1"/>
                  </a:moveTo>
                  <a:cubicBezTo>
                    <a:pt x="141" y="1"/>
                    <a:pt x="1" y="138"/>
                    <a:pt x="1" y="305"/>
                  </a:cubicBezTo>
                  <a:cubicBezTo>
                    <a:pt x="1" y="482"/>
                    <a:pt x="141" y="622"/>
                    <a:pt x="305" y="622"/>
                  </a:cubicBezTo>
                  <a:cubicBezTo>
                    <a:pt x="485" y="622"/>
                    <a:pt x="622" y="482"/>
                    <a:pt x="622" y="305"/>
                  </a:cubicBezTo>
                  <a:cubicBezTo>
                    <a:pt x="622" y="138"/>
                    <a:pt x="485" y="1"/>
                    <a:pt x="305"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2" name="Google Shape;732;p83"/>
            <p:cNvSpPr/>
            <p:nvPr/>
          </p:nvSpPr>
          <p:spPr>
            <a:xfrm>
              <a:off x="1663193" y="2662065"/>
              <a:ext cx="1247127" cy="676591"/>
            </a:xfrm>
            <a:custGeom>
              <a:rect b="b" l="l" r="r" t="t"/>
              <a:pathLst>
                <a:path extrusionOk="0" h="2953" w="5443">
                  <a:moveTo>
                    <a:pt x="4527" y="0"/>
                  </a:moveTo>
                  <a:cubicBezTo>
                    <a:pt x="4516" y="0"/>
                    <a:pt x="4503" y="3"/>
                    <a:pt x="4490" y="9"/>
                  </a:cubicBezTo>
                  <a:cubicBezTo>
                    <a:pt x="4465" y="9"/>
                    <a:pt x="4441" y="22"/>
                    <a:pt x="4426" y="34"/>
                  </a:cubicBezTo>
                  <a:cubicBezTo>
                    <a:pt x="4249" y="162"/>
                    <a:pt x="3792" y="631"/>
                    <a:pt x="3792" y="631"/>
                  </a:cubicBezTo>
                  <a:cubicBezTo>
                    <a:pt x="3740" y="683"/>
                    <a:pt x="3704" y="743"/>
                    <a:pt x="3664" y="807"/>
                  </a:cubicBezTo>
                  <a:lnTo>
                    <a:pt x="1761" y="1404"/>
                  </a:lnTo>
                  <a:lnTo>
                    <a:pt x="1761" y="1404"/>
                  </a:lnTo>
                  <a:lnTo>
                    <a:pt x="1852" y="960"/>
                  </a:lnTo>
                  <a:lnTo>
                    <a:pt x="266" y="911"/>
                  </a:lnTo>
                  <a:lnTo>
                    <a:pt x="74" y="1873"/>
                  </a:lnTo>
                  <a:cubicBezTo>
                    <a:pt x="0" y="2467"/>
                    <a:pt x="480" y="2952"/>
                    <a:pt x="1031" y="2952"/>
                  </a:cubicBezTo>
                  <a:cubicBezTo>
                    <a:pt x="1142" y="2952"/>
                    <a:pt x="1255" y="2933"/>
                    <a:pt x="1368" y="2890"/>
                  </a:cubicBezTo>
                  <a:lnTo>
                    <a:pt x="4072" y="1825"/>
                  </a:lnTo>
                  <a:cubicBezTo>
                    <a:pt x="4136" y="1825"/>
                    <a:pt x="4213" y="1825"/>
                    <a:pt x="4249" y="1797"/>
                  </a:cubicBezTo>
                  <a:lnTo>
                    <a:pt x="5050" y="1456"/>
                  </a:lnTo>
                  <a:cubicBezTo>
                    <a:pt x="5202" y="1392"/>
                    <a:pt x="5263" y="1200"/>
                    <a:pt x="5138" y="1176"/>
                  </a:cubicBezTo>
                  <a:cubicBezTo>
                    <a:pt x="5263" y="1164"/>
                    <a:pt x="5391" y="1112"/>
                    <a:pt x="5367" y="960"/>
                  </a:cubicBezTo>
                  <a:cubicBezTo>
                    <a:pt x="5355" y="871"/>
                    <a:pt x="5291" y="859"/>
                    <a:pt x="5227" y="847"/>
                  </a:cubicBezTo>
                  <a:cubicBezTo>
                    <a:pt x="5339" y="835"/>
                    <a:pt x="5443" y="795"/>
                    <a:pt x="5431" y="683"/>
                  </a:cubicBezTo>
                  <a:cubicBezTo>
                    <a:pt x="5431" y="542"/>
                    <a:pt x="5315" y="515"/>
                    <a:pt x="5215" y="515"/>
                  </a:cubicBezTo>
                  <a:cubicBezTo>
                    <a:pt x="5278" y="503"/>
                    <a:pt x="5355" y="466"/>
                    <a:pt x="5339" y="363"/>
                  </a:cubicBezTo>
                  <a:cubicBezTo>
                    <a:pt x="5312" y="243"/>
                    <a:pt x="5231" y="206"/>
                    <a:pt x="5133" y="206"/>
                  </a:cubicBezTo>
                  <a:cubicBezTo>
                    <a:pt x="5013" y="206"/>
                    <a:pt x="4868" y="260"/>
                    <a:pt x="4758" y="287"/>
                  </a:cubicBezTo>
                  <a:cubicBezTo>
                    <a:pt x="4669" y="314"/>
                    <a:pt x="4593" y="351"/>
                    <a:pt x="4502" y="378"/>
                  </a:cubicBezTo>
                  <a:cubicBezTo>
                    <a:pt x="4541" y="287"/>
                    <a:pt x="4578" y="198"/>
                    <a:pt x="4578" y="98"/>
                  </a:cubicBezTo>
                  <a:cubicBezTo>
                    <a:pt x="4578" y="73"/>
                    <a:pt x="4578" y="34"/>
                    <a:pt x="4554" y="9"/>
                  </a:cubicBezTo>
                  <a:cubicBezTo>
                    <a:pt x="4548" y="3"/>
                    <a:pt x="4538" y="0"/>
                    <a:pt x="4527"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3" name="Google Shape;733;p83"/>
            <p:cNvSpPr/>
            <p:nvPr/>
          </p:nvSpPr>
          <p:spPr>
            <a:xfrm>
              <a:off x="2060957" y="2588053"/>
              <a:ext cx="110441" cy="393166"/>
            </a:xfrm>
            <a:custGeom>
              <a:rect b="b" l="l" r="r" t="t"/>
              <a:pathLst>
                <a:path extrusionOk="0" h="1716" w="482">
                  <a:moveTo>
                    <a:pt x="457" y="1"/>
                  </a:moveTo>
                  <a:cubicBezTo>
                    <a:pt x="445" y="1"/>
                    <a:pt x="433" y="16"/>
                    <a:pt x="433" y="28"/>
                  </a:cubicBezTo>
                  <a:lnTo>
                    <a:pt x="369" y="1182"/>
                  </a:lnTo>
                  <a:cubicBezTo>
                    <a:pt x="369" y="1234"/>
                    <a:pt x="345" y="1258"/>
                    <a:pt x="305" y="1258"/>
                  </a:cubicBezTo>
                  <a:lnTo>
                    <a:pt x="89" y="1258"/>
                  </a:lnTo>
                  <a:lnTo>
                    <a:pt x="13" y="1691"/>
                  </a:lnTo>
                  <a:cubicBezTo>
                    <a:pt x="1" y="1703"/>
                    <a:pt x="13" y="1715"/>
                    <a:pt x="25" y="1715"/>
                  </a:cubicBezTo>
                  <a:lnTo>
                    <a:pt x="40" y="1715"/>
                  </a:lnTo>
                  <a:cubicBezTo>
                    <a:pt x="52" y="1715"/>
                    <a:pt x="52" y="1703"/>
                    <a:pt x="65" y="1691"/>
                  </a:cubicBezTo>
                  <a:lnTo>
                    <a:pt x="141" y="1310"/>
                  </a:lnTo>
                  <a:lnTo>
                    <a:pt x="293" y="1310"/>
                  </a:lnTo>
                  <a:cubicBezTo>
                    <a:pt x="369" y="1310"/>
                    <a:pt x="421" y="1258"/>
                    <a:pt x="421" y="1194"/>
                  </a:cubicBezTo>
                  <a:lnTo>
                    <a:pt x="482" y="28"/>
                  </a:lnTo>
                  <a:cubicBezTo>
                    <a:pt x="482" y="16"/>
                    <a:pt x="470" y="1"/>
                    <a:pt x="457"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4" name="Google Shape;734;p83"/>
            <p:cNvSpPr/>
            <p:nvPr/>
          </p:nvSpPr>
          <p:spPr>
            <a:xfrm>
              <a:off x="2596182" y="2710181"/>
              <a:ext cx="113185" cy="79049"/>
            </a:xfrm>
            <a:custGeom>
              <a:rect b="b" l="l" r="r" t="t"/>
              <a:pathLst>
                <a:path extrusionOk="0" h="345" w="492">
                  <a:moveTo>
                    <a:pt x="494" y="0"/>
                  </a:moveTo>
                  <a:lnTo>
                    <a:pt x="494" y="0"/>
                  </a:lnTo>
                  <a:cubicBezTo>
                    <a:pt x="418" y="28"/>
                    <a:pt x="0" y="345"/>
                    <a:pt x="0" y="345"/>
                  </a:cubicBezTo>
                  <a:lnTo>
                    <a:pt x="430" y="168"/>
                  </a:lnTo>
                  <a:lnTo>
                    <a:pt x="494" y="0"/>
                  </a:lnTo>
                  <a:close/>
                </a:path>
              </a:pathLst>
            </a:custGeom>
            <a:solidFill>
              <a:srgbClr val="E58E7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5" name="Google Shape;735;p83"/>
            <p:cNvSpPr/>
            <p:nvPr/>
          </p:nvSpPr>
          <p:spPr>
            <a:xfrm>
              <a:off x="2787959" y="2771582"/>
              <a:ext cx="84774" cy="35058"/>
            </a:xfrm>
            <a:custGeom>
              <a:rect b="b" l="l" r="r" t="t"/>
              <a:pathLst>
                <a:path extrusionOk="0" h="153" w="370">
                  <a:moveTo>
                    <a:pt x="342" y="0"/>
                  </a:moveTo>
                  <a:cubicBezTo>
                    <a:pt x="293" y="13"/>
                    <a:pt x="50" y="89"/>
                    <a:pt x="25" y="101"/>
                  </a:cubicBezTo>
                  <a:cubicBezTo>
                    <a:pt x="13" y="101"/>
                    <a:pt x="1" y="113"/>
                    <a:pt x="13" y="128"/>
                  </a:cubicBezTo>
                  <a:cubicBezTo>
                    <a:pt x="13" y="141"/>
                    <a:pt x="25" y="153"/>
                    <a:pt x="37" y="153"/>
                  </a:cubicBezTo>
                  <a:cubicBezTo>
                    <a:pt x="141" y="113"/>
                    <a:pt x="318" y="64"/>
                    <a:pt x="342" y="52"/>
                  </a:cubicBezTo>
                  <a:cubicBezTo>
                    <a:pt x="354" y="52"/>
                    <a:pt x="369" y="37"/>
                    <a:pt x="369" y="25"/>
                  </a:cubicBezTo>
                  <a:cubicBezTo>
                    <a:pt x="369" y="13"/>
                    <a:pt x="354" y="0"/>
                    <a:pt x="342"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6" name="Google Shape;736;p83"/>
            <p:cNvSpPr/>
            <p:nvPr/>
          </p:nvSpPr>
          <p:spPr>
            <a:xfrm>
              <a:off x="1996802" y="2960607"/>
              <a:ext cx="134270" cy="52696"/>
            </a:xfrm>
            <a:custGeom>
              <a:rect b="b" l="l" r="r" t="t"/>
              <a:pathLst>
                <a:path extrusionOk="0" h="230" w="586">
                  <a:moveTo>
                    <a:pt x="549" y="1"/>
                  </a:moveTo>
                  <a:lnTo>
                    <a:pt x="16" y="177"/>
                  </a:lnTo>
                  <a:cubicBezTo>
                    <a:pt x="0" y="177"/>
                    <a:pt x="0" y="202"/>
                    <a:pt x="0" y="217"/>
                  </a:cubicBezTo>
                  <a:cubicBezTo>
                    <a:pt x="0" y="217"/>
                    <a:pt x="16" y="229"/>
                    <a:pt x="28" y="229"/>
                  </a:cubicBezTo>
                  <a:lnTo>
                    <a:pt x="573" y="50"/>
                  </a:lnTo>
                  <a:cubicBezTo>
                    <a:pt x="585" y="37"/>
                    <a:pt x="585" y="25"/>
                    <a:pt x="585" y="13"/>
                  </a:cubicBezTo>
                  <a:cubicBezTo>
                    <a:pt x="585" y="1"/>
                    <a:pt x="561" y="1"/>
                    <a:pt x="549"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7" name="Google Shape;737;p83"/>
            <p:cNvSpPr/>
            <p:nvPr/>
          </p:nvSpPr>
          <p:spPr>
            <a:xfrm>
              <a:off x="2802626" y="2849718"/>
              <a:ext cx="70116" cy="29553"/>
            </a:xfrm>
            <a:custGeom>
              <a:rect b="b" l="l" r="r" t="t"/>
              <a:pathLst>
                <a:path extrusionOk="0" h="129" w="306">
                  <a:moveTo>
                    <a:pt x="266" y="1"/>
                  </a:moveTo>
                  <a:lnTo>
                    <a:pt x="25" y="77"/>
                  </a:lnTo>
                  <a:cubicBezTo>
                    <a:pt x="13" y="92"/>
                    <a:pt x="1" y="104"/>
                    <a:pt x="13" y="116"/>
                  </a:cubicBezTo>
                  <a:cubicBezTo>
                    <a:pt x="13" y="128"/>
                    <a:pt x="25" y="128"/>
                    <a:pt x="37" y="128"/>
                  </a:cubicBezTo>
                  <a:lnTo>
                    <a:pt x="278" y="52"/>
                  </a:lnTo>
                  <a:cubicBezTo>
                    <a:pt x="290" y="52"/>
                    <a:pt x="305" y="40"/>
                    <a:pt x="305" y="16"/>
                  </a:cubicBezTo>
                  <a:cubicBezTo>
                    <a:pt x="290" y="1"/>
                    <a:pt x="278" y="1"/>
                    <a:pt x="266"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8" name="Google Shape;738;p83"/>
            <p:cNvSpPr/>
            <p:nvPr/>
          </p:nvSpPr>
          <p:spPr>
            <a:xfrm>
              <a:off x="2805607" y="2925787"/>
              <a:ext cx="43305" cy="20391"/>
            </a:xfrm>
            <a:custGeom>
              <a:rect b="b" l="l" r="r" t="t"/>
              <a:pathLst>
                <a:path extrusionOk="0" h="89" w="189">
                  <a:moveTo>
                    <a:pt x="152" y="1"/>
                  </a:moveTo>
                  <a:lnTo>
                    <a:pt x="12" y="37"/>
                  </a:lnTo>
                  <a:cubicBezTo>
                    <a:pt x="0" y="49"/>
                    <a:pt x="0" y="64"/>
                    <a:pt x="0" y="77"/>
                  </a:cubicBezTo>
                  <a:cubicBezTo>
                    <a:pt x="0" y="89"/>
                    <a:pt x="12" y="89"/>
                    <a:pt x="24" y="89"/>
                  </a:cubicBezTo>
                  <a:lnTo>
                    <a:pt x="37" y="89"/>
                  </a:lnTo>
                  <a:lnTo>
                    <a:pt x="165" y="49"/>
                  </a:lnTo>
                  <a:cubicBezTo>
                    <a:pt x="177" y="49"/>
                    <a:pt x="189" y="37"/>
                    <a:pt x="177" y="25"/>
                  </a:cubicBezTo>
                  <a:cubicBezTo>
                    <a:pt x="177" y="13"/>
                    <a:pt x="165" y="1"/>
                    <a:pt x="152"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pic>
        <p:nvPicPr>
          <p:cNvPr descr="Graphical user interface, application&#10;&#10;Description automatically generated with medium confidence" id="739" name="Google Shape;739;p83"/>
          <p:cNvPicPr preferRelativeResize="0"/>
          <p:nvPr/>
        </p:nvPicPr>
        <p:blipFill rotWithShape="1">
          <a:blip r:embed="rId6">
            <a:alphaModFix/>
          </a:blip>
          <a:srcRect b="0" l="0" r="0" t="0"/>
          <a:stretch/>
        </p:blipFill>
        <p:spPr>
          <a:xfrm>
            <a:off x="34350" y="4765725"/>
            <a:ext cx="1559450" cy="327176"/>
          </a:xfrm>
          <a:prstGeom prst="rect">
            <a:avLst/>
          </a:prstGeom>
          <a:noFill/>
          <a:ln>
            <a:noFill/>
          </a:ln>
        </p:spPr>
      </p:pic>
      <p:sp>
        <p:nvSpPr>
          <p:cNvPr id="740" name="Google Shape;740;p83"/>
          <p:cNvSpPr txBox="1"/>
          <p:nvPr/>
        </p:nvSpPr>
        <p:spPr>
          <a:xfrm>
            <a:off x="5340600" y="3183900"/>
            <a:ext cx="3003000" cy="992400"/>
          </a:xfrm>
          <a:prstGeom prst="rect">
            <a:avLst/>
          </a:prstGeom>
          <a:noFill/>
          <a:ln>
            <a:noFill/>
          </a:ln>
        </p:spPr>
        <p:txBody>
          <a:bodyPr anchorCtr="0" anchor="t" bIns="91425" lIns="91425" spcFirstLastPara="1" rIns="91425" wrap="square" tIns="91425">
            <a:spAutoFit/>
          </a:bodyPr>
          <a:lstStyle/>
          <a:p>
            <a:pPr indent="0" lvl="0" marL="0" marR="0" rtl="0" algn="ctr">
              <a:lnSpc>
                <a:spcPct val="114000"/>
              </a:lnSpc>
              <a:spcBef>
                <a:spcPts val="0"/>
              </a:spcBef>
              <a:spcAft>
                <a:spcPts val="0"/>
              </a:spcAft>
              <a:buClr>
                <a:srgbClr val="000000"/>
              </a:buClr>
              <a:buSzPts val="1600"/>
              <a:buFont typeface="Arial"/>
              <a:buNone/>
            </a:pPr>
            <a:r>
              <a:rPr b="1" i="0" lang="it" sz="1600" u="none" cap="none" strike="noStrike">
                <a:solidFill>
                  <a:srgbClr val="000000"/>
                </a:solidFill>
                <a:latin typeface="Open Sans"/>
                <a:ea typeface="Open Sans"/>
                <a:cs typeface="Open Sans"/>
                <a:sym typeface="Open Sans"/>
              </a:rPr>
              <a:t>Please, fill out this quick assessment to help us improve the module!</a:t>
            </a:r>
            <a:endParaRPr b="0" i="0" sz="1400" u="none" cap="none" strike="noStrike">
              <a:solidFill>
                <a:srgbClr val="000000"/>
              </a:solidFill>
              <a:latin typeface="Arial"/>
              <a:ea typeface="Arial"/>
              <a:cs typeface="Arial"/>
              <a:sym typeface="Arial"/>
            </a:endParaRPr>
          </a:p>
        </p:txBody>
      </p:sp>
      <p:sp>
        <p:nvSpPr>
          <p:cNvPr id="741" name="Google Shape;741;p83"/>
          <p:cNvSpPr/>
          <p:nvPr/>
        </p:nvSpPr>
        <p:spPr>
          <a:xfrm>
            <a:off x="3171600" y="2757150"/>
            <a:ext cx="1963200" cy="1845900"/>
          </a:xfrm>
          <a:prstGeom prst="rect">
            <a:avLst/>
          </a:prstGeom>
          <a:solidFill>
            <a:srgbClr val="C2C2C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3"/>
          <p:cNvSpPr txBox="1"/>
          <p:nvPr/>
        </p:nvSpPr>
        <p:spPr>
          <a:xfrm>
            <a:off x="3518400" y="3372300"/>
            <a:ext cx="126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INSERT QR CODE HERE</a:t>
            </a:r>
            <a:endParaRPr>
              <a:latin typeface="Lato"/>
              <a:ea typeface="Lato"/>
              <a:cs typeface="Lato"/>
              <a:sym typeface="Lato"/>
            </a:endParaRPr>
          </a:p>
        </p:txBody>
      </p:sp>
      <p:sp>
        <p:nvSpPr>
          <p:cNvPr id="743" name="Google Shape;743;p83"/>
          <p:cNvSpPr/>
          <p:nvPr/>
        </p:nvSpPr>
        <p:spPr>
          <a:xfrm>
            <a:off x="5504775" y="2584500"/>
            <a:ext cx="3003000" cy="523200"/>
          </a:xfrm>
          <a:prstGeom prst="rect">
            <a:avLst/>
          </a:prstGeom>
          <a:solidFill>
            <a:srgbClr val="C2C2C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3"/>
          <p:cNvSpPr txBox="1"/>
          <p:nvPr/>
        </p:nvSpPr>
        <p:spPr>
          <a:xfrm>
            <a:off x="5658225" y="2646000"/>
            <a:ext cx="26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INSERT YOUR WEBSITE HERE</a:t>
            </a:r>
            <a:endParaRPr>
              <a:latin typeface="Lato"/>
              <a:ea typeface="Lato"/>
              <a:cs typeface="Lato"/>
              <a:sym typeface="Lato"/>
            </a:endParaRPr>
          </a:p>
        </p:txBody>
      </p:sp>
      <p:pic>
        <p:nvPicPr>
          <p:cNvPr id="745" name="Google Shape;745;p83"/>
          <p:cNvPicPr preferRelativeResize="0"/>
          <p:nvPr/>
        </p:nvPicPr>
        <p:blipFill>
          <a:blip r:embed="rId7">
            <a:alphaModFix/>
          </a:blip>
          <a:stretch>
            <a:fillRect/>
          </a:stretch>
        </p:blipFill>
        <p:spPr>
          <a:xfrm>
            <a:off x="3113525" y="2698500"/>
            <a:ext cx="2021275" cy="196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1925500" y="648650"/>
            <a:ext cx="6321600" cy="6354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Clr>
                <a:schemeClr val="dk2"/>
              </a:buClr>
              <a:buSzPts val="1100"/>
              <a:buFont typeface="Arial"/>
              <a:buNone/>
            </a:pPr>
            <a:r>
              <a:rPr lang="it" sz="1400">
                <a:latin typeface="Lato"/>
                <a:ea typeface="Lato"/>
                <a:cs typeface="Lato"/>
                <a:sym typeface="Lato"/>
              </a:rPr>
              <a:t>Mapping the economic and financial processes of social enterprise</a:t>
            </a:r>
            <a:endParaRPr sz="2600"/>
          </a:p>
        </p:txBody>
      </p:sp>
      <p:sp>
        <p:nvSpPr>
          <p:cNvPr id="176" name="Google Shape;176;p30"/>
          <p:cNvSpPr txBox="1"/>
          <p:nvPr/>
        </p:nvSpPr>
        <p:spPr>
          <a:xfrm>
            <a:off x="456075" y="2317800"/>
            <a:ext cx="20874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it" sz="2100">
                <a:solidFill>
                  <a:schemeClr val="dk1"/>
                </a:solidFill>
                <a:latin typeface="Lato"/>
                <a:ea typeface="Lato"/>
                <a:cs typeface="Lato"/>
                <a:sym typeface="Lato"/>
              </a:rPr>
              <a:t>I</a:t>
            </a:r>
            <a:r>
              <a:rPr b="1" lang="it" sz="2100">
                <a:solidFill>
                  <a:schemeClr val="dk1"/>
                </a:solidFill>
                <a:latin typeface="Lato"/>
                <a:ea typeface="Lato"/>
                <a:cs typeface="Lato"/>
                <a:sym typeface="Lato"/>
              </a:rPr>
              <a:t>ndex</a:t>
            </a:r>
            <a:endParaRPr/>
          </a:p>
        </p:txBody>
      </p:sp>
      <p:sp>
        <p:nvSpPr>
          <p:cNvPr id="177" name="Google Shape;177;p30"/>
          <p:cNvSpPr txBox="1"/>
          <p:nvPr>
            <p:ph idx="1" type="body"/>
          </p:nvPr>
        </p:nvSpPr>
        <p:spPr>
          <a:xfrm>
            <a:off x="1900600" y="1424875"/>
            <a:ext cx="6371400" cy="36678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AutoNum type="arabicPeriod"/>
            </a:pPr>
            <a:r>
              <a:rPr b="1" lang="it" sz="1300">
                <a:solidFill>
                  <a:schemeClr val="dk1"/>
                </a:solidFill>
              </a:rPr>
              <a:t>THE BUSINESS PLANNING PROCESS</a:t>
            </a:r>
            <a:endParaRPr b="1" sz="1300">
              <a:solidFill>
                <a:schemeClr val="dk1"/>
              </a:solidFill>
            </a:endParaRPr>
          </a:p>
          <a:p>
            <a:pPr indent="0" lvl="0" marL="0" rtl="0" algn="l">
              <a:lnSpc>
                <a:spcPct val="100000"/>
              </a:lnSpc>
              <a:spcBef>
                <a:spcPts val="0"/>
              </a:spcBef>
              <a:spcAft>
                <a:spcPts val="0"/>
              </a:spcAft>
              <a:buNone/>
            </a:pPr>
            <a:r>
              <a:t/>
            </a:r>
            <a:endParaRPr b="1" sz="1300">
              <a:solidFill>
                <a:schemeClr val="dk1"/>
              </a:solidFill>
            </a:endParaRPr>
          </a:p>
          <a:p>
            <a:pPr indent="0" lvl="0" marL="0" rtl="0" algn="l">
              <a:lnSpc>
                <a:spcPct val="100000"/>
              </a:lnSpc>
              <a:spcBef>
                <a:spcPts val="0"/>
              </a:spcBef>
              <a:spcAft>
                <a:spcPts val="0"/>
              </a:spcAft>
              <a:buNone/>
            </a:pPr>
            <a:r>
              <a:rPr b="1" lang="it" sz="1000"/>
              <a:t>1.1</a:t>
            </a:r>
            <a:r>
              <a:rPr lang="it" sz="1000"/>
              <a:t> The purpose of planning and management tools</a:t>
            </a:r>
            <a:endParaRPr sz="1000"/>
          </a:p>
          <a:p>
            <a:pPr indent="0" lvl="0" marL="0" rtl="0" algn="l">
              <a:lnSpc>
                <a:spcPct val="100000"/>
              </a:lnSpc>
              <a:spcBef>
                <a:spcPts val="0"/>
              </a:spcBef>
              <a:spcAft>
                <a:spcPts val="0"/>
              </a:spcAft>
              <a:buNone/>
            </a:pPr>
            <a:r>
              <a:rPr b="1" lang="it" sz="1000"/>
              <a:t>1.2</a:t>
            </a:r>
            <a:r>
              <a:rPr lang="it" sz="1000"/>
              <a:t> Planning the agenda taking into consideration priorities and internal needs</a:t>
            </a:r>
            <a:endParaRPr sz="1000"/>
          </a:p>
          <a:p>
            <a:pPr indent="0" lvl="0" marL="0" rtl="0" algn="l">
              <a:lnSpc>
                <a:spcPct val="100000"/>
              </a:lnSpc>
              <a:spcBef>
                <a:spcPts val="0"/>
              </a:spcBef>
              <a:spcAft>
                <a:spcPts val="0"/>
              </a:spcAft>
              <a:buNone/>
            </a:pPr>
            <a:r>
              <a:rPr b="1" lang="it" sz="1000"/>
              <a:t>1.3</a:t>
            </a:r>
            <a:r>
              <a:rPr lang="it" sz="1000"/>
              <a:t> Articulating the mission of the social enterprise</a:t>
            </a:r>
            <a:endParaRPr sz="1000"/>
          </a:p>
          <a:p>
            <a:pPr indent="0" lvl="0" marL="0" rtl="0" algn="l">
              <a:lnSpc>
                <a:spcPct val="100000"/>
              </a:lnSpc>
              <a:spcBef>
                <a:spcPts val="0"/>
              </a:spcBef>
              <a:spcAft>
                <a:spcPts val="0"/>
              </a:spcAft>
              <a:buNone/>
            </a:pPr>
            <a:r>
              <a:rPr b="1" lang="it" sz="1000"/>
              <a:t>1.4</a:t>
            </a:r>
            <a:r>
              <a:rPr lang="it" sz="1000"/>
              <a:t> Outlining the specific actions to achieve goals and objectives</a:t>
            </a:r>
            <a:endParaRPr sz="1000"/>
          </a:p>
          <a:p>
            <a:pPr indent="0" lvl="0" marL="0" rtl="0" algn="l">
              <a:lnSpc>
                <a:spcPct val="100000"/>
              </a:lnSpc>
              <a:spcBef>
                <a:spcPts val="0"/>
              </a:spcBef>
              <a:spcAft>
                <a:spcPts val="0"/>
              </a:spcAft>
              <a:buNone/>
            </a:pPr>
            <a:r>
              <a:rPr b="1" lang="it" sz="1000"/>
              <a:t>1.5</a:t>
            </a:r>
            <a:r>
              <a:rPr lang="it" sz="1000"/>
              <a:t> Establishing targets for planning, measuring and improving performance</a:t>
            </a:r>
            <a:endParaRPr sz="1000"/>
          </a:p>
          <a:p>
            <a:pPr indent="0" lvl="0" marL="0" rtl="0" algn="l">
              <a:lnSpc>
                <a:spcPct val="100000"/>
              </a:lnSpc>
              <a:spcBef>
                <a:spcPts val="0"/>
              </a:spcBef>
              <a:spcAft>
                <a:spcPts val="0"/>
              </a:spcAft>
              <a:buNone/>
            </a:pPr>
            <a:r>
              <a:rPr b="1" lang="it" sz="1000"/>
              <a:t>1.6</a:t>
            </a:r>
            <a:r>
              <a:rPr lang="it" sz="1000"/>
              <a:t> Eco-systems of support for social enterprise: maintaining effective communication with stakeholders, funders or investors, community, board, employees and volunteers (network)</a:t>
            </a:r>
            <a:endParaRPr sz="1000"/>
          </a:p>
          <a:p>
            <a:pPr indent="0" lvl="0" marL="0" rtl="0" algn="l">
              <a:lnSpc>
                <a:spcPct val="100000"/>
              </a:lnSpc>
              <a:spcBef>
                <a:spcPts val="0"/>
              </a:spcBef>
              <a:spcAft>
                <a:spcPts val="0"/>
              </a:spcAft>
              <a:buNone/>
            </a:pPr>
            <a:r>
              <a:rPr b="1" lang="it" sz="1000"/>
              <a:t>1.7</a:t>
            </a:r>
            <a:r>
              <a:rPr lang="it" sz="1000"/>
              <a:t> What is a business plan</a:t>
            </a:r>
            <a:endParaRPr sz="1000"/>
          </a:p>
          <a:p>
            <a:pPr indent="0" lvl="0" marL="0" rtl="0" algn="l">
              <a:lnSpc>
                <a:spcPct val="100000"/>
              </a:lnSpc>
              <a:spcBef>
                <a:spcPts val="0"/>
              </a:spcBef>
              <a:spcAft>
                <a:spcPts val="0"/>
              </a:spcAft>
              <a:buNone/>
            </a:pPr>
            <a:r>
              <a:t/>
            </a:r>
            <a:endParaRPr sz="1000"/>
          </a:p>
          <a:p>
            <a:pPr indent="0" lvl="0" marL="457200" rtl="0" algn="l">
              <a:lnSpc>
                <a:spcPct val="100000"/>
              </a:lnSpc>
              <a:spcBef>
                <a:spcPts val="0"/>
              </a:spcBef>
              <a:spcAft>
                <a:spcPts val="0"/>
              </a:spcAft>
              <a:buNone/>
            </a:pPr>
            <a:r>
              <a:t/>
            </a:r>
            <a:endParaRPr sz="1000">
              <a:latin typeface="Arial"/>
              <a:ea typeface="Arial"/>
              <a:cs typeface="Arial"/>
              <a:sym typeface="Arial"/>
            </a:endParaRPr>
          </a:p>
          <a:p>
            <a:pPr indent="-311150" lvl="0" marL="457200" rtl="0" algn="l">
              <a:spcBef>
                <a:spcPts val="0"/>
              </a:spcBef>
              <a:spcAft>
                <a:spcPts val="0"/>
              </a:spcAft>
              <a:buClr>
                <a:schemeClr val="dk1"/>
              </a:buClr>
              <a:buSzPts val="1300"/>
              <a:buAutoNum type="arabicPeriod"/>
            </a:pPr>
            <a:r>
              <a:rPr b="1" lang="it" sz="1300">
                <a:solidFill>
                  <a:schemeClr val="dk1"/>
                </a:solidFill>
              </a:rPr>
              <a:t>THE ECONOMIC BALANCE OF THE SOCIAL ENTERPRISE</a:t>
            </a:r>
            <a:endParaRPr b="1" sz="1300">
              <a:solidFill>
                <a:schemeClr val="dk1"/>
              </a:solidFill>
            </a:endParaRPr>
          </a:p>
          <a:p>
            <a:pPr indent="0" lvl="0" marL="0" rtl="0" algn="l">
              <a:lnSpc>
                <a:spcPct val="100000"/>
              </a:lnSpc>
              <a:spcBef>
                <a:spcPts val="1600"/>
              </a:spcBef>
              <a:spcAft>
                <a:spcPts val="0"/>
              </a:spcAft>
              <a:buNone/>
            </a:pPr>
            <a:r>
              <a:rPr b="1" lang="it" sz="1000"/>
              <a:t>2.1</a:t>
            </a:r>
            <a:r>
              <a:rPr lang="it" sz="1000"/>
              <a:t> Characteristics and management of the financial objectives</a:t>
            </a:r>
            <a:endParaRPr sz="800"/>
          </a:p>
          <a:p>
            <a:pPr indent="0" lvl="0" marL="0" rtl="0" algn="l">
              <a:lnSpc>
                <a:spcPct val="100000"/>
              </a:lnSpc>
              <a:spcBef>
                <a:spcPts val="0"/>
              </a:spcBef>
              <a:spcAft>
                <a:spcPts val="0"/>
              </a:spcAft>
              <a:buNone/>
            </a:pPr>
            <a:r>
              <a:rPr b="1" lang="it" sz="1000"/>
              <a:t>2.2</a:t>
            </a:r>
            <a:r>
              <a:rPr lang="it" sz="1000"/>
              <a:t> Planning the necessary resources, costs and revenues </a:t>
            </a:r>
            <a:endParaRPr sz="1100"/>
          </a:p>
          <a:p>
            <a:pPr indent="0" lvl="0" marL="457200" rtl="0" algn="l">
              <a:spcBef>
                <a:spcPts val="0"/>
              </a:spcBef>
              <a:spcAft>
                <a:spcPts val="0"/>
              </a:spcAft>
              <a:buNone/>
            </a:pPr>
            <a:r>
              <a:t/>
            </a:r>
            <a:endParaRPr sz="1600"/>
          </a:p>
        </p:txBody>
      </p:sp>
      <p:pic>
        <p:nvPicPr>
          <p:cNvPr id="178" name="Google Shape;178;p30"/>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179" name="Google Shape;179;p30"/>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1508100" y="511550"/>
            <a:ext cx="6127800" cy="909600"/>
          </a:xfrm>
          <a:prstGeom prst="rect">
            <a:avLst/>
          </a:prstGeom>
        </p:spPr>
        <p:txBody>
          <a:bodyPr anchorCtr="0" anchor="t" bIns="91425" lIns="91425" spcFirstLastPara="1" rIns="91425" wrap="square" tIns="91425">
            <a:noAutofit/>
          </a:bodyPr>
          <a:lstStyle/>
          <a:p>
            <a:pPr indent="0" lvl="0" marL="914400" rtl="0" algn="ctr">
              <a:spcBef>
                <a:spcPts val="0"/>
              </a:spcBef>
              <a:spcAft>
                <a:spcPts val="0"/>
              </a:spcAft>
              <a:buNone/>
            </a:pPr>
            <a:r>
              <a:rPr lang="it" sz="1400">
                <a:latin typeface="Lato"/>
                <a:ea typeface="Lato"/>
                <a:cs typeface="Lato"/>
                <a:sym typeface="Lato"/>
              </a:rPr>
              <a:t>Social enterprise financial planning and management </a:t>
            </a:r>
            <a:endParaRPr sz="1400">
              <a:latin typeface="Lato"/>
              <a:ea typeface="Lato"/>
              <a:cs typeface="Lato"/>
              <a:sym typeface="Lato"/>
            </a:endParaRPr>
          </a:p>
          <a:p>
            <a:pPr indent="0" lvl="0" marL="914400" rtl="0" algn="ctr">
              <a:spcBef>
                <a:spcPts val="0"/>
              </a:spcBef>
              <a:spcAft>
                <a:spcPts val="0"/>
              </a:spcAft>
              <a:buNone/>
            </a:pPr>
            <a:r>
              <a:rPr lang="it" sz="1400">
                <a:latin typeface="Lato"/>
                <a:ea typeface="Lato"/>
                <a:cs typeface="Lato"/>
                <a:sym typeface="Lato"/>
              </a:rPr>
              <a:t>and </a:t>
            </a:r>
            <a:endParaRPr sz="1400">
              <a:latin typeface="Lato"/>
              <a:ea typeface="Lato"/>
              <a:cs typeface="Lato"/>
              <a:sym typeface="Lato"/>
            </a:endParaRPr>
          </a:p>
          <a:p>
            <a:pPr indent="0" lvl="0" marL="914400" rtl="0" algn="ctr">
              <a:spcBef>
                <a:spcPts val="0"/>
              </a:spcBef>
              <a:spcAft>
                <a:spcPts val="0"/>
              </a:spcAft>
              <a:buNone/>
            </a:pPr>
            <a:r>
              <a:rPr lang="it" sz="1400">
                <a:latin typeface="Lato"/>
                <a:ea typeface="Lato"/>
                <a:cs typeface="Lato"/>
                <a:sym typeface="Lato"/>
              </a:rPr>
              <a:t>innovation and digitisation of financial processes</a:t>
            </a:r>
            <a:endParaRPr sz="1400">
              <a:latin typeface="Lato"/>
              <a:ea typeface="Lato"/>
              <a:cs typeface="Lato"/>
              <a:sym typeface="Lato"/>
            </a:endParaRPr>
          </a:p>
        </p:txBody>
      </p:sp>
      <p:sp>
        <p:nvSpPr>
          <p:cNvPr id="185" name="Google Shape;185;p31"/>
          <p:cNvSpPr txBox="1"/>
          <p:nvPr>
            <p:ph idx="1" type="body"/>
          </p:nvPr>
        </p:nvSpPr>
        <p:spPr>
          <a:xfrm>
            <a:off x="2341050" y="1350550"/>
            <a:ext cx="6371400" cy="32268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AutoNum type="arabicPeriod"/>
            </a:pPr>
            <a:r>
              <a:rPr b="1" lang="it" sz="1300">
                <a:solidFill>
                  <a:schemeClr val="dk1"/>
                </a:solidFill>
              </a:rPr>
              <a:t> INTRODUCTION TO FINANCIAL MANAGEMENT</a:t>
            </a:r>
            <a:endParaRPr b="1" sz="1300" u="sng">
              <a:solidFill>
                <a:schemeClr val="dk1"/>
              </a:solidFill>
            </a:endParaRPr>
          </a:p>
          <a:p>
            <a:pPr indent="0" lvl="0" marL="0" rtl="0" algn="l">
              <a:lnSpc>
                <a:spcPct val="100000"/>
              </a:lnSpc>
              <a:spcBef>
                <a:spcPts val="1600"/>
              </a:spcBef>
              <a:spcAft>
                <a:spcPts val="0"/>
              </a:spcAft>
              <a:buNone/>
            </a:pPr>
            <a:r>
              <a:rPr b="1" lang="it" sz="1000"/>
              <a:t>3.1</a:t>
            </a:r>
            <a:r>
              <a:rPr lang="it" sz="1000"/>
              <a:t> What is financial management </a:t>
            </a:r>
            <a:endParaRPr sz="1000"/>
          </a:p>
          <a:p>
            <a:pPr indent="0" lvl="0" marL="0" rtl="0" algn="l">
              <a:lnSpc>
                <a:spcPct val="100000"/>
              </a:lnSpc>
              <a:spcBef>
                <a:spcPts val="0"/>
              </a:spcBef>
              <a:spcAft>
                <a:spcPts val="0"/>
              </a:spcAft>
              <a:buClr>
                <a:schemeClr val="dk2"/>
              </a:buClr>
              <a:buSzPts val="1100"/>
              <a:buFont typeface="Arial"/>
              <a:buNone/>
            </a:pPr>
            <a:r>
              <a:rPr b="1" lang="it" sz="1000"/>
              <a:t>3.2</a:t>
            </a:r>
            <a:r>
              <a:rPr lang="it" sz="1000"/>
              <a:t> Objectives  </a:t>
            </a:r>
            <a:endParaRPr sz="1000"/>
          </a:p>
          <a:p>
            <a:pPr indent="0" lvl="0" marL="0" rtl="0" algn="l">
              <a:lnSpc>
                <a:spcPct val="100000"/>
              </a:lnSpc>
              <a:spcBef>
                <a:spcPts val="0"/>
              </a:spcBef>
              <a:spcAft>
                <a:spcPts val="0"/>
              </a:spcAft>
              <a:buNone/>
            </a:pPr>
            <a:r>
              <a:rPr b="1" lang="it" sz="1000"/>
              <a:t>3.3</a:t>
            </a:r>
            <a:r>
              <a:rPr lang="it" sz="1000"/>
              <a:t> Elements of financial management </a:t>
            </a:r>
            <a:endParaRPr sz="1000"/>
          </a:p>
          <a:p>
            <a:pPr indent="0" lvl="0" marL="457200" rtl="0" algn="l">
              <a:lnSpc>
                <a:spcPct val="100000"/>
              </a:lnSpc>
              <a:spcBef>
                <a:spcPts val="0"/>
              </a:spcBef>
              <a:spcAft>
                <a:spcPts val="0"/>
              </a:spcAft>
              <a:buClr>
                <a:schemeClr val="dk2"/>
              </a:buClr>
              <a:buSzPts val="1100"/>
              <a:buFont typeface="Arial"/>
              <a:buNone/>
            </a:pPr>
            <a:r>
              <a:t/>
            </a:r>
            <a:endParaRPr sz="1000"/>
          </a:p>
          <a:p>
            <a:pPr indent="-311150" lvl="0" marL="457200" rtl="0" algn="l">
              <a:lnSpc>
                <a:spcPct val="100000"/>
              </a:lnSpc>
              <a:spcBef>
                <a:spcPts val="0"/>
              </a:spcBef>
              <a:spcAft>
                <a:spcPts val="0"/>
              </a:spcAft>
              <a:buClr>
                <a:schemeClr val="dk1"/>
              </a:buClr>
              <a:buSzPts val="1300"/>
              <a:buAutoNum type="arabicPeriod"/>
            </a:pPr>
            <a:r>
              <a:rPr b="1" lang="it" sz="1300">
                <a:solidFill>
                  <a:schemeClr val="dk1"/>
                </a:solidFill>
              </a:rPr>
              <a:t>COMPONENTS OF FINANCIAL MANAGEMENT  - CONSTRUCTING, READING AND UNDERSTANDING </a:t>
            </a:r>
            <a:endParaRPr b="1" sz="1300">
              <a:solidFill>
                <a:schemeClr val="dk1"/>
              </a:solidFill>
            </a:endParaRPr>
          </a:p>
          <a:p>
            <a:pPr indent="0" lvl="0" marL="0" rtl="0" algn="l">
              <a:lnSpc>
                <a:spcPct val="100000"/>
              </a:lnSpc>
              <a:spcBef>
                <a:spcPts val="0"/>
              </a:spcBef>
              <a:spcAft>
                <a:spcPts val="0"/>
              </a:spcAft>
              <a:buNone/>
            </a:pPr>
            <a:r>
              <a:t/>
            </a:r>
            <a:endParaRPr b="1" sz="1200">
              <a:solidFill>
                <a:schemeClr val="dk1"/>
              </a:solidFill>
            </a:endParaRPr>
          </a:p>
          <a:p>
            <a:pPr indent="0" lvl="0" marL="0" rtl="0" algn="l">
              <a:lnSpc>
                <a:spcPct val="100000"/>
              </a:lnSpc>
              <a:spcBef>
                <a:spcPts val="0"/>
              </a:spcBef>
              <a:spcAft>
                <a:spcPts val="0"/>
              </a:spcAft>
              <a:buNone/>
            </a:pPr>
            <a:r>
              <a:rPr b="1" lang="it" sz="1000"/>
              <a:t>4.1 </a:t>
            </a:r>
            <a:r>
              <a:rPr lang="it" sz="1000"/>
              <a:t>The balance sheet</a:t>
            </a:r>
            <a:r>
              <a:rPr b="1" lang="it" sz="1000"/>
              <a:t> </a:t>
            </a:r>
            <a:endParaRPr sz="1000"/>
          </a:p>
          <a:p>
            <a:pPr indent="0" lvl="0" marL="0" rtl="0" algn="l">
              <a:lnSpc>
                <a:spcPct val="100000"/>
              </a:lnSpc>
              <a:spcBef>
                <a:spcPts val="0"/>
              </a:spcBef>
              <a:spcAft>
                <a:spcPts val="0"/>
              </a:spcAft>
              <a:buNone/>
            </a:pPr>
            <a:r>
              <a:rPr b="1" lang="it" sz="1000"/>
              <a:t>4.2 </a:t>
            </a:r>
            <a:r>
              <a:rPr lang="it" sz="1000"/>
              <a:t>The profit and loss statements   </a:t>
            </a:r>
            <a:endParaRPr sz="1000"/>
          </a:p>
          <a:p>
            <a:pPr indent="0" lvl="0" marL="0" rtl="0" algn="l">
              <a:lnSpc>
                <a:spcPct val="100000"/>
              </a:lnSpc>
              <a:spcBef>
                <a:spcPts val="0"/>
              </a:spcBef>
              <a:spcAft>
                <a:spcPts val="0"/>
              </a:spcAft>
              <a:buNone/>
            </a:pPr>
            <a:r>
              <a:rPr b="1" lang="it" sz="1000"/>
              <a:t>4.3 </a:t>
            </a:r>
            <a:r>
              <a:rPr lang="it" sz="1000"/>
              <a:t>The cash flow statement </a:t>
            </a:r>
            <a:endParaRPr sz="1000"/>
          </a:p>
          <a:p>
            <a:pPr indent="0" lvl="0" marL="0" rtl="0" algn="l">
              <a:lnSpc>
                <a:spcPct val="100000"/>
              </a:lnSpc>
              <a:spcBef>
                <a:spcPts val="0"/>
              </a:spcBef>
              <a:spcAft>
                <a:spcPts val="0"/>
              </a:spcAft>
              <a:buNone/>
            </a:pPr>
            <a:r>
              <a:rPr b="1" lang="it" sz="1000"/>
              <a:t>4.4 </a:t>
            </a:r>
            <a:r>
              <a:rPr lang="it" sz="1000"/>
              <a:t>The importance of budget indicators for the above statements for control and management purposes</a:t>
            </a:r>
            <a:endParaRPr b="1" sz="1000"/>
          </a:p>
          <a:p>
            <a:pPr indent="0" lvl="0" marL="457200" rtl="0" algn="l">
              <a:lnSpc>
                <a:spcPct val="100000"/>
              </a:lnSpc>
              <a:spcBef>
                <a:spcPts val="0"/>
              </a:spcBef>
              <a:spcAft>
                <a:spcPts val="0"/>
              </a:spcAft>
              <a:buNone/>
            </a:pPr>
            <a:r>
              <a:t/>
            </a:r>
            <a:endParaRPr sz="1200">
              <a:solidFill>
                <a:schemeClr val="dk1"/>
              </a:solidFill>
            </a:endParaRPr>
          </a:p>
          <a:p>
            <a:pPr indent="-311150" lvl="0" marL="457200" rtl="0" algn="l">
              <a:lnSpc>
                <a:spcPct val="100000"/>
              </a:lnSpc>
              <a:spcBef>
                <a:spcPts val="0"/>
              </a:spcBef>
              <a:spcAft>
                <a:spcPts val="0"/>
              </a:spcAft>
              <a:buClr>
                <a:schemeClr val="dk1"/>
              </a:buClr>
              <a:buSzPts val="1300"/>
              <a:buAutoNum type="arabicPeriod"/>
            </a:pPr>
            <a:r>
              <a:rPr b="1" lang="it" sz="1300">
                <a:solidFill>
                  <a:schemeClr val="dk1"/>
                </a:solidFill>
              </a:rPr>
              <a:t>AUTOMATION AND FINANCIAL MANAGEMENT</a:t>
            </a:r>
            <a:endParaRPr b="1" sz="1300">
              <a:solidFill>
                <a:schemeClr val="dk1"/>
              </a:solidFill>
            </a:endParaRPr>
          </a:p>
          <a:p>
            <a:pPr indent="0" lvl="0" marL="0" rtl="0" algn="l">
              <a:lnSpc>
                <a:spcPct val="100000"/>
              </a:lnSpc>
              <a:spcBef>
                <a:spcPts val="0"/>
              </a:spcBef>
              <a:spcAft>
                <a:spcPts val="0"/>
              </a:spcAft>
              <a:buNone/>
            </a:pPr>
            <a:r>
              <a:t/>
            </a:r>
            <a:endParaRPr b="1" sz="1200">
              <a:solidFill>
                <a:schemeClr val="dk1"/>
              </a:solidFill>
            </a:endParaRPr>
          </a:p>
          <a:p>
            <a:pPr indent="0" lvl="0" marL="0" rtl="0" algn="l">
              <a:lnSpc>
                <a:spcPct val="100000"/>
              </a:lnSpc>
              <a:spcBef>
                <a:spcPts val="0"/>
              </a:spcBef>
              <a:spcAft>
                <a:spcPts val="0"/>
              </a:spcAft>
              <a:buNone/>
            </a:pPr>
            <a:r>
              <a:rPr b="1" lang="it" sz="1000"/>
              <a:t>5.1</a:t>
            </a:r>
            <a:r>
              <a:rPr lang="it" sz="1000"/>
              <a:t> Big Data for real-time management </a:t>
            </a:r>
            <a:endParaRPr sz="1000"/>
          </a:p>
          <a:p>
            <a:pPr indent="0" lvl="0" marL="0" rtl="0" algn="l">
              <a:lnSpc>
                <a:spcPct val="100000"/>
              </a:lnSpc>
              <a:spcBef>
                <a:spcPts val="0"/>
              </a:spcBef>
              <a:spcAft>
                <a:spcPts val="0"/>
              </a:spcAft>
              <a:buNone/>
            </a:pPr>
            <a:r>
              <a:rPr b="1" lang="it" sz="1000"/>
              <a:t>5.2 </a:t>
            </a:r>
            <a:r>
              <a:rPr lang="it" sz="1000"/>
              <a:t>Tool tips</a:t>
            </a:r>
            <a:endParaRPr sz="1000"/>
          </a:p>
          <a:p>
            <a:pPr indent="0" lvl="0" marL="457200" rtl="0" algn="l">
              <a:lnSpc>
                <a:spcPct val="100000"/>
              </a:lnSpc>
              <a:spcBef>
                <a:spcPts val="0"/>
              </a:spcBef>
              <a:spcAft>
                <a:spcPts val="0"/>
              </a:spcAft>
              <a:buNone/>
            </a:pPr>
            <a:r>
              <a:t/>
            </a:r>
            <a:endParaRPr sz="1000"/>
          </a:p>
          <a:p>
            <a:pPr indent="0" lvl="0" marL="457200" rtl="0" algn="l">
              <a:spcBef>
                <a:spcPts val="0"/>
              </a:spcBef>
              <a:spcAft>
                <a:spcPts val="1200"/>
              </a:spcAft>
              <a:buNone/>
            </a:pPr>
            <a:r>
              <a:t/>
            </a:r>
            <a:endParaRPr b="1">
              <a:solidFill>
                <a:schemeClr val="dk1"/>
              </a:solidFill>
            </a:endParaRPr>
          </a:p>
        </p:txBody>
      </p:sp>
      <p:sp>
        <p:nvSpPr>
          <p:cNvPr id="186" name="Google Shape;186;p31"/>
          <p:cNvSpPr txBox="1"/>
          <p:nvPr/>
        </p:nvSpPr>
        <p:spPr>
          <a:xfrm>
            <a:off x="605375" y="2317800"/>
            <a:ext cx="1053300" cy="507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it" sz="2100">
                <a:solidFill>
                  <a:schemeClr val="dk1"/>
                </a:solidFill>
                <a:latin typeface="Lato"/>
                <a:ea typeface="Lato"/>
                <a:cs typeface="Lato"/>
                <a:sym typeface="Lato"/>
              </a:rPr>
              <a:t>I</a:t>
            </a:r>
            <a:r>
              <a:rPr b="1" lang="it" sz="2100">
                <a:solidFill>
                  <a:schemeClr val="dk1"/>
                </a:solidFill>
                <a:latin typeface="Lato"/>
                <a:ea typeface="Lato"/>
                <a:cs typeface="Lato"/>
                <a:sym typeface="Lato"/>
              </a:rPr>
              <a:t>ndex</a:t>
            </a:r>
            <a:endParaRPr/>
          </a:p>
        </p:txBody>
      </p:sp>
      <p:pic>
        <p:nvPicPr>
          <p:cNvPr id="187" name="Google Shape;187;p31"/>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188" name="Google Shape;188;p31"/>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txBox="1"/>
          <p:nvPr>
            <p:ph type="title"/>
          </p:nvPr>
        </p:nvSpPr>
        <p:spPr>
          <a:xfrm>
            <a:off x="281725" y="25717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it" sz="2400">
                <a:solidFill>
                  <a:srgbClr val="122D4A"/>
                </a:solidFill>
                <a:latin typeface="Arial"/>
                <a:ea typeface="Arial"/>
                <a:cs typeface="Arial"/>
                <a:sym typeface="Arial"/>
              </a:rPr>
              <a:t>1.1 The purpose of planning and management tools</a:t>
            </a:r>
            <a:endParaRPr b="0" sz="2400">
              <a:solidFill>
                <a:srgbClr val="12129F"/>
              </a:solidFill>
              <a:latin typeface="Arial"/>
              <a:ea typeface="Arial"/>
              <a:cs typeface="Arial"/>
              <a:sym typeface="Arial"/>
            </a:endParaRPr>
          </a:p>
        </p:txBody>
      </p:sp>
      <p:sp>
        <p:nvSpPr>
          <p:cNvPr id="194" name="Google Shape;194;p32"/>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None/>
            </a:pPr>
            <a:r>
              <a:rPr lang="it" sz="1400">
                <a:solidFill>
                  <a:schemeClr val="dk2"/>
                </a:solidFill>
              </a:rPr>
              <a:t>One of the major causes of the success of businesses is the </a:t>
            </a:r>
            <a:r>
              <a:rPr b="1" lang="it" sz="1400">
                <a:solidFill>
                  <a:schemeClr val="dk2"/>
                </a:solidFill>
              </a:rPr>
              <a:t>definition of their own objectives</a:t>
            </a:r>
            <a:r>
              <a:rPr lang="it" sz="1400">
                <a:solidFill>
                  <a:schemeClr val="dk2"/>
                </a:solidFill>
              </a:rPr>
              <a:t>. To achieve success it is necessary to:</a:t>
            </a:r>
            <a:endParaRPr sz="1400">
              <a:solidFill>
                <a:schemeClr val="dk2"/>
              </a:solidFill>
            </a:endParaRPr>
          </a:p>
          <a:p>
            <a:pPr indent="0" lvl="0" marL="0" rtl="0" algn="just">
              <a:lnSpc>
                <a:spcPct val="100000"/>
              </a:lnSpc>
              <a:spcBef>
                <a:spcPts val="1600"/>
              </a:spcBef>
              <a:spcAft>
                <a:spcPts val="0"/>
              </a:spcAft>
              <a:buNone/>
            </a:pPr>
            <a:r>
              <a:t/>
            </a:r>
            <a:endParaRPr sz="1400">
              <a:solidFill>
                <a:schemeClr val="dk2"/>
              </a:solidFill>
            </a:endParaRPr>
          </a:p>
          <a:p>
            <a:pPr indent="-317500" lvl="0" marL="457200" rtl="0" algn="l">
              <a:lnSpc>
                <a:spcPct val="115000"/>
              </a:lnSpc>
              <a:spcBef>
                <a:spcPts val="1600"/>
              </a:spcBef>
              <a:spcAft>
                <a:spcPts val="0"/>
              </a:spcAft>
              <a:buClr>
                <a:schemeClr val="dk2"/>
              </a:buClr>
              <a:buSzPts val="1400"/>
              <a:buChar char="●"/>
            </a:pPr>
            <a:r>
              <a:rPr lang="it" sz="1400">
                <a:solidFill>
                  <a:schemeClr val="dk2"/>
                </a:solidFill>
              </a:rPr>
              <a:t>Know clearly what you are looking for;</a:t>
            </a:r>
            <a:endParaRPr sz="1400">
              <a:solidFill>
                <a:schemeClr val="dk2"/>
              </a:solidFill>
            </a:endParaRPr>
          </a:p>
          <a:p>
            <a:pPr indent="-317500" lvl="0" marL="457200" rtl="0" algn="just">
              <a:lnSpc>
                <a:spcPct val="115000"/>
              </a:lnSpc>
              <a:spcBef>
                <a:spcPts val="0"/>
              </a:spcBef>
              <a:spcAft>
                <a:spcPts val="0"/>
              </a:spcAft>
              <a:buClr>
                <a:schemeClr val="dk2"/>
              </a:buClr>
              <a:buSzPts val="1400"/>
              <a:buChar char="●"/>
            </a:pPr>
            <a:r>
              <a:rPr lang="it" sz="1400">
                <a:solidFill>
                  <a:schemeClr val="dk2"/>
                </a:solidFill>
              </a:rPr>
              <a:t>Develop a plan to achieve it;</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it" sz="1400">
                <a:solidFill>
                  <a:schemeClr val="dk2"/>
                </a:solidFill>
              </a:rPr>
              <a:t>Concentrate, work and strive to reach it</a:t>
            </a:r>
            <a:endParaRPr sz="1400"/>
          </a:p>
        </p:txBody>
      </p:sp>
      <p:sp>
        <p:nvSpPr>
          <p:cNvPr id="195" name="Google Shape;195;p32"/>
          <p:cNvSpPr txBox="1"/>
          <p:nvPr>
            <p:ph type="title"/>
          </p:nvPr>
        </p:nvSpPr>
        <p:spPr>
          <a:xfrm>
            <a:off x="281725" y="1383375"/>
            <a:ext cx="4045200" cy="1318200"/>
          </a:xfrm>
          <a:prstGeom prst="rect">
            <a:avLst/>
          </a:prstGeom>
          <a:noFill/>
          <a:ln>
            <a:noFill/>
          </a:ln>
        </p:spPr>
        <p:txBody>
          <a:bodyPr anchorCtr="0" anchor="ctr" bIns="91425" lIns="91425" spcFirstLastPara="1" rIns="91425" wrap="square" tIns="91425">
            <a:noAutofit/>
          </a:bodyPr>
          <a:lstStyle/>
          <a:p>
            <a:pPr indent="-381000" lvl="0" marL="457200" rtl="0" algn="ctr">
              <a:spcBef>
                <a:spcPts val="0"/>
              </a:spcBef>
              <a:spcAft>
                <a:spcPts val="0"/>
              </a:spcAft>
              <a:buSzPts val="2400"/>
              <a:buAutoNum type="arabicPeriod"/>
            </a:pPr>
            <a:r>
              <a:rPr lang="it" sz="2400"/>
              <a:t>THE BUSINESS PLANNING PROCESS </a:t>
            </a:r>
            <a:endParaRPr sz="2400">
              <a:solidFill>
                <a:srgbClr val="122D4A"/>
              </a:solidFill>
              <a:latin typeface="Arial"/>
              <a:ea typeface="Arial"/>
              <a:cs typeface="Arial"/>
              <a:sym typeface="Arial"/>
            </a:endParaRPr>
          </a:p>
        </p:txBody>
      </p:sp>
      <p:sp>
        <p:nvSpPr>
          <p:cNvPr id="196" name="Google Shape;196;p32"/>
          <p:cNvSpPr txBox="1"/>
          <p:nvPr>
            <p:ph type="title"/>
          </p:nvPr>
        </p:nvSpPr>
        <p:spPr>
          <a:xfrm>
            <a:off x="4837325" y="73740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it" sz="1800">
                <a:solidFill>
                  <a:srgbClr val="09142A"/>
                </a:solidFill>
                <a:latin typeface="Lato"/>
                <a:ea typeface="Lato"/>
                <a:cs typeface="Lato"/>
                <a:sym typeface="Lato"/>
              </a:rPr>
              <a:t>The importance of planning</a:t>
            </a:r>
            <a:endParaRPr b="0" sz="1800">
              <a:solidFill>
                <a:srgbClr val="09142A"/>
              </a:solidFill>
              <a:latin typeface="Lato"/>
              <a:ea typeface="Lato"/>
              <a:cs typeface="Lato"/>
              <a:sym typeface="Lato"/>
            </a:endParaRPr>
          </a:p>
        </p:txBody>
      </p:sp>
      <p:pic>
        <p:nvPicPr>
          <p:cNvPr id="197" name="Google Shape;197;p32"/>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198" name="Google Shape;198;p32"/>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idx="1" type="body"/>
          </p:nvPr>
        </p:nvSpPr>
        <p:spPr>
          <a:xfrm>
            <a:off x="511350" y="1936325"/>
            <a:ext cx="8121300" cy="2903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2"/>
              </a:buClr>
              <a:buSzPts val="1100"/>
              <a:buFont typeface="Arial"/>
              <a:buNone/>
            </a:pPr>
            <a:r>
              <a:rPr lang="it" sz="1600"/>
              <a:t>In order to define the objectives properly, they must meet a series of characteristics. The objectives should be </a:t>
            </a:r>
            <a:r>
              <a:rPr b="1" lang="it" sz="1600">
                <a:solidFill>
                  <a:schemeClr val="dk1"/>
                </a:solidFill>
              </a:rPr>
              <a:t>SMART</a:t>
            </a:r>
            <a:endParaRPr b="1" sz="1600">
              <a:solidFill>
                <a:schemeClr val="dk1"/>
              </a:solidFill>
            </a:endParaRPr>
          </a:p>
          <a:p>
            <a:pPr indent="-330200" lvl="0" marL="457200" rtl="0" algn="l">
              <a:lnSpc>
                <a:spcPct val="115000"/>
              </a:lnSpc>
              <a:spcBef>
                <a:spcPts val="1000"/>
              </a:spcBef>
              <a:spcAft>
                <a:spcPts val="0"/>
              </a:spcAft>
              <a:buSzPts val="1600"/>
              <a:buChar char="●"/>
            </a:pPr>
            <a:r>
              <a:rPr b="1" lang="it" sz="1600">
                <a:solidFill>
                  <a:schemeClr val="dk1"/>
                </a:solidFill>
              </a:rPr>
              <a:t>Specific </a:t>
            </a:r>
            <a:r>
              <a:rPr lang="it" sz="1600"/>
              <a:t>– </a:t>
            </a:r>
            <a:r>
              <a:rPr lang="it" sz="1600">
                <a:highlight>
                  <a:srgbClr val="FFFFFF"/>
                </a:highlight>
              </a:rPr>
              <a:t>detailed, focused and well defined</a:t>
            </a:r>
            <a:endParaRPr sz="1600"/>
          </a:p>
          <a:p>
            <a:pPr indent="-330200" lvl="0" marL="457200" rtl="0" algn="l">
              <a:lnSpc>
                <a:spcPct val="115000"/>
              </a:lnSpc>
              <a:spcBef>
                <a:spcPts val="0"/>
              </a:spcBef>
              <a:spcAft>
                <a:spcPts val="0"/>
              </a:spcAft>
              <a:buSzPts val="1600"/>
              <a:buChar char="●"/>
            </a:pPr>
            <a:r>
              <a:rPr b="1" lang="it" sz="1600">
                <a:solidFill>
                  <a:schemeClr val="dk1"/>
                </a:solidFill>
              </a:rPr>
              <a:t>Measurable </a:t>
            </a:r>
            <a:r>
              <a:rPr lang="it" sz="1600"/>
              <a:t>– </a:t>
            </a:r>
            <a:r>
              <a:rPr lang="it" sz="1600">
                <a:highlight>
                  <a:srgbClr val="FFFFFF"/>
                </a:highlight>
              </a:rPr>
              <a:t>a measure to monitor progress</a:t>
            </a:r>
            <a:endParaRPr sz="1600"/>
          </a:p>
          <a:p>
            <a:pPr indent="-330200" lvl="0" marL="457200" rtl="0" algn="l">
              <a:lnSpc>
                <a:spcPct val="115000"/>
              </a:lnSpc>
              <a:spcBef>
                <a:spcPts val="0"/>
              </a:spcBef>
              <a:spcAft>
                <a:spcPts val="0"/>
              </a:spcAft>
              <a:buSzPts val="1600"/>
              <a:buChar char="●"/>
            </a:pPr>
            <a:r>
              <a:rPr b="1" lang="it" sz="1600">
                <a:solidFill>
                  <a:schemeClr val="dk1"/>
                </a:solidFill>
              </a:rPr>
              <a:t>Achievable (or agreed)</a:t>
            </a:r>
            <a:r>
              <a:rPr lang="it" sz="1600"/>
              <a:t>– </a:t>
            </a:r>
            <a:r>
              <a:rPr lang="it" sz="1600">
                <a:highlight>
                  <a:srgbClr val="FFFFFF"/>
                </a:highlight>
              </a:rPr>
              <a:t>the necessary resources are available</a:t>
            </a:r>
            <a:endParaRPr sz="1600"/>
          </a:p>
          <a:p>
            <a:pPr indent="-330200" lvl="0" marL="457200" rtl="0" algn="l">
              <a:lnSpc>
                <a:spcPct val="115000"/>
              </a:lnSpc>
              <a:spcBef>
                <a:spcPts val="0"/>
              </a:spcBef>
              <a:spcAft>
                <a:spcPts val="0"/>
              </a:spcAft>
              <a:buSzPts val="1600"/>
              <a:buChar char="●"/>
            </a:pPr>
            <a:r>
              <a:rPr b="1" lang="it" sz="1600">
                <a:solidFill>
                  <a:schemeClr val="dk1"/>
                </a:solidFill>
              </a:rPr>
              <a:t>Relevant (or realistic) </a:t>
            </a:r>
            <a:r>
              <a:rPr lang="it" sz="1600"/>
              <a:t>– </a:t>
            </a:r>
            <a:r>
              <a:rPr lang="it" sz="1600">
                <a:highlight>
                  <a:srgbClr val="FFFFFF"/>
                </a:highlight>
              </a:rPr>
              <a:t>clear understanding of how the objective, aligned with the overall strategy of the organization, might be reached</a:t>
            </a:r>
            <a:endParaRPr sz="1600"/>
          </a:p>
          <a:p>
            <a:pPr indent="-330200" lvl="0" marL="457200" rtl="0" algn="l">
              <a:lnSpc>
                <a:spcPct val="115000"/>
              </a:lnSpc>
              <a:spcBef>
                <a:spcPts val="0"/>
              </a:spcBef>
              <a:spcAft>
                <a:spcPts val="0"/>
              </a:spcAft>
              <a:buSzPts val="1600"/>
              <a:buChar char="●"/>
            </a:pPr>
            <a:r>
              <a:rPr b="1" lang="it" sz="1600">
                <a:solidFill>
                  <a:schemeClr val="dk1"/>
                </a:solidFill>
              </a:rPr>
              <a:t>Time bound</a:t>
            </a:r>
            <a:r>
              <a:rPr lang="it" sz="1600"/>
              <a:t> – a limited amount of time should be established </a:t>
            </a:r>
            <a:endParaRPr sz="1600"/>
          </a:p>
        </p:txBody>
      </p:sp>
      <p:pic>
        <p:nvPicPr>
          <p:cNvPr id="204" name="Google Shape;204;p33"/>
          <p:cNvPicPr preferRelativeResize="0"/>
          <p:nvPr/>
        </p:nvPicPr>
        <p:blipFill>
          <a:blip r:embed="rId3">
            <a:alphaModFix/>
          </a:blip>
          <a:stretch>
            <a:fillRect/>
          </a:stretch>
        </p:blipFill>
        <p:spPr>
          <a:xfrm>
            <a:off x="2683100" y="180599"/>
            <a:ext cx="3777798" cy="1593326"/>
          </a:xfrm>
          <a:prstGeom prst="rect">
            <a:avLst/>
          </a:prstGeom>
          <a:noFill/>
          <a:ln>
            <a:noFill/>
          </a:ln>
        </p:spPr>
      </p:pic>
      <p:pic>
        <p:nvPicPr>
          <p:cNvPr id="205" name="Google Shape;205;p33"/>
          <p:cNvPicPr preferRelativeResize="0"/>
          <p:nvPr/>
        </p:nvPicPr>
        <p:blipFill>
          <a:blip r:embed="rId4">
            <a:alphaModFix/>
          </a:blip>
          <a:stretch>
            <a:fillRect/>
          </a:stretch>
        </p:blipFill>
        <p:spPr>
          <a:xfrm>
            <a:off x="1789397" y="96574"/>
            <a:ext cx="784074" cy="771826"/>
          </a:xfrm>
          <a:prstGeom prst="rect">
            <a:avLst/>
          </a:prstGeom>
          <a:noFill/>
          <a:ln>
            <a:noFill/>
          </a:ln>
        </p:spPr>
      </p:pic>
      <p:pic>
        <p:nvPicPr>
          <p:cNvPr id="206" name="Google Shape;206;p33"/>
          <p:cNvPicPr preferRelativeResize="0"/>
          <p:nvPr/>
        </p:nvPicPr>
        <p:blipFill>
          <a:blip r:embed="rId5">
            <a:alphaModFix/>
          </a:blip>
          <a:stretch>
            <a:fillRect/>
          </a:stretch>
        </p:blipFill>
        <p:spPr>
          <a:xfrm>
            <a:off x="265500" y="4577350"/>
            <a:ext cx="1484200" cy="307805"/>
          </a:xfrm>
          <a:prstGeom prst="rect">
            <a:avLst/>
          </a:prstGeom>
          <a:noFill/>
          <a:ln>
            <a:noFill/>
          </a:ln>
        </p:spPr>
      </p:pic>
      <p:pic>
        <p:nvPicPr>
          <p:cNvPr id="207" name="Google Shape;207;p33"/>
          <p:cNvPicPr preferRelativeResize="0"/>
          <p:nvPr/>
        </p:nvPicPr>
        <p:blipFill>
          <a:blip r:embed="rId6">
            <a:alphaModFix/>
          </a:blip>
          <a:stretch>
            <a:fillRect/>
          </a:stretch>
        </p:blipFill>
        <p:spPr>
          <a:xfrm>
            <a:off x="0" y="447300"/>
            <a:ext cx="1097150" cy="1038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