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omments/comment1.xml" ContentType="application/vnd.openxmlformats-officedocument.presentationml.comments+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3" r:id="rId4"/>
  </p:sldMasterIdLst>
  <p:notesMasterIdLst>
    <p:notesMasterId r:id="rId7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x="9144000" cy="5143500" type="screen16x9"/>
  <p:notesSz cx="6858000" cy="9144000"/>
  <p:embeddedFontLst>
    <p:embeddedFont>
      <p:font typeface="Amatic SC" panose="00000500000000000000" pitchFamily="2" charset="-79"/>
      <p:regular r:id="rId80"/>
      <p:bold r:id="rId81"/>
    </p:embeddedFont>
    <p:embeddedFont>
      <p:font typeface="Barlow" panose="00000500000000000000" pitchFamily="2" charset="0"/>
      <p:regular r:id="rId82"/>
      <p:bold r:id="rId83"/>
      <p:italic r:id="rId84"/>
      <p:boldItalic r:id="rId85"/>
    </p:embeddedFont>
    <p:embeddedFont>
      <p:font typeface="Calibri" panose="020F0502020204030204" pitchFamily="34" charset="0"/>
      <p:regular r:id="rId86"/>
      <p:bold r:id="rId87"/>
      <p:italic r:id="rId88"/>
      <p:boldItalic r:id="rId89"/>
    </p:embeddedFont>
    <p:embeddedFont>
      <p:font typeface="Lato" panose="020F0502020204030203" pitchFamily="34" charset="0"/>
      <p:regular r:id="rId90"/>
      <p:bold r:id="rId91"/>
      <p:italic r:id="rId92"/>
      <p:boldItalic r:id="rId93"/>
    </p:embeddedFont>
    <p:embeddedFont>
      <p:font typeface="Open Sans" panose="020B0606030504020204" pitchFamily="34" charset="0"/>
      <p:regular r:id="rId94"/>
      <p:bold r:id="rId95"/>
      <p:italic r:id="rId96"/>
      <p:boldItalic r:id="rId97"/>
    </p:embeddedFont>
    <p:embeddedFont>
      <p:font typeface="Raleway" pitchFamily="2" charset="0"/>
      <p:regular r:id="rId98"/>
      <p:bold r:id="rId99"/>
      <p:italic r:id="rId100"/>
      <p:boldItalic r:id="rId101"/>
    </p:embeddedFont>
    <p:embeddedFont>
      <p:font typeface="Roboto" panose="02000000000000000000" pitchFamily="2"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iUuthvcRjdJgKJ9pdqzQ0ihxdP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ia Galan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C2DE85-201B-4791-996C-00BAC24C5B42}">
  <a:tblStyle styleId="{E1C2DE85-201B-4791-996C-00BAC24C5B4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5.fntdata"/><Relationship Id="rId89" Type="http://schemas.openxmlformats.org/officeDocument/2006/relationships/font" Target="fonts/font10.fntdata"/><Relationship Id="rId112" Type="http://schemas.openxmlformats.org/officeDocument/2006/relationships/tableStyles" Target="tableStyles.xml"/><Relationship Id="rId16" Type="http://schemas.openxmlformats.org/officeDocument/2006/relationships/slide" Target="slides/slide12.xml"/><Relationship Id="rId107" Type="http://customschemas.google.com/relationships/presentationmetadata" Target="meta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102" Type="http://schemas.openxmlformats.org/officeDocument/2006/relationships/font" Target="fonts/font23.fntdata"/><Relationship Id="rId5" Type="http://schemas.openxmlformats.org/officeDocument/2006/relationships/slide" Target="slides/slide1.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24.fntdata"/><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8.fntdata"/><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21.fntdata"/><Relationship Id="rId105"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font" Target="fonts/font4.fntdata"/><Relationship Id="rId88" Type="http://schemas.openxmlformats.org/officeDocument/2006/relationships/font" Target="fonts/font9.fntdata"/><Relationship Id="rId11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2-08T11:42:54.185" idx="1">
    <p:pos x="2961" y="499"/>
    <p:text>cambiare domanda in modo che sia multiple choice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rBuC-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d0e18fce4a_3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0" name="Google Shape;390;g1d0e18fce4a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bc959274b_0_7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cbc959274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d0e18fce4a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4" name="Google Shape;464;g1d0e18fce4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d0e18fce4a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d0e18fce4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8" name="Google Shape;87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8" name="Google Shape;92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6" name="Google Shape;96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20615ffc6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4" name="Google Shape;974;g20615ffc65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20615ffc6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g20615ffc6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 name="Google Shape;104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8" name="Google Shape;1068;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8" name="Google Shape;1078;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7" name="Google Shape;1087;p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6" name="Google Shape;1096;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6" name="Google Shape;1106;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1dc817903c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g1dc817903c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1cbc959274b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4" name="Google Shape;1144;g1cbc95927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cbc959274b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3" name="Google Shape;1153;g1cbc959274b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d0e18fce4a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d0e18fce4a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66"/>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66"/>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66"/>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66"/>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66"/>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22"/>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 name="Google Shape;67;p1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7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4" name="Google Shape;74;p7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5" name="Google Shape;75;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8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8" name="Google Shape;7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2" name="Google Shape;82;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p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6" name="Google Shape;86;p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8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3" name="Google Shape;93;p8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4" name="Google Shape;9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7" name="Google Shape;9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8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8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1" name="Google Shape;101;p8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2" name="Google Shape;102;p8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cxnSp>
        <p:nvCxnSpPr>
          <p:cNvPr id="17" name="Google Shape;17;p6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8" name="Google Shape;18;p6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9" name="Google Shape;19;p6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0" name="Google Shape;20;p6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69"/>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 name="Google Shape;22;p69"/>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6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8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6" name="Google Shape;10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8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9" name="Google Shape;109;p8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0" name="Google Shape;110;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75"/>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9" name="Google Shape;119;p7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20" name="Google Shape;120;p75"/>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21" name="Google Shape;121;p75"/>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2" name="Google Shape;122;p7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23" name="Google Shape;123;p7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cxnSp>
        <p:nvCxnSpPr>
          <p:cNvPr id="125" name="Google Shape;125;p7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6" name="Google Shape;126;p7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27" name="Google Shape;127;p7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28" name="Google Shape;128;p7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29" name="Google Shape;129;p7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0" name="Google Shape;130;p7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1"/>
        <p:cNvGrpSpPr/>
        <p:nvPr/>
      </p:nvGrpSpPr>
      <p:grpSpPr>
        <a:xfrm>
          <a:off x="0" y="0"/>
          <a:ext cx="0" cy="0"/>
          <a:chOff x="0" y="0"/>
          <a:chExt cx="0" cy="0"/>
        </a:xfrm>
      </p:grpSpPr>
      <p:cxnSp>
        <p:nvCxnSpPr>
          <p:cNvPr id="132" name="Google Shape;132;p90"/>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33" name="Google Shape;133;p90"/>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34" name="Google Shape;134;p9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5" name="Google Shape;135;p90"/>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36" name="Google Shape;136;p90"/>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7" name="Google Shape;137;p9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38"/>
        <p:cNvGrpSpPr/>
        <p:nvPr/>
      </p:nvGrpSpPr>
      <p:grpSpPr>
        <a:xfrm>
          <a:off x="0" y="0"/>
          <a:ext cx="0" cy="0"/>
          <a:chOff x="0" y="0"/>
          <a:chExt cx="0" cy="0"/>
        </a:xfrm>
      </p:grpSpPr>
      <p:cxnSp>
        <p:nvCxnSpPr>
          <p:cNvPr id="139" name="Google Shape;139;p91"/>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40" name="Google Shape;140;p91"/>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41" name="Google Shape;141;p91"/>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2" name="Google Shape;142;p9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92"/>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5" name="Google Shape;145;p9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9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48" name="Google Shape;148;p93"/>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9" name="Google Shape;149;p93"/>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0" name="Google Shape;150;p9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51"/>
        <p:cNvGrpSpPr/>
        <p:nvPr/>
      </p:nvGrpSpPr>
      <p:grpSpPr>
        <a:xfrm>
          <a:off x="0" y="0"/>
          <a:ext cx="0" cy="0"/>
          <a:chOff x="0" y="0"/>
          <a:chExt cx="0" cy="0"/>
        </a:xfrm>
      </p:grpSpPr>
      <p:cxnSp>
        <p:nvCxnSpPr>
          <p:cNvPr id="152" name="Google Shape;152;p9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53" name="Google Shape;153;p94"/>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54" name="Google Shape;154;p9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
        <p:cNvGrpSpPr/>
        <p:nvPr/>
      </p:nvGrpSpPr>
      <p:grpSpPr>
        <a:xfrm>
          <a:off x="0" y="0"/>
          <a:ext cx="0" cy="0"/>
          <a:chOff x="0" y="0"/>
          <a:chExt cx="0" cy="0"/>
        </a:xfrm>
      </p:grpSpPr>
      <p:sp>
        <p:nvSpPr>
          <p:cNvPr id="25" name="Google Shape;25;p70"/>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 name="Google Shape;26;p7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7" name="Google Shape;27;p70"/>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8" name="Google Shape;28;p70"/>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7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0" name="Google Shape;30;p7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cxnSp>
        <p:nvCxnSpPr>
          <p:cNvPr id="156" name="Google Shape;156;p9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57" name="Google Shape;157;p9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58" name="Google Shape;158;p95"/>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59" name="Google Shape;159;p9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cxnSp>
        <p:nvCxnSpPr>
          <p:cNvPr id="161" name="Google Shape;161;p9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62" name="Google Shape;162;p96"/>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63" name="Google Shape;163;p96"/>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64" name="Google Shape;164;p96"/>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5" name="Google Shape;165;p9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9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
    <p:spTree>
      <p:nvGrpSpPr>
        <p:cNvPr id="1" name="Shape 172"/>
        <p:cNvGrpSpPr/>
        <p:nvPr/>
      </p:nvGrpSpPr>
      <p:grpSpPr>
        <a:xfrm>
          <a:off x="0" y="0"/>
          <a:ext cx="0" cy="0"/>
          <a:chOff x="0" y="0"/>
          <a:chExt cx="0" cy="0"/>
        </a:xfrm>
      </p:grpSpPr>
      <p:sp>
        <p:nvSpPr>
          <p:cNvPr id="173" name="Google Shape;173;p78"/>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4" name="Google Shape;174;p7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75" name="Google Shape;175;p78"/>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76" name="Google Shape;176;p78"/>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7" name="Google Shape;177;p7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178" name="Google Shape;178;p7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cxnSp>
        <p:nvCxnSpPr>
          <p:cNvPr id="180" name="Google Shape;180;p7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81" name="Google Shape;181;p7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82" name="Google Shape;182;p7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3" name="Google Shape;183;p7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4" name="Google Shape;184;p7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5" name="Google Shape;185;p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6"/>
        <p:cNvGrpSpPr/>
        <p:nvPr/>
      </p:nvGrpSpPr>
      <p:grpSpPr>
        <a:xfrm>
          <a:off x="0" y="0"/>
          <a:ext cx="0" cy="0"/>
          <a:chOff x="0" y="0"/>
          <a:chExt cx="0" cy="0"/>
        </a:xfrm>
      </p:grpSpPr>
      <p:cxnSp>
        <p:nvCxnSpPr>
          <p:cNvPr id="187" name="Google Shape;187;p98"/>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8" name="Google Shape;188;p98"/>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89" name="Google Shape;189;p98"/>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90" name="Google Shape;190;p9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1"/>
        <p:cNvGrpSpPr/>
        <p:nvPr/>
      </p:nvGrpSpPr>
      <p:grpSpPr>
        <a:xfrm>
          <a:off x="0" y="0"/>
          <a:ext cx="0" cy="0"/>
          <a:chOff x="0" y="0"/>
          <a:chExt cx="0" cy="0"/>
        </a:xfrm>
      </p:grpSpPr>
      <p:sp>
        <p:nvSpPr>
          <p:cNvPr id="192" name="Google Shape;192;p99"/>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3" name="Google Shape;193;p9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4"/>
        <p:cNvGrpSpPr/>
        <p:nvPr/>
      </p:nvGrpSpPr>
      <p:grpSpPr>
        <a:xfrm>
          <a:off x="0" y="0"/>
          <a:ext cx="0" cy="0"/>
          <a:chOff x="0" y="0"/>
          <a:chExt cx="0" cy="0"/>
        </a:xfrm>
      </p:grpSpPr>
      <p:cxnSp>
        <p:nvCxnSpPr>
          <p:cNvPr id="195" name="Google Shape;195;p10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96" name="Google Shape;196;p100"/>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7" name="Google Shape;197;p100"/>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8" name="Google Shape;198;p10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199"/>
        <p:cNvGrpSpPr/>
        <p:nvPr/>
      </p:nvGrpSpPr>
      <p:grpSpPr>
        <a:xfrm>
          <a:off x="0" y="0"/>
          <a:ext cx="0" cy="0"/>
          <a:chOff x="0" y="0"/>
          <a:chExt cx="0" cy="0"/>
        </a:xfrm>
      </p:grpSpPr>
      <p:cxnSp>
        <p:nvCxnSpPr>
          <p:cNvPr id="200" name="Google Shape;200;p101"/>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01" name="Google Shape;201;p101"/>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2" name="Google Shape;202;p10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3"/>
        <p:cNvGrpSpPr/>
        <p:nvPr/>
      </p:nvGrpSpPr>
      <p:grpSpPr>
        <a:xfrm>
          <a:off x="0" y="0"/>
          <a:ext cx="0" cy="0"/>
          <a:chOff x="0" y="0"/>
          <a:chExt cx="0" cy="0"/>
        </a:xfrm>
      </p:grpSpPr>
      <p:sp>
        <p:nvSpPr>
          <p:cNvPr id="204" name="Google Shape;204;p102"/>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5" name="Google Shape;205;p10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06" name="Google Shape;206;p102"/>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07" name="Google Shape;207;p102"/>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8" name="Google Shape;208;p10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09" name="Google Shape;209;p10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cxnSp>
        <p:nvCxnSpPr>
          <p:cNvPr id="32" name="Google Shape;32;p7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3" name="Google Shape;33;p7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4" name="Google Shape;34;p7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5" name="Google Shape;35;p7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7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7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0"/>
        <p:cNvGrpSpPr/>
        <p:nvPr/>
      </p:nvGrpSpPr>
      <p:grpSpPr>
        <a:xfrm>
          <a:off x="0" y="0"/>
          <a:ext cx="0" cy="0"/>
          <a:chOff x="0" y="0"/>
          <a:chExt cx="0" cy="0"/>
        </a:xfrm>
      </p:grpSpPr>
      <p:cxnSp>
        <p:nvCxnSpPr>
          <p:cNvPr id="211" name="Google Shape;211;p10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12" name="Google Shape;212;p10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13" name="Google Shape;213;p103"/>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4" name="Google Shape;214;p10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cxnSp>
        <p:nvCxnSpPr>
          <p:cNvPr id="216" name="Google Shape;216;p10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17" name="Google Shape;217;p104"/>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218" name="Google Shape;218;p104"/>
          <p:cNvSpPr txBox="1">
            <a:spLocks noGrp="1"/>
          </p:cNvSpPr>
          <p:nvPr>
            <p:ph type="title"/>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endParaRPr/>
          </a:p>
        </p:txBody>
      </p:sp>
      <p:sp>
        <p:nvSpPr>
          <p:cNvPr id="219" name="Google Shape;219;p104"/>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20" name="Google Shape;220;p10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10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3"/>
        <p:cNvGrpSpPr/>
        <p:nvPr/>
      </p:nvGrpSpPr>
      <p:grpSpPr>
        <a:xfrm>
          <a:off x="0" y="0"/>
          <a:ext cx="0" cy="0"/>
          <a:chOff x="0" y="0"/>
          <a:chExt cx="0" cy="0"/>
        </a:xfrm>
      </p:grpSpPr>
      <p:cxnSp>
        <p:nvCxnSpPr>
          <p:cNvPr id="224" name="Google Shape;224;g1b0c4f40a1f_0_7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25" name="Google Shape;225;g1b0c4f40a1f_0_7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6" name="Google Shape;226;g1b0c4f40a1f_0_7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27" name="Google Shape;227;g1b0c4f40a1f_0_7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28" name="Google Shape;228;g1b0c4f40a1f_0_7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29" name="Google Shape;229;g1b0c4f40a1f_0_7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30" name="Google Shape;230;g1b0c4f40a1f_0_7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31"/>
        <p:cNvGrpSpPr/>
        <p:nvPr/>
      </p:nvGrpSpPr>
      <p:grpSpPr>
        <a:xfrm>
          <a:off x="0" y="0"/>
          <a:ext cx="0" cy="0"/>
          <a:chOff x="0" y="0"/>
          <a:chExt cx="0" cy="0"/>
        </a:xfrm>
      </p:grpSpPr>
      <p:cxnSp>
        <p:nvCxnSpPr>
          <p:cNvPr id="232" name="Google Shape;232;g1b0c4f40a1f_0_79"/>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233" name="Google Shape;233;g1b0c4f40a1f_0_79"/>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234" name="Google Shape;234;g1b0c4f40a1f_0_79"/>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35" name="Google Shape;235;g1b0c4f40a1f_0_79"/>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4800"/>
              <a:buNone/>
              <a:defRPr sz="4800">
                <a:solidFill>
                  <a:schemeClr val="lt1"/>
                </a:solidFill>
              </a:defRPr>
            </a:lvl1pPr>
            <a:lvl2pPr lvl="1" algn="l" rtl="0">
              <a:lnSpc>
                <a:spcPct val="100000"/>
              </a:lnSpc>
              <a:spcBef>
                <a:spcPts val="0"/>
              </a:spcBef>
              <a:spcAft>
                <a:spcPts val="0"/>
              </a:spcAft>
              <a:buClr>
                <a:schemeClr val="lt1"/>
              </a:buClr>
              <a:buSzPts val="4800"/>
              <a:buNone/>
              <a:defRPr sz="4800">
                <a:solidFill>
                  <a:schemeClr val="lt1"/>
                </a:solidFill>
              </a:defRPr>
            </a:lvl2pPr>
            <a:lvl3pPr lvl="2" algn="l" rtl="0">
              <a:lnSpc>
                <a:spcPct val="100000"/>
              </a:lnSpc>
              <a:spcBef>
                <a:spcPts val="0"/>
              </a:spcBef>
              <a:spcAft>
                <a:spcPts val="0"/>
              </a:spcAft>
              <a:buClr>
                <a:schemeClr val="lt1"/>
              </a:buClr>
              <a:buSzPts val="4800"/>
              <a:buNone/>
              <a:defRPr sz="4800">
                <a:solidFill>
                  <a:schemeClr val="lt1"/>
                </a:solidFill>
              </a:defRPr>
            </a:lvl3pPr>
            <a:lvl4pPr lvl="3" algn="l" rtl="0">
              <a:lnSpc>
                <a:spcPct val="100000"/>
              </a:lnSpc>
              <a:spcBef>
                <a:spcPts val="0"/>
              </a:spcBef>
              <a:spcAft>
                <a:spcPts val="0"/>
              </a:spcAft>
              <a:buClr>
                <a:schemeClr val="lt1"/>
              </a:buClr>
              <a:buSzPts val="4800"/>
              <a:buNone/>
              <a:defRPr sz="4800">
                <a:solidFill>
                  <a:schemeClr val="lt1"/>
                </a:solidFill>
              </a:defRPr>
            </a:lvl4pPr>
            <a:lvl5pPr lvl="4" algn="l" rtl="0">
              <a:lnSpc>
                <a:spcPct val="100000"/>
              </a:lnSpc>
              <a:spcBef>
                <a:spcPts val="0"/>
              </a:spcBef>
              <a:spcAft>
                <a:spcPts val="0"/>
              </a:spcAft>
              <a:buClr>
                <a:schemeClr val="lt1"/>
              </a:buClr>
              <a:buSzPts val="4800"/>
              <a:buNone/>
              <a:defRPr sz="4800">
                <a:solidFill>
                  <a:schemeClr val="lt1"/>
                </a:solidFill>
              </a:defRPr>
            </a:lvl5pPr>
            <a:lvl6pPr lvl="5" algn="l" rtl="0">
              <a:lnSpc>
                <a:spcPct val="100000"/>
              </a:lnSpc>
              <a:spcBef>
                <a:spcPts val="0"/>
              </a:spcBef>
              <a:spcAft>
                <a:spcPts val="0"/>
              </a:spcAft>
              <a:buClr>
                <a:schemeClr val="lt1"/>
              </a:buClr>
              <a:buSzPts val="4800"/>
              <a:buNone/>
              <a:defRPr sz="4800">
                <a:solidFill>
                  <a:schemeClr val="lt1"/>
                </a:solidFill>
              </a:defRPr>
            </a:lvl6pPr>
            <a:lvl7pPr lvl="6" algn="l" rtl="0">
              <a:lnSpc>
                <a:spcPct val="100000"/>
              </a:lnSpc>
              <a:spcBef>
                <a:spcPts val="0"/>
              </a:spcBef>
              <a:spcAft>
                <a:spcPts val="0"/>
              </a:spcAft>
              <a:buClr>
                <a:schemeClr val="lt1"/>
              </a:buClr>
              <a:buSzPts val="4800"/>
              <a:buNone/>
              <a:defRPr sz="4800">
                <a:solidFill>
                  <a:schemeClr val="lt1"/>
                </a:solidFill>
              </a:defRPr>
            </a:lvl7pPr>
            <a:lvl8pPr lvl="7" algn="l" rtl="0">
              <a:lnSpc>
                <a:spcPct val="100000"/>
              </a:lnSpc>
              <a:spcBef>
                <a:spcPts val="0"/>
              </a:spcBef>
              <a:spcAft>
                <a:spcPts val="0"/>
              </a:spcAft>
              <a:buClr>
                <a:schemeClr val="lt1"/>
              </a:buClr>
              <a:buSzPts val="4800"/>
              <a:buNone/>
              <a:defRPr sz="4800">
                <a:solidFill>
                  <a:schemeClr val="lt1"/>
                </a:solidFill>
              </a:defRPr>
            </a:lvl8pPr>
            <a:lvl9pPr lvl="8" algn="l" rtl="0">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36" name="Google Shape;236;g1b0c4f40a1f_0_79"/>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chemeClr val="lt1"/>
              </a:buClr>
              <a:buSzPts val="1800"/>
              <a:buNone/>
              <a:defRPr>
                <a:solidFill>
                  <a:schemeClr val="lt1"/>
                </a:solidFill>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37" name="Google Shape;237;g1b0c4f40a1f_0_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8"/>
        <p:cNvGrpSpPr/>
        <p:nvPr/>
      </p:nvGrpSpPr>
      <p:grpSpPr>
        <a:xfrm>
          <a:off x="0" y="0"/>
          <a:ext cx="0" cy="0"/>
          <a:chOff x="0" y="0"/>
          <a:chExt cx="0" cy="0"/>
        </a:xfrm>
      </p:grpSpPr>
      <p:cxnSp>
        <p:nvCxnSpPr>
          <p:cNvPr id="39" name="Google Shape;39;p116"/>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40" name="Google Shape;40;p116"/>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116"/>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2" name="Google Shape;42;p1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cxnSp>
        <p:nvCxnSpPr>
          <p:cNvPr id="44" name="Google Shape;44;p1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5" name="Google Shape;45;p117"/>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117"/>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1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8"/>
        <p:cNvGrpSpPr/>
        <p:nvPr/>
      </p:nvGrpSpPr>
      <p:grpSpPr>
        <a:xfrm>
          <a:off x="0" y="0"/>
          <a:ext cx="0" cy="0"/>
          <a:chOff x="0" y="0"/>
          <a:chExt cx="0" cy="0"/>
        </a:xfrm>
      </p:grpSpPr>
      <p:cxnSp>
        <p:nvCxnSpPr>
          <p:cNvPr id="49" name="Google Shape;49;p11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0" name="Google Shape;50;p118"/>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1" name="Google Shape;51;p1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cxnSp>
        <p:nvCxnSpPr>
          <p:cNvPr id="53" name="Google Shape;53;p119"/>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4" name="Google Shape;54;p1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5" name="Google Shape;55;p11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6" name="Google Shape;56;p1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cxnSp>
        <p:nvCxnSpPr>
          <p:cNvPr id="58" name="Google Shape;58;p12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9" name="Google Shape;59;p120"/>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0" name="Google Shape;60;p120"/>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1" name="Google Shape;61;p120"/>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1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65"/>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0" name="Google Shape;70;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1" name="Google Shape;71;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113"/>
        <p:cNvGrpSpPr/>
        <p:nvPr/>
      </p:nvGrpSpPr>
      <p:grpSpPr>
        <a:xfrm>
          <a:off x="0" y="0"/>
          <a:ext cx="0" cy="0"/>
          <a:chOff x="0" y="0"/>
          <a:chExt cx="0" cy="0"/>
        </a:xfrm>
      </p:grpSpPr>
      <p:sp>
        <p:nvSpPr>
          <p:cNvPr id="114" name="Google Shape;114;p7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115" name="Google Shape;115;p74"/>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116" name="Google Shape;116;p7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7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170" name="Google Shape;170;p7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171" name="Google Shape;171;p7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s://bcorporation.e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hyperlink" Target="https://bimpactassessment.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hyperlink" Target="https://bimpactassessment.ne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jpg"/><Relationship Id="rId4" Type="http://schemas.openxmlformats.org/officeDocument/2006/relationships/image" Target="../media/image19.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4.xml"/><Relationship Id="rId5" Type="http://schemas.openxmlformats.org/officeDocument/2006/relationships/image" Target="../media/image2.jpg"/><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2.jpg"/><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3.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33.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33.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4.xml"/><Relationship Id="rId5" Type="http://schemas.openxmlformats.org/officeDocument/2006/relationships/image" Target="../media/image2.jpg"/><Relationship Id="rId4" Type="http://schemas.openxmlformats.org/officeDocument/2006/relationships/image" Target="../media/image34.jp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36.jpg"/><Relationship Id="rId4" Type="http://schemas.openxmlformats.org/officeDocument/2006/relationships/image" Target="../media/image35.jp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0.jp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0.jp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3.jpg"/></Relationships>
</file>

<file path=ppt/slides/_rels/slide7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jpg"/><Relationship Id="rId4" Type="http://schemas.openxmlformats.org/officeDocument/2006/relationships/image" Target="../media/image46.jp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46.jp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hyperlink" Target="http://www.cbe.be/" TargetMode="External"/><Relationship Id="rId4" Type="http://schemas.openxmlformats.org/officeDocument/2006/relationships/hyperlink" Target="https://www.beyond-capital.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371725" y="630225"/>
            <a:ext cx="6331500" cy="209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it" sz="3000" b="0" i="0" u="none" strike="noStrike" cap="none">
                <a:solidFill>
                  <a:srgbClr val="000000"/>
                </a:solidFill>
                <a:latin typeface="Raleway"/>
                <a:ea typeface="Raleway"/>
                <a:cs typeface="Raleway"/>
                <a:sym typeface="Raleway"/>
              </a:rPr>
              <a:t>Module 1 - </a:t>
            </a:r>
            <a:r>
              <a:rPr lang="it" sz="3000" b="1" i="0" u="none" strike="noStrike" cap="none">
                <a:solidFill>
                  <a:srgbClr val="000000"/>
                </a:solidFill>
                <a:latin typeface="Raleway"/>
                <a:ea typeface="Raleway"/>
                <a:cs typeface="Raleway"/>
                <a:sym typeface="Raleway"/>
              </a:rPr>
              <a:t>Social enterprises, management and operation</a:t>
            </a:r>
            <a:endParaRPr/>
          </a:p>
        </p:txBody>
      </p:sp>
      <p:sp>
        <p:nvSpPr>
          <p:cNvPr id="243" name="Google Shape;243;p1"/>
          <p:cNvSpPr txBox="1">
            <a:spLocks noGrp="1"/>
          </p:cNvSpPr>
          <p:nvPr>
            <p:ph type="subTitle" idx="1"/>
          </p:nvPr>
        </p:nvSpPr>
        <p:spPr>
          <a:xfrm>
            <a:off x="2471492" y="3526675"/>
            <a:ext cx="6331500" cy="1241700"/>
          </a:xfrm>
          <a:prstGeom prst="rect">
            <a:avLst/>
          </a:prstGeom>
          <a:solidFill>
            <a:schemeClr val="dk1"/>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it"/>
              <a:t>COOPÉRATION BANCAIRE POUR L’EUROPE – GEIE</a:t>
            </a:r>
            <a:endParaRPr/>
          </a:p>
          <a:p>
            <a:pPr marL="0" lvl="0" indent="0" algn="l" rtl="0">
              <a:lnSpc>
                <a:spcPct val="100000"/>
              </a:lnSpc>
              <a:spcBef>
                <a:spcPts val="0"/>
              </a:spcBef>
              <a:spcAft>
                <a:spcPts val="0"/>
              </a:spcAft>
              <a:buSzPts val="1800"/>
              <a:buNone/>
            </a:pPr>
            <a:r>
              <a:rPr lang="it"/>
              <a:t>MALTESE ITALIAN CHAMBER of COMMERCE</a:t>
            </a:r>
            <a:endParaRPr/>
          </a:p>
        </p:txBody>
      </p:sp>
      <p:pic>
        <p:nvPicPr>
          <p:cNvPr id="244" name="Google Shape;244;p1"/>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245" name="Google Shape;245;p1"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Definition of Social enterprise</a:t>
            </a:r>
            <a:endParaRPr/>
          </a:p>
        </p:txBody>
      </p:sp>
      <p:sp>
        <p:nvSpPr>
          <p:cNvPr id="318" name="Google Shape;318;p8"/>
          <p:cNvSpPr txBox="1">
            <a:spLocks noGrp="1"/>
          </p:cNvSpPr>
          <p:nvPr>
            <p:ph type="body" idx="1"/>
          </p:nvPr>
        </p:nvSpPr>
        <p:spPr>
          <a:xfrm>
            <a:off x="290945" y="1780308"/>
            <a:ext cx="8440800" cy="281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a:t>It operates by providing goods and services for the market in an entrepreneurial and innovative fashion and </a:t>
            </a:r>
            <a:r>
              <a:rPr lang="it" b="1"/>
              <a:t>uses its profits primarily to achieve social objectives. </a:t>
            </a:r>
            <a:endParaRPr/>
          </a:p>
          <a:p>
            <a:pPr marL="0" lvl="0" indent="0" algn="l" rtl="0">
              <a:lnSpc>
                <a:spcPct val="115000"/>
              </a:lnSpc>
              <a:spcBef>
                <a:spcPts val="0"/>
              </a:spcBef>
              <a:spcAft>
                <a:spcPts val="0"/>
              </a:spcAft>
              <a:buSzPts val="1800"/>
              <a:buNone/>
            </a:pPr>
            <a:r>
              <a:rPr lang="it"/>
              <a:t>It is </a:t>
            </a:r>
            <a:r>
              <a:rPr lang="it" b="1"/>
              <a:t>managed in an open and responsible manner and, in particular, involves employees, consumers and stakeholders affected by its commercial activities.</a:t>
            </a:r>
            <a:endParaRPr/>
          </a:p>
          <a:p>
            <a:pPr marL="0" lvl="0" indent="0" algn="l" rtl="0">
              <a:lnSpc>
                <a:spcPct val="115000"/>
              </a:lnSpc>
              <a:spcBef>
                <a:spcPts val="0"/>
              </a:spcBef>
              <a:spcAft>
                <a:spcPts val="0"/>
              </a:spcAft>
              <a:buSzPts val="1800"/>
              <a:buNone/>
            </a:pPr>
            <a:r>
              <a:rPr lang="it"/>
              <a:t>Social enterprises focus on </a:t>
            </a:r>
            <a:r>
              <a:rPr lang="it" b="1"/>
              <a:t>achieving wider social, environmental or community objectives.</a:t>
            </a:r>
            <a:endParaRPr b="1"/>
          </a:p>
          <a:p>
            <a:pPr marL="0" lvl="0" indent="0" algn="l" rtl="0">
              <a:lnSpc>
                <a:spcPct val="115000"/>
              </a:lnSpc>
              <a:spcBef>
                <a:spcPts val="1600"/>
              </a:spcBef>
              <a:spcAft>
                <a:spcPts val="1600"/>
              </a:spcAft>
              <a:buSzPts val="1800"/>
              <a:buNone/>
            </a:pPr>
            <a:endParaRPr sz="2400"/>
          </a:p>
        </p:txBody>
      </p:sp>
      <p:pic>
        <p:nvPicPr>
          <p:cNvPr id="319" name="Google Shape;319;p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20" name="Google Shape;320;p8"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
          <p:cNvSpPr txBox="1">
            <a:spLocks noGrp="1"/>
          </p:cNvSpPr>
          <p:nvPr>
            <p:ph type="body" idx="1"/>
          </p:nvPr>
        </p:nvSpPr>
        <p:spPr>
          <a:xfrm>
            <a:off x="389716" y="1222800"/>
            <a:ext cx="8364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100" b="1">
                <a:solidFill>
                  <a:schemeClr val="dk1"/>
                </a:solidFill>
              </a:rPr>
              <a:t>The concept of social enterprise differs between countries.</a:t>
            </a:r>
            <a:endParaRPr/>
          </a:p>
          <a:p>
            <a:pPr marL="0" lvl="0" indent="0" algn="l" rtl="0">
              <a:lnSpc>
                <a:spcPct val="115000"/>
              </a:lnSpc>
              <a:spcBef>
                <a:spcPts val="0"/>
              </a:spcBef>
              <a:spcAft>
                <a:spcPts val="0"/>
              </a:spcAft>
              <a:buSzPts val="1800"/>
              <a:buNone/>
            </a:pPr>
            <a:r>
              <a:rPr lang="it" sz="2100" b="1">
                <a:solidFill>
                  <a:schemeClr val="dk1"/>
                </a:solidFill>
              </a:rPr>
              <a:t>The European Commission employs this term to cover the different types of business:</a:t>
            </a:r>
            <a:endParaRPr/>
          </a:p>
          <a:p>
            <a:pPr marL="457200" lvl="0" indent="-330200" algn="l" rtl="0">
              <a:lnSpc>
                <a:spcPct val="115000"/>
              </a:lnSpc>
              <a:spcBef>
                <a:spcPts val="0"/>
              </a:spcBef>
              <a:spcAft>
                <a:spcPts val="0"/>
              </a:spcAft>
              <a:buSzPts val="1600"/>
              <a:buChar char="●"/>
            </a:pPr>
            <a:r>
              <a:rPr lang="it" sz="1600"/>
              <a:t>Business whose social or societal objective of the common good is the reason for the commercial activity, often in the form of a high level of social innovation</a:t>
            </a:r>
            <a:endParaRPr/>
          </a:p>
          <a:p>
            <a:pPr marL="457200" lvl="0" indent="-330200" algn="l" rtl="0">
              <a:lnSpc>
                <a:spcPct val="115000"/>
              </a:lnSpc>
              <a:spcBef>
                <a:spcPts val="0"/>
              </a:spcBef>
              <a:spcAft>
                <a:spcPts val="0"/>
              </a:spcAft>
              <a:buSzPts val="1600"/>
              <a:buChar char="●"/>
            </a:pPr>
            <a:r>
              <a:rPr lang="it" sz="1600"/>
              <a:t>Business whose profits are mainly reinvested to achieve this social objective</a:t>
            </a:r>
            <a:endParaRPr/>
          </a:p>
          <a:p>
            <a:pPr marL="457200" lvl="0" indent="-330200" algn="l" rtl="0">
              <a:lnSpc>
                <a:spcPct val="115000"/>
              </a:lnSpc>
              <a:spcBef>
                <a:spcPts val="0"/>
              </a:spcBef>
              <a:spcAft>
                <a:spcPts val="0"/>
              </a:spcAft>
              <a:buSzPts val="1600"/>
              <a:buChar char="●"/>
            </a:pPr>
            <a:r>
              <a:rPr lang="it" sz="1600"/>
              <a:t>Business where the method of organization or the ownership system reflects the enterprise's mission, using democratic or participatory principles or focusing on social justice</a:t>
            </a:r>
            <a:endParaRPr/>
          </a:p>
          <a:p>
            <a:pPr marL="0" lvl="0" indent="0" algn="l" rtl="0">
              <a:lnSpc>
                <a:spcPct val="115000"/>
              </a:lnSpc>
              <a:spcBef>
                <a:spcPts val="1600"/>
              </a:spcBef>
              <a:spcAft>
                <a:spcPts val="1600"/>
              </a:spcAft>
              <a:buSzPts val="1800"/>
              <a:buNone/>
            </a:pPr>
            <a:endParaRPr sz="2400"/>
          </a:p>
        </p:txBody>
      </p:sp>
      <p:pic>
        <p:nvPicPr>
          <p:cNvPr id="326" name="Google Shape;326;p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27" name="Google Shape;327;p9"/>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Definition of Social enterprise</a:t>
            </a:r>
            <a:endParaRPr/>
          </a:p>
        </p:txBody>
      </p:sp>
      <p:pic>
        <p:nvPicPr>
          <p:cNvPr id="328" name="Google Shape;328;p9"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body" idx="1"/>
          </p:nvPr>
        </p:nvSpPr>
        <p:spPr>
          <a:xfrm>
            <a:off x="389716" y="994200"/>
            <a:ext cx="8364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100" b="1">
                <a:solidFill>
                  <a:schemeClr val="dk1"/>
                </a:solidFill>
              </a:rPr>
              <a:t>Social enterprises mainly operate in 4 fields, also defined as </a:t>
            </a:r>
            <a:r>
              <a:rPr lang="it" sz="2100" b="1" i="1">
                <a:solidFill>
                  <a:schemeClr val="dk1"/>
                </a:solidFill>
              </a:rPr>
              <a:t>societal goals</a:t>
            </a:r>
            <a:r>
              <a:rPr lang="it" sz="2100" b="1">
                <a:solidFill>
                  <a:schemeClr val="dk1"/>
                </a:solidFill>
              </a:rPr>
              <a:t>:</a:t>
            </a:r>
            <a:endParaRPr/>
          </a:p>
          <a:p>
            <a:pPr marL="285750" lvl="0" indent="-285750" algn="l" rtl="0">
              <a:lnSpc>
                <a:spcPct val="115000"/>
              </a:lnSpc>
              <a:spcBef>
                <a:spcPts val="0"/>
              </a:spcBef>
              <a:spcAft>
                <a:spcPts val="0"/>
              </a:spcAft>
              <a:buSzPts val="1440"/>
              <a:buChar char="●"/>
            </a:pPr>
            <a:r>
              <a:rPr lang="it" sz="1600" b="1"/>
              <a:t>Work integration </a:t>
            </a:r>
            <a:r>
              <a:rPr lang="it" sz="1600"/>
              <a:t>- training and integration of people with disabilities and unemployed people</a:t>
            </a:r>
            <a:endParaRPr sz="1600" b="1"/>
          </a:p>
          <a:p>
            <a:pPr marL="285750" lvl="0" indent="-285750" algn="l" rtl="0">
              <a:lnSpc>
                <a:spcPct val="115000"/>
              </a:lnSpc>
              <a:spcBef>
                <a:spcPts val="0"/>
              </a:spcBef>
              <a:spcAft>
                <a:spcPts val="0"/>
              </a:spcAft>
              <a:buSzPts val="1440"/>
              <a:buChar char="●"/>
            </a:pPr>
            <a:r>
              <a:rPr lang="it" sz="1600" b="1"/>
              <a:t>Personal social services </a:t>
            </a:r>
            <a:r>
              <a:rPr lang="it" sz="1600"/>
              <a:t>- health, well-being and medical care, professional training, education, health services, childcare services, services for elderly people, or aid for disadvantaged people</a:t>
            </a:r>
            <a:endParaRPr/>
          </a:p>
          <a:p>
            <a:pPr marL="285750" lvl="0" indent="-285750" algn="l" rtl="0">
              <a:lnSpc>
                <a:spcPct val="115000"/>
              </a:lnSpc>
              <a:spcBef>
                <a:spcPts val="0"/>
              </a:spcBef>
              <a:spcAft>
                <a:spcPts val="0"/>
              </a:spcAft>
              <a:buSzPts val="1440"/>
              <a:buChar char="●"/>
            </a:pPr>
            <a:r>
              <a:rPr lang="it" sz="1600" b="1"/>
              <a:t>Local development of disadvantaged areas </a:t>
            </a:r>
            <a:r>
              <a:rPr lang="it" sz="1600"/>
              <a:t>- social enterprises in remote rural areas, neighborhood development/rehabilitation schemes in urban areas, development aid and development cooperation with third countries</a:t>
            </a:r>
            <a:endParaRPr/>
          </a:p>
          <a:p>
            <a:pPr marL="285750" lvl="0" indent="-285750" algn="l" rtl="0">
              <a:lnSpc>
                <a:spcPct val="115000"/>
              </a:lnSpc>
              <a:spcBef>
                <a:spcPts val="0"/>
              </a:spcBef>
              <a:spcAft>
                <a:spcPts val="0"/>
              </a:spcAft>
              <a:buSzPts val="1440"/>
              <a:buChar char="●"/>
            </a:pPr>
            <a:r>
              <a:rPr lang="it" sz="1600" b="1"/>
              <a:t>Other</a:t>
            </a:r>
            <a:r>
              <a:rPr lang="it" sz="1600"/>
              <a:t> - including recycling, environmental protection, sports, arts, culture or historical preservation, science, research and innovation, consumer protection and amateur sports</a:t>
            </a:r>
            <a:endParaRPr/>
          </a:p>
          <a:p>
            <a:pPr marL="0" lvl="0" indent="0" algn="l" rtl="0">
              <a:lnSpc>
                <a:spcPct val="115000"/>
              </a:lnSpc>
              <a:spcBef>
                <a:spcPts val="1600"/>
              </a:spcBef>
              <a:spcAft>
                <a:spcPts val="1600"/>
              </a:spcAft>
              <a:buSzPts val="1800"/>
              <a:buNone/>
            </a:pPr>
            <a:endParaRPr sz="2400"/>
          </a:p>
        </p:txBody>
      </p:sp>
      <p:pic>
        <p:nvPicPr>
          <p:cNvPr id="334" name="Google Shape;334;p1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35" name="Google Shape;335;p10"/>
          <p:cNvSpPr txBox="1">
            <a:spLocks noGrp="1"/>
          </p:cNvSpPr>
          <p:nvPr>
            <p:ph type="title"/>
          </p:nvPr>
        </p:nvSpPr>
        <p:spPr>
          <a:xfrm>
            <a:off x="561109" y="43500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Definition of Social enterprise</a:t>
            </a:r>
            <a:endParaRPr/>
          </a:p>
        </p:txBody>
      </p:sp>
      <p:pic>
        <p:nvPicPr>
          <p:cNvPr id="336" name="Google Shape;336;p1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1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42" name="Google Shape;342;p11"/>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Definition of Social enterprise</a:t>
            </a:r>
            <a:endParaRPr/>
          </a:p>
        </p:txBody>
      </p:sp>
      <p:grpSp>
        <p:nvGrpSpPr>
          <p:cNvPr id="343" name="Google Shape;343;p11"/>
          <p:cNvGrpSpPr/>
          <p:nvPr/>
        </p:nvGrpSpPr>
        <p:grpSpPr>
          <a:xfrm>
            <a:off x="508291" y="1255621"/>
            <a:ext cx="8323956" cy="3000909"/>
            <a:chOff x="344709" y="1017018"/>
            <a:chExt cx="9380162" cy="3550532"/>
          </a:xfrm>
        </p:grpSpPr>
        <p:grpSp>
          <p:nvGrpSpPr>
            <p:cNvPr id="344" name="Google Shape;344;p11"/>
            <p:cNvGrpSpPr/>
            <p:nvPr/>
          </p:nvGrpSpPr>
          <p:grpSpPr>
            <a:xfrm>
              <a:off x="344709" y="1546890"/>
              <a:ext cx="3816404" cy="2162615"/>
              <a:chOff x="1982585" y="1977992"/>
              <a:chExt cx="1714082" cy="951897"/>
            </a:xfrm>
          </p:grpSpPr>
          <p:pic>
            <p:nvPicPr>
              <p:cNvPr id="345" name="Google Shape;345;p11" descr="Diana con relleno sólido"/>
              <p:cNvPicPr preferRelativeResize="0"/>
              <p:nvPr/>
            </p:nvPicPr>
            <p:blipFill rotWithShape="1">
              <a:blip r:embed="rId4">
                <a:alphaModFix/>
              </a:blip>
              <a:srcRect/>
              <a:stretch/>
            </p:blipFill>
            <p:spPr>
              <a:xfrm>
                <a:off x="2782267" y="1977992"/>
                <a:ext cx="914400" cy="914400"/>
              </a:xfrm>
              <a:prstGeom prst="rect">
                <a:avLst/>
              </a:prstGeom>
              <a:noFill/>
              <a:ln>
                <a:noFill/>
              </a:ln>
            </p:spPr>
          </p:pic>
          <p:sp>
            <p:nvSpPr>
              <p:cNvPr id="346" name="Google Shape;346;p11"/>
              <p:cNvSpPr/>
              <p:nvPr/>
            </p:nvSpPr>
            <p:spPr>
              <a:xfrm>
                <a:off x="2293314" y="2553652"/>
                <a:ext cx="274462" cy="376237"/>
              </a:xfrm>
              <a:custGeom>
                <a:avLst/>
                <a:gdLst/>
                <a:ahLst/>
                <a:cxnLst/>
                <a:rect l="l" t="t" r="r" b="b"/>
                <a:pathLst>
                  <a:path w="274462" h="376237" extrusionOk="0">
                    <a:moveTo>
                      <a:pt x="272201" y="87630"/>
                    </a:moveTo>
                    <a:cubicBezTo>
                      <a:pt x="276963" y="78105"/>
                      <a:pt x="274106" y="66675"/>
                      <a:pt x="264581" y="61913"/>
                    </a:cubicBezTo>
                    <a:cubicBezTo>
                      <a:pt x="255056" y="57150"/>
                      <a:pt x="243626" y="60008"/>
                      <a:pt x="238863" y="69533"/>
                    </a:cubicBezTo>
                    <a:lnTo>
                      <a:pt x="200763" y="137160"/>
                    </a:lnTo>
                    <a:lnTo>
                      <a:pt x="226481" y="35243"/>
                    </a:lnTo>
                    <a:cubicBezTo>
                      <a:pt x="229338" y="24765"/>
                      <a:pt x="222671" y="14288"/>
                      <a:pt x="212193" y="12383"/>
                    </a:cubicBezTo>
                    <a:cubicBezTo>
                      <a:pt x="201716" y="9525"/>
                      <a:pt x="191238" y="16193"/>
                      <a:pt x="189333" y="26670"/>
                    </a:cubicBezTo>
                    <a:lnTo>
                      <a:pt x="167426" y="114300"/>
                    </a:lnTo>
                    <a:lnTo>
                      <a:pt x="167426" y="19050"/>
                    </a:lnTo>
                    <a:cubicBezTo>
                      <a:pt x="167426" y="8573"/>
                      <a:pt x="158853" y="0"/>
                      <a:pt x="148376" y="0"/>
                    </a:cubicBezTo>
                    <a:cubicBezTo>
                      <a:pt x="137898" y="0"/>
                      <a:pt x="129326" y="8573"/>
                      <a:pt x="129326" y="19050"/>
                    </a:cubicBezTo>
                    <a:lnTo>
                      <a:pt x="129326" y="120968"/>
                    </a:lnTo>
                    <a:lnTo>
                      <a:pt x="107418" y="26670"/>
                    </a:lnTo>
                    <a:cubicBezTo>
                      <a:pt x="105513" y="16193"/>
                      <a:pt x="95036" y="10478"/>
                      <a:pt x="84558" y="12383"/>
                    </a:cubicBezTo>
                    <a:cubicBezTo>
                      <a:pt x="74081" y="14288"/>
                      <a:pt x="68366" y="24765"/>
                      <a:pt x="70271" y="35243"/>
                    </a:cubicBezTo>
                    <a:lnTo>
                      <a:pt x="96941" y="148590"/>
                    </a:lnTo>
                    <a:cubicBezTo>
                      <a:pt x="95988" y="161925"/>
                      <a:pt x="93131" y="175260"/>
                      <a:pt x="90273" y="186690"/>
                    </a:cubicBezTo>
                    <a:cubicBezTo>
                      <a:pt x="90273" y="186690"/>
                      <a:pt x="90273" y="185738"/>
                      <a:pt x="89321" y="185738"/>
                    </a:cubicBezTo>
                    <a:cubicBezTo>
                      <a:pt x="73128" y="160973"/>
                      <a:pt x="47411" y="139065"/>
                      <a:pt x="22646" y="132398"/>
                    </a:cubicBezTo>
                    <a:cubicBezTo>
                      <a:pt x="13121" y="129540"/>
                      <a:pt x="3596" y="135255"/>
                      <a:pt x="738" y="144780"/>
                    </a:cubicBezTo>
                    <a:cubicBezTo>
                      <a:pt x="-2119" y="154305"/>
                      <a:pt x="3596" y="163830"/>
                      <a:pt x="13121" y="166688"/>
                    </a:cubicBezTo>
                    <a:cubicBezTo>
                      <a:pt x="25503" y="169545"/>
                      <a:pt x="36933" y="187643"/>
                      <a:pt x="49316" y="206693"/>
                    </a:cubicBezTo>
                    <a:cubicBezTo>
                      <a:pt x="64556" y="230505"/>
                      <a:pt x="83606" y="258127"/>
                      <a:pt x="112181" y="274320"/>
                    </a:cubicBezTo>
                    <a:lnTo>
                      <a:pt x="112181" y="376238"/>
                    </a:lnTo>
                    <a:lnTo>
                      <a:pt x="196001" y="376238"/>
                    </a:lnTo>
                    <a:lnTo>
                      <a:pt x="196001" y="268605"/>
                    </a:lnTo>
                    <a:cubicBezTo>
                      <a:pt x="227433" y="252413"/>
                      <a:pt x="231243" y="184785"/>
                      <a:pt x="232196" y="159068"/>
                    </a:cubicBezTo>
                    <a:lnTo>
                      <a:pt x="272201" y="87630"/>
                    </a:ln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1"/>
              <p:cNvSpPr/>
              <p:nvPr/>
            </p:nvSpPr>
            <p:spPr>
              <a:xfrm>
                <a:off x="1982585" y="2437082"/>
                <a:ext cx="367445" cy="282304"/>
              </a:xfrm>
              <a:custGeom>
                <a:avLst/>
                <a:gdLst/>
                <a:ahLst/>
                <a:cxnLst/>
                <a:rect l="l" t="t" r="r" b="b"/>
                <a:pathLst>
                  <a:path w="367445" h="282304" extrusionOk="0">
                    <a:moveTo>
                      <a:pt x="246698" y="211820"/>
                    </a:moveTo>
                    <a:lnTo>
                      <a:pt x="329565" y="212773"/>
                    </a:lnTo>
                    <a:cubicBezTo>
                      <a:pt x="329565" y="212773"/>
                      <a:pt x="329565" y="212773"/>
                      <a:pt x="329565" y="212773"/>
                    </a:cubicBezTo>
                    <a:cubicBezTo>
                      <a:pt x="340043" y="212773"/>
                      <a:pt x="348615" y="204200"/>
                      <a:pt x="348615" y="193723"/>
                    </a:cubicBezTo>
                    <a:cubicBezTo>
                      <a:pt x="348615" y="183245"/>
                      <a:pt x="340043" y="174673"/>
                      <a:pt x="329565" y="174673"/>
                    </a:cubicBezTo>
                    <a:lnTo>
                      <a:pt x="252413" y="173720"/>
                    </a:lnTo>
                    <a:lnTo>
                      <a:pt x="353378" y="148003"/>
                    </a:lnTo>
                    <a:cubicBezTo>
                      <a:pt x="363855" y="145145"/>
                      <a:pt x="369570" y="134667"/>
                      <a:pt x="366713" y="125142"/>
                    </a:cubicBezTo>
                    <a:cubicBezTo>
                      <a:pt x="363855" y="114665"/>
                      <a:pt x="353378" y="108950"/>
                      <a:pt x="343853" y="111807"/>
                    </a:cubicBezTo>
                    <a:lnTo>
                      <a:pt x="256223" y="134667"/>
                    </a:lnTo>
                    <a:lnTo>
                      <a:pt x="340043" y="88948"/>
                    </a:lnTo>
                    <a:cubicBezTo>
                      <a:pt x="349568" y="84185"/>
                      <a:pt x="352425" y="72755"/>
                      <a:pt x="347663" y="63230"/>
                    </a:cubicBezTo>
                    <a:cubicBezTo>
                      <a:pt x="342900" y="53705"/>
                      <a:pt x="331470" y="50847"/>
                      <a:pt x="321945" y="55610"/>
                    </a:cubicBezTo>
                    <a:lnTo>
                      <a:pt x="232410" y="103235"/>
                    </a:lnTo>
                    <a:lnTo>
                      <a:pt x="304800" y="39417"/>
                    </a:lnTo>
                    <a:cubicBezTo>
                      <a:pt x="312420" y="32750"/>
                      <a:pt x="313373" y="20367"/>
                      <a:pt x="306705" y="12747"/>
                    </a:cubicBezTo>
                    <a:cubicBezTo>
                      <a:pt x="300038" y="5128"/>
                      <a:pt x="287655" y="4175"/>
                      <a:pt x="280035" y="10842"/>
                    </a:cubicBezTo>
                    <a:lnTo>
                      <a:pt x="192405" y="87042"/>
                    </a:lnTo>
                    <a:cubicBezTo>
                      <a:pt x="180023" y="92757"/>
                      <a:pt x="167640" y="96567"/>
                      <a:pt x="155258" y="98473"/>
                    </a:cubicBezTo>
                    <a:cubicBezTo>
                      <a:pt x="155258" y="98473"/>
                      <a:pt x="155258" y="97520"/>
                      <a:pt x="156210" y="97520"/>
                    </a:cubicBezTo>
                    <a:cubicBezTo>
                      <a:pt x="170498" y="70850"/>
                      <a:pt x="177165" y="38465"/>
                      <a:pt x="171450" y="13700"/>
                    </a:cubicBezTo>
                    <a:cubicBezTo>
                      <a:pt x="169545" y="4175"/>
                      <a:pt x="159068" y="-1540"/>
                      <a:pt x="149543" y="365"/>
                    </a:cubicBezTo>
                    <a:cubicBezTo>
                      <a:pt x="140018" y="2270"/>
                      <a:pt x="134303" y="12747"/>
                      <a:pt x="136208" y="22272"/>
                    </a:cubicBezTo>
                    <a:cubicBezTo>
                      <a:pt x="139065" y="34655"/>
                      <a:pt x="129540" y="52753"/>
                      <a:pt x="119063" y="72755"/>
                    </a:cubicBezTo>
                    <a:cubicBezTo>
                      <a:pt x="105728" y="97520"/>
                      <a:pt x="90488" y="127048"/>
                      <a:pt x="89535" y="160385"/>
                    </a:cubicBezTo>
                    <a:lnTo>
                      <a:pt x="0" y="208962"/>
                    </a:lnTo>
                    <a:lnTo>
                      <a:pt x="40005" y="282305"/>
                    </a:lnTo>
                    <a:lnTo>
                      <a:pt x="134303" y="231822"/>
                    </a:lnTo>
                    <a:cubicBezTo>
                      <a:pt x="162878" y="251825"/>
                      <a:pt x="223838" y="223250"/>
                      <a:pt x="246698" y="211820"/>
                    </a:cubicBez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p:nvPr/>
            </p:nvSpPr>
            <p:spPr>
              <a:xfrm>
                <a:off x="2120697" y="2099310"/>
                <a:ext cx="333784" cy="334327"/>
              </a:xfrm>
              <a:custGeom>
                <a:avLst/>
                <a:gdLst/>
                <a:ahLst/>
                <a:cxnLst/>
                <a:rect l="l" t="t" r="r" b="b"/>
                <a:pathLst>
                  <a:path w="333784" h="334327" extrusionOk="0">
                    <a:moveTo>
                      <a:pt x="119063" y="239078"/>
                    </a:moveTo>
                    <a:lnTo>
                      <a:pt x="139065" y="319088"/>
                    </a:lnTo>
                    <a:cubicBezTo>
                      <a:pt x="140970" y="327660"/>
                      <a:pt x="148590" y="333375"/>
                      <a:pt x="157162" y="333375"/>
                    </a:cubicBezTo>
                    <a:cubicBezTo>
                      <a:pt x="159067" y="333375"/>
                      <a:pt x="160020" y="333375"/>
                      <a:pt x="161925" y="332423"/>
                    </a:cubicBezTo>
                    <a:cubicBezTo>
                      <a:pt x="172403" y="329565"/>
                      <a:pt x="178117" y="320040"/>
                      <a:pt x="176212" y="309563"/>
                    </a:cubicBezTo>
                    <a:lnTo>
                      <a:pt x="158115" y="234315"/>
                    </a:lnTo>
                    <a:lnTo>
                      <a:pt x="208598" y="324803"/>
                    </a:lnTo>
                    <a:cubicBezTo>
                      <a:pt x="212408" y="331470"/>
                      <a:pt x="218123" y="334328"/>
                      <a:pt x="225742" y="334328"/>
                    </a:cubicBezTo>
                    <a:cubicBezTo>
                      <a:pt x="228600" y="334328"/>
                      <a:pt x="232410" y="333375"/>
                      <a:pt x="235267" y="331470"/>
                    </a:cubicBezTo>
                    <a:cubicBezTo>
                      <a:pt x="244792" y="326708"/>
                      <a:pt x="247650" y="314325"/>
                      <a:pt x="242887" y="305753"/>
                    </a:cubicBezTo>
                    <a:lnTo>
                      <a:pt x="199073" y="226695"/>
                    </a:lnTo>
                    <a:lnTo>
                      <a:pt x="263843" y="296228"/>
                    </a:lnTo>
                    <a:cubicBezTo>
                      <a:pt x="267653" y="300038"/>
                      <a:pt x="272415" y="301943"/>
                      <a:pt x="278130" y="301943"/>
                    </a:cubicBezTo>
                    <a:cubicBezTo>
                      <a:pt x="282893" y="301943"/>
                      <a:pt x="287655" y="300038"/>
                      <a:pt x="291465" y="297180"/>
                    </a:cubicBezTo>
                    <a:cubicBezTo>
                      <a:pt x="299085" y="289560"/>
                      <a:pt x="299085" y="278130"/>
                      <a:pt x="292418" y="270510"/>
                    </a:cubicBezTo>
                    <a:lnTo>
                      <a:pt x="222885" y="196215"/>
                    </a:lnTo>
                    <a:lnTo>
                      <a:pt x="303848" y="250508"/>
                    </a:lnTo>
                    <a:cubicBezTo>
                      <a:pt x="306705" y="252413"/>
                      <a:pt x="310515" y="253365"/>
                      <a:pt x="314325" y="253365"/>
                    </a:cubicBezTo>
                    <a:cubicBezTo>
                      <a:pt x="320040" y="253365"/>
                      <a:pt x="326708" y="250508"/>
                      <a:pt x="330518" y="244793"/>
                    </a:cubicBezTo>
                    <a:cubicBezTo>
                      <a:pt x="336233" y="236220"/>
                      <a:pt x="334328" y="223838"/>
                      <a:pt x="325755" y="218122"/>
                    </a:cubicBezTo>
                    <a:lnTo>
                      <a:pt x="228600" y="153353"/>
                    </a:lnTo>
                    <a:cubicBezTo>
                      <a:pt x="220028" y="142875"/>
                      <a:pt x="213360" y="131445"/>
                      <a:pt x="207645" y="120968"/>
                    </a:cubicBezTo>
                    <a:cubicBezTo>
                      <a:pt x="207645" y="120968"/>
                      <a:pt x="208598" y="120968"/>
                      <a:pt x="208598" y="120968"/>
                    </a:cubicBezTo>
                    <a:cubicBezTo>
                      <a:pt x="237173" y="127635"/>
                      <a:pt x="270510" y="126683"/>
                      <a:pt x="293370" y="114300"/>
                    </a:cubicBezTo>
                    <a:cubicBezTo>
                      <a:pt x="301943" y="109537"/>
                      <a:pt x="304800" y="99060"/>
                      <a:pt x="300037" y="90487"/>
                    </a:cubicBezTo>
                    <a:cubicBezTo>
                      <a:pt x="295275" y="81915"/>
                      <a:pt x="284798" y="79058"/>
                      <a:pt x="276225" y="83820"/>
                    </a:cubicBezTo>
                    <a:cubicBezTo>
                      <a:pt x="265748" y="89535"/>
                      <a:pt x="244792" y="84773"/>
                      <a:pt x="222885" y="80010"/>
                    </a:cubicBezTo>
                    <a:cubicBezTo>
                      <a:pt x="195262" y="73343"/>
                      <a:pt x="162878" y="65723"/>
                      <a:pt x="130492" y="74295"/>
                    </a:cubicBezTo>
                    <a:lnTo>
                      <a:pt x="60960" y="0"/>
                    </a:lnTo>
                    <a:lnTo>
                      <a:pt x="0" y="57150"/>
                    </a:lnTo>
                    <a:lnTo>
                      <a:pt x="73342" y="135255"/>
                    </a:lnTo>
                    <a:cubicBezTo>
                      <a:pt x="58103" y="168593"/>
                      <a:pt x="100965" y="220980"/>
                      <a:pt x="119063" y="239078"/>
                    </a:cubicBez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1"/>
              <p:cNvSpPr/>
              <p:nvPr/>
            </p:nvSpPr>
            <p:spPr>
              <a:xfrm>
                <a:off x="2535578" y="2431375"/>
                <a:ext cx="330926" cy="338494"/>
              </a:xfrm>
              <a:custGeom>
                <a:avLst/>
                <a:gdLst/>
                <a:ahLst/>
                <a:cxnLst/>
                <a:rect l="l" t="t" r="r" b="b"/>
                <a:pathLst>
                  <a:path w="330926" h="338494" extrusionOk="0">
                    <a:moveTo>
                      <a:pt x="330927" y="281345"/>
                    </a:moveTo>
                    <a:lnTo>
                      <a:pt x="258537" y="202287"/>
                    </a:lnTo>
                    <a:cubicBezTo>
                      <a:pt x="270919" y="168950"/>
                      <a:pt x="228057" y="116562"/>
                      <a:pt x="210912" y="97512"/>
                    </a:cubicBezTo>
                    <a:lnTo>
                      <a:pt x="191862" y="17502"/>
                    </a:lnTo>
                    <a:cubicBezTo>
                      <a:pt x="189004" y="7025"/>
                      <a:pt x="179479" y="1310"/>
                      <a:pt x="169002" y="3215"/>
                    </a:cubicBezTo>
                    <a:cubicBezTo>
                      <a:pt x="158524" y="6072"/>
                      <a:pt x="152809" y="15597"/>
                      <a:pt x="154714" y="26075"/>
                    </a:cubicBezTo>
                    <a:lnTo>
                      <a:pt x="172812" y="101322"/>
                    </a:lnTo>
                    <a:lnTo>
                      <a:pt x="122329" y="9882"/>
                    </a:lnTo>
                    <a:cubicBezTo>
                      <a:pt x="117567" y="357"/>
                      <a:pt x="106137" y="-2500"/>
                      <a:pt x="96612" y="2262"/>
                    </a:cubicBezTo>
                    <a:cubicBezTo>
                      <a:pt x="87087" y="7025"/>
                      <a:pt x="84229" y="18455"/>
                      <a:pt x="88992" y="27980"/>
                    </a:cubicBezTo>
                    <a:lnTo>
                      <a:pt x="132807" y="107990"/>
                    </a:lnTo>
                    <a:lnTo>
                      <a:pt x="68037" y="38457"/>
                    </a:lnTo>
                    <a:cubicBezTo>
                      <a:pt x="60417" y="30837"/>
                      <a:pt x="48987" y="29885"/>
                      <a:pt x="41367" y="37505"/>
                    </a:cubicBezTo>
                    <a:cubicBezTo>
                      <a:pt x="33747" y="45125"/>
                      <a:pt x="32794" y="56555"/>
                      <a:pt x="40414" y="64175"/>
                    </a:cubicBezTo>
                    <a:lnTo>
                      <a:pt x="109947" y="139422"/>
                    </a:lnTo>
                    <a:lnTo>
                      <a:pt x="29937" y="85130"/>
                    </a:lnTo>
                    <a:cubicBezTo>
                      <a:pt x="21364" y="79415"/>
                      <a:pt x="8982" y="81320"/>
                      <a:pt x="3267" y="89892"/>
                    </a:cubicBezTo>
                    <a:cubicBezTo>
                      <a:pt x="-2448" y="98465"/>
                      <a:pt x="-543" y="110847"/>
                      <a:pt x="8029" y="116562"/>
                    </a:cubicBezTo>
                    <a:lnTo>
                      <a:pt x="104232" y="182285"/>
                    </a:lnTo>
                    <a:cubicBezTo>
                      <a:pt x="112804" y="192762"/>
                      <a:pt x="119472" y="204192"/>
                      <a:pt x="125187" y="214670"/>
                    </a:cubicBezTo>
                    <a:cubicBezTo>
                      <a:pt x="125187" y="214670"/>
                      <a:pt x="124234" y="214670"/>
                      <a:pt x="124234" y="214670"/>
                    </a:cubicBezTo>
                    <a:cubicBezTo>
                      <a:pt x="95659" y="208002"/>
                      <a:pt x="62322" y="208955"/>
                      <a:pt x="39462" y="221337"/>
                    </a:cubicBezTo>
                    <a:cubicBezTo>
                      <a:pt x="30889" y="226100"/>
                      <a:pt x="27079" y="236577"/>
                      <a:pt x="31842" y="245150"/>
                    </a:cubicBezTo>
                    <a:cubicBezTo>
                      <a:pt x="36604" y="253722"/>
                      <a:pt x="47082" y="257532"/>
                      <a:pt x="55654" y="252770"/>
                    </a:cubicBezTo>
                    <a:cubicBezTo>
                      <a:pt x="66132" y="247055"/>
                      <a:pt x="87087" y="251817"/>
                      <a:pt x="108994" y="257532"/>
                    </a:cubicBezTo>
                    <a:cubicBezTo>
                      <a:pt x="136617" y="264200"/>
                      <a:pt x="169002" y="271820"/>
                      <a:pt x="201387" y="264200"/>
                    </a:cubicBezTo>
                    <a:lnTo>
                      <a:pt x="269967" y="338495"/>
                    </a:lnTo>
                    <a:lnTo>
                      <a:pt x="330927" y="281345"/>
                    </a:ln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p:nvPr/>
            </p:nvSpPr>
            <p:spPr>
              <a:xfrm>
                <a:off x="2454784" y="2099310"/>
                <a:ext cx="323138" cy="350520"/>
              </a:xfrm>
              <a:custGeom>
                <a:avLst/>
                <a:gdLst/>
                <a:ahLst/>
                <a:cxnLst/>
                <a:rect l="l" t="t" r="r" b="b"/>
                <a:pathLst>
                  <a:path w="323138" h="350520" extrusionOk="0">
                    <a:moveTo>
                      <a:pt x="20243" y="205740"/>
                    </a:moveTo>
                    <a:cubicBezTo>
                      <a:pt x="22148" y="205740"/>
                      <a:pt x="24053" y="205740"/>
                      <a:pt x="26911" y="204788"/>
                    </a:cubicBezTo>
                    <a:lnTo>
                      <a:pt x="99301" y="179070"/>
                    </a:lnTo>
                    <a:lnTo>
                      <a:pt x="13576" y="238125"/>
                    </a:lnTo>
                    <a:cubicBezTo>
                      <a:pt x="5003" y="243840"/>
                      <a:pt x="3098" y="256222"/>
                      <a:pt x="8813" y="264795"/>
                    </a:cubicBezTo>
                    <a:cubicBezTo>
                      <a:pt x="12623" y="270510"/>
                      <a:pt x="18338" y="273368"/>
                      <a:pt x="24053" y="273368"/>
                    </a:cubicBezTo>
                    <a:cubicBezTo>
                      <a:pt x="27863" y="273368"/>
                      <a:pt x="31673" y="272415"/>
                      <a:pt x="34531" y="269558"/>
                    </a:cubicBezTo>
                    <a:lnTo>
                      <a:pt x="108826" y="218122"/>
                    </a:lnTo>
                    <a:lnTo>
                      <a:pt x="45961" y="289560"/>
                    </a:lnTo>
                    <a:cubicBezTo>
                      <a:pt x="39293" y="297180"/>
                      <a:pt x="40246" y="309563"/>
                      <a:pt x="47866" y="316230"/>
                    </a:cubicBezTo>
                    <a:cubicBezTo>
                      <a:pt x="51676" y="319088"/>
                      <a:pt x="55486" y="320993"/>
                      <a:pt x="60248" y="320993"/>
                    </a:cubicBezTo>
                    <a:cubicBezTo>
                      <a:pt x="65963" y="320993"/>
                      <a:pt x="70726" y="319088"/>
                      <a:pt x="74536" y="314325"/>
                    </a:cubicBezTo>
                    <a:lnTo>
                      <a:pt x="142163" y="237172"/>
                    </a:lnTo>
                    <a:lnTo>
                      <a:pt x="96443" y="322898"/>
                    </a:lnTo>
                    <a:cubicBezTo>
                      <a:pt x="91681" y="332423"/>
                      <a:pt x="94538" y="343853"/>
                      <a:pt x="104063" y="348615"/>
                    </a:cubicBezTo>
                    <a:cubicBezTo>
                      <a:pt x="106921" y="350520"/>
                      <a:pt x="109778" y="350520"/>
                      <a:pt x="112636" y="350520"/>
                    </a:cubicBezTo>
                    <a:cubicBezTo>
                      <a:pt x="119303" y="350520"/>
                      <a:pt x="125971" y="346710"/>
                      <a:pt x="129781" y="340043"/>
                    </a:cubicBezTo>
                    <a:lnTo>
                      <a:pt x="185026" y="237172"/>
                    </a:lnTo>
                    <a:cubicBezTo>
                      <a:pt x="194551" y="227647"/>
                      <a:pt x="205028" y="220028"/>
                      <a:pt x="215506" y="213360"/>
                    </a:cubicBezTo>
                    <a:cubicBezTo>
                      <a:pt x="215506" y="213360"/>
                      <a:pt x="215506" y="214313"/>
                      <a:pt x="215506" y="214313"/>
                    </a:cubicBezTo>
                    <a:cubicBezTo>
                      <a:pt x="211696" y="243840"/>
                      <a:pt x="216458" y="277178"/>
                      <a:pt x="230746" y="298133"/>
                    </a:cubicBezTo>
                    <a:cubicBezTo>
                      <a:pt x="236461" y="306705"/>
                      <a:pt x="246938" y="308610"/>
                      <a:pt x="255511" y="302895"/>
                    </a:cubicBezTo>
                    <a:cubicBezTo>
                      <a:pt x="264083" y="297180"/>
                      <a:pt x="265988" y="286703"/>
                      <a:pt x="260273" y="278130"/>
                    </a:cubicBezTo>
                    <a:cubicBezTo>
                      <a:pt x="253606" y="267653"/>
                      <a:pt x="256463" y="246697"/>
                      <a:pt x="259321" y="223838"/>
                    </a:cubicBezTo>
                    <a:cubicBezTo>
                      <a:pt x="263131" y="196215"/>
                      <a:pt x="266941" y="162878"/>
                      <a:pt x="256463" y="131445"/>
                    </a:cubicBezTo>
                    <a:lnTo>
                      <a:pt x="323138" y="55245"/>
                    </a:lnTo>
                    <a:lnTo>
                      <a:pt x="260273" y="0"/>
                    </a:lnTo>
                    <a:lnTo>
                      <a:pt x="189788" y="80962"/>
                    </a:lnTo>
                    <a:cubicBezTo>
                      <a:pt x="155498" y="72390"/>
                      <a:pt x="107873" y="120968"/>
                      <a:pt x="90728" y="139065"/>
                    </a:cubicBezTo>
                    <a:lnTo>
                      <a:pt x="12623" y="166688"/>
                    </a:lnTo>
                    <a:cubicBezTo>
                      <a:pt x="3098" y="170497"/>
                      <a:pt x="-2617" y="180975"/>
                      <a:pt x="1193" y="191453"/>
                    </a:cubicBezTo>
                    <a:cubicBezTo>
                      <a:pt x="5003" y="200978"/>
                      <a:pt x="12623" y="205740"/>
                      <a:pt x="20243" y="205740"/>
                    </a:cubicBezTo>
                    <a:close/>
                  </a:path>
                </a:pathLst>
              </a:custGeom>
              <a:gradFill>
                <a:gsLst>
                  <a:gs pos="0">
                    <a:srgbClr val="FFBA63"/>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1" name="Google Shape;351;p11"/>
            <p:cNvSpPr/>
            <p:nvPr/>
          </p:nvSpPr>
          <p:spPr>
            <a:xfrm>
              <a:off x="504410" y="4027550"/>
              <a:ext cx="2880000" cy="540000"/>
            </a:xfrm>
            <a:prstGeom prst="roundRect">
              <a:avLst>
                <a:gd name="adj" fmla="val 16667"/>
              </a:avLst>
            </a:prstGeom>
            <a:gradFill>
              <a:gsLst>
                <a:gs pos="0">
                  <a:srgbClr val="FFBA63">
                    <a:alpha val="29019"/>
                  </a:srgbClr>
                </a:gs>
                <a:gs pos="100000">
                  <a:srgbClr val="FF6B26">
                    <a:alpha val="54117"/>
                  </a:srgbClr>
                </a:gs>
              </a:gsLst>
              <a:lin ang="5400012" scaled="0"/>
            </a:gradFill>
            <a:ln w="15875" cap="flat" cmpd="sng">
              <a:solidFill>
                <a:srgbClr val="5757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it" sz="2800" b="0" i="0" u="none" strike="noStrike" cap="none">
                  <a:solidFill>
                    <a:srgbClr val="575757"/>
                  </a:solidFill>
                  <a:latin typeface="Raleway"/>
                  <a:ea typeface="Raleway"/>
                  <a:cs typeface="Raleway"/>
                  <a:sym typeface="Raleway"/>
                </a:rPr>
                <a:t>Societal goals </a:t>
              </a:r>
              <a:endParaRPr sz="2800" b="0" i="0" u="none" strike="noStrike" cap="none">
                <a:solidFill>
                  <a:srgbClr val="575757"/>
                </a:solidFill>
                <a:latin typeface="Raleway"/>
                <a:ea typeface="Raleway"/>
                <a:cs typeface="Raleway"/>
                <a:sym typeface="Raleway"/>
              </a:endParaRPr>
            </a:p>
          </p:txBody>
        </p:sp>
        <p:pic>
          <p:nvPicPr>
            <p:cNvPr id="352" name="Google Shape;352;p11" descr="Agregar con relleno sólido"/>
            <p:cNvPicPr preferRelativeResize="0"/>
            <p:nvPr/>
          </p:nvPicPr>
          <p:blipFill rotWithShape="1">
            <a:blip r:embed="rId5">
              <a:alphaModFix/>
            </a:blip>
            <a:srcRect/>
            <a:stretch/>
          </p:blipFill>
          <p:spPr>
            <a:xfrm>
              <a:off x="4498759" y="2096009"/>
              <a:ext cx="1223914" cy="1223914"/>
            </a:xfrm>
            <a:prstGeom prst="rect">
              <a:avLst/>
            </a:prstGeom>
            <a:noFill/>
            <a:ln>
              <a:noFill/>
            </a:ln>
          </p:spPr>
        </p:pic>
        <p:sp>
          <p:nvSpPr>
            <p:cNvPr id="353" name="Google Shape;353;p11"/>
            <p:cNvSpPr/>
            <p:nvPr/>
          </p:nvSpPr>
          <p:spPr>
            <a:xfrm>
              <a:off x="6313965" y="4027550"/>
              <a:ext cx="2880000" cy="540000"/>
            </a:xfrm>
            <a:prstGeom prst="roundRect">
              <a:avLst>
                <a:gd name="adj" fmla="val 16667"/>
              </a:avLst>
            </a:prstGeom>
            <a:gradFill>
              <a:gsLst>
                <a:gs pos="0">
                  <a:srgbClr val="FFBA63">
                    <a:alpha val="29019"/>
                  </a:srgbClr>
                </a:gs>
                <a:gs pos="100000">
                  <a:srgbClr val="FF6B26">
                    <a:alpha val="54117"/>
                  </a:srgbClr>
                </a:gs>
              </a:gsLst>
              <a:lin ang="5400012" scaled="0"/>
            </a:gradFill>
            <a:ln w="15875" cap="flat" cmpd="sng">
              <a:solidFill>
                <a:srgbClr val="5757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it" sz="1500" b="0" i="0" u="none" strike="noStrike" cap="none">
                  <a:solidFill>
                    <a:srgbClr val="575757"/>
                  </a:solidFill>
                  <a:latin typeface="Raleway"/>
                  <a:ea typeface="Raleway"/>
                  <a:cs typeface="Raleway"/>
                  <a:sym typeface="Raleway"/>
                </a:rPr>
                <a:t>Entrepreneurial Spirit</a:t>
              </a:r>
              <a:endParaRPr sz="1500" b="0" i="0" u="none" strike="noStrike" cap="none">
                <a:solidFill>
                  <a:srgbClr val="575757"/>
                </a:solidFill>
                <a:latin typeface="Raleway"/>
                <a:ea typeface="Raleway"/>
                <a:cs typeface="Raleway"/>
                <a:sym typeface="Raleway"/>
              </a:endParaRPr>
            </a:p>
          </p:txBody>
        </p:sp>
        <p:grpSp>
          <p:nvGrpSpPr>
            <p:cNvPr id="354" name="Google Shape;354;p11"/>
            <p:cNvGrpSpPr/>
            <p:nvPr/>
          </p:nvGrpSpPr>
          <p:grpSpPr>
            <a:xfrm>
              <a:off x="6701437" y="1017018"/>
              <a:ext cx="3023434" cy="2851641"/>
              <a:chOff x="7886373" y="1690759"/>
              <a:chExt cx="3023434" cy="2851641"/>
            </a:xfrm>
          </p:grpSpPr>
          <p:grpSp>
            <p:nvGrpSpPr>
              <p:cNvPr id="355" name="Google Shape;355;p11"/>
              <p:cNvGrpSpPr/>
              <p:nvPr/>
            </p:nvGrpSpPr>
            <p:grpSpPr>
              <a:xfrm>
                <a:off x="7886373" y="1690759"/>
                <a:ext cx="3023434" cy="2851641"/>
                <a:chOff x="7777087" y="3042337"/>
                <a:chExt cx="1371669" cy="1303071"/>
              </a:xfrm>
            </p:grpSpPr>
            <p:pic>
              <p:nvPicPr>
                <p:cNvPr id="356" name="Google Shape;356;p11" descr="Bocadillo de pensamiento contorno"/>
                <p:cNvPicPr preferRelativeResize="0"/>
                <p:nvPr/>
              </p:nvPicPr>
              <p:blipFill rotWithShape="1">
                <a:blip r:embed="rId6">
                  <a:alphaModFix/>
                </a:blip>
                <a:srcRect/>
                <a:stretch/>
              </p:blipFill>
              <p:spPr>
                <a:xfrm>
                  <a:off x="8379446" y="3042337"/>
                  <a:ext cx="769310" cy="769310"/>
                </a:xfrm>
                <a:prstGeom prst="rect">
                  <a:avLst/>
                </a:prstGeom>
                <a:noFill/>
                <a:ln>
                  <a:noFill/>
                </a:ln>
              </p:spPr>
            </p:pic>
            <p:pic>
              <p:nvPicPr>
                <p:cNvPr id="357" name="Google Shape;357;p11" descr="Trabajadora de oficina con relleno sólido"/>
                <p:cNvPicPr preferRelativeResize="0"/>
                <p:nvPr/>
              </p:nvPicPr>
              <p:blipFill rotWithShape="1">
                <a:blip r:embed="rId7">
                  <a:alphaModFix/>
                </a:blip>
                <a:srcRect/>
                <a:stretch/>
              </p:blipFill>
              <p:spPr>
                <a:xfrm>
                  <a:off x="7777087" y="3431008"/>
                  <a:ext cx="914400" cy="914400"/>
                </a:xfrm>
                <a:prstGeom prst="rect">
                  <a:avLst/>
                </a:prstGeom>
                <a:noFill/>
                <a:ln>
                  <a:noFill/>
                </a:ln>
              </p:spPr>
            </p:pic>
          </p:grpSp>
          <p:grpSp>
            <p:nvGrpSpPr>
              <p:cNvPr id="358" name="Google Shape;358;p11"/>
              <p:cNvGrpSpPr/>
              <p:nvPr/>
            </p:nvGrpSpPr>
            <p:grpSpPr>
              <a:xfrm>
                <a:off x="9745174" y="1992530"/>
                <a:ext cx="633516" cy="640787"/>
                <a:chOff x="6803045" y="1706427"/>
                <a:chExt cx="474544" cy="513698"/>
              </a:xfrm>
            </p:grpSpPr>
            <p:sp>
              <p:nvSpPr>
                <p:cNvPr id="359" name="Google Shape;359;p11"/>
                <p:cNvSpPr/>
                <p:nvPr/>
              </p:nvSpPr>
              <p:spPr>
                <a:xfrm>
                  <a:off x="6971977" y="1875300"/>
                  <a:ext cx="136264" cy="135431"/>
                </a:xfrm>
                <a:custGeom>
                  <a:avLst/>
                  <a:gdLst/>
                  <a:ahLst/>
                  <a:cxnLst/>
                  <a:rect l="l" t="t" r="r" b="b"/>
                  <a:pathLst>
                    <a:path w="136264" h="135431" extrusionOk="0">
                      <a:moveTo>
                        <a:pt x="117164" y="40403"/>
                      </a:moveTo>
                      <a:lnTo>
                        <a:pt x="122221" y="25408"/>
                      </a:lnTo>
                      <a:lnTo>
                        <a:pt x="110797" y="13983"/>
                      </a:lnTo>
                      <a:lnTo>
                        <a:pt x="95802" y="19041"/>
                      </a:lnTo>
                      <a:cubicBezTo>
                        <a:pt x="91903" y="16845"/>
                        <a:pt x="87745" y="15146"/>
                        <a:pt x="83425" y="13983"/>
                      </a:cubicBezTo>
                      <a:lnTo>
                        <a:pt x="76403" y="0"/>
                      </a:lnTo>
                      <a:lnTo>
                        <a:pt x="60456" y="0"/>
                      </a:lnTo>
                      <a:lnTo>
                        <a:pt x="53375" y="14043"/>
                      </a:lnTo>
                      <a:cubicBezTo>
                        <a:pt x="49039" y="15216"/>
                        <a:pt x="44863" y="16914"/>
                        <a:pt x="40939" y="19101"/>
                      </a:cubicBezTo>
                      <a:lnTo>
                        <a:pt x="25944" y="14043"/>
                      </a:lnTo>
                      <a:lnTo>
                        <a:pt x="14519" y="25468"/>
                      </a:lnTo>
                      <a:lnTo>
                        <a:pt x="19279" y="40463"/>
                      </a:lnTo>
                      <a:cubicBezTo>
                        <a:pt x="16996" y="44339"/>
                        <a:pt x="15235" y="48501"/>
                        <a:pt x="14043" y="52840"/>
                      </a:cubicBezTo>
                      <a:lnTo>
                        <a:pt x="0" y="59861"/>
                      </a:lnTo>
                      <a:lnTo>
                        <a:pt x="0" y="75570"/>
                      </a:lnTo>
                      <a:lnTo>
                        <a:pt x="14043" y="82651"/>
                      </a:lnTo>
                      <a:cubicBezTo>
                        <a:pt x="15200" y="86974"/>
                        <a:pt x="16900" y="91132"/>
                        <a:pt x="19101" y="95028"/>
                      </a:cubicBezTo>
                      <a:lnTo>
                        <a:pt x="14043" y="110023"/>
                      </a:lnTo>
                      <a:lnTo>
                        <a:pt x="25944" y="121448"/>
                      </a:lnTo>
                      <a:lnTo>
                        <a:pt x="40939" y="116330"/>
                      </a:lnTo>
                      <a:cubicBezTo>
                        <a:pt x="44834" y="118548"/>
                        <a:pt x="48992" y="120267"/>
                        <a:pt x="53316" y="121448"/>
                      </a:cubicBezTo>
                      <a:lnTo>
                        <a:pt x="60337" y="135431"/>
                      </a:lnTo>
                      <a:lnTo>
                        <a:pt x="76284" y="135431"/>
                      </a:lnTo>
                      <a:lnTo>
                        <a:pt x="83365" y="121686"/>
                      </a:lnTo>
                      <a:cubicBezTo>
                        <a:pt x="87613" y="120531"/>
                        <a:pt x="91708" y="118872"/>
                        <a:pt x="95564" y="116747"/>
                      </a:cubicBezTo>
                      <a:lnTo>
                        <a:pt x="110499" y="121864"/>
                      </a:lnTo>
                      <a:lnTo>
                        <a:pt x="121924" y="110380"/>
                      </a:lnTo>
                      <a:lnTo>
                        <a:pt x="116866" y="95445"/>
                      </a:lnTo>
                      <a:cubicBezTo>
                        <a:pt x="119139" y="91519"/>
                        <a:pt x="120956" y="87347"/>
                        <a:pt x="122281" y="83008"/>
                      </a:cubicBezTo>
                      <a:lnTo>
                        <a:pt x="136264" y="75987"/>
                      </a:lnTo>
                      <a:lnTo>
                        <a:pt x="136264" y="59861"/>
                      </a:lnTo>
                      <a:lnTo>
                        <a:pt x="122221" y="52780"/>
                      </a:lnTo>
                      <a:cubicBezTo>
                        <a:pt x="121085" y="48451"/>
                        <a:pt x="119385" y="44289"/>
                        <a:pt x="117164" y="40403"/>
                      </a:cubicBezTo>
                      <a:close/>
                      <a:moveTo>
                        <a:pt x="68370" y="91755"/>
                      </a:moveTo>
                      <a:cubicBezTo>
                        <a:pt x="55225" y="91755"/>
                        <a:pt x="44569" y="81099"/>
                        <a:pt x="44569" y="67954"/>
                      </a:cubicBezTo>
                      <a:cubicBezTo>
                        <a:pt x="44569" y="54809"/>
                        <a:pt x="55225" y="44152"/>
                        <a:pt x="68370" y="44152"/>
                      </a:cubicBezTo>
                      <a:cubicBezTo>
                        <a:pt x="81435" y="44344"/>
                        <a:pt x="91980" y="54888"/>
                        <a:pt x="92172" y="67954"/>
                      </a:cubicBezTo>
                      <a:cubicBezTo>
                        <a:pt x="92172" y="81099"/>
                        <a:pt x="81515" y="91755"/>
                        <a:pt x="68370" y="91755"/>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1"/>
                <p:cNvSpPr/>
                <p:nvPr/>
              </p:nvSpPr>
              <p:spPr>
                <a:xfrm>
                  <a:off x="6972868" y="2127656"/>
                  <a:ext cx="134778" cy="34333"/>
                </a:xfrm>
                <a:custGeom>
                  <a:avLst/>
                  <a:gdLst/>
                  <a:ahLst/>
                  <a:cxnLst/>
                  <a:rect l="l" t="t" r="r" b="b"/>
                  <a:pathLst>
                    <a:path w="134778" h="34333" extrusionOk="0">
                      <a:moveTo>
                        <a:pt x="118593" y="0"/>
                      </a:moveTo>
                      <a:lnTo>
                        <a:pt x="16186" y="0"/>
                      </a:lnTo>
                      <a:cubicBezTo>
                        <a:pt x="6705" y="559"/>
                        <a:pt x="-528" y="8697"/>
                        <a:pt x="30" y="18178"/>
                      </a:cubicBezTo>
                      <a:cubicBezTo>
                        <a:pt x="543" y="26880"/>
                        <a:pt x="7485" y="33822"/>
                        <a:pt x="16186" y="34334"/>
                      </a:cubicBezTo>
                      <a:lnTo>
                        <a:pt x="118593" y="34334"/>
                      </a:lnTo>
                      <a:cubicBezTo>
                        <a:pt x="128073" y="33775"/>
                        <a:pt x="135307" y="25637"/>
                        <a:pt x="134749" y="16156"/>
                      </a:cubicBezTo>
                      <a:cubicBezTo>
                        <a:pt x="134236" y="7454"/>
                        <a:pt x="127294" y="512"/>
                        <a:pt x="118593" y="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1"/>
                <p:cNvSpPr/>
                <p:nvPr/>
              </p:nvSpPr>
              <p:spPr>
                <a:xfrm>
                  <a:off x="7003098" y="2185792"/>
                  <a:ext cx="74320" cy="34333"/>
                </a:xfrm>
                <a:custGeom>
                  <a:avLst/>
                  <a:gdLst/>
                  <a:ahLst/>
                  <a:cxnLst/>
                  <a:rect l="l" t="t" r="r" b="b"/>
                  <a:pathLst>
                    <a:path w="74320" h="34333" extrusionOk="0">
                      <a:moveTo>
                        <a:pt x="37190" y="34334"/>
                      </a:moveTo>
                      <a:cubicBezTo>
                        <a:pt x="56619" y="34303"/>
                        <a:pt x="72771" y="19367"/>
                        <a:pt x="74321" y="0"/>
                      </a:cubicBezTo>
                      <a:lnTo>
                        <a:pt x="0" y="0"/>
                      </a:lnTo>
                      <a:cubicBezTo>
                        <a:pt x="1579" y="19376"/>
                        <a:pt x="17750" y="34305"/>
                        <a:pt x="37190" y="34334"/>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1"/>
                <p:cNvSpPr/>
                <p:nvPr/>
              </p:nvSpPr>
              <p:spPr>
                <a:xfrm>
                  <a:off x="6891349" y="1795207"/>
                  <a:ext cx="297520" cy="308647"/>
                </a:xfrm>
                <a:custGeom>
                  <a:avLst/>
                  <a:gdLst/>
                  <a:ahLst/>
                  <a:cxnLst/>
                  <a:rect l="l" t="t" r="r" b="b"/>
                  <a:pathLst>
                    <a:path w="297520" h="308647" extrusionOk="0">
                      <a:moveTo>
                        <a:pt x="297520" y="152033"/>
                      </a:moveTo>
                      <a:lnTo>
                        <a:pt x="297520" y="146916"/>
                      </a:lnTo>
                      <a:cubicBezTo>
                        <a:pt x="296004" y="65695"/>
                        <a:pt x="229993" y="502"/>
                        <a:pt x="148760" y="0"/>
                      </a:cubicBezTo>
                      <a:lnTo>
                        <a:pt x="148760" y="0"/>
                      </a:lnTo>
                      <a:cubicBezTo>
                        <a:pt x="67527" y="502"/>
                        <a:pt x="1516" y="65695"/>
                        <a:pt x="0" y="146916"/>
                      </a:cubicBezTo>
                      <a:lnTo>
                        <a:pt x="0" y="152033"/>
                      </a:lnTo>
                      <a:cubicBezTo>
                        <a:pt x="544" y="169648"/>
                        <a:pt x="4044" y="187048"/>
                        <a:pt x="10354" y="203504"/>
                      </a:cubicBezTo>
                      <a:cubicBezTo>
                        <a:pt x="16376" y="219030"/>
                        <a:pt x="25121" y="233358"/>
                        <a:pt x="36178" y="245811"/>
                      </a:cubicBezTo>
                      <a:cubicBezTo>
                        <a:pt x="49805" y="260628"/>
                        <a:pt x="64681" y="289487"/>
                        <a:pt x="70988" y="302340"/>
                      </a:cubicBezTo>
                      <a:cubicBezTo>
                        <a:pt x="72917" y="306223"/>
                        <a:pt x="76888" y="308669"/>
                        <a:pt x="81223" y="308648"/>
                      </a:cubicBezTo>
                      <a:lnTo>
                        <a:pt x="216297" y="308648"/>
                      </a:lnTo>
                      <a:cubicBezTo>
                        <a:pt x="220633" y="308669"/>
                        <a:pt x="224603" y="306223"/>
                        <a:pt x="226532" y="302340"/>
                      </a:cubicBezTo>
                      <a:cubicBezTo>
                        <a:pt x="232839" y="289487"/>
                        <a:pt x="247715" y="260687"/>
                        <a:pt x="261342" y="245811"/>
                      </a:cubicBezTo>
                      <a:cubicBezTo>
                        <a:pt x="272399" y="233358"/>
                        <a:pt x="281144" y="219030"/>
                        <a:pt x="287167" y="203504"/>
                      </a:cubicBezTo>
                      <a:cubicBezTo>
                        <a:pt x="293476" y="187048"/>
                        <a:pt x="296976" y="169648"/>
                        <a:pt x="297520" y="152033"/>
                      </a:cubicBezTo>
                      <a:close/>
                      <a:moveTo>
                        <a:pt x="263246" y="151497"/>
                      </a:moveTo>
                      <a:cubicBezTo>
                        <a:pt x="262823" y="165171"/>
                        <a:pt x="260149" y="178681"/>
                        <a:pt x="255332" y="191484"/>
                      </a:cubicBezTo>
                      <a:cubicBezTo>
                        <a:pt x="250814" y="203014"/>
                        <a:pt x="244286" y="213652"/>
                        <a:pt x="236053" y="222902"/>
                      </a:cubicBezTo>
                      <a:cubicBezTo>
                        <a:pt x="222844" y="238626"/>
                        <a:pt x="211521" y="255840"/>
                        <a:pt x="202314" y="274195"/>
                      </a:cubicBezTo>
                      <a:lnTo>
                        <a:pt x="95207" y="274195"/>
                      </a:lnTo>
                      <a:cubicBezTo>
                        <a:pt x="86105" y="255792"/>
                        <a:pt x="74881" y="238518"/>
                        <a:pt x="61765" y="222724"/>
                      </a:cubicBezTo>
                      <a:cubicBezTo>
                        <a:pt x="53532" y="213473"/>
                        <a:pt x="47004" y="202836"/>
                        <a:pt x="42486" y="191306"/>
                      </a:cubicBezTo>
                      <a:cubicBezTo>
                        <a:pt x="37567" y="178519"/>
                        <a:pt x="34793" y="165009"/>
                        <a:pt x="34274" y="151319"/>
                      </a:cubicBezTo>
                      <a:lnTo>
                        <a:pt x="34274" y="147035"/>
                      </a:lnTo>
                      <a:cubicBezTo>
                        <a:pt x="35340" y="84555"/>
                        <a:pt x="86094" y="34356"/>
                        <a:pt x="148582" y="33977"/>
                      </a:cubicBezTo>
                      <a:lnTo>
                        <a:pt x="148582" y="33977"/>
                      </a:lnTo>
                      <a:cubicBezTo>
                        <a:pt x="211069" y="34356"/>
                        <a:pt x="261823" y="84555"/>
                        <a:pt x="262889" y="147035"/>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1"/>
                <p:cNvSpPr/>
                <p:nvPr/>
              </p:nvSpPr>
              <p:spPr>
                <a:xfrm>
                  <a:off x="7029517" y="1706427"/>
                  <a:ext cx="23801" cy="65454"/>
                </a:xfrm>
                <a:custGeom>
                  <a:avLst/>
                  <a:gdLst/>
                  <a:ahLst/>
                  <a:cxnLst/>
                  <a:rect l="l" t="t" r="r" b="b"/>
                  <a:pathLst>
                    <a:path w="23801" h="65454" extrusionOk="0">
                      <a:moveTo>
                        <a:pt x="11901" y="65454"/>
                      </a:moveTo>
                      <a:cubicBezTo>
                        <a:pt x="18474" y="65454"/>
                        <a:pt x="23802" y="60126"/>
                        <a:pt x="23802" y="53554"/>
                      </a:cubicBezTo>
                      <a:lnTo>
                        <a:pt x="23802" y="11901"/>
                      </a:lnTo>
                      <a:cubicBezTo>
                        <a:pt x="23802" y="5328"/>
                        <a:pt x="18474" y="0"/>
                        <a:pt x="11901" y="0"/>
                      </a:cubicBezTo>
                      <a:cubicBezTo>
                        <a:pt x="5328" y="0"/>
                        <a:pt x="0" y="5328"/>
                        <a:pt x="0" y="11901"/>
                      </a:cubicBezTo>
                      <a:lnTo>
                        <a:pt x="0" y="53554"/>
                      </a:lnTo>
                      <a:cubicBezTo>
                        <a:pt x="0" y="60126"/>
                        <a:pt x="5328" y="65454"/>
                        <a:pt x="11901" y="65454"/>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1"/>
                <p:cNvSpPr/>
                <p:nvPr/>
              </p:nvSpPr>
              <p:spPr>
                <a:xfrm>
                  <a:off x="6867664" y="1774764"/>
                  <a:ext cx="52791" cy="52881"/>
                </a:xfrm>
                <a:custGeom>
                  <a:avLst/>
                  <a:gdLst/>
                  <a:ahLst/>
                  <a:cxnLst/>
                  <a:rect l="l" t="t" r="r" b="b"/>
                  <a:pathLst>
                    <a:path w="52791" h="52881" extrusionOk="0">
                      <a:moveTo>
                        <a:pt x="32551" y="49421"/>
                      </a:moveTo>
                      <a:cubicBezTo>
                        <a:pt x="37193" y="54035"/>
                        <a:pt x="44689" y="54035"/>
                        <a:pt x="49331" y="49421"/>
                      </a:cubicBezTo>
                      <a:cubicBezTo>
                        <a:pt x="53945" y="44780"/>
                        <a:pt x="53945" y="37283"/>
                        <a:pt x="49331" y="32641"/>
                      </a:cubicBezTo>
                      <a:lnTo>
                        <a:pt x="19876" y="3068"/>
                      </a:lnTo>
                      <a:cubicBezTo>
                        <a:pt x="14998" y="-1337"/>
                        <a:pt x="7473" y="-953"/>
                        <a:pt x="3068" y="3925"/>
                      </a:cubicBezTo>
                      <a:cubicBezTo>
                        <a:pt x="-1033" y="8468"/>
                        <a:pt x="-1021" y="15380"/>
                        <a:pt x="3096" y="19907"/>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1"/>
                <p:cNvSpPr/>
                <p:nvPr/>
              </p:nvSpPr>
              <p:spPr>
                <a:xfrm>
                  <a:off x="7162262" y="1777852"/>
                  <a:ext cx="52228" cy="52118"/>
                </a:xfrm>
                <a:custGeom>
                  <a:avLst/>
                  <a:gdLst/>
                  <a:ahLst/>
                  <a:cxnLst/>
                  <a:rect l="l" t="t" r="r" b="b"/>
                  <a:pathLst>
                    <a:path w="52228" h="52118" extrusionOk="0">
                      <a:moveTo>
                        <a:pt x="12148" y="52106"/>
                      </a:moveTo>
                      <a:cubicBezTo>
                        <a:pt x="15320" y="52108"/>
                        <a:pt x="18361" y="50844"/>
                        <a:pt x="20598" y="48595"/>
                      </a:cubicBezTo>
                      <a:lnTo>
                        <a:pt x="49993" y="18843"/>
                      </a:lnTo>
                      <a:cubicBezTo>
                        <a:pt x="53826" y="13504"/>
                        <a:pt x="52607" y="6069"/>
                        <a:pt x="47269" y="2235"/>
                      </a:cubicBezTo>
                      <a:cubicBezTo>
                        <a:pt x="43056" y="-790"/>
                        <a:pt x="37370" y="-740"/>
                        <a:pt x="33212" y="2360"/>
                      </a:cubicBezTo>
                      <a:lnTo>
                        <a:pt x="3460" y="32112"/>
                      </a:lnTo>
                      <a:cubicBezTo>
                        <a:pt x="-1153" y="36754"/>
                        <a:pt x="-1153" y="44251"/>
                        <a:pt x="3460" y="48892"/>
                      </a:cubicBezTo>
                      <a:cubicBezTo>
                        <a:pt x="5804" y="51093"/>
                        <a:pt x="8937" y="52252"/>
                        <a:pt x="12148" y="52106"/>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1"/>
                <p:cNvSpPr/>
                <p:nvPr/>
              </p:nvSpPr>
              <p:spPr>
                <a:xfrm>
                  <a:off x="6803045" y="1929567"/>
                  <a:ext cx="65454" cy="23801"/>
                </a:xfrm>
                <a:custGeom>
                  <a:avLst/>
                  <a:gdLst/>
                  <a:ahLst/>
                  <a:cxnLst/>
                  <a:rect l="l" t="t" r="r" b="b"/>
                  <a:pathLst>
                    <a:path w="65454" h="23801" extrusionOk="0">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1"/>
                <p:cNvSpPr/>
                <p:nvPr/>
              </p:nvSpPr>
              <p:spPr>
                <a:xfrm>
                  <a:off x="6866600" y="2055473"/>
                  <a:ext cx="53256" cy="53553"/>
                </a:xfrm>
                <a:custGeom>
                  <a:avLst/>
                  <a:gdLst/>
                  <a:ahLst/>
                  <a:cxnLst/>
                  <a:rect l="l" t="t" r="r" b="b"/>
                  <a:pathLst>
                    <a:path w="53256" h="53553" extrusionOk="0">
                      <a:moveTo>
                        <a:pt x="33615" y="2862"/>
                      </a:moveTo>
                      <a:lnTo>
                        <a:pt x="4160" y="32614"/>
                      </a:lnTo>
                      <a:cubicBezTo>
                        <a:pt x="-832" y="36889"/>
                        <a:pt x="-1413" y="44401"/>
                        <a:pt x="2862" y="49394"/>
                      </a:cubicBezTo>
                      <a:cubicBezTo>
                        <a:pt x="7137" y="54386"/>
                        <a:pt x="14650" y="54967"/>
                        <a:pt x="19642" y="50692"/>
                      </a:cubicBezTo>
                      <a:cubicBezTo>
                        <a:pt x="20108" y="50293"/>
                        <a:pt x="20542" y="49859"/>
                        <a:pt x="20940" y="49394"/>
                      </a:cubicBezTo>
                      <a:lnTo>
                        <a:pt x="50395" y="19642"/>
                      </a:lnTo>
                      <a:cubicBezTo>
                        <a:pt x="54670" y="14649"/>
                        <a:pt x="54089" y="7137"/>
                        <a:pt x="49097" y="2862"/>
                      </a:cubicBezTo>
                      <a:cubicBezTo>
                        <a:pt x="44641" y="-954"/>
                        <a:pt x="38070" y="-954"/>
                        <a:pt x="33615" y="2862"/>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1"/>
                <p:cNvSpPr/>
                <p:nvPr/>
              </p:nvSpPr>
              <p:spPr>
                <a:xfrm>
                  <a:off x="7162125" y="2052148"/>
                  <a:ext cx="54691" cy="54741"/>
                </a:xfrm>
                <a:custGeom>
                  <a:avLst/>
                  <a:gdLst/>
                  <a:ahLst/>
                  <a:cxnLst/>
                  <a:rect l="l" t="t" r="r" b="b"/>
                  <a:pathLst>
                    <a:path w="54691" h="54741" extrusionOk="0">
                      <a:moveTo>
                        <a:pt x="20734" y="3925"/>
                      </a:moveTo>
                      <a:cubicBezTo>
                        <a:pt x="16329" y="-953"/>
                        <a:pt x="8804" y="-1337"/>
                        <a:pt x="3925" y="3068"/>
                      </a:cubicBezTo>
                      <a:cubicBezTo>
                        <a:pt x="-953" y="7472"/>
                        <a:pt x="-1337" y="14998"/>
                        <a:pt x="3068" y="19876"/>
                      </a:cubicBezTo>
                      <a:cubicBezTo>
                        <a:pt x="3330" y="20166"/>
                        <a:pt x="3606" y="20443"/>
                        <a:pt x="3894" y="20705"/>
                      </a:cubicBezTo>
                      <a:lnTo>
                        <a:pt x="33646" y="50457"/>
                      </a:lnTo>
                      <a:cubicBezTo>
                        <a:pt x="37853" y="55508"/>
                        <a:pt x="45357" y="56191"/>
                        <a:pt x="50407" y="51984"/>
                      </a:cubicBezTo>
                      <a:cubicBezTo>
                        <a:pt x="55458" y="47778"/>
                        <a:pt x="56141" y="40274"/>
                        <a:pt x="51934" y="35224"/>
                      </a:cubicBezTo>
                      <a:cubicBezTo>
                        <a:pt x="51364" y="34539"/>
                        <a:pt x="50719" y="33921"/>
                        <a:pt x="50010" y="3338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1"/>
                <p:cNvSpPr/>
                <p:nvPr/>
              </p:nvSpPr>
              <p:spPr>
                <a:xfrm>
                  <a:off x="7212135" y="1929151"/>
                  <a:ext cx="65454" cy="23801"/>
                </a:xfrm>
                <a:custGeom>
                  <a:avLst/>
                  <a:gdLst/>
                  <a:ahLst/>
                  <a:cxnLst/>
                  <a:rect l="l" t="t" r="r" b="b"/>
                  <a:pathLst>
                    <a:path w="65454" h="23801" extrusionOk="0">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70" name="Google Shape;370;p11"/>
          <p:cNvSpPr txBox="1">
            <a:spLocks noGrp="1"/>
          </p:cNvSpPr>
          <p:nvPr>
            <p:ph type="body" idx="1"/>
          </p:nvPr>
        </p:nvSpPr>
        <p:spPr>
          <a:xfrm>
            <a:off x="389716" y="1222800"/>
            <a:ext cx="8364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100" b="1">
                <a:solidFill>
                  <a:schemeClr val="dk1"/>
                </a:solidFill>
              </a:rPr>
              <a:t>Social enterprises combine:</a:t>
            </a:r>
            <a:endParaRPr/>
          </a:p>
        </p:txBody>
      </p:sp>
      <p:pic>
        <p:nvPicPr>
          <p:cNvPr id="371" name="Google Shape;371;p11" descr="Graphical user interface, application&#10;&#10;Description automatically generated with medium confidence"/>
          <p:cNvPicPr preferRelativeResize="0"/>
          <p:nvPr/>
        </p:nvPicPr>
        <p:blipFill rotWithShape="1">
          <a:blip r:embed="rId8">
            <a:alphaModFix/>
          </a:blip>
          <a:srcRect/>
          <a:stretch/>
        </p:blipFill>
        <p:spPr>
          <a:xfrm>
            <a:off x="34350" y="4765725"/>
            <a:ext cx="1559450" cy="327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2"/>
          <p:cNvSpPr txBox="1">
            <a:spLocks noGrp="1"/>
          </p:cNvSpPr>
          <p:nvPr>
            <p:ph type="title"/>
          </p:nvPr>
        </p:nvSpPr>
        <p:spPr>
          <a:xfrm>
            <a:off x="718275" y="575950"/>
            <a:ext cx="80037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1.2 Context and Background</a:t>
            </a:r>
            <a:endParaRPr>
              <a:solidFill>
                <a:srgbClr val="002B4D"/>
              </a:solidFill>
            </a:endParaRPr>
          </a:p>
        </p:txBody>
      </p:sp>
      <p:pic>
        <p:nvPicPr>
          <p:cNvPr id="377" name="Google Shape;377;p1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78" name="Google Shape;378;p12"/>
          <p:cNvSpPr txBox="1">
            <a:spLocks noGrp="1"/>
          </p:cNvSpPr>
          <p:nvPr>
            <p:ph type="body" idx="1"/>
          </p:nvPr>
        </p:nvSpPr>
        <p:spPr>
          <a:xfrm>
            <a:off x="389716" y="1222800"/>
            <a:ext cx="8364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600"/>
              <a:t>The historical context and background of social enterprises can date back to the </a:t>
            </a:r>
            <a:r>
              <a:rPr lang="it" sz="1600" b="1"/>
              <a:t>Medieval ages </a:t>
            </a:r>
            <a:r>
              <a:rPr lang="it" sz="1600"/>
              <a:t>in some cases as Germany, when nonprofit organizations already supplied social services.</a:t>
            </a:r>
            <a:endParaRPr/>
          </a:p>
          <a:p>
            <a:pPr marL="0" lvl="0" indent="0" algn="l" rtl="0">
              <a:lnSpc>
                <a:spcPct val="115000"/>
              </a:lnSpc>
              <a:spcBef>
                <a:spcPts val="0"/>
              </a:spcBef>
              <a:spcAft>
                <a:spcPts val="0"/>
              </a:spcAft>
              <a:buSzPts val="1800"/>
              <a:buNone/>
            </a:pPr>
            <a:r>
              <a:rPr lang="it" sz="1600"/>
              <a:t>In fact, most social enterprises have their roots in the </a:t>
            </a:r>
            <a:r>
              <a:rPr lang="it" sz="1600" b="1"/>
              <a:t>tradition of associations, mutual aid societies and cooperative and voluntary engagement</a:t>
            </a:r>
            <a:r>
              <a:rPr lang="it" sz="1600"/>
              <a:t> that preceded the creation of the contemporary state bodies.</a:t>
            </a:r>
            <a:endParaRPr/>
          </a:p>
          <a:p>
            <a:pPr marL="0" lvl="0" indent="0" algn="l" rtl="0">
              <a:lnSpc>
                <a:spcPct val="115000"/>
              </a:lnSpc>
              <a:spcBef>
                <a:spcPts val="0"/>
              </a:spcBef>
              <a:spcAft>
                <a:spcPts val="0"/>
              </a:spcAft>
              <a:buSzPts val="1800"/>
              <a:buNone/>
            </a:pPr>
            <a:r>
              <a:rPr lang="it" sz="1600"/>
              <a:t>Nevertheless, in other countries the history and origin of social enterprises is closely linked to the characteristics and evolution of their </a:t>
            </a:r>
            <a:r>
              <a:rPr lang="it" sz="1600" b="1"/>
              <a:t>welfare systems</a:t>
            </a:r>
            <a:r>
              <a:rPr lang="it" sz="1600"/>
              <a:t>.</a:t>
            </a:r>
            <a:endParaRPr/>
          </a:p>
        </p:txBody>
      </p:sp>
      <p:pic>
        <p:nvPicPr>
          <p:cNvPr id="379" name="Google Shape;379;p12"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3"/>
          <p:cNvSpPr txBox="1">
            <a:spLocks noGrp="1"/>
          </p:cNvSpPr>
          <p:nvPr>
            <p:ph type="title"/>
          </p:nvPr>
        </p:nvSpPr>
        <p:spPr>
          <a:xfrm>
            <a:off x="718275" y="575950"/>
            <a:ext cx="80037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1.3 Social enterprises nowadays</a:t>
            </a:r>
            <a:endParaRPr>
              <a:solidFill>
                <a:srgbClr val="002B4D"/>
              </a:solidFill>
            </a:endParaRPr>
          </a:p>
        </p:txBody>
      </p:sp>
      <p:sp>
        <p:nvSpPr>
          <p:cNvPr id="385" name="Google Shape;385;p13"/>
          <p:cNvSpPr txBox="1">
            <a:spLocks noGrp="1"/>
          </p:cNvSpPr>
          <p:nvPr>
            <p:ph type="body" idx="1"/>
          </p:nvPr>
        </p:nvSpPr>
        <p:spPr>
          <a:xfrm>
            <a:off x="718275" y="1595776"/>
            <a:ext cx="80133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100" b="1">
                <a:solidFill>
                  <a:schemeClr val="dk1"/>
                </a:solidFill>
              </a:rPr>
              <a:t>Entrepreneurial /economic dimension</a:t>
            </a:r>
            <a:endParaRPr/>
          </a:p>
          <a:p>
            <a:pPr marL="457200" lvl="0" indent="-342900" algn="l" rtl="0">
              <a:lnSpc>
                <a:spcPct val="107000"/>
              </a:lnSpc>
              <a:spcBef>
                <a:spcPts val="0"/>
              </a:spcBef>
              <a:spcAft>
                <a:spcPts val="0"/>
              </a:spcAft>
              <a:buSzPts val="1800"/>
              <a:buChar char="●"/>
            </a:pPr>
            <a:r>
              <a:rPr lang="it"/>
              <a:t>The social enterprise is an increasingly widespread phenomenon with great potential, which is still far from being fully harnessed.</a:t>
            </a:r>
            <a:endParaRPr/>
          </a:p>
          <a:p>
            <a:pPr marL="457200" lvl="0" indent="-342900" algn="l" rtl="0">
              <a:lnSpc>
                <a:spcPct val="107000"/>
              </a:lnSpc>
              <a:spcBef>
                <a:spcPts val="800"/>
              </a:spcBef>
              <a:spcAft>
                <a:spcPts val="0"/>
              </a:spcAft>
              <a:buSzPts val="1800"/>
              <a:buChar char="●"/>
            </a:pPr>
            <a:r>
              <a:rPr lang="it"/>
              <a:t>Social enterprises have a significant impact on income, employment and welfare.</a:t>
            </a:r>
            <a:endParaRPr/>
          </a:p>
          <a:p>
            <a:pPr marL="457200" lvl="0" indent="-342900" algn="l" rtl="0">
              <a:lnSpc>
                <a:spcPct val="107000"/>
              </a:lnSpc>
              <a:spcBef>
                <a:spcPts val="800"/>
              </a:spcBef>
              <a:spcAft>
                <a:spcPts val="0"/>
              </a:spcAft>
              <a:buSzPts val="1800"/>
              <a:buChar char="●"/>
            </a:pPr>
            <a:r>
              <a:rPr lang="it"/>
              <a:t>The potential of the social enterprise results from its peculiar features - as stated in the previous slides: thus, the definition of social enterprise is far from being “neutral” and has important implications for policy. </a:t>
            </a:r>
            <a:endParaRPr/>
          </a:p>
          <a:p>
            <a:pPr marL="457200" lvl="0" indent="-228600" algn="l" rtl="0">
              <a:lnSpc>
                <a:spcPct val="107000"/>
              </a:lnSpc>
              <a:spcBef>
                <a:spcPts val="800"/>
              </a:spcBef>
              <a:spcAft>
                <a:spcPts val="800"/>
              </a:spcAft>
              <a:buSzPts val="1800"/>
              <a:buNone/>
            </a:pPr>
            <a:endParaRPr sz="1800">
              <a:latin typeface="Calibri"/>
              <a:ea typeface="Calibri"/>
              <a:cs typeface="Calibri"/>
              <a:sym typeface="Calibri"/>
            </a:endParaRPr>
          </a:p>
        </p:txBody>
      </p:sp>
      <p:pic>
        <p:nvPicPr>
          <p:cNvPr id="386" name="Google Shape;386;p1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87" name="Google Shape;387;p1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g1d0e18fce4a_3_8"/>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393" name="Google Shape;393;g1d0e18fce4a_3_8"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394" name="Google Shape;394;g1d0e18fce4a_3_8"/>
          <p:cNvPicPr preferRelativeResize="0"/>
          <p:nvPr/>
        </p:nvPicPr>
        <p:blipFill>
          <a:blip r:embed="rId5">
            <a:alphaModFix/>
          </a:blip>
          <a:stretch>
            <a:fillRect/>
          </a:stretch>
        </p:blipFill>
        <p:spPr>
          <a:xfrm>
            <a:off x="2139250" y="466138"/>
            <a:ext cx="6675476" cy="421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14"/>
          <p:cNvSpPr txBox="1">
            <a:spLocks noGrp="1"/>
          </p:cNvSpPr>
          <p:nvPr>
            <p:ph type="body" idx="2"/>
          </p:nvPr>
        </p:nvSpPr>
        <p:spPr>
          <a:xfrm>
            <a:off x="4920098" y="1764629"/>
            <a:ext cx="3837000" cy="2401800"/>
          </a:xfrm>
          <a:prstGeom prst="rect">
            <a:avLst/>
          </a:prstGeom>
          <a:noFill/>
          <a:ln>
            <a:noFill/>
          </a:ln>
        </p:spPr>
        <p:txBody>
          <a:bodyPr spcFirstLastPara="1" wrap="square" lIns="91425" tIns="91425" rIns="91425" bIns="91425" anchor="ctr" anchorCtr="0">
            <a:noAutofit/>
          </a:bodyPr>
          <a:lstStyle/>
          <a:p>
            <a:pPr marL="114300" marR="0" lvl="0" indent="0" algn="l" rtl="0">
              <a:lnSpc>
                <a:spcPct val="115000"/>
              </a:lnSpc>
              <a:spcBef>
                <a:spcPts val="0"/>
              </a:spcBef>
              <a:spcAft>
                <a:spcPts val="0"/>
              </a:spcAft>
              <a:buClr>
                <a:srgbClr val="FFFFFF"/>
              </a:buClr>
              <a:buSzPts val="1800"/>
              <a:buFont typeface="Lato"/>
              <a:buNone/>
            </a:pPr>
            <a:r>
              <a:rPr lang="it" sz="1600" b="0" i="0" u="none" strike="noStrike" cap="none">
                <a:solidFill>
                  <a:srgbClr val="000000"/>
                </a:solidFill>
                <a:latin typeface="Lato"/>
                <a:ea typeface="Lato"/>
                <a:cs typeface="Lato"/>
                <a:sym typeface="Lato"/>
              </a:rPr>
              <a:t>A benefit corporation is a business entity with a dual purpose: making a profit and promoting the public good. While a for-profit corporation's sole purpose is to make a profit for its shareholders, and a nonprofit's purpose is to fulfill its mission or support its beneficiaries (such as promoting environmental sustainability or serving low-income individuals), a benefit corporation engages in both. </a:t>
            </a:r>
            <a:endParaRPr>
              <a:solidFill>
                <a:srgbClr val="000000"/>
              </a:solidFill>
            </a:endParaRPr>
          </a:p>
          <a:p>
            <a:pPr marL="127000" lvl="0" indent="0" algn="l" rtl="0">
              <a:lnSpc>
                <a:spcPct val="115000"/>
              </a:lnSpc>
              <a:spcBef>
                <a:spcPts val="0"/>
              </a:spcBef>
              <a:spcAft>
                <a:spcPts val="0"/>
              </a:spcAft>
              <a:buSzPts val="1600"/>
              <a:buNone/>
            </a:pPr>
            <a:endParaRPr sz="3000" b="1"/>
          </a:p>
          <a:p>
            <a:pPr marL="127000" lvl="0" indent="0" algn="l" rtl="0">
              <a:lnSpc>
                <a:spcPct val="115000"/>
              </a:lnSpc>
              <a:spcBef>
                <a:spcPts val="0"/>
              </a:spcBef>
              <a:spcAft>
                <a:spcPts val="0"/>
              </a:spcAft>
              <a:buSzPts val="1600"/>
              <a:buNone/>
            </a:pPr>
            <a:endParaRPr sz="1600"/>
          </a:p>
          <a:p>
            <a:pPr marL="0" lvl="0" indent="0" algn="l" rtl="0">
              <a:lnSpc>
                <a:spcPct val="115000"/>
              </a:lnSpc>
              <a:spcBef>
                <a:spcPts val="1600"/>
              </a:spcBef>
              <a:spcAft>
                <a:spcPts val="1600"/>
              </a:spcAft>
              <a:buSzPts val="1800"/>
              <a:buNone/>
            </a:pPr>
            <a:endParaRPr sz="1500"/>
          </a:p>
        </p:txBody>
      </p:sp>
      <p:pic>
        <p:nvPicPr>
          <p:cNvPr id="400" name="Google Shape;400;p1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01" name="Google Shape;401;p14"/>
          <p:cNvSpPr txBox="1"/>
          <p:nvPr/>
        </p:nvSpPr>
        <p:spPr>
          <a:xfrm>
            <a:off x="50" y="1538040"/>
            <a:ext cx="4572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2. B-Corp and how to get a certification</a:t>
            </a:r>
            <a:endParaRPr sz="2500" b="1" i="0" u="none" strike="noStrike" cap="none">
              <a:solidFill>
                <a:schemeClr val="dk1"/>
              </a:solidFill>
              <a:latin typeface="Raleway"/>
              <a:ea typeface="Raleway"/>
              <a:cs typeface="Raleway"/>
              <a:sym typeface="Raleway"/>
            </a:endParaRPr>
          </a:p>
        </p:txBody>
      </p:sp>
      <p:sp>
        <p:nvSpPr>
          <p:cNvPr id="402" name="Google Shape;402;p14"/>
          <p:cNvSpPr txBox="1"/>
          <p:nvPr/>
        </p:nvSpPr>
        <p:spPr>
          <a:xfrm>
            <a:off x="281725" y="2428450"/>
            <a:ext cx="4045200" cy="1318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1200"/>
              </a:spcAft>
              <a:buClr>
                <a:schemeClr val="dk2"/>
              </a:buClr>
              <a:buSzPts val="1100"/>
              <a:buFont typeface="Arial"/>
              <a:buNone/>
            </a:pPr>
            <a:r>
              <a:rPr lang="it" sz="2400" b="1">
                <a:solidFill>
                  <a:srgbClr val="122D4A"/>
                </a:solidFill>
              </a:rPr>
              <a:t>2.1 What are Benefit Corporations?</a:t>
            </a:r>
            <a:endParaRPr sz="2400" b="0" i="0" u="none" strike="noStrike" cap="none">
              <a:solidFill>
                <a:srgbClr val="12129F"/>
              </a:solidFill>
              <a:latin typeface="Arial"/>
              <a:ea typeface="Arial"/>
              <a:cs typeface="Arial"/>
              <a:sym typeface="Arial"/>
            </a:endParaRPr>
          </a:p>
        </p:txBody>
      </p:sp>
      <p:pic>
        <p:nvPicPr>
          <p:cNvPr id="403" name="Google Shape;403;p14"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1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09" name="Google Shape;409;p15"/>
          <p:cNvSpPr txBox="1">
            <a:spLocks noGrp="1"/>
          </p:cNvSpPr>
          <p:nvPr>
            <p:ph type="body" idx="1"/>
          </p:nvPr>
        </p:nvSpPr>
        <p:spPr>
          <a:xfrm>
            <a:off x="381166" y="739863"/>
            <a:ext cx="8381700" cy="3233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1600"/>
              <a:t>To be eligible as a benefit corporation, your company must have a public benefit purpose and commit to creating annual reports that show your progress towards your stated mission. Your formation documents must include a statement of one or more public benefit purposes, such as:</a:t>
            </a:r>
            <a:endParaRPr/>
          </a:p>
          <a:p>
            <a:pPr marL="457200" lvl="0" indent="-342900" algn="l" rtl="0">
              <a:lnSpc>
                <a:spcPct val="115000"/>
              </a:lnSpc>
              <a:spcBef>
                <a:spcPts val="0"/>
              </a:spcBef>
              <a:spcAft>
                <a:spcPts val="0"/>
              </a:spcAft>
              <a:buSzPts val="1800"/>
              <a:buFont typeface="Arial"/>
              <a:buChar char="•"/>
            </a:pPr>
            <a:r>
              <a:rPr lang="it" sz="1600"/>
              <a:t>serving low-income individuals or communities</a:t>
            </a:r>
            <a:endParaRPr/>
          </a:p>
          <a:p>
            <a:pPr marL="457200" lvl="0" indent="-342900" algn="l" rtl="0">
              <a:lnSpc>
                <a:spcPct val="115000"/>
              </a:lnSpc>
              <a:spcBef>
                <a:spcPts val="0"/>
              </a:spcBef>
              <a:spcAft>
                <a:spcPts val="0"/>
              </a:spcAft>
              <a:buSzPts val="1800"/>
              <a:buFont typeface="Arial"/>
              <a:buChar char="•"/>
            </a:pPr>
            <a:r>
              <a:rPr lang="it" sz="1600"/>
              <a:t>environmental sustainability</a:t>
            </a:r>
            <a:endParaRPr/>
          </a:p>
          <a:p>
            <a:pPr marL="457200" lvl="0" indent="-342900" algn="l" rtl="0">
              <a:lnSpc>
                <a:spcPct val="115000"/>
              </a:lnSpc>
              <a:spcBef>
                <a:spcPts val="0"/>
              </a:spcBef>
              <a:spcAft>
                <a:spcPts val="0"/>
              </a:spcAft>
              <a:buSzPts val="1800"/>
              <a:buFont typeface="Arial"/>
              <a:buChar char="•"/>
            </a:pPr>
            <a:r>
              <a:rPr lang="it" sz="1600"/>
              <a:t>promotion of arts or music</a:t>
            </a:r>
            <a:endParaRPr/>
          </a:p>
          <a:p>
            <a:pPr marL="457200" lvl="0" indent="-342900" algn="l" rtl="0">
              <a:lnSpc>
                <a:spcPct val="115000"/>
              </a:lnSpc>
              <a:spcBef>
                <a:spcPts val="0"/>
              </a:spcBef>
              <a:spcAft>
                <a:spcPts val="0"/>
              </a:spcAft>
              <a:buSzPts val="1800"/>
              <a:buFont typeface="Arial"/>
              <a:buChar char="•"/>
            </a:pPr>
            <a:r>
              <a:rPr lang="it" sz="1600"/>
              <a:t>sharing profits with charities</a:t>
            </a:r>
            <a:endParaRPr/>
          </a:p>
          <a:p>
            <a:pPr marL="457200" lvl="0" indent="-342900" algn="l" rtl="0">
              <a:lnSpc>
                <a:spcPct val="115000"/>
              </a:lnSpc>
              <a:spcBef>
                <a:spcPts val="0"/>
              </a:spcBef>
              <a:spcAft>
                <a:spcPts val="0"/>
              </a:spcAft>
              <a:buSzPts val="1800"/>
              <a:buFont typeface="Arial"/>
              <a:buChar char="•"/>
            </a:pPr>
            <a:r>
              <a:rPr lang="it" sz="1600"/>
              <a:t>contributions to scientific research</a:t>
            </a:r>
            <a:endParaRPr/>
          </a:p>
          <a:p>
            <a:pPr marL="457200" lvl="0" indent="-342900" algn="l" rtl="0">
              <a:lnSpc>
                <a:spcPct val="115000"/>
              </a:lnSpc>
              <a:spcBef>
                <a:spcPts val="0"/>
              </a:spcBef>
              <a:spcAft>
                <a:spcPts val="0"/>
              </a:spcAft>
              <a:buSzPts val="1800"/>
              <a:buFont typeface="Arial"/>
              <a:buChar char="•"/>
            </a:pPr>
            <a:r>
              <a:rPr lang="it" sz="1600"/>
              <a:t>advancement of public education, or</a:t>
            </a:r>
            <a:endParaRPr/>
          </a:p>
          <a:p>
            <a:pPr marL="457200" lvl="0" indent="-342900" algn="l" rtl="0">
              <a:lnSpc>
                <a:spcPct val="115000"/>
              </a:lnSpc>
              <a:spcBef>
                <a:spcPts val="0"/>
              </a:spcBef>
              <a:spcAft>
                <a:spcPts val="0"/>
              </a:spcAft>
              <a:buSzPts val="1800"/>
              <a:buFont typeface="Arial"/>
              <a:buChar char="•"/>
            </a:pPr>
            <a:r>
              <a:rPr lang="it" sz="1600"/>
              <a:t>a general public benefit purpose</a:t>
            </a:r>
            <a:endParaRPr sz="1600"/>
          </a:p>
        </p:txBody>
      </p:sp>
      <p:pic>
        <p:nvPicPr>
          <p:cNvPr id="410" name="Google Shape;410;p15" descr="Text&#10;&#10;Description automatically generated"/>
          <p:cNvPicPr preferRelativeResize="0"/>
          <p:nvPr/>
        </p:nvPicPr>
        <p:blipFill rotWithShape="1">
          <a:blip r:embed="rId4">
            <a:alphaModFix/>
          </a:blip>
          <a:srcRect/>
          <a:stretch/>
        </p:blipFill>
        <p:spPr>
          <a:xfrm>
            <a:off x="5246914" y="2701755"/>
            <a:ext cx="3201307" cy="1331744"/>
          </a:xfrm>
          <a:prstGeom prst="rect">
            <a:avLst/>
          </a:prstGeom>
          <a:noFill/>
          <a:ln>
            <a:noFill/>
          </a:ln>
        </p:spPr>
      </p:pic>
      <p:pic>
        <p:nvPicPr>
          <p:cNvPr id="411" name="Google Shape;411;p1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6"/>
          <p:cNvSpPr txBox="1">
            <a:spLocks noGrp="1"/>
          </p:cNvSpPr>
          <p:nvPr>
            <p:ph type="title"/>
          </p:nvPr>
        </p:nvSpPr>
        <p:spPr>
          <a:xfrm>
            <a:off x="265500" y="191265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
                <a:solidFill>
                  <a:srgbClr val="002B4D"/>
                </a:solidFill>
              </a:rPr>
              <a:t>2.2 What are B-Corps?</a:t>
            </a:r>
            <a:endParaRPr>
              <a:solidFill>
                <a:srgbClr val="002B4D"/>
              </a:solidFill>
            </a:endParaRPr>
          </a:p>
        </p:txBody>
      </p:sp>
      <p:sp>
        <p:nvSpPr>
          <p:cNvPr id="417" name="Google Shape;417;p16"/>
          <p:cNvSpPr txBox="1">
            <a:spLocks noGrp="1"/>
          </p:cNvSpPr>
          <p:nvPr>
            <p:ph type="body" idx="2"/>
          </p:nvPr>
        </p:nvSpPr>
        <p:spPr>
          <a:xfrm>
            <a:off x="4833302" y="1178098"/>
            <a:ext cx="3837000" cy="2499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600"/>
              </a:spcBef>
              <a:spcAft>
                <a:spcPts val="0"/>
              </a:spcAft>
              <a:buSzPts val="1800"/>
              <a:buNone/>
            </a:pPr>
            <a:r>
              <a:rPr lang="it" sz="1200" b="1">
                <a:solidFill>
                  <a:srgbClr val="000000"/>
                </a:solidFill>
              </a:rPr>
              <a:t>Certified B-Corps </a:t>
            </a:r>
            <a:r>
              <a:rPr lang="it" sz="1200">
                <a:solidFill>
                  <a:srgbClr val="000000"/>
                </a:solidFill>
              </a:rPr>
              <a:t>are those that work “t</a:t>
            </a:r>
            <a:r>
              <a:rPr lang="it" sz="1200" i="1">
                <a:solidFill>
                  <a:srgbClr val="000000"/>
                </a:solidFill>
              </a:rPr>
              <a:t>oward reduced inequality, lower levels of poverty, a healthier environment, stronger communities, and the creation of more high-quality jobs with dignity and purpose</a:t>
            </a:r>
            <a:r>
              <a:rPr lang="it" sz="1200">
                <a:solidFill>
                  <a:srgbClr val="000000"/>
                </a:solidFill>
              </a:rPr>
              <a:t>” </a:t>
            </a:r>
            <a:endParaRPr>
              <a:solidFill>
                <a:srgbClr val="000000"/>
              </a:solidFill>
            </a:endParaRPr>
          </a:p>
          <a:p>
            <a:pPr marL="0" lvl="0" indent="0" algn="l" rtl="0">
              <a:lnSpc>
                <a:spcPct val="115000"/>
              </a:lnSpc>
              <a:spcBef>
                <a:spcPts val="3200"/>
              </a:spcBef>
              <a:spcAft>
                <a:spcPts val="0"/>
              </a:spcAft>
              <a:buSzPts val="1800"/>
              <a:buNone/>
            </a:pPr>
            <a:r>
              <a:rPr lang="it" sz="1200" u="sng">
                <a:solidFill>
                  <a:schemeClr val="hlink"/>
                </a:solidFill>
                <a:hlinkClick r:id="rId3"/>
              </a:rPr>
              <a:t>(https://bcorporation.eu/)</a:t>
            </a:r>
            <a:endParaRPr sz="1200"/>
          </a:p>
          <a:p>
            <a:pPr marL="0" lvl="0" indent="0" algn="l" rtl="0">
              <a:lnSpc>
                <a:spcPct val="115000"/>
              </a:lnSpc>
              <a:spcBef>
                <a:spcPts val="3200"/>
              </a:spcBef>
              <a:spcAft>
                <a:spcPts val="0"/>
              </a:spcAft>
              <a:buSzPts val="1800"/>
              <a:buNone/>
            </a:pPr>
            <a:r>
              <a:rPr lang="it" sz="1200">
                <a:solidFill>
                  <a:srgbClr val="000000"/>
                </a:solidFill>
              </a:rPr>
              <a:t>Business and profits are not the purpose of Benefit Corporations, they are instead the means to a greater end, that is the well-being of their employees, the communities and the environment around them.</a:t>
            </a:r>
            <a:endParaRPr>
              <a:solidFill>
                <a:srgbClr val="000000"/>
              </a:solidFill>
            </a:endParaRPr>
          </a:p>
          <a:p>
            <a:pPr marL="0" lvl="0" indent="0" algn="l" rtl="0">
              <a:lnSpc>
                <a:spcPct val="115000"/>
              </a:lnSpc>
              <a:spcBef>
                <a:spcPts val="3200"/>
              </a:spcBef>
              <a:spcAft>
                <a:spcPts val="1600"/>
              </a:spcAft>
              <a:buSzPts val="1800"/>
              <a:buNone/>
            </a:pPr>
            <a:r>
              <a:rPr lang="it" sz="1200">
                <a:solidFill>
                  <a:srgbClr val="000000"/>
                </a:solidFill>
              </a:rPr>
              <a:t>B Corps balance the interests of shareholders with the interests of workers, customers, communities and the environment.</a:t>
            </a:r>
            <a:endParaRPr sz="1200">
              <a:solidFill>
                <a:srgbClr val="000000"/>
              </a:solidFill>
            </a:endParaRPr>
          </a:p>
        </p:txBody>
      </p:sp>
      <p:pic>
        <p:nvPicPr>
          <p:cNvPr id="418" name="Google Shape;418;p16"/>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19" name="Google Shape;419;p1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cbc959274b_0_77"/>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Working Units</a:t>
            </a:r>
            <a:endParaRPr/>
          </a:p>
        </p:txBody>
      </p:sp>
      <p:sp>
        <p:nvSpPr>
          <p:cNvPr id="251" name="Google Shape;251;g1cbc959274b_0_77"/>
          <p:cNvSpPr txBox="1">
            <a:spLocks noGrp="1"/>
          </p:cNvSpPr>
          <p:nvPr>
            <p:ph type="body" idx="2"/>
          </p:nvPr>
        </p:nvSpPr>
        <p:spPr>
          <a:xfrm>
            <a:off x="4957550" y="907500"/>
            <a:ext cx="3837000" cy="3328500"/>
          </a:xfrm>
          <a:prstGeom prst="rect">
            <a:avLst/>
          </a:prstGeom>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endParaRPr b="1">
              <a:solidFill>
                <a:schemeClr val="dk2"/>
              </a:solidFill>
            </a:endParaRPr>
          </a:p>
          <a:p>
            <a:pPr marL="457200" lvl="0" indent="0" algn="l" rtl="0">
              <a:lnSpc>
                <a:spcPct val="100000"/>
              </a:lnSpc>
              <a:spcBef>
                <a:spcPts val="0"/>
              </a:spcBef>
              <a:spcAft>
                <a:spcPts val="0"/>
              </a:spcAft>
              <a:buNone/>
            </a:pPr>
            <a:endParaRPr b="1">
              <a:solidFill>
                <a:schemeClr val="dk2"/>
              </a:solidFill>
            </a:endParaRPr>
          </a:p>
          <a:p>
            <a:pPr marL="457200" lvl="0" indent="0" algn="l" rtl="0">
              <a:lnSpc>
                <a:spcPct val="100000"/>
              </a:lnSpc>
              <a:spcBef>
                <a:spcPts val="0"/>
              </a:spcBef>
              <a:spcAft>
                <a:spcPts val="0"/>
              </a:spcAft>
              <a:buNone/>
            </a:pPr>
            <a:endParaRPr b="1">
              <a:solidFill>
                <a:schemeClr val="dk2"/>
              </a:solidFill>
            </a:endParaRPr>
          </a:p>
          <a:p>
            <a:pPr marL="457200" lvl="0" indent="0" algn="l" rtl="0">
              <a:lnSpc>
                <a:spcPct val="100000"/>
              </a:lnSpc>
              <a:spcBef>
                <a:spcPts val="0"/>
              </a:spcBef>
              <a:spcAft>
                <a:spcPts val="0"/>
              </a:spcAft>
              <a:buNone/>
            </a:pPr>
            <a:endParaRPr b="1">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What is a social enterprise?</a:t>
            </a:r>
            <a:endParaRPr b="1">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B-Corp and how to get a certification</a:t>
            </a:r>
            <a:endParaRPr b="1">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Mapping of legislation in different countries on social enterprises</a:t>
            </a:r>
            <a:endParaRPr sz="1300" b="1">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How to build or access a network and interact with your stakeholders</a:t>
            </a:r>
            <a:endParaRPr sz="140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Synergy and balance between social and economic objectives - How to market your product</a:t>
            </a:r>
            <a:endParaRPr sz="140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How to measure social impact</a:t>
            </a:r>
            <a:endParaRPr sz="1400">
              <a:solidFill>
                <a:schemeClr val="dk2"/>
              </a:solidFill>
            </a:endParaRPr>
          </a:p>
          <a:p>
            <a:pPr marL="914400" lvl="0" indent="-311150" algn="l" rtl="0">
              <a:lnSpc>
                <a:spcPct val="100000"/>
              </a:lnSpc>
              <a:spcBef>
                <a:spcPts val="0"/>
              </a:spcBef>
              <a:spcAft>
                <a:spcPts val="0"/>
              </a:spcAft>
              <a:buClr>
                <a:schemeClr val="dk2"/>
              </a:buClr>
              <a:buSzPts val="1300"/>
              <a:buAutoNum type="arabicPeriod"/>
            </a:pPr>
            <a:r>
              <a:rPr lang="it" sz="1300" b="1">
                <a:solidFill>
                  <a:schemeClr val="dk2"/>
                </a:solidFill>
              </a:rPr>
              <a:t>Best case - Interview with Close the Gap</a:t>
            </a:r>
            <a:endParaRPr sz="1300" b="1">
              <a:solidFill>
                <a:schemeClr val="dk2"/>
              </a:solidFill>
            </a:endParaRPr>
          </a:p>
          <a:p>
            <a:pPr marL="457200" lvl="0" indent="0" algn="ctr" rtl="0">
              <a:lnSpc>
                <a:spcPct val="100000"/>
              </a:lnSpc>
              <a:spcBef>
                <a:spcPts val="0"/>
              </a:spcBef>
              <a:spcAft>
                <a:spcPts val="0"/>
              </a:spcAft>
              <a:buNone/>
            </a:pPr>
            <a:endParaRPr b="1">
              <a:solidFill>
                <a:schemeClr val="dk2"/>
              </a:solidFill>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sz="1500"/>
          </a:p>
        </p:txBody>
      </p:sp>
      <p:pic>
        <p:nvPicPr>
          <p:cNvPr id="252" name="Google Shape;252;g1cbc959274b_0_77"/>
          <p:cNvPicPr preferRelativeResize="0"/>
          <p:nvPr/>
        </p:nvPicPr>
        <p:blipFill>
          <a:blip r:embed="rId3">
            <a:alphaModFix/>
          </a:blip>
          <a:stretch>
            <a:fillRect/>
          </a:stretch>
        </p:blipFill>
        <p:spPr>
          <a:xfrm>
            <a:off x="265500" y="244925"/>
            <a:ext cx="1393177" cy="1318200"/>
          </a:xfrm>
          <a:prstGeom prst="rect">
            <a:avLst/>
          </a:prstGeom>
          <a:noFill/>
          <a:ln>
            <a:noFill/>
          </a:ln>
        </p:spPr>
      </p:pic>
      <p:pic>
        <p:nvPicPr>
          <p:cNvPr id="253" name="Google Shape;253;g1cbc959274b_0_7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7"/>
          <p:cNvSpPr txBox="1">
            <a:spLocks noGrp="1"/>
          </p:cNvSpPr>
          <p:nvPr>
            <p:ph type="title"/>
          </p:nvPr>
        </p:nvSpPr>
        <p:spPr>
          <a:xfrm>
            <a:off x="654424" y="575950"/>
            <a:ext cx="80673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t>The b-corps family</a:t>
            </a:r>
            <a:endParaRPr/>
          </a:p>
        </p:txBody>
      </p:sp>
      <p:sp>
        <p:nvSpPr>
          <p:cNvPr id="425" name="Google Shape;425;p17"/>
          <p:cNvSpPr txBox="1">
            <a:spLocks noGrp="1"/>
          </p:cNvSpPr>
          <p:nvPr>
            <p:ph type="body" idx="1"/>
          </p:nvPr>
        </p:nvSpPr>
        <p:spPr>
          <a:xfrm>
            <a:off x="941387" y="1565150"/>
            <a:ext cx="3071400" cy="3002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600"/>
              </a:spcBef>
              <a:spcAft>
                <a:spcPts val="0"/>
              </a:spcAft>
              <a:buSzPts val="1400"/>
              <a:buNone/>
            </a:pPr>
            <a:r>
              <a:rPr lang="it" sz="1600"/>
              <a:t>The B-Corp movement was born in the USA through the work of B-Lab, an NGO whose mission is to spread a new international culture based on the social impact and responsibility of any business around the world. </a:t>
            </a:r>
            <a:endParaRPr/>
          </a:p>
          <a:p>
            <a:pPr marL="457200" lvl="0" indent="0" algn="l" rtl="0">
              <a:lnSpc>
                <a:spcPct val="115000"/>
              </a:lnSpc>
              <a:spcBef>
                <a:spcPts val="2800"/>
              </a:spcBef>
              <a:spcAft>
                <a:spcPts val="1200"/>
              </a:spcAft>
              <a:buSzPts val="1400"/>
              <a:buNone/>
            </a:pPr>
            <a:endParaRPr sz="1600"/>
          </a:p>
        </p:txBody>
      </p:sp>
      <p:sp>
        <p:nvSpPr>
          <p:cNvPr id="426" name="Google Shape;426;p17"/>
          <p:cNvSpPr txBox="1">
            <a:spLocks noGrp="1"/>
          </p:cNvSpPr>
          <p:nvPr>
            <p:ph type="body" idx="2"/>
          </p:nvPr>
        </p:nvSpPr>
        <p:spPr>
          <a:xfrm>
            <a:off x="5110000" y="2352425"/>
            <a:ext cx="3443700" cy="801900"/>
          </a:xfrm>
          <a:prstGeom prst="rect">
            <a:avLst/>
          </a:prstGeom>
          <a:noFill/>
          <a:ln>
            <a:noFill/>
          </a:ln>
        </p:spPr>
        <p:txBody>
          <a:bodyPr spcFirstLastPara="1" wrap="square" lIns="91425" tIns="91425" rIns="91425" bIns="91425" anchor="t" anchorCtr="0">
            <a:noAutofit/>
          </a:bodyPr>
          <a:lstStyle/>
          <a:p>
            <a:pPr marL="127000" lvl="0" indent="0" algn="l" rtl="0">
              <a:lnSpc>
                <a:spcPct val="115000"/>
              </a:lnSpc>
              <a:spcBef>
                <a:spcPts val="1600"/>
              </a:spcBef>
              <a:spcAft>
                <a:spcPts val="0"/>
              </a:spcAft>
              <a:buSzPts val="1600"/>
              <a:buNone/>
            </a:pPr>
            <a:r>
              <a:rPr lang="it" sz="1600" b="1"/>
              <a:t>B Corps are an extension of the benefit corporation concept.</a:t>
            </a:r>
            <a:endParaRPr sz="1600" b="1"/>
          </a:p>
        </p:txBody>
      </p:sp>
      <p:pic>
        <p:nvPicPr>
          <p:cNvPr id="427" name="Google Shape;427;p1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28" name="Google Shape;428;p1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8"/>
          <p:cNvSpPr txBox="1">
            <a:spLocks noGrp="1"/>
          </p:cNvSpPr>
          <p:nvPr>
            <p:ph type="title"/>
          </p:nvPr>
        </p:nvSpPr>
        <p:spPr>
          <a:xfrm>
            <a:off x="178940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a:t>B-impact assessment</a:t>
            </a:r>
            <a:endParaRPr/>
          </a:p>
        </p:txBody>
      </p:sp>
      <p:sp>
        <p:nvSpPr>
          <p:cNvPr id="434" name="Google Shape;434;p18"/>
          <p:cNvSpPr txBox="1">
            <a:spLocks noGrp="1"/>
          </p:cNvSpPr>
          <p:nvPr>
            <p:ph type="body" idx="1"/>
          </p:nvPr>
        </p:nvSpPr>
        <p:spPr>
          <a:xfrm>
            <a:off x="1102761" y="1558075"/>
            <a:ext cx="2972400" cy="3002400"/>
          </a:xfrm>
          <a:prstGeom prst="rect">
            <a:avLst/>
          </a:prstGeom>
          <a:noFill/>
          <a:ln>
            <a:noFill/>
          </a:ln>
        </p:spPr>
        <p:txBody>
          <a:bodyPr spcFirstLastPara="1" wrap="square" lIns="91425" tIns="91425" rIns="91425" bIns="91425" anchor="t" anchorCtr="0">
            <a:noAutofit/>
          </a:bodyPr>
          <a:lstStyle/>
          <a:p>
            <a:pPr marL="127000" lvl="0" indent="0" algn="l" rtl="0">
              <a:lnSpc>
                <a:spcPct val="115000"/>
              </a:lnSpc>
              <a:spcBef>
                <a:spcPts val="1600"/>
              </a:spcBef>
              <a:spcAft>
                <a:spcPts val="0"/>
              </a:spcAft>
              <a:buSzPts val="1600"/>
              <a:buNone/>
            </a:pPr>
            <a:r>
              <a:rPr lang="it" sz="1600" b="1">
                <a:solidFill>
                  <a:srgbClr val="FF6B26"/>
                </a:solidFill>
              </a:rPr>
              <a:t>LoreB Lab </a:t>
            </a:r>
            <a:r>
              <a:rPr lang="it"/>
              <a:t>developed the </a:t>
            </a:r>
            <a:r>
              <a:rPr lang="it" u="sng">
                <a:solidFill>
                  <a:srgbClr val="0070C0"/>
                </a:solidFill>
                <a:hlinkClick r:id="rId3">
                  <a:extLst>
                    <a:ext uri="{A12FA001-AC4F-418D-AE19-62706E023703}">
                      <ahyp:hlinkClr xmlns:ahyp="http://schemas.microsoft.com/office/drawing/2018/hyperlinkcolor" val="tx"/>
                    </a:ext>
                  </a:extLst>
                </a:hlinkClick>
              </a:rPr>
              <a:t>B-Impact Assessment</a:t>
            </a:r>
            <a:r>
              <a:rPr lang="it"/>
              <a:t>, which is available for free for any company interested in measuring its level of commitment towards communities and environment. Once a company passes the Assessment with more than 80/200 points, it can apply for the Certification process. </a:t>
            </a:r>
            <a:endParaRPr/>
          </a:p>
          <a:p>
            <a:pPr marL="457200" lvl="0" indent="0" algn="l" rtl="0">
              <a:lnSpc>
                <a:spcPct val="115000"/>
              </a:lnSpc>
              <a:spcBef>
                <a:spcPts val="1600"/>
              </a:spcBef>
              <a:spcAft>
                <a:spcPts val="1200"/>
              </a:spcAft>
              <a:buSzPts val="1400"/>
              <a:buNone/>
            </a:pPr>
            <a:endParaRPr sz="1600"/>
          </a:p>
        </p:txBody>
      </p:sp>
      <p:sp>
        <p:nvSpPr>
          <p:cNvPr id="435" name="Google Shape;435;p18"/>
          <p:cNvSpPr txBox="1">
            <a:spLocks noGrp="1"/>
          </p:cNvSpPr>
          <p:nvPr>
            <p:ph type="body" idx="2"/>
          </p:nvPr>
        </p:nvSpPr>
        <p:spPr>
          <a:xfrm>
            <a:off x="5120659" y="1420007"/>
            <a:ext cx="3071400" cy="30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endParaRPr sz="1100">
              <a:latin typeface="Barlow"/>
              <a:ea typeface="Barlow"/>
              <a:cs typeface="Barlow"/>
              <a:sym typeface="Barlow"/>
            </a:endParaRPr>
          </a:p>
          <a:p>
            <a:pPr marL="0" lvl="0" indent="0" algn="ctr" rtl="0">
              <a:lnSpc>
                <a:spcPct val="115000"/>
              </a:lnSpc>
              <a:spcBef>
                <a:spcPts val="0"/>
              </a:spcBef>
              <a:spcAft>
                <a:spcPts val="0"/>
              </a:spcAft>
              <a:buSzPts val="1400"/>
              <a:buNone/>
            </a:pPr>
            <a:endParaRPr i="1">
              <a:latin typeface="Barlow"/>
              <a:ea typeface="Barlow"/>
              <a:cs typeface="Barlow"/>
              <a:sym typeface="Barlow"/>
            </a:endParaRPr>
          </a:p>
          <a:p>
            <a:pPr marL="0" lvl="0" indent="0" algn="ctr" rtl="0">
              <a:lnSpc>
                <a:spcPct val="115000"/>
              </a:lnSpc>
              <a:spcBef>
                <a:spcPts val="0"/>
              </a:spcBef>
              <a:spcAft>
                <a:spcPts val="0"/>
              </a:spcAft>
              <a:buSzPts val="1400"/>
              <a:buNone/>
            </a:pPr>
            <a:r>
              <a:rPr lang="it"/>
              <a:t>“</a:t>
            </a:r>
            <a:r>
              <a:rPr lang="it" i="1"/>
              <a:t>There are more than 3.400 Certified B-Corps in the world, distributed in 71 Countries.</a:t>
            </a:r>
            <a:endParaRPr i="1"/>
          </a:p>
          <a:p>
            <a:pPr marL="0" lvl="0" indent="0" algn="ctr" rtl="0">
              <a:lnSpc>
                <a:spcPct val="115000"/>
              </a:lnSpc>
              <a:spcBef>
                <a:spcPts val="0"/>
              </a:spcBef>
              <a:spcAft>
                <a:spcPts val="0"/>
              </a:spcAft>
              <a:buSzPts val="1400"/>
              <a:buNone/>
            </a:pPr>
            <a:r>
              <a:rPr lang="it" i="1"/>
              <a:t>More than 120.000 Companies worldwide have undergone the B Impact Assessment</a:t>
            </a:r>
            <a:r>
              <a:rPr lang="it"/>
              <a:t> “</a:t>
            </a:r>
            <a:endParaRPr/>
          </a:p>
        </p:txBody>
      </p:sp>
      <p:pic>
        <p:nvPicPr>
          <p:cNvPr id="436" name="Google Shape;436;p1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37" name="Google Shape;437;p18"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a:spLocks noGrp="1"/>
          </p:cNvSpPr>
          <p:nvPr>
            <p:ph type="title"/>
          </p:nvPr>
        </p:nvSpPr>
        <p:spPr>
          <a:xfrm>
            <a:off x="243378" y="1912650"/>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solidFill>
                  <a:srgbClr val="002B4D"/>
                </a:solidFill>
              </a:rPr>
              <a:t>2.3 Benefit corporations as legal subjects</a:t>
            </a:r>
            <a:endParaRPr>
              <a:solidFill>
                <a:srgbClr val="002B4D"/>
              </a:solidFill>
            </a:endParaRPr>
          </a:p>
        </p:txBody>
      </p:sp>
      <p:sp>
        <p:nvSpPr>
          <p:cNvPr id="443" name="Google Shape;443;p19"/>
          <p:cNvSpPr txBox="1"/>
          <p:nvPr/>
        </p:nvSpPr>
        <p:spPr>
          <a:xfrm>
            <a:off x="4855424" y="646094"/>
            <a:ext cx="3915600" cy="3920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it" sz="1400" b="0" i="0" u="none" strike="noStrike" cap="none">
                <a:latin typeface="Lato"/>
                <a:ea typeface="Lato"/>
                <a:cs typeface="Lato"/>
                <a:sym typeface="Lato"/>
              </a:rPr>
              <a:t>Following the global relevance of the B-Corp movement many governments are developing their own legislation in order to validate B-Corporations as legal subjects.</a:t>
            </a:r>
            <a:endParaRPr sz="1400" b="0" i="0" u="none" strike="noStrike" cap="none">
              <a:latin typeface="Arial"/>
              <a:ea typeface="Arial"/>
              <a:cs typeface="Arial"/>
              <a:sym typeface="Arial"/>
            </a:endParaRPr>
          </a:p>
          <a:p>
            <a:pPr marL="0" marR="0" lvl="0" indent="0" algn="just" rtl="0">
              <a:lnSpc>
                <a:spcPct val="115000"/>
              </a:lnSpc>
              <a:spcBef>
                <a:spcPts val="1333"/>
              </a:spcBef>
              <a:spcAft>
                <a:spcPts val="0"/>
              </a:spcAft>
              <a:buClr>
                <a:srgbClr val="000000"/>
              </a:buClr>
              <a:buSzPts val="1400"/>
              <a:buFont typeface="Arial"/>
              <a:buNone/>
            </a:pPr>
            <a:r>
              <a:rPr lang="it" sz="1400" b="0" i="0" u="none" strike="noStrike" cap="none">
                <a:latin typeface="Lato"/>
                <a:ea typeface="Lato"/>
                <a:cs typeface="Lato"/>
                <a:sym typeface="Lato"/>
              </a:rPr>
              <a:t>Benefit Corporations have acquired legal status in the following countries</a:t>
            </a:r>
            <a:r>
              <a:rPr lang="it" sz="1000" b="0" i="0" u="none" strike="noStrike" cap="none">
                <a:latin typeface="Lato"/>
                <a:ea typeface="Lato"/>
                <a:cs typeface="Lato"/>
                <a:sym typeface="Lato"/>
              </a:rPr>
              <a:t>:</a:t>
            </a:r>
            <a:endParaRPr sz="1400" b="0" i="0" u="none" strike="noStrike" cap="none">
              <a:latin typeface="Lato"/>
              <a:ea typeface="Lato"/>
              <a:cs typeface="Lato"/>
              <a:sym typeface="Lato"/>
            </a:endParaRPr>
          </a:p>
          <a:p>
            <a:pPr marL="285750" marR="0" lvl="0" indent="-285750" algn="l" rtl="0">
              <a:lnSpc>
                <a:spcPct val="100000"/>
              </a:lnSpc>
              <a:spcBef>
                <a:spcPts val="0"/>
              </a:spcBef>
              <a:spcAft>
                <a:spcPts val="0"/>
              </a:spcAft>
              <a:buSzPts val="1700"/>
              <a:buFont typeface="Arial"/>
              <a:buChar char="•"/>
            </a:pPr>
            <a:r>
              <a:rPr lang="it" sz="1400" b="0" i="0" u="none" strike="noStrike" cap="none">
                <a:latin typeface="Lato"/>
                <a:ea typeface="Lato"/>
                <a:cs typeface="Lato"/>
                <a:sym typeface="Lato"/>
              </a:rPr>
              <a:t>Italy (“società Benefit”)</a:t>
            </a:r>
            <a:endParaRPr sz="1400" b="0" i="0" u="none" strike="noStrike" cap="none">
              <a:latin typeface="Arial"/>
              <a:ea typeface="Arial"/>
              <a:cs typeface="Arial"/>
              <a:sym typeface="Arial"/>
            </a:endParaRPr>
          </a:p>
          <a:p>
            <a:pPr marL="285750" marR="0" lvl="0" indent="-285750" algn="l" rtl="0">
              <a:lnSpc>
                <a:spcPct val="100000"/>
              </a:lnSpc>
              <a:spcBef>
                <a:spcPts val="0"/>
              </a:spcBef>
              <a:spcAft>
                <a:spcPts val="0"/>
              </a:spcAft>
              <a:buSzPts val="1700"/>
              <a:buFont typeface="Arial"/>
              <a:buChar char="•"/>
            </a:pPr>
            <a:r>
              <a:rPr lang="it" sz="1400" b="0" i="0" u="none" strike="noStrike" cap="none">
                <a:latin typeface="Lato"/>
                <a:ea typeface="Lato"/>
                <a:cs typeface="Lato"/>
                <a:sym typeface="Lato"/>
              </a:rPr>
              <a:t>France</a:t>
            </a:r>
            <a:endParaRPr sz="1400" b="0" i="0" u="none" strike="noStrike" cap="none">
              <a:latin typeface="Arial"/>
              <a:ea typeface="Arial"/>
              <a:cs typeface="Arial"/>
              <a:sym typeface="Arial"/>
            </a:endParaRPr>
          </a:p>
          <a:p>
            <a:pPr marL="285750" marR="0" lvl="0" indent="-285750" algn="l" rtl="0">
              <a:lnSpc>
                <a:spcPct val="100000"/>
              </a:lnSpc>
              <a:spcBef>
                <a:spcPts val="0"/>
              </a:spcBef>
              <a:spcAft>
                <a:spcPts val="0"/>
              </a:spcAft>
              <a:buSzPts val="1700"/>
              <a:buFont typeface="Arial"/>
              <a:buChar char="•"/>
            </a:pPr>
            <a:r>
              <a:rPr lang="it" sz="1400" b="0" i="0" u="none" strike="noStrike" cap="none">
                <a:latin typeface="Lato"/>
                <a:ea typeface="Lato"/>
                <a:cs typeface="Lato"/>
                <a:sym typeface="Lato"/>
              </a:rPr>
              <a:t>Colombia</a:t>
            </a:r>
            <a:endParaRPr sz="1400" b="0" i="0" u="none" strike="noStrike" cap="none">
              <a:latin typeface="Arial"/>
              <a:ea typeface="Arial"/>
              <a:cs typeface="Arial"/>
              <a:sym typeface="Arial"/>
            </a:endParaRPr>
          </a:p>
          <a:p>
            <a:pPr marL="285750" marR="0" lvl="0" indent="-285750" algn="l" rtl="0">
              <a:lnSpc>
                <a:spcPct val="100000"/>
              </a:lnSpc>
              <a:spcBef>
                <a:spcPts val="0"/>
              </a:spcBef>
              <a:spcAft>
                <a:spcPts val="0"/>
              </a:spcAft>
              <a:buSzPts val="1700"/>
              <a:buFont typeface="Arial"/>
              <a:buChar char="•"/>
            </a:pPr>
            <a:r>
              <a:rPr lang="it" sz="1400" b="0" i="0" u="none" strike="noStrike" cap="none">
                <a:latin typeface="Lato"/>
                <a:ea typeface="Lato"/>
                <a:cs typeface="Lato"/>
                <a:sym typeface="Lato"/>
              </a:rPr>
              <a:t>Ecuador</a:t>
            </a:r>
            <a:endParaRPr sz="1400" b="0" i="0" u="none" strike="noStrike" cap="none">
              <a:latin typeface="Arial"/>
              <a:ea typeface="Arial"/>
              <a:cs typeface="Arial"/>
              <a:sym typeface="Arial"/>
            </a:endParaRPr>
          </a:p>
          <a:p>
            <a:pPr marL="285750" marR="0" lvl="0" indent="-285750" algn="l" rtl="0">
              <a:lnSpc>
                <a:spcPct val="100000"/>
              </a:lnSpc>
              <a:spcBef>
                <a:spcPts val="0"/>
              </a:spcBef>
              <a:spcAft>
                <a:spcPts val="0"/>
              </a:spcAft>
              <a:buSzPts val="1700"/>
              <a:buFont typeface="Arial"/>
              <a:buChar char="•"/>
            </a:pPr>
            <a:r>
              <a:rPr lang="it" sz="1400" b="0" i="0" u="none" strike="noStrike" cap="none">
                <a:latin typeface="Lato"/>
                <a:ea typeface="Lato"/>
                <a:cs typeface="Lato"/>
                <a:sym typeface="Lato"/>
              </a:rPr>
              <a:t>USA (36 States)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latin typeface="Lato"/>
                <a:ea typeface="Lato"/>
                <a:cs typeface="Lato"/>
                <a:sym typeface="Lato"/>
              </a:rPr>
              <a:t>The legalization process is furthermore taking place in 5 new US Countries and 12 further Countries around the world.</a:t>
            </a:r>
            <a:endParaRPr sz="1400" b="0" i="0" u="none" strike="noStrike" cap="none">
              <a:latin typeface="Lato"/>
              <a:ea typeface="Lato"/>
              <a:cs typeface="Lato"/>
              <a:sym typeface="Lato"/>
            </a:endParaRPr>
          </a:p>
        </p:txBody>
      </p:sp>
      <p:pic>
        <p:nvPicPr>
          <p:cNvPr id="444" name="Google Shape;444;p19" descr="Graphical user interface, application&#10;&#10;Description automatically generated with medium confidence"/>
          <p:cNvPicPr preferRelativeResize="0"/>
          <p:nvPr/>
        </p:nvPicPr>
        <p:blipFill rotWithShape="1">
          <a:blip r:embed="rId3">
            <a:alphaModFix/>
          </a:blip>
          <a:srcRect/>
          <a:stretch/>
        </p:blipFill>
        <p:spPr>
          <a:xfrm>
            <a:off x="34350" y="4765725"/>
            <a:ext cx="1559450" cy="32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Context</a:t>
            </a:r>
            <a:endParaRPr sz="3600">
              <a:solidFill>
                <a:schemeClr val="dk1"/>
              </a:solidFill>
            </a:endParaRPr>
          </a:p>
          <a:p>
            <a:pPr marL="0" lvl="0" indent="0" algn="l" rtl="0">
              <a:lnSpc>
                <a:spcPct val="100000"/>
              </a:lnSpc>
              <a:spcBef>
                <a:spcPts val="0"/>
              </a:spcBef>
              <a:spcAft>
                <a:spcPts val="0"/>
              </a:spcAft>
              <a:buSzPts val="3000"/>
              <a:buNone/>
            </a:pPr>
            <a:endParaRPr/>
          </a:p>
        </p:txBody>
      </p:sp>
      <p:sp>
        <p:nvSpPr>
          <p:cNvPr id="450" name="Google Shape;450;p20"/>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800"/>
              <a:buNone/>
            </a:pPr>
            <a:r>
              <a:rPr lang="it" sz="1600"/>
              <a:t>On January 1st 2016, Italy became the first European state and the second country in the world creating a new legal status for companies, called “Società Benefit” (in the US, Benefit Corporation). A Società Benefit is a company which combines the goal of profit with the purpose of creating a positive impact for society and the environment and which operates in a transparent, responsible and sustainable way.</a:t>
            </a:r>
            <a:endParaRPr sz="1600"/>
          </a:p>
        </p:txBody>
      </p:sp>
      <p:pic>
        <p:nvPicPr>
          <p:cNvPr id="451" name="Google Shape;451;p2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52" name="Google Shape;452;p2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400"/>
              <a:t>How to become a Certified B- Corporation? </a:t>
            </a:r>
            <a:endParaRPr sz="2400"/>
          </a:p>
        </p:txBody>
      </p:sp>
      <p:sp>
        <p:nvSpPr>
          <p:cNvPr id="458" name="Google Shape;458;p21"/>
          <p:cNvSpPr txBox="1">
            <a:spLocks noGrp="1"/>
          </p:cNvSpPr>
          <p:nvPr>
            <p:ph type="body" idx="1"/>
          </p:nvPr>
        </p:nvSpPr>
        <p:spPr>
          <a:xfrm>
            <a:off x="2681129" y="1722451"/>
            <a:ext cx="5415600" cy="16401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SzPts val="1400"/>
              <a:buFont typeface="Arial"/>
              <a:buAutoNum type="arabicPeriod"/>
            </a:pPr>
            <a:r>
              <a:rPr lang="it" sz="2400">
                <a:latin typeface="Amatic SC"/>
                <a:ea typeface="Amatic SC"/>
                <a:cs typeface="Amatic SC"/>
                <a:sym typeface="Amatic SC"/>
              </a:rPr>
              <a:t>to become a B-Corporation you have to </a:t>
            </a:r>
            <a:r>
              <a:rPr lang="it" sz="2400" i="0">
                <a:latin typeface="Amatic SC"/>
                <a:ea typeface="Amatic SC"/>
                <a:cs typeface="Amatic SC"/>
                <a:sym typeface="Amatic SC"/>
              </a:rPr>
              <a:t>take the test </a:t>
            </a:r>
            <a:r>
              <a:rPr lang="it" sz="2400">
                <a:latin typeface="Amatic SC"/>
                <a:ea typeface="Amatic SC"/>
                <a:cs typeface="Amatic SC"/>
                <a:sym typeface="Amatic SC"/>
              </a:rPr>
              <a:t>(</a:t>
            </a:r>
            <a:r>
              <a:rPr lang="it" sz="2400" i="0">
                <a:latin typeface="Amatic SC"/>
                <a:ea typeface="Amatic SC"/>
                <a:cs typeface="Amatic SC"/>
                <a:sym typeface="Amatic SC"/>
              </a:rPr>
              <a:t>for free): </a:t>
            </a:r>
            <a:r>
              <a:rPr lang="it" sz="2400" i="0">
                <a:solidFill>
                  <a:schemeClr val="hlink"/>
                </a:solidFill>
                <a:uFill>
                  <a:noFill/>
                </a:uFill>
                <a:latin typeface="Amatic SC"/>
                <a:ea typeface="Amatic SC"/>
                <a:cs typeface="Amatic SC"/>
                <a:sym typeface="Amatic SC"/>
                <a:hlinkClick r:id="rId3"/>
              </a:rPr>
              <a:t>https://bimpactassessment.net/</a:t>
            </a:r>
            <a:endParaRPr sz="2400" i="0">
              <a:latin typeface="Amatic SC"/>
              <a:ea typeface="Amatic SC"/>
              <a:cs typeface="Amatic SC"/>
              <a:sym typeface="Amatic SC"/>
            </a:endParaRPr>
          </a:p>
          <a:p>
            <a:pPr marL="457200" lvl="0" indent="-457200" algn="l" rtl="0">
              <a:lnSpc>
                <a:spcPct val="115000"/>
              </a:lnSpc>
              <a:spcBef>
                <a:spcPts val="0"/>
              </a:spcBef>
              <a:spcAft>
                <a:spcPts val="0"/>
              </a:spcAft>
              <a:buSzPts val="1400"/>
              <a:buFont typeface="Arial"/>
              <a:buAutoNum type="arabicPeriod"/>
            </a:pPr>
            <a:r>
              <a:rPr lang="it" sz="2400" i="0">
                <a:latin typeface="Amatic SC"/>
                <a:ea typeface="Amatic SC"/>
                <a:cs typeface="Amatic SC"/>
                <a:sym typeface="Amatic SC"/>
              </a:rPr>
              <a:t>if your grade is 80/200 or higher, validate your results with B- Lab;</a:t>
            </a:r>
            <a:endParaRPr/>
          </a:p>
          <a:p>
            <a:pPr marL="457200" lvl="0" indent="-457200" algn="l" rtl="0">
              <a:lnSpc>
                <a:spcPct val="115000"/>
              </a:lnSpc>
              <a:spcBef>
                <a:spcPts val="0"/>
              </a:spcBef>
              <a:spcAft>
                <a:spcPts val="0"/>
              </a:spcAft>
              <a:buSzPts val="1400"/>
              <a:buFont typeface="Arial"/>
              <a:buAutoNum type="arabicPeriod"/>
            </a:pPr>
            <a:r>
              <a:rPr lang="it" sz="2400" i="0">
                <a:latin typeface="Amatic SC"/>
                <a:ea typeface="Amatic SC"/>
                <a:cs typeface="Amatic SC"/>
                <a:sym typeface="Amatic SC"/>
              </a:rPr>
              <a:t>Subscribe the C-Corp Declaration of Interdependence!</a:t>
            </a:r>
            <a:endParaRPr sz="4400" i="0">
              <a:latin typeface="Amatic SC"/>
              <a:ea typeface="Amatic SC"/>
              <a:cs typeface="Amatic SC"/>
              <a:sym typeface="Amatic SC"/>
            </a:endParaRPr>
          </a:p>
          <a:p>
            <a:pPr marL="457200" lvl="0" indent="-368300" algn="l" rtl="0">
              <a:lnSpc>
                <a:spcPct val="115000"/>
              </a:lnSpc>
              <a:spcBef>
                <a:spcPts val="0"/>
              </a:spcBef>
              <a:spcAft>
                <a:spcPts val="0"/>
              </a:spcAft>
              <a:buSzPts val="1400"/>
              <a:buFont typeface="Arial"/>
              <a:buNone/>
            </a:pPr>
            <a:endParaRPr sz="2100" b="1">
              <a:solidFill>
                <a:schemeClr val="dk1"/>
              </a:solidFill>
            </a:endParaRPr>
          </a:p>
        </p:txBody>
      </p:sp>
      <p:pic>
        <p:nvPicPr>
          <p:cNvPr id="459" name="Google Shape;459;p21"/>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460" name="Google Shape;460;p21"/>
          <p:cNvPicPr preferRelativeResize="0"/>
          <p:nvPr/>
        </p:nvPicPr>
        <p:blipFill rotWithShape="1">
          <a:blip r:embed="rId5">
            <a:alphaModFix/>
          </a:blip>
          <a:srcRect l="20018" t="10523" r="19721" b="9257"/>
          <a:stretch/>
        </p:blipFill>
        <p:spPr>
          <a:xfrm>
            <a:off x="763179" y="1371601"/>
            <a:ext cx="1637071" cy="2182762"/>
          </a:xfrm>
          <a:prstGeom prst="rect">
            <a:avLst/>
          </a:prstGeom>
          <a:noFill/>
          <a:ln>
            <a:noFill/>
          </a:ln>
        </p:spPr>
      </p:pic>
      <p:pic>
        <p:nvPicPr>
          <p:cNvPr id="461" name="Google Shape;461;p21" descr="Graphical user interface, application&#10;&#10;Description automatically generated with medium confidence"/>
          <p:cNvPicPr preferRelativeResize="0"/>
          <p:nvPr/>
        </p:nvPicPr>
        <p:blipFill rotWithShape="1">
          <a:blip r:embed="rId6">
            <a:alphaModFix/>
          </a:blip>
          <a:srcRect/>
          <a:stretch/>
        </p:blipFill>
        <p:spPr>
          <a:xfrm>
            <a:off x="34350" y="4765725"/>
            <a:ext cx="1559450" cy="32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g1d0e18fce4a_3_15"/>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467" name="Google Shape;467;g1d0e18fce4a_3_15"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468" name="Google Shape;468;g1d0e18fce4a_3_15"/>
          <p:cNvPicPr preferRelativeResize="0"/>
          <p:nvPr/>
        </p:nvPicPr>
        <p:blipFill>
          <a:blip r:embed="rId5">
            <a:alphaModFix/>
          </a:blip>
          <a:stretch>
            <a:fillRect/>
          </a:stretch>
        </p:blipFill>
        <p:spPr>
          <a:xfrm>
            <a:off x="1981825" y="249088"/>
            <a:ext cx="6953175" cy="46453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2"/>
          <p:cNvSpPr txBox="1">
            <a:spLocks noGrp="1"/>
          </p:cNvSpPr>
          <p:nvPr>
            <p:ph type="body" idx="2"/>
          </p:nvPr>
        </p:nvSpPr>
        <p:spPr>
          <a:xfrm>
            <a:off x="4920098" y="1612229"/>
            <a:ext cx="3837000" cy="2401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it" sz="3000" b="1">
                <a:solidFill>
                  <a:srgbClr val="000000"/>
                </a:solidFill>
              </a:rPr>
              <a:t>1. Legislation on Social enterprises around Europe</a:t>
            </a:r>
            <a:endParaRPr sz="3000" b="1">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Spain</a:t>
            </a:r>
            <a:endParaRPr>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Italy</a:t>
            </a:r>
            <a:endParaRPr>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Germany</a:t>
            </a:r>
            <a:endParaRPr>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Cyprus</a:t>
            </a:r>
            <a:endParaRPr>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Malta</a:t>
            </a:r>
            <a:endParaRPr sz="1600">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Belgium</a:t>
            </a:r>
            <a:endParaRPr>
              <a:solidFill>
                <a:srgbClr val="000000"/>
              </a:solidFill>
            </a:endParaRPr>
          </a:p>
          <a:p>
            <a:pPr marL="127000" lvl="0" indent="0" algn="l" rtl="0">
              <a:lnSpc>
                <a:spcPct val="115000"/>
              </a:lnSpc>
              <a:spcBef>
                <a:spcPts val="0"/>
              </a:spcBef>
              <a:spcAft>
                <a:spcPts val="0"/>
              </a:spcAft>
              <a:buSzPts val="1600"/>
              <a:buNone/>
            </a:pPr>
            <a:endParaRPr sz="3000" b="1"/>
          </a:p>
          <a:p>
            <a:pPr marL="127000" lvl="0" indent="0" algn="l" rtl="0">
              <a:lnSpc>
                <a:spcPct val="115000"/>
              </a:lnSpc>
              <a:spcBef>
                <a:spcPts val="0"/>
              </a:spcBef>
              <a:spcAft>
                <a:spcPts val="0"/>
              </a:spcAft>
              <a:buSzPts val="1600"/>
              <a:buNone/>
            </a:pPr>
            <a:endParaRPr sz="1600"/>
          </a:p>
          <a:p>
            <a:pPr marL="0" lvl="0" indent="0" algn="l" rtl="0">
              <a:lnSpc>
                <a:spcPct val="115000"/>
              </a:lnSpc>
              <a:spcBef>
                <a:spcPts val="1600"/>
              </a:spcBef>
              <a:spcAft>
                <a:spcPts val="1600"/>
              </a:spcAft>
              <a:buSzPts val="1800"/>
              <a:buNone/>
            </a:pPr>
            <a:endParaRPr sz="1500"/>
          </a:p>
        </p:txBody>
      </p:sp>
      <p:pic>
        <p:nvPicPr>
          <p:cNvPr id="474" name="Google Shape;474;p2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75" name="Google Shape;475;p22"/>
          <p:cNvSpPr txBox="1"/>
          <p:nvPr/>
        </p:nvSpPr>
        <p:spPr>
          <a:xfrm>
            <a:off x="50" y="1351428"/>
            <a:ext cx="4572000" cy="13387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3. Mapping of legislation in different countries on social enterprises</a:t>
            </a:r>
            <a:endParaRPr sz="2500" b="1" i="0" u="none" strike="noStrike" cap="none">
              <a:solidFill>
                <a:schemeClr val="dk1"/>
              </a:solidFill>
              <a:latin typeface="Raleway"/>
              <a:ea typeface="Raleway"/>
              <a:cs typeface="Raleway"/>
              <a:sym typeface="Raleway"/>
            </a:endParaRPr>
          </a:p>
        </p:txBody>
      </p:sp>
      <p:sp>
        <p:nvSpPr>
          <p:cNvPr id="476" name="Google Shape;476;p22"/>
          <p:cNvSpPr txBox="1">
            <a:spLocks noGrp="1"/>
          </p:cNvSpPr>
          <p:nvPr>
            <p:ph type="title"/>
          </p:nvPr>
        </p:nvSpPr>
        <p:spPr>
          <a:xfrm>
            <a:off x="50" y="2791382"/>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3.1 Legislation on Social enterprises around Europe</a:t>
            </a:r>
            <a:endParaRPr/>
          </a:p>
        </p:txBody>
      </p:sp>
      <p:pic>
        <p:nvPicPr>
          <p:cNvPr id="477" name="Google Shape;477;p22"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3"/>
          <p:cNvSpPr txBox="1">
            <a:spLocks noGrp="1"/>
          </p:cNvSpPr>
          <p:nvPr>
            <p:ph type="title"/>
          </p:nvPr>
        </p:nvSpPr>
        <p:spPr>
          <a:xfrm>
            <a:off x="339436" y="575950"/>
            <a:ext cx="83823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Mapping of legislation in different countries on social enterprises</a:t>
            </a:r>
            <a:endParaRPr/>
          </a:p>
        </p:txBody>
      </p:sp>
      <p:sp>
        <p:nvSpPr>
          <p:cNvPr id="483" name="Google Shape;483;p23"/>
          <p:cNvSpPr txBox="1">
            <a:spLocks noGrp="1"/>
          </p:cNvSpPr>
          <p:nvPr>
            <p:ph type="body" idx="1"/>
          </p:nvPr>
        </p:nvSpPr>
        <p:spPr>
          <a:xfrm>
            <a:off x="461193" y="1864658"/>
            <a:ext cx="8260800" cy="281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b="1">
                <a:solidFill>
                  <a:schemeClr val="dk2"/>
                </a:solidFill>
              </a:rPr>
              <a:t>Social enterprises are strictly related to the countries stories and tradition, every country ha</a:t>
            </a:r>
            <a:r>
              <a:rPr lang="it" b="1"/>
              <a:t>s</a:t>
            </a:r>
            <a:r>
              <a:rPr lang="it" b="1">
                <a:solidFill>
                  <a:schemeClr val="dk2"/>
                </a:solidFill>
              </a:rPr>
              <a:t> a different approach to this kind of activity, due to cultural and legal differences.</a:t>
            </a:r>
            <a:endParaRPr/>
          </a:p>
          <a:p>
            <a:pPr marL="0" lvl="0" indent="0" algn="l" rtl="0">
              <a:lnSpc>
                <a:spcPct val="115000"/>
              </a:lnSpc>
              <a:spcBef>
                <a:spcPts val="0"/>
              </a:spcBef>
              <a:spcAft>
                <a:spcPts val="0"/>
              </a:spcAft>
              <a:buSzPts val="1800"/>
              <a:buNone/>
            </a:pPr>
            <a:endParaRPr b="1">
              <a:solidFill>
                <a:schemeClr val="dk2"/>
              </a:solidFill>
            </a:endParaRPr>
          </a:p>
          <a:p>
            <a:pPr marL="0" lvl="0" indent="0" algn="l" rtl="0">
              <a:lnSpc>
                <a:spcPct val="115000"/>
              </a:lnSpc>
              <a:spcBef>
                <a:spcPts val="0"/>
              </a:spcBef>
              <a:spcAft>
                <a:spcPts val="0"/>
              </a:spcAft>
              <a:buSzPts val="1800"/>
              <a:buNone/>
            </a:pPr>
            <a:r>
              <a:rPr lang="it" b="1">
                <a:solidFill>
                  <a:schemeClr val="dk2"/>
                </a:solidFill>
              </a:rPr>
              <a:t>In the following slides it is illustrated how different countries define and regulate  social enterprises.</a:t>
            </a:r>
            <a:endParaRPr>
              <a:solidFill>
                <a:schemeClr val="dk2"/>
              </a:solidFill>
            </a:endParaRPr>
          </a:p>
          <a:p>
            <a:pPr marL="0" lvl="0" indent="0" algn="l" rtl="0">
              <a:lnSpc>
                <a:spcPct val="115000"/>
              </a:lnSpc>
              <a:spcBef>
                <a:spcPts val="1600"/>
              </a:spcBef>
              <a:spcAft>
                <a:spcPts val="1600"/>
              </a:spcAft>
              <a:buSzPts val="1800"/>
              <a:buNone/>
            </a:pPr>
            <a:endParaRPr sz="2400"/>
          </a:p>
        </p:txBody>
      </p:sp>
      <p:pic>
        <p:nvPicPr>
          <p:cNvPr id="484" name="Google Shape;484;p2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85" name="Google Shape;485;p2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4"/>
          <p:cNvSpPr txBox="1">
            <a:spLocks noGrp="1"/>
          </p:cNvSpPr>
          <p:nvPr>
            <p:ph type="body" idx="1"/>
          </p:nvPr>
        </p:nvSpPr>
        <p:spPr>
          <a:xfrm>
            <a:off x="256309" y="1058950"/>
            <a:ext cx="8465400" cy="42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500"/>
              <a:t>Spain’s emerging social enterprise ecosystem shows a contrast between institutionalisation and innovation</a:t>
            </a:r>
            <a:endParaRPr/>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it" sz="1500"/>
              <a:t>Social enterprise networks are considered for their double mission: </a:t>
            </a:r>
            <a:endParaRPr/>
          </a:p>
          <a:p>
            <a:pPr marL="285750" lvl="0" indent="-285750" algn="l" rtl="0">
              <a:lnSpc>
                <a:spcPct val="115000"/>
              </a:lnSpc>
              <a:spcBef>
                <a:spcPts val="0"/>
              </a:spcBef>
              <a:spcAft>
                <a:spcPts val="0"/>
              </a:spcAft>
              <a:buSzPts val="1800"/>
              <a:buChar char="●"/>
            </a:pPr>
            <a:r>
              <a:rPr lang="it" sz="1500"/>
              <a:t>to defend the collective and professional interests of social enterprises, and </a:t>
            </a:r>
            <a:endParaRPr/>
          </a:p>
          <a:p>
            <a:pPr marL="285750" lvl="0" indent="-285750" algn="l" rtl="0">
              <a:lnSpc>
                <a:spcPct val="115000"/>
              </a:lnSpc>
              <a:spcBef>
                <a:spcPts val="0"/>
              </a:spcBef>
              <a:spcAft>
                <a:spcPts val="0"/>
              </a:spcAft>
              <a:buSzPts val="1800"/>
              <a:buChar char="●"/>
            </a:pPr>
            <a:r>
              <a:rPr lang="it" sz="1500"/>
              <a:t>to promote and enact all types of services that serve the interests and needs of social enterprises. </a:t>
            </a:r>
            <a:endParaRPr/>
          </a:p>
          <a:p>
            <a:pPr marL="0" lvl="0" indent="0" algn="l" rtl="0">
              <a:lnSpc>
                <a:spcPct val="115000"/>
              </a:lnSpc>
              <a:spcBef>
                <a:spcPts val="0"/>
              </a:spcBef>
              <a:spcAft>
                <a:spcPts val="0"/>
              </a:spcAft>
              <a:buSzPts val="1800"/>
              <a:buNone/>
            </a:pPr>
            <a:endParaRPr sz="1500" b="1"/>
          </a:p>
          <a:p>
            <a:pPr marL="0" lvl="0" indent="0" algn="l" rtl="0">
              <a:lnSpc>
                <a:spcPct val="115000"/>
              </a:lnSpc>
              <a:spcBef>
                <a:spcPts val="0"/>
              </a:spcBef>
              <a:spcAft>
                <a:spcPts val="0"/>
              </a:spcAft>
              <a:buSzPts val="1800"/>
              <a:buNone/>
            </a:pPr>
            <a:r>
              <a:rPr lang="it" sz="1500" b="1"/>
              <a:t>Two approaches </a:t>
            </a:r>
            <a:r>
              <a:rPr lang="it" sz="1500"/>
              <a:t>exist in relation to traditional forms of social economy and new business models that balance economic and social aims: </a:t>
            </a:r>
            <a:endParaRPr/>
          </a:p>
          <a:p>
            <a:pPr marL="285750" lvl="0" indent="-285750" algn="l" rtl="0">
              <a:lnSpc>
                <a:spcPct val="115000"/>
              </a:lnSpc>
              <a:spcBef>
                <a:spcPts val="0"/>
              </a:spcBef>
              <a:spcAft>
                <a:spcPts val="0"/>
              </a:spcAft>
              <a:buSzPts val="1800"/>
              <a:buChar char="●"/>
            </a:pPr>
            <a:r>
              <a:rPr lang="it" sz="1500"/>
              <a:t>One understands social enterprise as part of the social economy</a:t>
            </a:r>
            <a:endParaRPr/>
          </a:p>
          <a:p>
            <a:pPr marL="285750" lvl="0" indent="-285750" algn="l" rtl="0">
              <a:lnSpc>
                <a:spcPct val="115000"/>
              </a:lnSpc>
              <a:spcBef>
                <a:spcPts val="0"/>
              </a:spcBef>
              <a:spcAft>
                <a:spcPts val="0"/>
              </a:spcAft>
              <a:buSzPts val="1800"/>
              <a:buChar char="●"/>
            </a:pPr>
            <a:r>
              <a:rPr lang="it" sz="1500"/>
              <a:t>The other considers social enterprise as a new field</a:t>
            </a:r>
            <a:endParaRPr/>
          </a:p>
          <a:p>
            <a:pPr marL="0" lvl="0" indent="0" algn="l" rtl="0">
              <a:lnSpc>
                <a:spcPct val="115000"/>
              </a:lnSpc>
              <a:spcBef>
                <a:spcPts val="0"/>
              </a:spcBef>
              <a:spcAft>
                <a:spcPts val="0"/>
              </a:spcAft>
              <a:buSzPts val="1800"/>
              <a:buNone/>
            </a:pPr>
            <a:r>
              <a:rPr lang="it" sz="1500" i="1"/>
              <a:t>The Law 5/2011 on the Social Economy establishes the legal framework</a:t>
            </a:r>
            <a:endParaRPr sz="1500" i="1"/>
          </a:p>
        </p:txBody>
      </p:sp>
      <p:pic>
        <p:nvPicPr>
          <p:cNvPr id="491" name="Google Shape;491;p24"/>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492" name="Google Shape;492;p24" descr="Imagen que contiene Diagrama&#10;&#10;Descripción generada automáticamente"/>
          <p:cNvPicPr preferRelativeResize="0"/>
          <p:nvPr/>
        </p:nvPicPr>
        <p:blipFill rotWithShape="1">
          <a:blip r:embed="rId4">
            <a:alphaModFix/>
          </a:blip>
          <a:srcRect r="30695"/>
          <a:stretch/>
        </p:blipFill>
        <p:spPr>
          <a:xfrm>
            <a:off x="941387" y="84410"/>
            <a:ext cx="1021806" cy="983080"/>
          </a:xfrm>
          <a:prstGeom prst="rect">
            <a:avLst/>
          </a:prstGeom>
          <a:noFill/>
          <a:ln>
            <a:noFill/>
          </a:ln>
        </p:spPr>
      </p:pic>
      <p:sp>
        <p:nvSpPr>
          <p:cNvPr id="493" name="Google Shape;493;p24"/>
          <p:cNvSpPr txBox="1"/>
          <p:nvPr/>
        </p:nvSpPr>
        <p:spPr>
          <a:xfrm>
            <a:off x="2563044" y="469875"/>
            <a:ext cx="6321600" cy="63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100"/>
              <a:buFont typeface="Arial"/>
              <a:buNone/>
            </a:pPr>
            <a:r>
              <a:rPr lang="it" sz="3600" b="1" i="0" u="none" strike="noStrike" cap="none">
                <a:solidFill>
                  <a:srgbClr val="002B4D"/>
                </a:solidFill>
                <a:latin typeface="Raleway"/>
                <a:ea typeface="Raleway"/>
                <a:cs typeface="Raleway"/>
                <a:sym typeface="Raleway"/>
              </a:rPr>
              <a:t>3.1 Spain</a:t>
            </a:r>
            <a:endParaRPr sz="3000" b="1" i="0" u="none" strike="noStrike" cap="none">
              <a:solidFill>
                <a:srgbClr val="002B4D"/>
              </a:solidFill>
              <a:latin typeface="Raleway"/>
              <a:ea typeface="Raleway"/>
              <a:cs typeface="Raleway"/>
              <a:sym typeface="Raleway"/>
            </a:endParaRPr>
          </a:p>
        </p:txBody>
      </p:sp>
      <p:pic>
        <p:nvPicPr>
          <p:cNvPr id="494" name="Google Shape;494;p24" descr="Graphical user interface, application&#10;&#10;Description automatically generated with medium confidence"/>
          <p:cNvPicPr preferRelativeResize="0"/>
          <p:nvPr/>
        </p:nvPicPr>
        <p:blipFill rotWithShape="1">
          <a:blip r:embed="rId5">
            <a:alphaModFix/>
          </a:blip>
          <a:srcRect/>
          <a:stretch/>
        </p:blipFill>
        <p:spPr>
          <a:xfrm>
            <a:off x="94025" y="4816325"/>
            <a:ext cx="1559450" cy="327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5"/>
          <p:cNvSpPr txBox="1">
            <a:spLocks noGrp="1"/>
          </p:cNvSpPr>
          <p:nvPr>
            <p:ph type="title"/>
          </p:nvPr>
        </p:nvSpPr>
        <p:spPr>
          <a:xfrm>
            <a:off x="2400250" y="37505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Spain</a:t>
            </a:r>
            <a:endParaRPr/>
          </a:p>
        </p:txBody>
      </p:sp>
      <p:pic>
        <p:nvPicPr>
          <p:cNvPr id="500" name="Google Shape;500;p2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01" name="Google Shape;501;p25" descr="Imagen que contiene Diagrama&#10;&#10;Descripción generada automáticamente"/>
          <p:cNvPicPr preferRelativeResize="0"/>
          <p:nvPr/>
        </p:nvPicPr>
        <p:blipFill rotWithShape="1">
          <a:blip r:embed="rId4">
            <a:alphaModFix/>
          </a:blip>
          <a:srcRect r="30695"/>
          <a:stretch/>
        </p:blipFill>
        <p:spPr>
          <a:xfrm>
            <a:off x="941387" y="84410"/>
            <a:ext cx="1021806" cy="983080"/>
          </a:xfrm>
          <a:prstGeom prst="rect">
            <a:avLst/>
          </a:prstGeom>
          <a:noFill/>
          <a:ln>
            <a:noFill/>
          </a:ln>
        </p:spPr>
      </p:pic>
      <p:sp>
        <p:nvSpPr>
          <p:cNvPr id="502" name="Google Shape;502;p25"/>
          <p:cNvSpPr/>
          <p:nvPr/>
        </p:nvSpPr>
        <p:spPr>
          <a:xfrm>
            <a:off x="360217" y="1842655"/>
            <a:ext cx="8361600" cy="14271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Google Shape;503;p25"/>
          <p:cNvSpPr/>
          <p:nvPr/>
        </p:nvSpPr>
        <p:spPr>
          <a:xfrm>
            <a:off x="359137"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25"/>
          <p:cNvSpPr/>
          <p:nvPr/>
        </p:nvSpPr>
        <p:spPr>
          <a:xfrm>
            <a:off x="8562523"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p25"/>
          <p:cNvSpPr/>
          <p:nvPr/>
        </p:nvSpPr>
        <p:spPr>
          <a:xfrm>
            <a:off x="4492336" y="1848158"/>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6" name="Google Shape;506;p25"/>
          <p:cNvSpPr/>
          <p:nvPr/>
        </p:nvSpPr>
        <p:spPr>
          <a:xfrm>
            <a:off x="359137" y="1169260"/>
            <a:ext cx="12711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Social initiative cooperatives (CIS) - Law 27/1999</a:t>
            </a:r>
            <a:endParaRPr sz="1400" b="0" i="0" u="none" strike="noStrike" cap="none">
              <a:solidFill>
                <a:srgbClr val="000000"/>
              </a:solidFill>
              <a:latin typeface="Arial"/>
              <a:ea typeface="Arial"/>
              <a:cs typeface="Arial"/>
              <a:sym typeface="Arial"/>
            </a:endParaRPr>
          </a:p>
        </p:txBody>
      </p:sp>
      <p:sp>
        <p:nvSpPr>
          <p:cNvPr id="507" name="Google Shape;507;p25"/>
          <p:cNvSpPr/>
          <p:nvPr/>
        </p:nvSpPr>
        <p:spPr>
          <a:xfrm>
            <a:off x="3936405" y="3444502"/>
            <a:ext cx="1119600" cy="6003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Employment integration enterprises (EI) - Law 44/2007</a:t>
            </a:r>
            <a:endParaRPr sz="900" b="0" i="0" u="none" strike="noStrike" cap="none">
              <a:solidFill>
                <a:schemeClr val="lt1"/>
              </a:solidFill>
              <a:latin typeface="Arial"/>
              <a:ea typeface="Arial"/>
              <a:cs typeface="Arial"/>
              <a:sym typeface="Arial"/>
            </a:endParaRPr>
          </a:p>
        </p:txBody>
      </p:sp>
      <p:sp>
        <p:nvSpPr>
          <p:cNvPr id="508" name="Google Shape;508;p25"/>
          <p:cNvSpPr/>
          <p:nvPr/>
        </p:nvSpPr>
        <p:spPr>
          <a:xfrm>
            <a:off x="7450661" y="1095195"/>
            <a:ext cx="1334100" cy="7440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Special employment centres (CEE) - Law 13/1982 (non-profit qualification in Law 9/2017)</a:t>
            </a:r>
            <a:endParaRPr sz="1400" b="0" i="0" u="none" strike="noStrike" cap="none">
              <a:solidFill>
                <a:srgbClr val="000000"/>
              </a:solidFill>
              <a:latin typeface="Arial"/>
              <a:ea typeface="Arial"/>
              <a:cs typeface="Arial"/>
              <a:sym typeface="Arial"/>
            </a:endParaRPr>
          </a:p>
        </p:txBody>
      </p:sp>
      <p:sp>
        <p:nvSpPr>
          <p:cNvPr id="509" name="Google Shape;509;p25"/>
          <p:cNvSpPr/>
          <p:nvPr/>
        </p:nvSpPr>
        <p:spPr>
          <a:xfrm>
            <a:off x="5271247" y="1095195"/>
            <a:ext cx="15831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Law 5/2011 on the Social Economy as the legal framework for Spanish social enterprises</a:t>
            </a:r>
            <a:endParaRPr sz="900" b="0" i="0" u="none" strike="noStrike" cap="none">
              <a:solidFill>
                <a:schemeClr val="lt1"/>
              </a:solidFill>
              <a:latin typeface="Arial"/>
              <a:ea typeface="Arial"/>
              <a:cs typeface="Arial"/>
              <a:sym typeface="Arial"/>
            </a:endParaRPr>
          </a:p>
        </p:txBody>
      </p:sp>
      <p:sp>
        <p:nvSpPr>
          <p:cNvPr id="510" name="Google Shape;510;p25"/>
          <p:cNvSpPr/>
          <p:nvPr/>
        </p:nvSpPr>
        <p:spPr>
          <a:xfrm>
            <a:off x="5967978" y="1846117"/>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1" name="Google Shape;511;p25"/>
          <p:cNvSpPr/>
          <p:nvPr/>
        </p:nvSpPr>
        <p:spPr>
          <a:xfrm>
            <a:off x="7368838" y="4419491"/>
            <a:ext cx="1353000" cy="2778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Timeline</a:t>
            </a:r>
            <a:endParaRPr sz="1400" b="0" i="0" u="none" strike="noStrike" cap="none">
              <a:solidFill>
                <a:srgbClr val="000000"/>
              </a:solidFill>
              <a:latin typeface="Arial"/>
              <a:ea typeface="Arial"/>
              <a:cs typeface="Arial"/>
              <a:sym typeface="Arial"/>
            </a:endParaRPr>
          </a:p>
        </p:txBody>
      </p:sp>
      <p:pic>
        <p:nvPicPr>
          <p:cNvPr id="512" name="Google Shape;512;p2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
          <p:cNvSpPr txBox="1">
            <a:spLocks noGrp="1"/>
          </p:cNvSpPr>
          <p:nvPr>
            <p:ph type="title"/>
          </p:nvPr>
        </p:nvSpPr>
        <p:spPr>
          <a:xfrm>
            <a:off x="1287750" y="564875"/>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000"/>
              <a:t>Methodology – EQF Work Unit 1</a:t>
            </a:r>
            <a:endParaRPr sz="2000"/>
          </a:p>
          <a:p>
            <a:pPr marL="0" lvl="0" indent="0" algn="ctr" rtl="0">
              <a:lnSpc>
                <a:spcPct val="100000"/>
              </a:lnSpc>
              <a:spcBef>
                <a:spcPts val="0"/>
              </a:spcBef>
              <a:spcAft>
                <a:spcPts val="0"/>
              </a:spcAft>
              <a:buSzPts val="3000"/>
              <a:buNone/>
            </a:pPr>
            <a:endParaRPr sz="2000"/>
          </a:p>
        </p:txBody>
      </p:sp>
      <p:pic>
        <p:nvPicPr>
          <p:cNvPr id="259" name="Google Shape;259;p2"/>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260" name="Google Shape;260;p2"/>
          <p:cNvGraphicFramePr/>
          <p:nvPr/>
        </p:nvGraphicFramePr>
        <p:xfrm>
          <a:off x="1068925" y="1096819"/>
          <a:ext cx="3000000" cy="3000000"/>
        </p:xfrm>
        <a:graphic>
          <a:graphicData uri="http://schemas.openxmlformats.org/drawingml/2006/table">
            <a:tbl>
              <a:tblPr>
                <a:noFill/>
                <a:tableStyleId>{E1C2DE85-201B-4791-996C-00BAC24C5B42}</a:tableStyleId>
              </a:tblPr>
              <a:tblGrid>
                <a:gridCol w="2416675">
                  <a:extLst>
                    <a:ext uri="{9D8B030D-6E8A-4147-A177-3AD203B41FA5}">
                      <a16:colId xmlns:a16="http://schemas.microsoft.com/office/drawing/2014/main" val="20000"/>
                    </a:ext>
                  </a:extLst>
                </a:gridCol>
                <a:gridCol w="2416675">
                  <a:extLst>
                    <a:ext uri="{9D8B030D-6E8A-4147-A177-3AD203B41FA5}">
                      <a16:colId xmlns:a16="http://schemas.microsoft.com/office/drawing/2014/main" val="20001"/>
                    </a:ext>
                  </a:extLst>
                </a:gridCol>
                <a:gridCol w="2416675">
                  <a:extLst>
                    <a:ext uri="{9D8B030D-6E8A-4147-A177-3AD203B41FA5}">
                      <a16:colId xmlns:a16="http://schemas.microsoft.com/office/drawing/2014/main" val="20002"/>
                    </a:ext>
                  </a:extLst>
                </a:gridCol>
              </a:tblGrid>
              <a:tr h="383025">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Knowledge:</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Skills:</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Competences:</a:t>
                      </a:r>
                      <a:endParaRPr sz="1400" u="none" strike="noStrike" cap="none"/>
                    </a:p>
                  </a:txBody>
                  <a:tcPr marL="91425" marR="91425" marT="91425" marB="91425"/>
                </a:tc>
                <a:extLst>
                  <a:ext uri="{0D108BD9-81ED-4DB2-BD59-A6C34878D82A}">
                    <a16:rowId xmlns:a16="http://schemas.microsoft.com/office/drawing/2014/main" val="10000"/>
                  </a:ext>
                </a:extLst>
              </a:tr>
              <a:tr h="2576900">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Knowledge for:</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Definition of a Social enterprise </a:t>
                      </a:r>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Understand what a Benefit Corporation is</a:t>
                      </a:r>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Having an overview of the European legislative system of social enterprises </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Technical and specific skills for:</a:t>
                      </a:r>
                      <a:endParaRPr/>
                    </a:p>
                    <a:p>
                      <a:pPr marL="285750" marR="0" lvl="0" indent="-285750" algn="l" rtl="0">
                        <a:lnSpc>
                          <a:spcPct val="100000"/>
                        </a:lnSpc>
                        <a:spcBef>
                          <a:spcPts val="0"/>
                        </a:spcBef>
                        <a:spcAft>
                          <a:spcPts val="0"/>
                        </a:spcAft>
                        <a:buClr>
                          <a:srgbClr val="000000"/>
                        </a:buClr>
                        <a:buSzPts val="1100"/>
                        <a:buFont typeface="Noto Sans Symbols"/>
                        <a:buChar char="▪"/>
                      </a:pPr>
                      <a:r>
                        <a:rPr lang="it" sz="1600" b="0" i="0" u="none" strike="noStrike" cap="none">
                          <a:solidFill>
                            <a:schemeClr val="dk2"/>
                          </a:solidFill>
                          <a:latin typeface="Lato"/>
                          <a:ea typeface="Lato"/>
                          <a:cs typeface="Lato"/>
                          <a:sym typeface="Lato"/>
                        </a:rPr>
                        <a:t>Being able to understand what a Social enterprise does </a:t>
                      </a:r>
                      <a:endParaRPr/>
                    </a:p>
                    <a:p>
                      <a:pPr marL="285750" marR="0" lvl="0" indent="-285750" algn="l" rtl="0">
                        <a:lnSpc>
                          <a:spcPct val="100000"/>
                        </a:lnSpc>
                        <a:spcBef>
                          <a:spcPts val="0"/>
                        </a:spcBef>
                        <a:spcAft>
                          <a:spcPts val="0"/>
                        </a:spcAft>
                        <a:buClr>
                          <a:srgbClr val="000000"/>
                        </a:buClr>
                        <a:buSzPts val="1100"/>
                        <a:buFont typeface="Noto Sans Symbols"/>
                        <a:buChar char="▪"/>
                      </a:pPr>
                      <a:r>
                        <a:rPr lang="it" sz="1600" b="0" i="0" u="none" strike="noStrike" cap="none">
                          <a:solidFill>
                            <a:schemeClr val="dk2"/>
                          </a:solidFill>
                          <a:latin typeface="Lato"/>
                          <a:ea typeface="Lato"/>
                          <a:cs typeface="Lato"/>
                          <a:sym typeface="Lato"/>
                        </a:rPr>
                        <a:t>Being able to understand the difference between Benefit Corporations</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Competences for:</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Learning to recognize a Social enterprise</a:t>
                      </a:r>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Making your company a Benefit Coroporation</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Succesfully acquire a B-Corp certificate</a:t>
                      </a:r>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chemeClr val="dk2"/>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pic>
        <p:nvPicPr>
          <p:cNvPr id="261" name="Google Shape;261;p2" descr="Graphical user interface, application&#10;&#10;Description automatically generated with medium confidence"/>
          <p:cNvPicPr preferRelativeResize="0"/>
          <p:nvPr/>
        </p:nvPicPr>
        <p:blipFill rotWithShape="1">
          <a:blip r:embed="rId4">
            <a:alphaModFix/>
          </a:blip>
          <a:srcRect/>
          <a:stretch/>
        </p:blipFill>
        <p:spPr>
          <a:xfrm>
            <a:off x="186750" y="4918125"/>
            <a:ext cx="1559450" cy="3271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2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18" name="Google Shape;518;p26" descr="Gráfico circular&#10;&#10;Descripción generada automáticamente"/>
          <p:cNvPicPr preferRelativeResize="0"/>
          <p:nvPr/>
        </p:nvPicPr>
        <p:blipFill rotWithShape="1">
          <a:blip r:embed="rId4">
            <a:alphaModFix/>
          </a:blip>
          <a:srcRect/>
          <a:stretch/>
        </p:blipFill>
        <p:spPr>
          <a:xfrm>
            <a:off x="672650" y="84410"/>
            <a:ext cx="1509075" cy="1006185"/>
          </a:xfrm>
          <a:prstGeom prst="rect">
            <a:avLst/>
          </a:prstGeom>
          <a:noFill/>
          <a:ln>
            <a:noFill/>
          </a:ln>
        </p:spPr>
      </p:pic>
      <p:sp>
        <p:nvSpPr>
          <p:cNvPr id="519" name="Google Shape;519;p26"/>
          <p:cNvSpPr txBox="1">
            <a:spLocks noGrp="1"/>
          </p:cNvSpPr>
          <p:nvPr>
            <p:ph type="body" idx="1"/>
          </p:nvPr>
        </p:nvSpPr>
        <p:spPr>
          <a:xfrm>
            <a:off x="256309" y="1058950"/>
            <a:ext cx="8475300" cy="33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600"/>
              <a:t>The history of social enterprises in Italy is closely linked to the characteristics and evolution of its welfare system. </a:t>
            </a:r>
            <a:endParaRPr/>
          </a:p>
          <a:p>
            <a:pPr marL="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r>
              <a:rPr lang="it" sz="1600"/>
              <a:t>It spans nearly 40 years, encompassing diverse trends across the various organisational types that make up the social enterprise spectrum. These are: </a:t>
            </a:r>
            <a:endParaRPr/>
          </a:p>
          <a:p>
            <a:pPr marL="285750" lvl="0" indent="-285750" algn="l" rtl="0">
              <a:lnSpc>
                <a:spcPct val="115000"/>
              </a:lnSpc>
              <a:spcBef>
                <a:spcPts val="0"/>
              </a:spcBef>
              <a:spcAft>
                <a:spcPts val="0"/>
              </a:spcAft>
              <a:buSzPts val="1800"/>
              <a:buChar char="●"/>
            </a:pPr>
            <a:r>
              <a:rPr lang="it" sz="1600"/>
              <a:t>Social cooperatives, </a:t>
            </a:r>
            <a:endParaRPr/>
          </a:p>
          <a:p>
            <a:pPr marL="285750" lvl="0" indent="-285750" algn="l" rtl="0">
              <a:lnSpc>
                <a:spcPct val="115000"/>
              </a:lnSpc>
              <a:spcBef>
                <a:spcPts val="0"/>
              </a:spcBef>
              <a:spcAft>
                <a:spcPts val="0"/>
              </a:spcAft>
              <a:buSzPts val="1800"/>
              <a:buChar char="●"/>
            </a:pPr>
            <a:r>
              <a:rPr lang="it" sz="1600"/>
              <a:t>Entrepreneurial associations and foundations, </a:t>
            </a:r>
            <a:endParaRPr/>
          </a:p>
          <a:p>
            <a:pPr marL="285750" lvl="0" indent="-285750" algn="l" rtl="0">
              <a:lnSpc>
                <a:spcPct val="115000"/>
              </a:lnSpc>
              <a:spcBef>
                <a:spcPts val="0"/>
              </a:spcBef>
              <a:spcAft>
                <a:spcPts val="0"/>
              </a:spcAft>
              <a:buSzPts val="1800"/>
              <a:buChar char="●"/>
            </a:pPr>
            <a:r>
              <a:rPr lang="it" sz="1600"/>
              <a:t>Limited liability companies, </a:t>
            </a:r>
            <a:endParaRPr/>
          </a:p>
          <a:p>
            <a:pPr marL="285750" lvl="0" indent="-285750" algn="l" rtl="0">
              <a:lnSpc>
                <a:spcPct val="115000"/>
              </a:lnSpc>
              <a:spcBef>
                <a:spcPts val="0"/>
              </a:spcBef>
              <a:spcAft>
                <a:spcPts val="0"/>
              </a:spcAft>
              <a:buSzPts val="1800"/>
              <a:buChar char="●"/>
            </a:pPr>
            <a:r>
              <a:rPr lang="it" sz="1600"/>
              <a:t>Traditional cooperatives and mutual aid societies. </a:t>
            </a:r>
            <a:endParaRPr/>
          </a:p>
          <a:p>
            <a:pPr marL="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r>
              <a:rPr lang="it" sz="1600" i="1"/>
              <a:t>Key changes have recently been introduced by </a:t>
            </a:r>
            <a:r>
              <a:rPr lang="it" sz="1600" b="1" i="1"/>
              <a:t>Law 106/2016 </a:t>
            </a:r>
            <a:r>
              <a:rPr lang="it" sz="1600" i="1"/>
              <a:t>reforming the "third sector" and </a:t>
            </a:r>
            <a:r>
              <a:rPr lang="it" sz="1600" b="1" i="1"/>
              <a:t>Legislative Decrees 117/2017 and 112/2017</a:t>
            </a:r>
            <a:endParaRPr/>
          </a:p>
        </p:txBody>
      </p:sp>
      <p:sp>
        <p:nvSpPr>
          <p:cNvPr id="520" name="Google Shape;520;p26"/>
          <p:cNvSpPr txBox="1">
            <a:spLocks noGrp="1"/>
          </p:cNvSpPr>
          <p:nvPr>
            <p:ph type="title"/>
          </p:nvPr>
        </p:nvSpPr>
        <p:spPr>
          <a:xfrm>
            <a:off x="2400250" y="37505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3.2 Italy</a:t>
            </a:r>
            <a:endParaRPr>
              <a:solidFill>
                <a:srgbClr val="002B4D"/>
              </a:solidFill>
            </a:endParaRPr>
          </a:p>
        </p:txBody>
      </p:sp>
      <p:pic>
        <p:nvPicPr>
          <p:cNvPr id="521" name="Google Shape;521;p2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27"/>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27" name="Google Shape;527;p27" descr="Gráfico circular&#10;&#10;Descripción generada automáticamente"/>
          <p:cNvPicPr preferRelativeResize="0"/>
          <p:nvPr/>
        </p:nvPicPr>
        <p:blipFill rotWithShape="1">
          <a:blip r:embed="rId4">
            <a:alphaModFix/>
          </a:blip>
          <a:srcRect/>
          <a:stretch/>
        </p:blipFill>
        <p:spPr>
          <a:xfrm>
            <a:off x="672650" y="84410"/>
            <a:ext cx="1509075" cy="1006185"/>
          </a:xfrm>
          <a:prstGeom prst="rect">
            <a:avLst/>
          </a:prstGeom>
          <a:noFill/>
          <a:ln>
            <a:noFill/>
          </a:ln>
        </p:spPr>
      </p:pic>
      <p:sp>
        <p:nvSpPr>
          <p:cNvPr id="528" name="Google Shape;528;p27"/>
          <p:cNvSpPr txBox="1">
            <a:spLocks noGrp="1"/>
          </p:cNvSpPr>
          <p:nvPr>
            <p:ph type="title"/>
          </p:nvPr>
        </p:nvSpPr>
        <p:spPr>
          <a:xfrm>
            <a:off x="2400250" y="37505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Italy</a:t>
            </a:r>
            <a:endParaRPr/>
          </a:p>
        </p:txBody>
      </p:sp>
      <p:sp>
        <p:nvSpPr>
          <p:cNvPr id="529" name="Google Shape;529;p27"/>
          <p:cNvSpPr/>
          <p:nvPr/>
        </p:nvSpPr>
        <p:spPr>
          <a:xfrm>
            <a:off x="360217" y="2039883"/>
            <a:ext cx="8361600" cy="10956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0" name="Google Shape;530;p27"/>
          <p:cNvSpPr/>
          <p:nvPr/>
        </p:nvSpPr>
        <p:spPr>
          <a:xfrm>
            <a:off x="359137" y="2048846"/>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1" name="Google Shape;531;p27"/>
          <p:cNvSpPr/>
          <p:nvPr/>
        </p:nvSpPr>
        <p:spPr>
          <a:xfrm>
            <a:off x="8562523" y="2039879"/>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2" name="Google Shape;532;p27"/>
          <p:cNvSpPr/>
          <p:nvPr/>
        </p:nvSpPr>
        <p:spPr>
          <a:xfrm>
            <a:off x="4492336" y="2045388"/>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3" name="Google Shape;533;p27"/>
          <p:cNvSpPr/>
          <p:nvPr/>
        </p:nvSpPr>
        <p:spPr>
          <a:xfrm>
            <a:off x="156423" y="1145447"/>
            <a:ext cx="1835400" cy="810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1988: Constitutional Court ruling 396.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Established unconstitutionality of Law 6972/1890 (Crispi Law) providing that welfare activities had to be organised exclusively by public entities.</a:t>
            </a:r>
            <a:endParaRPr sz="800" b="0" i="0" u="none" strike="noStrike" cap="none">
              <a:solidFill>
                <a:schemeClr val="lt1"/>
              </a:solidFill>
              <a:latin typeface="Arial"/>
              <a:ea typeface="Arial"/>
              <a:cs typeface="Arial"/>
              <a:sym typeface="Arial"/>
            </a:endParaRPr>
          </a:p>
        </p:txBody>
      </p:sp>
      <p:sp>
        <p:nvSpPr>
          <p:cNvPr id="534" name="Google Shape;534;p27"/>
          <p:cNvSpPr/>
          <p:nvPr/>
        </p:nvSpPr>
        <p:spPr>
          <a:xfrm>
            <a:off x="6757638" y="820587"/>
            <a:ext cx="2118900" cy="1095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1" i="0" u="none" strike="noStrike" cap="none">
                <a:solidFill>
                  <a:schemeClr val="lt1"/>
                </a:solidFill>
                <a:latin typeface="Arial"/>
                <a:ea typeface="Arial"/>
                <a:cs typeface="Arial"/>
                <a:sym typeface="Arial"/>
              </a:rPr>
              <a:t>2017:</a:t>
            </a:r>
            <a:r>
              <a:rPr lang="it" sz="800" b="0" i="0" u="none" strike="noStrike" cap="none">
                <a:solidFill>
                  <a:schemeClr val="lt1"/>
                </a:solidFill>
                <a:latin typeface="Arial"/>
                <a:ea typeface="Arial"/>
                <a:cs typeface="Arial"/>
                <a:sym typeface="Arial"/>
              </a:rPr>
              <a:t> Legislative Decree 112/2017 (revision of the previous legislation on SEs) Repealed Legislative Decree 155/2006 and introduced a new discipline, which provides for partial distribution constraint, more inclusive governance, enlargement of the sectors of activity and exemption from corporate tax on retained profits.</a:t>
            </a:r>
            <a:endParaRPr sz="800" b="0" i="0" u="none" strike="noStrike" cap="none">
              <a:solidFill>
                <a:schemeClr val="lt1"/>
              </a:solidFill>
              <a:latin typeface="Arial"/>
              <a:ea typeface="Arial"/>
              <a:cs typeface="Arial"/>
              <a:sym typeface="Arial"/>
            </a:endParaRPr>
          </a:p>
        </p:txBody>
      </p:sp>
      <p:sp>
        <p:nvSpPr>
          <p:cNvPr id="535" name="Google Shape;535;p27"/>
          <p:cNvSpPr/>
          <p:nvPr/>
        </p:nvSpPr>
        <p:spPr>
          <a:xfrm>
            <a:off x="6652916" y="3335655"/>
            <a:ext cx="1835400" cy="1273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2016 Law 106/2016 (Reform of the Third Sector, SE and Universal Civil Service). Re-launched the SE by introducing a new qualification. Established its non-profit purpose and placed the social enterprise within the third sector. Favours the development of social enterprises other than social cooperatives.</a:t>
            </a:r>
            <a:endParaRPr sz="800" b="0" i="0" u="none" strike="noStrike" cap="none">
              <a:solidFill>
                <a:schemeClr val="lt1"/>
              </a:solidFill>
              <a:latin typeface="Arial"/>
              <a:ea typeface="Arial"/>
              <a:cs typeface="Arial"/>
              <a:sym typeface="Arial"/>
            </a:endParaRPr>
          </a:p>
        </p:txBody>
      </p:sp>
      <p:sp>
        <p:nvSpPr>
          <p:cNvPr id="536" name="Google Shape;536;p27"/>
          <p:cNvSpPr/>
          <p:nvPr/>
        </p:nvSpPr>
        <p:spPr>
          <a:xfrm>
            <a:off x="4817506" y="1156058"/>
            <a:ext cx="1835400" cy="810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2012- 2013 Legislative Decree 179/2012 and Decree of the Ministry of Economic Development of 6 March 2013. Established that mutual aid societies must register in the SE section at the Companies Register</a:t>
            </a:r>
            <a:endParaRPr sz="800" b="0" i="0" u="none" strike="noStrike" cap="none">
              <a:solidFill>
                <a:schemeClr val="lt1"/>
              </a:solidFill>
              <a:latin typeface="Arial"/>
              <a:ea typeface="Arial"/>
              <a:cs typeface="Arial"/>
              <a:sym typeface="Arial"/>
            </a:endParaRPr>
          </a:p>
        </p:txBody>
      </p:sp>
      <p:sp>
        <p:nvSpPr>
          <p:cNvPr id="537" name="Google Shape;537;p27"/>
          <p:cNvSpPr/>
          <p:nvPr/>
        </p:nvSpPr>
        <p:spPr>
          <a:xfrm>
            <a:off x="448299" y="3322039"/>
            <a:ext cx="1835400" cy="11250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1991 Law 381 (on social cooperatives). Acknowledged a new cooperative form explicitly aimed at pursuing the general interest of the community (A-type provides social, health and educational services; B-type integrates vulnerable persons into work).</a:t>
            </a:r>
            <a:endParaRPr sz="800" b="0" i="0" u="none" strike="noStrike" cap="none">
              <a:solidFill>
                <a:schemeClr val="lt1"/>
              </a:solidFill>
              <a:latin typeface="Arial"/>
              <a:ea typeface="Arial"/>
              <a:cs typeface="Arial"/>
              <a:sym typeface="Arial"/>
            </a:endParaRPr>
          </a:p>
        </p:txBody>
      </p:sp>
      <p:sp>
        <p:nvSpPr>
          <p:cNvPr id="538" name="Google Shape;538;p27"/>
          <p:cNvSpPr/>
          <p:nvPr/>
        </p:nvSpPr>
        <p:spPr>
          <a:xfrm>
            <a:off x="2206781" y="967683"/>
            <a:ext cx="2365200" cy="1006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1991- 2000 Law 266/1991 on Voluntary Organisations, Legislative Decree 460/1997 on ONLUS, Law 383/200 on Social Promotion Associations Progressive recognition of the potential of associations and foundations to run economic activities that are consistent with their institutional activities.</a:t>
            </a:r>
            <a:endParaRPr sz="800" b="0" i="0" u="none" strike="noStrike" cap="none">
              <a:solidFill>
                <a:schemeClr val="lt1"/>
              </a:solidFill>
              <a:latin typeface="Arial"/>
              <a:ea typeface="Arial"/>
              <a:cs typeface="Arial"/>
              <a:sym typeface="Arial"/>
            </a:endParaRPr>
          </a:p>
        </p:txBody>
      </p:sp>
      <p:sp>
        <p:nvSpPr>
          <p:cNvPr id="539" name="Google Shape;539;p27"/>
          <p:cNvSpPr/>
          <p:nvPr/>
        </p:nvSpPr>
        <p:spPr>
          <a:xfrm>
            <a:off x="3574631" y="3239524"/>
            <a:ext cx="1835400" cy="1273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2005- 2006 Law 118/2005 and Legislative Decree 155/2006 (on SEs). Allowed the establishment of SEs under a plurality of legal forms (association, foundation, cooperative, shareholder company) and enlarged the set of activities of SEs. Introduced a total distribution constraint and asset lock</a:t>
            </a:r>
            <a:endParaRPr sz="800" b="0" i="0" u="none" strike="noStrike" cap="none">
              <a:solidFill>
                <a:schemeClr val="lt1"/>
              </a:solidFill>
              <a:latin typeface="Arial"/>
              <a:ea typeface="Arial"/>
              <a:cs typeface="Arial"/>
              <a:sym typeface="Arial"/>
            </a:endParaRPr>
          </a:p>
        </p:txBody>
      </p:sp>
      <p:sp>
        <p:nvSpPr>
          <p:cNvPr id="540" name="Google Shape;540;p27"/>
          <p:cNvSpPr/>
          <p:nvPr/>
        </p:nvSpPr>
        <p:spPr>
          <a:xfrm>
            <a:off x="1547472" y="2049075"/>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27"/>
          <p:cNvSpPr/>
          <p:nvPr/>
        </p:nvSpPr>
        <p:spPr>
          <a:xfrm>
            <a:off x="2283194" y="2045388"/>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2" name="Google Shape;542;p27"/>
          <p:cNvSpPr/>
          <p:nvPr/>
        </p:nvSpPr>
        <p:spPr>
          <a:xfrm>
            <a:off x="5655547" y="2047117"/>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Google Shape;543;p27"/>
          <p:cNvSpPr/>
          <p:nvPr/>
        </p:nvSpPr>
        <p:spPr>
          <a:xfrm>
            <a:off x="7434545" y="2053639"/>
            <a:ext cx="159300" cy="108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4" name="Google Shape;544;p27"/>
          <p:cNvSpPr/>
          <p:nvPr/>
        </p:nvSpPr>
        <p:spPr>
          <a:xfrm>
            <a:off x="7775371" y="4556269"/>
            <a:ext cx="946500" cy="1053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it" sz="900" b="0" i="0" u="none" strike="noStrike" cap="none">
                <a:solidFill>
                  <a:schemeClr val="lt1"/>
                </a:solidFill>
                <a:latin typeface="Arial"/>
                <a:ea typeface="Arial"/>
                <a:cs typeface="Arial"/>
                <a:sym typeface="Arial"/>
              </a:rPr>
              <a:t>Timeline</a:t>
            </a:r>
            <a:endParaRPr sz="900" b="0" i="0" u="none" strike="noStrike" cap="none">
              <a:solidFill>
                <a:srgbClr val="000000"/>
              </a:solidFill>
              <a:latin typeface="Arial"/>
              <a:ea typeface="Arial"/>
              <a:cs typeface="Arial"/>
              <a:sym typeface="Arial"/>
            </a:endParaRPr>
          </a:p>
        </p:txBody>
      </p:sp>
      <p:pic>
        <p:nvPicPr>
          <p:cNvPr id="545" name="Google Shape;545;p27"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3.3 Germany</a:t>
            </a:r>
            <a:endParaRPr>
              <a:solidFill>
                <a:srgbClr val="002B4D"/>
              </a:solidFill>
            </a:endParaRPr>
          </a:p>
        </p:txBody>
      </p:sp>
      <p:sp>
        <p:nvSpPr>
          <p:cNvPr id="551" name="Google Shape;551;p28"/>
          <p:cNvSpPr txBox="1">
            <a:spLocks noGrp="1"/>
          </p:cNvSpPr>
          <p:nvPr>
            <p:ph type="body" idx="1"/>
          </p:nvPr>
        </p:nvSpPr>
        <p:spPr>
          <a:xfrm>
            <a:off x="579106" y="1222800"/>
            <a:ext cx="8142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600">
                <a:latin typeface="Calibri"/>
                <a:ea typeface="Calibri"/>
                <a:cs typeface="Calibri"/>
                <a:sym typeface="Calibri"/>
              </a:rPr>
              <a:t>German social enterprises have strong roots in several traditions: from associative and philanthropic action, to cooperative, mutual and other group-self-help motives or work integration, communitarian and business-driven traditions. </a:t>
            </a:r>
            <a:endParaRPr/>
          </a:p>
          <a:p>
            <a:pPr marL="0" lvl="0" indent="0" algn="l" rtl="0">
              <a:lnSpc>
                <a:spcPct val="115000"/>
              </a:lnSpc>
              <a:spcBef>
                <a:spcPts val="0"/>
              </a:spcBef>
              <a:spcAft>
                <a:spcPts val="0"/>
              </a:spcAft>
              <a:buSzPts val="1800"/>
              <a:buNone/>
            </a:pPr>
            <a:endParaRPr sz="1600">
              <a:latin typeface="Calibri"/>
              <a:ea typeface="Calibri"/>
              <a:cs typeface="Calibri"/>
              <a:sym typeface="Calibri"/>
            </a:endParaRPr>
          </a:p>
          <a:p>
            <a:pPr marL="0" lvl="0" indent="0" algn="l" rtl="0">
              <a:lnSpc>
                <a:spcPct val="115000"/>
              </a:lnSpc>
              <a:spcBef>
                <a:spcPts val="0"/>
              </a:spcBef>
              <a:spcAft>
                <a:spcPts val="0"/>
              </a:spcAft>
              <a:buSzPts val="1800"/>
              <a:buNone/>
            </a:pPr>
            <a:r>
              <a:rPr lang="it" sz="1600" b="1">
                <a:latin typeface="Calibri"/>
                <a:ea typeface="Calibri"/>
                <a:cs typeface="Calibri"/>
                <a:sym typeface="Calibri"/>
              </a:rPr>
              <a:t>Social enterprises currently active in Germany anchor themselves in several historic precursors.</a:t>
            </a:r>
            <a:r>
              <a:rPr lang="it" sz="1600">
                <a:latin typeface="Calibri"/>
                <a:ea typeface="Calibri"/>
                <a:cs typeface="Calibri"/>
                <a:sym typeface="Calibri"/>
              </a:rPr>
              <a:t> These include </a:t>
            </a:r>
            <a:r>
              <a:rPr lang="it" sz="1600" b="1">
                <a:latin typeface="Calibri"/>
                <a:ea typeface="Calibri"/>
                <a:cs typeface="Calibri"/>
                <a:sym typeface="Calibri"/>
              </a:rPr>
              <a:t>strong associative roots</a:t>
            </a:r>
            <a:r>
              <a:rPr lang="it" sz="1600">
                <a:latin typeface="Calibri"/>
                <a:ea typeface="Calibri"/>
                <a:cs typeface="Calibri"/>
                <a:sym typeface="Calibri"/>
              </a:rPr>
              <a:t> as well as </a:t>
            </a:r>
            <a:r>
              <a:rPr lang="it" sz="1600" b="1">
                <a:latin typeface="Calibri"/>
                <a:ea typeface="Calibri"/>
                <a:cs typeface="Calibri"/>
                <a:sym typeface="Calibri"/>
              </a:rPr>
              <a:t>cooperative, mutual and other group-self-help traditions.</a:t>
            </a:r>
            <a:endParaRPr/>
          </a:p>
          <a:p>
            <a:pPr marL="0" lvl="0" indent="0" algn="l" rtl="0">
              <a:lnSpc>
                <a:spcPct val="115000"/>
              </a:lnSpc>
              <a:spcBef>
                <a:spcPts val="0"/>
              </a:spcBef>
              <a:spcAft>
                <a:spcPts val="0"/>
              </a:spcAft>
              <a:buSzPts val="1800"/>
              <a:buNone/>
            </a:pPr>
            <a:r>
              <a:rPr lang="it" sz="1600" b="1">
                <a:latin typeface="Calibri"/>
                <a:ea typeface="Calibri"/>
                <a:cs typeface="Calibri"/>
                <a:sym typeface="Calibri"/>
              </a:rPr>
              <a:t>None of the German conceptions emphasize the EU’s dimensions of governance and inclusive ownership</a:t>
            </a:r>
            <a:r>
              <a:rPr lang="it" sz="1600">
                <a:latin typeface="Calibri"/>
                <a:ea typeface="Calibri"/>
                <a:cs typeface="Calibri"/>
                <a:sym typeface="Calibri"/>
              </a:rPr>
              <a:t>. </a:t>
            </a:r>
            <a:endParaRPr/>
          </a:p>
          <a:p>
            <a:pPr marL="0" lvl="0" indent="0" algn="l" rtl="0">
              <a:lnSpc>
                <a:spcPct val="115000"/>
              </a:lnSpc>
              <a:spcBef>
                <a:spcPts val="0"/>
              </a:spcBef>
              <a:spcAft>
                <a:spcPts val="0"/>
              </a:spcAft>
              <a:buSzPts val="1800"/>
              <a:buNone/>
            </a:pPr>
            <a:endParaRPr sz="1600" b="1">
              <a:latin typeface="Calibri"/>
              <a:ea typeface="Calibri"/>
              <a:cs typeface="Calibri"/>
              <a:sym typeface="Calibri"/>
            </a:endParaRPr>
          </a:p>
          <a:p>
            <a:pPr marL="0" lvl="0" indent="0" algn="l" rtl="0">
              <a:lnSpc>
                <a:spcPct val="115000"/>
              </a:lnSpc>
              <a:spcBef>
                <a:spcPts val="0"/>
              </a:spcBef>
              <a:spcAft>
                <a:spcPts val="0"/>
              </a:spcAft>
              <a:buSzPts val="1800"/>
              <a:buNone/>
            </a:pPr>
            <a:r>
              <a:rPr lang="it" sz="1600" i="1">
                <a:latin typeface="Calibri"/>
                <a:ea typeface="Calibri"/>
                <a:cs typeface="Calibri"/>
                <a:sym typeface="Calibri"/>
              </a:rPr>
              <a:t>No specific legislation on social entrepreneurship exists in Germany, not even a formal definition, and no plans seem ready to introduce such acts in the near future. </a:t>
            </a:r>
            <a:endParaRPr sz="2000" i="1"/>
          </a:p>
        </p:txBody>
      </p:sp>
      <p:pic>
        <p:nvPicPr>
          <p:cNvPr id="552" name="Google Shape;552;p28"/>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53" name="Google Shape;553;p28" descr="Forma, Logotipo&#10;&#10;Descripción generada automáticamente"/>
          <p:cNvPicPr preferRelativeResize="0"/>
          <p:nvPr/>
        </p:nvPicPr>
        <p:blipFill rotWithShape="1">
          <a:blip r:embed="rId4">
            <a:alphaModFix/>
          </a:blip>
          <a:srcRect/>
          <a:stretch/>
        </p:blipFill>
        <p:spPr>
          <a:xfrm>
            <a:off x="588968" y="79785"/>
            <a:ext cx="1676438" cy="1006181"/>
          </a:xfrm>
          <a:prstGeom prst="rect">
            <a:avLst/>
          </a:prstGeom>
          <a:noFill/>
          <a:ln>
            <a:noFill/>
          </a:ln>
        </p:spPr>
      </p:pic>
      <p:pic>
        <p:nvPicPr>
          <p:cNvPr id="554" name="Google Shape;554;p28"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2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560" name="Google Shape;560;p29"/>
          <p:cNvSpPr/>
          <p:nvPr/>
        </p:nvSpPr>
        <p:spPr>
          <a:xfrm>
            <a:off x="360217" y="1842655"/>
            <a:ext cx="8361600" cy="14271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1" name="Google Shape;561;p29"/>
          <p:cNvSpPr/>
          <p:nvPr/>
        </p:nvSpPr>
        <p:spPr>
          <a:xfrm>
            <a:off x="359137"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2" name="Google Shape;562;p29"/>
          <p:cNvSpPr/>
          <p:nvPr/>
        </p:nvSpPr>
        <p:spPr>
          <a:xfrm>
            <a:off x="8562523" y="1842655"/>
            <a:ext cx="159300" cy="14271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3" name="Google Shape;563;p29"/>
          <p:cNvSpPr/>
          <p:nvPr/>
        </p:nvSpPr>
        <p:spPr>
          <a:xfrm>
            <a:off x="359137" y="1169260"/>
            <a:ext cx="37239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2006 major revision of the German Cooperatives Act (Genossenschaftsgesetz, or GenG) widened the catalogue of possible legal objectives of cooperatives, from a set of objectives limited to the promotion of economic interests of enterprises and households to a list of potential goals </a:t>
            </a: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564" name="Google Shape;564;p2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Germany</a:t>
            </a:r>
            <a:endParaRPr/>
          </a:p>
        </p:txBody>
      </p:sp>
      <p:pic>
        <p:nvPicPr>
          <p:cNvPr id="565" name="Google Shape;565;p29" descr="Forma, Logotipo&#10;&#10;Descripción generada automáticamente"/>
          <p:cNvPicPr preferRelativeResize="0"/>
          <p:nvPr/>
        </p:nvPicPr>
        <p:blipFill rotWithShape="1">
          <a:blip r:embed="rId4">
            <a:alphaModFix/>
          </a:blip>
          <a:srcRect/>
          <a:stretch/>
        </p:blipFill>
        <p:spPr>
          <a:xfrm>
            <a:off x="588968" y="79785"/>
            <a:ext cx="1676438" cy="1006181"/>
          </a:xfrm>
          <a:prstGeom prst="rect">
            <a:avLst/>
          </a:prstGeom>
          <a:noFill/>
          <a:ln>
            <a:noFill/>
          </a:ln>
        </p:spPr>
      </p:pic>
      <p:sp>
        <p:nvSpPr>
          <p:cNvPr id="566" name="Google Shape;566;p29"/>
          <p:cNvSpPr/>
          <p:nvPr/>
        </p:nvSpPr>
        <p:spPr>
          <a:xfrm>
            <a:off x="4818006" y="3437413"/>
            <a:ext cx="4032000" cy="7305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Major reform of the public-benefit legislation in 2013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Organisations have more flexibility as to when to spend their revenues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A legal procedure now applies when organisations aspire to acquire public-benefit status (AO § 60a). Limited liability companies that have acquired public-benefit status can officially use the acronym “gGmbH” </a:t>
            </a:r>
            <a:endParaRPr sz="800" b="0" i="0" u="none" strike="noStrike" cap="none">
              <a:solidFill>
                <a:schemeClr val="lt1"/>
              </a:solidFill>
              <a:latin typeface="Arial"/>
              <a:ea typeface="Arial"/>
              <a:cs typeface="Arial"/>
              <a:sym typeface="Arial"/>
            </a:endParaRPr>
          </a:p>
        </p:txBody>
      </p:sp>
      <p:sp>
        <p:nvSpPr>
          <p:cNvPr id="567" name="Google Shape;567;p29"/>
          <p:cNvSpPr/>
          <p:nvPr/>
        </p:nvSpPr>
        <p:spPr>
          <a:xfrm>
            <a:off x="7368838" y="4419491"/>
            <a:ext cx="1353000" cy="2778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Timeline</a:t>
            </a:r>
            <a:endParaRPr sz="1400" b="0" i="0" u="none" strike="noStrike" cap="none">
              <a:solidFill>
                <a:srgbClr val="000000"/>
              </a:solidFill>
              <a:latin typeface="Arial"/>
              <a:ea typeface="Arial"/>
              <a:cs typeface="Arial"/>
              <a:sym typeface="Arial"/>
            </a:endParaRPr>
          </a:p>
        </p:txBody>
      </p:sp>
      <p:pic>
        <p:nvPicPr>
          <p:cNvPr id="568" name="Google Shape;568;p29"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3.4 Cyprus</a:t>
            </a:r>
            <a:endParaRPr>
              <a:solidFill>
                <a:srgbClr val="002B4D"/>
              </a:solidFill>
            </a:endParaRPr>
          </a:p>
        </p:txBody>
      </p:sp>
      <p:sp>
        <p:nvSpPr>
          <p:cNvPr id="574" name="Google Shape;574;p30"/>
          <p:cNvSpPr txBox="1">
            <a:spLocks noGrp="1"/>
          </p:cNvSpPr>
          <p:nvPr>
            <p:ph type="body" idx="1"/>
          </p:nvPr>
        </p:nvSpPr>
        <p:spPr>
          <a:xfrm>
            <a:off x="510540" y="1287780"/>
            <a:ext cx="8221200" cy="323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200"/>
              <a:t>A law of 2019 and approved on 2020 establishes the legal framework outlining specific criteria that must be fulfilled by legal entities in order to be awarded the social enterprise status. </a:t>
            </a:r>
            <a:endParaRPr/>
          </a:p>
          <a:p>
            <a:pPr marL="0" lvl="0" indent="0" algn="l" rtl="0">
              <a:lnSpc>
                <a:spcPct val="115000"/>
              </a:lnSpc>
              <a:spcBef>
                <a:spcPts val="0"/>
              </a:spcBef>
              <a:spcAft>
                <a:spcPts val="0"/>
              </a:spcAft>
              <a:buSzPts val="1800"/>
              <a:buNone/>
            </a:pPr>
            <a:r>
              <a:rPr lang="it" sz="1200"/>
              <a:t>Article 5 establishes two categories of social enterprises:</a:t>
            </a:r>
            <a:endParaRPr/>
          </a:p>
          <a:p>
            <a:pPr marL="0" lvl="0" indent="0" algn="l" rtl="0">
              <a:lnSpc>
                <a:spcPct val="115000"/>
              </a:lnSpc>
              <a:spcBef>
                <a:spcPts val="0"/>
              </a:spcBef>
              <a:spcAft>
                <a:spcPts val="0"/>
              </a:spcAft>
              <a:buSzPts val="1800"/>
              <a:buNone/>
            </a:pPr>
            <a:endParaRPr sz="1200"/>
          </a:p>
          <a:p>
            <a:pPr marL="285750" lvl="0" indent="-285750" algn="l" rtl="0">
              <a:lnSpc>
                <a:spcPct val="115000"/>
              </a:lnSpc>
              <a:spcBef>
                <a:spcPts val="0"/>
              </a:spcBef>
              <a:spcAft>
                <a:spcPts val="0"/>
              </a:spcAft>
              <a:buSzPts val="1800"/>
              <a:buChar char="●"/>
            </a:pPr>
            <a:r>
              <a:rPr lang="it" sz="1200" b="1"/>
              <a:t>General purpose social enterprise</a:t>
            </a:r>
            <a:r>
              <a:rPr lang="it" sz="1200"/>
              <a:t>: its purpose is achieved through a social mission that promotes positive social and / or environmental actions with the interest of society, provides services or goods on the basis of a business model. Most of the company’s revenue comes from business, it invests at least 70% of its profits in promoting its social mission and achieving it.</a:t>
            </a:r>
            <a:endParaRPr/>
          </a:p>
          <a:p>
            <a:pPr marL="0" lvl="0" indent="0" algn="l" rtl="0">
              <a:lnSpc>
                <a:spcPct val="115000"/>
              </a:lnSpc>
              <a:spcBef>
                <a:spcPts val="0"/>
              </a:spcBef>
              <a:spcAft>
                <a:spcPts val="0"/>
              </a:spcAft>
              <a:buSzPts val="1800"/>
              <a:buNone/>
            </a:pPr>
            <a:endParaRPr sz="1200"/>
          </a:p>
          <a:p>
            <a:pPr marL="285750" lvl="0" indent="-285750" algn="l" rtl="0">
              <a:lnSpc>
                <a:spcPct val="115000"/>
              </a:lnSpc>
              <a:spcBef>
                <a:spcPts val="0"/>
              </a:spcBef>
              <a:spcAft>
                <a:spcPts val="0"/>
              </a:spcAft>
              <a:buSzPts val="1800"/>
              <a:buChar char="●"/>
            </a:pPr>
            <a:r>
              <a:rPr lang="it" sz="1200" b="1"/>
              <a:t>Social integration enterprise</a:t>
            </a:r>
            <a:r>
              <a:rPr lang="it" sz="1200"/>
              <a:t>: has as its primary purpose operating a social mission through the employment of at least 40% of the workforce of its enterprise, by hiring people belonging to vulnerable groups of the population, it provides services or goods on the basis of a business model, and it is managed in a business-like, accountable and transparent manner; in particular with the participation of members and / or employees and / or customers and / or other stakeholders affected from its business activities and does not constitute state enterprise. </a:t>
            </a:r>
            <a:endParaRPr/>
          </a:p>
          <a:p>
            <a:pPr marL="285750" lvl="0" indent="-171450" algn="l" rtl="0">
              <a:lnSpc>
                <a:spcPct val="115000"/>
              </a:lnSpc>
              <a:spcBef>
                <a:spcPts val="0"/>
              </a:spcBef>
              <a:spcAft>
                <a:spcPts val="0"/>
              </a:spcAft>
              <a:buSzPts val="1800"/>
              <a:buNone/>
            </a:pPr>
            <a:endParaRPr sz="1600"/>
          </a:p>
          <a:p>
            <a:pPr marL="285750" lvl="0" indent="-171450" algn="l" rtl="0">
              <a:lnSpc>
                <a:spcPct val="115000"/>
              </a:lnSpc>
              <a:spcBef>
                <a:spcPts val="0"/>
              </a:spcBef>
              <a:spcAft>
                <a:spcPts val="0"/>
              </a:spcAft>
              <a:buSzPts val="1800"/>
              <a:buNone/>
            </a:pPr>
            <a:endParaRPr sz="1600"/>
          </a:p>
          <a:p>
            <a:pPr marL="0" lvl="0" indent="0" algn="l" rtl="0">
              <a:lnSpc>
                <a:spcPct val="115000"/>
              </a:lnSpc>
              <a:spcBef>
                <a:spcPts val="1600"/>
              </a:spcBef>
              <a:spcAft>
                <a:spcPts val="1600"/>
              </a:spcAft>
              <a:buSzPts val="1800"/>
              <a:buNone/>
            </a:pPr>
            <a:endParaRPr sz="2400"/>
          </a:p>
        </p:txBody>
      </p:sp>
      <p:pic>
        <p:nvPicPr>
          <p:cNvPr id="575" name="Google Shape;575;p3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76" name="Google Shape;576;p30"/>
          <p:cNvPicPr preferRelativeResize="0"/>
          <p:nvPr/>
        </p:nvPicPr>
        <p:blipFill rotWithShape="1">
          <a:blip r:embed="rId4">
            <a:alphaModFix/>
          </a:blip>
          <a:srcRect/>
          <a:stretch/>
        </p:blipFill>
        <p:spPr>
          <a:xfrm>
            <a:off x="912584" y="73293"/>
            <a:ext cx="1028144" cy="1028144"/>
          </a:xfrm>
          <a:prstGeom prst="rect">
            <a:avLst/>
          </a:prstGeom>
          <a:noFill/>
          <a:ln>
            <a:noFill/>
          </a:ln>
        </p:spPr>
      </p:pic>
      <p:pic>
        <p:nvPicPr>
          <p:cNvPr id="577" name="Google Shape;577;p3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1"/>
          <p:cNvSpPr txBox="1">
            <a:spLocks noGrp="1"/>
          </p:cNvSpPr>
          <p:nvPr>
            <p:ph type="title"/>
          </p:nvPr>
        </p:nvSpPr>
        <p:spPr>
          <a:xfrm>
            <a:off x="1763755" y="405621"/>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Cyprus</a:t>
            </a:r>
            <a:endParaRPr/>
          </a:p>
        </p:txBody>
      </p:sp>
      <p:pic>
        <p:nvPicPr>
          <p:cNvPr id="583" name="Google Shape;583;p31"/>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584" name="Google Shape;584;p31"/>
          <p:cNvPicPr preferRelativeResize="0"/>
          <p:nvPr/>
        </p:nvPicPr>
        <p:blipFill rotWithShape="1">
          <a:blip r:embed="rId4">
            <a:alphaModFix/>
          </a:blip>
          <a:srcRect/>
          <a:stretch/>
        </p:blipFill>
        <p:spPr>
          <a:xfrm>
            <a:off x="912584" y="73293"/>
            <a:ext cx="1028144" cy="1028144"/>
          </a:xfrm>
          <a:prstGeom prst="rect">
            <a:avLst/>
          </a:prstGeom>
          <a:noFill/>
          <a:ln>
            <a:noFill/>
          </a:ln>
        </p:spPr>
      </p:pic>
      <p:sp>
        <p:nvSpPr>
          <p:cNvPr id="585" name="Google Shape;585;p31"/>
          <p:cNvSpPr/>
          <p:nvPr/>
        </p:nvSpPr>
        <p:spPr>
          <a:xfrm>
            <a:off x="360217" y="1842655"/>
            <a:ext cx="8361600" cy="9735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6" name="Google Shape;586;p31"/>
          <p:cNvSpPr/>
          <p:nvPr/>
        </p:nvSpPr>
        <p:spPr>
          <a:xfrm>
            <a:off x="359137" y="184265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7" name="Google Shape;587;p31"/>
          <p:cNvSpPr/>
          <p:nvPr/>
        </p:nvSpPr>
        <p:spPr>
          <a:xfrm>
            <a:off x="8562523" y="1842655"/>
            <a:ext cx="159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8" name="Google Shape;588;p31"/>
          <p:cNvSpPr/>
          <p:nvPr/>
        </p:nvSpPr>
        <p:spPr>
          <a:xfrm>
            <a:off x="4492336" y="1839193"/>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9" name="Google Shape;589;p31"/>
          <p:cNvSpPr/>
          <p:nvPr/>
        </p:nvSpPr>
        <p:spPr>
          <a:xfrm>
            <a:off x="117090" y="1169260"/>
            <a:ext cx="37239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In December 2013 the President of the Republic of Cyprus announced a list of policies aimed at reducing unemployment and social exclusion. Under the pillar of “social cohesion”, specific referrals and actions were identified regarding the social economy’s development that prioritised the creation of social enterprises</a:t>
            </a:r>
            <a:endParaRPr sz="800" b="0" i="0" u="none" strike="noStrike" cap="none">
              <a:solidFill>
                <a:schemeClr val="lt1"/>
              </a:solidFill>
              <a:latin typeface="Arial"/>
              <a:ea typeface="Arial"/>
              <a:cs typeface="Arial"/>
              <a:sym typeface="Arial"/>
            </a:endParaRPr>
          </a:p>
        </p:txBody>
      </p:sp>
      <p:sp>
        <p:nvSpPr>
          <p:cNvPr id="590" name="Google Shape;590;p31"/>
          <p:cNvSpPr/>
          <p:nvPr/>
        </p:nvSpPr>
        <p:spPr>
          <a:xfrm>
            <a:off x="359137" y="3080171"/>
            <a:ext cx="3723900" cy="14205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the European Social Fund (ESF) Unit of the Ministry of Labour, Welfare and Social Insurance began actively participating in the Social Entrepreneurship Network, an international group that included the ESF’s managing authorities and social enterprise representatives from nine EU Member countries and regions. The ministry’s involvement focused on gathering technical know-how of policy support for social enterprises in Europe and discussing their application within Cyprus. Its findings culminated in the organisation of a workshop on social economy and social entrepreneurship in Nicosia in May 2014, which was an eye-opener to many policymakers and industry executives on the island</a:t>
            </a:r>
            <a:endParaRPr sz="800" b="0" i="0" u="none" strike="noStrike" cap="none">
              <a:solidFill>
                <a:schemeClr val="lt1"/>
              </a:solidFill>
              <a:latin typeface="Arial"/>
              <a:ea typeface="Arial"/>
              <a:cs typeface="Arial"/>
              <a:sym typeface="Arial"/>
            </a:endParaRPr>
          </a:p>
        </p:txBody>
      </p:sp>
      <p:sp>
        <p:nvSpPr>
          <p:cNvPr id="591" name="Google Shape;591;p31"/>
          <p:cNvSpPr/>
          <p:nvPr/>
        </p:nvSpPr>
        <p:spPr>
          <a:xfrm>
            <a:off x="3894402" y="1211350"/>
            <a:ext cx="1843500" cy="5289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Cypriot authorities also developed a comprehensive reform agenda intended to create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a new economic model in 2014.</a:t>
            </a:r>
            <a:endParaRPr sz="800" b="0" i="0" u="none" strike="noStrike" cap="none">
              <a:solidFill>
                <a:schemeClr val="lt1"/>
              </a:solidFill>
              <a:latin typeface="Arial"/>
              <a:ea typeface="Arial"/>
              <a:cs typeface="Arial"/>
              <a:sym typeface="Arial"/>
            </a:endParaRPr>
          </a:p>
        </p:txBody>
      </p:sp>
      <p:sp>
        <p:nvSpPr>
          <p:cNvPr id="592" name="Google Shape;592;p31"/>
          <p:cNvSpPr/>
          <p:nvPr/>
        </p:nvSpPr>
        <p:spPr>
          <a:xfrm>
            <a:off x="4232311" y="2963311"/>
            <a:ext cx="2155500" cy="16041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Policy for the Development of the Business Ecosystem in Cyprus (SNP), which was adopted in 2015. The paper outlines a comprehensive policy framework and targeted action plan for the integrated development of an entrepreneurial ecosystem in the country. Its resultant process is the first systematic approach to create a Cypriot entrepreneurial ecosystem with the right conditions to encourage successful business initiatives, which could contribute to economic growth.</a:t>
            </a:r>
            <a:endParaRPr sz="800" b="0" i="0" u="none" strike="noStrike" cap="none">
              <a:solidFill>
                <a:schemeClr val="lt1"/>
              </a:solidFill>
              <a:latin typeface="Arial"/>
              <a:ea typeface="Arial"/>
              <a:cs typeface="Arial"/>
              <a:sym typeface="Arial"/>
            </a:endParaRPr>
          </a:p>
        </p:txBody>
      </p:sp>
      <p:sp>
        <p:nvSpPr>
          <p:cNvPr id="593" name="Google Shape;593;p31"/>
          <p:cNvSpPr/>
          <p:nvPr/>
        </p:nvSpPr>
        <p:spPr>
          <a:xfrm>
            <a:off x="5791409" y="1041020"/>
            <a:ext cx="2160300" cy="750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it" sz="700" b="0" i="0" u="none" strike="noStrike" cap="none">
                <a:solidFill>
                  <a:schemeClr val="lt1"/>
                </a:solidFill>
                <a:latin typeface="Arial"/>
                <a:ea typeface="Arial"/>
                <a:cs typeface="Arial"/>
                <a:sym typeface="Arial"/>
              </a:rPr>
              <a:t>The government recognised the importance of promoting public dialogue and the potential contribution of citizens and decided to post the initial draft law on the presidency’s web site and launched a public consultation that took place between March and May 2017</a:t>
            </a:r>
            <a:endParaRPr sz="700" b="0" i="0" u="none" strike="noStrike" cap="none">
              <a:solidFill>
                <a:schemeClr val="lt1"/>
              </a:solidFill>
              <a:latin typeface="Arial"/>
              <a:ea typeface="Arial"/>
              <a:cs typeface="Arial"/>
              <a:sym typeface="Arial"/>
            </a:endParaRPr>
          </a:p>
        </p:txBody>
      </p:sp>
      <p:sp>
        <p:nvSpPr>
          <p:cNvPr id="594" name="Google Shape;594;p31"/>
          <p:cNvSpPr/>
          <p:nvPr/>
        </p:nvSpPr>
        <p:spPr>
          <a:xfrm>
            <a:off x="6785287" y="2963311"/>
            <a:ext cx="1777200" cy="6543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Following this consultation process, the draft law was approved by the Council of Ministers in January 2018 along with the NAP for social enterprises. </a:t>
            </a:r>
            <a:endParaRPr sz="800" b="0" i="0" u="none" strike="noStrike" cap="none">
              <a:solidFill>
                <a:schemeClr val="lt1"/>
              </a:solidFill>
              <a:latin typeface="Arial"/>
              <a:ea typeface="Arial"/>
              <a:cs typeface="Arial"/>
              <a:sym typeface="Arial"/>
            </a:endParaRPr>
          </a:p>
        </p:txBody>
      </p:sp>
      <p:sp>
        <p:nvSpPr>
          <p:cNvPr id="595" name="Google Shape;595;p31"/>
          <p:cNvSpPr/>
          <p:nvPr/>
        </p:nvSpPr>
        <p:spPr>
          <a:xfrm>
            <a:off x="8044384" y="802866"/>
            <a:ext cx="974100" cy="9885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it" sz="700" b="0" i="0" u="none" strike="noStrike" cap="none">
                <a:solidFill>
                  <a:schemeClr val="lt1"/>
                </a:solidFill>
                <a:latin typeface="Arial"/>
                <a:ea typeface="Arial"/>
                <a:cs typeface="Arial"/>
                <a:sym typeface="Arial"/>
              </a:rPr>
              <a:t>In December 2020, the Parliament of Cyprus approved legislation for the foundation of social enterprises, establishing the legal framework</a:t>
            </a:r>
            <a:endParaRPr sz="700" b="0" i="0" u="none" strike="noStrike" cap="none">
              <a:solidFill>
                <a:schemeClr val="lt1"/>
              </a:solidFill>
              <a:latin typeface="Arial"/>
              <a:ea typeface="Arial"/>
              <a:cs typeface="Arial"/>
              <a:sym typeface="Arial"/>
            </a:endParaRPr>
          </a:p>
        </p:txBody>
      </p:sp>
      <p:sp>
        <p:nvSpPr>
          <p:cNvPr id="596" name="Google Shape;596;p31"/>
          <p:cNvSpPr/>
          <p:nvPr/>
        </p:nvSpPr>
        <p:spPr>
          <a:xfrm>
            <a:off x="1978972" y="1846117"/>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7" name="Google Shape;597;p31"/>
          <p:cNvSpPr/>
          <p:nvPr/>
        </p:nvSpPr>
        <p:spPr>
          <a:xfrm>
            <a:off x="7594241" y="1846117"/>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31"/>
          <p:cNvSpPr/>
          <p:nvPr/>
        </p:nvSpPr>
        <p:spPr>
          <a:xfrm>
            <a:off x="6607093" y="1837152"/>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9" name="Google Shape;599;p31"/>
          <p:cNvSpPr/>
          <p:nvPr/>
        </p:nvSpPr>
        <p:spPr>
          <a:xfrm>
            <a:off x="5320157" y="1849302"/>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0" name="Google Shape;600;p31"/>
          <p:cNvSpPr/>
          <p:nvPr/>
        </p:nvSpPr>
        <p:spPr>
          <a:xfrm>
            <a:off x="7471174" y="4500773"/>
            <a:ext cx="1250700" cy="1965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Timeline</a:t>
            </a:r>
            <a:endParaRPr sz="1400" b="0" i="0" u="none" strike="noStrike" cap="none">
              <a:solidFill>
                <a:srgbClr val="000000"/>
              </a:solidFill>
              <a:latin typeface="Arial"/>
              <a:ea typeface="Arial"/>
              <a:cs typeface="Arial"/>
              <a:sym typeface="Arial"/>
            </a:endParaRPr>
          </a:p>
        </p:txBody>
      </p:sp>
      <p:pic>
        <p:nvPicPr>
          <p:cNvPr id="601" name="Google Shape;601;p31"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3.5 Malta</a:t>
            </a:r>
            <a:endParaRPr>
              <a:solidFill>
                <a:srgbClr val="002B4D"/>
              </a:solidFill>
            </a:endParaRPr>
          </a:p>
        </p:txBody>
      </p:sp>
      <p:sp>
        <p:nvSpPr>
          <p:cNvPr id="607" name="Google Shape;607;p32"/>
          <p:cNvSpPr txBox="1">
            <a:spLocks noGrp="1"/>
          </p:cNvSpPr>
          <p:nvPr>
            <p:ph type="body" idx="1"/>
          </p:nvPr>
        </p:nvSpPr>
        <p:spPr>
          <a:xfrm>
            <a:off x="212651" y="1443376"/>
            <a:ext cx="8519100" cy="3002400"/>
          </a:xfrm>
          <a:prstGeom prst="rect">
            <a:avLst/>
          </a:prstGeom>
          <a:noFill/>
          <a:ln>
            <a:noFill/>
          </a:ln>
        </p:spPr>
        <p:txBody>
          <a:bodyPr spcFirstLastPara="1" wrap="square" lIns="91425" tIns="91425" rIns="91425" bIns="91425" anchor="t" anchorCtr="0">
            <a:noAutofit/>
          </a:bodyPr>
          <a:lstStyle/>
          <a:p>
            <a:pPr marL="114300" lvl="0" indent="0" algn="l" rtl="0">
              <a:lnSpc>
                <a:spcPct val="107000"/>
              </a:lnSpc>
              <a:spcBef>
                <a:spcPts val="0"/>
              </a:spcBef>
              <a:spcAft>
                <a:spcPts val="0"/>
              </a:spcAft>
              <a:buSzPts val="1800"/>
              <a:buNone/>
            </a:pPr>
            <a:r>
              <a:rPr lang="it" sz="1800">
                <a:latin typeface="Calibri"/>
                <a:ea typeface="Calibri"/>
                <a:cs typeface="Calibri"/>
                <a:sym typeface="Calibri"/>
              </a:rPr>
              <a:t>No official definition of Social Enterpris</a:t>
            </a:r>
            <a:r>
              <a:rPr lang="it">
                <a:latin typeface="Calibri"/>
                <a:ea typeface="Calibri"/>
                <a:cs typeface="Calibri"/>
                <a:sym typeface="Calibri"/>
              </a:rPr>
              <a:t>es</a:t>
            </a:r>
            <a:r>
              <a:rPr lang="it" sz="1800">
                <a:latin typeface="Calibri"/>
                <a:ea typeface="Calibri"/>
                <a:cs typeface="Calibri"/>
                <a:sym typeface="Calibri"/>
              </a:rPr>
              <a:t>, but a definition is included in the Draft law on social enterprise (2015).</a:t>
            </a:r>
            <a:endParaRPr sz="1800">
              <a:latin typeface="Calibri"/>
              <a:ea typeface="Calibri"/>
              <a:cs typeface="Calibri"/>
              <a:sym typeface="Calibri"/>
            </a:endParaRPr>
          </a:p>
          <a:p>
            <a:pPr marL="114300" lvl="0" indent="0" algn="l" rtl="0">
              <a:lnSpc>
                <a:spcPct val="107000"/>
              </a:lnSpc>
              <a:spcBef>
                <a:spcPts val="800"/>
              </a:spcBef>
              <a:spcAft>
                <a:spcPts val="0"/>
              </a:spcAft>
              <a:buSzPts val="1800"/>
              <a:buNone/>
            </a:pPr>
            <a:r>
              <a:rPr lang="it" sz="1800">
                <a:latin typeface="Calibri"/>
                <a:ea typeface="Calibri"/>
                <a:cs typeface="Calibri"/>
                <a:sym typeface="Calibri"/>
              </a:rPr>
              <a:t>It defines two types of SEs: </a:t>
            </a:r>
            <a:endParaRPr/>
          </a:p>
          <a:p>
            <a:pPr marL="457200" lvl="0" indent="-342900" algn="l" rtl="0">
              <a:lnSpc>
                <a:spcPct val="107000"/>
              </a:lnSpc>
              <a:spcBef>
                <a:spcPts val="800"/>
              </a:spcBef>
              <a:spcAft>
                <a:spcPts val="0"/>
              </a:spcAft>
              <a:buSzPts val="1800"/>
              <a:buChar char="●"/>
            </a:pPr>
            <a:r>
              <a:rPr lang="it" sz="1800" b="1">
                <a:latin typeface="Calibri"/>
                <a:ea typeface="Calibri"/>
                <a:cs typeface="Calibri"/>
                <a:sym typeface="Calibri"/>
              </a:rPr>
              <a:t>social enterprise company </a:t>
            </a:r>
            <a:r>
              <a:rPr lang="it" sz="1800">
                <a:latin typeface="Calibri"/>
                <a:ea typeface="Calibri"/>
                <a:cs typeface="Calibri"/>
                <a:sym typeface="Calibri"/>
              </a:rPr>
              <a:t>(restricted to limited liability companies) and </a:t>
            </a:r>
            <a:endParaRPr/>
          </a:p>
          <a:p>
            <a:pPr marL="457200" lvl="0" indent="-342900" algn="l" rtl="0">
              <a:lnSpc>
                <a:spcPct val="107000"/>
              </a:lnSpc>
              <a:spcBef>
                <a:spcPts val="800"/>
              </a:spcBef>
              <a:spcAft>
                <a:spcPts val="0"/>
              </a:spcAft>
              <a:buSzPts val="1800"/>
              <a:buChar char="●"/>
            </a:pPr>
            <a:r>
              <a:rPr lang="it" sz="1800" b="1">
                <a:latin typeface="Calibri"/>
                <a:ea typeface="Calibri"/>
                <a:cs typeface="Calibri"/>
                <a:sym typeface="Calibri"/>
              </a:rPr>
              <a:t>social enterprise organization</a:t>
            </a:r>
            <a:r>
              <a:rPr lang="it" sz="1800">
                <a:latin typeface="Calibri"/>
                <a:ea typeface="Calibri"/>
                <a:cs typeface="Calibri"/>
                <a:sym typeface="Calibri"/>
              </a:rPr>
              <a:t> (envisaged for all other legal forms). </a:t>
            </a:r>
            <a:endParaRPr/>
          </a:p>
          <a:p>
            <a:pPr marL="114300" lvl="0" indent="0" algn="l" rtl="0">
              <a:lnSpc>
                <a:spcPct val="107000"/>
              </a:lnSpc>
              <a:spcBef>
                <a:spcPts val="800"/>
              </a:spcBef>
              <a:spcAft>
                <a:spcPts val="800"/>
              </a:spcAft>
              <a:buSzPts val="1800"/>
              <a:buNone/>
            </a:pPr>
            <a:r>
              <a:rPr lang="it" sz="1800">
                <a:latin typeface="Calibri"/>
                <a:ea typeface="Calibri"/>
                <a:cs typeface="Calibri"/>
                <a:sym typeface="Calibri"/>
              </a:rPr>
              <a:t>Both are aligned with the EU operational definition of Social Enterprises, except that there is no reference to stakeholders’ participation. Social enterprise companies shall comply with additional criteria (e.g., limitations on wages and volunteers, specific requirements on the memorandum of association).</a:t>
            </a:r>
            <a:endParaRPr sz="1800">
              <a:latin typeface="Calibri"/>
              <a:ea typeface="Calibri"/>
              <a:cs typeface="Calibri"/>
              <a:sym typeface="Calibri"/>
            </a:endParaRPr>
          </a:p>
        </p:txBody>
      </p:sp>
      <p:pic>
        <p:nvPicPr>
          <p:cNvPr id="608" name="Google Shape;608;p3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609" name="Google Shape;609;p32"/>
          <p:cNvPicPr preferRelativeResize="0"/>
          <p:nvPr/>
        </p:nvPicPr>
        <p:blipFill rotWithShape="1">
          <a:blip r:embed="rId4">
            <a:alphaModFix/>
          </a:blip>
          <a:srcRect/>
          <a:stretch/>
        </p:blipFill>
        <p:spPr>
          <a:xfrm>
            <a:off x="920606" y="79785"/>
            <a:ext cx="1006183" cy="1006183"/>
          </a:xfrm>
          <a:prstGeom prst="rect">
            <a:avLst/>
          </a:prstGeom>
          <a:noFill/>
          <a:ln>
            <a:noFill/>
          </a:ln>
        </p:spPr>
      </p:pic>
      <p:pic>
        <p:nvPicPr>
          <p:cNvPr id="610" name="Google Shape;610;p32"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3"/>
          <p:cNvSpPr txBox="1">
            <a:spLocks noGrp="1"/>
          </p:cNvSpPr>
          <p:nvPr>
            <p:ph type="title"/>
          </p:nvPr>
        </p:nvSpPr>
        <p:spPr>
          <a:xfrm>
            <a:off x="1763755" y="405621"/>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Malta</a:t>
            </a:r>
            <a:endParaRPr/>
          </a:p>
        </p:txBody>
      </p:sp>
      <p:pic>
        <p:nvPicPr>
          <p:cNvPr id="616" name="Google Shape;616;p3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17" name="Google Shape;617;p33"/>
          <p:cNvSpPr/>
          <p:nvPr/>
        </p:nvSpPr>
        <p:spPr>
          <a:xfrm>
            <a:off x="360217" y="2308821"/>
            <a:ext cx="8361600" cy="9735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8" name="Google Shape;618;p33"/>
          <p:cNvSpPr/>
          <p:nvPr/>
        </p:nvSpPr>
        <p:spPr>
          <a:xfrm>
            <a:off x="359138" y="2308819"/>
            <a:ext cx="159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9" name="Google Shape;619;p33"/>
          <p:cNvSpPr/>
          <p:nvPr/>
        </p:nvSpPr>
        <p:spPr>
          <a:xfrm>
            <a:off x="8562523" y="2308824"/>
            <a:ext cx="159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0" name="Google Shape;620;p33"/>
          <p:cNvSpPr/>
          <p:nvPr/>
        </p:nvSpPr>
        <p:spPr>
          <a:xfrm>
            <a:off x="3533113" y="2314323"/>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1" name="Google Shape;621;p33"/>
          <p:cNvSpPr/>
          <p:nvPr/>
        </p:nvSpPr>
        <p:spPr>
          <a:xfrm>
            <a:off x="314318" y="3411866"/>
            <a:ext cx="3719700" cy="10338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Before the VOs Act was ratified in 2007, no overall authority was previously responsible for VO requirements nor their registration, monitoring and supervisory structures. Organizations defined themselves as VOs, non-governmental organizations, charities, mission groups or, more generally, non-profit organizations (NPOs)</a:t>
            </a:r>
            <a:endParaRPr sz="800" b="0" i="0" u="none" strike="noStrike" cap="none">
              <a:solidFill>
                <a:schemeClr val="lt1"/>
              </a:solidFill>
              <a:latin typeface="Arial"/>
              <a:ea typeface="Arial"/>
              <a:cs typeface="Arial"/>
              <a:sym typeface="Arial"/>
            </a:endParaRPr>
          </a:p>
        </p:txBody>
      </p:sp>
      <p:sp>
        <p:nvSpPr>
          <p:cNvPr id="622" name="Google Shape;622;p33"/>
          <p:cNvSpPr/>
          <p:nvPr/>
        </p:nvSpPr>
        <p:spPr>
          <a:xfrm>
            <a:off x="2611383" y="1517514"/>
            <a:ext cx="1843500" cy="6543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Social Business Initiative (SBI) of 2011. Contains a first description of a social enterprise</a:t>
            </a:r>
            <a:endParaRPr sz="800" b="0" i="0" u="none" strike="noStrike" cap="none">
              <a:solidFill>
                <a:schemeClr val="lt1"/>
              </a:solidFill>
              <a:latin typeface="Arial"/>
              <a:ea typeface="Arial"/>
              <a:cs typeface="Arial"/>
              <a:sym typeface="Arial"/>
            </a:endParaRPr>
          </a:p>
        </p:txBody>
      </p:sp>
      <p:sp>
        <p:nvSpPr>
          <p:cNvPr id="623" name="Google Shape;623;p33"/>
          <p:cNvSpPr/>
          <p:nvPr/>
        </p:nvSpPr>
        <p:spPr>
          <a:xfrm>
            <a:off x="4931558" y="3357759"/>
            <a:ext cx="2132700" cy="1075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The Social Enterprise Act White Paper was issued in 2015 as a first step towards creating a legal and regulatory social enterprise framework, which emphasizes the role of stakeholders in the process.</a:t>
            </a:r>
            <a:endParaRPr sz="800" b="0" i="0" u="none" strike="noStrike" cap="none">
              <a:solidFill>
                <a:schemeClr val="lt1"/>
              </a:solidFill>
              <a:latin typeface="Arial"/>
              <a:ea typeface="Arial"/>
              <a:cs typeface="Arial"/>
              <a:sym typeface="Arial"/>
            </a:endParaRPr>
          </a:p>
        </p:txBody>
      </p:sp>
      <p:pic>
        <p:nvPicPr>
          <p:cNvPr id="624" name="Google Shape;624;p33"/>
          <p:cNvPicPr preferRelativeResize="0"/>
          <p:nvPr/>
        </p:nvPicPr>
        <p:blipFill rotWithShape="1">
          <a:blip r:embed="rId4">
            <a:alphaModFix/>
          </a:blip>
          <a:srcRect/>
          <a:stretch/>
        </p:blipFill>
        <p:spPr>
          <a:xfrm>
            <a:off x="920606" y="79785"/>
            <a:ext cx="1006183" cy="1006183"/>
          </a:xfrm>
          <a:prstGeom prst="rect">
            <a:avLst/>
          </a:prstGeom>
          <a:noFill/>
          <a:ln>
            <a:noFill/>
          </a:ln>
        </p:spPr>
      </p:pic>
      <p:sp>
        <p:nvSpPr>
          <p:cNvPr id="625" name="Google Shape;625;p33"/>
          <p:cNvSpPr/>
          <p:nvPr/>
        </p:nvSpPr>
        <p:spPr>
          <a:xfrm>
            <a:off x="5910797" y="2314326"/>
            <a:ext cx="159300" cy="9735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6" name="Google Shape;626;p33"/>
          <p:cNvSpPr/>
          <p:nvPr/>
        </p:nvSpPr>
        <p:spPr>
          <a:xfrm>
            <a:off x="5827059" y="770966"/>
            <a:ext cx="2949600" cy="1380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 sz="1000" b="0" i="0" u="none" strike="noStrike" cap="none">
                <a:solidFill>
                  <a:schemeClr val="lt1"/>
                </a:solidFill>
                <a:latin typeface="Arial"/>
                <a:ea typeface="Arial"/>
                <a:cs typeface="Arial"/>
                <a:sym typeface="Arial"/>
              </a:rPr>
              <a:t>VOs that can be regarded as social enterprises acquire funding through applications and donations and carry out income generating activities that help cover their operational costs. Small organizations tend to provide services free of charge or against a subsidized fee, whereas large VOs normally establish service delivery contracts with the government.</a:t>
            </a:r>
            <a:endParaRPr sz="600" b="0" i="0" u="none" strike="noStrike" cap="none">
              <a:solidFill>
                <a:schemeClr val="lt1"/>
              </a:solidFill>
              <a:latin typeface="Arial"/>
              <a:ea typeface="Arial"/>
              <a:cs typeface="Arial"/>
              <a:sym typeface="Arial"/>
            </a:endParaRPr>
          </a:p>
        </p:txBody>
      </p:sp>
      <p:sp>
        <p:nvSpPr>
          <p:cNvPr id="627" name="Google Shape;627;p33"/>
          <p:cNvSpPr/>
          <p:nvPr/>
        </p:nvSpPr>
        <p:spPr>
          <a:xfrm>
            <a:off x="7534849" y="4506747"/>
            <a:ext cx="1187100" cy="1905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Timeline</a:t>
            </a:r>
            <a:endParaRPr sz="1400" b="0" i="0" u="none" strike="noStrike" cap="none">
              <a:solidFill>
                <a:srgbClr val="000000"/>
              </a:solidFill>
              <a:latin typeface="Arial"/>
              <a:ea typeface="Arial"/>
              <a:cs typeface="Arial"/>
              <a:sym typeface="Arial"/>
            </a:endParaRPr>
          </a:p>
        </p:txBody>
      </p:sp>
      <p:pic>
        <p:nvPicPr>
          <p:cNvPr id="628" name="Google Shape;628;p33"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rgbClr val="002B4D"/>
                </a:solidFill>
              </a:rPr>
              <a:t>3.6 Belgium</a:t>
            </a:r>
            <a:endParaRPr>
              <a:solidFill>
                <a:srgbClr val="002B4D"/>
              </a:solidFill>
            </a:endParaRPr>
          </a:p>
        </p:txBody>
      </p:sp>
      <p:sp>
        <p:nvSpPr>
          <p:cNvPr id="634" name="Google Shape;634;p34"/>
          <p:cNvSpPr txBox="1">
            <a:spLocks noGrp="1"/>
          </p:cNvSpPr>
          <p:nvPr>
            <p:ph type="body" idx="1"/>
          </p:nvPr>
        </p:nvSpPr>
        <p:spPr>
          <a:xfrm>
            <a:off x="212651" y="1488196"/>
            <a:ext cx="8519100" cy="3468000"/>
          </a:xfrm>
          <a:prstGeom prst="rect">
            <a:avLst/>
          </a:prstGeom>
          <a:noFill/>
          <a:ln>
            <a:noFill/>
          </a:ln>
        </p:spPr>
        <p:txBody>
          <a:bodyPr spcFirstLastPara="1" wrap="square" lIns="91425" tIns="91425" rIns="91425" bIns="91425" anchor="t" anchorCtr="0">
            <a:noAutofit/>
          </a:bodyPr>
          <a:lstStyle/>
          <a:p>
            <a:pPr marL="114300" lvl="0" indent="0" algn="l" rtl="0">
              <a:lnSpc>
                <a:spcPct val="107000"/>
              </a:lnSpc>
              <a:spcBef>
                <a:spcPts val="0"/>
              </a:spcBef>
              <a:spcAft>
                <a:spcPts val="0"/>
              </a:spcAft>
              <a:buSzPts val="1800"/>
              <a:buNone/>
            </a:pPr>
            <a:r>
              <a:rPr lang="it" sz="1300"/>
              <a:t>There is no consensus in Belgium as to what a social enterprise is and, more precisely, where the borders should be placed around this notion.</a:t>
            </a:r>
            <a:endParaRPr/>
          </a:p>
          <a:p>
            <a:pPr marL="114300" lvl="0" indent="0" algn="l" rtl="0">
              <a:lnSpc>
                <a:spcPct val="107000"/>
              </a:lnSpc>
              <a:spcBef>
                <a:spcPts val="800"/>
              </a:spcBef>
              <a:spcAft>
                <a:spcPts val="0"/>
              </a:spcAft>
              <a:buSzPts val="1800"/>
              <a:buNone/>
            </a:pPr>
            <a:r>
              <a:rPr lang="it" sz="1300"/>
              <a:t>Politicians and public authorities view social enterprises according to their specific public policies and competence categorizations.</a:t>
            </a:r>
            <a:endParaRPr/>
          </a:p>
          <a:p>
            <a:pPr marL="457200" lvl="0" indent="-342900" algn="l" rtl="0">
              <a:lnSpc>
                <a:spcPct val="107000"/>
              </a:lnSpc>
              <a:spcBef>
                <a:spcPts val="800"/>
              </a:spcBef>
              <a:spcAft>
                <a:spcPts val="0"/>
              </a:spcAft>
              <a:buSzPts val="1800"/>
              <a:buChar char="●"/>
            </a:pPr>
            <a:r>
              <a:rPr lang="it" sz="1300"/>
              <a:t>In </a:t>
            </a:r>
            <a:r>
              <a:rPr lang="it" sz="1300" b="1"/>
              <a:t>Wallonia</a:t>
            </a:r>
            <a:r>
              <a:rPr lang="it" sz="1300"/>
              <a:t> and partly </a:t>
            </a:r>
            <a:r>
              <a:rPr lang="it" sz="1300" b="1"/>
              <a:t>Brussels</a:t>
            </a:r>
            <a:r>
              <a:rPr lang="it" sz="1300"/>
              <a:t>, a social enterprise is typically presented as the more entrepreneurial subset of the social economy, or as a synonym of the latter, defined as any economic activity developed by associations, cooperatives, mutuals and foundations and not aiming for profit maximization. </a:t>
            </a:r>
            <a:endParaRPr/>
          </a:p>
          <a:p>
            <a:pPr marL="457200" lvl="0" indent="-342900" algn="l" rtl="0">
              <a:lnSpc>
                <a:spcPct val="107000"/>
              </a:lnSpc>
              <a:spcBef>
                <a:spcPts val="800"/>
              </a:spcBef>
              <a:spcAft>
                <a:spcPts val="0"/>
              </a:spcAft>
              <a:buSzPts val="1800"/>
              <a:buChar char="●"/>
            </a:pPr>
            <a:r>
              <a:rPr lang="it" sz="1300"/>
              <a:t>In </a:t>
            </a:r>
            <a:r>
              <a:rPr lang="it" sz="1300" b="1"/>
              <a:t>Flanders</a:t>
            </a:r>
            <a:r>
              <a:rPr lang="it" sz="1300"/>
              <a:t>, "social enterprise-social entrepreneurship" and "social economy" are not being used as synonyms, but over the past decades social entrepreneurship is partially being embraced by the social economy. The social economy is now legally defined (see the Ondersteuningsdecreet in Flanders) as a set of "social entrepreneurial values" developed within various organizational forms and sectors of activity.</a:t>
            </a:r>
            <a:endParaRPr/>
          </a:p>
          <a:p>
            <a:pPr marL="114300" lvl="0" indent="0" algn="l" rtl="0">
              <a:lnSpc>
                <a:spcPct val="107000"/>
              </a:lnSpc>
              <a:spcBef>
                <a:spcPts val="800"/>
              </a:spcBef>
              <a:spcAft>
                <a:spcPts val="800"/>
              </a:spcAft>
              <a:buSzPts val="1800"/>
              <a:buNone/>
            </a:pPr>
            <a:endParaRPr sz="1300">
              <a:latin typeface="Calibri"/>
              <a:ea typeface="Calibri"/>
              <a:cs typeface="Calibri"/>
              <a:sym typeface="Calibri"/>
            </a:endParaRPr>
          </a:p>
        </p:txBody>
      </p:sp>
      <p:pic>
        <p:nvPicPr>
          <p:cNvPr id="635" name="Google Shape;635;p3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36" name="Google Shape;636;p34"/>
          <p:cNvSpPr/>
          <p:nvPr/>
        </p:nvSpPr>
        <p:spPr>
          <a:xfrm>
            <a:off x="929554" y="79784"/>
            <a:ext cx="1038000" cy="1006200"/>
          </a:xfrm>
          <a:prstGeom prst="ellipse">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7" name="Google Shape;637;p34"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Belgium</a:t>
            </a:r>
            <a:endParaRPr/>
          </a:p>
        </p:txBody>
      </p:sp>
      <p:pic>
        <p:nvPicPr>
          <p:cNvPr id="643" name="Google Shape;643;p3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44" name="Google Shape;644;p35"/>
          <p:cNvSpPr/>
          <p:nvPr/>
        </p:nvSpPr>
        <p:spPr>
          <a:xfrm>
            <a:off x="360217" y="2221505"/>
            <a:ext cx="8361600" cy="973500"/>
          </a:xfrm>
          <a:prstGeom prst="rect">
            <a:avLst/>
          </a:prstGeom>
          <a:solidFill>
            <a:schemeClr val="accent6"/>
          </a:solidFill>
          <a:ln w="25400" cap="flat" cmpd="sng">
            <a:solidFill>
              <a:srgbClr val="BA7E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5" name="Google Shape;645;p35"/>
          <p:cNvSpPr/>
          <p:nvPr/>
        </p:nvSpPr>
        <p:spPr>
          <a:xfrm>
            <a:off x="359137" y="2224967"/>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6" name="Google Shape;646;p35"/>
          <p:cNvSpPr/>
          <p:nvPr/>
        </p:nvSpPr>
        <p:spPr>
          <a:xfrm>
            <a:off x="8499511" y="222150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7" name="Google Shape;647;p35"/>
          <p:cNvSpPr/>
          <p:nvPr/>
        </p:nvSpPr>
        <p:spPr>
          <a:xfrm>
            <a:off x="929554" y="79784"/>
            <a:ext cx="1095900" cy="1006200"/>
          </a:xfrm>
          <a:prstGeom prst="ellipse">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35"/>
          <p:cNvSpPr/>
          <p:nvPr/>
        </p:nvSpPr>
        <p:spPr>
          <a:xfrm>
            <a:off x="6183065" y="3380369"/>
            <a:ext cx="25122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A decree adopted in 2016 and executed in 2017, replacing the previous one from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2003, structures the work integration enterprises (EI, enterprises d’insertion).</a:t>
            </a:r>
            <a:endParaRPr sz="1400" b="0" i="0" u="none" strike="noStrike" cap="none">
              <a:solidFill>
                <a:srgbClr val="000000"/>
              </a:solidFill>
              <a:latin typeface="Arial"/>
              <a:ea typeface="Arial"/>
              <a:cs typeface="Arial"/>
              <a:sym typeface="Arial"/>
            </a:endParaRPr>
          </a:p>
        </p:txBody>
      </p:sp>
      <p:sp>
        <p:nvSpPr>
          <p:cNvPr id="649" name="Google Shape;649;p35"/>
          <p:cNvSpPr/>
          <p:nvPr/>
        </p:nvSpPr>
        <p:spPr>
          <a:xfrm>
            <a:off x="4007772" y="222150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35"/>
          <p:cNvSpPr/>
          <p:nvPr/>
        </p:nvSpPr>
        <p:spPr>
          <a:xfrm>
            <a:off x="309186" y="3305213"/>
            <a:ext cx="4801500" cy="13596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A decree regulating the social economy, initially adopted as soon as 1990, was redefined in 2008 with the following aims:</a:t>
            </a:r>
            <a:endParaRPr sz="800" b="0" i="0" u="none" strike="noStrike" cap="none">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a:solidFill>
                  <a:schemeClr val="lt1"/>
                </a:solidFill>
                <a:latin typeface="Arial"/>
                <a:ea typeface="Arial"/>
                <a:cs typeface="Arial"/>
                <a:sym typeface="Arial"/>
              </a:rPr>
              <a:t>Recognize the social economy and integrate it in the Walloon legislation.</a:t>
            </a:r>
            <a:endParaRPr sz="800" b="0" i="0" u="none" strike="noStrike" cap="none">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a:solidFill>
                  <a:schemeClr val="lt1"/>
                </a:solidFill>
                <a:latin typeface="Arial"/>
                <a:ea typeface="Arial"/>
                <a:cs typeface="Arial"/>
                <a:sym typeface="Arial"/>
              </a:rPr>
              <a:t>Provide legitimacy to social enterprises so that they can work on equal feet with other actors in the economy.</a:t>
            </a:r>
            <a:endParaRPr sz="800" b="0" i="0" u="none" strike="noStrike" cap="none">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a:solidFill>
                  <a:schemeClr val="lt1"/>
                </a:solidFill>
                <a:latin typeface="Arial"/>
                <a:ea typeface="Arial"/>
                <a:cs typeface="Arial"/>
                <a:sym typeface="Arial"/>
              </a:rPr>
              <a:t>Better articulate the different supporting mechanisms and devices in the Walloon region</a:t>
            </a:r>
            <a:endParaRPr sz="800" b="0" i="0" u="none" strike="noStrike" cap="none">
              <a:solidFill>
                <a:schemeClr val="lt1"/>
              </a:solidFill>
              <a:latin typeface="Arial"/>
              <a:ea typeface="Arial"/>
              <a:cs typeface="Arial"/>
              <a:sym typeface="Arial"/>
            </a:endParaRPr>
          </a:p>
          <a:p>
            <a:pPr marL="171450" marR="0" lvl="0" indent="-171450" algn="l" rtl="0">
              <a:lnSpc>
                <a:spcPct val="100000"/>
              </a:lnSpc>
              <a:spcBef>
                <a:spcPts val="800"/>
              </a:spcBef>
              <a:spcAft>
                <a:spcPts val="0"/>
              </a:spcAft>
              <a:buClr>
                <a:srgbClr val="000000"/>
              </a:buClr>
              <a:buSzPts val="800"/>
              <a:buFont typeface="Arial"/>
              <a:buChar char="•"/>
            </a:pPr>
            <a:r>
              <a:rPr lang="it" sz="800" b="0" i="0" u="none" strike="noStrike" cap="none">
                <a:solidFill>
                  <a:schemeClr val="lt1"/>
                </a:solidFill>
                <a:latin typeface="Arial"/>
                <a:ea typeface="Arial"/>
                <a:cs typeface="Arial"/>
                <a:sym typeface="Arial"/>
              </a:rPr>
              <a:t>Better organize the representation of and concertation with the sector through the CWES </a:t>
            </a:r>
            <a:endParaRPr sz="800" b="0" i="0" u="none" strike="noStrike" cap="none">
              <a:solidFill>
                <a:schemeClr val="lt1"/>
              </a:solidFill>
              <a:latin typeface="Arial"/>
              <a:ea typeface="Arial"/>
              <a:cs typeface="Arial"/>
              <a:sym typeface="Arial"/>
            </a:endParaRPr>
          </a:p>
        </p:txBody>
      </p:sp>
      <p:sp>
        <p:nvSpPr>
          <p:cNvPr id="651" name="Google Shape;651;p35"/>
          <p:cNvSpPr/>
          <p:nvPr/>
        </p:nvSpPr>
        <p:spPr>
          <a:xfrm>
            <a:off x="5779702" y="1249100"/>
            <a:ext cx="3079800" cy="8244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The law on social purpose company was repealed in 2019. With the new law, only cooperatives can get an accreditation of "social enterprise".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The law on associations has been substantially amended in 2019 to strengthen the "entrepreneuralisation" of associations. The law of associations is now incorporated into the code of companies.</a:t>
            </a:r>
            <a:endParaRPr sz="1400" b="0" i="0" u="none" strike="noStrike" cap="none">
              <a:solidFill>
                <a:srgbClr val="000000"/>
              </a:solidFill>
              <a:latin typeface="Arial"/>
              <a:ea typeface="Arial"/>
              <a:cs typeface="Arial"/>
              <a:sym typeface="Arial"/>
            </a:endParaRPr>
          </a:p>
        </p:txBody>
      </p:sp>
      <p:sp>
        <p:nvSpPr>
          <p:cNvPr id="652" name="Google Shape;652;p35"/>
          <p:cNvSpPr/>
          <p:nvPr/>
        </p:nvSpPr>
        <p:spPr>
          <a:xfrm>
            <a:off x="2862858" y="1349565"/>
            <a:ext cx="2512200" cy="571200"/>
          </a:xfrm>
          <a:prstGeom prst="roundRect">
            <a:avLst>
              <a:gd name="adj" fmla="val 16667"/>
            </a:avLst>
          </a:prstGeom>
          <a:solidFill>
            <a:schemeClr val="accent5"/>
          </a:solidFill>
          <a:ln w="25400" cap="flat" cmpd="sng">
            <a:solidFill>
              <a:srgbClr val="B76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800" b="0" i="0" u="none" strike="noStrike" cap="none">
                <a:solidFill>
                  <a:schemeClr val="lt1"/>
                </a:solidFill>
                <a:latin typeface="Arial"/>
                <a:ea typeface="Arial"/>
                <a:cs typeface="Arial"/>
                <a:sym typeface="Arial"/>
              </a:rPr>
              <a:t>The Social Innovation Factory (Sociale InnovatieFabriek) was created in 2013. It "promotes, guides and supports social entrepreneurship and social innovation in tackling societal challenges</a:t>
            </a:r>
            <a:endParaRPr sz="1400" b="0" i="0" u="none" strike="noStrike" cap="none">
              <a:solidFill>
                <a:srgbClr val="000000"/>
              </a:solidFill>
              <a:latin typeface="Arial"/>
              <a:ea typeface="Arial"/>
              <a:cs typeface="Arial"/>
              <a:sym typeface="Arial"/>
            </a:endParaRPr>
          </a:p>
        </p:txBody>
      </p:sp>
      <p:sp>
        <p:nvSpPr>
          <p:cNvPr id="653" name="Google Shape;653;p35"/>
          <p:cNvSpPr/>
          <p:nvPr/>
        </p:nvSpPr>
        <p:spPr>
          <a:xfrm>
            <a:off x="6012748" y="2221505"/>
            <a:ext cx="222300" cy="969900"/>
          </a:xfrm>
          <a:prstGeom prst="rect">
            <a:avLst/>
          </a:prstGeom>
          <a:solidFill>
            <a:schemeClr val="dk1"/>
          </a:soli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4" name="Google Shape;654;p35"/>
          <p:cNvSpPr/>
          <p:nvPr/>
        </p:nvSpPr>
        <p:spPr>
          <a:xfrm>
            <a:off x="7549000" y="4527975"/>
            <a:ext cx="1172700" cy="16950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 sz="1300" b="0" i="0" u="none" strike="noStrike" cap="none">
                <a:solidFill>
                  <a:schemeClr val="lt1"/>
                </a:solidFill>
                <a:latin typeface="Arial"/>
                <a:ea typeface="Arial"/>
                <a:cs typeface="Arial"/>
                <a:sym typeface="Arial"/>
              </a:rPr>
              <a:t>Timeline</a:t>
            </a:r>
            <a:endParaRPr sz="1300" b="0" i="0" u="none" strike="noStrike" cap="none">
              <a:solidFill>
                <a:srgbClr val="000000"/>
              </a:solidFill>
              <a:latin typeface="Arial"/>
              <a:ea typeface="Arial"/>
              <a:cs typeface="Arial"/>
              <a:sym typeface="Arial"/>
            </a:endParaRPr>
          </a:p>
        </p:txBody>
      </p:sp>
      <p:pic>
        <p:nvPicPr>
          <p:cNvPr id="655" name="Google Shape;655;p3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title"/>
          </p:nvPr>
        </p:nvSpPr>
        <p:spPr>
          <a:xfrm>
            <a:off x="1287750" y="564875"/>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000"/>
              <a:t>Methodology – EQF Work Unit 1</a:t>
            </a:r>
            <a:endParaRPr sz="2000"/>
          </a:p>
          <a:p>
            <a:pPr marL="0" lvl="0" indent="0" algn="ctr" rtl="0">
              <a:lnSpc>
                <a:spcPct val="100000"/>
              </a:lnSpc>
              <a:spcBef>
                <a:spcPts val="0"/>
              </a:spcBef>
              <a:spcAft>
                <a:spcPts val="0"/>
              </a:spcAft>
              <a:buSzPts val="3000"/>
              <a:buNone/>
            </a:pPr>
            <a:endParaRPr sz="2000"/>
          </a:p>
        </p:txBody>
      </p:sp>
      <p:pic>
        <p:nvPicPr>
          <p:cNvPr id="267" name="Google Shape;267;p3"/>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268" name="Google Shape;268;p3"/>
          <p:cNvGraphicFramePr/>
          <p:nvPr/>
        </p:nvGraphicFramePr>
        <p:xfrm>
          <a:off x="1068925" y="1096819"/>
          <a:ext cx="3000000" cy="3000000"/>
        </p:xfrm>
        <a:graphic>
          <a:graphicData uri="http://schemas.openxmlformats.org/drawingml/2006/table">
            <a:tbl>
              <a:tblPr>
                <a:noFill/>
                <a:tableStyleId>{E1C2DE85-201B-4791-996C-00BAC24C5B42}</a:tableStyleId>
              </a:tblPr>
              <a:tblGrid>
                <a:gridCol w="2416675">
                  <a:extLst>
                    <a:ext uri="{9D8B030D-6E8A-4147-A177-3AD203B41FA5}">
                      <a16:colId xmlns:a16="http://schemas.microsoft.com/office/drawing/2014/main" val="20000"/>
                    </a:ext>
                  </a:extLst>
                </a:gridCol>
                <a:gridCol w="2416675">
                  <a:extLst>
                    <a:ext uri="{9D8B030D-6E8A-4147-A177-3AD203B41FA5}">
                      <a16:colId xmlns:a16="http://schemas.microsoft.com/office/drawing/2014/main" val="20001"/>
                    </a:ext>
                  </a:extLst>
                </a:gridCol>
                <a:gridCol w="2416675">
                  <a:extLst>
                    <a:ext uri="{9D8B030D-6E8A-4147-A177-3AD203B41FA5}">
                      <a16:colId xmlns:a16="http://schemas.microsoft.com/office/drawing/2014/main" val="20002"/>
                    </a:ext>
                  </a:extLst>
                </a:gridCol>
              </a:tblGrid>
              <a:tr h="383025">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Knowledge:</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Skills:</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Competences:</a:t>
                      </a:r>
                      <a:endParaRPr sz="1400" u="none" strike="noStrike" cap="none"/>
                    </a:p>
                  </a:txBody>
                  <a:tcPr marL="91425" marR="91425" marT="91425" marB="91425"/>
                </a:tc>
                <a:extLst>
                  <a:ext uri="{0D108BD9-81ED-4DB2-BD59-A6C34878D82A}">
                    <a16:rowId xmlns:a16="http://schemas.microsoft.com/office/drawing/2014/main" val="10000"/>
                  </a:ext>
                </a:extLst>
              </a:tr>
              <a:tr h="2576900">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Knowledge for:</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Connecting individuals and organization from across different communities and social enterprises </a:t>
                      </a:r>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Finding the right balance between social and economic dimension within social enterprises</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T</a:t>
                      </a:r>
                      <a:r>
                        <a:rPr lang="it" sz="1500" b="0" i="0" u="none" strike="noStrike" cap="none">
                          <a:solidFill>
                            <a:schemeClr val="dk2"/>
                          </a:solidFill>
                          <a:latin typeface="Lato"/>
                          <a:ea typeface="Lato"/>
                          <a:cs typeface="Lato"/>
                          <a:sym typeface="Lato"/>
                        </a:rPr>
                        <a:t>echnical and specific skills for:</a:t>
                      </a:r>
                      <a:endParaRPr sz="1300"/>
                    </a:p>
                    <a:p>
                      <a:pPr marL="285750" marR="0" lvl="0" indent="-279400" algn="l" rtl="0">
                        <a:lnSpc>
                          <a:spcPct val="100000"/>
                        </a:lnSpc>
                        <a:spcBef>
                          <a:spcPts val="0"/>
                        </a:spcBef>
                        <a:spcAft>
                          <a:spcPts val="0"/>
                        </a:spcAft>
                        <a:buClr>
                          <a:srgbClr val="000000"/>
                        </a:buClr>
                        <a:buSzPts val="1000"/>
                        <a:buFont typeface="Noto Sans Symbols"/>
                        <a:buChar char="▪"/>
                      </a:pPr>
                      <a:r>
                        <a:rPr lang="it" sz="1500" b="0" i="0" u="none" strike="noStrike" cap="none">
                          <a:solidFill>
                            <a:schemeClr val="dk2"/>
                          </a:solidFill>
                          <a:latin typeface="Lato"/>
                          <a:ea typeface="Lato"/>
                          <a:cs typeface="Lato"/>
                          <a:sym typeface="Lato"/>
                        </a:rPr>
                        <a:t>Being able to get a B.Corp certificate</a:t>
                      </a:r>
                      <a:endParaRPr sz="1300"/>
                    </a:p>
                    <a:p>
                      <a:pPr marL="285750" marR="0" lvl="0" indent="-279400" algn="l" rtl="0">
                        <a:lnSpc>
                          <a:spcPct val="100000"/>
                        </a:lnSpc>
                        <a:spcBef>
                          <a:spcPts val="0"/>
                        </a:spcBef>
                        <a:spcAft>
                          <a:spcPts val="0"/>
                        </a:spcAft>
                        <a:buClr>
                          <a:srgbClr val="000000"/>
                        </a:buClr>
                        <a:buSzPts val="1000"/>
                        <a:buFont typeface="Noto Sans Symbols"/>
                        <a:buChar char="▪"/>
                      </a:pPr>
                      <a:r>
                        <a:rPr lang="it" sz="1500" b="0" i="0" u="none" strike="noStrike" cap="none">
                          <a:solidFill>
                            <a:schemeClr val="dk2"/>
                          </a:solidFill>
                          <a:latin typeface="Lato"/>
                          <a:ea typeface="Lato"/>
                          <a:cs typeface="Lato"/>
                          <a:sym typeface="Lato"/>
                        </a:rPr>
                        <a:t>Knowing the requirement essential for the creation of the social and economic dimension</a:t>
                      </a:r>
                      <a:endParaRPr sz="1300"/>
                    </a:p>
                    <a:p>
                      <a:pPr marL="285750" marR="0" lvl="0" indent="-279400" algn="l" rtl="0">
                        <a:lnSpc>
                          <a:spcPct val="100000"/>
                        </a:lnSpc>
                        <a:spcBef>
                          <a:spcPts val="0"/>
                        </a:spcBef>
                        <a:spcAft>
                          <a:spcPts val="0"/>
                        </a:spcAft>
                        <a:buClr>
                          <a:srgbClr val="000000"/>
                        </a:buClr>
                        <a:buSzPts val="1000"/>
                        <a:buFont typeface="Noto Sans Symbols"/>
                        <a:buChar char="▪"/>
                      </a:pPr>
                      <a:r>
                        <a:rPr lang="it" sz="1500" b="0" i="0" u="none" strike="noStrike" cap="none">
                          <a:solidFill>
                            <a:schemeClr val="dk2"/>
                          </a:solidFill>
                          <a:latin typeface="Lato"/>
                          <a:ea typeface="Lato"/>
                          <a:cs typeface="Lato"/>
                          <a:sym typeface="Lato"/>
                        </a:rPr>
                        <a:t>Knowing how to create a multi-stakeholders system</a:t>
                      </a:r>
                      <a:endParaRPr sz="130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Competences for:</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Finding the right legislation in a specific country to define your social enterprise </a:t>
                      </a:r>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Creating a network and interacting with stakeholders</a:t>
                      </a:r>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chemeClr val="dk2"/>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pic>
        <p:nvPicPr>
          <p:cNvPr id="269" name="Google Shape;269;p3" descr="Graphical user interface, application&#10;&#10;Description automatically generated with medium confidence"/>
          <p:cNvPicPr preferRelativeResize="0"/>
          <p:nvPr/>
        </p:nvPicPr>
        <p:blipFill rotWithShape="1">
          <a:blip r:embed="rId4">
            <a:alphaModFix/>
          </a:blip>
          <a:srcRect/>
          <a:stretch/>
        </p:blipFill>
        <p:spPr>
          <a:xfrm>
            <a:off x="34350" y="4758650"/>
            <a:ext cx="1593173" cy="33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6"/>
          <p:cNvSpPr txBox="1"/>
          <p:nvPr/>
        </p:nvSpPr>
        <p:spPr>
          <a:xfrm>
            <a:off x="2062450" y="596425"/>
            <a:ext cx="7149600" cy="21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it" sz="4200" b="1" i="0" u="none" strike="noStrike" cap="none">
                <a:solidFill>
                  <a:srgbClr val="000000"/>
                </a:solidFill>
                <a:latin typeface="Raleway"/>
                <a:ea typeface="Raleway"/>
                <a:cs typeface="Raleway"/>
                <a:sym typeface="Raleway"/>
              </a:rPr>
              <a:t>4 How to build or access a network and interact with your stakeholders</a:t>
            </a:r>
            <a:endParaRPr sz="4200" b="1" i="0" u="none" strike="noStrike" cap="none">
              <a:solidFill>
                <a:srgbClr val="FFFFFF"/>
              </a:solidFill>
              <a:latin typeface="Raleway"/>
              <a:ea typeface="Raleway"/>
              <a:cs typeface="Raleway"/>
              <a:sym typeface="Raleway"/>
            </a:endParaRPr>
          </a:p>
        </p:txBody>
      </p:sp>
      <p:sp>
        <p:nvSpPr>
          <p:cNvPr id="661" name="Google Shape;661;p36"/>
          <p:cNvSpPr txBox="1"/>
          <p:nvPr/>
        </p:nvSpPr>
        <p:spPr>
          <a:xfrm>
            <a:off x="2471492" y="3526675"/>
            <a:ext cx="6331500" cy="1241700"/>
          </a:xfrm>
          <a:prstGeom prst="rect">
            <a:avLst/>
          </a:prstGeom>
          <a:solidFill>
            <a:srgbClr val="F4652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it" sz="1800" b="0" i="0" u="none" strike="noStrike" cap="none">
                <a:solidFill>
                  <a:srgbClr val="FFFFFF"/>
                </a:solidFill>
                <a:latin typeface="Lato"/>
                <a:ea typeface="Lato"/>
                <a:cs typeface="Lato"/>
                <a:sym typeface="Lato"/>
              </a:rPr>
              <a:t>MALTESE ITALIAN CHAMBER OF COMMERCE - MICC </a:t>
            </a:r>
            <a:endParaRPr sz="1800" b="0" i="0" u="none" strike="noStrike" cap="none">
              <a:solidFill>
                <a:srgbClr val="FFFFFF"/>
              </a:solidFill>
              <a:latin typeface="Lato"/>
              <a:ea typeface="Lato"/>
              <a:cs typeface="Lato"/>
              <a:sym typeface="Lato"/>
            </a:endParaRPr>
          </a:p>
        </p:txBody>
      </p:sp>
      <p:pic>
        <p:nvPicPr>
          <p:cNvPr id="662" name="Google Shape;662;p36"/>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663" name="Google Shape;663;p36"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1d0e18fce4a_5_0"/>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669" name="Google Shape;669;g1d0e18fce4a_5_0"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670" name="Google Shape;670;g1d0e18fce4a_5_0"/>
          <p:cNvPicPr preferRelativeResize="0"/>
          <p:nvPr/>
        </p:nvPicPr>
        <p:blipFill>
          <a:blip r:embed="rId5">
            <a:alphaModFix/>
          </a:blip>
          <a:stretch>
            <a:fillRect/>
          </a:stretch>
        </p:blipFill>
        <p:spPr>
          <a:xfrm>
            <a:off x="1751600" y="676175"/>
            <a:ext cx="7136426" cy="37911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3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76" name="Google Shape;676;p37"/>
          <p:cNvSpPr txBox="1"/>
          <p:nvPr/>
        </p:nvSpPr>
        <p:spPr>
          <a:xfrm>
            <a:off x="50" y="2580800"/>
            <a:ext cx="4572000" cy="1237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2"/>
              </a:buClr>
              <a:buSzPts val="1100"/>
              <a:buFont typeface="Arial"/>
              <a:buNone/>
            </a:pPr>
            <a:r>
              <a:rPr lang="it" sz="1600" b="1" i="0" u="none" strike="noStrike" cap="none">
                <a:solidFill>
                  <a:srgbClr val="122D4A"/>
                </a:solidFill>
                <a:latin typeface="Arial"/>
                <a:ea typeface="Arial"/>
                <a:cs typeface="Arial"/>
                <a:sym typeface="Arial"/>
              </a:rPr>
              <a:t>4.1 Why is social enterprise  networking  important?</a:t>
            </a:r>
            <a:endParaRPr/>
          </a:p>
        </p:txBody>
      </p:sp>
      <p:sp>
        <p:nvSpPr>
          <p:cNvPr id="677" name="Google Shape;677;p37"/>
          <p:cNvSpPr txBox="1"/>
          <p:nvPr/>
        </p:nvSpPr>
        <p:spPr>
          <a:xfrm>
            <a:off x="50" y="1334050"/>
            <a:ext cx="4572000" cy="13387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4. How to build or access a network and interact with your stakeholders</a:t>
            </a:r>
            <a:endParaRPr sz="2500" b="1" i="0" u="none" strike="noStrike" cap="none">
              <a:solidFill>
                <a:schemeClr val="dk1"/>
              </a:solidFill>
              <a:latin typeface="Raleway"/>
              <a:ea typeface="Raleway"/>
              <a:cs typeface="Raleway"/>
              <a:sym typeface="Raleway"/>
            </a:endParaRPr>
          </a:p>
        </p:txBody>
      </p:sp>
      <p:sp>
        <p:nvSpPr>
          <p:cNvPr id="678" name="Google Shape;678;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r>
              <a:rPr lang="it" sz="1800">
                <a:solidFill>
                  <a:srgbClr val="000000"/>
                </a:solidFill>
                <a:latin typeface="Calibri"/>
                <a:ea typeface="Calibri"/>
                <a:cs typeface="Calibri"/>
                <a:sym typeface="Calibri"/>
              </a:rPr>
              <a:t>Social enterprises have the main objective of </a:t>
            </a:r>
            <a:r>
              <a:rPr lang="it" sz="1800" b="1">
                <a:solidFill>
                  <a:srgbClr val="000000"/>
                </a:solidFill>
                <a:latin typeface="Calibri"/>
                <a:ea typeface="Calibri"/>
                <a:cs typeface="Calibri"/>
                <a:sym typeface="Calibri"/>
              </a:rPr>
              <a:t>creating social value</a:t>
            </a:r>
            <a:r>
              <a:rPr lang="it" sz="1800">
                <a:solidFill>
                  <a:srgbClr val="000000"/>
                </a:solidFill>
                <a:latin typeface="Calibri"/>
                <a:ea typeface="Calibri"/>
                <a:cs typeface="Calibri"/>
                <a:sym typeface="Calibri"/>
              </a:rPr>
              <a:t> i</a:t>
            </a:r>
            <a:r>
              <a:rPr lang="it" sz="1800" b="1">
                <a:solidFill>
                  <a:srgbClr val="000000"/>
                </a:solidFill>
                <a:latin typeface="Calibri"/>
                <a:ea typeface="Calibri"/>
                <a:cs typeface="Calibri"/>
                <a:sym typeface="Calibri"/>
              </a:rPr>
              <a:t>n addition to economic value</a:t>
            </a:r>
            <a:r>
              <a:rPr lang="it" sz="1800">
                <a:solidFill>
                  <a:srgbClr val="000000"/>
                </a:solidFill>
                <a:latin typeface="Calibri"/>
                <a:ea typeface="Calibri"/>
                <a:cs typeface="Calibri"/>
                <a:sym typeface="Calibri"/>
              </a:rPr>
              <a:t>.</a:t>
            </a:r>
            <a:endParaRPr>
              <a:solidFill>
                <a:srgbClr val="000000"/>
              </a:solidFill>
            </a:endParaRPr>
          </a:p>
        </p:txBody>
      </p:sp>
      <p:pic>
        <p:nvPicPr>
          <p:cNvPr id="679" name="Google Shape;679;p3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8"/>
          <p:cNvSpPr txBox="1">
            <a:spLocks noGrp="1"/>
          </p:cNvSpPr>
          <p:nvPr>
            <p:ph type="title"/>
          </p:nvPr>
        </p:nvSpPr>
        <p:spPr>
          <a:xfrm>
            <a:off x="631325" y="504500"/>
            <a:ext cx="8208900" cy="67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3000"/>
              <a:buNone/>
            </a:pPr>
            <a:r>
              <a:rPr lang="it" sz="2300">
                <a:solidFill>
                  <a:schemeClr val="dk1"/>
                </a:solidFill>
              </a:rPr>
              <a:t>Why social enterprise  networking  is important?</a:t>
            </a:r>
            <a:endParaRPr sz="2300">
              <a:solidFill>
                <a:schemeClr val="dk1"/>
              </a:solidFill>
            </a:endParaRPr>
          </a:p>
        </p:txBody>
      </p:sp>
      <p:sp>
        <p:nvSpPr>
          <p:cNvPr id="685" name="Google Shape;685;p38"/>
          <p:cNvSpPr txBox="1">
            <a:spLocks noGrp="1"/>
          </p:cNvSpPr>
          <p:nvPr>
            <p:ph type="body" idx="1"/>
          </p:nvPr>
        </p:nvSpPr>
        <p:spPr>
          <a:xfrm>
            <a:off x="464200" y="1336675"/>
            <a:ext cx="8415000" cy="102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1700">
                <a:latin typeface="Calibri"/>
                <a:ea typeface="Calibri"/>
                <a:cs typeface="Calibri"/>
                <a:sym typeface="Calibri"/>
              </a:rPr>
              <a:t>Social enterprises have the main objective of </a:t>
            </a:r>
            <a:r>
              <a:rPr lang="it" sz="1700" b="1">
                <a:latin typeface="Calibri"/>
                <a:ea typeface="Calibri"/>
                <a:cs typeface="Calibri"/>
                <a:sym typeface="Calibri"/>
              </a:rPr>
              <a:t>creating social value</a:t>
            </a:r>
            <a:r>
              <a:rPr lang="it" sz="1700">
                <a:latin typeface="Calibri"/>
                <a:ea typeface="Calibri"/>
                <a:cs typeface="Calibri"/>
                <a:sym typeface="Calibri"/>
              </a:rPr>
              <a:t> </a:t>
            </a:r>
            <a:r>
              <a:rPr lang="it" sz="1700" b="1">
                <a:latin typeface="Calibri"/>
                <a:ea typeface="Calibri"/>
                <a:cs typeface="Calibri"/>
                <a:sym typeface="Calibri"/>
              </a:rPr>
              <a:t>in addition to economic value</a:t>
            </a:r>
            <a:r>
              <a:rPr lang="it" sz="1700">
                <a:latin typeface="Calibri"/>
                <a:ea typeface="Calibri"/>
                <a:cs typeface="Calibri"/>
                <a:sym typeface="Calibri"/>
              </a:rPr>
              <a:t>. This dual-purpose limits access to resources, because social enterprises result less attractive to external investors:</a:t>
            </a:r>
            <a:endParaRPr sz="1700">
              <a:latin typeface="Calibri"/>
              <a:ea typeface="Calibri"/>
              <a:cs typeface="Calibri"/>
              <a:sym typeface="Calibri"/>
            </a:endParaRPr>
          </a:p>
        </p:txBody>
      </p:sp>
      <p:pic>
        <p:nvPicPr>
          <p:cNvPr id="686" name="Google Shape;686;p3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87" name="Google Shape;687;p38"/>
          <p:cNvSpPr/>
          <p:nvPr/>
        </p:nvSpPr>
        <p:spPr>
          <a:xfrm>
            <a:off x="1423150" y="277070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8"/>
          <p:cNvSpPr/>
          <p:nvPr/>
        </p:nvSpPr>
        <p:spPr>
          <a:xfrm>
            <a:off x="5091428"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8"/>
          <p:cNvSpPr/>
          <p:nvPr/>
        </p:nvSpPr>
        <p:spPr>
          <a:xfrm>
            <a:off x="7196400"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8"/>
          <p:cNvSpPr/>
          <p:nvPr/>
        </p:nvSpPr>
        <p:spPr>
          <a:xfrm>
            <a:off x="6143929"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8"/>
          <p:cNvSpPr/>
          <p:nvPr/>
        </p:nvSpPr>
        <p:spPr>
          <a:xfrm>
            <a:off x="3961400"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8"/>
          <p:cNvSpPr/>
          <p:nvPr/>
        </p:nvSpPr>
        <p:spPr>
          <a:xfrm>
            <a:off x="2742704" y="2767750"/>
            <a:ext cx="448200" cy="446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8"/>
          <p:cNvSpPr txBox="1"/>
          <p:nvPr/>
        </p:nvSpPr>
        <p:spPr>
          <a:xfrm>
            <a:off x="1176550" y="3323663"/>
            <a:ext cx="113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Lato"/>
                <a:ea typeface="Lato"/>
                <a:cs typeface="Lato"/>
                <a:sym typeface="Lato"/>
              </a:rPr>
              <a:t>leadership</a:t>
            </a:r>
            <a:endParaRPr sz="1400" b="0" i="0" u="none" strike="noStrike" cap="none">
              <a:solidFill>
                <a:srgbClr val="000000"/>
              </a:solidFill>
              <a:latin typeface="Lato"/>
              <a:ea typeface="Lato"/>
              <a:cs typeface="Lato"/>
              <a:sym typeface="Lato"/>
            </a:endParaRPr>
          </a:p>
        </p:txBody>
      </p:sp>
      <p:sp>
        <p:nvSpPr>
          <p:cNvPr id="694" name="Google Shape;694;p38"/>
          <p:cNvSpPr txBox="1"/>
          <p:nvPr/>
        </p:nvSpPr>
        <p:spPr>
          <a:xfrm>
            <a:off x="2442875" y="3214450"/>
            <a:ext cx="1695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Lato"/>
                <a:ea typeface="Lato"/>
                <a:cs typeface="Lato"/>
                <a:sym typeface="Lato"/>
              </a:rPr>
              <a:t>     new</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rgbClr val="000000"/>
                </a:solidFill>
                <a:latin typeface="Lato"/>
                <a:ea typeface="Lato"/>
                <a:cs typeface="Lato"/>
                <a:sym typeface="Lato"/>
              </a:rPr>
              <a:t>knowledge</a:t>
            </a:r>
            <a:endParaRPr sz="1400" b="0" i="0" u="none" strike="noStrike" cap="none">
              <a:solidFill>
                <a:srgbClr val="000000"/>
              </a:solidFill>
              <a:latin typeface="Lato"/>
              <a:ea typeface="Lato"/>
              <a:cs typeface="Lato"/>
              <a:sym typeface="Lato"/>
            </a:endParaRPr>
          </a:p>
        </p:txBody>
      </p:sp>
      <p:sp>
        <p:nvSpPr>
          <p:cNvPr id="695" name="Google Shape;695;p38"/>
          <p:cNvSpPr txBox="1"/>
          <p:nvPr/>
        </p:nvSpPr>
        <p:spPr>
          <a:xfrm>
            <a:off x="3765125" y="3322150"/>
            <a:ext cx="807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2"/>
                </a:solidFill>
                <a:latin typeface="Lato"/>
                <a:ea typeface="Lato"/>
                <a:cs typeface="Lato"/>
                <a:sym typeface="Lato"/>
              </a:rPr>
              <a:t>finance</a:t>
            </a:r>
            <a:endParaRPr sz="1400" b="0" i="0" u="none" strike="noStrike" cap="none">
              <a:solidFill>
                <a:schemeClr val="dk2"/>
              </a:solidFill>
              <a:latin typeface="Lato"/>
              <a:ea typeface="Lato"/>
              <a:cs typeface="Lato"/>
              <a:sym typeface="Lato"/>
            </a:endParaRPr>
          </a:p>
        </p:txBody>
      </p:sp>
      <p:sp>
        <p:nvSpPr>
          <p:cNvPr id="696" name="Google Shape;696;p38"/>
          <p:cNvSpPr txBox="1"/>
          <p:nvPr/>
        </p:nvSpPr>
        <p:spPr>
          <a:xfrm>
            <a:off x="4951275" y="3322150"/>
            <a:ext cx="807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2"/>
                </a:solidFill>
                <a:latin typeface="Lato"/>
                <a:ea typeface="Lato"/>
                <a:cs typeface="Lato"/>
                <a:sym typeface="Lato"/>
              </a:rPr>
              <a:t>talent</a:t>
            </a:r>
            <a:endParaRPr sz="1400" b="0" i="0" u="none" strike="noStrike" cap="none">
              <a:solidFill>
                <a:schemeClr val="dk2"/>
              </a:solidFill>
              <a:latin typeface="Lato"/>
              <a:ea typeface="Lato"/>
              <a:cs typeface="Lato"/>
              <a:sym typeface="Lato"/>
            </a:endParaRPr>
          </a:p>
        </p:txBody>
      </p:sp>
      <p:sp>
        <p:nvSpPr>
          <p:cNvPr id="697" name="Google Shape;697;p38"/>
          <p:cNvSpPr txBox="1"/>
          <p:nvPr/>
        </p:nvSpPr>
        <p:spPr>
          <a:xfrm>
            <a:off x="5945250" y="3215975"/>
            <a:ext cx="877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2"/>
                </a:solidFill>
                <a:latin typeface="Lato"/>
                <a:ea typeface="Lato"/>
                <a:cs typeface="Lato"/>
                <a:sym typeface="Lato"/>
              </a:rPr>
              <a:t>support</a:t>
            </a:r>
            <a:endParaRPr sz="14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2"/>
                </a:solidFill>
                <a:latin typeface="Lato"/>
                <a:ea typeface="Lato"/>
                <a:cs typeface="Lato"/>
                <a:sym typeface="Lato"/>
              </a:rPr>
              <a:t>services</a:t>
            </a:r>
            <a:endParaRPr sz="1400" b="0" i="0" u="none" strike="noStrike" cap="none">
              <a:solidFill>
                <a:schemeClr val="dk2"/>
              </a:solidFill>
              <a:latin typeface="Lato"/>
              <a:ea typeface="Lato"/>
              <a:cs typeface="Lato"/>
              <a:sym typeface="Lato"/>
            </a:endParaRPr>
          </a:p>
        </p:txBody>
      </p:sp>
      <p:sp>
        <p:nvSpPr>
          <p:cNvPr id="698" name="Google Shape;698;p38"/>
          <p:cNvSpPr txBox="1"/>
          <p:nvPr/>
        </p:nvSpPr>
        <p:spPr>
          <a:xfrm>
            <a:off x="6822750" y="3322150"/>
            <a:ext cx="145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dk2"/>
                </a:solidFill>
                <a:latin typeface="Lato"/>
                <a:ea typeface="Lato"/>
                <a:cs typeface="Lato"/>
                <a:sym typeface="Lato"/>
              </a:rPr>
              <a:t>networking</a:t>
            </a:r>
            <a:endParaRPr sz="1400" b="0" i="0" u="none" strike="noStrike" cap="none">
              <a:solidFill>
                <a:schemeClr val="dk2"/>
              </a:solidFill>
              <a:latin typeface="Lato"/>
              <a:ea typeface="Lato"/>
              <a:cs typeface="Lato"/>
              <a:sym typeface="Lato"/>
            </a:endParaRPr>
          </a:p>
        </p:txBody>
      </p:sp>
      <p:pic>
        <p:nvPicPr>
          <p:cNvPr id="699" name="Google Shape;699;p38"/>
          <p:cNvPicPr preferRelativeResize="0"/>
          <p:nvPr/>
        </p:nvPicPr>
        <p:blipFill rotWithShape="1">
          <a:blip r:embed="rId4">
            <a:alphaModFix/>
          </a:blip>
          <a:srcRect l="-6727" t="-6727" r="-6727" b="-6727"/>
          <a:stretch/>
        </p:blipFill>
        <p:spPr>
          <a:xfrm>
            <a:off x="1430000" y="2793950"/>
            <a:ext cx="400200" cy="400200"/>
          </a:xfrm>
          <a:prstGeom prst="rect">
            <a:avLst/>
          </a:prstGeom>
          <a:noFill/>
          <a:ln>
            <a:noFill/>
          </a:ln>
        </p:spPr>
      </p:pic>
      <p:pic>
        <p:nvPicPr>
          <p:cNvPr id="700" name="Google Shape;700;p38"/>
          <p:cNvPicPr preferRelativeResize="0"/>
          <p:nvPr/>
        </p:nvPicPr>
        <p:blipFill rotWithShape="1">
          <a:blip r:embed="rId5">
            <a:alphaModFix/>
          </a:blip>
          <a:srcRect l="-15528" t="-31044" r="-15514"/>
          <a:stretch/>
        </p:blipFill>
        <p:spPr>
          <a:xfrm>
            <a:off x="2742671" y="2719550"/>
            <a:ext cx="448200" cy="448200"/>
          </a:xfrm>
          <a:prstGeom prst="rect">
            <a:avLst/>
          </a:prstGeom>
          <a:noFill/>
          <a:ln>
            <a:noFill/>
          </a:ln>
        </p:spPr>
      </p:pic>
      <p:pic>
        <p:nvPicPr>
          <p:cNvPr id="701" name="Google Shape;701;p38"/>
          <p:cNvPicPr preferRelativeResize="0"/>
          <p:nvPr/>
        </p:nvPicPr>
        <p:blipFill rotWithShape="1">
          <a:blip r:embed="rId6">
            <a:alphaModFix/>
          </a:blip>
          <a:srcRect/>
          <a:stretch/>
        </p:blipFill>
        <p:spPr>
          <a:xfrm>
            <a:off x="7196425" y="2769950"/>
            <a:ext cx="448200" cy="448200"/>
          </a:xfrm>
          <a:prstGeom prst="rect">
            <a:avLst/>
          </a:prstGeom>
          <a:noFill/>
          <a:ln>
            <a:noFill/>
          </a:ln>
        </p:spPr>
      </p:pic>
      <p:pic>
        <p:nvPicPr>
          <p:cNvPr id="702" name="Google Shape;702;p38"/>
          <p:cNvPicPr preferRelativeResize="0"/>
          <p:nvPr/>
        </p:nvPicPr>
        <p:blipFill rotWithShape="1">
          <a:blip r:embed="rId7">
            <a:alphaModFix/>
          </a:blip>
          <a:srcRect/>
          <a:stretch/>
        </p:blipFill>
        <p:spPr>
          <a:xfrm>
            <a:off x="6185050" y="2820350"/>
            <a:ext cx="347400" cy="347400"/>
          </a:xfrm>
          <a:prstGeom prst="rect">
            <a:avLst/>
          </a:prstGeom>
          <a:noFill/>
          <a:ln>
            <a:noFill/>
          </a:ln>
        </p:spPr>
      </p:pic>
      <p:pic>
        <p:nvPicPr>
          <p:cNvPr id="703" name="Google Shape;703;p38"/>
          <p:cNvPicPr preferRelativeResize="0"/>
          <p:nvPr/>
        </p:nvPicPr>
        <p:blipFill rotWithShape="1">
          <a:blip r:embed="rId8">
            <a:alphaModFix/>
          </a:blip>
          <a:srcRect/>
          <a:stretch/>
        </p:blipFill>
        <p:spPr>
          <a:xfrm>
            <a:off x="4002550" y="2820350"/>
            <a:ext cx="347400" cy="347400"/>
          </a:xfrm>
          <a:prstGeom prst="rect">
            <a:avLst/>
          </a:prstGeom>
          <a:noFill/>
          <a:ln>
            <a:noFill/>
          </a:ln>
        </p:spPr>
      </p:pic>
      <p:pic>
        <p:nvPicPr>
          <p:cNvPr id="704" name="Google Shape;704;p38"/>
          <p:cNvPicPr preferRelativeResize="0"/>
          <p:nvPr/>
        </p:nvPicPr>
        <p:blipFill rotWithShape="1">
          <a:blip r:embed="rId9">
            <a:alphaModFix/>
          </a:blip>
          <a:srcRect/>
          <a:stretch/>
        </p:blipFill>
        <p:spPr>
          <a:xfrm>
            <a:off x="5095125" y="2783810"/>
            <a:ext cx="400200" cy="405011"/>
          </a:xfrm>
          <a:prstGeom prst="rect">
            <a:avLst/>
          </a:prstGeom>
          <a:noFill/>
          <a:ln>
            <a:noFill/>
          </a:ln>
        </p:spPr>
      </p:pic>
      <p:pic>
        <p:nvPicPr>
          <p:cNvPr id="705" name="Google Shape;705;p38" descr="Graphical user interface, application&#10;&#10;Description automatically generated with medium confidence"/>
          <p:cNvPicPr preferRelativeResize="0"/>
          <p:nvPr/>
        </p:nvPicPr>
        <p:blipFill rotWithShape="1">
          <a:blip r:embed="rId10">
            <a:alphaModFix/>
          </a:blip>
          <a:srcRect/>
          <a:stretch/>
        </p:blipFill>
        <p:spPr>
          <a:xfrm>
            <a:off x="34350" y="4765725"/>
            <a:ext cx="1559450" cy="3271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3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11" name="Google Shape;711;p39"/>
          <p:cNvSpPr txBox="1">
            <a:spLocks noGrp="1"/>
          </p:cNvSpPr>
          <p:nvPr>
            <p:ph type="title"/>
          </p:nvPr>
        </p:nvSpPr>
        <p:spPr>
          <a:xfrm>
            <a:off x="450008" y="508800"/>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300">
                <a:solidFill>
                  <a:srgbClr val="002B4D"/>
                </a:solidFill>
              </a:rPr>
              <a:t>4.2 How to build a network</a:t>
            </a:r>
            <a:endParaRPr sz="2300">
              <a:solidFill>
                <a:srgbClr val="002B4D"/>
              </a:solidFill>
            </a:endParaRPr>
          </a:p>
        </p:txBody>
      </p:sp>
      <p:sp>
        <p:nvSpPr>
          <p:cNvPr id="712" name="Google Shape;712;p39"/>
          <p:cNvSpPr txBox="1">
            <a:spLocks noGrp="1"/>
          </p:cNvSpPr>
          <p:nvPr>
            <p:ph type="body" idx="1"/>
          </p:nvPr>
        </p:nvSpPr>
        <p:spPr>
          <a:xfrm>
            <a:off x="731250" y="1184138"/>
            <a:ext cx="7681500" cy="12213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it" sz="1700">
                <a:latin typeface="Calibri"/>
                <a:ea typeface="Calibri"/>
                <a:cs typeface="Calibri"/>
                <a:sym typeface="Calibri"/>
              </a:rPr>
              <a:t>Social enterprise networks can connect </a:t>
            </a:r>
            <a:r>
              <a:rPr lang="it" sz="1700" b="1">
                <a:latin typeface="Calibri"/>
                <a:ea typeface="Calibri"/>
                <a:cs typeface="Calibri"/>
                <a:sym typeface="Calibri"/>
              </a:rPr>
              <a:t>individuals and organizations</a:t>
            </a:r>
            <a:r>
              <a:rPr lang="it" sz="1700">
                <a:latin typeface="Calibri"/>
                <a:ea typeface="Calibri"/>
                <a:cs typeface="Calibri"/>
                <a:sym typeface="Calibri"/>
              </a:rPr>
              <a:t> from across different communities, </a:t>
            </a:r>
            <a:r>
              <a:rPr lang="it" sz="1700" b="1">
                <a:latin typeface="Calibri"/>
                <a:ea typeface="Calibri"/>
                <a:cs typeface="Calibri"/>
                <a:sym typeface="Calibri"/>
              </a:rPr>
              <a:t>social enterprises</a:t>
            </a:r>
            <a:r>
              <a:rPr lang="it" sz="1700">
                <a:latin typeface="Calibri"/>
                <a:ea typeface="Calibri"/>
                <a:cs typeface="Calibri"/>
                <a:sym typeface="Calibri"/>
              </a:rPr>
              <a:t> and locations into supportive networks.</a:t>
            </a:r>
            <a:endParaRPr sz="170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700">
                <a:latin typeface="Calibri"/>
                <a:ea typeface="Calibri"/>
                <a:cs typeface="Calibri"/>
                <a:sym typeface="Calibri"/>
              </a:rPr>
              <a:t>To join a network, you need to:</a:t>
            </a:r>
            <a:endParaRPr sz="1700">
              <a:solidFill>
                <a:srgbClr val="000000"/>
              </a:solidFill>
              <a:latin typeface="Calibri"/>
              <a:ea typeface="Calibri"/>
              <a:cs typeface="Calibri"/>
              <a:sym typeface="Calibri"/>
            </a:endParaRPr>
          </a:p>
        </p:txBody>
      </p:sp>
      <p:grpSp>
        <p:nvGrpSpPr>
          <p:cNvPr id="713" name="Google Shape;713;p39"/>
          <p:cNvGrpSpPr/>
          <p:nvPr/>
        </p:nvGrpSpPr>
        <p:grpSpPr>
          <a:xfrm>
            <a:off x="4572000" y="2492858"/>
            <a:ext cx="1827900" cy="1282640"/>
            <a:chOff x="4572009" y="1146343"/>
            <a:chExt cx="1827900" cy="2399700"/>
          </a:xfrm>
        </p:grpSpPr>
        <p:sp>
          <p:nvSpPr>
            <p:cNvPr id="714" name="Google Shape;714;p39"/>
            <p:cNvSpPr/>
            <p:nvPr/>
          </p:nvSpPr>
          <p:spPr>
            <a:xfrm rot="-5400000">
              <a:off x="4286109" y="1432243"/>
              <a:ext cx="2399700" cy="1827900"/>
            </a:xfrm>
            <a:prstGeom prst="rightArrowCallout">
              <a:avLst>
                <a:gd name="adj1" fmla="val 9283"/>
                <a:gd name="adj2" fmla="val 13570"/>
                <a:gd name="adj3" fmla="val 16082"/>
                <a:gd name="adj4" fmla="val 81236"/>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9"/>
            <p:cNvSpPr/>
            <p:nvPr/>
          </p:nvSpPr>
          <p:spPr>
            <a:xfrm flipH="1">
              <a:off x="4660584" y="1746165"/>
              <a:ext cx="1649400" cy="16353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9"/>
            <p:cNvSpPr txBox="1"/>
            <p:nvPr/>
          </p:nvSpPr>
          <p:spPr>
            <a:xfrm>
              <a:off x="4794459" y="1965201"/>
              <a:ext cx="1383000" cy="137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100"/>
                <a:buFont typeface="Arial"/>
                <a:buNone/>
              </a:pPr>
              <a:r>
                <a:rPr lang="it" sz="1200" b="1" i="0" u="none" strike="noStrike" cap="none">
                  <a:solidFill>
                    <a:schemeClr val="lt1"/>
                  </a:solidFill>
                  <a:latin typeface="Roboto"/>
                  <a:ea typeface="Roboto"/>
                  <a:cs typeface="Roboto"/>
                  <a:sym typeface="Roboto"/>
                </a:rPr>
                <a:t>Give mutual support</a:t>
              </a:r>
              <a:endParaRPr sz="1200" b="1"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p:txBody>
        </p:sp>
      </p:grpSp>
      <p:grpSp>
        <p:nvGrpSpPr>
          <p:cNvPr id="717" name="Google Shape;717;p39"/>
          <p:cNvGrpSpPr/>
          <p:nvPr/>
        </p:nvGrpSpPr>
        <p:grpSpPr>
          <a:xfrm>
            <a:off x="6399900" y="2741081"/>
            <a:ext cx="1827900" cy="1282640"/>
            <a:chOff x="6400059" y="1597469"/>
            <a:chExt cx="1827900" cy="2399700"/>
          </a:xfrm>
        </p:grpSpPr>
        <p:sp>
          <p:nvSpPr>
            <p:cNvPr id="718" name="Google Shape;718;p39"/>
            <p:cNvSpPr/>
            <p:nvPr/>
          </p:nvSpPr>
          <p:spPr>
            <a:xfrm rot="5400000">
              <a:off x="6114159" y="1883369"/>
              <a:ext cx="2399700" cy="1827900"/>
            </a:xfrm>
            <a:prstGeom prst="rightArrowCallout">
              <a:avLst>
                <a:gd name="adj1" fmla="val 9283"/>
                <a:gd name="adj2" fmla="val 13570"/>
                <a:gd name="adj3" fmla="val 16082"/>
                <a:gd name="adj4" fmla="val 81236"/>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9"/>
            <p:cNvSpPr/>
            <p:nvPr/>
          </p:nvSpPr>
          <p:spPr>
            <a:xfrm rot="10800000" flipH="1">
              <a:off x="6489984" y="1774622"/>
              <a:ext cx="1649400" cy="16143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9"/>
            <p:cNvSpPr txBox="1"/>
            <p:nvPr/>
          </p:nvSpPr>
          <p:spPr>
            <a:xfrm>
              <a:off x="6622584" y="1842414"/>
              <a:ext cx="15168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100"/>
                <a:buFont typeface="Arial"/>
                <a:buNone/>
              </a:pPr>
              <a:r>
                <a:rPr lang="it" sz="1200" b="1" i="0" u="none" strike="noStrike" cap="none">
                  <a:solidFill>
                    <a:schemeClr val="lt1"/>
                  </a:solidFill>
                  <a:latin typeface="Roboto"/>
                  <a:ea typeface="Roboto"/>
                  <a:cs typeface="Roboto"/>
                  <a:sym typeface="Roboto"/>
                </a:rPr>
                <a:t>Promote business opportunities that benefit both</a:t>
              </a:r>
              <a:endParaRPr sz="1200" b="1"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160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p:txBody>
        </p:sp>
      </p:grpSp>
      <p:grpSp>
        <p:nvGrpSpPr>
          <p:cNvPr id="721" name="Google Shape;721;p39"/>
          <p:cNvGrpSpPr/>
          <p:nvPr/>
        </p:nvGrpSpPr>
        <p:grpSpPr>
          <a:xfrm>
            <a:off x="916200" y="2492857"/>
            <a:ext cx="1827900" cy="1282640"/>
            <a:chOff x="916059" y="1146343"/>
            <a:chExt cx="1827900" cy="2399700"/>
          </a:xfrm>
        </p:grpSpPr>
        <p:sp>
          <p:nvSpPr>
            <p:cNvPr id="722" name="Google Shape;722;p39"/>
            <p:cNvSpPr/>
            <p:nvPr/>
          </p:nvSpPr>
          <p:spPr>
            <a:xfrm rot="-5400000">
              <a:off x="630159" y="1432243"/>
              <a:ext cx="2399700" cy="1827900"/>
            </a:xfrm>
            <a:prstGeom prst="rightArrowCallout">
              <a:avLst>
                <a:gd name="adj1" fmla="val 9283"/>
                <a:gd name="adj2" fmla="val 13570"/>
                <a:gd name="adj3" fmla="val 16082"/>
                <a:gd name="adj4" fmla="val 81236"/>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39"/>
            <p:cNvSpPr/>
            <p:nvPr/>
          </p:nvSpPr>
          <p:spPr>
            <a:xfrm flipH="1">
              <a:off x="1004634" y="1795557"/>
              <a:ext cx="1649400" cy="15855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39"/>
            <p:cNvSpPr txBox="1"/>
            <p:nvPr/>
          </p:nvSpPr>
          <p:spPr>
            <a:xfrm>
              <a:off x="1138485" y="1795536"/>
              <a:ext cx="15156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100"/>
                <a:buFont typeface="Arial"/>
                <a:buNone/>
              </a:pPr>
              <a:r>
                <a:rPr lang="it" sz="1200" b="1" i="0" u="none" strike="noStrike" cap="none">
                  <a:solidFill>
                    <a:schemeClr val="lt1"/>
                  </a:solidFill>
                  <a:latin typeface="Roboto"/>
                  <a:ea typeface="Roboto"/>
                  <a:cs typeface="Roboto"/>
                  <a:sym typeface="Roboto"/>
                </a:rPr>
                <a:t>Find partners who share the same founding values</a:t>
              </a:r>
              <a:endParaRPr sz="1200" b="1"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FFFFFF"/>
                </a:solidFill>
                <a:latin typeface="Arial"/>
                <a:ea typeface="Arial"/>
                <a:cs typeface="Arial"/>
                <a:sym typeface="Arial"/>
              </a:endParaRPr>
            </a:p>
          </p:txBody>
        </p:sp>
      </p:grpSp>
      <p:grpSp>
        <p:nvGrpSpPr>
          <p:cNvPr id="725" name="Google Shape;725;p39"/>
          <p:cNvGrpSpPr/>
          <p:nvPr/>
        </p:nvGrpSpPr>
        <p:grpSpPr>
          <a:xfrm>
            <a:off x="2744100" y="2741014"/>
            <a:ext cx="1827900" cy="1282640"/>
            <a:chOff x="2744109" y="1597469"/>
            <a:chExt cx="1827900" cy="2399700"/>
          </a:xfrm>
        </p:grpSpPr>
        <p:sp>
          <p:nvSpPr>
            <p:cNvPr id="726" name="Google Shape;726;p39"/>
            <p:cNvSpPr/>
            <p:nvPr/>
          </p:nvSpPr>
          <p:spPr>
            <a:xfrm rot="10800000" flipH="1">
              <a:off x="2834043" y="1687411"/>
              <a:ext cx="1649400" cy="17697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chemeClr val="lt1"/>
                  </a:solidFill>
                  <a:latin typeface="Roboto"/>
                  <a:ea typeface="Roboto"/>
                  <a:cs typeface="Roboto"/>
                  <a:sym typeface="Roboto"/>
                </a:rPr>
                <a:t>Share information</a:t>
              </a:r>
              <a:endParaRPr sz="1200" b="1" i="0" u="none" strike="noStrike" cap="none">
                <a:solidFill>
                  <a:schemeClr val="lt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p:txBody>
        </p:sp>
        <p:sp>
          <p:nvSpPr>
            <p:cNvPr id="728" name="Google Shape;728;p39"/>
            <p:cNvSpPr/>
            <p:nvPr/>
          </p:nvSpPr>
          <p:spPr>
            <a:xfrm rot="5400000">
              <a:off x="2458209" y="1883369"/>
              <a:ext cx="2399700" cy="1827900"/>
            </a:xfrm>
            <a:prstGeom prst="rightArrowCallout">
              <a:avLst>
                <a:gd name="adj1" fmla="val 9283"/>
                <a:gd name="adj2" fmla="val 13570"/>
                <a:gd name="adj3" fmla="val 16082"/>
                <a:gd name="adj4" fmla="val 81236"/>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9" name="Google Shape;729;p39"/>
          <p:cNvSpPr/>
          <p:nvPr/>
        </p:nvSpPr>
        <p:spPr>
          <a:xfrm flipH="1">
            <a:off x="2833350" y="2813462"/>
            <a:ext cx="1649400" cy="9060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2"/>
              </a:buClr>
              <a:buSzPts val="1100"/>
              <a:buFont typeface="Arial"/>
              <a:buNone/>
            </a:pPr>
            <a:r>
              <a:rPr lang="it" sz="1200" b="1" i="0" u="none" strike="noStrike" cap="none">
                <a:solidFill>
                  <a:schemeClr val="lt1"/>
                </a:solidFill>
                <a:latin typeface="Roboto"/>
                <a:ea typeface="Roboto"/>
                <a:cs typeface="Roboto"/>
                <a:sym typeface="Roboto"/>
              </a:rPr>
              <a:t>Share information</a:t>
            </a:r>
            <a:endParaRPr sz="1200" b="1" i="0" u="none" strike="noStrike" cap="none">
              <a:solidFill>
                <a:schemeClr val="lt1"/>
              </a:solidFill>
              <a:latin typeface="Roboto"/>
              <a:ea typeface="Roboto"/>
              <a:cs typeface="Roboto"/>
              <a:sym typeface="Roboto"/>
            </a:endParaRPr>
          </a:p>
        </p:txBody>
      </p:sp>
      <p:pic>
        <p:nvPicPr>
          <p:cNvPr id="730" name="Google Shape;730;p39"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0"/>
          <p:cNvSpPr txBox="1">
            <a:spLocks noGrp="1"/>
          </p:cNvSpPr>
          <p:nvPr>
            <p:ph type="body" idx="1"/>
          </p:nvPr>
        </p:nvSpPr>
        <p:spPr>
          <a:xfrm>
            <a:off x="389716" y="1222800"/>
            <a:ext cx="8364600" cy="3002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The social enterprise is commonly considered as a </a:t>
            </a:r>
            <a:r>
              <a:rPr lang="it" sz="1600" b="1">
                <a:latin typeface="Calibri"/>
                <a:ea typeface="Calibri"/>
                <a:cs typeface="Calibri"/>
                <a:sym typeface="Calibri"/>
              </a:rPr>
              <a:t>multi-stakeholder organization</a:t>
            </a:r>
            <a:r>
              <a:rPr lang="it" sz="1600">
                <a:latin typeface="Calibri"/>
                <a:ea typeface="Calibri"/>
                <a:cs typeface="Calibri"/>
                <a:sym typeface="Calibri"/>
              </a:rPr>
              <a:t>, with participatory governance, which provides for direct management participation, in order to ensure sharing and transparency of decisions.</a:t>
            </a:r>
            <a:endParaRPr sz="1600">
              <a:latin typeface="Calibri"/>
              <a:ea typeface="Calibri"/>
              <a:cs typeface="Calibri"/>
              <a:sym typeface="Calibri"/>
            </a:endParaRPr>
          </a:p>
          <a:p>
            <a:pPr marL="0" lvl="0" indent="0" algn="just" rtl="0">
              <a:lnSpc>
                <a:spcPct val="100000"/>
              </a:lnSpc>
              <a:spcBef>
                <a:spcPts val="0"/>
              </a:spcBef>
              <a:spcAft>
                <a:spcPts val="0"/>
              </a:spcAft>
              <a:buClr>
                <a:schemeClr val="dk2"/>
              </a:buClr>
              <a:buSzPts val="1100"/>
              <a:buFont typeface="Arial"/>
              <a:buNone/>
            </a:pPr>
            <a:endParaRPr sz="160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600">
                <a:latin typeface="Calibri"/>
                <a:ea typeface="Calibri"/>
                <a:cs typeface="Calibri"/>
                <a:sym typeface="Calibri"/>
              </a:rPr>
              <a:t>The relationship with stakeholders can take different forms: </a:t>
            </a:r>
            <a:endParaRPr sz="160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600" b="1">
                <a:latin typeface="Calibri"/>
                <a:ea typeface="Calibri"/>
                <a:cs typeface="Calibri"/>
                <a:sym typeface="Calibri"/>
              </a:rPr>
              <a:t>listening</a:t>
            </a:r>
            <a:r>
              <a:rPr lang="it" sz="1600">
                <a:latin typeface="Calibri"/>
                <a:ea typeface="Calibri"/>
                <a:cs typeface="Calibri"/>
                <a:sym typeface="Calibri"/>
              </a:rPr>
              <a:t>, </a:t>
            </a:r>
            <a:r>
              <a:rPr lang="it" sz="1600" b="1">
                <a:latin typeface="Calibri"/>
                <a:ea typeface="Calibri"/>
                <a:cs typeface="Calibri"/>
                <a:sym typeface="Calibri"/>
              </a:rPr>
              <a:t>consultation</a:t>
            </a:r>
            <a:r>
              <a:rPr lang="it" sz="1600">
                <a:latin typeface="Calibri"/>
                <a:ea typeface="Calibri"/>
                <a:cs typeface="Calibri"/>
                <a:sym typeface="Calibri"/>
              </a:rPr>
              <a:t>, </a:t>
            </a:r>
            <a:r>
              <a:rPr lang="it" sz="1600" b="1">
                <a:latin typeface="Calibri"/>
                <a:ea typeface="Calibri"/>
                <a:cs typeface="Calibri"/>
                <a:sym typeface="Calibri"/>
              </a:rPr>
              <a:t>co-planning</a:t>
            </a:r>
            <a:r>
              <a:rPr lang="it" sz="1600">
                <a:latin typeface="Calibri"/>
                <a:ea typeface="Calibri"/>
                <a:cs typeface="Calibri"/>
                <a:sym typeface="Calibri"/>
              </a:rPr>
              <a:t>, </a:t>
            </a:r>
            <a:r>
              <a:rPr lang="it" sz="1600" b="1">
                <a:latin typeface="Calibri"/>
                <a:ea typeface="Calibri"/>
                <a:cs typeface="Calibri"/>
                <a:sym typeface="Calibri"/>
              </a:rPr>
              <a:t>direct involvement</a:t>
            </a:r>
            <a:r>
              <a:rPr lang="it" sz="1600">
                <a:latin typeface="Calibri"/>
                <a:ea typeface="Calibri"/>
                <a:cs typeface="Calibri"/>
                <a:sym typeface="Calibri"/>
              </a:rPr>
              <a:t> </a:t>
            </a:r>
            <a:endParaRPr sz="1600">
              <a:latin typeface="Calibri"/>
              <a:ea typeface="Calibri"/>
              <a:cs typeface="Calibri"/>
              <a:sym typeface="Calibri"/>
            </a:endParaRPr>
          </a:p>
          <a:p>
            <a:pPr marL="0" lvl="0" indent="0" algn="just" rtl="0">
              <a:lnSpc>
                <a:spcPct val="100000"/>
              </a:lnSpc>
              <a:spcBef>
                <a:spcPts val="0"/>
              </a:spcBef>
              <a:spcAft>
                <a:spcPts val="0"/>
              </a:spcAft>
              <a:buSzPts val="1100"/>
              <a:buNone/>
            </a:pPr>
            <a:endParaRPr sz="1600">
              <a:latin typeface="Calibri"/>
              <a:ea typeface="Calibri"/>
              <a:cs typeface="Calibri"/>
              <a:sym typeface="Calibri"/>
            </a:endParaRPr>
          </a:p>
          <a:p>
            <a:pPr marL="0" lvl="0" indent="0" algn="just" rtl="0">
              <a:lnSpc>
                <a:spcPct val="100000"/>
              </a:lnSpc>
              <a:spcBef>
                <a:spcPts val="0"/>
              </a:spcBef>
              <a:spcAft>
                <a:spcPts val="0"/>
              </a:spcAft>
              <a:buSzPts val="1100"/>
              <a:buNone/>
            </a:pPr>
            <a:r>
              <a:rPr lang="it" sz="1600">
                <a:latin typeface="Calibri"/>
                <a:ea typeface="Calibri"/>
                <a:cs typeface="Calibri"/>
                <a:sym typeface="Calibri"/>
              </a:rPr>
              <a:t>The </a:t>
            </a:r>
            <a:r>
              <a:rPr lang="it" sz="1600" b="1">
                <a:latin typeface="Calibri"/>
                <a:ea typeface="Calibri"/>
                <a:cs typeface="Calibri"/>
                <a:sym typeface="Calibri"/>
              </a:rPr>
              <a:t>involvement</a:t>
            </a:r>
            <a:r>
              <a:rPr lang="it" sz="1600">
                <a:latin typeface="Calibri"/>
                <a:ea typeface="Calibri"/>
                <a:cs typeface="Calibri"/>
                <a:sym typeface="Calibri"/>
              </a:rPr>
              <a:t> of stakeholders is defined as the consultation or participation mechanism through which workers, users and other subjects directly interested in the activities are placed in a position to exert an influence on the decisions of the social enterprise</a:t>
            </a:r>
            <a:endParaRPr sz="1600">
              <a:latin typeface="Calibri"/>
              <a:ea typeface="Calibri"/>
              <a:cs typeface="Calibri"/>
              <a:sym typeface="Calibri"/>
            </a:endParaRPr>
          </a:p>
          <a:p>
            <a:pPr marL="0" lvl="0" indent="0" algn="just" rtl="0">
              <a:lnSpc>
                <a:spcPct val="100000"/>
              </a:lnSpc>
              <a:spcBef>
                <a:spcPts val="0"/>
              </a:spcBef>
              <a:spcAft>
                <a:spcPts val="0"/>
              </a:spcAft>
              <a:buSzPts val="1100"/>
              <a:buNone/>
            </a:pPr>
            <a:endParaRPr sz="1400">
              <a:latin typeface="Calibri"/>
              <a:ea typeface="Calibri"/>
              <a:cs typeface="Calibri"/>
              <a:sym typeface="Calibri"/>
            </a:endParaRPr>
          </a:p>
          <a:p>
            <a:pPr marL="0" lvl="0" indent="0" algn="just" rtl="0">
              <a:lnSpc>
                <a:spcPct val="100000"/>
              </a:lnSpc>
              <a:spcBef>
                <a:spcPts val="0"/>
              </a:spcBef>
              <a:spcAft>
                <a:spcPts val="0"/>
              </a:spcAft>
              <a:buClr>
                <a:schemeClr val="dk2"/>
              </a:buClr>
              <a:buSzPts val="1100"/>
              <a:buFont typeface="Arial"/>
              <a:buNone/>
            </a:pPr>
            <a:endParaRPr sz="1400">
              <a:latin typeface="Calibri"/>
              <a:ea typeface="Calibri"/>
              <a:cs typeface="Calibri"/>
              <a:sym typeface="Calibri"/>
            </a:endParaRPr>
          </a:p>
        </p:txBody>
      </p:sp>
      <p:pic>
        <p:nvPicPr>
          <p:cNvPr id="736" name="Google Shape;736;p4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37" name="Google Shape;737;p40"/>
          <p:cNvSpPr txBox="1">
            <a:spLocks noGrp="1"/>
          </p:cNvSpPr>
          <p:nvPr>
            <p:ph type="title"/>
          </p:nvPr>
        </p:nvSpPr>
        <p:spPr>
          <a:xfrm>
            <a:off x="1982550" y="544550"/>
            <a:ext cx="59103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2200">
                <a:solidFill>
                  <a:srgbClr val="002B4D"/>
                </a:solidFill>
              </a:rPr>
              <a:t>4.3 How to interact with your stakeholder</a:t>
            </a:r>
            <a:endParaRPr sz="2200">
              <a:solidFill>
                <a:srgbClr val="002B4D"/>
              </a:solidFill>
            </a:endParaRPr>
          </a:p>
        </p:txBody>
      </p:sp>
      <p:pic>
        <p:nvPicPr>
          <p:cNvPr id="738" name="Google Shape;738;p4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1"/>
          <p:cNvSpPr txBox="1">
            <a:spLocks noGrp="1"/>
          </p:cNvSpPr>
          <p:nvPr>
            <p:ph type="body" idx="1"/>
          </p:nvPr>
        </p:nvSpPr>
        <p:spPr>
          <a:xfrm>
            <a:off x="337050" y="1708663"/>
            <a:ext cx="8364600" cy="358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it" sz="1700" b="1">
                <a:latin typeface="Calibri"/>
                <a:ea typeface="Calibri"/>
                <a:cs typeface="Calibri"/>
                <a:sym typeface="Calibri"/>
              </a:rPr>
              <a:t>Multi-stakeholder organization</a:t>
            </a:r>
            <a:endParaRPr sz="1700">
              <a:latin typeface="Calibri"/>
              <a:ea typeface="Calibri"/>
              <a:cs typeface="Calibri"/>
              <a:sym typeface="Calibri"/>
            </a:endParaRPr>
          </a:p>
          <a:p>
            <a:pPr marL="0" lvl="0" indent="0" algn="just" rtl="0">
              <a:lnSpc>
                <a:spcPct val="100000"/>
              </a:lnSpc>
              <a:spcBef>
                <a:spcPts val="0"/>
              </a:spcBef>
              <a:spcAft>
                <a:spcPts val="0"/>
              </a:spcAft>
              <a:buSzPts val="1100"/>
              <a:buNone/>
            </a:pPr>
            <a:endParaRPr sz="1200">
              <a:latin typeface="Calibri"/>
              <a:ea typeface="Calibri"/>
              <a:cs typeface="Calibri"/>
              <a:sym typeface="Calibri"/>
            </a:endParaRPr>
          </a:p>
          <a:p>
            <a:pPr marL="0" lvl="0" indent="0" algn="just" rtl="0">
              <a:lnSpc>
                <a:spcPct val="100000"/>
              </a:lnSpc>
              <a:spcBef>
                <a:spcPts val="0"/>
              </a:spcBef>
              <a:spcAft>
                <a:spcPts val="0"/>
              </a:spcAft>
              <a:buClr>
                <a:schemeClr val="dk2"/>
              </a:buClr>
              <a:buSzPts val="1100"/>
              <a:buFont typeface="Arial"/>
              <a:buNone/>
            </a:pPr>
            <a:endParaRPr sz="1200">
              <a:latin typeface="Calibri"/>
              <a:ea typeface="Calibri"/>
              <a:cs typeface="Calibri"/>
              <a:sym typeface="Calibri"/>
            </a:endParaRPr>
          </a:p>
        </p:txBody>
      </p:sp>
      <p:pic>
        <p:nvPicPr>
          <p:cNvPr id="744" name="Google Shape;744;p4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45" name="Google Shape;745;p41"/>
          <p:cNvSpPr txBox="1">
            <a:spLocks noGrp="1"/>
          </p:cNvSpPr>
          <p:nvPr>
            <p:ph type="title"/>
          </p:nvPr>
        </p:nvSpPr>
        <p:spPr>
          <a:xfrm>
            <a:off x="1664700" y="504875"/>
            <a:ext cx="58146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2400">
                <a:solidFill>
                  <a:schemeClr val="dk1"/>
                </a:solidFill>
              </a:rPr>
              <a:t>How to interact with your stakeholder</a:t>
            </a:r>
            <a:endParaRPr sz="2400"/>
          </a:p>
        </p:txBody>
      </p:sp>
      <p:sp>
        <p:nvSpPr>
          <p:cNvPr id="746" name="Google Shape;746;p41"/>
          <p:cNvSpPr/>
          <p:nvPr/>
        </p:nvSpPr>
        <p:spPr>
          <a:xfrm>
            <a:off x="5479675" y="2610975"/>
            <a:ext cx="952500" cy="493200"/>
          </a:xfrm>
          <a:prstGeom prst="rect">
            <a:avLst/>
          </a:prstGeom>
          <a:solidFill>
            <a:srgbClr val="CC412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    </a:t>
            </a:r>
            <a:r>
              <a:rPr lang="it" sz="1400" b="1" i="0" u="none" strike="noStrike" cap="none">
                <a:solidFill>
                  <a:schemeClr val="lt1"/>
                </a:solidFill>
                <a:latin typeface="Arial"/>
                <a:ea typeface="Arial"/>
                <a:cs typeface="Arial"/>
                <a:sym typeface="Arial"/>
              </a:rPr>
              <a:t>Firm</a:t>
            </a:r>
            <a:endParaRPr sz="1400" b="1" i="0" u="none" strike="noStrike" cap="none">
              <a:solidFill>
                <a:schemeClr val="lt1"/>
              </a:solidFill>
              <a:latin typeface="Arial"/>
              <a:ea typeface="Arial"/>
              <a:cs typeface="Arial"/>
              <a:sym typeface="Arial"/>
            </a:endParaRPr>
          </a:p>
        </p:txBody>
      </p:sp>
      <p:sp>
        <p:nvSpPr>
          <p:cNvPr id="747" name="Google Shape;747;p41"/>
          <p:cNvSpPr/>
          <p:nvPr/>
        </p:nvSpPr>
        <p:spPr>
          <a:xfrm>
            <a:off x="3919825" y="190207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it" sz="800" i="0" u="none" strike="noStrike" cap="none">
                <a:solidFill>
                  <a:schemeClr val="lt1"/>
                </a:solidFill>
                <a:latin typeface="Calibri"/>
                <a:ea typeface="Calibri"/>
                <a:cs typeface="Calibri"/>
                <a:sym typeface="Calibri"/>
              </a:rPr>
              <a:t>Government</a:t>
            </a:r>
            <a:endParaRPr sz="800" i="0" u="none" strike="noStrike" cap="none">
              <a:solidFill>
                <a:schemeClr val="lt1"/>
              </a:solidFill>
              <a:latin typeface="Calibri"/>
              <a:ea typeface="Calibri"/>
              <a:cs typeface="Calibri"/>
              <a:sym typeface="Calibri"/>
            </a:endParaRPr>
          </a:p>
        </p:txBody>
      </p:sp>
      <p:sp>
        <p:nvSpPr>
          <p:cNvPr id="748" name="Google Shape;748;p41"/>
          <p:cNvSpPr/>
          <p:nvPr/>
        </p:nvSpPr>
        <p:spPr>
          <a:xfrm>
            <a:off x="5896113" y="1804188"/>
            <a:ext cx="89100" cy="742200"/>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41"/>
          <p:cNvSpPr/>
          <p:nvPr/>
        </p:nvSpPr>
        <p:spPr>
          <a:xfrm rot="1889619">
            <a:off x="6372234" y="1859941"/>
            <a:ext cx="89012" cy="742201"/>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41"/>
          <p:cNvSpPr/>
          <p:nvPr/>
        </p:nvSpPr>
        <p:spPr>
          <a:xfrm rot="10788425">
            <a:off x="5905149" y="3210445"/>
            <a:ext cx="89101" cy="742204"/>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41"/>
          <p:cNvSpPr/>
          <p:nvPr/>
        </p:nvSpPr>
        <p:spPr>
          <a:xfrm rot="1889619">
            <a:off x="5419922" y="3107503"/>
            <a:ext cx="89012" cy="742201"/>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1"/>
          <p:cNvSpPr/>
          <p:nvPr/>
        </p:nvSpPr>
        <p:spPr>
          <a:xfrm rot="8518366">
            <a:off x="5388207" y="1885525"/>
            <a:ext cx="89118" cy="741943"/>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41"/>
          <p:cNvSpPr/>
          <p:nvPr/>
        </p:nvSpPr>
        <p:spPr>
          <a:xfrm rot="8518366">
            <a:off x="6422232" y="3093175"/>
            <a:ext cx="89118" cy="741943"/>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41"/>
          <p:cNvSpPr/>
          <p:nvPr/>
        </p:nvSpPr>
        <p:spPr>
          <a:xfrm rot="5400000">
            <a:off x="6734500" y="2578275"/>
            <a:ext cx="103500" cy="558600"/>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1"/>
          <p:cNvSpPr/>
          <p:nvPr/>
        </p:nvSpPr>
        <p:spPr>
          <a:xfrm rot="5400000">
            <a:off x="5073850" y="2568300"/>
            <a:ext cx="103500" cy="558600"/>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41"/>
          <p:cNvSpPr/>
          <p:nvPr/>
        </p:nvSpPr>
        <p:spPr>
          <a:xfrm rot="7302336">
            <a:off x="5149977" y="2231275"/>
            <a:ext cx="103319" cy="558577"/>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41"/>
          <p:cNvSpPr/>
          <p:nvPr/>
        </p:nvSpPr>
        <p:spPr>
          <a:xfrm rot="7302336">
            <a:off x="6734584" y="3015652"/>
            <a:ext cx="103319" cy="558636"/>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41"/>
          <p:cNvSpPr/>
          <p:nvPr/>
        </p:nvSpPr>
        <p:spPr>
          <a:xfrm rot="3578144">
            <a:off x="6663444" y="2244024"/>
            <a:ext cx="103265" cy="558564"/>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41"/>
          <p:cNvSpPr/>
          <p:nvPr/>
        </p:nvSpPr>
        <p:spPr>
          <a:xfrm rot="3578144">
            <a:off x="5143044" y="2977849"/>
            <a:ext cx="103265" cy="558564"/>
          </a:xfrm>
          <a:prstGeom prst="upDownArrow">
            <a:avLst>
              <a:gd name="adj1" fmla="val 50000"/>
              <a:gd name="adj2" fmla="val 50000"/>
            </a:avLst>
          </a:prstGeom>
          <a:solidFill>
            <a:srgbClr val="E6B8AF"/>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0" name="Google Shape;760;p41"/>
          <p:cNvPicPr preferRelativeResize="0"/>
          <p:nvPr/>
        </p:nvPicPr>
        <p:blipFill rotWithShape="1">
          <a:blip r:embed="rId4">
            <a:alphaModFix/>
          </a:blip>
          <a:srcRect/>
          <a:stretch/>
        </p:blipFill>
        <p:spPr>
          <a:xfrm>
            <a:off x="543075" y="2067175"/>
            <a:ext cx="2263800" cy="2263800"/>
          </a:xfrm>
          <a:prstGeom prst="rect">
            <a:avLst/>
          </a:prstGeom>
          <a:noFill/>
          <a:ln>
            <a:noFill/>
          </a:ln>
        </p:spPr>
      </p:pic>
      <p:pic>
        <p:nvPicPr>
          <p:cNvPr id="761" name="Google Shape;761;p41"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
        <p:nvSpPr>
          <p:cNvPr id="762" name="Google Shape;762;p41"/>
          <p:cNvSpPr/>
          <p:nvPr/>
        </p:nvSpPr>
        <p:spPr>
          <a:xfrm>
            <a:off x="3744875" y="2602488"/>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Suppliers</a:t>
            </a:r>
            <a:endParaRPr sz="800" i="0" u="none" strike="noStrike" cap="none">
              <a:solidFill>
                <a:schemeClr val="lt1"/>
              </a:solidFill>
              <a:latin typeface="Calibri"/>
              <a:ea typeface="Calibri"/>
              <a:cs typeface="Calibri"/>
              <a:sym typeface="Calibri"/>
            </a:endParaRPr>
          </a:p>
        </p:txBody>
      </p:sp>
      <p:sp>
        <p:nvSpPr>
          <p:cNvPr id="763" name="Google Shape;763;p41"/>
          <p:cNvSpPr/>
          <p:nvPr/>
        </p:nvSpPr>
        <p:spPr>
          <a:xfrm>
            <a:off x="3820900" y="330292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Competitors</a:t>
            </a:r>
            <a:endParaRPr sz="800" i="0" u="none" strike="noStrike" cap="none">
              <a:solidFill>
                <a:schemeClr val="lt1"/>
              </a:solidFill>
              <a:latin typeface="Calibri"/>
              <a:ea typeface="Calibri"/>
              <a:cs typeface="Calibri"/>
              <a:sym typeface="Calibri"/>
            </a:endParaRPr>
          </a:p>
        </p:txBody>
      </p:sp>
      <p:sp>
        <p:nvSpPr>
          <p:cNvPr id="764" name="Google Shape;764;p41"/>
          <p:cNvSpPr/>
          <p:nvPr/>
        </p:nvSpPr>
        <p:spPr>
          <a:xfrm>
            <a:off x="7065550" y="1898788"/>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Activist Group</a:t>
            </a:r>
            <a:endParaRPr sz="800" i="0" u="none" strike="noStrike" cap="none">
              <a:solidFill>
                <a:schemeClr val="lt1"/>
              </a:solidFill>
              <a:latin typeface="Calibri"/>
              <a:ea typeface="Calibri"/>
              <a:cs typeface="Calibri"/>
              <a:sym typeface="Calibri"/>
            </a:endParaRPr>
          </a:p>
        </p:txBody>
      </p:sp>
      <p:sp>
        <p:nvSpPr>
          <p:cNvPr id="765" name="Google Shape;765;p41"/>
          <p:cNvSpPr/>
          <p:nvPr/>
        </p:nvSpPr>
        <p:spPr>
          <a:xfrm>
            <a:off x="7140325" y="260085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Customers</a:t>
            </a:r>
            <a:endParaRPr sz="800" i="0" u="none" strike="noStrike" cap="none">
              <a:solidFill>
                <a:schemeClr val="lt1"/>
              </a:solidFill>
              <a:latin typeface="Calibri"/>
              <a:ea typeface="Calibri"/>
              <a:cs typeface="Calibri"/>
              <a:sym typeface="Calibri"/>
            </a:endParaRPr>
          </a:p>
        </p:txBody>
      </p:sp>
      <p:sp>
        <p:nvSpPr>
          <p:cNvPr id="766" name="Google Shape;766;p41"/>
          <p:cNvSpPr/>
          <p:nvPr/>
        </p:nvSpPr>
        <p:spPr>
          <a:xfrm>
            <a:off x="7043200" y="330292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Managers</a:t>
            </a:r>
            <a:endParaRPr sz="800" i="0" u="none" strike="noStrike" cap="none">
              <a:solidFill>
                <a:schemeClr val="lt1"/>
              </a:solidFill>
              <a:latin typeface="Calibri"/>
              <a:ea typeface="Calibri"/>
              <a:cs typeface="Calibri"/>
              <a:sym typeface="Calibri"/>
            </a:endParaRPr>
          </a:p>
        </p:txBody>
      </p:sp>
      <p:sp>
        <p:nvSpPr>
          <p:cNvPr id="767" name="Google Shape;767;p41"/>
          <p:cNvSpPr/>
          <p:nvPr/>
        </p:nvSpPr>
        <p:spPr>
          <a:xfrm>
            <a:off x="6555850" y="1269013"/>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endParaRPr sz="900">
              <a:solidFill>
                <a:schemeClr val="lt1"/>
              </a:solidFill>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r>
              <a:rPr lang="it" sz="900">
                <a:solidFill>
                  <a:schemeClr val="lt1"/>
                </a:solidFill>
                <a:latin typeface="Calibri"/>
                <a:ea typeface="Calibri"/>
                <a:cs typeface="Calibri"/>
                <a:sym typeface="Calibri"/>
              </a:rPr>
              <a:t>Financial Community</a:t>
            </a:r>
            <a:endParaRPr sz="9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800">
              <a:solidFill>
                <a:schemeClr val="lt1"/>
              </a:solidFill>
              <a:latin typeface="Calibri"/>
              <a:ea typeface="Calibri"/>
              <a:cs typeface="Calibri"/>
              <a:sym typeface="Calibri"/>
            </a:endParaRPr>
          </a:p>
        </p:txBody>
      </p:sp>
      <p:sp>
        <p:nvSpPr>
          <p:cNvPr id="768" name="Google Shape;768;p41"/>
          <p:cNvSpPr/>
          <p:nvPr/>
        </p:nvSpPr>
        <p:spPr>
          <a:xfrm>
            <a:off x="5481925" y="106945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Owners</a:t>
            </a:r>
            <a:endParaRPr sz="800" i="0" u="none" strike="noStrike" cap="none">
              <a:solidFill>
                <a:schemeClr val="lt1"/>
              </a:solidFill>
              <a:latin typeface="Calibri"/>
              <a:ea typeface="Calibri"/>
              <a:cs typeface="Calibri"/>
              <a:sym typeface="Calibri"/>
            </a:endParaRPr>
          </a:p>
        </p:txBody>
      </p:sp>
      <p:sp>
        <p:nvSpPr>
          <p:cNvPr id="769" name="Google Shape;769;p41"/>
          <p:cNvSpPr/>
          <p:nvPr/>
        </p:nvSpPr>
        <p:spPr>
          <a:xfrm>
            <a:off x="4408000" y="129540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Political Groups</a:t>
            </a:r>
            <a:endParaRPr sz="800" b="0" i="0" u="none" strike="noStrike" cap="none">
              <a:solidFill>
                <a:schemeClr val="lt1"/>
              </a:solidFill>
              <a:latin typeface="Calibri"/>
              <a:ea typeface="Calibri"/>
              <a:cs typeface="Calibri"/>
              <a:sym typeface="Calibri"/>
            </a:endParaRPr>
          </a:p>
        </p:txBody>
      </p:sp>
      <p:sp>
        <p:nvSpPr>
          <p:cNvPr id="770" name="Google Shape;770;p41"/>
          <p:cNvSpPr/>
          <p:nvPr/>
        </p:nvSpPr>
        <p:spPr>
          <a:xfrm>
            <a:off x="6555850" y="3933375"/>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Unions</a:t>
            </a:r>
            <a:endParaRPr sz="800" i="0" u="none" strike="noStrike" cap="none">
              <a:solidFill>
                <a:schemeClr val="lt1"/>
              </a:solidFill>
              <a:latin typeface="Calibri"/>
              <a:ea typeface="Calibri"/>
              <a:cs typeface="Calibri"/>
              <a:sym typeface="Calibri"/>
            </a:endParaRPr>
          </a:p>
        </p:txBody>
      </p:sp>
      <p:sp>
        <p:nvSpPr>
          <p:cNvPr id="771" name="Google Shape;771;p41"/>
          <p:cNvSpPr/>
          <p:nvPr/>
        </p:nvSpPr>
        <p:spPr>
          <a:xfrm>
            <a:off x="5481925" y="405890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Employees</a:t>
            </a:r>
            <a:endParaRPr sz="800" i="0" u="none" strike="noStrike" cap="none">
              <a:solidFill>
                <a:schemeClr val="lt1"/>
              </a:solidFill>
              <a:latin typeface="Calibri"/>
              <a:ea typeface="Calibri"/>
              <a:cs typeface="Calibri"/>
              <a:sym typeface="Calibri"/>
            </a:endParaRPr>
          </a:p>
        </p:txBody>
      </p:sp>
      <p:sp>
        <p:nvSpPr>
          <p:cNvPr id="772" name="Google Shape;772;p41"/>
          <p:cNvSpPr/>
          <p:nvPr/>
        </p:nvSpPr>
        <p:spPr>
          <a:xfrm>
            <a:off x="4379500" y="3909600"/>
            <a:ext cx="1025400" cy="586800"/>
          </a:xfrm>
          <a:prstGeom prst="ellipse">
            <a:avLst/>
          </a:prstGeom>
          <a:solidFill>
            <a:srgbClr val="DD7E6B"/>
          </a:solidFill>
          <a:ln w="952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 sz="800">
                <a:solidFill>
                  <a:schemeClr val="lt1"/>
                </a:solidFill>
                <a:latin typeface="Calibri"/>
                <a:ea typeface="Calibri"/>
                <a:cs typeface="Calibri"/>
                <a:sym typeface="Calibri"/>
              </a:rPr>
              <a:t>Trade Association</a:t>
            </a:r>
            <a:endParaRPr sz="800" i="0" u="none" strike="noStrike" cap="non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4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78" name="Google Shape;778;p42"/>
          <p:cNvSpPr txBox="1">
            <a:spLocks noGrp="1"/>
          </p:cNvSpPr>
          <p:nvPr>
            <p:ph type="title"/>
          </p:nvPr>
        </p:nvSpPr>
        <p:spPr>
          <a:xfrm>
            <a:off x="491634" y="5384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rgbClr val="002B4D"/>
                </a:solidFill>
              </a:rPr>
              <a:t>4,4 Advantages of a multi-stakeholder system</a:t>
            </a:r>
            <a:endParaRPr sz="2400">
              <a:solidFill>
                <a:srgbClr val="002B4D"/>
              </a:solidFill>
            </a:endParaRPr>
          </a:p>
        </p:txBody>
      </p:sp>
      <p:sp>
        <p:nvSpPr>
          <p:cNvPr id="779" name="Google Shape;779;p42"/>
          <p:cNvSpPr txBox="1">
            <a:spLocks noGrp="1"/>
          </p:cNvSpPr>
          <p:nvPr>
            <p:ph type="body" idx="1"/>
          </p:nvPr>
        </p:nvSpPr>
        <p:spPr>
          <a:xfrm>
            <a:off x="718275" y="1326250"/>
            <a:ext cx="1695900" cy="45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it" sz="2000" b="1">
                <a:latin typeface="Calibri"/>
                <a:ea typeface="Calibri"/>
                <a:cs typeface="Calibri"/>
                <a:sym typeface="Calibri"/>
              </a:rPr>
              <a:t>Advantages</a:t>
            </a:r>
            <a:r>
              <a:rPr lang="it" sz="2000">
                <a:latin typeface="Calibri"/>
                <a:ea typeface="Calibri"/>
                <a:cs typeface="Calibri"/>
                <a:sym typeface="Calibri"/>
              </a:rPr>
              <a:t>:</a:t>
            </a:r>
            <a:endParaRPr sz="2000">
              <a:latin typeface="Calibri"/>
              <a:ea typeface="Calibri"/>
              <a:cs typeface="Calibri"/>
              <a:sym typeface="Calibri"/>
            </a:endParaRPr>
          </a:p>
          <a:p>
            <a:pPr marL="114300" lvl="0" indent="0" algn="l" rtl="0">
              <a:lnSpc>
                <a:spcPct val="115000"/>
              </a:lnSpc>
              <a:spcBef>
                <a:spcPts val="800"/>
              </a:spcBef>
              <a:spcAft>
                <a:spcPts val="0"/>
              </a:spcAft>
              <a:buSzPts val="1800"/>
              <a:buNone/>
            </a:pPr>
            <a:endParaRPr sz="2500" b="0"/>
          </a:p>
          <a:p>
            <a:pPr marL="114300" lvl="0" indent="0" algn="l" rtl="0">
              <a:lnSpc>
                <a:spcPct val="115000"/>
              </a:lnSpc>
              <a:spcBef>
                <a:spcPts val="800"/>
              </a:spcBef>
              <a:spcAft>
                <a:spcPts val="0"/>
              </a:spcAft>
              <a:buSzPts val="1800"/>
              <a:buNone/>
            </a:pPr>
            <a:br>
              <a:rPr lang="it" sz="2400"/>
            </a:br>
            <a:endParaRPr sz="2100" b="1">
              <a:solidFill>
                <a:schemeClr val="dk1"/>
              </a:solidFill>
            </a:endParaRPr>
          </a:p>
        </p:txBody>
      </p:sp>
      <p:sp>
        <p:nvSpPr>
          <p:cNvPr id="780" name="Google Shape;780;p42"/>
          <p:cNvSpPr txBox="1"/>
          <p:nvPr/>
        </p:nvSpPr>
        <p:spPr>
          <a:xfrm>
            <a:off x="3234000" y="1211350"/>
            <a:ext cx="5540100" cy="3154500"/>
          </a:xfrm>
          <a:prstGeom prst="rect">
            <a:avLst/>
          </a:prstGeom>
          <a:noFill/>
          <a:ln>
            <a:noFill/>
          </a:ln>
        </p:spPr>
        <p:txBody>
          <a:bodyPr spcFirstLastPara="1" wrap="square" lIns="91425" tIns="91425" rIns="91425" bIns="91425" anchor="t" anchorCtr="0">
            <a:spAutoFit/>
          </a:bodyPr>
          <a:lstStyle/>
          <a:p>
            <a:pPr marL="457200" marR="0" lvl="0" indent="-336550" algn="just" rtl="0">
              <a:lnSpc>
                <a:spcPct val="115000"/>
              </a:lnSpc>
              <a:spcBef>
                <a:spcPts val="0"/>
              </a:spcBef>
              <a:spcAft>
                <a:spcPts val="0"/>
              </a:spcAft>
              <a:buClr>
                <a:schemeClr val="dk2"/>
              </a:buClr>
              <a:buSzPts val="1700"/>
              <a:buFont typeface="Calibri"/>
              <a:buChar char="●"/>
            </a:pPr>
            <a:r>
              <a:rPr lang="it" sz="1700" b="1" i="0" u="none" strike="noStrike" cap="none">
                <a:solidFill>
                  <a:schemeClr val="dk2"/>
                </a:solidFill>
                <a:latin typeface="Calibri"/>
                <a:ea typeface="Calibri"/>
                <a:cs typeface="Calibri"/>
                <a:sym typeface="Calibri"/>
              </a:rPr>
              <a:t>reduction of information gaps</a:t>
            </a:r>
            <a:r>
              <a:rPr lang="it" sz="1700" b="0" i="0" u="none" strike="noStrike" cap="none">
                <a:solidFill>
                  <a:schemeClr val="dk2"/>
                </a:solidFill>
                <a:latin typeface="Calibri"/>
                <a:ea typeface="Calibri"/>
                <a:cs typeface="Calibri"/>
                <a:sym typeface="Calibri"/>
              </a:rPr>
              <a:t> between the producer body and the users of the services</a:t>
            </a:r>
            <a:endParaRPr sz="1700" b="0" i="0" u="none" strike="noStrike" cap="none">
              <a:solidFill>
                <a:schemeClr val="dk2"/>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2"/>
              </a:buClr>
              <a:buSzPts val="1700"/>
              <a:buFont typeface="Calibri"/>
              <a:buChar char="●"/>
            </a:pPr>
            <a:r>
              <a:rPr lang="it" sz="1700" b="0" i="0" u="none" strike="noStrike" cap="none">
                <a:solidFill>
                  <a:schemeClr val="dk2"/>
                </a:solidFill>
                <a:latin typeface="Calibri"/>
                <a:ea typeface="Calibri"/>
                <a:cs typeface="Calibri"/>
                <a:sym typeface="Calibri"/>
              </a:rPr>
              <a:t>increase in production </a:t>
            </a:r>
            <a:r>
              <a:rPr lang="it" sz="1700" b="1" i="0" u="none" strike="noStrike" cap="none">
                <a:solidFill>
                  <a:schemeClr val="dk2"/>
                </a:solidFill>
                <a:latin typeface="Calibri"/>
                <a:ea typeface="Calibri"/>
                <a:cs typeface="Calibri"/>
                <a:sym typeface="Calibri"/>
              </a:rPr>
              <a:t>efficiency and effectiveness</a:t>
            </a:r>
            <a:endParaRPr sz="1700" b="1" i="0" u="none" strike="noStrike" cap="none">
              <a:solidFill>
                <a:schemeClr val="dk2"/>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2"/>
              </a:buClr>
              <a:buSzPts val="1700"/>
              <a:buFont typeface="Calibri"/>
              <a:buChar char="●"/>
            </a:pPr>
            <a:r>
              <a:rPr lang="it" sz="1700" b="0" i="0" u="none" strike="noStrike" cap="none">
                <a:solidFill>
                  <a:schemeClr val="dk2"/>
                </a:solidFill>
                <a:latin typeface="Calibri"/>
                <a:ea typeface="Calibri"/>
                <a:cs typeface="Calibri"/>
                <a:sym typeface="Calibri"/>
              </a:rPr>
              <a:t>increase in </a:t>
            </a:r>
            <a:r>
              <a:rPr lang="it" sz="1700" b="1" i="0" u="none" strike="noStrike" cap="none">
                <a:solidFill>
                  <a:schemeClr val="dk2"/>
                </a:solidFill>
                <a:latin typeface="Calibri"/>
                <a:ea typeface="Calibri"/>
                <a:cs typeface="Calibri"/>
                <a:sym typeface="Calibri"/>
              </a:rPr>
              <a:t>control capacity,</a:t>
            </a:r>
            <a:r>
              <a:rPr lang="it" sz="1700" b="0" i="0" u="none" strike="noStrike" cap="none">
                <a:solidFill>
                  <a:schemeClr val="dk2"/>
                </a:solidFill>
                <a:latin typeface="Calibri"/>
                <a:ea typeface="Calibri"/>
                <a:cs typeface="Calibri"/>
                <a:sym typeface="Calibri"/>
              </a:rPr>
              <a:t> in sectors where it is difficult to entrust responsibility to external parties</a:t>
            </a:r>
            <a:endParaRPr sz="1700" b="0" i="0" u="none" strike="noStrike" cap="none">
              <a:solidFill>
                <a:schemeClr val="dk2"/>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2"/>
              </a:buClr>
              <a:buSzPts val="1700"/>
              <a:buFont typeface="Calibri"/>
              <a:buChar char="●"/>
            </a:pPr>
            <a:r>
              <a:rPr lang="it" sz="1700" b="1" i="0" u="none" strike="noStrike" cap="none">
                <a:solidFill>
                  <a:schemeClr val="dk2"/>
                </a:solidFill>
                <a:latin typeface="Calibri"/>
                <a:ea typeface="Calibri"/>
                <a:cs typeface="Calibri"/>
                <a:sym typeface="Calibri"/>
              </a:rPr>
              <a:t>stimulate learning</a:t>
            </a:r>
            <a:r>
              <a:rPr lang="it" sz="1700" b="0" i="0" u="none" strike="noStrike" cap="none">
                <a:solidFill>
                  <a:schemeClr val="dk2"/>
                </a:solidFill>
                <a:latin typeface="Calibri"/>
                <a:ea typeface="Calibri"/>
                <a:cs typeface="Calibri"/>
                <a:sym typeface="Calibri"/>
              </a:rPr>
              <a:t>, thanks to several points of view, with a greater capacity for innovation and reflection;</a:t>
            </a:r>
            <a:endParaRPr sz="1700" b="0" i="0" u="none" strike="noStrike" cap="none">
              <a:solidFill>
                <a:schemeClr val="dk2"/>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2"/>
              </a:buClr>
              <a:buSzPts val="1700"/>
              <a:buFont typeface="Calibri"/>
              <a:buChar char="●"/>
            </a:pPr>
            <a:r>
              <a:rPr lang="it" sz="1700" b="0" i="0" u="none" strike="noStrike" cap="none">
                <a:solidFill>
                  <a:schemeClr val="dk2"/>
                </a:solidFill>
                <a:latin typeface="Calibri"/>
                <a:ea typeface="Calibri"/>
                <a:cs typeface="Calibri"/>
                <a:sym typeface="Calibri"/>
              </a:rPr>
              <a:t>ability to </a:t>
            </a:r>
            <a:r>
              <a:rPr lang="it" sz="1700" b="1" i="0" u="none" strike="noStrike" cap="none">
                <a:solidFill>
                  <a:schemeClr val="dk2"/>
                </a:solidFill>
                <a:latin typeface="Calibri"/>
                <a:ea typeface="Calibri"/>
                <a:cs typeface="Calibri"/>
                <a:sym typeface="Calibri"/>
              </a:rPr>
              <a:t>generate additional resources external</a:t>
            </a:r>
            <a:r>
              <a:rPr lang="it" sz="1700" b="0" i="0" u="none" strike="noStrike" cap="none">
                <a:solidFill>
                  <a:schemeClr val="dk2"/>
                </a:solidFill>
                <a:latin typeface="Calibri"/>
                <a:ea typeface="Calibri"/>
                <a:cs typeface="Calibri"/>
                <a:sym typeface="Calibri"/>
              </a:rPr>
              <a:t> to the organization, through greater exchanges with the environment</a:t>
            </a:r>
            <a:endParaRPr sz="2300" b="0" i="0" u="none" strike="noStrike" cap="none">
              <a:solidFill>
                <a:schemeClr val="dk2"/>
              </a:solidFill>
              <a:latin typeface="Calibri"/>
              <a:ea typeface="Calibri"/>
              <a:cs typeface="Calibri"/>
              <a:sym typeface="Calibri"/>
            </a:endParaRPr>
          </a:p>
        </p:txBody>
      </p:sp>
      <p:cxnSp>
        <p:nvCxnSpPr>
          <p:cNvPr id="781" name="Google Shape;781;p42"/>
          <p:cNvCxnSpPr/>
          <p:nvPr/>
        </p:nvCxnSpPr>
        <p:spPr>
          <a:xfrm>
            <a:off x="3081625" y="1326250"/>
            <a:ext cx="11100" cy="2924700"/>
          </a:xfrm>
          <a:prstGeom prst="straightConnector1">
            <a:avLst/>
          </a:prstGeom>
          <a:noFill/>
          <a:ln w="9525" cap="flat" cmpd="sng">
            <a:solidFill>
              <a:schemeClr val="dk1"/>
            </a:solidFill>
            <a:prstDash val="solid"/>
            <a:round/>
            <a:headEnd type="none" w="sm" len="sm"/>
            <a:tailEnd type="none" w="sm" len="sm"/>
          </a:ln>
        </p:spPr>
      </p:cxnSp>
      <p:pic>
        <p:nvPicPr>
          <p:cNvPr id="782" name="Google Shape;782;p42"/>
          <p:cNvPicPr preferRelativeResize="0"/>
          <p:nvPr/>
        </p:nvPicPr>
        <p:blipFill rotWithShape="1">
          <a:blip r:embed="rId4">
            <a:alphaModFix/>
          </a:blip>
          <a:srcRect/>
          <a:stretch/>
        </p:blipFill>
        <p:spPr>
          <a:xfrm>
            <a:off x="261125" y="1936750"/>
            <a:ext cx="2679224" cy="2679224"/>
          </a:xfrm>
          <a:prstGeom prst="rect">
            <a:avLst/>
          </a:prstGeom>
          <a:noFill/>
          <a:ln>
            <a:noFill/>
          </a:ln>
        </p:spPr>
      </p:pic>
      <p:pic>
        <p:nvPicPr>
          <p:cNvPr id="783" name="Google Shape;783;p42"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4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89" name="Google Shape;789;p43"/>
          <p:cNvSpPr txBox="1"/>
          <p:nvPr/>
        </p:nvSpPr>
        <p:spPr>
          <a:xfrm>
            <a:off x="50" y="1556700"/>
            <a:ext cx="4572000" cy="172351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5. Synergy and balance between  social and economic objectives </a:t>
            </a:r>
            <a:endParaRPr/>
          </a:p>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How to market your product</a:t>
            </a:r>
            <a:endParaRPr sz="2500" b="1" i="0" u="none" strike="noStrike" cap="none">
              <a:solidFill>
                <a:schemeClr val="dk1"/>
              </a:solidFill>
              <a:latin typeface="Raleway"/>
              <a:ea typeface="Raleway"/>
              <a:cs typeface="Raleway"/>
              <a:sym typeface="Raleway"/>
            </a:endParaRPr>
          </a:p>
        </p:txBody>
      </p:sp>
      <p:sp>
        <p:nvSpPr>
          <p:cNvPr id="790" name="Google Shape;790;p43"/>
          <p:cNvSpPr txBox="1">
            <a:spLocks noGrp="1"/>
          </p:cNvSpPr>
          <p:nvPr>
            <p:ph type="title"/>
          </p:nvPr>
        </p:nvSpPr>
        <p:spPr>
          <a:xfrm>
            <a:off x="50" y="3239250"/>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5.1 Economic and social dualism</a:t>
            </a:r>
            <a:endParaRPr/>
          </a:p>
        </p:txBody>
      </p:sp>
      <p:sp>
        <p:nvSpPr>
          <p:cNvPr id="791" name="Google Shape;791;p4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r>
              <a:rPr lang="it">
                <a:solidFill>
                  <a:srgbClr val="000000"/>
                </a:solidFill>
              </a:rPr>
              <a:t>Social Enterprises represents an emerging response to economic and social problems, becoming promoters of change.</a:t>
            </a:r>
            <a:endParaRPr>
              <a:solidFill>
                <a:srgbClr val="000000"/>
              </a:solidFill>
            </a:endParaRPr>
          </a:p>
        </p:txBody>
      </p:sp>
      <p:pic>
        <p:nvPicPr>
          <p:cNvPr id="792" name="Google Shape;792;p4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44"/>
          <p:cNvPicPr preferRelativeResize="0"/>
          <p:nvPr/>
        </p:nvPicPr>
        <p:blipFill rotWithShape="1">
          <a:blip r:embed="rId3">
            <a:alphaModFix/>
          </a:blip>
          <a:srcRect t="-1926" r="-3231"/>
          <a:stretch/>
        </p:blipFill>
        <p:spPr>
          <a:xfrm>
            <a:off x="6414050" y="2530025"/>
            <a:ext cx="2554100" cy="2206249"/>
          </a:xfrm>
          <a:prstGeom prst="rect">
            <a:avLst/>
          </a:prstGeom>
          <a:noFill/>
          <a:ln>
            <a:noFill/>
          </a:ln>
        </p:spPr>
      </p:pic>
      <p:sp>
        <p:nvSpPr>
          <p:cNvPr id="798" name="Google Shape;798;p44"/>
          <p:cNvSpPr txBox="1">
            <a:spLocks noGrp="1"/>
          </p:cNvSpPr>
          <p:nvPr>
            <p:ph type="title"/>
          </p:nvPr>
        </p:nvSpPr>
        <p:spPr>
          <a:xfrm>
            <a:off x="541635" y="610944"/>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a:solidFill>
                  <a:schemeClr val="dk1"/>
                </a:solidFill>
              </a:rPr>
              <a:t>Economic and Social Dualism</a:t>
            </a:r>
            <a:endParaRPr sz="2300">
              <a:solidFill>
                <a:schemeClr val="dk1"/>
              </a:solidFill>
            </a:endParaRPr>
          </a:p>
          <a:p>
            <a:pPr marL="0" lvl="0" indent="0" algn="ctr" rtl="0">
              <a:lnSpc>
                <a:spcPct val="100000"/>
              </a:lnSpc>
              <a:spcBef>
                <a:spcPts val="0"/>
              </a:spcBef>
              <a:spcAft>
                <a:spcPts val="0"/>
              </a:spcAft>
              <a:buClr>
                <a:schemeClr val="dk2"/>
              </a:buClr>
              <a:buSzPts val="1100"/>
              <a:buFont typeface="Arial"/>
              <a:buNone/>
            </a:pPr>
            <a:endParaRPr sz="2400">
              <a:solidFill>
                <a:schemeClr val="accent5"/>
              </a:solidFill>
            </a:endParaRPr>
          </a:p>
        </p:txBody>
      </p:sp>
      <p:sp>
        <p:nvSpPr>
          <p:cNvPr id="799" name="Google Shape;799;p44"/>
          <p:cNvSpPr txBox="1">
            <a:spLocks noGrp="1"/>
          </p:cNvSpPr>
          <p:nvPr>
            <p:ph type="body" idx="1"/>
          </p:nvPr>
        </p:nvSpPr>
        <p:spPr>
          <a:xfrm>
            <a:off x="496550" y="2914250"/>
            <a:ext cx="6603300" cy="132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it" sz="1400" b="1">
                <a:latin typeface="Calibri"/>
                <a:ea typeface="Calibri"/>
                <a:cs typeface="Calibri"/>
                <a:sym typeface="Calibri"/>
              </a:rPr>
              <a:t>Social Enterprises </a:t>
            </a:r>
            <a:r>
              <a:rPr lang="it" sz="1400">
                <a:latin typeface="Calibri"/>
                <a:ea typeface="Calibri"/>
                <a:cs typeface="Calibri"/>
                <a:sym typeface="Calibri"/>
              </a:rPr>
              <a:t>represents an emerging response to economic and social problems, becoming promoters of change. They are able to provide solutions to the new needs of people and communities. They can design, develop and introduce transformations in the relations between individuals and institutions and, in this way, redefine the aims and priorities of </a:t>
            </a:r>
            <a:r>
              <a:rPr lang="it" sz="1400" b="1">
                <a:latin typeface="Calibri"/>
                <a:ea typeface="Calibri"/>
                <a:cs typeface="Calibri"/>
                <a:sym typeface="Calibri"/>
              </a:rPr>
              <a:t>socio-economic development</a:t>
            </a:r>
            <a:r>
              <a:rPr lang="it" sz="1400">
                <a:latin typeface="Calibri"/>
                <a:ea typeface="Calibri"/>
                <a:cs typeface="Calibri"/>
                <a:sym typeface="Calibri"/>
              </a:rPr>
              <a:t>.</a:t>
            </a:r>
            <a:endParaRPr sz="1400">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1400">
              <a:latin typeface="Arial"/>
              <a:ea typeface="Arial"/>
              <a:cs typeface="Arial"/>
              <a:sym typeface="Arial"/>
            </a:endParaRPr>
          </a:p>
          <a:p>
            <a:pPr marL="0" lvl="0" indent="0" algn="l" rtl="0">
              <a:lnSpc>
                <a:spcPct val="115000"/>
              </a:lnSpc>
              <a:spcBef>
                <a:spcPts val="1000"/>
              </a:spcBef>
              <a:spcAft>
                <a:spcPts val="0"/>
              </a:spcAft>
              <a:buSzPts val="1800"/>
              <a:buNone/>
            </a:pP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endParaRPr sz="1400"/>
          </a:p>
        </p:txBody>
      </p:sp>
      <p:pic>
        <p:nvPicPr>
          <p:cNvPr id="800" name="Google Shape;800;p44"/>
          <p:cNvPicPr preferRelativeResize="0"/>
          <p:nvPr/>
        </p:nvPicPr>
        <p:blipFill rotWithShape="1">
          <a:blip r:embed="rId4">
            <a:alphaModFix/>
          </a:blip>
          <a:srcRect/>
          <a:stretch/>
        </p:blipFill>
        <p:spPr>
          <a:xfrm>
            <a:off x="0" y="0"/>
            <a:ext cx="718275" cy="679625"/>
          </a:xfrm>
          <a:prstGeom prst="rect">
            <a:avLst/>
          </a:prstGeom>
          <a:noFill/>
          <a:ln>
            <a:noFill/>
          </a:ln>
        </p:spPr>
      </p:pic>
      <p:cxnSp>
        <p:nvCxnSpPr>
          <p:cNvPr id="801" name="Google Shape;801;p44"/>
          <p:cNvCxnSpPr/>
          <p:nvPr/>
        </p:nvCxnSpPr>
        <p:spPr>
          <a:xfrm>
            <a:off x="409126" y="1348824"/>
            <a:ext cx="4200" cy="702300"/>
          </a:xfrm>
          <a:prstGeom prst="straightConnector1">
            <a:avLst/>
          </a:prstGeom>
          <a:noFill/>
          <a:ln w="28575" cap="flat" cmpd="sng">
            <a:solidFill>
              <a:srgbClr val="FF6B26"/>
            </a:solidFill>
            <a:prstDash val="solid"/>
            <a:round/>
            <a:headEnd type="none" w="sm" len="sm"/>
            <a:tailEnd type="none" w="sm" len="sm"/>
          </a:ln>
        </p:spPr>
      </p:cxnSp>
      <p:cxnSp>
        <p:nvCxnSpPr>
          <p:cNvPr id="802" name="Google Shape;802;p44"/>
          <p:cNvCxnSpPr/>
          <p:nvPr/>
        </p:nvCxnSpPr>
        <p:spPr>
          <a:xfrm>
            <a:off x="407625" y="2234250"/>
            <a:ext cx="7200" cy="675000"/>
          </a:xfrm>
          <a:prstGeom prst="straightConnector1">
            <a:avLst/>
          </a:prstGeom>
          <a:noFill/>
          <a:ln w="28575" cap="flat" cmpd="sng">
            <a:solidFill>
              <a:srgbClr val="F8A17A"/>
            </a:solidFill>
            <a:prstDash val="solid"/>
            <a:round/>
            <a:headEnd type="none" w="sm" len="sm"/>
            <a:tailEnd type="none" w="sm" len="sm"/>
          </a:ln>
        </p:spPr>
      </p:cxnSp>
      <p:cxnSp>
        <p:nvCxnSpPr>
          <p:cNvPr id="803" name="Google Shape;803;p44"/>
          <p:cNvCxnSpPr/>
          <p:nvPr/>
        </p:nvCxnSpPr>
        <p:spPr>
          <a:xfrm flipH="1">
            <a:off x="404925" y="3092375"/>
            <a:ext cx="10800" cy="1105800"/>
          </a:xfrm>
          <a:prstGeom prst="straightConnector1">
            <a:avLst/>
          </a:prstGeom>
          <a:noFill/>
          <a:ln w="28575" cap="flat" cmpd="sng">
            <a:solidFill>
              <a:srgbClr val="FFD197"/>
            </a:solidFill>
            <a:prstDash val="solid"/>
            <a:round/>
            <a:headEnd type="none" w="sm" len="sm"/>
            <a:tailEnd type="none" w="sm" len="sm"/>
          </a:ln>
        </p:spPr>
      </p:cxnSp>
      <p:sp>
        <p:nvSpPr>
          <p:cNvPr id="804" name="Google Shape;804;p44"/>
          <p:cNvSpPr txBox="1"/>
          <p:nvPr/>
        </p:nvSpPr>
        <p:spPr>
          <a:xfrm>
            <a:off x="496550" y="1252075"/>
            <a:ext cx="80370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dk2"/>
              </a:buClr>
              <a:buSzPts val="1100"/>
              <a:buFont typeface="Arial"/>
              <a:buNone/>
            </a:pPr>
            <a:r>
              <a:rPr lang="it" sz="1400" b="0" i="0" u="none" strike="noStrike" cap="none">
                <a:solidFill>
                  <a:schemeClr val="dk2"/>
                </a:solidFill>
                <a:latin typeface="Calibri"/>
                <a:ea typeface="Calibri"/>
                <a:cs typeface="Calibri"/>
                <a:sym typeface="Calibri"/>
              </a:rPr>
              <a:t>The economic and social dualism can give rise to tensions in the management of </a:t>
            </a:r>
            <a:r>
              <a:rPr lang="it" sz="1400" b="1" i="0" u="none" strike="noStrike" cap="none">
                <a:solidFill>
                  <a:schemeClr val="dk2"/>
                </a:solidFill>
                <a:latin typeface="Calibri"/>
                <a:ea typeface="Calibri"/>
                <a:cs typeface="Calibri"/>
                <a:sym typeface="Calibri"/>
              </a:rPr>
              <a:t>social and economic goals</a:t>
            </a:r>
            <a:r>
              <a:rPr lang="it" sz="1400" b="0" i="0" u="none" strike="noStrike" cap="none">
                <a:solidFill>
                  <a:schemeClr val="dk2"/>
                </a:solidFill>
                <a:latin typeface="Calibri"/>
                <a:ea typeface="Calibri"/>
                <a:cs typeface="Calibri"/>
                <a:sym typeface="Calibri"/>
              </a:rPr>
              <a:t>, resulting in issues within the organisation. These sources of tension can be derived both from internal subgroups and from external </a:t>
            </a:r>
            <a:r>
              <a:rPr lang="it" sz="1400" b="1" i="0" u="none" strike="noStrike" cap="none">
                <a:solidFill>
                  <a:schemeClr val="dk2"/>
                </a:solidFill>
                <a:latin typeface="Calibri"/>
                <a:ea typeface="Calibri"/>
                <a:cs typeface="Calibri"/>
                <a:sym typeface="Calibri"/>
              </a:rPr>
              <a:t>stakeholders</a:t>
            </a:r>
            <a:r>
              <a:rPr lang="it" sz="1400" b="0"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Lato"/>
              <a:ea typeface="Lato"/>
              <a:cs typeface="Lato"/>
              <a:sym typeface="Lato"/>
            </a:endParaRPr>
          </a:p>
        </p:txBody>
      </p:sp>
      <p:sp>
        <p:nvSpPr>
          <p:cNvPr id="805" name="Google Shape;805;p44"/>
          <p:cNvSpPr txBox="1"/>
          <p:nvPr/>
        </p:nvSpPr>
        <p:spPr>
          <a:xfrm>
            <a:off x="541625" y="2123850"/>
            <a:ext cx="79920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dk2"/>
              </a:buClr>
              <a:buSzPts val="1100"/>
              <a:buFont typeface="Arial"/>
              <a:buNone/>
            </a:pPr>
            <a:r>
              <a:rPr lang="it" sz="1400" b="0" i="0" u="none" strike="noStrike" cap="none">
                <a:solidFill>
                  <a:schemeClr val="dk2"/>
                </a:solidFill>
                <a:latin typeface="Calibri"/>
                <a:ea typeface="Calibri"/>
                <a:cs typeface="Calibri"/>
                <a:sym typeface="Calibri"/>
              </a:rPr>
              <a:t>Too much attention on the economic objectives might drive the organisation away from its social objectives whilst too much focus on the social objectives might affect the financial sustainability of the organisation eventually.</a:t>
            </a:r>
            <a:endParaRPr sz="1400" b="0" i="0" u="none" strike="noStrike" cap="none">
              <a:solidFill>
                <a:srgbClr val="000000"/>
              </a:solidFill>
              <a:latin typeface="Lato"/>
              <a:ea typeface="Lato"/>
              <a:cs typeface="Lato"/>
              <a:sym typeface="Lato"/>
            </a:endParaRPr>
          </a:p>
        </p:txBody>
      </p:sp>
      <p:pic>
        <p:nvPicPr>
          <p:cNvPr id="806" name="Google Shape;806;p44"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4500"/>
                                        <p:tgtEl>
                                          <p:spTgt spid="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
          <p:cNvSpPr txBox="1">
            <a:spLocks noGrp="1"/>
          </p:cNvSpPr>
          <p:nvPr>
            <p:ph type="title"/>
          </p:nvPr>
        </p:nvSpPr>
        <p:spPr>
          <a:xfrm>
            <a:off x="1287750" y="564875"/>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 sz="2000"/>
              <a:t>Methodology – EQF Work Unit 1</a:t>
            </a:r>
            <a:endParaRPr sz="2000"/>
          </a:p>
          <a:p>
            <a:pPr marL="0" lvl="0" indent="0" algn="ctr" rtl="0">
              <a:lnSpc>
                <a:spcPct val="100000"/>
              </a:lnSpc>
              <a:spcBef>
                <a:spcPts val="0"/>
              </a:spcBef>
              <a:spcAft>
                <a:spcPts val="0"/>
              </a:spcAft>
              <a:buSzPts val="3000"/>
              <a:buNone/>
            </a:pPr>
            <a:endParaRPr sz="2000"/>
          </a:p>
        </p:txBody>
      </p:sp>
      <p:pic>
        <p:nvPicPr>
          <p:cNvPr id="275" name="Google Shape;275;p4"/>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276" name="Google Shape;276;p4"/>
          <p:cNvGraphicFramePr/>
          <p:nvPr/>
        </p:nvGraphicFramePr>
        <p:xfrm>
          <a:off x="1068925" y="1096819"/>
          <a:ext cx="3000000" cy="3000000"/>
        </p:xfrm>
        <a:graphic>
          <a:graphicData uri="http://schemas.openxmlformats.org/drawingml/2006/table">
            <a:tbl>
              <a:tblPr>
                <a:noFill/>
                <a:tableStyleId>{E1C2DE85-201B-4791-996C-00BAC24C5B42}</a:tableStyleId>
              </a:tblPr>
              <a:tblGrid>
                <a:gridCol w="2416675">
                  <a:extLst>
                    <a:ext uri="{9D8B030D-6E8A-4147-A177-3AD203B41FA5}">
                      <a16:colId xmlns:a16="http://schemas.microsoft.com/office/drawing/2014/main" val="20000"/>
                    </a:ext>
                  </a:extLst>
                </a:gridCol>
                <a:gridCol w="2416675">
                  <a:extLst>
                    <a:ext uri="{9D8B030D-6E8A-4147-A177-3AD203B41FA5}">
                      <a16:colId xmlns:a16="http://schemas.microsoft.com/office/drawing/2014/main" val="20001"/>
                    </a:ext>
                  </a:extLst>
                </a:gridCol>
                <a:gridCol w="2416675">
                  <a:extLst>
                    <a:ext uri="{9D8B030D-6E8A-4147-A177-3AD203B41FA5}">
                      <a16:colId xmlns:a16="http://schemas.microsoft.com/office/drawing/2014/main" val="20002"/>
                    </a:ext>
                  </a:extLst>
                </a:gridCol>
              </a:tblGrid>
              <a:tr h="443075">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Knowledge:</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Skills:</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it" sz="2100" b="1" u="none" strike="noStrike" cap="none">
                          <a:solidFill>
                            <a:srgbClr val="F46524"/>
                          </a:solidFill>
                          <a:latin typeface="Lato"/>
                          <a:ea typeface="Lato"/>
                          <a:cs typeface="Lato"/>
                          <a:sym typeface="Lato"/>
                        </a:rPr>
                        <a:t>Competences:</a:t>
                      </a:r>
                      <a:endParaRPr sz="1400" u="none" strike="noStrike" cap="none"/>
                    </a:p>
                  </a:txBody>
                  <a:tcPr marL="91425" marR="91425" marT="91425" marB="91425"/>
                </a:tc>
                <a:extLst>
                  <a:ext uri="{0D108BD9-81ED-4DB2-BD59-A6C34878D82A}">
                    <a16:rowId xmlns:a16="http://schemas.microsoft.com/office/drawing/2014/main" val="10000"/>
                  </a:ext>
                </a:extLst>
              </a:tr>
              <a:tr h="2654725">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Knowledge for:</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Knowing how to measure social impact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Technical and specific skills for:</a:t>
                      </a:r>
                      <a:endParaRPr/>
                    </a:p>
                    <a:p>
                      <a:pPr marL="285750" marR="0" lvl="0" indent="-285750" algn="l" rtl="0">
                        <a:lnSpc>
                          <a:spcPct val="100000"/>
                        </a:lnSpc>
                        <a:spcBef>
                          <a:spcPts val="0"/>
                        </a:spcBef>
                        <a:spcAft>
                          <a:spcPts val="0"/>
                        </a:spcAft>
                        <a:buClr>
                          <a:srgbClr val="000000"/>
                        </a:buClr>
                        <a:buSzPts val="1100"/>
                        <a:buFont typeface="Noto Sans Symbols"/>
                        <a:buChar char="▪"/>
                      </a:pPr>
                      <a:r>
                        <a:rPr lang="it" sz="1600" b="0" i="0" u="none" strike="noStrike" cap="none">
                          <a:solidFill>
                            <a:schemeClr val="dk2"/>
                          </a:solidFill>
                          <a:latin typeface="Lato"/>
                          <a:ea typeface="Lato"/>
                          <a:cs typeface="Lato"/>
                          <a:sym typeface="Lato"/>
                        </a:rPr>
                        <a:t>Knowing how to map the European legislative system of social enterprises</a:t>
                      </a:r>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chemeClr val="dk2"/>
                        </a:solidFill>
                        <a:latin typeface="Lato"/>
                        <a:ea typeface="Lato"/>
                        <a:cs typeface="Lato"/>
                        <a:sym typeface="La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it" sz="1600" b="0" i="0" u="none" strike="noStrike" cap="none">
                          <a:solidFill>
                            <a:schemeClr val="dk2"/>
                          </a:solidFill>
                          <a:latin typeface="Lato"/>
                          <a:ea typeface="Lato"/>
                          <a:cs typeface="Lato"/>
                          <a:sym typeface="Lato"/>
                        </a:rPr>
                        <a:t>Competences for:</a:t>
                      </a:r>
                      <a:endParaRPr sz="1600" b="0" i="0" u="none" strike="noStrike" cap="none">
                        <a:solidFill>
                          <a:schemeClr val="dk2"/>
                        </a:solidFill>
                        <a:latin typeface="Lato"/>
                        <a:ea typeface="Lato"/>
                        <a:cs typeface="Lato"/>
                        <a:sym typeface="Lato"/>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Knowing how to exceed the social and economic dualism</a:t>
                      </a:r>
                      <a:endParaRPr/>
                    </a:p>
                    <a:p>
                      <a:pPr marL="355600" marR="0" lvl="0" indent="-285750" algn="l" rtl="0">
                        <a:lnSpc>
                          <a:spcPct val="100000"/>
                        </a:lnSpc>
                        <a:spcBef>
                          <a:spcPts val="0"/>
                        </a:spcBef>
                        <a:spcAft>
                          <a:spcPts val="0"/>
                        </a:spcAft>
                        <a:buClr>
                          <a:srgbClr val="000000"/>
                        </a:buClr>
                        <a:buSzPts val="1100"/>
                        <a:buFont typeface="Arial"/>
                        <a:buChar char="•"/>
                      </a:pPr>
                      <a:r>
                        <a:rPr lang="it" sz="1600" b="0" i="0" u="none" strike="noStrike" cap="none">
                          <a:solidFill>
                            <a:schemeClr val="dk2"/>
                          </a:solidFill>
                          <a:latin typeface="Lato"/>
                          <a:ea typeface="Lato"/>
                          <a:cs typeface="Lato"/>
                          <a:sym typeface="Lato"/>
                        </a:rPr>
                        <a:t>Being able to understand the role of stakeholders and how to create an enterprises socially valuable</a:t>
                      </a:r>
                      <a:endParaRPr/>
                    </a:p>
                  </a:txBody>
                  <a:tcPr marL="91425" marR="91425" marT="91425" marB="91425"/>
                </a:tc>
                <a:extLst>
                  <a:ext uri="{0D108BD9-81ED-4DB2-BD59-A6C34878D82A}">
                    <a16:rowId xmlns:a16="http://schemas.microsoft.com/office/drawing/2014/main" val="10001"/>
                  </a:ext>
                </a:extLst>
              </a:tr>
            </a:tbl>
          </a:graphicData>
        </a:graphic>
      </p:graphicFrame>
      <p:pic>
        <p:nvPicPr>
          <p:cNvPr id="277" name="Google Shape;277;p4" descr="Graphical user interface, application&#10;&#10;Description automatically generated with medium confidence"/>
          <p:cNvPicPr preferRelativeResize="0"/>
          <p:nvPr/>
        </p:nvPicPr>
        <p:blipFill rotWithShape="1">
          <a:blip r:embed="rId4">
            <a:alphaModFix/>
          </a:blip>
          <a:srcRect/>
          <a:stretch/>
        </p:blipFill>
        <p:spPr>
          <a:xfrm>
            <a:off x="34350" y="4646550"/>
            <a:ext cx="2127548" cy="446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5"/>
          <p:cNvSpPr txBox="1">
            <a:spLocks noGrp="1"/>
          </p:cNvSpPr>
          <p:nvPr>
            <p:ph type="title"/>
          </p:nvPr>
        </p:nvSpPr>
        <p:spPr>
          <a:xfrm>
            <a:off x="477983" y="575950"/>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a:solidFill>
                  <a:srgbClr val="002B4D"/>
                </a:solidFill>
              </a:rPr>
              <a:t>5.2 Economic Dimension</a:t>
            </a:r>
            <a:endParaRPr sz="2300">
              <a:solidFill>
                <a:srgbClr val="002B4D"/>
              </a:solidFill>
            </a:endParaRPr>
          </a:p>
          <a:p>
            <a:pPr marL="0" lvl="0" indent="0" algn="ctr" rtl="0">
              <a:lnSpc>
                <a:spcPct val="115000"/>
              </a:lnSpc>
              <a:spcBef>
                <a:spcPts val="1200"/>
              </a:spcBef>
              <a:spcAft>
                <a:spcPts val="0"/>
              </a:spcAft>
              <a:buClr>
                <a:schemeClr val="dk2"/>
              </a:buClr>
              <a:buSzPts val="1100"/>
              <a:buFont typeface="Arial"/>
              <a:buNone/>
            </a:pPr>
            <a:endParaRPr sz="3100" b="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chemeClr val="dk2"/>
              </a:buClr>
              <a:buSzPts val="1100"/>
              <a:buFont typeface="Arial"/>
              <a:buNone/>
            </a:pPr>
            <a:endParaRPr sz="2400">
              <a:solidFill>
                <a:schemeClr val="dk1"/>
              </a:solidFill>
            </a:endParaRPr>
          </a:p>
        </p:txBody>
      </p:sp>
      <p:pic>
        <p:nvPicPr>
          <p:cNvPr id="812" name="Google Shape;812;p4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813" name="Google Shape;813;p45" descr="Lente di ingrandimento con riempimento a tinta unita"/>
          <p:cNvPicPr preferRelativeResize="0"/>
          <p:nvPr/>
        </p:nvPicPr>
        <p:blipFill rotWithShape="1">
          <a:blip r:embed="rId4">
            <a:alphaModFix/>
          </a:blip>
          <a:srcRect/>
          <a:stretch/>
        </p:blipFill>
        <p:spPr>
          <a:xfrm>
            <a:off x="3165930" y="1354039"/>
            <a:ext cx="409135" cy="409135"/>
          </a:xfrm>
          <a:prstGeom prst="rect">
            <a:avLst/>
          </a:prstGeom>
          <a:noFill/>
          <a:ln>
            <a:noFill/>
          </a:ln>
        </p:spPr>
      </p:pic>
      <p:sp>
        <p:nvSpPr>
          <p:cNvPr id="814" name="Google Shape;814;p45"/>
          <p:cNvSpPr txBox="1"/>
          <p:nvPr/>
        </p:nvSpPr>
        <p:spPr>
          <a:xfrm>
            <a:off x="570375" y="1156075"/>
            <a:ext cx="8244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100"/>
              <a:buFont typeface="Arial"/>
              <a:buNone/>
            </a:pPr>
            <a:r>
              <a:rPr lang="it" sz="1400" b="0" i="0" u="none" strike="noStrike" cap="none">
                <a:solidFill>
                  <a:schemeClr val="dk2"/>
                </a:solidFill>
                <a:latin typeface="Calibri"/>
                <a:ea typeface="Calibri"/>
                <a:cs typeface="Calibri"/>
                <a:sym typeface="Calibri"/>
              </a:rPr>
              <a:t>The </a:t>
            </a:r>
            <a:r>
              <a:rPr lang="it" sz="1400" b="1" i="0" u="none" strike="noStrike" cap="none">
                <a:solidFill>
                  <a:schemeClr val="dk2"/>
                </a:solidFill>
                <a:latin typeface="Calibri"/>
                <a:ea typeface="Calibri"/>
                <a:cs typeface="Calibri"/>
                <a:sym typeface="Calibri"/>
              </a:rPr>
              <a:t>economic dimension</a:t>
            </a:r>
            <a:r>
              <a:rPr lang="it" sz="1400" b="0" i="0" u="none" strike="noStrike" cap="none">
                <a:solidFill>
                  <a:schemeClr val="dk2"/>
                </a:solidFill>
                <a:latin typeface="Calibri"/>
                <a:ea typeface="Calibri"/>
                <a:cs typeface="Calibri"/>
                <a:sym typeface="Calibri"/>
              </a:rPr>
              <a:t> defines an enterprise as social is the objectives and the way in which production is carried out. The definition is articulated along two dimensions: the economic-entrepreneurial and the social one.  The economic-entrepreneurial dimension requires the existence of</a:t>
            </a:r>
            <a:r>
              <a:rPr lang="it" sz="1400" b="1" i="0" u="none" strike="noStrike" cap="none">
                <a:solidFill>
                  <a:schemeClr val="dk2"/>
                </a:solidFill>
                <a:latin typeface="Calibri"/>
                <a:ea typeface="Calibri"/>
                <a:cs typeface="Calibri"/>
                <a:sym typeface="Calibri"/>
              </a:rPr>
              <a:t> four requirements:</a:t>
            </a:r>
            <a:r>
              <a:rPr lang="it" sz="1400" b="0" i="0" u="none" strike="noStrike" cap="none">
                <a:solidFill>
                  <a:schemeClr val="dk2"/>
                </a:solidFill>
                <a:latin typeface="Calibri"/>
                <a:ea typeface="Calibri"/>
                <a:cs typeface="Calibri"/>
                <a:sym typeface="Calibri"/>
              </a:rPr>
              <a:t> </a:t>
            </a:r>
            <a:endParaRPr sz="1400" b="0" i="0" u="none" strike="noStrike" cap="none">
              <a:solidFill>
                <a:schemeClr val="dk2"/>
              </a:solidFill>
              <a:latin typeface="Calibri"/>
              <a:ea typeface="Calibri"/>
              <a:cs typeface="Calibri"/>
              <a:sym typeface="Calibri"/>
            </a:endParaRPr>
          </a:p>
        </p:txBody>
      </p:sp>
      <p:grpSp>
        <p:nvGrpSpPr>
          <p:cNvPr id="815" name="Google Shape;815;p45"/>
          <p:cNvGrpSpPr/>
          <p:nvPr/>
        </p:nvGrpSpPr>
        <p:grpSpPr>
          <a:xfrm>
            <a:off x="5950374" y="2369261"/>
            <a:ext cx="1697522" cy="1793003"/>
            <a:chOff x="6077707" y="1644751"/>
            <a:chExt cx="1854000" cy="1854000"/>
          </a:xfrm>
        </p:grpSpPr>
        <p:sp>
          <p:nvSpPr>
            <p:cNvPr id="816" name="Google Shape;816;p45"/>
            <p:cNvSpPr/>
            <p:nvPr/>
          </p:nvSpPr>
          <p:spPr>
            <a:xfrm>
              <a:off x="6077707" y="1644751"/>
              <a:ext cx="1854000" cy="1854000"/>
            </a:xfrm>
            <a:prstGeom prst="ellipse">
              <a:avLst/>
            </a:prstGeom>
            <a:solidFill>
              <a:schemeClr val="dk1"/>
            </a:solidFill>
            <a:ln w="28575"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45"/>
            <p:cNvSpPr txBox="1"/>
            <p:nvPr/>
          </p:nvSpPr>
          <p:spPr>
            <a:xfrm>
              <a:off x="6455809" y="2074954"/>
              <a:ext cx="1418400" cy="993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chemeClr val="lt1"/>
                  </a:solidFill>
                  <a:latin typeface="Calibri"/>
                  <a:ea typeface="Calibri"/>
                  <a:cs typeface="Calibri"/>
                  <a:sym typeface="Calibri"/>
                </a:rPr>
                <a:t>presence of a certain number of paid workers</a:t>
              </a:r>
              <a:endParaRPr sz="900" b="0" i="0" u="none" strike="noStrike" cap="none">
                <a:solidFill>
                  <a:schemeClr val="lt1"/>
                </a:solidFill>
                <a:latin typeface="Roboto"/>
                <a:ea typeface="Roboto"/>
                <a:cs typeface="Roboto"/>
                <a:sym typeface="Roboto"/>
              </a:endParaRPr>
            </a:p>
          </p:txBody>
        </p:sp>
      </p:grpSp>
      <p:grpSp>
        <p:nvGrpSpPr>
          <p:cNvPr id="818" name="Google Shape;818;p45"/>
          <p:cNvGrpSpPr/>
          <p:nvPr/>
        </p:nvGrpSpPr>
        <p:grpSpPr>
          <a:xfrm>
            <a:off x="4521365" y="2369274"/>
            <a:ext cx="1697522" cy="1793003"/>
            <a:chOff x="4614148" y="1699022"/>
            <a:chExt cx="1854000" cy="1854000"/>
          </a:xfrm>
        </p:grpSpPr>
        <p:sp>
          <p:nvSpPr>
            <p:cNvPr id="819" name="Google Shape;819;p45"/>
            <p:cNvSpPr/>
            <p:nvPr/>
          </p:nvSpPr>
          <p:spPr>
            <a:xfrm>
              <a:off x="4614148" y="1699022"/>
              <a:ext cx="1854000" cy="1854000"/>
            </a:xfrm>
            <a:prstGeom prst="ellipse">
              <a:avLst/>
            </a:prstGeom>
            <a:solidFill>
              <a:schemeClr val="dk1"/>
            </a:solidFill>
            <a:ln w="2857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5"/>
            <p:cNvSpPr txBox="1"/>
            <p:nvPr/>
          </p:nvSpPr>
          <p:spPr>
            <a:xfrm>
              <a:off x="4891089" y="2215291"/>
              <a:ext cx="1440600" cy="934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chemeClr val="lt1"/>
                  </a:solidFill>
                  <a:latin typeface="Calibri"/>
                  <a:ea typeface="Calibri"/>
                  <a:cs typeface="Calibri"/>
                  <a:sym typeface="Calibri"/>
                </a:rPr>
                <a:t>assumption by the founders and owners of a significant level of economic risk</a:t>
              </a:r>
              <a:endParaRPr sz="900" b="0" i="0" u="none" strike="noStrike" cap="none">
                <a:solidFill>
                  <a:schemeClr val="lt1"/>
                </a:solidFill>
                <a:latin typeface="Roboto"/>
                <a:ea typeface="Roboto"/>
                <a:cs typeface="Roboto"/>
                <a:sym typeface="Roboto"/>
              </a:endParaRPr>
            </a:p>
          </p:txBody>
        </p:sp>
      </p:grpSp>
      <p:grpSp>
        <p:nvGrpSpPr>
          <p:cNvPr id="821" name="Google Shape;821;p45"/>
          <p:cNvGrpSpPr/>
          <p:nvPr/>
        </p:nvGrpSpPr>
        <p:grpSpPr>
          <a:xfrm>
            <a:off x="2980530" y="2369271"/>
            <a:ext cx="1697522" cy="1793003"/>
            <a:chOff x="2834102" y="1644762"/>
            <a:chExt cx="1854000" cy="1854000"/>
          </a:xfrm>
        </p:grpSpPr>
        <p:sp>
          <p:nvSpPr>
            <p:cNvPr id="822" name="Google Shape;822;p45"/>
            <p:cNvSpPr/>
            <p:nvPr/>
          </p:nvSpPr>
          <p:spPr>
            <a:xfrm>
              <a:off x="2834102" y="1644762"/>
              <a:ext cx="1854000" cy="1854000"/>
            </a:xfrm>
            <a:prstGeom prst="ellipse">
              <a:avLst/>
            </a:prstGeom>
            <a:solidFill>
              <a:schemeClr val="dk1"/>
            </a:solidFill>
            <a:ln w="2857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5"/>
            <p:cNvSpPr txBox="1"/>
            <p:nvPr/>
          </p:nvSpPr>
          <p:spPr>
            <a:xfrm>
              <a:off x="3129287" y="1823418"/>
              <a:ext cx="1505400" cy="1496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chemeClr val="lt1"/>
                  </a:solidFill>
                  <a:latin typeface="Calibri"/>
                  <a:ea typeface="Calibri"/>
                  <a:cs typeface="Calibri"/>
                  <a:sym typeface="Calibri"/>
                </a:rPr>
                <a:t>high degree of autonomy in establishment and management of the company</a:t>
              </a:r>
              <a:endParaRPr sz="1100" b="0" i="0" u="none" strike="noStrike" cap="none">
                <a:solidFill>
                  <a:schemeClr val="lt1"/>
                </a:solidFill>
                <a:latin typeface="Roboto"/>
                <a:ea typeface="Roboto"/>
                <a:cs typeface="Roboto"/>
                <a:sym typeface="Roboto"/>
              </a:endParaRPr>
            </a:p>
          </p:txBody>
        </p:sp>
      </p:grpSp>
      <p:grpSp>
        <p:nvGrpSpPr>
          <p:cNvPr id="824" name="Google Shape;824;p45"/>
          <p:cNvGrpSpPr/>
          <p:nvPr/>
        </p:nvGrpSpPr>
        <p:grpSpPr>
          <a:xfrm>
            <a:off x="1496111" y="2369271"/>
            <a:ext cx="1697522" cy="1793003"/>
            <a:chOff x="1212300" y="1644762"/>
            <a:chExt cx="1854000" cy="1854000"/>
          </a:xfrm>
        </p:grpSpPr>
        <p:sp>
          <p:nvSpPr>
            <p:cNvPr id="825" name="Google Shape;825;p45"/>
            <p:cNvSpPr/>
            <p:nvPr/>
          </p:nvSpPr>
          <p:spPr>
            <a:xfrm>
              <a:off x="1212300" y="1644762"/>
              <a:ext cx="1854000" cy="1854000"/>
            </a:xfrm>
            <a:prstGeom prst="ellipse">
              <a:avLst/>
            </a:prstGeom>
            <a:solidFill>
              <a:schemeClr val="dk1"/>
            </a:solidFill>
            <a:ln w="28575" cap="flat" cmpd="sng">
              <a:solidFill>
                <a:srgbClr val="BE2F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5"/>
            <p:cNvSpPr txBox="1"/>
            <p:nvPr/>
          </p:nvSpPr>
          <p:spPr>
            <a:xfrm>
              <a:off x="1407869" y="1988344"/>
              <a:ext cx="1658400" cy="1029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chemeClr val="lt1"/>
                  </a:solidFill>
                  <a:latin typeface="Calibri"/>
                  <a:ea typeface="Calibri"/>
                  <a:cs typeface="Calibri"/>
                  <a:sym typeface="Calibri"/>
                </a:rPr>
                <a:t>production of goods and/or services in a continuous and professional form</a:t>
              </a:r>
              <a:r>
                <a:rPr lang="it" sz="1100" b="0" i="0" u="none" strike="noStrike" cap="none">
                  <a:solidFill>
                    <a:schemeClr val="lt1"/>
                  </a:solidFill>
                  <a:latin typeface="Roboto"/>
                  <a:ea typeface="Roboto"/>
                  <a:cs typeface="Roboto"/>
                  <a:sym typeface="Roboto"/>
                </a:rPr>
                <a:t> </a:t>
              </a:r>
              <a:endParaRPr sz="1100" b="0" i="0" u="none" strike="noStrike" cap="none">
                <a:solidFill>
                  <a:schemeClr val="lt1"/>
                </a:solidFill>
                <a:latin typeface="Roboto"/>
                <a:ea typeface="Roboto"/>
                <a:cs typeface="Roboto"/>
                <a:sym typeface="Roboto"/>
              </a:endParaRPr>
            </a:p>
          </p:txBody>
        </p:sp>
      </p:grpSp>
      <p:pic>
        <p:nvPicPr>
          <p:cNvPr id="827" name="Google Shape;827;p45"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832" name="Google Shape;832;p4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33" name="Google Shape;833;p46"/>
          <p:cNvSpPr txBox="1"/>
          <p:nvPr/>
        </p:nvSpPr>
        <p:spPr>
          <a:xfrm>
            <a:off x="3828875" y="1426825"/>
            <a:ext cx="5142300" cy="33957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200"/>
              <a:buFont typeface="Arial"/>
              <a:buNone/>
            </a:pPr>
            <a:endParaRPr sz="1200" b="1" i="0" u="none" strike="noStrike" cap="none">
              <a:solidFill>
                <a:schemeClr val="dk2"/>
              </a:solidFill>
              <a:latin typeface="Calibri"/>
              <a:ea typeface="Calibri"/>
              <a:cs typeface="Calibri"/>
              <a:sym typeface="Calibri"/>
            </a:endParaRPr>
          </a:p>
          <a:p>
            <a:pPr marL="457200" marR="0" lvl="0" indent="-317500" algn="l" rtl="0">
              <a:lnSpc>
                <a:spcPct val="150000"/>
              </a:lnSpc>
              <a:spcBef>
                <a:spcPts val="0"/>
              </a:spcBef>
              <a:spcAft>
                <a:spcPts val="0"/>
              </a:spcAft>
              <a:buClr>
                <a:schemeClr val="dk2"/>
              </a:buClr>
              <a:buSzPts val="1400"/>
              <a:buFont typeface="Calibri"/>
              <a:buChar char="●"/>
            </a:pPr>
            <a:r>
              <a:rPr lang="it" sz="1400" b="0" i="0" u="none" strike="noStrike" cap="none">
                <a:solidFill>
                  <a:schemeClr val="dk2"/>
                </a:solidFill>
                <a:latin typeface="Calibri"/>
                <a:ea typeface="Calibri"/>
                <a:cs typeface="Calibri"/>
                <a:sym typeface="Calibri"/>
              </a:rPr>
              <a:t>having as an </a:t>
            </a:r>
            <a:r>
              <a:rPr lang="it" sz="1400" b="1" i="0" u="none" strike="noStrike" cap="none">
                <a:solidFill>
                  <a:schemeClr val="dk2"/>
                </a:solidFill>
                <a:latin typeface="Calibri"/>
                <a:ea typeface="Calibri"/>
                <a:cs typeface="Calibri"/>
                <a:sym typeface="Calibri"/>
              </a:rPr>
              <a:t>explicit objective</a:t>
            </a:r>
            <a:r>
              <a:rPr lang="it" sz="1400" b="0" i="0" u="none" strike="noStrike" cap="none">
                <a:solidFill>
                  <a:schemeClr val="dk2"/>
                </a:solidFill>
                <a:latin typeface="Calibri"/>
                <a:ea typeface="Calibri"/>
                <a:cs typeface="Calibri"/>
                <a:sym typeface="Calibri"/>
              </a:rPr>
              <a:t> to produce benefits for the community as a whole or for disadvantaged groups</a:t>
            </a:r>
            <a:endParaRPr sz="1400" b="0" i="0" u="none" strike="noStrike" cap="none">
              <a:solidFill>
                <a:schemeClr val="dk2"/>
              </a:solidFill>
              <a:latin typeface="Calibri"/>
              <a:ea typeface="Calibri"/>
              <a:cs typeface="Calibri"/>
              <a:sym typeface="Calibri"/>
            </a:endParaRPr>
          </a:p>
          <a:p>
            <a:pPr marL="457200" marR="0" lvl="0" indent="-317500" algn="l" rtl="0">
              <a:lnSpc>
                <a:spcPct val="150000"/>
              </a:lnSpc>
              <a:spcBef>
                <a:spcPts val="0"/>
              </a:spcBef>
              <a:spcAft>
                <a:spcPts val="0"/>
              </a:spcAft>
              <a:buClr>
                <a:schemeClr val="dk2"/>
              </a:buClr>
              <a:buSzPts val="1400"/>
              <a:buFont typeface="Calibri"/>
              <a:buChar char="●"/>
            </a:pPr>
            <a:r>
              <a:rPr lang="it" sz="1400" b="0" i="0" u="none" strike="noStrike" cap="none">
                <a:solidFill>
                  <a:schemeClr val="dk2"/>
                </a:solidFill>
                <a:latin typeface="Calibri"/>
                <a:ea typeface="Calibri"/>
                <a:cs typeface="Calibri"/>
                <a:sym typeface="Calibri"/>
              </a:rPr>
              <a:t>be a </a:t>
            </a:r>
            <a:r>
              <a:rPr lang="it" sz="1400" b="1" i="0" u="none" strike="noStrike" cap="none">
                <a:solidFill>
                  <a:schemeClr val="dk2"/>
                </a:solidFill>
                <a:latin typeface="Calibri"/>
                <a:ea typeface="Calibri"/>
                <a:cs typeface="Calibri"/>
                <a:sym typeface="Calibri"/>
              </a:rPr>
              <a:t>collective</a:t>
            </a:r>
            <a:r>
              <a:rPr lang="it" sz="1400" b="0" i="0" u="none" strike="noStrike" cap="none">
                <a:solidFill>
                  <a:schemeClr val="dk2"/>
                </a:solidFill>
                <a:latin typeface="Calibri"/>
                <a:ea typeface="Calibri"/>
                <a:cs typeface="Calibri"/>
                <a:sym typeface="Calibri"/>
              </a:rPr>
              <a:t> initiative, promoted by a group of citizens</a:t>
            </a:r>
            <a:endParaRPr sz="1400" b="0" i="0" u="none" strike="noStrike" cap="none">
              <a:solidFill>
                <a:schemeClr val="dk2"/>
              </a:solidFill>
              <a:latin typeface="Calibri"/>
              <a:ea typeface="Calibri"/>
              <a:cs typeface="Calibri"/>
              <a:sym typeface="Calibri"/>
            </a:endParaRPr>
          </a:p>
          <a:p>
            <a:pPr marL="457200" marR="0" lvl="0" indent="-317500" algn="l" rtl="0">
              <a:lnSpc>
                <a:spcPct val="150000"/>
              </a:lnSpc>
              <a:spcBef>
                <a:spcPts val="0"/>
              </a:spcBef>
              <a:spcAft>
                <a:spcPts val="0"/>
              </a:spcAft>
              <a:buClr>
                <a:schemeClr val="dk2"/>
              </a:buClr>
              <a:buSzPts val="1400"/>
              <a:buFont typeface="Calibri"/>
              <a:buChar char="●"/>
            </a:pPr>
            <a:r>
              <a:rPr lang="it" sz="1400" b="0" i="0" u="none" strike="noStrike" cap="none">
                <a:solidFill>
                  <a:schemeClr val="dk2"/>
                </a:solidFill>
                <a:latin typeface="Calibri"/>
                <a:ea typeface="Calibri"/>
                <a:cs typeface="Calibri"/>
                <a:sym typeface="Calibri"/>
              </a:rPr>
              <a:t>have governance </a:t>
            </a:r>
            <a:r>
              <a:rPr lang="it" sz="1400" b="1" i="0" u="none" strike="noStrike" cap="none">
                <a:solidFill>
                  <a:schemeClr val="dk2"/>
                </a:solidFill>
                <a:latin typeface="Calibri"/>
                <a:ea typeface="Calibri"/>
                <a:cs typeface="Calibri"/>
                <a:sym typeface="Calibri"/>
              </a:rPr>
              <a:t>entrusted</a:t>
            </a:r>
            <a:r>
              <a:rPr lang="it" sz="1400" b="0" i="0" u="none" strike="noStrike" cap="none">
                <a:solidFill>
                  <a:schemeClr val="dk2"/>
                </a:solidFill>
                <a:latin typeface="Calibri"/>
                <a:ea typeface="Calibri"/>
                <a:cs typeface="Calibri"/>
                <a:sym typeface="Calibri"/>
              </a:rPr>
              <a:t> exclusively or predominantly to stakeholders other than the owners of the capital</a:t>
            </a:r>
            <a:endParaRPr sz="1400" b="0" i="0" u="none" strike="noStrike" cap="none">
              <a:solidFill>
                <a:schemeClr val="dk2"/>
              </a:solidFill>
              <a:latin typeface="Calibri"/>
              <a:ea typeface="Calibri"/>
              <a:cs typeface="Calibri"/>
              <a:sym typeface="Calibri"/>
            </a:endParaRPr>
          </a:p>
          <a:p>
            <a:pPr marL="457200" marR="0" lvl="0" indent="-317500" algn="l" rtl="0">
              <a:lnSpc>
                <a:spcPct val="150000"/>
              </a:lnSpc>
              <a:spcBef>
                <a:spcPts val="0"/>
              </a:spcBef>
              <a:spcAft>
                <a:spcPts val="0"/>
              </a:spcAft>
              <a:buClr>
                <a:schemeClr val="dk2"/>
              </a:buClr>
              <a:buSzPts val="1400"/>
              <a:buFont typeface="Calibri"/>
              <a:buChar char="●"/>
            </a:pPr>
            <a:r>
              <a:rPr lang="it" sz="1400" b="0" i="0" u="none" strike="noStrike" cap="none">
                <a:solidFill>
                  <a:schemeClr val="dk2"/>
                </a:solidFill>
                <a:latin typeface="Calibri"/>
                <a:ea typeface="Calibri"/>
                <a:cs typeface="Calibri"/>
                <a:sym typeface="Calibri"/>
              </a:rPr>
              <a:t>ensure</a:t>
            </a:r>
            <a:r>
              <a:rPr lang="it" sz="1400" b="1" i="0" u="none" strike="noStrike" cap="none">
                <a:solidFill>
                  <a:schemeClr val="dk2"/>
                </a:solidFill>
                <a:latin typeface="Calibri"/>
                <a:ea typeface="Calibri"/>
                <a:cs typeface="Calibri"/>
                <a:sym typeface="Calibri"/>
              </a:rPr>
              <a:t> broad participation</a:t>
            </a:r>
            <a:r>
              <a:rPr lang="it" sz="1400" b="0" i="0" u="none" strike="noStrike" cap="none">
                <a:solidFill>
                  <a:schemeClr val="dk2"/>
                </a:solidFill>
                <a:latin typeface="Calibri"/>
                <a:ea typeface="Calibri"/>
                <a:cs typeface="Calibri"/>
                <a:sym typeface="Calibri"/>
              </a:rPr>
              <a:t> in decision-making processes, capable of involving all or almost all the groups interested in the activity </a:t>
            </a:r>
            <a:endParaRPr sz="1400" b="0" i="0" u="none" strike="noStrike" cap="none">
              <a:solidFill>
                <a:srgbClr val="000000"/>
              </a:solidFill>
              <a:latin typeface="Calibri"/>
              <a:ea typeface="Calibri"/>
              <a:cs typeface="Calibri"/>
              <a:sym typeface="Calibri"/>
            </a:endParaRPr>
          </a:p>
          <a:p>
            <a:pPr marL="457200" marR="0" lvl="0" indent="-317500" algn="l" rtl="0">
              <a:lnSpc>
                <a:spcPct val="150000"/>
              </a:lnSpc>
              <a:spcBef>
                <a:spcPts val="0"/>
              </a:spcBef>
              <a:spcAft>
                <a:spcPts val="0"/>
              </a:spcAft>
              <a:buClr>
                <a:schemeClr val="dk2"/>
              </a:buClr>
              <a:buSzPts val="1400"/>
              <a:buFont typeface="Calibri"/>
              <a:buChar char="●"/>
            </a:pPr>
            <a:r>
              <a:rPr lang="it" sz="1400" b="1" i="0" u="none" strike="noStrike" cap="none">
                <a:solidFill>
                  <a:schemeClr val="dk2"/>
                </a:solidFill>
                <a:latin typeface="Calibri"/>
                <a:ea typeface="Calibri"/>
                <a:cs typeface="Calibri"/>
                <a:sym typeface="Calibri"/>
              </a:rPr>
              <a:t>not provide for the distribution of profits</a:t>
            </a:r>
            <a:r>
              <a:rPr lang="it" sz="1400" b="0" i="0" u="none" strike="noStrike" cap="none">
                <a:solidFill>
                  <a:schemeClr val="dk2"/>
                </a:solidFill>
                <a:latin typeface="Calibri"/>
                <a:ea typeface="Calibri"/>
                <a:cs typeface="Calibri"/>
                <a:sym typeface="Calibri"/>
              </a:rPr>
              <a:t>, even indirectly, or at most̀ a limited distribution.</a:t>
            </a:r>
            <a:endParaRPr sz="1400" b="0" i="0" u="none" strike="noStrike" cap="none">
              <a:solidFill>
                <a:schemeClr val="dk2"/>
              </a:solidFill>
              <a:latin typeface="Calibri"/>
              <a:ea typeface="Calibri"/>
              <a:cs typeface="Calibri"/>
              <a:sym typeface="Calibri"/>
            </a:endParaRPr>
          </a:p>
          <a:p>
            <a:pPr marL="0" marR="0" lvl="0" indent="0" algn="l" rtl="0">
              <a:lnSpc>
                <a:spcPct val="100000"/>
              </a:lnSpc>
              <a:spcBef>
                <a:spcPts val="220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834" name="Google Shape;834;p46"/>
          <p:cNvSpPr txBox="1"/>
          <p:nvPr/>
        </p:nvSpPr>
        <p:spPr>
          <a:xfrm>
            <a:off x="2664725" y="2641275"/>
            <a:ext cx="16524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chemeClr val="dk2"/>
              </a:buClr>
              <a:buSzPts val="1100"/>
              <a:buFont typeface="Arial"/>
              <a:buNone/>
            </a:pPr>
            <a:endParaRPr sz="11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35" name="Google Shape;835;p46"/>
          <p:cNvSpPr txBox="1">
            <a:spLocks noGrp="1"/>
          </p:cNvSpPr>
          <p:nvPr>
            <p:ph type="title"/>
          </p:nvPr>
        </p:nvSpPr>
        <p:spPr>
          <a:xfrm>
            <a:off x="588183" y="608250"/>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a:solidFill>
                  <a:srgbClr val="002B4D"/>
                </a:solidFill>
              </a:rPr>
              <a:t>5.3 Social Dimension</a:t>
            </a:r>
            <a:endParaRPr sz="2400">
              <a:solidFill>
                <a:srgbClr val="002B4D"/>
              </a:solidFill>
            </a:endParaRPr>
          </a:p>
        </p:txBody>
      </p:sp>
      <p:pic>
        <p:nvPicPr>
          <p:cNvPr id="836" name="Google Shape;836;p46"/>
          <p:cNvPicPr preferRelativeResize="0"/>
          <p:nvPr/>
        </p:nvPicPr>
        <p:blipFill rotWithShape="1">
          <a:blip r:embed="rId4">
            <a:alphaModFix/>
          </a:blip>
          <a:srcRect/>
          <a:stretch/>
        </p:blipFill>
        <p:spPr>
          <a:xfrm>
            <a:off x="880475" y="2029400"/>
            <a:ext cx="2531149" cy="2648349"/>
          </a:xfrm>
          <a:prstGeom prst="rect">
            <a:avLst/>
          </a:prstGeom>
          <a:noFill/>
          <a:ln>
            <a:noFill/>
          </a:ln>
        </p:spPr>
      </p:pic>
      <p:sp>
        <p:nvSpPr>
          <p:cNvPr id="837" name="Google Shape;837;p46"/>
          <p:cNvSpPr txBox="1"/>
          <p:nvPr/>
        </p:nvSpPr>
        <p:spPr>
          <a:xfrm>
            <a:off x="516300" y="1243650"/>
            <a:ext cx="3259500" cy="99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000"/>
              </a:spcAft>
              <a:buClr>
                <a:schemeClr val="dk2"/>
              </a:buClr>
              <a:buSzPts val="1100"/>
              <a:buFont typeface="Arial"/>
              <a:buNone/>
            </a:pPr>
            <a:r>
              <a:rPr lang="it" sz="1600" b="1" i="0" u="none" strike="noStrike" cap="none">
                <a:solidFill>
                  <a:schemeClr val="dk2"/>
                </a:solidFill>
                <a:latin typeface="Calibri"/>
                <a:ea typeface="Calibri"/>
                <a:cs typeface="Calibri"/>
                <a:sym typeface="Calibri"/>
              </a:rPr>
              <a:t>The social dimension requires the possession of the following characteristics:</a:t>
            </a:r>
            <a:endParaRPr sz="1600" b="1" i="0" u="none" strike="noStrike" cap="none">
              <a:solidFill>
                <a:schemeClr val="dk2"/>
              </a:solidFill>
              <a:latin typeface="Calibri"/>
              <a:ea typeface="Calibri"/>
              <a:cs typeface="Calibri"/>
              <a:sym typeface="Calibri"/>
            </a:endParaRPr>
          </a:p>
        </p:txBody>
      </p:sp>
      <p:sp>
        <p:nvSpPr>
          <p:cNvPr id="838" name="Google Shape;838;p46"/>
          <p:cNvSpPr txBox="1"/>
          <p:nvPr/>
        </p:nvSpPr>
        <p:spPr>
          <a:xfrm>
            <a:off x="152400" y="152400"/>
            <a:ext cx="3000000" cy="58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000"/>
              </a:spcAft>
              <a:buClr>
                <a:srgbClr val="000000"/>
              </a:buClr>
              <a:buSzPts val="1200"/>
              <a:buFont typeface="Arial"/>
              <a:buNone/>
            </a:pPr>
            <a:r>
              <a:rPr lang="it" sz="1200" b="0" i="0" u="none" strike="noStrike" cap="none">
                <a:solidFill>
                  <a:schemeClr val="lt1"/>
                </a:solidFill>
                <a:latin typeface="Calibri"/>
                <a:ea typeface="Calibri"/>
                <a:cs typeface="Calibri"/>
                <a:sym typeface="Calibri"/>
              </a:rPr>
              <a:t>The social dimension requires the possession of the following characteristics:</a:t>
            </a:r>
            <a:endParaRPr sz="1400" b="0" i="0" u="none" strike="noStrike" cap="none">
              <a:solidFill>
                <a:schemeClr val="dk2"/>
              </a:solidFill>
              <a:latin typeface="Arial"/>
              <a:ea typeface="Arial"/>
              <a:cs typeface="Arial"/>
              <a:sym typeface="Arial"/>
            </a:endParaRPr>
          </a:p>
        </p:txBody>
      </p:sp>
      <p:pic>
        <p:nvPicPr>
          <p:cNvPr id="839" name="Google Shape;839;p4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4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45" name="Google Shape;845;p47"/>
          <p:cNvSpPr txBox="1">
            <a:spLocks noGrp="1"/>
          </p:cNvSpPr>
          <p:nvPr>
            <p:ph type="body" idx="1"/>
          </p:nvPr>
        </p:nvSpPr>
        <p:spPr>
          <a:xfrm>
            <a:off x="570150" y="1099975"/>
            <a:ext cx="8003700" cy="114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800"/>
              <a:buNone/>
            </a:pPr>
            <a:r>
              <a:rPr lang="it" sz="1400">
                <a:latin typeface="Calibri"/>
                <a:ea typeface="Calibri"/>
                <a:cs typeface="Calibri"/>
                <a:sym typeface="Calibri"/>
              </a:rPr>
              <a:t>In order to achieve economic success, </a:t>
            </a:r>
            <a:r>
              <a:rPr lang="it" sz="1400" b="1">
                <a:latin typeface="Calibri"/>
                <a:ea typeface="Calibri"/>
                <a:cs typeface="Calibri"/>
                <a:sym typeface="Calibri"/>
              </a:rPr>
              <a:t>Social Enterprises</a:t>
            </a:r>
            <a:r>
              <a:rPr lang="it" sz="1400">
                <a:latin typeface="Calibri"/>
                <a:ea typeface="Calibri"/>
                <a:cs typeface="Calibri"/>
                <a:sym typeface="Calibri"/>
              </a:rPr>
              <a:t> must rely on </a:t>
            </a:r>
            <a:r>
              <a:rPr lang="it" sz="1400" b="1">
                <a:latin typeface="Calibri"/>
                <a:ea typeface="Calibri"/>
                <a:cs typeface="Calibri"/>
                <a:sym typeface="Calibri"/>
              </a:rPr>
              <a:t>communication</a:t>
            </a:r>
            <a:r>
              <a:rPr lang="it" sz="1400">
                <a:latin typeface="Calibri"/>
                <a:ea typeface="Calibri"/>
                <a:cs typeface="Calibri"/>
                <a:sym typeface="Calibri"/>
              </a:rPr>
              <a:t>, particularly on </a:t>
            </a:r>
            <a:r>
              <a:rPr lang="it" sz="1400" b="1">
                <a:latin typeface="Calibri"/>
                <a:ea typeface="Calibri"/>
                <a:cs typeface="Calibri"/>
                <a:sym typeface="Calibri"/>
              </a:rPr>
              <a:t>marketing</a:t>
            </a:r>
            <a:r>
              <a:rPr lang="it" sz="1400">
                <a:latin typeface="Calibri"/>
                <a:ea typeface="Calibri"/>
                <a:cs typeface="Calibri"/>
                <a:sym typeface="Calibri"/>
              </a:rPr>
              <a:t>, to spread and publicise their message and their own mission within society, so much so that in these cases we talk about social marketing.</a:t>
            </a:r>
            <a:br>
              <a:rPr lang="it" sz="1400">
                <a:latin typeface="Calibri"/>
                <a:ea typeface="Calibri"/>
                <a:cs typeface="Calibri"/>
                <a:sym typeface="Calibri"/>
              </a:rPr>
            </a:br>
            <a:r>
              <a:rPr lang="it" sz="1400">
                <a:latin typeface="Calibri"/>
                <a:ea typeface="Calibri"/>
                <a:cs typeface="Calibri"/>
                <a:sym typeface="Calibri"/>
              </a:rPr>
              <a:t>The following criteria are the reference points for recognising marketing approaches that can legitimately fall under the label of </a:t>
            </a:r>
            <a:r>
              <a:rPr lang="it" sz="1400" b="1">
                <a:latin typeface="Calibri"/>
                <a:ea typeface="Calibri"/>
                <a:cs typeface="Calibri"/>
                <a:sym typeface="Calibri"/>
              </a:rPr>
              <a:t>social marketing</a:t>
            </a:r>
            <a:r>
              <a:rPr lang="it" sz="1400">
                <a:latin typeface="Calibri"/>
                <a:ea typeface="Calibri"/>
                <a:cs typeface="Calibri"/>
                <a:sym typeface="Calibri"/>
              </a:rPr>
              <a:t>:</a:t>
            </a:r>
            <a:endParaRPr sz="1400">
              <a:solidFill>
                <a:srgbClr val="365F91"/>
              </a:solidFill>
              <a:latin typeface="Calibri"/>
              <a:ea typeface="Calibri"/>
              <a:cs typeface="Calibri"/>
              <a:sym typeface="Calibri"/>
            </a:endParaRPr>
          </a:p>
        </p:txBody>
      </p:sp>
      <p:sp>
        <p:nvSpPr>
          <p:cNvPr id="846" name="Google Shape;846;p47"/>
          <p:cNvSpPr txBox="1"/>
          <p:nvPr/>
        </p:nvSpPr>
        <p:spPr>
          <a:xfrm>
            <a:off x="0" y="2495800"/>
            <a:ext cx="2124000" cy="1289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160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sp>
        <p:nvSpPr>
          <p:cNvPr id="847" name="Google Shape;847;p47"/>
          <p:cNvSpPr txBox="1"/>
          <p:nvPr/>
        </p:nvSpPr>
        <p:spPr>
          <a:xfrm>
            <a:off x="6544300" y="3567900"/>
            <a:ext cx="2223300" cy="93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it" sz="1300" b="1" i="0" u="none" strike="noStrike" cap="none">
                <a:solidFill>
                  <a:schemeClr val="dk2"/>
                </a:solidFill>
                <a:latin typeface="Calibri"/>
                <a:ea typeface="Calibri"/>
                <a:cs typeface="Calibri"/>
                <a:sym typeface="Calibri"/>
              </a:rPr>
              <a:t>the objective of the marketing programme must be “voluntary behaviour change”</a:t>
            </a:r>
            <a:endParaRPr sz="1300" b="1" i="0" u="none" strike="noStrike" cap="none">
              <a:solidFill>
                <a:srgbClr val="000000"/>
              </a:solidFill>
              <a:latin typeface="Calibri"/>
              <a:ea typeface="Calibri"/>
              <a:cs typeface="Calibri"/>
              <a:sym typeface="Calibri"/>
            </a:endParaRPr>
          </a:p>
        </p:txBody>
      </p:sp>
      <p:sp>
        <p:nvSpPr>
          <p:cNvPr id="848" name="Google Shape;848;p47"/>
          <p:cNvSpPr txBox="1"/>
          <p:nvPr/>
        </p:nvSpPr>
        <p:spPr>
          <a:xfrm>
            <a:off x="718275" y="2884900"/>
            <a:ext cx="1878900" cy="1372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it" sz="1300" b="1" i="0" u="none" strike="noStrike" cap="none">
                <a:solidFill>
                  <a:schemeClr val="dk2"/>
                </a:solidFill>
                <a:latin typeface="Calibri"/>
                <a:ea typeface="Calibri"/>
                <a:cs typeface="Calibri"/>
                <a:sym typeface="Calibri"/>
              </a:rPr>
              <a:t>marketing projects must make consistent use of “audience research”</a:t>
            </a:r>
            <a:endParaRPr sz="1300" b="1" i="0" u="none" strike="noStrike" cap="none">
              <a:solidFill>
                <a:schemeClr val="dk2"/>
              </a:solidFill>
              <a:latin typeface="Calibri"/>
              <a:ea typeface="Calibri"/>
              <a:cs typeface="Calibri"/>
              <a:sym typeface="Calibri"/>
            </a:endParaRPr>
          </a:p>
          <a:p>
            <a:pPr marL="0" marR="0" lvl="0" indent="0" algn="l" rtl="0">
              <a:lnSpc>
                <a:spcPct val="100000"/>
              </a:lnSpc>
              <a:spcBef>
                <a:spcPts val="220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49" name="Google Shape;849;p47"/>
          <p:cNvSpPr txBox="1"/>
          <p:nvPr/>
        </p:nvSpPr>
        <p:spPr>
          <a:xfrm>
            <a:off x="6544250" y="2406750"/>
            <a:ext cx="21651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it" sz="1300" b="1" i="0" u="none" strike="noStrike" cap="none">
                <a:solidFill>
                  <a:schemeClr val="dk2"/>
                </a:solidFill>
                <a:latin typeface="Calibri"/>
                <a:ea typeface="Calibri"/>
                <a:cs typeface="Calibri"/>
                <a:sym typeface="Calibri"/>
              </a:rPr>
              <a:t>the programme proceeds with a careful segmentation of the target audienc</a:t>
            </a:r>
            <a:r>
              <a:rPr lang="it" sz="1300" b="0" i="0" u="none" strike="noStrike" cap="none">
                <a:solidFill>
                  <a:schemeClr val="dk2"/>
                </a:solidFill>
                <a:latin typeface="Calibri"/>
                <a:ea typeface="Calibri"/>
                <a:cs typeface="Calibri"/>
                <a:sym typeface="Calibri"/>
              </a:rPr>
              <a:t>e</a:t>
            </a:r>
            <a:endParaRPr sz="1300" b="0" i="0" u="none" strike="noStrike" cap="none">
              <a:solidFill>
                <a:srgbClr val="000000"/>
              </a:solidFill>
              <a:latin typeface="Calibri"/>
              <a:ea typeface="Calibri"/>
              <a:cs typeface="Calibri"/>
              <a:sym typeface="Calibri"/>
            </a:endParaRPr>
          </a:p>
        </p:txBody>
      </p:sp>
      <p:grpSp>
        <p:nvGrpSpPr>
          <p:cNvPr id="850" name="Google Shape;850;p47"/>
          <p:cNvGrpSpPr/>
          <p:nvPr/>
        </p:nvGrpSpPr>
        <p:grpSpPr>
          <a:xfrm>
            <a:off x="3111329" y="2006672"/>
            <a:ext cx="3068540" cy="2944706"/>
            <a:chOff x="2675581" y="676586"/>
            <a:chExt cx="3793942" cy="3790328"/>
          </a:xfrm>
        </p:grpSpPr>
        <p:sp>
          <p:nvSpPr>
            <p:cNvPr id="851" name="Google Shape;851;p47"/>
            <p:cNvSpPr/>
            <p:nvPr/>
          </p:nvSpPr>
          <p:spPr>
            <a:xfrm rot="-7199815">
              <a:off x="3183352" y="1184485"/>
              <a:ext cx="2774659" cy="2774659"/>
            </a:xfrm>
            <a:prstGeom prst="blockArc">
              <a:avLst>
                <a:gd name="adj1" fmla="val 12622480"/>
                <a:gd name="adj2" fmla="val 18176457"/>
                <a:gd name="adj3" fmla="val 20786"/>
              </a:avLst>
            </a:prstGeom>
            <a:solidFill>
              <a:srgbClr val="B02C20"/>
            </a:solidFill>
            <a:ln w="9525" cap="flat" cmpd="sng">
              <a:solidFill>
                <a:srgbClr val="FB8C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47"/>
            <p:cNvSpPr/>
            <p:nvPr/>
          </p:nvSpPr>
          <p:spPr>
            <a:xfrm rot="-1799815">
              <a:off x="3183352" y="1184357"/>
              <a:ext cx="2774659" cy="2774659"/>
            </a:xfrm>
            <a:prstGeom prst="blockArc">
              <a:avLst>
                <a:gd name="adj1" fmla="val 12622480"/>
                <a:gd name="adj2" fmla="val 18176457"/>
                <a:gd name="adj3" fmla="val 20786"/>
              </a:avLst>
            </a:prstGeom>
            <a:solidFill>
              <a:srgbClr val="F46524"/>
            </a:solidFill>
            <a:ln w="952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47"/>
            <p:cNvSpPr/>
            <p:nvPr/>
          </p:nvSpPr>
          <p:spPr>
            <a:xfrm rot="3600185">
              <a:off x="3187094" y="1184439"/>
              <a:ext cx="2774659" cy="2774659"/>
            </a:xfrm>
            <a:prstGeom prst="blockArc">
              <a:avLst>
                <a:gd name="adj1" fmla="val 12564381"/>
                <a:gd name="adj2" fmla="val 18346131"/>
                <a:gd name="adj3" fmla="val 20844"/>
              </a:avLst>
            </a:prstGeom>
            <a:solidFill>
              <a:srgbClr val="802017"/>
            </a:solidFill>
            <a:ln w="9525" cap="flat" cmpd="sng">
              <a:solidFill>
                <a:srgbClr val="FB8C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47"/>
            <p:cNvSpPr/>
            <p:nvPr/>
          </p:nvSpPr>
          <p:spPr>
            <a:xfrm rot="9000185">
              <a:off x="3185977" y="1184485"/>
              <a:ext cx="2774659" cy="2774659"/>
            </a:xfrm>
            <a:prstGeom prst="blockArc">
              <a:avLst>
                <a:gd name="adj1" fmla="val 12622480"/>
                <a:gd name="adj2" fmla="val 18081133"/>
                <a:gd name="adj3" fmla="val 20809"/>
              </a:avLst>
            </a:prstGeom>
            <a:solidFill>
              <a:schemeClr val="dk1"/>
            </a:solidFill>
            <a:ln w="9525" cap="flat" cmpd="sng">
              <a:solidFill>
                <a:srgbClr val="C33E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5" name="Google Shape;855;p47"/>
            <p:cNvGrpSpPr/>
            <p:nvPr/>
          </p:nvGrpSpPr>
          <p:grpSpPr>
            <a:xfrm rot="5400000">
              <a:off x="5379664" y="2278951"/>
              <a:ext cx="585000" cy="585471"/>
              <a:chOff x="1967628" y="812211"/>
              <a:chExt cx="587999" cy="587999"/>
            </a:xfrm>
          </p:grpSpPr>
          <p:sp>
            <p:nvSpPr>
              <p:cNvPr id="856" name="Google Shape;856;p47"/>
              <p:cNvSpPr/>
              <p:nvPr/>
            </p:nvSpPr>
            <p:spPr>
              <a:xfrm rot="39023">
                <a:off x="1970909" y="815492"/>
                <a:ext cx="581437" cy="581437"/>
              </a:xfrm>
              <a:prstGeom prst="pie">
                <a:avLst>
                  <a:gd name="adj1" fmla="val 6190354"/>
                  <a:gd name="adj2" fmla="val 14996165"/>
                </a:avLst>
              </a:prstGeom>
              <a:solidFill>
                <a:srgbClr val="A72A1E"/>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47"/>
              <p:cNvSpPr/>
              <p:nvPr/>
            </p:nvSpPr>
            <p:spPr>
              <a:xfrm rot="10800000">
                <a:off x="1970875" y="815525"/>
                <a:ext cx="581400" cy="581400"/>
              </a:xfrm>
              <a:prstGeom prst="pie">
                <a:avLst>
                  <a:gd name="adj1" fmla="val 4028252"/>
                  <a:gd name="adj2" fmla="val 17183677"/>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8" name="Google Shape;858;p47"/>
            <p:cNvGrpSpPr/>
            <p:nvPr/>
          </p:nvGrpSpPr>
          <p:grpSpPr>
            <a:xfrm rot="10800000">
              <a:off x="4280710" y="3378530"/>
              <a:ext cx="585000" cy="585471"/>
              <a:chOff x="1967628" y="812211"/>
              <a:chExt cx="587999" cy="587999"/>
            </a:xfrm>
          </p:grpSpPr>
          <p:sp>
            <p:nvSpPr>
              <p:cNvPr id="859" name="Google Shape;859;p47"/>
              <p:cNvSpPr/>
              <p:nvPr/>
            </p:nvSpPr>
            <p:spPr>
              <a:xfrm rot="39023">
                <a:off x="1970909" y="815492"/>
                <a:ext cx="581437" cy="581437"/>
              </a:xfrm>
              <a:prstGeom prst="pie">
                <a:avLst>
                  <a:gd name="adj1" fmla="val 6190354"/>
                  <a:gd name="adj2" fmla="val 14996165"/>
                </a:avLst>
              </a:prstGeom>
              <a:solidFill>
                <a:srgbClr val="B02C20"/>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47"/>
              <p:cNvSpPr/>
              <p:nvPr/>
            </p:nvSpPr>
            <p:spPr>
              <a:xfrm rot="10800000">
                <a:off x="1970875" y="815525"/>
                <a:ext cx="581400" cy="581400"/>
              </a:xfrm>
              <a:prstGeom prst="pie">
                <a:avLst>
                  <a:gd name="adj1" fmla="val 4028252"/>
                  <a:gd name="adj2" fmla="val 17183677"/>
                </a:avLst>
              </a:prstGeom>
              <a:solidFill>
                <a:srgbClr val="B02C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1" name="Google Shape;861;p47"/>
            <p:cNvGrpSpPr/>
            <p:nvPr/>
          </p:nvGrpSpPr>
          <p:grpSpPr>
            <a:xfrm rot="-5400000">
              <a:off x="3179922" y="2281479"/>
              <a:ext cx="585000" cy="585471"/>
              <a:chOff x="1967628" y="812211"/>
              <a:chExt cx="587999" cy="587999"/>
            </a:xfrm>
          </p:grpSpPr>
          <p:sp>
            <p:nvSpPr>
              <p:cNvPr id="862" name="Google Shape;862;p47"/>
              <p:cNvSpPr/>
              <p:nvPr/>
            </p:nvSpPr>
            <p:spPr>
              <a:xfrm rot="39023">
                <a:off x="1970909" y="815492"/>
                <a:ext cx="581437" cy="581437"/>
              </a:xfrm>
              <a:prstGeom prst="pie">
                <a:avLst>
                  <a:gd name="adj1" fmla="val 6190354"/>
                  <a:gd name="adj2" fmla="val 14996165"/>
                </a:avLst>
              </a:prstGeom>
              <a:solidFill>
                <a:srgbClr val="BE2F22"/>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47"/>
              <p:cNvSpPr/>
              <p:nvPr/>
            </p:nvSpPr>
            <p:spPr>
              <a:xfrm rot="10800000">
                <a:off x="1970875" y="815525"/>
                <a:ext cx="581400" cy="581400"/>
              </a:xfrm>
              <a:prstGeom prst="pie">
                <a:avLst>
                  <a:gd name="adj1" fmla="val 4028252"/>
                  <a:gd name="adj2" fmla="val 17183677"/>
                </a:avLst>
              </a:prstGeom>
              <a:solidFill>
                <a:srgbClr val="BE2F2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4" name="Google Shape;864;p47"/>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sp>
          <p:nvSpPr>
            <p:cNvPr id="865" name="Google Shape;865;p47"/>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sp>
          <p:nvSpPr>
            <p:cNvPr id="866" name="Google Shape;866;p47"/>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sp>
          <p:nvSpPr>
            <p:cNvPr id="867" name="Google Shape;867;p47"/>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Roboto"/>
                <a:ea typeface="Roboto"/>
                <a:cs typeface="Roboto"/>
                <a:sym typeface="Roboto"/>
              </a:endParaRPr>
            </a:p>
          </p:txBody>
        </p:sp>
        <p:grpSp>
          <p:nvGrpSpPr>
            <p:cNvPr id="868" name="Google Shape;868;p47"/>
            <p:cNvGrpSpPr/>
            <p:nvPr/>
          </p:nvGrpSpPr>
          <p:grpSpPr>
            <a:xfrm>
              <a:off x="4261689" y="1180926"/>
              <a:ext cx="585000" cy="585529"/>
              <a:chOff x="1967628" y="812211"/>
              <a:chExt cx="587999" cy="587999"/>
            </a:xfrm>
          </p:grpSpPr>
          <p:sp>
            <p:nvSpPr>
              <p:cNvPr id="869" name="Google Shape;869;p47"/>
              <p:cNvSpPr/>
              <p:nvPr/>
            </p:nvSpPr>
            <p:spPr>
              <a:xfrm rot="39023">
                <a:off x="1970909" y="815492"/>
                <a:ext cx="581437" cy="581437"/>
              </a:xfrm>
              <a:prstGeom prst="pie">
                <a:avLst>
                  <a:gd name="adj1" fmla="val 6190354"/>
                  <a:gd name="adj2" fmla="val 14996165"/>
                </a:avLst>
              </a:prstGeom>
              <a:solidFill>
                <a:srgbClr val="802017"/>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7"/>
              <p:cNvSpPr/>
              <p:nvPr/>
            </p:nvSpPr>
            <p:spPr>
              <a:xfrm rot="10800000">
                <a:off x="1970875" y="815525"/>
                <a:ext cx="581400" cy="581400"/>
              </a:xfrm>
              <a:prstGeom prst="pie">
                <a:avLst>
                  <a:gd name="adj1" fmla="val 4028252"/>
                  <a:gd name="adj2" fmla="val 17183677"/>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1" name="Google Shape;871;p47"/>
          <p:cNvSpPr txBox="1">
            <a:spLocks noGrp="1"/>
          </p:cNvSpPr>
          <p:nvPr>
            <p:ph type="title"/>
          </p:nvPr>
        </p:nvSpPr>
        <p:spPr>
          <a:xfrm>
            <a:off x="523600" y="568825"/>
            <a:ext cx="8244000" cy="56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2"/>
              </a:buClr>
              <a:buSzPts val="1100"/>
              <a:buFont typeface="Arial"/>
              <a:buNone/>
            </a:pPr>
            <a:r>
              <a:rPr lang="it" sz="2300">
                <a:solidFill>
                  <a:srgbClr val="002B4D"/>
                </a:solidFill>
              </a:rPr>
              <a:t>5.4 Social Marketing</a:t>
            </a:r>
            <a:endParaRPr sz="2400">
              <a:solidFill>
                <a:srgbClr val="002B4D"/>
              </a:solidFill>
            </a:endParaRPr>
          </a:p>
        </p:txBody>
      </p:sp>
      <p:cxnSp>
        <p:nvCxnSpPr>
          <p:cNvPr id="872" name="Google Shape;872;p47"/>
          <p:cNvCxnSpPr/>
          <p:nvPr/>
        </p:nvCxnSpPr>
        <p:spPr>
          <a:xfrm flipH="1">
            <a:off x="2570585" y="3326521"/>
            <a:ext cx="789000" cy="3300"/>
          </a:xfrm>
          <a:prstGeom prst="straightConnector1">
            <a:avLst/>
          </a:prstGeom>
          <a:noFill/>
          <a:ln w="9525" cap="flat" cmpd="sng">
            <a:solidFill>
              <a:srgbClr val="A72A1E"/>
            </a:solidFill>
            <a:prstDash val="solid"/>
            <a:round/>
            <a:headEnd type="none" w="sm" len="sm"/>
            <a:tailEnd type="oval" w="med" len="med"/>
          </a:ln>
        </p:spPr>
      </p:cxnSp>
      <p:cxnSp>
        <p:nvCxnSpPr>
          <p:cNvPr id="873" name="Google Shape;873;p47"/>
          <p:cNvCxnSpPr/>
          <p:nvPr/>
        </p:nvCxnSpPr>
        <p:spPr>
          <a:xfrm>
            <a:off x="5576535" y="2661846"/>
            <a:ext cx="899400" cy="0"/>
          </a:xfrm>
          <a:prstGeom prst="straightConnector1">
            <a:avLst/>
          </a:prstGeom>
          <a:noFill/>
          <a:ln w="9525" cap="flat" cmpd="sng">
            <a:solidFill>
              <a:srgbClr val="A72A1E"/>
            </a:solidFill>
            <a:prstDash val="solid"/>
            <a:round/>
            <a:headEnd type="none" w="sm" len="sm"/>
            <a:tailEnd type="oval" w="med" len="med"/>
          </a:ln>
        </p:spPr>
      </p:cxnSp>
      <p:cxnSp>
        <p:nvCxnSpPr>
          <p:cNvPr id="874" name="Google Shape;874;p47"/>
          <p:cNvCxnSpPr/>
          <p:nvPr/>
        </p:nvCxnSpPr>
        <p:spPr>
          <a:xfrm>
            <a:off x="5644910" y="4078671"/>
            <a:ext cx="899400" cy="0"/>
          </a:xfrm>
          <a:prstGeom prst="straightConnector1">
            <a:avLst/>
          </a:prstGeom>
          <a:noFill/>
          <a:ln w="9525" cap="flat" cmpd="sng">
            <a:solidFill>
              <a:srgbClr val="A72A1E"/>
            </a:solidFill>
            <a:prstDash val="solid"/>
            <a:round/>
            <a:headEnd type="none" w="sm" len="sm"/>
            <a:tailEnd type="oval" w="med" len="med"/>
          </a:ln>
        </p:spPr>
      </p:cxnSp>
      <p:pic>
        <p:nvPicPr>
          <p:cNvPr id="875" name="Google Shape;875;p4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0" name="Google Shape;880;p4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81" name="Google Shape;881;p4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SzPts val="1800"/>
              <a:buNone/>
            </a:pPr>
            <a:r>
              <a:rPr lang="it">
                <a:solidFill>
                  <a:srgbClr val="000000"/>
                </a:solidFill>
              </a:rPr>
              <a:t>The process of measuring the social impact of a company is necessary to analyze and redefine business objectives and strategies by stakeholders, who can have a complete view of the progress of the project.</a:t>
            </a:r>
            <a:r>
              <a:rPr lang="it"/>
              <a:t> </a:t>
            </a:r>
            <a:endParaRPr/>
          </a:p>
          <a:p>
            <a:pPr marL="114300" lvl="0" indent="0" algn="l" rtl="0">
              <a:lnSpc>
                <a:spcPct val="115000"/>
              </a:lnSpc>
              <a:spcBef>
                <a:spcPts val="0"/>
              </a:spcBef>
              <a:spcAft>
                <a:spcPts val="0"/>
              </a:spcAft>
              <a:buSzPts val="1800"/>
              <a:buNone/>
            </a:pPr>
            <a:endParaRPr/>
          </a:p>
        </p:txBody>
      </p:sp>
      <p:sp>
        <p:nvSpPr>
          <p:cNvPr id="882" name="Google Shape;882;p48"/>
          <p:cNvSpPr txBox="1"/>
          <p:nvPr/>
        </p:nvSpPr>
        <p:spPr>
          <a:xfrm>
            <a:off x="50" y="1650007"/>
            <a:ext cx="4572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6. How to measure social impact</a:t>
            </a:r>
            <a:endParaRPr sz="2500" b="1" i="0" u="none" strike="noStrike" cap="none">
              <a:solidFill>
                <a:schemeClr val="dk1"/>
              </a:solidFill>
              <a:latin typeface="Raleway"/>
              <a:ea typeface="Raleway"/>
              <a:cs typeface="Raleway"/>
              <a:sym typeface="Raleway"/>
            </a:endParaRPr>
          </a:p>
        </p:txBody>
      </p:sp>
      <p:sp>
        <p:nvSpPr>
          <p:cNvPr id="883" name="Google Shape;883;p48"/>
          <p:cNvSpPr txBox="1">
            <a:spLocks noGrp="1"/>
          </p:cNvSpPr>
          <p:nvPr>
            <p:ph type="title"/>
          </p:nvPr>
        </p:nvSpPr>
        <p:spPr>
          <a:xfrm>
            <a:off x="50" y="2380832"/>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6.1 Purpose of measurement</a:t>
            </a:r>
            <a:endParaRPr/>
          </a:p>
        </p:txBody>
      </p:sp>
      <p:pic>
        <p:nvPicPr>
          <p:cNvPr id="884" name="Google Shape;884;p48"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49"/>
          <p:cNvSpPr txBox="1">
            <a:spLocks noGrp="1"/>
          </p:cNvSpPr>
          <p:nvPr>
            <p:ph type="title"/>
          </p:nvPr>
        </p:nvSpPr>
        <p:spPr>
          <a:xfrm>
            <a:off x="496560" y="658794"/>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chemeClr val="dk1"/>
                </a:solidFill>
              </a:rPr>
              <a:t>How to measure social impact</a:t>
            </a:r>
            <a:endParaRPr sz="2400"/>
          </a:p>
        </p:txBody>
      </p:sp>
      <p:sp>
        <p:nvSpPr>
          <p:cNvPr id="890" name="Google Shape;890;p49"/>
          <p:cNvSpPr txBox="1">
            <a:spLocks noGrp="1"/>
          </p:cNvSpPr>
          <p:nvPr>
            <p:ph type="body" idx="1"/>
          </p:nvPr>
        </p:nvSpPr>
        <p:spPr>
          <a:xfrm>
            <a:off x="622582" y="1246342"/>
            <a:ext cx="8170500" cy="30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16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r>
              <a:rPr lang="it" sz="1600" b="0" i="0" u="none" strike="noStrike">
                <a:solidFill>
                  <a:srgbClr val="000000"/>
                </a:solidFill>
                <a:latin typeface="Calibri"/>
                <a:ea typeface="Calibri"/>
                <a:cs typeface="Calibri"/>
                <a:sym typeface="Calibri"/>
              </a:rPr>
              <a:t>The measurement process has two purposes:</a:t>
            </a:r>
            <a:endParaRPr sz="2400"/>
          </a:p>
        </p:txBody>
      </p:sp>
      <p:pic>
        <p:nvPicPr>
          <p:cNvPr id="891" name="Google Shape;891;p49"/>
          <p:cNvPicPr preferRelativeResize="0"/>
          <p:nvPr/>
        </p:nvPicPr>
        <p:blipFill rotWithShape="1">
          <a:blip r:embed="rId3">
            <a:alphaModFix/>
          </a:blip>
          <a:srcRect/>
          <a:stretch/>
        </p:blipFill>
        <p:spPr>
          <a:xfrm>
            <a:off x="0" y="0"/>
            <a:ext cx="718275" cy="679625"/>
          </a:xfrm>
          <a:prstGeom prst="rect">
            <a:avLst/>
          </a:prstGeom>
          <a:noFill/>
          <a:ln>
            <a:noFill/>
          </a:ln>
        </p:spPr>
      </p:pic>
      <p:grpSp>
        <p:nvGrpSpPr>
          <p:cNvPr id="892" name="Google Shape;892;p49"/>
          <p:cNvGrpSpPr/>
          <p:nvPr/>
        </p:nvGrpSpPr>
        <p:grpSpPr>
          <a:xfrm>
            <a:off x="761999" y="2176332"/>
            <a:ext cx="7620000" cy="1877881"/>
            <a:chOff x="0" y="33789"/>
            <a:chExt cx="7620000" cy="1877881"/>
          </a:xfrm>
        </p:grpSpPr>
        <p:sp>
          <p:nvSpPr>
            <p:cNvPr id="893" name="Google Shape;893;p49"/>
            <p:cNvSpPr/>
            <p:nvPr/>
          </p:nvSpPr>
          <p:spPr>
            <a:xfrm>
              <a:off x="0" y="240429"/>
              <a:ext cx="7620000" cy="793800"/>
            </a:xfrm>
            <a:prstGeom prst="rect">
              <a:avLst/>
            </a:prstGeom>
            <a:solidFill>
              <a:schemeClr val="lt1">
                <a:alpha val="89411"/>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9"/>
            <p:cNvSpPr txBox="1"/>
            <p:nvPr/>
          </p:nvSpPr>
          <p:spPr>
            <a:xfrm>
              <a:off x="0" y="240429"/>
              <a:ext cx="7620000" cy="793800"/>
            </a:xfrm>
            <a:prstGeom prst="rect">
              <a:avLst/>
            </a:prstGeom>
            <a:noFill/>
            <a:ln>
              <a:noFill/>
            </a:ln>
          </p:spPr>
          <p:txBody>
            <a:bodyPr spcFirstLastPara="1" wrap="square" lIns="591375" tIns="291575" rIns="5913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allows to identify more effective strategies for the projects that the company intends to develop</a:t>
              </a:r>
              <a:endParaRPr sz="1400" b="0" i="0" u="none" strike="noStrike" cap="none">
                <a:solidFill>
                  <a:srgbClr val="000000"/>
                </a:solidFill>
                <a:latin typeface="Arial"/>
                <a:ea typeface="Arial"/>
                <a:cs typeface="Arial"/>
                <a:sym typeface="Arial"/>
              </a:endParaRPr>
            </a:p>
          </p:txBody>
        </p:sp>
        <p:sp>
          <p:nvSpPr>
            <p:cNvPr id="895" name="Google Shape;895;p49"/>
            <p:cNvSpPr/>
            <p:nvPr/>
          </p:nvSpPr>
          <p:spPr>
            <a:xfrm>
              <a:off x="381000" y="33789"/>
              <a:ext cx="5334000" cy="413400"/>
            </a:xfrm>
            <a:prstGeom prst="roundRect">
              <a:avLst>
                <a:gd name="adj" fmla="val 16667"/>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9"/>
            <p:cNvSpPr txBox="1"/>
            <p:nvPr/>
          </p:nvSpPr>
          <p:spPr>
            <a:xfrm>
              <a:off x="401175" y="53964"/>
              <a:ext cx="5293800" cy="372900"/>
            </a:xfrm>
            <a:prstGeom prst="rect">
              <a:avLst/>
            </a:prstGeom>
            <a:noFill/>
            <a:ln>
              <a:noFill/>
            </a:ln>
          </p:spPr>
          <p:txBody>
            <a:bodyPr spcFirstLastPara="1" wrap="square" lIns="201600" tIns="0" rIns="2016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internal</a:t>
              </a:r>
              <a:endParaRPr sz="1400" b="0" i="0" u="none" strike="noStrike" cap="none">
                <a:solidFill>
                  <a:schemeClr val="lt1"/>
                </a:solidFill>
                <a:latin typeface="Arial"/>
                <a:ea typeface="Arial"/>
                <a:cs typeface="Arial"/>
                <a:sym typeface="Arial"/>
              </a:endParaRPr>
            </a:p>
          </p:txBody>
        </p:sp>
        <p:sp>
          <p:nvSpPr>
            <p:cNvPr id="897" name="Google Shape;897;p49"/>
            <p:cNvSpPr/>
            <p:nvPr/>
          </p:nvSpPr>
          <p:spPr>
            <a:xfrm>
              <a:off x="0" y="1316470"/>
              <a:ext cx="7620000" cy="595200"/>
            </a:xfrm>
            <a:prstGeom prst="rect">
              <a:avLst/>
            </a:prstGeom>
            <a:solidFill>
              <a:schemeClr val="lt1">
                <a:alpha val="89411"/>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9"/>
            <p:cNvSpPr txBox="1"/>
            <p:nvPr/>
          </p:nvSpPr>
          <p:spPr>
            <a:xfrm>
              <a:off x="0" y="1316470"/>
              <a:ext cx="7620000" cy="595200"/>
            </a:xfrm>
            <a:prstGeom prst="rect">
              <a:avLst/>
            </a:prstGeom>
            <a:noFill/>
            <a:ln>
              <a:noFill/>
            </a:ln>
          </p:spPr>
          <p:txBody>
            <a:bodyPr spcFirstLastPara="1" wrap="square" lIns="591375" tIns="291575" rIns="5913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allows you to inform stakeholders about the effectiveness of its interventions</a:t>
              </a:r>
              <a:endParaRPr sz="1400" b="0" i="0" u="none" strike="noStrike" cap="none">
                <a:solidFill>
                  <a:srgbClr val="000000"/>
                </a:solidFill>
                <a:latin typeface="Arial"/>
                <a:ea typeface="Arial"/>
                <a:cs typeface="Arial"/>
                <a:sym typeface="Arial"/>
              </a:endParaRPr>
            </a:p>
          </p:txBody>
        </p:sp>
        <p:sp>
          <p:nvSpPr>
            <p:cNvPr id="899" name="Google Shape;899;p49"/>
            <p:cNvSpPr/>
            <p:nvPr/>
          </p:nvSpPr>
          <p:spPr>
            <a:xfrm>
              <a:off x="381000" y="1109829"/>
              <a:ext cx="5334000" cy="413400"/>
            </a:xfrm>
            <a:prstGeom prst="roundRect">
              <a:avLst>
                <a:gd name="adj" fmla="val 16667"/>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49"/>
            <p:cNvSpPr txBox="1"/>
            <p:nvPr/>
          </p:nvSpPr>
          <p:spPr>
            <a:xfrm>
              <a:off x="401175" y="1130004"/>
              <a:ext cx="5293800" cy="372900"/>
            </a:xfrm>
            <a:prstGeom prst="rect">
              <a:avLst/>
            </a:prstGeom>
            <a:noFill/>
            <a:ln>
              <a:noFill/>
            </a:ln>
          </p:spPr>
          <p:txBody>
            <a:bodyPr spcFirstLastPara="1" wrap="square" lIns="201600" tIns="0" rIns="2016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 sz="1400" b="0" i="0" u="none" strike="noStrike" cap="none">
                  <a:solidFill>
                    <a:schemeClr val="lt1"/>
                  </a:solidFill>
                  <a:latin typeface="Arial"/>
                  <a:ea typeface="Arial"/>
                  <a:cs typeface="Arial"/>
                  <a:sym typeface="Arial"/>
                </a:rPr>
                <a:t>external</a:t>
              </a:r>
              <a:endParaRPr sz="1400" b="0" i="0" u="none" strike="noStrike" cap="none">
                <a:solidFill>
                  <a:schemeClr val="lt1"/>
                </a:solidFill>
                <a:latin typeface="Arial"/>
                <a:ea typeface="Arial"/>
                <a:cs typeface="Arial"/>
                <a:sym typeface="Arial"/>
              </a:endParaRPr>
            </a:p>
          </p:txBody>
        </p:sp>
      </p:grpSp>
      <p:pic>
        <p:nvPicPr>
          <p:cNvPr id="901" name="Google Shape;901;p49"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50"/>
          <p:cNvSpPr txBox="1">
            <a:spLocks noGrp="1"/>
          </p:cNvSpPr>
          <p:nvPr>
            <p:ph type="title"/>
          </p:nvPr>
        </p:nvSpPr>
        <p:spPr>
          <a:xfrm>
            <a:off x="477983" y="575950"/>
            <a:ext cx="82440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chemeClr val="dk1"/>
                </a:solidFill>
              </a:rPr>
              <a:t>How to measure social impact</a:t>
            </a:r>
            <a:endParaRPr sz="2400"/>
          </a:p>
        </p:txBody>
      </p:sp>
      <p:pic>
        <p:nvPicPr>
          <p:cNvPr id="907" name="Google Shape;907;p5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08" name="Google Shape;908;p50"/>
          <p:cNvSpPr txBox="1"/>
          <p:nvPr/>
        </p:nvSpPr>
        <p:spPr>
          <a:xfrm>
            <a:off x="4726996" y="1300314"/>
            <a:ext cx="3660600" cy="6557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5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Definition of the scope of analysis</a:t>
            </a:r>
            <a:endParaRPr sz="1400" b="0" i="0" u="none" strike="noStrike" cap="none">
              <a:solidFill>
                <a:srgbClr val="000000"/>
              </a:solidFill>
              <a:latin typeface="Arial"/>
              <a:ea typeface="Arial"/>
              <a:cs typeface="Arial"/>
              <a:sym typeface="Arial"/>
            </a:endParaRPr>
          </a:p>
          <a:p>
            <a:pPr marL="285750" marR="0" lvl="0" indent="-285750" algn="l" rtl="0">
              <a:lnSpc>
                <a:spcPct val="25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Stakeholder engagement and involvement</a:t>
            </a:r>
            <a:endParaRPr sz="1400" b="0" i="0" u="none" strike="noStrike" cap="none">
              <a:solidFill>
                <a:srgbClr val="000000"/>
              </a:solidFill>
              <a:latin typeface="Arial"/>
              <a:ea typeface="Arial"/>
              <a:cs typeface="Arial"/>
              <a:sym typeface="Arial"/>
            </a:endParaRPr>
          </a:p>
          <a:p>
            <a:pPr marL="285750" marR="0" lvl="0" indent="-285750" algn="l" rtl="0">
              <a:lnSpc>
                <a:spcPct val="25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Understanding the change process</a:t>
            </a:r>
            <a:endParaRPr sz="1400" b="0" i="0" u="none" strike="noStrike" cap="none">
              <a:solidFill>
                <a:srgbClr val="000000"/>
              </a:solidFill>
              <a:latin typeface="Arial"/>
              <a:ea typeface="Arial"/>
              <a:cs typeface="Arial"/>
              <a:sym typeface="Arial"/>
            </a:endParaRPr>
          </a:p>
          <a:p>
            <a:pPr marL="285750" marR="0" lvl="0" indent="-285750" algn="l" rtl="0">
              <a:lnSpc>
                <a:spcPct val="25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Measurement and choice of indicators</a:t>
            </a:r>
            <a:endParaRPr sz="1400" b="0" i="0" u="none" strike="noStrike" cap="none">
              <a:solidFill>
                <a:srgbClr val="000000"/>
              </a:solidFill>
              <a:latin typeface="Arial"/>
              <a:ea typeface="Arial"/>
              <a:cs typeface="Arial"/>
              <a:sym typeface="Arial"/>
            </a:endParaRPr>
          </a:p>
          <a:p>
            <a:pPr marL="285750" marR="0" lvl="0" indent="-285750" algn="l" rtl="0">
              <a:lnSpc>
                <a:spcPct val="25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Impact assessment</a:t>
            </a:r>
            <a:endParaRPr sz="1400" b="0" i="0" u="none" strike="noStrike" cap="none">
              <a:solidFill>
                <a:srgbClr val="000000"/>
              </a:solidFill>
              <a:latin typeface="Arial"/>
              <a:ea typeface="Arial"/>
              <a:cs typeface="Arial"/>
              <a:sym typeface="Arial"/>
            </a:endParaRPr>
          </a:p>
          <a:p>
            <a:pPr marL="285750" marR="0" lvl="0" indent="-285750" algn="l" rtl="0">
              <a:lnSpc>
                <a:spcPct val="250000"/>
              </a:lnSpc>
              <a:spcBef>
                <a:spcPts val="0"/>
              </a:spcBef>
              <a:spcAft>
                <a:spcPts val="0"/>
              </a:spcAft>
              <a:buClr>
                <a:srgbClr val="000000"/>
              </a:buClr>
              <a:buSzPts val="1400"/>
              <a:buFont typeface="Arial"/>
              <a:buChar char="•"/>
            </a:pPr>
            <a:r>
              <a:rPr lang="it" sz="1400" b="0" i="0" u="none" strike="noStrike" cap="none">
                <a:solidFill>
                  <a:srgbClr val="000000"/>
                </a:solidFill>
                <a:latin typeface="Calibri"/>
                <a:ea typeface="Calibri"/>
                <a:cs typeface="Calibri"/>
                <a:sym typeface="Calibri"/>
              </a:rPr>
              <a:t>Communication of results</a:t>
            </a:r>
            <a:endParaRPr sz="1400" b="0" i="0" u="none" strike="noStrike" cap="none">
              <a:solidFill>
                <a:srgbClr val="000000"/>
              </a:solidFill>
              <a:latin typeface="Arial"/>
              <a:ea typeface="Arial"/>
              <a:cs typeface="Arial"/>
              <a:sym typeface="Arial"/>
            </a:endParaRPr>
          </a:p>
          <a:p>
            <a:pPr marL="285750" marR="0" lvl="0" indent="-196850" algn="l" rtl="0">
              <a:lnSpc>
                <a:spcPct val="28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l" rtl="0">
              <a:lnSpc>
                <a:spcPct val="28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l" rtl="0">
              <a:lnSpc>
                <a:spcPct val="28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l" rtl="0">
              <a:lnSpc>
                <a:spcPct val="28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l" rtl="0">
              <a:lnSpc>
                <a:spcPct val="28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28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09" name="Google Shape;909;p50"/>
          <p:cNvCxnSpPr/>
          <p:nvPr/>
        </p:nvCxnSpPr>
        <p:spPr>
          <a:xfrm>
            <a:off x="8633638" y="1211350"/>
            <a:ext cx="0" cy="439500"/>
          </a:xfrm>
          <a:prstGeom prst="straightConnector1">
            <a:avLst/>
          </a:prstGeom>
          <a:noFill/>
          <a:ln w="22225" cap="flat" cmpd="sng">
            <a:solidFill>
              <a:srgbClr val="C33E00"/>
            </a:solidFill>
            <a:prstDash val="solid"/>
            <a:round/>
            <a:headEnd type="none" w="sm" len="sm"/>
            <a:tailEnd type="none" w="sm" len="sm"/>
          </a:ln>
        </p:spPr>
      </p:cxnSp>
      <p:cxnSp>
        <p:nvCxnSpPr>
          <p:cNvPr id="910" name="Google Shape;910;p50"/>
          <p:cNvCxnSpPr/>
          <p:nvPr/>
        </p:nvCxnSpPr>
        <p:spPr>
          <a:xfrm>
            <a:off x="8633638" y="1763174"/>
            <a:ext cx="0" cy="439500"/>
          </a:xfrm>
          <a:prstGeom prst="straightConnector1">
            <a:avLst/>
          </a:prstGeom>
          <a:noFill/>
          <a:ln w="19050" cap="flat" cmpd="sng">
            <a:solidFill>
              <a:srgbClr val="FF6B26"/>
            </a:solidFill>
            <a:prstDash val="solid"/>
            <a:round/>
            <a:headEnd type="none" w="sm" len="sm"/>
            <a:tailEnd type="none" w="sm" len="sm"/>
          </a:ln>
        </p:spPr>
      </p:cxnSp>
      <p:cxnSp>
        <p:nvCxnSpPr>
          <p:cNvPr id="911" name="Google Shape;911;p50"/>
          <p:cNvCxnSpPr/>
          <p:nvPr/>
        </p:nvCxnSpPr>
        <p:spPr>
          <a:xfrm>
            <a:off x="8633638" y="2351948"/>
            <a:ext cx="0" cy="439500"/>
          </a:xfrm>
          <a:prstGeom prst="straightConnector1">
            <a:avLst/>
          </a:prstGeom>
          <a:noFill/>
          <a:ln w="19050" cap="flat" cmpd="sng">
            <a:solidFill>
              <a:srgbClr val="F8A17A"/>
            </a:solidFill>
            <a:prstDash val="solid"/>
            <a:round/>
            <a:headEnd type="none" w="sm" len="sm"/>
            <a:tailEnd type="none" w="sm" len="sm"/>
          </a:ln>
        </p:spPr>
      </p:cxnSp>
      <p:cxnSp>
        <p:nvCxnSpPr>
          <p:cNvPr id="912" name="Google Shape;912;p50"/>
          <p:cNvCxnSpPr/>
          <p:nvPr/>
        </p:nvCxnSpPr>
        <p:spPr>
          <a:xfrm>
            <a:off x="8640727" y="2910143"/>
            <a:ext cx="0" cy="439500"/>
          </a:xfrm>
          <a:prstGeom prst="straightConnector1">
            <a:avLst/>
          </a:prstGeom>
          <a:noFill/>
          <a:ln w="19050" cap="flat" cmpd="sng">
            <a:solidFill>
              <a:srgbClr val="FFBA63"/>
            </a:solidFill>
            <a:prstDash val="solid"/>
            <a:round/>
            <a:headEnd type="none" w="sm" len="sm"/>
            <a:tailEnd type="none" w="sm" len="sm"/>
          </a:ln>
        </p:spPr>
      </p:cxnSp>
      <p:cxnSp>
        <p:nvCxnSpPr>
          <p:cNvPr id="913" name="Google Shape;913;p50"/>
          <p:cNvCxnSpPr/>
          <p:nvPr/>
        </p:nvCxnSpPr>
        <p:spPr>
          <a:xfrm>
            <a:off x="8640727" y="3495173"/>
            <a:ext cx="0" cy="439500"/>
          </a:xfrm>
          <a:prstGeom prst="straightConnector1">
            <a:avLst/>
          </a:prstGeom>
          <a:noFill/>
          <a:ln w="19050" cap="flat" cmpd="sng">
            <a:solidFill>
              <a:srgbClr val="FFD197"/>
            </a:solidFill>
            <a:prstDash val="solid"/>
            <a:round/>
            <a:headEnd type="none" w="sm" len="sm"/>
            <a:tailEnd type="none" w="sm" len="sm"/>
          </a:ln>
        </p:spPr>
      </p:cxnSp>
      <p:cxnSp>
        <p:nvCxnSpPr>
          <p:cNvPr id="914" name="Google Shape;914;p50"/>
          <p:cNvCxnSpPr/>
          <p:nvPr/>
        </p:nvCxnSpPr>
        <p:spPr>
          <a:xfrm>
            <a:off x="8640727" y="4106939"/>
            <a:ext cx="0" cy="439500"/>
          </a:xfrm>
          <a:prstGeom prst="straightConnector1">
            <a:avLst/>
          </a:prstGeom>
          <a:noFill/>
          <a:ln w="19050" cap="flat" cmpd="sng">
            <a:solidFill>
              <a:srgbClr val="FFE8CB"/>
            </a:solidFill>
            <a:prstDash val="solid"/>
            <a:round/>
            <a:headEnd type="none" w="sm" len="sm"/>
            <a:tailEnd type="none" w="sm" len="sm"/>
          </a:ln>
        </p:spPr>
      </p:cxnSp>
      <p:sp>
        <p:nvSpPr>
          <p:cNvPr id="915" name="Google Shape;915;p50"/>
          <p:cNvSpPr txBox="1"/>
          <p:nvPr/>
        </p:nvSpPr>
        <p:spPr>
          <a:xfrm>
            <a:off x="1252142" y="2425047"/>
            <a:ext cx="2118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it" sz="1600" b="0" i="0" u="none" strike="noStrike" cap="none">
                <a:solidFill>
                  <a:schemeClr val="dk2"/>
                </a:solidFill>
                <a:latin typeface="Arial"/>
                <a:ea typeface="Arial"/>
                <a:cs typeface="Arial"/>
                <a:sym typeface="Arial"/>
              </a:rPr>
              <a:t>The measurement process can be divided in six phases</a:t>
            </a:r>
            <a:endParaRPr sz="1400" b="0" i="0" u="none" strike="noStrike" cap="none">
              <a:solidFill>
                <a:srgbClr val="000000"/>
              </a:solidFill>
              <a:latin typeface="Arial"/>
              <a:ea typeface="Arial"/>
              <a:cs typeface="Arial"/>
              <a:sym typeface="Arial"/>
            </a:endParaRPr>
          </a:p>
        </p:txBody>
      </p:sp>
      <p:sp>
        <p:nvSpPr>
          <p:cNvPr id="916" name="Google Shape;916;p50"/>
          <p:cNvSpPr/>
          <p:nvPr/>
        </p:nvSpPr>
        <p:spPr>
          <a:xfrm>
            <a:off x="510361" y="1255575"/>
            <a:ext cx="3615000" cy="309000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7" name="Google Shape;917;p50"/>
          <p:cNvSpPr/>
          <p:nvPr/>
        </p:nvSpPr>
        <p:spPr>
          <a:xfrm>
            <a:off x="3051521" y="1255575"/>
            <a:ext cx="638100" cy="636900"/>
          </a:xfrm>
          <a:prstGeom prst="ellipse">
            <a:avLst/>
          </a:prstGeom>
          <a:solidFill>
            <a:srgbClr val="C33E0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8" name="Google Shape;918;p50"/>
          <p:cNvSpPr/>
          <p:nvPr/>
        </p:nvSpPr>
        <p:spPr>
          <a:xfrm>
            <a:off x="3701659" y="2071489"/>
            <a:ext cx="638100" cy="636900"/>
          </a:xfrm>
          <a:prstGeom prst="ellipse">
            <a:avLst/>
          </a:prstGeom>
          <a:solidFill>
            <a:srgbClr val="2AA1FE"/>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9" name="Google Shape;919;p50"/>
          <p:cNvSpPr/>
          <p:nvPr/>
        </p:nvSpPr>
        <p:spPr>
          <a:xfrm>
            <a:off x="3701659" y="3153827"/>
            <a:ext cx="638100" cy="636900"/>
          </a:xfrm>
          <a:prstGeom prst="ellipse">
            <a:avLst/>
          </a:prstGeom>
          <a:solidFill>
            <a:srgbClr val="FFFF0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0" name="Google Shape;920;p50"/>
          <p:cNvSpPr/>
          <p:nvPr/>
        </p:nvSpPr>
        <p:spPr>
          <a:xfrm>
            <a:off x="2906232" y="3860918"/>
            <a:ext cx="638100" cy="636900"/>
          </a:xfrm>
          <a:prstGeom prst="ellipse">
            <a:avLst/>
          </a:prstGeom>
          <a:solidFill>
            <a:schemeClr val="accent4"/>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21" name="Google Shape;921;p50" descr="Lente di ingrandimento con riempimento a tinta unita"/>
          <p:cNvPicPr preferRelativeResize="0"/>
          <p:nvPr/>
        </p:nvPicPr>
        <p:blipFill rotWithShape="1">
          <a:blip r:embed="rId4">
            <a:alphaModFix/>
          </a:blip>
          <a:srcRect/>
          <a:stretch/>
        </p:blipFill>
        <p:spPr>
          <a:xfrm>
            <a:off x="3165930" y="1354039"/>
            <a:ext cx="409135" cy="409135"/>
          </a:xfrm>
          <a:prstGeom prst="rect">
            <a:avLst/>
          </a:prstGeom>
          <a:noFill/>
          <a:ln>
            <a:noFill/>
          </a:ln>
        </p:spPr>
      </p:pic>
      <p:pic>
        <p:nvPicPr>
          <p:cNvPr id="922" name="Google Shape;922;p50" descr="Grafico logaritmico con riempimento a tinta unita"/>
          <p:cNvPicPr preferRelativeResize="0"/>
          <p:nvPr/>
        </p:nvPicPr>
        <p:blipFill rotWithShape="1">
          <a:blip r:embed="rId5">
            <a:alphaModFix/>
          </a:blip>
          <a:srcRect/>
          <a:stretch/>
        </p:blipFill>
        <p:spPr>
          <a:xfrm>
            <a:off x="3843574" y="2219868"/>
            <a:ext cx="410357" cy="410357"/>
          </a:xfrm>
          <a:prstGeom prst="rect">
            <a:avLst/>
          </a:prstGeom>
          <a:noFill/>
          <a:ln>
            <a:noFill/>
          </a:ln>
        </p:spPr>
      </p:pic>
      <p:pic>
        <p:nvPicPr>
          <p:cNvPr id="923" name="Google Shape;923;p50" descr="Persona che mangia con riempimento a tinta unita"/>
          <p:cNvPicPr preferRelativeResize="0"/>
          <p:nvPr/>
        </p:nvPicPr>
        <p:blipFill rotWithShape="1">
          <a:blip r:embed="rId6">
            <a:alphaModFix/>
          </a:blip>
          <a:srcRect/>
          <a:stretch/>
        </p:blipFill>
        <p:spPr>
          <a:xfrm>
            <a:off x="3797919" y="3260846"/>
            <a:ext cx="494280" cy="494280"/>
          </a:xfrm>
          <a:prstGeom prst="rect">
            <a:avLst/>
          </a:prstGeom>
          <a:noFill/>
          <a:ln>
            <a:noFill/>
          </a:ln>
        </p:spPr>
      </p:pic>
      <p:pic>
        <p:nvPicPr>
          <p:cNvPr id="924" name="Google Shape;924;p50" descr="Ingranaggi con riempimento a tinta unita"/>
          <p:cNvPicPr preferRelativeResize="0"/>
          <p:nvPr/>
        </p:nvPicPr>
        <p:blipFill rotWithShape="1">
          <a:blip r:embed="rId7">
            <a:alphaModFix/>
          </a:blip>
          <a:srcRect/>
          <a:stretch/>
        </p:blipFill>
        <p:spPr>
          <a:xfrm>
            <a:off x="2989762" y="3961377"/>
            <a:ext cx="470894" cy="470894"/>
          </a:xfrm>
          <a:prstGeom prst="rect">
            <a:avLst/>
          </a:prstGeom>
          <a:noFill/>
          <a:ln>
            <a:noFill/>
          </a:ln>
        </p:spPr>
      </p:pic>
      <p:pic>
        <p:nvPicPr>
          <p:cNvPr id="925" name="Google Shape;925;p50" descr="Graphical user interface, application&#10;&#10;Description automatically generated with medium confidence"/>
          <p:cNvPicPr preferRelativeResize="0"/>
          <p:nvPr/>
        </p:nvPicPr>
        <p:blipFill rotWithShape="1">
          <a:blip r:embed="rId8">
            <a:alphaModFix/>
          </a:blip>
          <a:srcRect/>
          <a:stretch/>
        </p:blipFill>
        <p:spPr>
          <a:xfrm>
            <a:off x="34350" y="4765725"/>
            <a:ext cx="1559450" cy="3271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930" name="Google Shape;930;p5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31" name="Google Shape;931;p51"/>
          <p:cNvSpPr txBox="1">
            <a:spLocks noGrp="1"/>
          </p:cNvSpPr>
          <p:nvPr>
            <p:ph type="title"/>
          </p:nvPr>
        </p:nvSpPr>
        <p:spPr>
          <a:xfrm>
            <a:off x="3206675" y="679625"/>
            <a:ext cx="3912300" cy="55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 sz="2400">
                <a:solidFill>
                  <a:schemeClr val="dk1"/>
                </a:solidFill>
              </a:rPr>
              <a:t>Purpose of measurement</a:t>
            </a:r>
            <a:endParaRPr sz="2400"/>
          </a:p>
        </p:txBody>
      </p:sp>
      <p:sp>
        <p:nvSpPr>
          <p:cNvPr id="932" name="Google Shape;932;p51"/>
          <p:cNvSpPr txBox="1"/>
          <p:nvPr/>
        </p:nvSpPr>
        <p:spPr>
          <a:xfrm>
            <a:off x="835925" y="1791450"/>
            <a:ext cx="3399900" cy="780300"/>
          </a:xfrm>
          <a:prstGeom prst="rect">
            <a:avLst/>
          </a:prstGeom>
          <a:noFill/>
          <a:ln>
            <a:noFill/>
          </a:ln>
        </p:spPr>
        <p:txBody>
          <a:bodyPr spcFirstLastPara="1" wrap="square" lIns="91425" tIns="91425" rIns="91425" bIns="91425" anchor="t" anchorCtr="0">
            <a:spAutoFit/>
          </a:bodyPr>
          <a:lstStyle/>
          <a:p>
            <a:pPr marL="114300" marR="0" lvl="0" indent="0" algn="l" rtl="0">
              <a:lnSpc>
                <a:spcPct val="115000"/>
              </a:lnSpc>
              <a:spcBef>
                <a:spcPts val="0"/>
              </a:spcBef>
              <a:spcAft>
                <a:spcPts val="0"/>
              </a:spcAft>
              <a:buClr>
                <a:srgbClr val="000000"/>
              </a:buClr>
              <a:buSzPts val="1800"/>
              <a:buFont typeface="Arial"/>
              <a:buNone/>
            </a:pPr>
            <a:r>
              <a:rPr lang="it" sz="1800" b="1" i="0" u="none" strike="noStrike" cap="none">
                <a:solidFill>
                  <a:schemeClr val="dk2"/>
                </a:solidFill>
                <a:latin typeface="Calibri"/>
                <a:ea typeface="Calibri"/>
                <a:cs typeface="Calibri"/>
                <a:sym typeface="Calibri"/>
              </a:rPr>
              <a:t>The purpose of measurement also has 3 purposes:</a:t>
            </a:r>
            <a:endParaRPr sz="1800" b="1" i="0" u="none" strike="noStrike" cap="none">
              <a:solidFill>
                <a:schemeClr val="dk2"/>
              </a:solidFill>
              <a:latin typeface="Lato"/>
              <a:ea typeface="Lato"/>
              <a:cs typeface="Lato"/>
              <a:sym typeface="Lato"/>
            </a:endParaRPr>
          </a:p>
        </p:txBody>
      </p:sp>
      <p:grpSp>
        <p:nvGrpSpPr>
          <p:cNvPr id="933" name="Google Shape;933;p51"/>
          <p:cNvGrpSpPr/>
          <p:nvPr/>
        </p:nvGrpSpPr>
        <p:grpSpPr>
          <a:xfrm>
            <a:off x="5552415" y="2640224"/>
            <a:ext cx="1854000" cy="1854000"/>
            <a:chOff x="4303290" y="2158374"/>
            <a:chExt cx="1854000" cy="1854000"/>
          </a:xfrm>
        </p:grpSpPr>
        <p:sp>
          <p:nvSpPr>
            <p:cNvPr id="934" name="Google Shape;934;p51"/>
            <p:cNvSpPr/>
            <p:nvPr/>
          </p:nvSpPr>
          <p:spPr>
            <a:xfrm>
              <a:off x="4303290" y="2158374"/>
              <a:ext cx="1854000" cy="1854000"/>
            </a:xfrm>
            <a:prstGeom prst="ellipse">
              <a:avLst/>
            </a:prstGeom>
            <a:solidFill>
              <a:schemeClr val="accent5"/>
            </a:solidFill>
            <a:ln w="28575" cap="flat" cmpd="sng">
              <a:solidFill>
                <a:srgbClr val="EDA2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51"/>
            <p:cNvSpPr txBox="1"/>
            <p:nvPr/>
          </p:nvSpPr>
          <p:spPr>
            <a:xfrm>
              <a:off x="5010351" y="2937027"/>
              <a:ext cx="1075200" cy="521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rgbClr val="FFFFFF"/>
                  </a:solidFill>
                  <a:latin typeface="Roboto"/>
                  <a:ea typeface="Roboto"/>
                  <a:cs typeface="Roboto"/>
                  <a:sym typeface="Roboto"/>
                </a:rPr>
                <a:t>INFORMING</a:t>
              </a:r>
              <a:endParaRPr sz="1100" b="0" i="0" u="none" strike="noStrike" cap="none">
                <a:solidFill>
                  <a:srgbClr val="FFFFFF"/>
                </a:solidFill>
                <a:latin typeface="Roboto"/>
                <a:ea typeface="Roboto"/>
                <a:cs typeface="Roboto"/>
                <a:sym typeface="Roboto"/>
              </a:endParaRPr>
            </a:p>
          </p:txBody>
        </p:sp>
      </p:grpSp>
      <p:grpSp>
        <p:nvGrpSpPr>
          <p:cNvPr id="936" name="Google Shape;936;p51"/>
          <p:cNvGrpSpPr/>
          <p:nvPr/>
        </p:nvGrpSpPr>
        <p:grpSpPr>
          <a:xfrm>
            <a:off x="4235837" y="2640224"/>
            <a:ext cx="1854000" cy="1854000"/>
            <a:chOff x="2986712" y="2158374"/>
            <a:chExt cx="1854000" cy="1854000"/>
          </a:xfrm>
        </p:grpSpPr>
        <p:sp>
          <p:nvSpPr>
            <p:cNvPr id="937" name="Google Shape;937;p51"/>
            <p:cNvSpPr/>
            <p:nvPr/>
          </p:nvSpPr>
          <p:spPr>
            <a:xfrm>
              <a:off x="2986712" y="2158374"/>
              <a:ext cx="1854000" cy="1854000"/>
            </a:xfrm>
            <a:prstGeom prst="ellipse">
              <a:avLst/>
            </a:prstGeom>
            <a:solidFill>
              <a:srgbClr val="F8A17A"/>
            </a:solidFill>
            <a:ln w="28575" cap="flat" cmpd="sng">
              <a:solidFill>
                <a:srgbClr val="EDA2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51"/>
            <p:cNvSpPr txBox="1"/>
            <p:nvPr/>
          </p:nvSpPr>
          <p:spPr>
            <a:xfrm>
              <a:off x="3134188" y="2937027"/>
              <a:ext cx="1075200" cy="521400"/>
            </a:xfrm>
            <a:prstGeom prst="rect">
              <a:avLst/>
            </a:prstGeom>
            <a:solidFill>
              <a:srgbClr val="F8A17A"/>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0" i="0" u="none" strike="noStrike" cap="none">
                  <a:solidFill>
                    <a:srgbClr val="FFFFFF"/>
                  </a:solidFill>
                  <a:latin typeface="Roboto"/>
                  <a:ea typeface="Roboto"/>
                  <a:cs typeface="Roboto"/>
                  <a:sym typeface="Roboto"/>
                </a:rPr>
                <a:t>LEARNING</a:t>
              </a:r>
              <a:endParaRPr sz="1100" b="0" i="0" u="none" strike="noStrike" cap="none">
                <a:solidFill>
                  <a:srgbClr val="FFFFFF"/>
                </a:solidFill>
                <a:latin typeface="Roboto"/>
                <a:ea typeface="Roboto"/>
                <a:cs typeface="Roboto"/>
                <a:sym typeface="Roboto"/>
              </a:endParaRPr>
            </a:p>
          </p:txBody>
        </p:sp>
      </p:grpSp>
      <p:grpSp>
        <p:nvGrpSpPr>
          <p:cNvPr id="939" name="Google Shape;939;p51"/>
          <p:cNvGrpSpPr/>
          <p:nvPr/>
        </p:nvGrpSpPr>
        <p:grpSpPr>
          <a:xfrm>
            <a:off x="4905969" y="1612989"/>
            <a:ext cx="1854000" cy="1854000"/>
            <a:chOff x="3656844" y="1131139"/>
            <a:chExt cx="1854000" cy="1854000"/>
          </a:xfrm>
        </p:grpSpPr>
        <p:sp>
          <p:nvSpPr>
            <p:cNvPr id="940" name="Google Shape;940;p51"/>
            <p:cNvSpPr/>
            <p:nvPr/>
          </p:nvSpPr>
          <p:spPr>
            <a:xfrm>
              <a:off x="3656844" y="1131139"/>
              <a:ext cx="1854000" cy="1854000"/>
            </a:xfrm>
            <a:prstGeom prst="ellipse">
              <a:avLst/>
            </a:prstGeom>
            <a:solidFill>
              <a:schemeClr val="dk1"/>
            </a:solidFill>
            <a:ln w="28575" cap="flat" cmpd="sng">
              <a:solidFill>
                <a:srgbClr val="EDA2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51"/>
            <p:cNvSpPr txBox="1"/>
            <p:nvPr/>
          </p:nvSpPr>
          <p:spPr>
            <a:xfrm>
              <a:off x="3938537" y="1507884"/>
              <a:ext cx="1290600" cy="521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it" sz="1200" b="0" i="0" u="none" strike="noStrike" cap="none">
                  <a:solidFill>
                    <a:schemeClr val="lt1"/>
                  </a:solidFill>
                  <a:latin typeface="Roboto"/>
                  <a:ea typeface="Roboto"/>
                  <a:cs typeface="Roboto"/>
                  <a:sym typeface="Roboto"/>
                </a:rPr>
                <a:t>DECISION MAKING</a:t>
              </a:r>
              <a:endParaRPr sz="12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Roboto"/>
                <a:ea typeface="Roboto"/>
                <a:cs typeface="Roboto"/>
                <a:sym typeface="Roboto"/>
              </a:endParaRPr>
            </a:p>
          </p:txBody>
        </p:sp>
      </p:grpSp>
      <p:pic>
        <p:nvPicPr>
          <p:cNvPr id="942" name="Google Shape;942;p51"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48" name="Google Shape;948;p52"/>
          <p:cNvSpPr txBox="1">
            <a:spLocks noGrp="1"/>
          </p:cNvSpPr>
          <p:nvPr>
            <p:ph type="title"/>
          </p:nvPr>
        </p:nvSpPr>
        <p:spPr>
          <a:xfrm>
            <a:off x="639834" y="56740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rgbClr val="002B4D"/>
                </a:solidFill>
              </a:rPr>
              <a:t>6.2 Stakeholders</a:t>
            </a:r>
            <a:endParaRPr sz="2400">
              <a:solidFill>
                <a:srgbClr val="002B4D"/>
              </a:solidFill>
            </a:endParaRPr>
          </a:p>
        </p:txBody>
      </p:sp>
      <p:sp>
        <p:nvSpPr>
          <p:cNvPr id="949" name="Google Shape;949;p52"/>
          <p:cNvSpPr txBox="1">
            <a:spLocks noGrp="1"/>
          </p:cNvSpPr>
          <p:nvPr>
            <p:ph type="body" idx="1"/>
          </p:nvPr>
        </p:nvSpPr>
        <p:spPr>
          <a:xfrm>
            <a:off x="718275" y="1289796"/>
            <a:ext cx="8003700" cy="458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1600" b="0" i="0" u="none" strike="noStrike">
                <a:solidFill>
                  <a:srgbClr val="000000"/>
                </a:solidFill>
                <a:latin typeface="Calibri"/>
                <a:ea typeface="Calibri"/>
                <a:cs typeface="Calibri"/>
                <a:sym typeface="Calibri"/>
              </a:rPr>
              <a:t>Stakeholders are the subjects on which the activities of the company have an </a:t>
            </a:r>
            <a:r>
              <a:rPr lang="it" sz="1600" b="1" i="0" u="none" strike="noStrike">
                <a:solidFill>
                  <a:srgbClr val="000000"/>
                </a:solidFill>
                <a:latin typeface="Calibri"/>
                <a:ea typeface="Calibri"/>
                <a:cs typeface="Calibri"/>
                <a:sym typeface="Calibri"/>
              </a:rPr>
              <a:t>impact</a:t>
            </a:r>
            <a:r>
              <a:rPr lang="it" sz="1600" b="0" i="0" u="none" strike="noStrike">
                <a:solidFill>
                  <a:srgbClr val="000000"/>
                </a:solidFill>
                <a:latin typeface="Calibri"/>
                <a:ea typeface="Calibri"/>
                <a:cs typeface="Calibri"/>
                <a:sym typeface="Calibri"/>
              </a:rPr>
              <a:t> and an </a:t>
            </a:r>
            <a:r>
              <a:rPr lang="it" sz="1600" b="1" i="0" u="none" strike="noStrike">
                <a:solidFill>
                  <a:srgbClr val="000000"/>
                </a:solidFill>
                <a:latin typeface="Calibri"/>
                <a:ea typeface="Calibri"/>
                <a:cs typeface="Calibri"/>
                <a:sym typeface="Calibri"/>
              </a:rPr>
              <a:t>influence</a:t>
            </a:r>
            <a:r>
              <a:rPr lang="it" sz="1600" b="0" i="0" u="none" strike="noStrike">
                <a:solidFill>
                  <a:srgbClr val="000000"/>
                </a:solidFill>
                <a:latin typeface="Calibri"/>
                <a:ea typeface="Calibri"/>
                <a:cs typeface="Calibri"/>
                <a:sym typeface="Calibri"/>
              </a:rPr>
              <a:t> on the company itself.</a:t>
            </a:r>
            <a:endParaRPr sz="1600">
              <a:solidFill>
                <a:srgbClr val="000000"/>
              </a:solidFill>
              <a:latin typeface="Calibri"/>
              <a:ea typeface="Calibri"/>
              <a:cs typeface="Calibri"/>
              <a:sym typeface="Calibri"/>
            </a:endParaRPr>
          </a:p>
          <a:p>
            <a:pPr marL="114300" lvl="0" indent="0" algn="l" rtl="0">
              <a:lnSpc>
                <a:spcPct val="115000"/>
              </a:lnSpc>
              <a:spcBef>
                <a:spcPts val="800"/>
              </a:spcBef>
              <a:spcAft>
                <a:spcPts val="0"/>
              </a:spcAft>
              <a:buSzPts val="1800"/>
              <a:buNone/>
            </a:pPr>
            <a:r>
              <a:rPr lang="it" sz="1600" b="0" i="0" u="none" strike="noStrike">
                <a:solidFill>
                  <a:srgbClr val="000000"/>
                </a:solidFill>
                <a:latin typeface="Calibri"/>
                <a:ea typeface="Calibri"/>
                <a:cs typeface="Calibri"/>
                <a:sym typeface="Calibri"/>
              </a:rPr>
              <a:t>Stakeholder engagement is a </a:t>
            </a:r>
            <a:r>
              <a:rPr lang="it" sz="1600" b="1" i="0" u="none" strike="noStrike">
                <a:solidFill>
                  <a:srgbClr val="000000"/>
                </a:solidFill>
                <a:latin typeface="Calibri"/>
                <a:ea typeface="Calibri"/>
                <a:cs typeface="Calibri"/>
                <a:sym typeface="Calibri"/>
              </a:rPr>
              <a:t>transversal activity</a:t>
            </a:r>
            <a:r>
              <a:rPr lang="it" sz="1600" b="0" i="0" u="none" strike="noStrike">
                <a:solidFill>
                  <a:srgbClr val="000000"/>
                </a:solidFill>
                <a:latin typeface="Calibri"/>
                <a:ea typeface="Calibri"/>
                <a:cs typeface="Calibri"/>
                <a:sym typeface="Calibri"/>
              </a:rPr>
              <a:t> that follows the entire path of the measurement process:</a:t>
            </a:r>
            <a:endParaRPr sz="1600" b="0"/>
          </a:p>
          <a:p>
            <a:pPr marL="114300" lvl="0" indent="0" algn="l" rtl="0">
              <a:lnSpc>
                <a:spcPct val="115000"/>
              </a:lnSpc>
              <a:spcBef>
                <a:spcPts val="800"/>
              </a:spcBef>
              <a:spcAft>
                <a:spcPts val="0"/>
              </a:spcAft>
              <a:buSzPts val="1800"/>
              <a:buNone/>
            </a:pPr>
            <a:br>
              <a:rPr lang="it" sz="2400"/>
            </a:br>
            <a:endParaRPr sz="2100" b="1">
              <a:solidFill>
                <a:schemeClr val="dk1"/>
              </a:solidFill>
            </a:endParaRPr>
          </a:p>
        </p:txBody>
      </p:sp>
      <p:grpSp>
        <p:nvGrpSpPr>
          <p:cNvPr id="950" name="Google Shape;950;p52"/>
          <p:cNvGrpSpPr/>
          <p:nvPr/>
        </p:nvGrpSpPr>
        <p:grpSpPr>
          <a:xfrm>
            <a:off x="3413935" y="3199780"/>
            <a:ext cx="2304084" cy="955929"/>
            <a:chOff x="1083025" y="2306625"/>
            <a:chExt cx="1834900" cy="834800"/>
          </a:xfrm>
        </p:grpSpPr>
        <p:sp>
          <p:nvSpPr>
            <p:cNvPr id="951" name="Google Shape;951;p52"/>
            <p:cNvSpPr txBox="1"/>
            <p:nvPr/>
          </p:nvSpPr>
          <p:spPr>
            <a:xfrm>
              <a:off x="1235825" y="2695025"/>
              <a:ext cx="1505100" cy="446400"/>
            </a:xfrm>
            <a:prstGeom prst="rect">
              <a:avLst/>
            </a:prstGeom>
            <a:solidFill>
              <a:schemeClr val="lt1"/>
            </a:solid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chemeClr val="dk1"/>
                  </a:solidFill>
                  <a:latin typeface="Roboto"/>
                  <a:ea typeface="Roboto"/>
                  <a:cs typeface="Roboto"/>
                  <a:sym typeface="Roboto"/>
                </a:rPr>
                <a:t>During the course of the project</a:t>
              </a:r>
              <a:endParaRPr sz="1200" b="1" i="0" u="none" strike="noStrike" cap="none">
                <a:solidFill>
                  <a:schemeClr val="dk1"/>
                </a:solidFill>
                <a:latin typeface="Roboto"/>
                <a:ea typeface="Roboto"/>
                <a:cs typeface="Roboto"/>
                <a:sym typeface="Roboto"/>
              </a:endParaRPr>
            </a:p>
          </p:txBody>
        </p:sp>
        <p:sp>
          <p:nvSpPr>
            <p:cNvPr id="952" name="Google Shape;952;p52"/>
            <p:cNvSpPr/>
            <p:nvPr/>
          </p:nvSpPr>
          <p:spPr>
            <a:xfrm flipH="1">
              <a:off x="1083025" y="2306625"/>
              <a:ext cx="1834800" cy="143400"/>
            </a:xfrm>
            <a:prstGeom prst="parallelogram">
              <a:avLst>
                <a:gd name="adj" fmla="val 96952"/>
              </a:avLst>
            </a:prstGeom>
            <a:solidFill>
              <a:srgbClr val="F8A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953" name="Google Shape;953;p52"/>
            <p:cNvSpPr/>
            <p:nvPr/>
          </p:nvSpPr>
          <p:spPr>
            <a:xfrm>
              <a:off x="1083125" y="2460449"/>
              <a:ext cx="1834800" cy="143400"/>
            </a:xfrm>
            <a:prstGeom prst="parallelogram">
              <a:avLst>
                <a:gd name="adj" fmla="val 96952"/>
              </a:avLst>
            </a:prstGeom>
            <a:solidFill>
              <a:srgbClr val="F465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grpSp>
      <p:grpSp>
        <p:nvGrpSpPr>
          <p:cNvPr id="954" name="Google Shape;954;p52"/>
          <p:cNvGrpSpPr/>
          <p:nvPr/>
        </p:nvGrpSpPr>
        <p:grpSpPr>
          <a:xfrm>
            <a:off x="5567745" y="3199767"/>
            <a:ext cx="2304084" cy="955929"/>
            <a:chOff x="1083025" y="2306625"/>
            <a:chExt cx="1834900" cy="834800"/>
          </a:xfrm>
        </p:grpSpPr>
        <p:sp>
          <p:nvSpPr>
            <p:cNvPr id="955" name="Google Shape;955;p52"/>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rgbClr val="858585"/>
                  </a:solidFill>
                  <a:latin typeface="Roboto"/>
                  <a:ea typeface="Roboto"/>
                  <a:cs typeface="Roboto"/>
                  <a:sym typeface="Roboto"/>
                </a:rPr>
                <a:t>In the consecutive evaluation phase</a:t>
              </a:r>
              <a:endParaRPr sz="1200" b="1" i="0" u="none" strike="noStrike" cap="none">
                <a:solidFill>
                  <a:srgbClr val="858585"/>
                </a:solidFill>
                <a:latin typeface="Roboto"/>
                <a:ea typeface="Roboto"/>
                <a:cs typeface="Roboto"/>
                <a:sym typeface="Roboto"/>
              </a:endParaRPr>
            </a:p>
          </p:txBody>
        </p:sp>
        <p:sp>
          <p:nvSpPr>
            <p:cNvPr id="956" name="Google Shape;956;p52"/>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957" name="Google Shape;957;p52"/>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grpSp>
      <p:grpSp>
        <p:nvGrpSpPr>
          <p:cNvPr id="958" name="Google Shape;958;p52"/>
          <p:cNvGrpSpPr/>
          <p:nvPr/>
        </p:nvGrpSpPr>
        <p:grpSpPr>
          <a:xfrm>
            <a:off x="1272176" y="2360880"/>
            <a:ext cx="2304084" cy="1794830"/>
            <a:chOff x="1083025" y="1574025"/>
            <a:chExt cx="1834900" cy="1567400"/>
          </a:xfrm>
        </p:grpSpPr>
        <p:sp>
          <p:nvSpPr>
            <p:cNvPr id="959" name="Google Shape;959;p52"/>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200"/>
                <a:buFont typeface="Arial"/>
                <a:buNone/>
              </a:pPr>
              <a:r>
                <a:rPr lang="it" sz="1200" b="1" i="0" u="none" strike="noStrike" cap="none">
                  <a:solidFill>
                    <a:schemeClr val="dk1"/>
                  </a:solidFill>
                  <a:latin typeface="Roboto"/>
                  <a:ea typeface="Roboto"/>
                  <a:cs typeface="Roboto"/>
                  <a:sym typeface="Roboto"/>
                </a:rPr>
                <a:t>In planning phase of a programme or project</a:t>
              </a:r>
              <a:endParaRPr sz="1200" b="1" i="0" u="none" strike="noStrike" cap="none">
                <a:solidFill>
                  <a:schemeClr val="dk1"/>
                </a:solidFill>
                <a:latin typeface="Roboto"/>
                <a:ea typeface="Roboto"/>
                <a:cs typeface="Roboto"/>
                <a:sym typeface="Roboto"/>
              </a:endParaRPr>
            </a:p>
          </p:txBody>
        </p:sp>
        <p:sp>
          <p:nvSpPr>
            <p:cNvPr id="960" name="Google Shape;960;p52"/>
            <p:cNvSpPr/>
            <p:nvPr/>
          </p:nvSpPr>
          <p:spPr>
            <a:xfrm flipH="1">
              <a:off x="1083025" y="2306625"/>
              <a:ext cx="1834800" cy="143400"/>
            </a:xfrm>
            <a:prstGeom prst="parallelogram">
              <a:avLst>
                <a:gd name="adj" fmla="val 96952"/>
              </a:avLst>
            </a:prstGeom>
            <a:solidFill>
              <a:srgbClr val="F8A1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it"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sp>
          <p:nvSpPr>
            <p:cNvPr id="961" name="Google Shape;961;p52"/>
            <p:cNvSpPr/>
            <p:nvPr/>
          </p:nvSpPr>
          <p:spPr>
            <a:xfrm>
              <a:off x="1083125" y="2460449"/>
              <a:ext cx="1834800" cy="143400"/>
            </a:xfrm>
            <a:prstGeom prst="parallelogram">
              <a:avLst>
                <a:gd name="adj" fmla="val 96952"/>
              </a:avLst>
            </a:prstGeom>
            <a:solidFill>
              <a:srgbClr val="F465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962" name="Google Shape;962;p52"/>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000"/>
                <a:buFont typeface="Arial"/>
                <a:buNone/>
              </a:pPr>
              <a:endParaRPr sz="1000" b="0" i="0" u="none" strike="noStrike" cap="none">
                <a:solidFill>
                  <a:srgbClr val="A72A1E"/>
                </a:solidFill>
                <a:latin typeface="Roboto"/>
                <a:ea typeface="Roboto"/>
                <a:cs typeface="Roboto"/>
                <a:sym typeface="Roboto"/>
              </a:endParaRPr>
            </a:p>
          </p:txBody>
        </p:sp>
      </p:grpSp>
      <p:pic>
        <p:nvPicPr>
          <p:cNvPr id="963" name="Google Shape;963;p52"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53"/>
          <p:cNvSpPr txBox="1">
            <a:spLocks noGrp="1"/>
          </p:cNvSpPr>
          <p:nvPr>
            <p:ph type="title"/>
          </p:nvPr>
        </p:nvSpPr>
        <p:spPr>
          <a:xfrm>
            <a:off x="467591" y="575950"/>
            <a:ext cx="85101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rgbClr val="002B4D"/>
                </a:solidFill>
              </a:rPr>
              <a:t>6.3 Impact Value Chain</a:t>
            </a:r>
            <a:endParaRPr sz="2400">
              <a:solidFill>
                <a:srgbClr val="002B4D"/>
              </a:solidFill>
            </a:endParaRPr>
          </a:p>
        </p:txBody>
      </p:sp>
      <p:pic>
        <p:nvPicPr>
          <p:cNvPr id="969" name="Google Shape;969;p53"/>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70" name="Google Shape;970;p53"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
        <p:nvSpPr>
          <p:cNvPr id="971" name="Google Shape;971;p53"/>
          <p:cNvSpPr txBox="1"/>
          <p:nvPr/>
        </p:nvSpPr>
        <p:spPr>
          <a:xfrm>
            <a:off x="634400" y="1211350"/>
            <a:ext cx="81765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it" sz="1600">
                <a:solidFill>
                  <a:schemeClr val="dk2"/>
                </a:solidFill>
                <a:latin typeface="Calibri"/>
                <a:ea typeface="Calibri"/>
                <a:cs typeface="Calibri"/>
                <a:sym typeface="Calibri"/>
              </a:rPr>
              <a:t>For measurement it is crucial to understand what to include in the measurement perimeter, conducting a materiality analysis, in order to understand what is important for both the organisation and stakeholders.</a:t>
            </a:r>
            <a:endParaRPr sz="1600">
              <a:solidFill>
                <a:schemeClr val="dk2"/>
              </a:solidFill>
              <a:latin typeface="Calibri"/>
              <a:ea typeface="Calibri"/>
              <a:cs typeface="Calibri"/>
              <a:sym typeface="Calibri"/>
            </a:endParaRPr>
          </a:p>
          <a:p>
            <a:pPr marL="0" lvl="0" indent="0" algn="l" rtl="0">
              <a:spcBef>
                <a:spcPts val="800"/>
              </a:spcBef>
              <a:spcAft>
                <a:spcPts val="0"/>
              </a:spcAft>
              <a:buClr>
                <a:schemeClr val="dk2"/>
              </a:buClr>
              <a:buSzPts val="1100"/>
              <a:buFont typeface="Arial"/>
              <a:buNone/>
            </a:pPr>
            <a:r>
              <a:rPr lang="it" sz="1600">
                <a:solidFill>
                  <a:schemeClr val="dk2"/>
                </a:solidFill>
                <a:latin typeface="Calibri"/>
                <a:ea typeface="Calibri"/>
                <a:cs typeface="Calibri"/>
                <a:sym typeface="Calibri"/>
              </a:rPr>
              <a:t>Once the stakeholders have been identified and the changes have been defined, it becomes appropriate to formulate a logical analysis. </a:t>
            </a:r>
            <a:endParaRPr sz="1600">
              <a:solidFill>
                <a:schemeClr val="dk2"/>
              </a:solidFill>
              <a:latin typeface="Calibri"/>
              <a:ea typeface="Calibri"/>
              <a:cs typeface="Calibri"/>
              <a:sym typeface="Calibri"/>
            </a:endParaRPr>
          </a:p>
          <a:p>
            <a:pPr marL="0" lvl="0" indent="0" algn="l" rtl="0">
              <a:spcBef>
                <a:spcPts val="800"/>
              </a:spcBef>
              <a:spcAft>
                <a:spcPts val="0"/>
              </a:spcAft>
              <a:buClr>
                <a:schemeClr val="dk2"/>
              </a:buClr>
              <a:buSzPts val="1100"/>
              <a:buFont typeface="Arial"/>
              <a:buNone/>
            </a:pPr>
            <a:r>
              <a:rPr lang="it" sz="1600">
                <a:solidFill>
                  <a:schemeClr val="dk2"/>
                </a:solidFill>
                <a:latin typeface="Calibri"/>
                <a:ea typeface="Calibri"/>
                <a:cs typeface="Calibri"/>
                <a:sym typeface="Calibri"/>
              </a:rPr>
              <a:t>This methodology is called Impact value chain, which allows us to understand the different steps with which a project generates a change in people's lives.</a:t>
            </a:r>
            <a:endParaRPr sz="1600">
              <a:solidFill>
                <a:schemeClr val="dk2"/>
              </a:solidFill>
              <a:latin typeface="Calibri"/>
              <a:ea typeface="Calibri"/>
              <a:cs typeface="Calibri"/>
              <a:sym typeface="Calibri"/>
            </a:endParaRPr>
          </a:p>
          <a:p>
            <a:pPr marL="0" lvl="0" indent="0" algn="l" rtl="0">
              <a:spcBef>
                <a:spcPts val="800"/>
              </a:spcBef>
              <a:spcAft>
                <a:spcPts val="800"/>
              </a:spcAft>
              <a:buClr>
                <a:schemeClr val="dk2"/>
              </a:buClr>
              <a:buSzPts val="1100"/>
              <a:buFont typeface="Arial"/>
              <a:buNone/>
            </a:pPr>
            <a:r>
              <a:rPr lang="it" sz="1600">
                <a:solidFill>
                  <a:schemeClr val="dk2"/>
                </a:solidFill>
                <a:latin typeface="Calibri"/>
                <a:ea typeface="Calibri"/>
                <a:cs typeface="Calibri"/>
                <a:sym typeface="Calibri"/>
              </a:rPr>
              <a:t>The value chain is useful to determine what is the social impact that an intervention generates and understand why a change has occurred or not and finally establish what can be measured. </a:t>
            </a:r>
            <a:endParaRPr sz="1600">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g20615ffc65b_0_1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77" name="Google Shape;977;g20615ffc65b_0_10"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grpSp>
        <p:nvGrpSpPr>
          <p:cNvPr id="978" name="Google Shape;978;g20615ffc65b_0_10"/>
          <p:cNvGrpSpPr/>
          <p:nvPr/>
        </p:nvGrpSpPr>
        <p:grpSpPr>
          <a:xfrm>
            <a:off x="4765050" y="961918"/>
            <a:ext cx="3175200" cy="3175200"/>
            <a:chOff x="2820225" y="891450"/>
            <a:chExt cx="3175200" cy="3175200"/>
          </a:xfrm>
        </p:grpSpPr>
        <p:sp>
          <p:nvSpPr>
            <p:cNvPr id="979" name="Google Shape;979;g20615ffc65b_0_10"/>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80" name="Google Shape;980;g20615ffc65b_0_10"/>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981" name="Google Shape;981;g20615ffc65b_0_10"/>
          <p:cNvGrpSpPr/>
          <p:nvPr/>
        </p:nvGrpSpPr>
        <p:grpSpPr>
          <a:xfrm>
            <a:off x="5742900" y="846000"/>
            <a:ext cx="1332300" cy="914700"/>
            <a:chOff x="3798075" y="775532"/>
            <a:chExt cx="1332300" cy="914700"/>
          </a:xfrm>
        </p:grpSpPr>
        <p:sp>
          <p:nvSpPr>
            <p:cNvPr id="982" name="Google Shape;982;g20615ffc65b_0_10"/>
            <p:cNvSpPr/>
            <p:nvPr/>
          </p:nvSpPr>
          <p:spPr>
            <a:xfrm>
              <a:off x="3798075" y="1060532"/>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What resources  have been used?</a:t>
              </a:r>
              <a:endParaRPr sz="1600">
                <a:solidFill>
                  <a:srgbClr val="FFFFFF"/>
                </a:solidFill>
              </a:endParaRPr>
            </a:p>
          </p:txBody>
        </p:sp>
        <p:sp>
          <p:nvSpPr>
            <p:cNvPr id="983" name="Google Shape;983;g20615ffc65b_0_10"/>
            <p:cNvSpPr/>
            <p:nvPr/>
          </p:nvSpPr>
          <p:spPr>
            <a:xfrm>
              <a:off x="3798075" y="775532"/>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INPUT</a:t>
              </a:r>
              <a:endParaRPr sz="1000" b="1">
                <a:solidFill>
                  <a:srgbClr val="FFFFFF"/>
                </a:solidFill>
              </a:endParaRPr>
            </a:p>
          </p:txBody>
        </p:sp>
      </p:grpSp>
      <p:grpSp>
        <p:nvGrpSpPr>
          <p:cNvPr id="984" name="Google Shape;984;g20615ffc65b_0_10"/>
          <p:cNvGrpSpPr/>
          <p:nvPr/>
        </p:nvGrpSpPr>
        <p:grpSpPr>
          <a:xfrm>
            <a:off x="4334400" y="2141945"/>
            <a:ext cx="1332300" cy="914700"/>
            <a:chOff x="2389575" y="2071477"/>
            <a:chExt cx="1332300" cy="914700"/>
          </a:xfrm>
        </p:grpSpPr>
        <p:sp>
          <p:nvSpPr>
            <p:cNvPr id="985" name="Google Shape;985;g20615ffc65b_0_10"/>
            <p:cNvSpPr/>
            <p:nvPr/>
          </p:nvSpPr>
          <p:spPr>
            <a:xfrm>
              <a:off x="2389575" y="23564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What is the value of the change caused by the impact?</a:t>
              </a:r>
              <a:endParaRPr sz="1600">
                <a:solidFill>
                  <a:srgbClr val="FFFFFF"/>
                </a:solidFill>
              </a:endParaRPr>
            </a:p>
          </p:txBody>
        </p:sp>
        <p:sp>
          <p:nvSpPr>
            <p:cNvPr id="986" name="Google Shape;986;g20615ffc65b_0_10"/>
            <p:cNvSpPr/>
            <p:nvPr/>
          </p:nvSpPr>
          <p:spPr>
            <a:xfrm>
              <a:off x="23895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SOCIAL BENEFITS</a:t>
              </a:r>
              <a:endParaRPr sz="1000" b="1">
                <a:solidFill>
                  <a:srgbClr val="FFFFFF"/>
                </a:solidFill>
              </a:endParaRPr>
            </a:p>
          </p:txBody>
        </p:sp>
      </p:grpSp>
      <p:grpSp>
        <p:nvGrpSpPr>
          <p:cNvPr id="987" name="Google Shape;987;g20615ffc65b_0_10"/>
          <p:cNvGrpSpPr/>
          <p:nvPr/>
        </p:nvGrpSpPr>
        <p:grpSpPr>
          <a:xfrm>
            <a:off x="6675900" y="3437895"/>
            <a:ext cx="1332300" cy="914450"/>
            <a:chOff x="4731075" y="3367427"/>
            <a:chExt cx="1332300" cy="914450"/>
          </a:xfrm>
        </p:grpSpPr>
        <p:sp>
          <p:nvSpPr>
            <p:cNvPr id="988" name="Google Shape;988;g20615ffc65b_0_10"/>
            <p:cNvSpPr/>
            <p:nvPr/>
          </p:nvSpPr>
          <p:spPr>
            <a:xfrm>
              <a:off x="4731075" y="36521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What has changed after these activities?</a:t>
              </a:r>
              <a:endParaRPr sz="1600">
                <a:solidFill>
                  <a:srgbClr val="FFFFFF"/>
                </a:solidFill>
              </a:endParaRPr>
            </a:p>
          </p:txBody>
        </p:sp>
        <p:sp>
          <p:nvSpPr>
            <p:cNvPr id="989" name="Google Shape;989;g20615ffc65b_0_10"/>
            <p:cNvSpPr/>
            <p:nvPr/>
          </p:nvSpPr>
          <p:spPr>
            <a:xfrm>
              <a:off x="4731075" y="336742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OUTCOME</a:t>
              </a:r>
              <a:endParaRPr sz="1000" b="1">
                <a:solidFill>
                  <a:srgbClr val="FFFFFF"/>
                </a:solidFill>
              </a:endParaRPr>
            </a:p>
          </p:txBody>
        </p:sp>
      </p:grpSp>
      <p:grpSp>
        <p:nvGrpSpPr>
          <p:cNvPr id="990" name="Google Shape;990;g20615ffc65b_0_10"/>
          <p:cNvGrpSpPr/>
          <p:nvPr/>
        </p:nvGrpSpPr>
        <p:grpSpPr>
          <a:xfrm>
            <a:off x="4679000" y="3437645"/>
            <a:ext cx="1332300" cy="914700"/>
            <a:chOff x="2734175" y="3367177"/>
            <a:chExt cx="1332300" cy="914700"/>
          </a:xfrm>
        </p:grpSpPr>
        <p:sp>
          <p:nvSpPr>
            <p:cNvPr id="991" name="Google Shape;991;g20615ffc65b_0_10"/>
            <p:cNvSpPr/>
            <p:nvPr/>
          </p:nvSpPr>
          <p:spPr>
            <a:xfrm>
              <a:off x="2734175" y="36521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What is the impact of these activities?</a:t>
              </a:r>
              <a:endParaRPr sz="1600">
                <a:solidFill>
                  <a:srgbClr val="FFFFFF"/>
                </a:solidFill>
              </a:endParaRPr>
            </a:p>
          </p:txBody>
        </p:sp>
        <p:sp>
          <p:nvSpPr>
            <p:cNvPr id="992" name="Google Shape;992;g20615ffc65b_0_10"/>
            <p:cNvSpPr/>
            <p:nvPr/>
          </p:nvSpPr>
          <p:spPr>
            <a:xfrm>
              <a:off x="2734175" y="33671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IMPACT</a:t>
              </a:r>
              <a:endParaRPr sz="1000" b="1">
                <a:solidFill>
                  <a:srgbClr val="FFFFFF"/>
                </a:solidFill>
              </a:endParaRPr>
            </a:p>
          </p:txBody>
        </p:sp>
      </p:grpSp>
      <p:grpSp>
        <p:nvGrpSpPr>
          <p:cNvPr id="993" name="Google Shape;993;g20615ffc65b_0_10"/>
          <p:cNvGrpSpPr/>
          <p:nvPr/>
        </p:nvGrpSpPr>
        <p:grpSpPr>
          <a:xfrm>
            <a:off x="7151400" y="2141945"/>
            <a:ext cx="1332300" cy="914700"/>
            <a:chOff x="5206575" y="2071477"/>
            <a:chExt cx="1332300" cy="914700"/>
          </a:xfrm>
        </p:grpSpPr>
        <p:sp>
          <p:nvSpPr>
            <p:cNvPr id="994" name="Google Shape;994;g20615ffc65b_0_10"/>
            <p:cNvSpPr/>
            <p:nvPr/>
          </p:nvSpPr>
          <p:spPr>
            <a:xfrm>
              <a:off x="5206575" y="2356477"/>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000">
                  <a:solidFill>
                    <a:srgbClr val="FFFFFF"/>
                  </a:solidFill>
                  <a:latin typeface="Roboto"/>
                  <a:ea typeface="Roboto"/>
                  <a:cs typeface="Roboto"/>
                  <a:sym typeface="Roboto"/>
                </a:rPr>
                <a:t>What activities have been done?</a:t>
              </a:r>
              <a:endParaRPr sz="1600">
                <a:solidFill>
                  <a:srgbClr val="FFFFFF"/>
                </a:solidFill>
              </a:endParaRPr>
            </a:p>
          </p:txBody>
        </p:sp>
        <p:sp>
          <p:nvSpPr>
            <p:cNvPr id="995" name="Google Shape;995;g20615ffc65b_0_10"/>
            <p:cNvSpPr/>
            <p:nvPr/>
          </p:nvSpPr>
          <p:spPr>
            <a:xfrm>
              <a:off x="52065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b="1">
                  <a:solidFill>
                    <a:srgbClr val="FFFFFF"/>
                  </a:solidFill>
                  <a:latin typeface="Roboto"/>
                  <a:ea typeface="Roboto"/>
                  <a:cs typeface="Roboto"/>
                  <a:sym typeface="Roboto"/>
                </a:rPr>
                <a:t>OUTPUT</a:t>
              </a:r>
              <a:endParaRPr sz="1000" b="1">
                <a:solidFill>
                  <a:srgbClr val="FFFFFF"/>
                </a:solidFill>
              </a:endParaRPr>
            </a:p>
          </p:txBody>
        </p:sp>
      </p:grpSp>
      <p:sp>
        <p:nvSpPr>
          <p:cNvPr id="996" name="Google Shape;996;g20615ffc65b_0_10"/>
          <p:cNvSpPr txBox="1"/>
          <p:nvPr/>
        </p:nvSpPr>
        <p:spPr>
          <a:xfrm>
            <a:off x="718275" y="984450"/>
            <a:ext cx="3000000" cy="158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2100"/>
              </a:spcAft>
              <a:buNone/>
            </a:pPr>
            <a:r>
              <a:rPr lang="it" sz="1350">
                <a:solidFill>
                  <a:srgbClr val="111111"/>
                </a:solidFill>
              </a:rPr>
              <a:t>The</a:t>
            </a:r>
            <a:r>
              <a:rPr lang="it" sz="1350" b="1">
                <a:solidFill>
                  <a:srgbClr val="111111"/>
                </a:solidFill>
              </a:rPr>
              <a:t> impact value chain</a:t>
            </a:r>
            <a:r>
              <a:rPr lang="it" sz="1350">
                <a:solidFill>
                  <a:srgbClr val="111111"/>
                </a:solidFill>
              </a:rPr>
              <a:t> is a step by step business model which identifies all the activities involved in creating and delivering a positive social or environmental impact. The chain is as follows:</a:t>
            </a:r>
            <a:endParaRPr sz="1350">
              <a:solidFill>
                <a:srgbClr val="11111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
          <p:cNvSpPr txBox="1">
            <a:spLocks noGrp="1"/>
          </p:cNvSpPr>
          <p:nvPr>
            <p:ph type="title"/>
          </p:nvPr>
        </p:nvSpPr>
        <p:spPr>
          <a:xfrm>
            <a:off x="1925500" y="648650"/>
            <a:ext cx="6321600" cy="6354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Clr>
                <a:schemeClr val="dk2"/>
              </a:buClr>
              <a:buSzPts val="1100"/>
              <a:buFont typeface="Arial"/>
              <a:buNone/>
            </a:pPr>
            <a:r>
              <a:rPr lang="it" sz="1400" b="1" i="0" u="none" strike="noStrike" cap="none">
                <a:solidFill>
                  <a:srgbClr val="000000"/>
                </a:solidFill>
                <a:latin typeface="Raleway"/>
                <a:ea typeface="Raleway"/>
                <a:cs typeface="Raleway"/>
                <a:sym typeface="Raleway"/>
              </a:rPr>
              <a:t>Social enterprises, management and operation</a:t>
            </a:r>
            <a:endParaRPr sz="2600"/>
          </a:p>
        </p:txBody>
      </p:sp>
      <p:pic>
        <p:nvPicPr>
          <p:cNvPr id="283" name="Google Shape;283;p5"/>
          <p:cNvPicPr preferRelativeResize="0"/>
          <p:nvPr/>
        </p:nvPicPr>
        <p:blipFill rotWithShape="1">
          <a:blip r:embed="rId3">
            <a:alphaModFix/>
          </a:blip>
          <a:srcRect/>
          <a:stretch/>
        </p:blipFill>
        <p:spPr>
          <a:xfrm>
            <a:off x="0" y="447300"/>
            <a:ext cx="1097150" cy="1038100"/>
          </a:xfrm>
          <a:prstGeom prst="rect">
            <a:avLst/>
          </a:prstGeom>
          <a:noFill/>
          <a:ln>
            <a:noFill/>
          </a:ln>
        </p:spPr>
      </p:pic>
      <p:sp>
        <p:nvSpPr>
          <p:cNvPr id="284" name="Google Shape;284;p5"/>
          <p:cNvSpPr txBox="1"/>
          <p:nvPr/>
        </p:nvSpPr>
        <p:spPr>
          <a:xfrm>
            <a:off x="456075" y="2317800"/>
            <a:ext cx="2087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600"/>
              </a:spcAft>
              <a:buClr>
                <a:srgbClr val="000000"/>
              </a:buClr>
              <a:buSzPts val="2100"/>
              <a:buFont typeface="Arial"/>
              <a:buNone/>
            </a:pPr>
            <a:r>
              <a:rPr lang="it" sz="2100" b="1" i="0" u="none" strike="noStrike" cap="none">
                <a:solidFill>
                  <a:schemeClr val="dk1"/>
                </a:solidFill>
                <a:latin typeface="Lato"/>
                <a:ea typeface="Lato"/>
                <a:cs typeface="Lato"/>
                <a:sym typeface="Lato"/>
              </a:rPr>
              <a:t>Index</a:t>
            </a:r>
            <a:endParaRPr sz="1400" b="0" i="0" u="none" strike="noStrike" cap="none">
              <a:solidFill>
                <a:srgbClr val="000000"/>
              </a:solidFill>
              <a:latin typeface="Arial"/>
              <a:ea typeface="Arial"/>
              <a:cs typeface="Arial"/>
              <a:sym typeface="Arial"/>
            </a:endParaRPr>
          </a:p>
        </p:txBody>
      </p:sp>
      <p:sp>
        <p:nvSpPr>
          <p:cNvPr id="285" name="Google Shape;285;p5"/>
          <p:cNvSpPr txBox="1">
            <a:spLocks noGrp="1"/>
          </p:cNvSpPr>
          <p:nvPr>
            <p:ph type="body" idx="1"/>
          </p:nvPr>
        </p:nvSpPr>
        <p:spPr>
          <a:xfrm>
            <a:off x="1900600" y="987819"/>
            <a:ext cx="6371400" cy="36678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300"/>
              <a:buFont typeface="Lato"/>
              <a:buAutoNum type="arabicPeriod"/>
            </a:pPr>
            <a:r>
              <a:rPr lang="it" sz="1300" b="1">
                <a:solidFill>
                  <a:schemeClr val="dk1"/>
                </a:solidFill>
              </a:rPr>
              <a:t>1.          What is a social enterprise?</a:t>
            </a:r>
            <a:endParaRPr/>
          </a:p>
          <a:p>
            <a:pPr marL="457200" lvl="0" indent="-228600" algn="l" rtl="0">
              <a:lnSpc>
                <a:spcPct val="100000"/>
              </a:lnSpc>
              <a:spcBef>
                <a:spcPts val="0"/>
              </a:spcBef>
              <a:spcAft>
                <a:spcPts val="0"/>
              </a:spcAft>
              <a:buClr>
                <a:schemeClr val="lt1"/>
              </a:buClr>
              <a:buSzPts val="1300"/>
              <a:buFont typeface="Lato"/>
              <a:buNone/>
            </a:pPr>
            <a:endParaRPr sz="800" b="1">
              <a:solidFill>
                <a:schemeClr val="dk1"/>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1.1.	Definition </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1.2.	Context and Background</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1.3.	Social enterprises nowadays </a:t>
            </a:r>
            <a:endParaRPr/>
          </a:p>
          <a:p>
            <a:pPr marL="457200" lvl="0" indent="-228600" algn="l" rtl="0">
              <a:lnSpc>
                <a:spcPct val="100000"/>
              </a:lnSpc>
              <a:spcBef>
                <a:spcPts val="0"/>
              </a:spcBef>
              <a:spcAft>
                <a:spcPts val="0"/>
              </a:spcAft>
              <a:buClr>
                <a:schemeClr val="lt1"/>
              </a:buClr>
              <a:buSzPts val="1300"/>
              <a:buFont typeface="Lato"/>
              <a:buNone/>
            </a:pPr>
            <a:endParaRPr sz="800" b="1">
              <a:solidFill>
                <a:schemeClr val="dk2"/>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300" b="1">
                <a:solidFill>
                  <a:schemeClr val="dk1"/>
                </a:solidFill>
              </a:rPr>
              <a:t>2.	B-Corp and how to get a certification</a:t>
            </a:r>
            <a:endParaRPr/>
          </a:p>
          <a:p>
            <a:pPr marL="457200" lvl="0" indent="-228600" algn="l" rtl="0">
              <a:lnSpc>
                <a:spcPct val="100000"/>
              </a:lnSpc>
              <a:spcBef>
                <a:spcPts val="0"/>
              </a:spcBef>
              <a:spcAft>
                <a:spcPts val="0"/>
              </a:spcAft>
              <a:buClr>
                <a:schemeClr val="lt1"/>
              </a:buClr>
              <a:buSzPts val="1300"/>
              <a:buFont typeface="Lato"/>
              <a:buNone/>
            </a:pPr>
            <a:endParaRPr sz="800" b="1">
              <a:solidFill>
                <a:schemeClr val="dk1"/>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2.1.	What are Benefit Corporations?</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2.2.	What are B-Corps?</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2.3.	Benefit Corporations as legal subjects</a:t>
            </a:r>
            <a:endParaRPr/>
          </a:p>
          <a:p>
            <a:pPr marL="457200" lvl="0" indent="-228600" algn="l" rtl="0">
              <a:lnSpc>
                <a:spcPct val="100000"/>
              </a:lnSpc>
              <a:spcBef>
                <a:spcPts val="0"/>
              </a:spcBef>
              <a:spcAft>
                <a:spcPts val="0"/>
              </a:spcAft>
              <a:buClr>
                <a:schemeClr val="lt1"/>
              </a:buClr>
              <a:buSzPts val="1300"/>
              <a:buFont typeface="Lato"/>
              <a:buNone/>
            </a:pPr>
            <a:endParaRPr sz="800" b="1">
              <a:solidFill>
                <a:schemeClr val="dk2"/>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300" b="1">
                <a:solidFill>
                  <a:schemeClr val="dk1"/>
                </a:solidFill>
              </a:rPr>
              <a:t>3.	Mapping of legislation in different countries on social enterprises</a:t>
            </a:r>
            <a:endParaRPr/>
          </a:p>
          <a:p>
            <a:pPr marL="457200" lvl="0" indent="-228600" algn="l" rtl="0">
              <a:lnSpc>
                <a:spcPct val="100000"/>
              </a:lnSpc>
              <a:spcBef>
                <a:spcPts val="0"/>
              </a:spcBef>
              <a:spcAft>
                <a:spcPts val="0"/>
              </a:spcAft>
              <a:buClr>
                <a:schemeClr val="lt1"/>
              </a:buClr>
              <a:buSzPts val="1300"/>
              <a:buFont typeface="Lato"/>
              <a:buNone/>
            </a:pPr>
            <a:endParaRPr sz="800" b="1">
              <a:solidFill>
                <a:schemeClr val="dk1"/>
              </a:solidFill>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3.1.	Spain</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3.2.	Italy</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3.3.	Germany</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3.4.	Cyprus </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3.5.	Malta</a:t>
            </a:r>
            <a:endParaRPr/>
          </a:p>
          <a:p>
            <a:pPr marL="457200" lvl="0" indent="-311150" algn="l" rtl="0">
              <a:lnSpc>
                <a:spcPct val="100000"/>
              </a:lnSpc>
              <a:spcBef>
                <a:spcPts val="0"/>
              </a:spcBef>
              <a:spcAft>
                <a:spcPts val="0"/>
              </a:spcAft>
              <a:buClr>
                <a:schemeClr val="lt1"/>
              </a:buClr>
              <a:buSzPts val="1300"/>
              <a:buFont typeface="Lato"/>
              <a:buAutoNum type="arabicPeriod"/>
            </a:pPr>
            <a:r>
              <a:rPr lang="it" sz="1100" b="1">
                <a:solidFill>
                  <a:schemeClr val="dk2"/>
                </a:solidFill>
              </a:rPr>
              <a:t>3.6.	Belgium</a:t>
            </a:r>
            <a:endParaRPr/>
          </a:p>
          <a:p>
            <a:pPr marL="146050" lvl="0" indent="0" algn="l" rtl="0">
              <a:lnSpc>
                <a:spcPct val="100000"/>
              </a:lnSpc>
              <a:spcBef>
                <a:spcPts val="0"/>
              </a:spcBef>
              <a:spcAft>
                <a:spcPts val="0"/>
              </a:spcAft>
              <a:buClr>
                <a:schemeClr val="dk1"/>
              </a:buClr>
              <a:buSzPts val="1300"/>
              <a:buNone/>
            </a:pPr>
            <a:endParaRPr sz="1300" b="1">
              <a:solidFill>
                <a:schemeClr val="dk1"/>
              </a:solidFill>
            </a:endParaRPr>
          </a:p>
        </p:txBody>
      </p:sp>
      <p:pic>
        <p:nvPicPr>
          <p:cNvPr id="286" name="Google Shape;286;p5"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1" name="Google Shape;1001;g20615ffc65b_0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02" name="Google Shape;1002;g20615ffc65b_0_0"/>
          <p:cNvPicPr preferRelativeResize="0"/>
          <p:nvPr/>
        </p:nvPicPr>
        <p:blipFill rotWithShape="1">
          <a:blip r:embed="rId4">
            <a:alphaModFix/>
          </a:blip>
          <a:srcRect/>
          <a:stretch/>
        </p:blipFill>
        <p:spPr>
          <a:xfrm>
            <a:off x="6482350" y="1479175"/>
            <a:ext cx="2661649" cy="2661649"/>
          </a:xfrm>
          <a:prstGeom prst="rect">
            <a:avLst/>
          </a:prstGeom>
          <a:noFill/>
          <a:ln>
            <a:noFill/>
          </a:ln>
        </p:spPr>
      </p:pic>
      <p:sp>
        <p:nvSpPr>
          <p:cNvPr id="1003" name="Google Shape;1003;g20615ffc65b_0_0"/>
          <p:cNvSpPr txBox="1"/>
          <p:nvPr/>
        </p:nvSpPr>
        <p:spPr>
          <a:xfrm>
            <a:off x="1644675" y="800400"/>
            <a:ext cx="4899900" cy="3542700"/>
          </a:xfrm>
          <a:prstGeom prst="rect">
            <a:avLst/>
          </a:prstGeom>
          <a:noFill/>
          <a:ln>
            <a:noFill/>
          </a:ln>
        </p:spPr>
        <p:txBody>
          <a:bodyPr spcFirstLastPara="1" wrap="square" lIns="91425" tIns="91425" rIns="91425" bIns="91425" anchor="t" anchorCtr="0">
            <a:spAutoFit/>
          </a:bodyPr>
          <a:lstStyle/>
          <a:p>
            <a:pPr marL="114300" marR="0" lvl="0" indent="0" algn="l" rtl="0">
              <a:lnSpc>
                <a:spcPct val="115000"/>
              </a:lnSpc>
              <a:spcBef>
                <a:spcPts val="800"/>
              </a:spcBef>
              <a:spcAft>
                <a:spcPts val="0"/>
              </a:spcAft>
              <a:buClr>
                <a:srgbClr val="000000"/>
              </a:buClr>
              <a:buSzPts val="1600"/>
              <a:buFont typeface="Arial"/>
              <a:buNone/>
            </a:pPr>
            <a:r>
              <a:rPr lang="it" sz="1600" b="0" i="0" u="none" strike="noStrike" cap="none">
                <a:solidFill>
                  <a:schemeClr val="dk2"/>
                </a:solidFill>
                <a:latin typeface="Calibri"/>
                <a:ea typeface="Calibri"/>
                <a:cs typeface="Calibri"/>
                <a:sym typeface="Calibri"/>
              </a:rPr>
              <a:t>This approach can help to: </a:t>
            </a:r>
            <a:endParaRPr sz="1600" b="0" i="0" u="none" strike="noStrike" cap="none">
              <a:solidFill>
                <a:schemeClr val="dk2"/>
              </a:solidFill>
              <a:latin typeface="Lato"/>
              <a:ea typeface="Lato"/>
              <a:cs typeface="Lato"/>
              <a:sym typeface="Lato"/>
            </a:endParaRPr>
          </a:p>
          <a:p>
            <a:pPr marL="457200" marR="0" lvl="0" indent="-342900" algn="l" rtl="0">
              <a:lnSpc>
                <a:spcPct val="115000"/>
              </a:lnSpc>
              <a:spcBef>
                <a:spcPts val="800"/>
              </a:spcBef>
              <a:spcAft>
                <a:spcPts val="0"/>
              </a:spcAft>
              <a:buClr>
                <a:schemeClr val="dk2"/>
              </a:buClr>
              <a:buSzPts val="1800"/>
              <a:buFont typeface="Arial"/>
              <a:buChar char="❏"/>
            </a:pPr>
            <a:r>
              <a:rPr lang="it" sz="1600" b="0" i="0" u="none" strike="noStrike" cap="none">
                <a:solidFill>
                  <a:schemeClr val="dk2"/>
                </a:solidFill>
                <a:latin typeface="Calibri"/>
                <a:ea typeface="Calibri"/>
                <a:cs typeface="Calibri"/>
                <a:sym typeface="Calibri"/>
              </a:rPr>
              <a:t>understand how the identified objectives are achieved; </a:t>
            </a:r>
            <a:endParaRPr sz="1800" b="0" i="0" u="none" strike="noStrike" cap="none">
              <a:solidFill>
                <a:schemeClr val="dk2"/>
              </a:solidFill>
              <a:latin typeface="Lato"/>
              <a:ea typeface="Lato"/>
              <a:cs typeface="Lato"/>
              <a:sym typeface="Lato"/>
            </a:endParaRPr>
          </a:p>
          <a:p>
            <a:pPr marL="457200" marR="0" lvl="0" indent="-342900" algn="l"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Calibri"/>
                <a:ea typeface="Calibri"/>
                <a:cs typeface="Calibri"/>
                <a:sym typeface="Calibri"/>
              </a:rPr>
              <a:t>reformulate the object of the assessment;</a:t>
            </a:r>
            <a:endParaRPr sz="1800" b="0" i="0" u="none" strike="noStrike" cap="none">
              <a:solidFill>
                <a:schemeClr val="dk2"/>
              </a:solidFill>
              <a:latin typeface="Lato"/>
              <a:ea typeface="Lato"/>
              <a:cs typeface="Lato"/>
              <a:sym typeface="Lato"/>
            </a:endParaRPr>
          </a:p>
          <a:p>
            <a:pPr marL="457200" marR="0" lvl="0" indent="-342900" algn="l"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Calibri"/>
                <a:ea typeface="Calibri"/>
                <a:cs typeface="Calibri"/>
                <a:sym typeface="Calibri"/>
              </a:rPr>
              <a:t>understand the interactions between elements of the value chain, such as outputs and outcomes; </a:t>
            </a:r>
            <a:endParaRPr sz="1800" b="0" i="0" u="none" strike="noStrike" cap="none">
              <a:solidFill>
                <a:schemeClr val="dk2"/>
              </a:solidFill>
              <a:latin typeface="Lato"/>
              <a:ea typeface="Lato"/>
              <a:cs typeface="Lato"/>
              <a:sym typeface="Lato"/>
            </a:endParaRPr>
          </a:p>
          <a:p>
            <a:pPr marL="457200" marR="0" lvl="0" indent="-342900" algn="l"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Calibri"/>
                <a:ea typeface="Calibri"/>
                <a:cs typeface="Calibri"/>
                <a:sym typeface="Calibri"/>
              </a:rPr>
              <a:t>identify possible unexpected consequences and potential risks;</a:t>
            </a:r>
            <a:endParaRPr sz="1800" b="0" i="0" u="none" strike="noStrike" cap="none">
              <a:solidFill>
                <a:schemeClr val="dk2"/>
              </a:solidFill>
              <a:latin typeface="Lato"/>
              <a:ea typeface="Lato"/>
              <a:cs typeface="Lato"/>
              <a:sym typeface="Lato"/>
            </a:endParaRPr>
          </a:p>
          <a:p>
            <a:pPr marL="457200" marR="0" lvl="0" indent="-342900" algn="l" rtl="0">
              <a:lnSpc>
                <a:spcPct val="115000"/>
              </a:lnSpc>
              <a:spcBef>
                <a:spcPts val="0"/>
              </a:spcBef>
              <a:spcAft>
                <a:spcPts val="0"/>
              </a:spcAft>
              <a:buClr>
                <a:schemeClr val="dk2"/>
              </a:buClr>
              <a:buSzPts val="1800"/>
              <a:buFont typeface="Arial"/>
              <a:buChar char="❏"/>
            </a:pPr>
            <a:r>
              <a:rPr lang="it" sz="1600" b="0" i="0" u="none" strike="noStrike" cap="none">
                <a:solidFill>
                  <a:schemeClr val="dk2"/>
                </a:solidFill>
                <a:latin typeface="Calibri"/>
                <a:ea typeface="Calibri"/>
                <a:cs typeface="Calibri"/>
                <a:sym typeface="Calibri"/>
              </a:rPr>
              <a:t>evaluate the effectiveness of an intervention, going to relate the costs incurred to the expected benefits.</a:t>
            </a:r>
            <a:endParaRPr sz="1800" b="0" i="0" u="none" strike="noStrike" cap="none">
              <a:solidFill>
                <a:schemeClr val="dk2"/>
              </a:solidFill>
              <a:latin typeface="Lato"/>
              <a:ea typeface="Lato"/>
              <a:cs typeface="Lato"/>
              <a:sym typeface="Lato"/>
            </a:endParaRPr>
          </a:p>
        </p:txBody>
      </p:sp>
      <p:pic>
        <p:nvPicPr>
          <p:cNvPr id="1004" name="Google Shape;1004;g20615ffc65b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54"/>
          <p:cNvSpPr txBox="1">
            <a:spLocks noGrp="1"/>
          </p:cNvSpPr>
          <p:nvPr>
            <p:ph type="title"/>
          </p:nvPr>
        </p:nvSpPr>
        <p:spPr>
          <a:xfrm>
            <a:off x="718275" y="575950"/>
            <a:ext cx="80037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2400">
                <a:solidFill>
                  <a:srgbClr val="002B4D"/>
                </a:solidFill>
              </a:rPr>
              <a:t>6.4 Approach to measurement</a:t>
            </a:r>
            <a:endParaRPr sz="2400">
              <a:solidFill>
                <a:srgbClr val="002B4D"/>
              </a:solidFill>
            </a:endParaRPr>
          </a:p>
        </p:txBody>
      </p:sp>
      <p:sp>
        <p:nvSpPr>
          <p:cNvPr id="1010" name="Google Shape;1010;p54"/>
          <p:cNvSpPr txBox="1">
            <a:spLocks noGrp="1"/>
          </p:cNvSpPr>
          <p:nvPr>
            <p:ph type="body" idx="1"/>
          </p:nvPr>
        </p:nvSpPr>
        <p:spPr>
          <a:xfrm>
            <a:off x="554475" y="1361313"/>
            <a:ext cx="3349500" cy="32571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1600">
                <a:solidFill>
                  <a:srgbClr val="000000"/>
                </a:solidFill>
                <a:latin typeface="Calibri"/>
                <a:ea typeface="Calibri"/>
                <a:cs typeface="Calibri"/>
                <a:sym typeface="Calibri"/>
              </a:rPr>
              <a:t>T</a:t>
            </a:r>
            <a:r>
              <a:rPr lang="it" sz="1600" b="0" i="0" u="none" strike="noStrike">
                <a:solidFill>
                  <a:srgbClr val="000000"/>
                </a:solidFill>
                <a:latin typeface="Calibri"/>
                <a:ea typeface="Calibri"/>
                <a:cs typeface="Calibri"/>
                <a:sym typeface="Calibri"/>
              </a:rPr>
              <a:t>he </a:t>
            </a:r>
            <a:r>
              <a:rPr lang="it" sz="1600" b="1" i="0" u="none" strike="noStrike">
                <a:solidFill>
                  <a:srgbClr val="000000"/>
                </a:solidFill>
                <a:latin typeface="Calibri"/>
                <a:ea typeface="Calibri"/>
                <a:cs typeface="Calibri"/>
                <a:sym typeface="Calibri"/>
              </a:rPr>
              <a:t>European Commission</a:t>
            </a:r>
            <a:r>
              <a:rPr lang="it" sz="1600" b="0" i="0" u="none" strike="noStrike">
                <a:solidFill>
                  <a:srgbClr val="000000"/>
                </a:solidFill>
                <a:latin typeface="Calibri"/>
                <a:ea typeface="Calibri"/>
                <a:cs typeface="Calibri"/>
                <a:sym typeface="Calibri"/>
              </a:rPr>
              <a:t> considers the issue of social impact measurement at European level, for a measurement to be effective, it must be: </a:t>
            </a:r>
            <a:endParaRPr sz="1600" b="0"/>
          </a:p>
          <a:p>
            <a:pPr marL="457200" lvl="0" indent="0" algn="l" rtl="0">
              <a:lnSpc>
                <a:spcPct val="115000"/>
              </a:lnSpc>
              <a:spcBef>
                <a:spcPts val="0"/>
              </a:spcBef>
              <a:spcAft>
                <a:spcPts val="800"/>
              </a:spcAft>
              <a:buSzPts val="1800"/>
              <a:buNone/>
            </a:pPr>
            <a:endParaRPr sz="1800">
              <a:latin typeface="Calibri"/>
              <a:ea typeface="Calibri"/>
              <a:cs typeface="Calibri"/>
              <a:sym typeface="Calibri"/>
            </a:endParaRPr>
          </a:p>
        </p:txBody>
      </p:sp>
      <p:pic>
        <p:nvPicPr>
          <p:cNvPr id="1011" name="Google Shape;1011;p54"/>
          <p:cNvPicPr preferRelativeResize="0"/>
          <p:nvPr/>
        </p:nvPicPr>
        <p:blipFill rotWithShape="1">
          <a:blip r:embed="rId3">
            <a:alphaModFix/>
          </a:blip>
          <a:srcRect/>
          <a:stretch/>
        </p:blipFill>
        <p:spPr>
          <a:xfrm>
            <a:off x="0" y="0"/>
            <a:ext cx="718275" cy="679625"/>
          </a:xfrm>
          <a:prstGeom prst="rect">
            <a:avLst/>
          </a:prstGeom>
          <a:noFill/>
          <a:ln>
            <a:noFill/>
          </a:ln>
        </p:spPr>
      </p:pic>
      <p:grpSp>
        <p:nvGrpSpPr>
          <p:cNvPr id="1012" name="Google Shape;1012;p54"/>
          <p:cNvGrpSpPr/>
          <p:nvPr/>
        </p:nvGrpSpPr>
        <p:grpSpPr>
          <a:xfrm>
            <a:off x="4734025" y="1211353"/>
            <a:ext cx="3337675" cy="861172"/>
            <a:chOff x="4318975" y="909418"/>
            <a:chExt cx="3337675" cy="765282"/>
          </a:xfrm>
        </p:grpSpPr>
        <p:sp>
          <p:nvSpPr>
            <p:cNvPr id="1013" name="Google Shape;1013;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Relevant</a:t>
              </a:r>
              <a:endParaRPr sz="1100" b="1" i="0" u="none" strike="noStrike" cap="none">
                <a:solidFill>
                  <a:schemeClr val="dk1"/>
                </a:solidFill>
                <a:latin typeface="Roboto"/>
                <a:ea typeface="Roboto"/>
                <a:cs typeface="Roboto"/>
                <a:sym typeface="Roboto"/>
              </a:endParaRPr>
            </a:p>
          </p:txBody>
        </p:sp>
        <p:sp>
          <p:nvSpPr>
            <p:cNvPr id="1014" name="Google Shape;1014;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15" name="Google Shape;1015;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16" name="Google Shape;1016;p54"/>
          <p:cNvGrpSpPr/>
          <p:nvPr/>
        </p:nvGrpSpPr>
        <p:grpSpPr>
          <a:xfrm>
            <a:off x="4734025" y="1613804"/>
            <a:ext cx="3337675" cy="861172"/>
            <a:chOff x="4318975" y="909418"/>
            <a:chExt cx="3337675" cy="765282"/>
          </a:xfrm>
        </p:grpSpPr>
        <p:sp>
          <p:nvSpPr>
            <p:cNvPr id="1017" name="Google Shape;1017;p54"/>
            <p:cNvSpPr txBox="1"/>
            <p:nvPr/>
          </p:nvSpPr>
          <p:spPr>
            <a:xfrm>
              <a:off x="4928450" y="909418"/>
              <a:ext cx="2728200" cy="245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Useful</a:t>
              </a:r>
              <a:endParaRPr sz="1100" b="1" i="0" u="none" strike="noStrike" cap="none">
                <a:solidFill>
                  <a:schemeClr val="dk1"/>
                </a:solidFill>
                <a:latin typeface="Roboto"/>
                <a:ea typeface="Roboto"/>
                <a:cs typeface="Roboto"/>
                <a:sym typeface="Roboto"/>
              </a:endParaRPr>
            </a:p>
          </p:txBody>
        </p:sp>
        <p:sp>
          <p:nvSpPr>
            <p:cNvPr id="1018" name="Google Shape;1018;p54"/>
            <p:cNvSpPr/>
            <p:nvPr/>
          </p:nvSpPr>
          <p:spPr>
            <a:xfrm>
              <a:off x="4517125" y="1086100"/>
              <a:ext cx="133500" cy="5886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19" name="Google Shape;1019;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20" name="Google Shape;1020;p54"/>
          <p:cNvGrpSpPr/>
          <p:nvPr/>
        </p:nvGrpSpPr>
        <p:grpSpPr>
          <a:xfrm>
            <a:off x="4734025" y="2034867"/>
            <a:ext cx="3337675" cy="861172"/>
            <a:chOff x="4318975" y="909418"/>
            <a:chExt cx="3337675" cy="765282"/>
          </a:xfrm>
        </p:grpSpPr>
        <p:sp>
          <p:nvSpPr>
            <p:cNvPr id="1021" name="Google Shape;1021;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Simple</a:t>
              </a:r>
              <a:endParaRPr sz="1100" b="1" i="0" u="none" strike="noStrike" cap="none">
                <a:solidFill>
                  <a:schemeClr val="dk1"/>
                </a:solidFill>
                <a:latin typeface="Roboto"/>
                <a:ea typeface="Roboto"/>
                <a:cs typeface="Roboto"/>
                <a:sym typeface="Roboto"/>
              </a:endParaRPr>
            </a:p>
          </p:txBody>
        </p:sp>
        <p:sp>
          <p:nvSpPr>
            <p:cNvPr id="1022" name="Google Shape;1022;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23" name="Google Shape;1023;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24" name="Google Shape;1024;p54"/>
          <p:cNvGrpSpPr/>
          <p:nvPr/>
        </p:nvGrpSpPr>
        <p:grpSpPr>
          <a:xfrm>
            <a:off x="4734025" y="2474967"/>
            <a:ext cx="3337675" cy="861172"/>
            <a:chOff x="4318975" y="909418"/>
            <a:chExt cx="3337675" cy="765282"/>
          </a:xfrm>
        </p:grpSpPr>
        <p:sp>
          <p:nvSpPr>
            <p:cNvPr id="1025" name="Google Shape;1025;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Natural</a:t>
              </a:r>
              <a:endParaRPr sz="1100" b="1" i="0" u="none" strike="noStrike" cap="none">
                <a:solidFill>
                  <a:schemeClr val="dk1"/>
                </a:solidFill>
                <a:latin typeface="Roboto"/>
                <a:ea typeface="Roboto"/>
                <a:cs typeface="Roboto"/>
                <a:sym typeface="Roboto"/>
              </a:endParaRPr>
            </a:p>
          </p:txBody>
        </p:sp>
        <p:sp>
          <p:nvSpPr>
            <p:cNvPr id="1026" name="Google Shape;1026;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27" name="Google Shape;1027;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28" name="Google Shape;1028;p54"/>
          <p:cNvGrpSpPr/>
          <p:nvPr/>
        </p:nvGrpSpPr>
        <p:grpSpPr>
          <a:xfrm>
            <a:off x="4734025" y="2851805"/>
            <a:ext cx="3337675" cy="905422"/>
            <a:chOff x="4318975" y="870095"/>
            <a:chExt cx="3337675" cy="804605"/>
          </a:xfrm>
        </p:grpSpPr>
        <p:sp>
          <p:nvSpPr>
            <p:cNvPr id="1029" name="Google Shape;1029;p54"/>
            <p:cNvSpPr txBox="1"/>
            <p:nvPr/>
          </p:nvSpPr>
          <p:spPr>
            <a:xfrm>
              <a:off x="4928450" y="870095"/>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Certain</a:t>
              </a:r>
              <a:endParaRPr sz="1100" b="1" i="0" u="none" strike="noStrike" cap="none">
                <a:solidFill>
                  <a:schemeClr val="dk1"/>
                </a:solidFill>
                <a:latin typeface="Roboto"/>
                <a:ea typeface="Roboto"/>
                <a:cs typeface="Roboto"/>
                <a:sym typeface="Roboto"/>
              </a:endParaRPr>
            </a:p>
          </p:txBody>
        </p:sp>
        <p:sp>
          <p:nvSpPr>
            <p:cNvPr id="1030" name="Google Shape;1030;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1" name="Google Shape;1031;p54"/>
            <p:cNvCxnSpPr/>
            <p:nvPr/>
          </p:nvCxnSpPr>
          <p:spPr>
            <a:xfrm rot="10800000">
              <a:off x="4318975" y="1032108"/>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32" name="Google Shape;1032;p54"/>
          <p:cNvGrpSpPr/>
          <p:nvPr/>
        </p:nvGrpSpPr>
        <p:grpSpPr>
          <a:xfrm>
            <a:off x="4734025" y="3234268"/>
            <a:ext cx="3337675" cy="861172"/>
            <a:chOff x="4318975" y="909418"/>
            <a:chExt cx="3337675" cy="765282"/>
          </a:xfrm>
        </p:grpSpPr>
        <p:sp>
          <p:nvSpPr>
            <p:cNvPr id="1033" name="Google Shape;1033;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Understood and accepted</a:t>
              </a:r>
              <a:endParaRPr sz="1100" b="1" i="0" u="none" strike="noStrike" cap="none">
                <a:solidFill>
                  <a:schemeClr val="dk1"/>
                </a:solidFill>
                <a:latin typeface="Roboto"/>
                <a:ea typeface="Roboto"/>
                <a:cs typeface="Roboto"/>
                <a:sym typeface="Roboto"/>
              </a:endParaRPr>
            </a:p>
          </p:txBody>
        </p:sp>
        <p:sp>
          <p:nvSpPr>
            <p:cNvPr id="1034" name="Google Shape;1034;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5" name="Google Shape;1035;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36" name="Google Shape;1036;p54"/>
          <p:cNvGrpSpPr/>
          <p:nvPr/>
        </p:nvGrpSpPr>
        <p:grpSpPr>
          <a:xfrm>
            <a:off x="4734025" y="3543568"/>
            <a:ext cx="3337675" cy="861172"/>
            <a:chOff x="4318975" y="909418"/>
            <a:chExt cx="3337675" cy="765282"/>
          </a:xfrm>
        </p:grpSpPr>
        <p:sp>
          <p:nvSpPr>
            <p:cNvPr id="1037" name="Google Shape;1037;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Transparent and well-stated</a:t>
              </a:r>
              <a:endParaRPr sz="1100" b="1" i="0" u="none" strike="noStrike" cap="none">
                <a:solidFill>
                  <a:schemeClr val="dk1"/>
                </a:solidFill>
                <a:latin typeface="Roboto"/>
                <a:ea typeface="Roboto"/>
                <a:cs typeface="Roboto"/>
                <a:sym typeface="Roboto"/>
              </a:endParaRPr>
            </a:p>
          </p:txBody>
        </p:sp>
        <p:sp>
          <p:nvSpPr>
            <p:cNvPr id="1038" name="Google Shape;1038;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9" name="Google Shape;1039;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grpSp>
        <p:nvGrpSpPr>
          <p:cNvPr id="1040" name="Google Shape;1040;p54"/>
          <p:cNvGrpSpPr/>
          <p:nvPr/>
        </p:nvGrpSpPr>
        <p:grpSpPr>
          <a:xfrm>
            <a:off x="4734025" y="3951524"/>
            <a:ext cx="3337675" cy="679647"/>
            <a:chOff x="4318975" y="909418"/>
            <a:chExt cx="3337675" cy="765282"/>
          </a:xfrm>
        </p:grpSpPr>
        <p:sp>
          <p:nvSpPr>
            <p:cNvPr id="1041" name="Google Shape;1041;p5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it" sz="1100" b="1" i="0" u="none" strike="noStrike" cap="none">
                  <a:solidFill>
                    <a:schemeClr val="dk1"/>
                  </a:solidFill>
                  <a:latin typeface="Roboto"/>
                  <a:ea typeface="Roboto"/>
                  <a:cs typeface="Roboto"/>
                  <a:sym typeface="Roboto"/>
                </a:rPr>
                <a:t>Evidence-based</a:t>
              </a:r>
              <a:endParaRPr sz="1100" b="1" i="0" u="none" strike="noStrike" cap="none">
                <a:solidFill>
                  <a:schemeClr val="dk1"/>
                </a:solidFill>
                <a:latin typeface="Roboto"/>
                <a:ea typeface="Roboto"/>
                <a:cs typeface="Roboto"/>
                <a:sym typeface="Roboto"/>
              </a:endParaRPr>
            </a:p>
          </p:txBody>
        </p:sp>
        <p:sp>
          <p:nvSpPr>
            <p:cNvPr id="1042" name="Google Shape;1042;p54"/>
            <p:cNvSpPr/>
            <p:nvPr/>
          </p:nvSpPr>
          <p:spPr>
            <a:xfrm>
              <a:off x="4517125" y="1086100"/>
              <a:ext cx="133500" cy="58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43" name="Google Shape;1043;p54"/>
            <p:cNvCxnSpPr/>
            <p:nvPr/>
          </p:nvCxnSpPr>
          <p:spPr>
            <a:xfrm rot="10800000">
              <a:off x="4318975" y="1083450"/>
              <a:ext cx="529800" cy="0"/>
            </a:xfrm>
            <a:prstGeom prst="straightConnector1">
              <a:avLst/>
            </a:prstGeom>
            <a:noFill/>
            <a:ln w="9525" cap="flat" cmpd="sng">
              <a:solidFill>
                <a:schemeClr val="dk1"/>
              </a:solidFill>
              <a:prstDash val="solid"/>
              <a:round/>
              <a:headEnd type="none" w="sm" len="sm"/>
              <a:tailEnd type="none" w="sm" len="sm"/>
            </a:ln>
          </p:spPr>
        </p:cxnSp>
      </p:grpSp>
      <p:pic>
        <p:nvPicPr>
          <p:cNvPr id="1044" name="Google Shape;1044;p54"/>
          <p:cNvPicPr preferRelativeResize="0"/>
          <p:nvPr/>
        </p:nvPicPr>
        <p:blipFill rotWithShape="1">
          <a:blip r:embed="rId4">
            <a:alphaModFix/>
          </a:blip>
          <a:srcRect/>
          <a:stretch/>
        </p:blipFill>
        <p:spPr>
          <a:xfrm>
            <a:off x="1789400" y="2816575"/>
            <a:ext cx="1814600" cy="1814600"/>
          </a:xfrm>
          <a:prstGeom prst="rect">
            <a:avLst/>
          </a:prstGeom>
          <a:noFill/>
          <a:ln>
            <a:noFill/>
          </a:ln>
        </p:spPr>
      </p:pic>
      <p:pic>
        <p:nvPicPr>
          <p:cNvPr id="1045" name="Google Shape;1045;p54"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pic>
        <p:nvPicPr>
          <p:cNvPr id="1050" name="Google Shape;1050;p55"/>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51" name="Google Shape;1051;p55"/>
          <p:cNvPicPr preferRelativeResize="0"/>
          <p:nvPr/>
        </p:nvPicPr>
        <p:blipFill rotWithShape="1">
          <a:blip r:embed="rId4">
            <a:alphaModFix/>
          </a:blip>
          <a:srcRect/>
          <a:stretch/>
        </p:blipFill>
        <p:spPr>
          <a:xfrm>
            <a:off x="5441810" y="349795"/>
            <a:ext cx="2665218" cy="3997827"/>
          </a:xfrm>
          <a:prstGeom prst="rect">
            <a:avLst/>
          </a:prstGeom>
          <a:noFill/>
          <a:ln>
            <a:noFill/>
          </a:ln>
        </p:spPr>
      </p:pic>
      <p:pic>
        <p:nvPicPr>
          <p:cNvPr id="1052" name="Google Shape;1052;p55"/>
          <p:cNvPicPr preferRelativeResize="0"/>
          <p:nvPr/>
        </p:nvPicPr>
        <p:blipFill rotWithShape="1">
          <a:blip r:embed="rId5">
            <a:alphaModFix/>
          </a:blip>
          <a:srcRect/>
          <a:stretch/>
        </p:blipFill>
        <p:spPr>
          <a:xfrm>
            <a:off x="6772662" y="3209900"/>
            <a:ext cx="1334366" cy="1137722"/>
          </a:xfrm>
          <a:prstGeom prst="rect">
            <a:avLst/>
          </a:prstGeom>
          <a:noFill/>
          <a:ln>
            <a:noFill/>
          </a:ln>
        </p:spPr>
      </p:pic>
      <p:sp>
        <p:nvSpPr>
          <p:cNvPr id="1053" name="Google Shape;1053;p55"/>
          <p:cNvSpPr txBox="1"/>
          <p:nvPr/>
        </p:nvSpPr>
        <p:spPr>
          <a:xfrm>
            <a:off x="50" y="1519377"/>
            <a:ext cx="45720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it" sz="2500" b="1" i="0" u="none" strike="noStrike" cap="none">
                <a:solidFill>
                  <a:schemeClr val="dk1"/>
                </a:solidFill>
                <a:latin typeface="Raleway"/>
                <a:ea typeface="Raleway"/>
                <a:cs typeface="Raleway"/>
                <a:sym typeface="Raleway"/>
              </a:rPr>
              <a:t>7. Best Case: Interview with Close the Gap</a:t>
            </a:r>
            <a:endParaRPr sz="2500" b="1" i="0" u="none" strike="noStrike" cap="none">
              <a:solidFill>
                <a:schemeClr val="dk1"/>
              </a:solidFill>
              <a:latin typeface="Raleway"/>
              <a:ea typeface="Raleway"/>
              <a:cs typeface="Raleway"/>
              <a:sym typeface="Raleway"/>
            </a:endParaRPr>
          </a:p>
        </p:txBody>
      </p:sp>
      <p:sp>
        <p:nvSpPr>
          <p:cNvPr id="1054" name="Google Shape;1054;p55"/>
          <p:cNvSpPr txBox="1">
            <a:spLocks noGrp="1"/>
          </p:cNvSpPr>
          <p:nvPr>
            <p:ph type="title"/>
          </p:nvPr>
        </p:nvSpPr>
        <p:spPr>
          <a:xfrm>
            <a:off x="50" y="2380835"/>
            <a:ext cx="4572000" cy="123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Marnick Vanlee</a:t>
            </a:r>
            <a:br>
              <a:rPr lang="it" sz="1600">
                <a:solidFill>
                  <a:srgbClr val="122D4A"/>
                </a:solidFill>
                <a:latin typeface="Arial"/>
                <a:ea typeface="Arial"/>
                <a:cs typeface="Arial"/>
                <a:sym typeface="Arial"/>
              </a:rPr>
            </a:br>
            <a:r>
              <a:rPr lang="it" sz="1600">
                <a:solidFill>
                  <a:srgbClr val="122D4A"/>
                </a:solidFill>
                <a:latin typeface="Arial"/>
                <a:ea typeface="Arial"/>
                <a:cs typeface="Arial"/>
                <a:sym typeface="Arial"/>
              </a:rPr>
              <a:t>CLOSE THE GAP</a:t>
            </a:r>
            <a:endParaRPr/>
          </a:p>
        </p:txBody>
      </p:sp>
      <p:pic>
        <p:nvPicPr>
          <p:cNvPr id="1055" name="Google Shape;1055;p55" descr="Graphical user interface, application&#10;&#10;Description automatically generated with medium confidence"/>
          <p:cNvPicPr preferRelativeResize="0"/>
          <p:nvPr/>
        </p:nvPicPr>
        <p:blipFill rotWithShape="1">
          <a:blip r:embed="rId6">
            <a:alphaModFix/>
          </a:blip>
          <a:srcRect/>
          <a:stretch/>
        </p:blipFill>
        <p:spPr>
          <a:xfrm>
            <a:off x="34350" y="4765725"/>
            <a:ext cx="1559450" cy="32717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56"/>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061" name="Google Shape;1061;p56"/>
          <p:cNvSpPr txBox="1">
            <a:spLocks noGrp="1"/>
          </p:cNvSpPr>
          <p:nvPr>
            <p:ph type="body" idx="1"/>
          </p:nvPr>
        </p:nvSpPr>
        <p:spPr>
          <a:xfrm>
            <a:off x="281981" y="1547559"/>
            <a:ext cx="8430900" cy="487500"/>
          </a:xfrm>
          <a:prstGeom prst="rect">
            <a:avLst/>
          </a:prstGeom>
          <a:noFill/>
          <a:ln>
            <a:noFill/>
          </a:ln>
        </p:spPr>
        <p:txBody>
          <a:bodyPr spcFirstLastPara="1" wrap="square" lIns="91425" tIns="91425" rIns="91425" bIns="91425" anchor="t" anchorCtr="0">
            <a:noAutofit/>
          </a:bodyPr>
          <a:lstStyle/>
          <a:p>
            <a:pPr marL="0" lvl="0" indent="0" algn="just" rtl="0">
              <a:lnSpc>
                <a:spcPct val="107000"/>
              </a:lnSpc>
              <a:spcBef>
                <a:spcPts val="0"/>
              </a:spcBef>
              <a:spcAft>
                <a:spcPts val="800"/>
              </a:spcAft>
              <a:buSzPts val="1800"/>
              <a:buNone/>
            </a:pPr>
            <a:r>
              <a:rPr lang="it" sz="2200" b="1">
                <a:solidFill>
                  <a:schemeClr val="dk1"/>
                </a:solidFill>
              </a:rPr>
              <a:t>Close the Gap</a:t>
            </a:r>
            <a:r>
              <a:rPr lang="it" sz="2200"/>
              <a:t> is an international social enterprise that aims to bridge the</a:t>
            </a:r>
            <a:r>
              <a:rPr lang="it" sz="2200">
                <a:solidFill>
                  <a:schemeClr val="dk2"/>
                </a:solidFill>
                <a:latin typeface="Lato"/>
                <a:ea typeface="Lato"/>
                <a:cs typeface="Lato"/>
                <a:sym typeface="Lato"/>
              </a:rPr>
              <a:t> digital divide by offering</a:t>
            </a:r>
            <a:endParaRPr sz="2200"/>
          </a:p>
        </p:txBody>
      </p:sp>
      <p:pic>
        <p:nvPicPr>
          <p:cNvPr id="1062" name="Google Shape;1062;p5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63" name="Google Shape;1063;p56"/>
          <p:cNvPicPr preferRelativeResize="0"/>
          <p:nvPr/>
        </p:nvPicPr>
        <p:blipFill rotWithShape="1">
          <a:blip r:embed="rId4">
            <a:alphaModFix/>
          </a:blip>
          <a:srcRect/>
          <a:stretch/>
        </p:blipFill>
        <p:spPr>
          <a:xfrm>
            <a:off x="4939553" y="2025494"/>
            <a:ext cx="3773332" cy="1773260"/>
          </a:xfrm>
          <a:prstGeom prst="rect">
            <a:avLst/>
          </a:prstGeom>
          <a:noFill/>
          <a:ln>
            <a:noFill/>
          </a:ln>
        </p:spPr>
      </p:pic>
      <p:sp>
        <p:nvSpPr>
          <p:cNvPr id="1064" name="Google Shape;1064;p56"/>
          <p:cNvSpPr txBox="1"/>
          <p:nvPr/>
        </p:nvSpPr>
        <p:spPr>
          <a:xfrm>
            <a:off x="281980" y="2325330"/>
            <a:ext cx="4666500" cy="1785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it" sz="2200" b="0" i="0" u="none" strike="noStrike" cap="none">
                <a:solidFill>
                  <a:schemeClr val="dk2"/>
                </a:solidFill>
                <a:latin typeface="Lato"/>
                <a:ea typeface="Lato"/>
                <a:cs typeface="Lato"/>
                <a:sym typeface="Lato"/>
              </a:rPr>
              <a:t>high-quality, pre-owned IT devices donated by European companies to educational, medical and social projects in developing and emerging countries.</a:t>
            </a:r>
            <a:endParaRPr sz="2200" b="0" i="0" u="none" strike="noStrike" cap="none">
              <a:solidFill>
                <a:srgbClr val="000000"/>
              </a:solidFill>
              <a:latin typeface="Arial"/>
              <a:ea typeface="Arial"/>
              <a:cs typeface="Arial"/>
              <a:sym typeface="Arial"/>
            </a:endParaRPr>
          </a:p>
        </p:txBody>
      </p:sp>
      <p:pic>
        <p:nvPicPr>
          <p:cNvPr id="1065" name="Google Shape;1065;p56"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57"/>
          <p:cNvSpPr txBox="1">
            <a:spLocks noGrp="1"/>
          </p:cNvSpPr>
          <p:nvPr>
            <p:ph type="body" idx="1"/>
          </p:nvPr>
        </p:nvSpPr>
        <p:spPr>
          <a:xfrm>
            <a:off x="507319" y="1118336"/>
            <a:ext cx="4080300" cy="2436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600"/>
              </a:spcBef>
              <a:spcAft>
                <a:spcPts val="1600"/>
              </a:spcAft>
              <a:buSzPts val="1800"/>
              <a:buNone/>
            </a:pPr>
            <a:r>
              <a:rPr lang="it" sz="2000" b="1">
                <a:solidFill>
                  <a:schemeClr val="dk1"/>
                </a:solidFill>
              </a:rPr>
              <a:t>Close the Gap</a:t>
            </a:r>
            <a:r>
              <a:rPr lang="it" sz="2000"/>
              <a:t> believes in self-sufficiency, the organization sustains itself through partnership with big European company and through the second hand digital market.</a:t>
            </a:r>
            <a:endParaRPr/>
          </a:p>
        </p:txBody>
      </p:sp>
      <p:pic>
        <p:nvPicPr>
          <p:cNvPr id="1071" name="Google Shape;1071;p5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72" name="Google Shape;1072;p57"/>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73" name="Google Shape;1073;p57"/>
          <p:cNvPicPr preferRelativeResize="0"/>
          <p:nvPr/>
        </p:nvPicPr>
        <p:blipFill rotWithShape="1">
          <a:blip r:embed="rId4">
            <a:alphaModFix/>
          </a:blip>
          <a:srcRect/>
          <a:stretch/>
        </p:blipFill>
        <p:spPr>
          <a:xfrm>
            <a:off x="4641479" y="1443879"/>
            <a:ext cx="4013948" cy="2006974"/>
          </a:xfrm>
          <a:prstGeom prst="rect">
            <a:avLst/>
          </a:prstGeom>
          <a:noFill/>
          <a:ln>
            <a:noFill/>
          </a:ln>
        </p:spPr>
      </p:pic>
      <p:sp>
        <p:nvSpPr>
          <p:cNvPr id="1074" name="Google Shape;1074;p57"/>
          <p:cNvSpPr txBox="1"/>
          <p:nvPr/>
        </p:nvSpPr>
        <p:spPr>
          <a:xfrm>
            <a:off x="506916" y="3607011"/>
            <a:ext cx="8148600" cy="101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it" sz="2000" b="0" i="0" u="none" strike="noStrike" cap="none">
                <a:solidFill>
                  <a:schemeClr val="dk2"/>
                </a:solidFill>
                <a:latin typeface="Lato"/>
                <a:ea typeface="Lato"/>
                <a:cs typeface="Lato"/>
                <a:sym typeface="Lato"/>
              </a:rPr>
              <a:t>Not every hardware recovered suits the social mission of </a:t>
            </a:r>
            <a:r>
              <a:rPr lang="it" sz="2000" b="1" i="0" u="none" strike="noStrike" cap="none">
                <a:solidFill>
                  <a:schemeClr val="dk1"/>
                </a:solidFill>
                <a:latin typeface="Lato"/>
                <a:ea typeface="Lato"/>
                <a:cs typeface="Lato"/>
                <a:sym typeface="Lato"/>
              </a:rPr>
              <a:t>Close the Gap</a:t>
            </a:r>
            <a:r>
              <a:rPr lang="it" sz="2000" b="0" i="0" u="none" strike="noStrike" cap="none">
                <a:solidFill>
                  <a:schemeClr val="dk2"/>
                </a:solidFill>
                <a:latin typeface="Lato"/>
                <a:ea typeface="Lato"/>
                <a:cs typeface="Lato"/>
                <a:sym typeface="Lato"/>
              </a:rPr>
              <a:t>, therefore after the reconditioning of the product, the organization sell it and succeeds to make profits.</a:t>
            </a:r>
            <a:endParaRPr sz="1400" b="0" i="0" u="none" strike="noStrike" cap="none">
              <a:solidFill>
                <a:srgbClr val="000000"/>
              </a:solidFill>
              <a:latin typeface="Arial"/>
              <a:ea typeface="Arial"/>
              <a:cs typeface="Arial"/>
              <a:sym typeface="Arial"/>
            </a:endParaRPr>
          </a:p>
        </p:txBody>
      </p:sp>
      <p:pic>
        <p:nvPicPr>
          <p:cNvPr id="1075" name="Google Shape;1075;p57"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58"/>
          <p:cNvSpPr txBox="1">
            <a:spLocks noGrp="1"/>
          </p:cNvSpPr>
          <p:nvPr>
            <p:ph type="body" idx="1"/>
          </p:nvPr>
        </p:nvSpPr>
        <p:spPr>
          <a:xfrm>
            <a:off x="2410112" y="1371656"/>
            <a:ext cx="6321600" cy="3002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1800" b="1"/>
              <a:t>Marnick Vanlee </a:t>
            </a:r>
            <a:r>
              <a:rPr lang="it" sz="1800"/>
              <a:t>underlined how, despite</a:t>
            </a:r>
            <a:r>
              <a:rPr lang="it"/>
              <a:t> being a no profit company, </a:t>
            </a:r>
            <a:r>
              <a:rPr lang="it" b="1">
                <a:solidFill>
                  <a:schemeClr val="dk1"/>
                </a:solidFill>
              </a:rPr>
              <a:t>Close the Gap </a:t>
            </a:r>
            <a:r>
              <a:rPr lang="it"/>
              <a:t>doesn’t give away the hardware for free.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it"/>
              <a:t>“</a:t>
            </a:r>
            <a:r>
              <a:rPr lang="it" i="1"/>
              <a:t>We deliberately ask contribution from the partner we support in Africa, we don’t believe in giving anything for free, you should give people a sense of ownership as it brings better results for the project. Only someone who is seriously interested and have the necessary condition to use the hardware will effectively use the product</a:t>
            </a:r>
            <a:r>
              <a:rPr lang="it"/>
              <a:t>.”</a:t>
            </a:r>
            <a:endParaRPr/>
          </a:p>
          <a:p>
            <a:pPr marL="114300" lvl="0" indent="0" algn="l" rtl="0">
              <a:lnSpc>
                <a:spcPct val="115000"/>
              </a:lnSpc>
              <a:spcBef>
                <a:spcPts val="0"/>
              </a:spcBef>
              <a:spcAft>
                <a:spcPts val="0"/>
              </a:spcAft>
              <a:buSzPts val="1800"/>
              <a:buNone/>
            </a:pPr>
            <a:endParaRPr/>
          </a:p>
        </p:txBody>
      </p:sp>
      <p:pic>
        <p:nvPicPr>
          <p:cNvPr id="1081" name="Google Shape;1081;p58"/>
          <p:cNvPicPr preferRelativeResize="0"/>
          <p:nvPr/>
        </p:nvPicPr>
        <p:blipFill rotWithShape="1">
          <a:blip r:embed="rId3">
            <a:alphaModFix/>
          </a:blip>
          <a:srcRect/>
          <a:stretch/>
        </p:blipFill>
        <p:spPr>
          <a:xfrm>
            <a:off x="53790" y="1497161"/>
            <a:ext cx="2519368" cy="2867668"/>
          </a:xfrm>
          <a:prstGeom prst="rect">
            <a:avLst/>
          </a:prstGeom>
          <a:noFill/>
          <a:ln>
            <a:noFill/>
          </a:ln>
        </p:spPr>
      </p:pic>
      <p:sp>
        <p:nvSpPr>
          <p:cNvPr id="1082" name="Google Shape;1082;p58"/>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83" name="Google Shape;1083;p58"/>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084" name="Google Shape;1084;p58"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59"/>
          <p:cNvSpPr txBox="1">
            <a:spLocks noGrp="1"/>
          </p:cNvSpPr>
          <p:nvPr>
            <p:ph type="body" idx="1"/>
          </p:nvPr>
        </p:nvSpPr>
        <p:spPr>
          <a:xfrm>
            <a:off x="2400250" y="1368810"/>
            <a:ext cx="6321600" cy="3002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it" sz="2400" b="1">
                <a:solidFill>
                  <a:schemeClr val="dk1"/>
                </a:solidFill>
              </a:rPr>
              <a:t>Close the Gap </a:t>
            </a:r>
            <a:r>
              <a:rPr lang="it" sz="2400"/>
              <a:t>only has five employees in Belgium, even being such a small no-profit company, it doesn’t rely on external funds or charity.</a:t>
            </a:r>
            <a:endParaRPr/>
          </a:p>
          <a:p>
            <a:pPr marL="114300" lvl="0" indent="0" algn="l" rtl="0">
              <a:lnSpc>
                <a:spcPct val="115000"/>
              </a:lnSpc>
              <a:spcBef>
                <a:spcPts val="0"/>
              </a:spcBef>
              <a:spcAft>
                <a:spcPts val="0"/>
              </a:spcAft>
              <a:buSzPts val="1800"/>
              <a:buNone/>
            </a:pPr>
            <a:r>
              <a:rPr lang="it" sz="2400"/>
              <a:t>The enterprise, as we showed, is self-sufficient and capable of growth independently.</a:t>
            </a:r>
            <a:endParaRPr/>
          </a:p>
        </p:txBody>
      </p:sp>
      <p:sp>
        <p:nvSpPr>
          <p:cNvPr id="1090" name="Google Shape;1090;p59"/>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91" name="Google Shape;1091;p59"/>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092" name="Google Shape;1092;p59"/>
          <p:cNvPicPr preferRelativeResize="0"/>
          <p:nvPr/>
        </p:nvPicPr>
        <p:blipFill rotWithShape="1">
          <a:blip r:embed="rId4">
            <a:alphaModFix/>
          </a:blip>
          <a:srcRect/>
          <a:stretch/>
        </p:blipFill>
        <p:spPr>
          <a:xfrm>
            <a:off x="183020" y="1560334"/>
            <a:ext cx="2343150" cy="2810876"/>
          </a:xfrm>
          <a:prstGeom prst="rect">
            <a:avLst/>
          </a:prstGeom>
          <a:noFill/>
          <a:ln>
            <a:noFill/>
          </a:ln>
        </p:spPr>
      </p:pic>
      <p:pic>
        <p:nvPicPr>
          <p:cNvPr id="1093" name="Google Shape;1093;p59"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60"/>
          <p:cNvSpPr txBox="1">
            <a:spLocks noGrp="1"/>
          </p:cNvSpPr>
          <p:nvPr>
            <p:ph type="body" idx="1"/>
          </p:nvPr>
        </p:nvSpPr>
        <p:spPr>
          <a:xfrm>
            <a:off x="389718" y="1285547"/>
            <a:ext cx="40392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800"/>
              <a:buNone/>
            </a:pPr>
            <a:r>
              <a:rPr lang="it" sz="2000" b="1">
                <a:solidFill>
                  <a:schemeClr val="dk1"/>
                </a:solidFill>
              </a:rPr>
              <a:t>Close the gap</a:t>
            </a:r>
            <a:r>
              <a:rPr lang="it" sz="2000"/>
              <a:t> has a large number of partners, that help in every aspect of the business from accounting to the practical matters.</a:t>
            </a:r>
            <a:endParaRPr/>
          </a:p>
        </p:txBody>
      </p:sp>
      <p:pic>
        <p:nvPicPr>
          <p:cNvPr id="1099" name="Google Shape;1099;p6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00" name="Google Shape;1100;p60"/>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101" name="Google Shape;1101;p60"/>
          <p:cNvSpPr txBox="1"/>
          <p:nvPr/>
        </p:nvSpPr>
        <p:spPr>
          <a:xfrm>
            <a:off x="389719" y="3552844"/>
            <a:ext cx="8301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2000" b="1" i="0" u="none" strike="noStrike" cap="none">
                <a:solidFill>
                  <a:schemeClr val="dk1"/>
                </a:solidFill>
                <a:latin typeface="Lato"/>
                <a:ea typeface="Lato"/>
                <a:cs typeface="Lato"/>
                <a:sym typeface="Lato"/>
              </a:rPr>
              <a:t>Close the Gap </a:t>
            </a:r>
            <a:r>
              <a:rPr lang="it" sz="2000" b="0" i="0" u="none" strike="noStrike" cap="none">
                <a:solidFill>
                  <a:schemeClr val="dk2"/>
                </a:solidFill>
                <a:latin typeface="Lato"/>
                <a:ea typeface="Lato"/>
                <a:cs typeface="Lato"/>
                <a:sym typeface="Lato"/>
              </a:rPr>
              <a:t>is now a group of companies, the initial business model took a lot of development, despite being not oriented to profit the good business administration made possible a global expansion.</a:t>
            </a:r>
            <a:endParaRPr sz="1400" b="0" i="0" u="none" strike="noStrike" cap="none">
              <a:solidFill>
                <a:srgbClr val="000000"/>
              </a:solidFill>
              <a:latin typeface="Arial"/>
              <a:ea typeface="Arial"/>
              <a:cs typeface="Arial"/>
              <a:sym typeface="Arial"/>
            </a:endParaRPr>
          </a:p>
        </p:txBody>
      </p:sp>
      <p:pic>
        <p:nvPicPr>
          <p:cNvPr id="1102" name="Google Shape;1102;p60"/>
          <p:cNvPicPr preferRelativeResize="0"/>
          <p:nvPr/>
        </p:nvPicPr>
        <p:blipFill rotWithShape="1">
          <a:blip r:embed="rId4">
            <a:alphaModFix/>
          </a:blip>
          <a:srcRect/>
          <a:stretch/>
        </p:blipFill>
        <p:spPr>
          <a:xfrm>
            <a:off x="4428983" y="1399769"/>
            <a:ext cx="4262286" cy="2081909"/>
          </a:xfrm>
          <a:prstGeom prst="rect">
            <a:avLst/>
          </a:prstGeom>
          <a:noFill/>
          <a:ln>
            <a:noFill/>
          </a:ln>
        </p:spPr>
      </p:pic>
      <p:pic>
        <p:nvPicPr>
          <p:cNvPr id="1103" name="Google Shape;1103;p6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61"/>
          <p:cNvSpPr txBox="1">
            <a:spLocks noGrp="1"/>
          </p:cNvSpPr>
          <p:nvPr>
            <p:ph type="body" idx="1"/>
          </p:nvPr>
        </p:nvSpPr>
        <p:spPr>
          <a:xfrm>
            <a:off x="389717" y="1222800"/>
            <a:ext cx="5439600" cy="30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800"/>
              <a:buNone/>
            </a:pPr>
            <a:r>
              <a:rPr lang="it" sz="2200" b="1">
                <a:solidFill>
                  <a:schemeClr val="dk1"/>
                </a:solidFill>
              </a:rPr>
              <a:t>Close the Gap</a:t>
            </a:r>
            <a:r>
              <a:rPr lang="it" sz="2200"/>
              <a:t> is a global company. In Belgium </a:t>
            </a:r>
            <a:r>
              <a:rPr lang="it" sz="2200" b="1">
                <a:solidFill>
                  <a:schemeClr val="dk1"/>
                </a:solidFill>
              </a:rPr>
              <a:t>Close the Gap</a:t>
            </a:r>
            <a:r>
              <a:rPr lang="it" sz="2200" b="1"/>
              <a:t> </a:t>
            </a:r>
            <a:r>
              <a:rPr lang="it" sz="2200"/>
              <a:t>is a social enterprise but to be easily recognized globally it is as well registered as </a:t>
            </a:r>
            <a:r>
              <a:rPr lang="it" sz="2200" b="1"/>
              <a:t>B-Corp</a:t>
            </a:r>
            <a:r>
              <a:rPr lang="it" sz="2200"/>
              <a:t>.</a:t>
            </a:r>
            <a:endParaRPr/>
          </a:p>
        </p:txBody>
      </p:sp>
      <p:pic>
        <p:nvPicPr>
          <p:cNvPr id="1109" name="Google Shape;1109;p6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10" name="Google Shape;1110;p61"/>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111" name="Google Shape;1111;p61"/>
          <p:cNvPicPr preferRelativeResize="0"/>
          <p:nvPr/>
        </p:nvPicPr>
        <p:blipFill rotWithShape="1">
          <a:blip r:embed="rId4">
            <a:alphaModFix/>
          </a:blip>
          <a:srcRect/>
          <a:stretch/>
        </p:blipFill>
        <p:spPr>
          <a:xfrm>
            <a:off x="5648326" y="1141224"/>
            <a:ext cx="3073524" cy="2704168"/>
          </a:xfrm>
          <a:prstGeom prst="rect">
            <a:avLst/>
          </a:prstGeom>
          <a:noFill/>
          <a:ln>
            <a:noFill/>
          </a:ln>
        </p:spPr>
      </p:pic>
      <p:sp>
        <p:nvSpPr>
          <p:cNvPr id="1112" name="Google Shape;1112;p61"/>
          <p:cNvSpPr txBox="1"/>
          <p:nvPr/>
        </p:nvSpPr>
        <p:spPr>
          <a:xfrm>
            <a:off x="359137" y="3543879"/>
            <a:ext cx="8332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2000" b="0" i="0" u="none" strike="noStrike" cap="none">
                <a:solidFill>
                  <a:schemeClr val="dk2"/>
                </a:solidFill>
                <a:latin typeface="Lato"/>
                <a:ea typeface="Lato"/>
                <a:cs typeface="Lato"/>
                <a:sym typeface="Lato"/>
              </a:rPr>
              <a:t>“</a:t>
            </a:r>
            <a:r>
              <a:rPr lang="it" sz="2000" b="0" i="1" u="none" strike="noStrike" cap="none">
                <a:solidFill>
                  <a:schemeClr val="dk2"/>
                </a:solidFill>
                <a:latin typeface="Lato"/>
                <a:ea typeface="Lato"/>
                <a:cs typeface="Lato"/>
                <a:sym typeface="Lato"/>
              </a:rPr>
              <a:t>Being a </a:t>
            </a:r>
            <a:r>
              <a:rPr lang="it" sz="2000" b="1" i="1" u="none" strike="noStrike" cap="none">
                <a:solidFill>
                  <a:schemeClr val="dk2"/>
                </a:solidFill>
                <a:latin typeface="Lato"/>
                <a:ea typeface="Lato"/>
                <a:cs typeface="Lato"/>
                <a:sym typeface="Lato"/>
              </a:rPr>
              <a:t>B-Corp</a:t>
            </a:r>
            <a:r>
              <a:rPr lang="it" sz="2000" b="0" i="1" u="none" strike="noStrike" cap="none">
                <a:solidFill>
                  <a:schemeClr val="dk2"/>
                </a:solidFill>
                <a:latin typeface="Lato"/>
                <a:ea typeface="Lato"/>
                <a:cs typeface="Lato"/>
                <a:sym typeface="Lato"/>
              </a:rPr>
              <a:t> is very useful: in some countries normal enterprise activities are limited by law. Being a regular company registered as </a:t>
            </a:r>
            <a:r>
              <a:rPr lang="it" sz="2000" b="1" i="1" u="none" strike="noStrike" cap="none">
                <a:solidFill>
                  <a:schemeClr val="dk2"/>
                </a:solidFill>
                <a:latin typeface="Lato"/>
                <a:ea typeface="Lato"/>
                <a:cs typeface="Lato"/>
                <a:sym typeface="Lato"/>
              </a:rPr>
              <a:t>B-Corp</a:t>
            </a:r>
            <a:r>
              <a:rPr lang="it" sz="2000" b="0" i="1" u="none" strike="noStrike" cap="none">
                <a:solidFill>
                  <a:schemeClr val="dk2"/>
                </a:solidFill>
                <a:latin typeface="Lato"/>
                <a:ea typeface="Lato"/>
                <a:cs typeface="Lato"/>
                <a:sym typeface="Lato"/>
              </a:rPr>
              <a:t> allows </a:t>
            </a:r>
            <a:r>
              <a:rPr lang="it" sz="2000" b="1" i="1" u="none" strike="noStrike" cap="none">
                <a:solidFill>
                  <a:schemeClr val="dk1"/>
                </a:solidFill>
                <a:latin typeface="Lato"/>
                <a:ea typeface="Lato"/>
                <a:cs typeface="Lato"/>
                <a:sym typeface="Lato"/>
              </a:rPr>
              <a:t>Close the Gap </a:t>
            </a:r>
            <a:r>
              <a:rPr lang="it" sz="2000" b="0" i="1" u="none" strike="noStrike" cap="none">
                <a:solidFill>
                  <a:schemeClr val="dk2"/>
                </a:solidFill>
                <a:latin typeface="Lato"/>
                <a:ea typeface="Lato"/>
                <a:cs typeface="Lato"/>
                <a:sym typeface="Lato"/>
              </a:rPr>
              <a:t>to pursue its goal without any limitations</a:t>
            </a:r>
            <a:r>
              <a:rPr lang="it" sz="2000" b="0" i="0" u="none" strike="noStrike" cap="none">
                <a:solidFill>
                  <a:schemeClr val="dk2"/>
                </a:solidFill>
                <a:latin typeface="Lato"/>
                <a:ea typeface="Lato"/>
                <a:cs typeface="Lato"/>
                <a:sym typeface="Lato"/>
              </a:rPr>
              <a:t>.”</a:t>
            </a:r>
            <a:endParaRPr sz="1400" b="0" i="0" u="none" strike="noStrike" cap="none">
              <a:solidFill>
                <a:srgbClr val="000000"/>
              </a:solidFill>
              <a:latin typeface="Arial"/>
              <a:ea typeface="Arial"/>
              <a:cs typeface="Arial"/>
              <a:sym typeface="Arial"/>
            </a:endParaRPr>
          </a:p>
        </p:txBody>
      </p:sp>
      <p:pic>
        <p:nvPicPr>
          <p:cNvPr id="1113" name="Google Shape;1113;p61"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pic>
        <p:nvPicPr>
          <p:cNvPr id="1118" name="Google Shape;1118;p6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19" name="Google Shape;1119;p62"/>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120" name="Google Shape;1120;p62"/>
          <p:cNvSpPr txBox="1"/>
          <p:nvPr/>
        </p:nvSpPr>
        <p:spPr>
          <a:xfrm>
            <a:off x="359137" y="1292839"/>
            <a:ext cx="57591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 sz="2000" b="1" i="0" u="none" strike="noStrike" cap="none">
                <a:solidFill>
                  <a:schemeClr val="dk1"/>
                </a:solidFill>
                <a:latin typeface="Lato"/>
                <a:ea typeface="Lato"/>
                <a:cs typeface="Lato"/>
                <a:sym typeface="Lato"/>
              </a:rPr>
              <a:t>PROJECT CYCLE: </a:t>
            </a:r>
            <a:r>
              <a:rPr lang="it" sz="2000" b="0" i="0" u="none" strike="noStrike" cap="none">
                <a:solidFill>
                  <a:schemeClr val="dk2"/>
                </a:solidFill>
                <a:latin typeface="Lato"/>
                <a:ea typeface="Lato"/>
                <a:cs typeface="Lato"/>
                <a:sym typeface="Lato"/>
              </a:rPr>
              <a:t>From pick-up to recycling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Lato"/>
              <a:ea typeface="Lato"/>
              <a:cs typeface="Lato"/>
              <a:sym typeface="Lato"/>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Collection at donor company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Refurbishment of ICT equipment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Project selection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Transport equipment to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Installation, maintenance, and trainings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Software &amp; expertise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Follow-up and evaluation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r>
              <a:rPr lang="it" sz="2000" b="0" i="0" u="none" strike="noStrike" cap="none">
                <a:solidFill>
                  <a:schemeClr val="dk2"/>
                </a:solidFill>
                <a:latin typeface="Lato"/>
                <a:ea typeface="Lato"/>
                <a:cs typeface="Lato"/>
                <a:sym typeface="Lato"/>
              </a:rPr>
              <a:t>Pick-up and recycling of end-of-life equipment</a:t>
            </a:r>
            <a:endParaRPr sz="1400" b="0" i="0" u="none" strike="noStrike" cap="none">
              <a:solidFill>
                <a:srgbClr val="000000"/>
              </a:solidFill>
              <a:latin typeface="Arial"/>
              <a:ea typeface="Arial"/>
              <a:cs typeface="Arial"/>
              <a:sym typeface="Arial"/>
            </a:endParaRPr>
          </a:p>
        </p:txBody>
      </p:sp>
      <p:pic>
        <p:nvPicPr>
          <p:cNvPr id="1121" name="Google Shape;1121;p62"/>
          <p:cNvPicPr preferRelativeResize="0"/>
          <p:nvPr/>
        </p:nvPicPr>
        <p:blipFill rotWithShape="1">
          <a:blip r:embed="rId4">
            <a:alphaModFix/>
          </a:blip>
          <a:srcRect/>
          <a:stretch/>
        </p:blipFill>
        <p:spPr>
          <a:xfrm>
            <a:off x="6092390" y="1292838"/>
            <a:ext cx="2490502" cy="3170099"/>
          </a:xfrm>
          <a:prstGeom prst="rect">
            <a:avLst/>
          </a:prstGeom>
          <a:noFill/>
          <a:ln>
            <a:noFill/>
          </a:ln>
        </p:spPr>
      </p:pic>
      <p:pic>
        <p:nvPicPr>
          <p:cNvPr id="1122" name="Google Shape;1122;p62"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
          <p:cNvSpPr txBox="1">
            <a:spLocks noGrp="1"/>
          </p:cNvSpPr>
          <p:nvPr>
            <p:ph type="title"/>
          </p:nvPr>
        </p:nvSpPr>
        <p:spPr>
          <a:xfrm>
            <a:off x="1508100" y="511550"/>
            <a:ext cx="6127800" cy="909600"/>
          </a:xfrm>
          <a:prstGeom prst="rect">
            <a:avLst/>
          </a:prstGeom>
          <a:noFill/>
          <a:ln>
            <a:noFill/>
          </a:ln>
        </p:spPr>
        <p:txBody>
          <a:bodyPr spcFirstLastPara="1" wrap="square" lIns="91425" tIns="91425" rIns="91425" bIns="91425" anchor="t" anchorCtr="0">
            <a:noAutofit/>
          </a:bodyPr>
          <a:lstStyle/>
          <a:p>
            <a:pPr marL="914400" lvl="0" indent="0" algn="ctr" rtl="0">
              <a:lnSpc>
                <a:spcPct val="100000"/>
              </a:lnSpc>
              <a:spcBef>
                <a:spcPts val="0"/>
              </a:spcBef>
              <a:spcAft>
                <a:spcPts val="0"/>
              </a:spcAft>
              <a:buSzPts val="3000"/>
              <a:buNone/>
            </a:pPr>
            <a:r>
              <a:rPr lang="it" sz="1400" b="1" i="0" u="none" strike="noStrike" cap="none">
                <a:solidFill>
                  <a:srgbClr val="000000"/>
                </a:solidFill>
                <a:latin typeface="Raleway"/>
                <a:ea typeface="Raleway"/>
                <a:cs typeface="Raleway"/>
                <a:sym typeface="Raleway"/>
              </a:rPr>
              <a:t>Social enterprises, management and operation</a:t>
            </a:r>
            <a:endParaRPr sz="1400">
              <a:latin typeface="Lato"/>
              <a:ea typeface="Lato"/>
              <a:cs typeface="Lato"/>
              <a:sym typeface="Lato"/>
            </a:endParaRPr>
          </a:p>
        </p:txBody>
      </p:sp>
      <p:sp>
        <p:nvSpPr>
          <p:cNvPr id="292" name="Google Shape;292;p6"/>
          <p:cNvSpPr txBox="1">
            <a:spLocks noGrp="1"/>
          </p:cNvSpPr>
          <p:nvPr>
            <p:ph type="body" idx="1"/>
          </p:nvPr>
        </p:nvSpPr>
        <p:spPr>
          <a:xfrm>
            <a:off x="2059450" y="813861"/>
            <a:ext cx="6371400" cy="40407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300"/>
              <a:buAutoNum type="arabicPeriod"/>
            </a:pPr>
            <a:r>
              <a:rPr lang="it" sz="1200" b="1">
                <a:solidFill>
                  <a:schemeClr val="dk1"/>
                </a:solidFill>
              </a:rPr>
              <a:t>4.</a:t>
            </a:r>
            <a:r>
              <a:rPr lang="it" sz="1000" b="1">
                <a:solidFill>
                  <a:schemeClr val="dk2"/>
                </a:solidFill>
              </a:rPr>
              <a:t>	</a:t>
            </a:r>
            <a:r>
              <a:rPr lang="it" sz="1200" b="1">
                <a:solidFill>
                  <a:schemeClr val="dk1"/>
                </a:solidFill>
              </a:rPr>
              <a:t>How to build or access a network and interact with your stakeholders</a:t>
            </a:r>
            <a:endParaRPr sz="1300"/>
          </a:p>
          <a:p>
            <a:pPr marL="146050" lvl="0" indent="0" algn="l" rtl="0">
              <a:lnSpc>
                <a:spcPct val="100000"/>
              </a:lnSpc>
              <a:spcBef>
                <a:spcPts val="0"/>
              </a:spcBef>
              <a:spcAft>
                <a:spcPts val="0"/>
              </a:spcAft>
              <a:buClr>
                <a:schemeClr val="lt1"/>
              </a:buClr>
              <a:buSzPts val="1300"/>
              <a:buNone/>
            </a:pPr>
            <a:endParaRPr sz="700" b="1">
              <a:solidFill>
                <a:schemeClr val="dk1"/>
              </a:solidFill>
            </a:endParaRPr>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4.1.	Why is social enterprise networking important?</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4.2.	How to build a network</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4.3.	How to interact with stakeholders</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4.4.	Advantages of a multi-stakeholder system</a:t>
            </a:r>
            <a:endParaRPr sz="1300"/>
          </a:p>
          <a:p>
            <a:pPr marL="457200" lvl="0" indent="-228600" algn="l" rtl="0">
              <a:lnSpc>
                <a:spcPct val="100000"/>
              </a:lnSpc>
              <a:spcBef>
                <a:spcPts val="0"/>
              </a:spcBef>
              <a:spcAft>
                <a:spcPts val="0"/>
              </a:spcAft>
              <a:buClr>
                <a:schemeClr val="lt1"/>
              </a:buClr>
              <a:buSzPts val="1300"/>
              <a:buNone/>
            </a:pPr>
            <a:endParaRPr sz="700" b="1">
              <a:solidFill>
                <a:schemeClr val="dk2"/>
              </a:solidFill>
            </a:endParaRPr>
          </a:p>
          <a:p>
            <a:pPr marL="457200" lvl="0" indent="-304800" algn="l" rtl="0">
              <a:lnSpc>
                <a:spcPct val="100000"/>
              </a:lnSpc>
              <a:spcBef>
                <a:spcPts val="0"/>
              </a:spcBef>
              <a:spcAft>
                <a:spcPts val="0"/>
              </a:spcAft>
              <a:buClr>
                <a:schemeClr val="lt1"/>
              </a:buClr>
              <a:buSzPts val="1200"/>
              <a:buAutoNum type="arabicPeriod"/>
            </a:pPr>
            <a:r>
              <a:rPr lang="it" sz="1200" b="1">
                <a:solidFill>
                  <a:schemeClr val="dk1"/>
                </a:solidFill>
              </a:rPr>
              <a:t>5.	Synergy and balance between social and economic objectives - How to market your product</a:t>
            </a:r>
            <a:endParaRPr sz="1300"/>
          </a:p>
          <a:p>
            <a:pPr marL="457200" lvl="0" indent="-228600" algn="l" rtl="0">
              <a:lnSpc>
                <a:spcPct val="100000"/>
              </a:lnSpc>
              <a:spcBef>
                <a:spcPts val="0"/>
              </a:spcBef>
              <a:spcAft>
                <a:spcPts val="0"/>
              </a:spcAft>
              <a:buClr>
                <a:schemeClr val="lt1"/>
              </a:buClr>
              <a:buSzPts val="1300"/>
              <a:buNone/>
            </a:pPr>
            <a:endParaRPr sz="700" b="1">
              <a:solidFill>
                <a:schemeClr val="dk1"/>
              </a:solidFill>
            </a:endParaRPr>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5.1.	Economic and social dualism</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5.2.	Economic dimension</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5.3.	Social dimension</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5.4.	Social marketing</a:t>
            </a:r>
            <a:endParaRPr sz="1300"/>
          </a:p>
          <a:p>
            <a:pPr marL="457200" lvl="0" indent="-228600" algn="l" rtl="0">
              <a:lnSpc>
                <a:spcPct val="100000"/>
              </a:lnSpc>
              <a:spcBef>
                <a:spcPts val="0"/>
              </a:spcBef>
              <a:spcAft>
                <a:spcPts val="0"/>
              </a:spcAft>
              <a:buClr>
                <a:schemeClr val="lt1"/>
              </a:buClr>
              <a:buSzPts val="1300"/>
              <a:buNone/>
            </a:pPr>
            <a:endParaRPr sz="700" b="1">
              <a:solidFill>
                <a:schemeClr val="dk2"/>
              </a:solidFill>
            </a:endParaRPr>
          </a:p>
          <a:p>
            <a:pPr marL="457200" lvl="0" indent="-304800" algn="l" rtl="0">
              <a:lnSpc>
                <a:spcPct val="100000"/>
              </a:lnSpc>
              <a:spcBef>
                <a:spcPts val="0"/>
              </a:spcBef>
              <a:spcAft>
                <a:spcPts val="0"/>
              </a:spcAft>
              <a:buClr>
                <a:schemeClr val="lt1"/>
              </a:buClr>
              <a:buSzPts val="1200"/>
              <a:buAutoNum type="arabicPeriod"/>
            </a:pPr>
            <a:r>
              <a:rPr lang="it" sz="1200" b="1">
                <a:solidFill>
                  <a:schemeClr val="dk1"/>
                </a:solidFill>
              </a:rPr>
              <a:t>6.	How to measure social impact</a:t>
            </a:r>
            <a:endParaRPr sz="1300"/>
          </a:p>
          <a:p>
            <a:pPr marL="457200" lvl="0" indent="-228600" algn="l" rtl="0">
              <a:lnSpc>
                <a:spcPct val="100000"/>
              </a:lnSpc>
              <a:spcBef>
                <a:spcPts val="0"/>
              </a:spcBef>
              <a:spcAft>
                <a:spcPts val="0"/>
              </a:spcAft>
              <a:buClr>
                <a:schemeClr val="lt1"/>
              </a:buClr>
              <a:buSzPts val="1300"/>
              <a:buNone/>
            </a:pPr>
            <a:endParaRPr sz="700" b="1">
              <a:solidFill>
                <a:schemeClr val="dk1"/>
              </a:solidFill>
            </a:endParaRPr>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6.1.	Purpose of measurement</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6.2.	Stakeholders</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6.3.	Impact value chain</a:t>
            </a:r>
            <a:endParaRPr sz="1300"/>
          </a:p>
          <a:p>
            <a:pPr marL="457200" lvl="0" indent="-304800" algn="l" rtl="0">
              <a:lnSpc>
                <a:spcPct val="100000"/>
              </a:lnSpc>
              <a:spcBef>
                <a:spcPts val="0"/>
              </a:spcBef>
              <a:spcAft>
                <a:spcPts val="0"/>
              </a:spcAft>
              <a:buClr>
                <a:schemeClr val="lt1"/>
              </a:buClr>
              <a:buSzPts val="1200"/>
              <a:buAutoNum type="arabicPeriod"/>
            </a:pPr>
            <a:r>
              <a:rPr lang="it" sz="1000" b="1">
                <a:solidFill>
                  <a:schemeClr val="dk2"/>
                </a:solidFill>
              </a:rPr>
              <a:t>6.4.	Approach to measurement</a:t>
            </a:r>
            <a:endParaRPr sz="1300"/>
          </a:p>
          <a:p>
            <a:pPr marL="457200" lvl="0" indent="-228600" algn="l" rtl="0">
              <a:lnSpc>
                <a:spcPct val="100000"/>
              </a:lnSpc>
              <a:spcBef>
                <a:spcPts val="0"/>
              </a:spcBef>
              <a:spcAft>
                <a:spcPts val="0"/>
              </a:spcAft>
              <a:buClr>
                <a:schemeClr val="lt1"/>
              </a:buClr>
              <a:buSzPts val="1300"/>
              <a:buNone/>
            </a:pPr>
            <a:endParaRPr sz="700" b="1">
              <a:solidFill>
                <a:schemeClr val="dk2"/>
              </a:solidFill>
            </a:endParaRPr>
          </a:p>
          <a:p>
            <a:pPr marL="457200" lvl="0" indent="-304800" algn="l" rtl="0">
              <a:lnSpc>
                <a:spcPct val="100000"/>
              </a:lnSpc>
              <a:spcBef>
                <a:spcPts val="0"/>
              </a:spcBef>
              <a:spcAft>
                <a:spcPts val="0"/>
              </a:spcAft>
              <a:buClr>
                <a:schemeClr val="lt1"/>
              </a:buClr>
              <a:buSzPts val="1200"/>
              <a:buFont typeface="Lato"/>
              <a:buAutoNum type="arabicPeriod"/>
            </a:pPr>
            <a:r>
              <a:rPr lang="it" sz="1200" b="1">
                <a:solidFill>
                  <a:schemeClr val="dk1"/>
                </a:solidFill>
              </a:rPr>
              <a:t>7.	 Best case - Interview with Close the Gap</a:t>
            </a:r>
            <a:endParaRPr sz="1200" b="1">
              <a:solidFill>
                <a:schemeClr val="dk1"/>
              </a:solidFill>
            </a:endParaRPr>
          </a:p>
          <a:p>
            <a:pPr marL="457200" lvl="0" indent="-228600" algn="l" rtl="0">
              <a:lnSpc>
                <a:spcPct val="100000"/>
              </a:lnSpc>
              <a:spcBef>
                <a:spcPts val="0"/>
              </a:spcBef>
              <a:spcAft>
                <a:spcPts val="0"/>
              </a:spcAft>
              <a:buClr>
                <a:schemeClr val="lt1"/>
              </a:buClr>
              <a:buSzPts val="1300"/>
              <a:buNone/>
            </a:pPr>
            <a:endParaRPr sz="1100" b="1">
              <a:solidFill>
                <a:schemeClr val="dk2"/>
              </a:solidFill>
            </a:endParaRPr>
          </a:p>
          <a:p>
            <a:pPr marL="457200" lvl="0" indent="0" algn="l" rtl="0">
              <a:lnSpc>
                <a:spcPct val="100000"/>
              </a:lnSpc>
              <a:spcBef>
                <a:spcPts val="0"/>
              </a:spcBef>
              <a:spcAft>
                <a:spcPts val="0"/>
              </a:spcAft>
              <a:buSzPts val="1400"/>
              <a:buNone/>
            </a:pPr>
            <a:endParaRPr sz="1000"/>
          </a:p>
          <a:p>
            <a:pPr marL="457200" lvl="0" indent="0" algn="l" rtl="0">
              <a:lnSpc>
                <a:spcPct val="115000"/>
              </a:lnSpc>
              <a:spcBef>
                <a:spcPts val="0"/>
              </a:spcBef>
              <a:spcAft>
                <a:spcPts val="1200"/>
              </a:spcAft>
              <a:buSzPts val="1400"/>
              <a:buNone/>
            </a:pPr>
            <a:endParaRPr b="1">
              <a:solidFill>
                <a:schemeClr val="dk1"/>
              </a:solidFill>
            </a:endParaRPr>
          </a:p>
        </p:txBody>
      </p:sp>
      <p:pic>
        <p:nvPicPr>
          <p:cNvPr id="293" name="Google Shape;293;p6"/>
          <p:cNvPicPr preferRelativeResize="0"/>
          <p:nvPr/>
        </p:nvPicPr>
        <p:blipFill rotWithShape="1">
          <a:blip r:embed="rId3">
            <a:alphaModFix/>
          </a:blip>
          <a:srcRect/>
          <a:stretch/>
        </p:blipFill>
        <p:spPr>
          <a:xfrm>
            <a:off x="0" y="447300"/>
            <a:ext cx="1097150" cy="1038100"/>
          </a:xfrm>
          <a:prstGeom prst="rect">
            <a:avLst/>
          </a:prstGeom>
          <a:noFill/>
          <a:ln>
            <a:noFill/>
          </a:ln>
        </p:spPr>
      </p:pic>
      <p:sp>
        <p:nvSpPr>
          <p:cNvPr id="294" name="Google Shape;294;p6"/>
          <p:cNvSpPr txBox="1"/>
          <p:nvPr/>
        </p:nvSpPr>
        <p:spPr>
          <a:xfrm>
            <a:off x="454900" y="2317800"/>
            <a:ext cx="2087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600"/>
              </a:spcAft>
              <a:buClr>
                <a:srgbClr val="000000"/>
              </a:buClr>
              <a:buSzPts val="2100"/>
              <a:buFont typeface="Arial"/>
              <a:buNone/>
            </a:pPr>
            <a:r>
              <a:rPr lang="it" sz="2100" b="1" i="0" u="none" strike="noStrike" cap="none">
                <a:solidFill>
                  <a:schemeClr val="dk1"/>
                </a:solidFill>
                <a:latin typeface="Lato"/>
                <a:ea typeface="Lato"/>
                <a:cs typeface="Lato"/>
                <a:sym typeface="Lato"/>
              </a:rPr>
              <a:t>Index</a:t>
            </a:r>
            <a:endParaRPr sz="1400" b="0" i="0" u="none" strike="noStrike" cap="none">
              <a:solidFill>
                <a:srgbClr val="000000"/>
              </a:solidFill>
              <a:latin typeface="Arial"/>
              <a:ea typeface="Arial"/>
              <a:cs typeface="Arial"/>
              <a:sym typeface="Arial"/>
            </a:endParaRPr>
          </a:p>
        </p:txBody>
      </p:sp>
      <p:pic>
        <p:nvPicPr>
          <p:cNvPr id="295" name="Google Shape;295;p6"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1127" name="Google Shape;1127;p6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28" name="Google Shape;1128;p63"/>
          <p:cNvSpPr txBox="1">
            <a:spLocks noGrp="1"/>
          </p:cNvSpPr>
          <p:nvPr>
            <p:ph type="title"/>
          </p:nvPr>
        </p:nvSpPr>
        <p:spPr>
          <a:xfrm>
            <a:off x="561109" y="575950"/>
            <a:ext cx="8160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129" name="Google Shape;1129;p63"/>
          <p:cNvPicPr preferRelativeResize="0"/>
          <p:nvPr/>
        </p:nvPicPr>
        <p:blipFill rotWithShape="1">
          <a:blip r:embed="rId4">
            <a:alphaModFix/>
          </a:blip>
          <a:srcRect/>
          <a:stretch/>
        </p:blipFill>
        <p:spPr>
          <a:xfrm>
            <a:off x="6409764" y="3451412"/>
            <a:ext cx="2312084" cy="1236007"/>
          </a:xfrm>
          <a:prstGeom prst="rect">
            <a:avLst/>
          </a:prstGeom>
          <a:noFill/>
          <a:ln>
            <a:noFill/>
          </a:ln>
        </p:spPr>
      </p:pic>
      <p:sp>
        <p:nvSpPr>
          <p:cNvPr id="1130" name="Google Shape;1130;p63"/>
          <p:cNvSpPr txBox="1"/>
          <p:nvPr/>
        </p:nvSpPr>
        <p:spPr>
          <a:xfrm>
            <a:off x="561109" y="1374184"/>
            <a:ext cx="81606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 sz="2200" b="1" i="0" u="none" strike="noStrike" cap="none">
                <a:solidFill>
                  <a:schemeClr val="dk1"/>
                </a:solidFill>
                <a:latin typeface="Lato"/>
                <a:ea typeface="Lato"/>
                <a:cs typeface="Lato"/>
                <a:sym typeface="Lato"/>
              </a:rPr>
              <a:t>Close the Gap</a:t>
            </a:r>
            <a:r>
              <a:rPr lang="it" sz="2200" b="0" i="0" u="none" strike="noStrike" cap="none">
                <a:solidFill>
                  <a:schemeClr val="dk2"/>
                </a:solidFill>
                <a:latin typeface="Lato"/>
                <a:ea typeface="Lato"/>
                <a:cs typeface="Lato"/>
                <a:sym typeface="Lato"/>
              </a:rPr>
              <a:t> is the perfect example of a good and selfless idea that led to a sustainable social enterprise.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it" sz="2200" b="0" i="0" u="none" strike="noStrike" cap="none">
                <a:solidFill>
                  <a:schemeClr val="dk2"/>
                </a:solidFill>
                <a:latin typeface="Lato"/>
                <a:ea typeface="Lato"/>
                <a:cs typeface="Lato"/>
                <a:sym typeface="Lato"/>
              </a:rPr>
              <a:t>In over 20 years of activity </a:t>
            </a:r>
            <a:r>
              <a:rPr lang="it" sz="2200" b="1" i="0" u="none" strike="noStrike" cap="none">
                <a:solidFill>
                  <a:schemeClr val="dk1"/>
                </a:solidFill>
                <a:latin typeface="Lato"/>
                <a:ea typeface="Lato"/>
                <a:cs typeface="Lato"/>
                <a:sym typeface="Lato"/>
              </a:rPr>
              <a:t>Close the Gap</a:t>
            </a:r>
            <a:r>
              <a:rPr lang="it" sz="2200" b="0" i="0" u="none" strike="noStrike" cap="none">
                <a:solidFill>
                  <a:schemeClr val="dk2"/>
                </a:solidFill>
                <a:latin typeface="Lato"/>
                <a:ea typeface="Lato"/>
                <a:cs typeface="Lato"/>
                <a:sym typeface="Lato"/>
              </a:rPr>
              <a:t> helped countless people and set a bright example of sustainable business model.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it" sz="2200" b="0" i="0" u="none" strike="noStrike" cap="none">
                <a:solidFill>
                  <a:schemeClr val="dk2"/>
                </a:solidFill>
                <a:latin typeface="Lato"/>
                <a:ea typeface="Lato"/>
                <a:cs typeface="Lato"/>
                <a:sym typeface="Lato"/>
              </a:rPr>
              <a:t>Marnick Vanlee explained how being motivated by the desire to help the less fortunate don’t have to lead exclusively to charity foundation or unprofitable business. </a:t>
            </a:r>
            <a:r>
              <a:rPr lang="it" sz="2200" b="1" i="0" u="none" strike="noStrike" cap="none">
                <a:solidFill>
                  <a:schemeClr val="dk1"/>
                </a:solidFill>
                <a:latin typeface="Lato"/>
                <a:ea typeface="Lato"/>
                <a:cs typeface="Lato"/>
                <a:sym typeface="Lato"/>
              </a:rPr>
              <a:t>Close the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it" sz="2200" b="1" i="0" u="none" strike="noStrike" cap="none">
                <a:solidFill>
                  <a:schemeClr val="dk1"/>
                </a:solidFill>
                <a:latin typeface="Lato"/>
                <a:ea typeface="Lato"/>
                <a:cs typeface="Lato"/>
                <a:sym typeface="Lato"/>
              </a:rPr>
              <a:t>Gap</a:t>
            </a:r>
            <a:r>
              <a:rPr lang="it" sz="2200" b="0" i="0" u="none" strike="noStrike" cap="none">
                <a:solidFill>
                  <a:schemeClr val="dk2"/>
                </a:solidFill>
                <a:latin typeface="Lato"/>
                <a:ea typeface="Lato"/>
                <a:cs typeface="Lato"/>
                <a:sym typeface="Lato"/>
              </a:rPr>
              <a:t> demonstrated that also helping can be 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it" sz="2200" b="0" i="0" u="none" strike="noStrike" cap="none">
                <a:solidFill>
                  <a:schemeClr val="dk2"/>
                </a:solidFill>
                <a:latin typeface="Lato"/>
                <a:ea typeface="Lato"/>
                <a:cs typeface="Lato"/>
                <a:sym typeface="Lato"/>
              </a:rPr>
              <a:t>Business.</a:t>
            </a:r>
            <a:endParaRPr sz="1400" b="0" i="0" u="none" strike="noStrike" cap="none">
              <a:solidFill>
                <a:srgbClr val="000000"/>
              </a:solidFill>
              <a:latin typeface="Arial"/>
              <a:ea typeface="Arial"/>
              <a:cs typeface="Arial"/>
              <a:sym typeface="Arial"/>
            </a:endParaRPr>
          </a:p>
        </p:txBody>
      </p:sp>
      <p:pic>
        <p:nvPicPr>
          <p:cNvPr id="1131" name="Google Shape;1131;p63"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g1dc817903c6_0_13"/>
          <p:cNvSpPr txBox="1">
            <a:spLocks noGrp="1"/>
          </p:cNvSpPr>
          <p:nvPr>
            <p:ph type="title"/>
          </p:nvPr>
        </p:nvSpPr>
        <p:spPr>
          <a:xfrm>
            <a:off x="298133" y="862497"/>
            <a:ext cx="4045200"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it"/>
              <a:t>Key take-away points</a:t>
            </a:r>
            <a:endParaRPr/>
          </a:p>
        </p:txBody>
      </p:sp>
      <p:sp>
        <p:nvSpPr>
          <p:cNvPr id="1137" name="Google Shape;1137;g1dc817903c6_0_13"/>
          <p:cNvSpPr txBox="1">
            <a:spLocks noGrp="1"/>
          </p:cNvSpPr>
          <p:nvPr>
            <p:ph type="body" idx="2"/>
          </p:nvPr>
        </p:nvSpPr>
        <p:spPr>
          <a:xfrm>
            <a:off x="4446300" y="61050"/>
            <a:ext cx="4697700" cy="4458600"/>
          </a:xfrm>
          <a:prstGeom prst="rect">
            <a:avLst/>
          </a:prstGeom>
          <a:noFill/>
          <a:ln>
            <a:noFill/>
          </a:ln>
        </p:spPr>
        <p:txBody>
          <a:bodyPr spcFirstLastPara="1" wrap="square" lIns="91425" tIns="91425" rIns="91425" bIns="91425" anchor="ctr" anchorCtr="0">
            <a:noAutofit/>
          </a:bodyPr>
          <a:lstStyle/>
          <a:p>
            <a:pPr marL="457200" lvl="0" indent="-304800" algn="just" rtl="0">
              <a:lnSpc>
                <a:spcPct val="100000"/>
              </a:lnSpc>
              <a:spcBef>
                <a:spcPts val="0"/>
              </a:spcBef>
              <a:spcAft>
                <a:spcPts val="0"/>
              </a:spcAft>
              <a:buClr>
                <a:schemeClr val="accent5"/>
              </a:buClr>
              <a:buSzPts val="1200"/>
              <a:buFont typeface="Calibri"/>
              <a:buChar char="●"/>
            </a:pPr>
            <a:r>
              <a:rPr lang="it">
                <a:solidFill>
                  <a:schemeClr val="dk2"/>
                </a:solidFill>
              </a:rPr>
              <a:t>The main objective of a social enterprise is to make social impact rather than  profit</a:t>
            </a:r>
            <a:br>
              <a:rPr lang="it">
                <a:solidFill>
                  <a:schemeClr val="dk2"/>
                </a:solidFill>
              </a:rPr>
            </a:br>
            <a:endParaRPr>
              <a:solidFill>
                <a:schemeClr val="dk2"/>
              </a:solidFill>
            </a:endParaRPr>
          </a:p>
          <a:p>
            <a:pPr marL="457200" lvl="0" indent="-304800" algn="l" rtl="0">
              <a:spcBef>
                <a:spcPts val="0"/>
              </a:spcBef>
              <a:spcAft>
                <a:spcPts val="0"/>
              </a:spcAft>
              <a:buClr>
                <a:schemeClr val="accent5"/>
              </a:buClr>
              <a:buSzPts val="1200"/>
              <a:buFont typeface="Calibri"/>
              <a:buChar char="●"/>
            </a:pPr>
            <a:r>
              <a:rPr lang="it">
                <a:solidFill>
                  <a:schemeClr val="dk2"/>
                </a:solidFill>
              </a:rPr>
              <a:t>Every country has its own legislation, and culture, it is crucial to know the contest where you want to build your company in order to have success</a:t>
            </a:r>
            <a:br>
              <a:rPr lang="it">
                <a:solidFill>
                  <a:schemeClr val="dk2"/>
                </a:solidFill>
              </a:rPr>
            </a:br>
            <a:endParaRPr>
              <a:solidFill>
                <a:schemeClr val="dk2"/>
              </a:solidFill>
            </a:endParaRPr>
          </a:p>
          <a:p>
            <a:pPr marL="457200" lvl="0" indent="-330200" algn="l" rtl="0">
              <a:spcBef>
                <a:spcPts val="0"/>
              </a:spcBef>
              <a:spcAft>
                <a:spcPts val="0"/>
              </a:spcAft>
              <a:buClr>
                <a:schemeClr val="accent5"/>
              </a:buClr>
              <a:buSzPts val="1600"/>
              <a:buFont typeface="Calibri"/>
              <a:buChar char="●"/>
            </a:pPr>
            <a:r>
              <a:rPr lang="it">
                <a:solidFill>
                  <a:schemeClr val="dk2"/>
                </a:solidFill>
              </a:rPr>
              <a:t>A strong network is a key factor for social enterprises, which are considered a multi-stakeholder organization, this leads to create economic and social value.</a:t>
            </a:r>
            <a:r>
              <a:rPr lang="it" sz="1000">
                <a:solidFill>
                  <a:schemeClr val="dk2"/>
                </a:solidFill>
                <a:latin typeface="Arial"/>
                <a:ea typeface="Arial"/>
                <a:cs typeface="Arial"/>
                <a:sym typeface="Arial"/>
              </a:rPr>
              <a:t> </a:t>
            </a:r>
            <a:endParaRPr sz="1600">
              <a:latin typeface="Calibri"/>
              <a:ea typeface="Calibri"/>
              <a:cs typeface="Calibri"/>
              <a:sym typeface="Calibri"/>
            </a:endParaRPr>
          </a:p>
        </p:txBody>
      </p:sp>
      <p:sp>
        <p:nvSpPr>
          <p:cNvPr id="1138" name="Google Shape;1138;g1dc817903c6_0_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it"/>
              <a:t>71</a:t>
            </a:fld>
            <a:endParaRPr/>
          </a:p>
        </p:txBody>
      </p:sp>
      <p:pic>
        <p:nvPicPr>
          <p:cNvPr id="1139" name="Google Shape;1139;g1dc817903c6_0_13"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4" cy="393179"/>
          </a:xfrm>
          <a:prstGeom prst="rect">
            <a:avLst/>
          </a:prstGeom>
          <a:noFill/>
          <a:ln>
            <a:noFill/>
          </a:ln>
        </p:spPr>
      </p:pic>
      <p:pic>
        <p:nvPicPr>
          <p:cNvPr id="1140" name="Google Shape;1140;g1dc817903c6_0_13"/>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141" name="Google Shape;1141;g1dc817903c6_0_13"/>
          <p:cNvPicPr preferRelativeResize="0"/>
          <p:nvPr/>
        </p:nvPicPr>
        <p:blipFill rotWithShape="1">
          <a:blip r:embed="rId5">
            <a:alphaModFix/>
          </a:blip>
          <a:srcRect/>
          <a:stretch/>
        </p:blipFill>
        <p:spPr>
          <a:xfrm>
            <a:off x="409475" y="2180701"/>
            <a:ext cx="3514816" cy="23389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g1cbc959274b_0_0"/>
          <p:cNvSpPr txBox="1">
            <a:spLocks noGrp="1"/>
          </p:cNvSpPr>
          <p:nvPr>
            <p:ph type="title"/>
          </p:nvPr>
        </p:nvSpPr>
        <p:spPr>
          <a:xfrm>
            <a:off x="21175" y="951475"/>
            <a:ext cx="4550700" cy="119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SzPts val="1100"/>
              <a:buNone/>
            </a:pPr>
            <a:r>
              <a:rPr lang="it" sz="2200">
                <a:solidFill>
                  <a:srgbClr val="122D4A"/>
                </a:solidFill>
                <a:latin typeface="Arial"/>
                <a:ea typeface="Arial"/>
                <a:cs typeface="Arial"/>
                <a:sym typeface="Arial"/>
              </a:rPr>
              <a:t>Reflection/ Self-assessment</a:t>
            </a:r>
            <a:endParaRPr sz="2200" b="0">
              <a:solidFill>
                <a:srgbClr val="122D4A"/>
              </a:solidFill>
              <a:latin typeface="Arial"/>
              <a:ea typeface="Arial"/>
              <a:cs typeface="Arial"/>
              <a:sym typeface="Arial"/>
            </a:endParaRPr>
          </a:p>
        </p:txBody>
      </p:sp>
      <p:sp>
        <p:nvSpPr>
          <p:cNvPr id="1147" name="Google Shape;1147;g1cbc959274b_0_0"/>
          <p:cNvSpPr txBox="1">
            <a:spLocks noGrp="1"/>
          </p:cNvSpPr>
          <p:nvPr>
            <p:ph type="body" idx="2"/>
          </p:nvPr>
        </p:nvSpPr>
        <p:spPr>
          <a:xfrm>
            <a:off x="4701825" y="793250"/>
            <a:ext cx="4293300" cy="3884100"/>
          </a:xfrm>
          <a:prstGeom prst="rect">
            <a:avLst/>
          </a:prstGeom>
          <a:noFill/>
          <a:ln>
            <a:noFill/>
          </a:ln>
        </p:spPr>
        <p:txBody>
          <a:bodyPr spcFirstLastPara="1" wrap="square" lIns="91425" tIns="91425" rIns="91425" bIns="91425" anchor="ctr" anchorCtr="0">
            <a:noAutofit/>
          </a:bodyPr>
          <a:lstStyle/>
          <a:p>
            <a:pPr marL="139700" lvl="0" indent="0" algn="just" rtl="0">
              <a:spcBef>
                <a:spcPts val="0"/>
              </a:spcBef>
              <a:spcAft>
                <a:spcPts val="0"/>
              </a:spcAft>
              <a:buClr>
                <a:schemeClr val="dk2"/>
              </a:buClr>
              <a:buSzPts val="1100"/>
              <a:buFont typeface="Arial"/>
              <a:buNone/>
            </a:pPr>
            <a:r>
              <a:rPr lang="it" sz="1600" b="1">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1) </a:t>
            </a:r>
            <a:r>
              <a:rPr lang="it" sz="1600" b="1">
                <a:solidFill>
                  <a:schemeClr val="dk2"/>
                </a:solidFill>
                <a:latin typeface="Calibri"/>
                <a:ea typeface="Calibri"/>
                <a:cs typeface="Calibri"/>
                <a:sym typeface="Calibri"/>
              </a:rPr>
              <a:t>Is the</a:t>
            </a:r>
            <a:r>
              <a:rPr lang="it" sz="1600" b="1">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objective of a social enterprise</a:t>
            </a:r>
            <a:r>
              <a:rPr lang="it" sz="1600" b="1">
                <a:solidFill>
                  <a:schemeClr val="dk2"/>
                </a:solidFill>
                <a:latin typeface="Calibri"/>
                <a:ea typeface="Calibri"/>
                <a:cs typeface="Calibri"/>
                <a:sym typeface="Calibri"/>
              </a:rPr>
              <a:t> to make a profit</a:t>
            </a:r>
            <a:r>
              <a:rPr lang="it" sz="1600" b="1">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endParaRPr sz="1600" b="1">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139700" lvl="0" indent="0" algn="just" rtl="0">
              <a:spcBef>
                <a:spcPts val="0"/>
              </a:spcBef>
              <a:spcAft>
                <a:spcPts val="0"/>
              </a:spcAft>
              <a:buClr>
                <a:schemeClr val="dk2"/>
              </a:buClr>
              <a:buSzPts val="1100"/>
              <a:buFont typeface="Arial"/>
              <a:buNone/>
            </a:pPr>
            <a:endParaRPr sz="1600" b="1">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139700" lvl="0" indent="0" algn="just" rtl="0">
              <a:spcBef>
                <a:spcPts val="0"/>
              </a:spcBef>
              <a:spcAft>
                <a:spcPts val="0"/>
              </a:spcAft>
              <a:buClr>
                <a:schemeClr val="dk2"/>
              </a:buClr>
              <a:buSzPts val="1100"/>
              <a:buFont typeface="Arial"/>
              <a:buNone/>
            </a:pPr>
            <a:r>
              <a:rPr lang="it" sz="1600" b="1">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2) Does a company that wants to be a B-Corp have to be non-profit?</a:t>
            </a:r>
            <a:endParaRPr sz="1600" b="1">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endParaRPr sz="1600" b="1">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r>
              <a:rPr lang="it" sz="1600" b="1">
                <a:solidFill>
                  <a:schemeClr val="dk2"/>
                </a:solidFill>
                <a:latin typeface="Calibri"/>
                <a:ea typeface="Calibri"/>
                <a:cs typeface="Calibri"/>
                <a:sym typeface="Calibri"/>
              </a:rPr>
              <a:t>3) Which country does not have a definition of social enterprise in its legislation?</a:t>
            </a:r>
            <a:endParaRPr sz="1400" b="1">
              <a:solidFill>
                <a:schemeClr val="dk2"/>
              </a:solidFill>
              <a:latin typeface="Calibri"/>
              <a:ea typeface="Calibri"/>
              <a:cs typeface="Calibri"/>
              <a:sym typeface="Calibri"/>
            </a:endParaRPr>
          </a:p>
          <a:p>
            <a:pPr marL="0" lvl="0" indent="0" algn="ctr" rtl="0">
              <a:spcBef>
                <a:spcPts val="0"/>
              </a:spcBef>
              <a:spcAft>
                <a:spcPts val="0"/>
              </a:spcAft>
              <a:buNone/>
            </a:pPr>
            <a:endParaRPr sz="1400">
              <a:solidFill>
                <a:schemeClr val="dk2"/>
              </a:solidFill>
            </a:endParaRPr>
          </a:p>
        </p:txBody>
      </p:sp>
      <p:pic>
        <p:nvPicPr>
          <p:cNvPr id="1148" name="Google Shape;1148;g1cbc959274b_0_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149" name="Google Shape;1149;g1cbc959274b_0_0"/>
          <p:cNvPicPr preferRelativeResize="0"/>
          <p:nvPr/>
        </p:nvPicPr>
        <p:blipFill>
          <a:blip r:embed="rId4">
            <a:alphaModFix/>
          </a:blip>
          <a:stretch>
            <a:fillRect/>
          </a:stretch>
        </p:blipFill>
        <p:spPr>
          <a:xfrm>
            <a:off x="981338" y="1807225"/>
            <a:ext cx="2630374" cy="2630374"/>
          </a:xfrm>
          <a:prstGeom prst="rect">
            <a:avLst/>
          </a:prstGeom>
          <a:noFill/>
          <a:ln>
            <a:noFill/>
          </a:ln>
        </p:spPr>
      </p:pic>
      <p:pic>
        <p:nvPicPr>
          <p:cNvPr id="1150" name="Google Shape;1150;g1cbc959274b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g1cbc959274b_0_70"/>
          <p:cNvSpPr txBox="1">
            <a:spLocks noGrp="1"/>
          </p:cNvSpPr>
          <p:nvPr>
            <p:ph type="title"/>
          </p:nvPr>
        </p:nvSpPr>
        <p:spPr>
          <a:xfrm>
            <a:off x="21175" y="951475"/>
            <a:ext cx="4550700" cy="1196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SzPts val="1100"/>
              <a:buNone/>
            </a:pPr>
            <a:r>
              <a:rPr lang="it" sz="2200">
                <a:solidFill>
                  <a:srgbClr val="122D4A"/>
                </a:solidFill>
                <a:latin typeface="Arial"/>
                <a:ea typeface="Arial"/>
                <a:cs typeface="Arial"/>
                <a:sym typeface="Arial"/>
              </a:rPr>
              <a:t>Reflection/ Self-assessment</a:t>
            </a:r>
            <a:endParaRPr sz="2200" b="0">
              <a:solidFill>
                <a:srgbClr val="122D4A"/>
              </a:solidFill>
              <a:latin typeface="Arial"/>
              <a:ea typeface="Arial"/>
              <a:cs typeface="Arial"/>
              <a:sym typeface="Arial"/>
            </a:endParaRPr>
          </a:p>
        </p:txBody>
      </p:sp>
      <p:sp>
        <p:nvSpPr>
          <p:cNvPr id="1156" name="Google Shape;1156;g1cbc959274b_0_70"/>
          <p:cNvSpPr txBox="1">
            <a:spLocks noGrp="1"/>
          </p:cNvSpPr>
          <p:nvPr>
            <p:ph type="body" idx="2"/>
          </p:nvPr>
        </p:nvSpPr>
        <p:spPr>
          <a:xfrm>
            <a:off x="4701825" y="793250"/>
            <a:ext cx="4293300" cy="3884100"/>
          </a:xfrm>
          <a:prstGeom prst="rect">
            <a:avLst/>
          </a:prstGeom>
          <a:noFill/>
          <a:ln>
            <a:noFill/>
          </a:ln>
        </p:spPr>
        <p:txBody>
          <a:bodyPr spcFirstLastPara="1" wrap="square" lIns="91425" tIns="91425" rIns="91425" bIns="91425" anchor="ctr" anchorCtr="0">
            <a:noAutofit/>
          </a:bodyPr>
          <a:lstStyle/>
          <a:p>
            <a:pPr marL="139700" lvl="0" indent="0" algn="just" rtl="0">
              <a:spcBef>
                <a:spcPts val="0"/>
              </a:spcBef>
              <a:spcAft>
                <a:spcPts val="0"/>
              </a:spcAft>
              <a:buClr>
                <a:schemeClr val="dk2"/>
              </a:buClr>
              <a:buSzPts val="1100"/>
              <a:buFont typeface="Arial"/>
              <a:buNone/>
            </a:pPr>
            <a:r>
              <a:rPr lang="it" sz="1700" b="1">
                <a:solidFill>
                  <a:schemeClr val="dk2"/>
                </a:solidFill>
                <a:latin typeface="Calibri"/>
                <a:ea typeface="Calibri"/>
                <a:cs typeface="Calibri"/>
                <a:sym typeface="Calibri"/>
              </a:rPr>
              <a:t>4) Are social enterprises usually considered multi-stakeholder organisations?</a:t>
            </a:r>
            <a:endParaRPr sz="1700" b="1">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endParaRPr sz="1700" b="1">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r>
              <a:rPr lang="it" sz="1700" b="1">
                <a:solidFill>
                  <a:schemeClr val="dk2"/>
                </a:solidFill>
                <a:latin typeface="Calibri"/>
                <a:ea typeface="Calibri"/>
                <a:cs typeface="Calibri"/>
                <a:sym typeface="Calibri"/>
              </a:rPr>
              <a:t>5) Is marketing less important for social enterprises than for normal enterprises?</a:t>
            </a:r>
            <a:endParaRPr sz="1700" b="1">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endParaRPr sz="1700" b="1">
              <a:solidFill>
                <a:schemeClr val="dk2"/>
              </a:solidFill>
              <a:latin typeface="Calibri"/>
              <a:ea typeface="Calibri"/>
              <a:cs typeface="Calibri"/>
              <a:sym typeface="Calibri"/>
            </a:endParaRPr>
          </a:p>
          <a:p>
            <a:pPr marL="139700" lvl="0" indent="0" algn="just" rtl="0">
              <a:spcBef>
                <a:spcPts val="0"/>
              </a:spcBef>
              <a:spcAft>
                <a:spcPts val="0"/>
              </a:spcAft>
              <a:buClr>
                <a:schemeClr val="dk2"/>
              </a:buClr>
              <a:buSzPts val="1100"/>
              <a:buFont typeface="Arial"/>
              <a:buNone/>
            </a:pPr>
            <a:r>
              <a:rPr lang="it" sz="1700" b="1">
                <a:solidFill>
                  <a:schemeClr val="dk2"/>
                </a:solidFill>
                <a:latin typeface="Calibri"/>
                <a:ea typeface="Calibri"/>
                <a:cs typeface="Calibri"/>
                <a:sym typeface="Calibri"/>
              </a:rPr>
              <a:t>6) Is the purpose of social impact measurement both internal and external?</a:t>
            </a:r>
            <a:endParaRPr sz="1500" b="1">
              <a:solidFill>
                <a:schemeClr val="dk2"/>
              </a:solidFill>
              <a:latin typeface="Calibri"/>
              <a:ea typeface="Calibri"/>
              <a:cs typeface="Calibri"/>
              <a:sym typeface="Calibri"/>
            </a:endParaRPr>
          </a:p>
          <a:p>
            <a:pPr marL="0" lvl="0" indent="0" algn="ctr" rtl="0">
              <a:spcBef>
                <a:spcPts val="0"/>
              </a:spcBef>
              <a:spcAft>
                <a:spcPts val="0"/>
              </a:spcAft>
              <a:buNone/>
            </a:pPr>
            <a:endParaRPr sz="1400">
              <a:solidFill>
                <a:schemeClr val="dk2"/>
              </a:solidFill>
            </a:endParaRPr>
          </a:p>
        </p:txBody>
      </p:sp>
      <p:pic>
        <p:nvPicPr>
          <p:cNvPr id="1157" name="Google Shape;1157;g1cbc959274b_0_70"/>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1158" name="Google Shape;1158;g1cbc959274b_0_70"/>
          <p:cNvPicPr preferRelativeResize="0"/>
          <p:nvPr/>
        </p:nvPicPr>
        <p:blipFill>
          <a:blip r:embed="rId4">
            <a:alphaModFix/>
          </a:blip>
          <a:stretch>
            <a:fillRect/>
          </a:stretch>
        </p:blipFill>
        <p:spPr>
          <a:xfrm>
            <a:off x="981338" y="1807225"/>
            <a:ext cx="2630374" cy="2630374"/>
          </a:xfrm>
          <a:prstGeom prst="rect">
            <a:avLst/>
          </a:prstGeom>
          <a:noFill/>
          <a:ln>
            <a:noFill/>
          </a:ln>
        </p:spPr>
      </p:pic>
      <p:pic>
        <p:nvPicPr>
          <p:cNvPr id="1159" name="Google Shape;1159;g1cbc959274b_0_7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pic>
        <p:nvPicPr>
          <p:cNvPr id="1164" name="Google Shape;1164;p6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65" name="Google Shape;1165;p64"/>
          <p:cNvSpPr txBox="1">
            <a:spLocks noGrp="1"/>
          </p:cNvSpPr>
          <p:nvPr>
            <p:ph type="title"/>
          </p:nvPr>
        </p:nvSpPr>
        <p:spPr>
          <a:xfrm>
            <a:off x="5827057" y="800066"/>
            <a:ext cx="1963200" cy="88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a:solidFill>
                  <a:schemeClr val="dk1"/>
                </a:solidFill>
              </a:rPr>
              <a:t>Thanks!</a:t>
            </a:r>
            <a:endParaRPr/>
          </a:p>
        </p:txBody>
      </p:sp>
      <p:sp>
        <p:nvSpPr>
          <p:cNvPr id="1166" name="Google Shape;1166;p64"/>
          <p:cNvSpPr txBox="1"/>
          <p:nvPr/>
        </p:nvSpPr>
        <p:spPr>
          <a:xfrm>
            <a:off x="5504785" y="1685362"/>
            <a:ext cx="2607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https://www.beyond-capital.eu/</a:t>
            </a:r>
            <a:endParaRPr sz="1400" b="0" i="0" u="none" strike="noStrike" cap="none">
              <a:solidFill>
                <a:srgbClr val="000000"/>
              </a:solidFill>
              <a:latin typeface="Arial"/>
              <a:ea typeface="Arial"/>
              <a:cs typeface="Arial"/>
              <a:sym typeface="Arial"/>
            </a:endParaRPr>
          </a:p>
        </p:txBody>
      </p:sp>
      <p:sp>
        <p:nvSpPr>
          <p:cNvPr id="1167" name="Google Shape;1167;p64"/>
          <p:cNvSpPr txBox="1"/>
          <p:nvPr/>
        </p:nvSpPr>
        <p:spPr>
          <a:xfrm>
            <a:off x="4801489" y="2137586"/>
            <a:ext cx="4081200" cy="1046700"/>
          </a:xfrm>
          <a:prstGeom prst="rect">
            <a:avLst/>
          </a:prstGeom>
          <a:noFill/>
          <a:ln>
            <a:noFill/>
          </a:ln>
        </p:spPr>
        <p:txBody>
          <a:bodyPr spcFirstLastPara="1" wrap="square" lIns="121875" tIns="121875" rIns="121875" bIns="121875" anchor="t" anchorCtr="1">
            <a:noAutofit/>
          </a:bodyPr>
          <a:lstStyle/>
          <a:p>
            <a:pPr marL="0" marR="0" lvl="0" indent="0" algn="ctr" rtl="0">
              <a:lnSpc>
                <a:spcPct val="114000"/>
              </a:lnSpc>
              <a:spcBef>
                <a:spcPts val="0"/>
              </a:spcBef>
              <a:spcAft>
                <a:spcPts val="0"/>
              </a:spcAft>
              <a:buClr>
                <a:srgbClr val="000000"/>
              </a:buClr>
              <a:buSzPts val="1600"/>
              <a:buFont typeface="Arial"/>
              <a:buNone/>
            </a:pPr>
            <a:r>
              <a:rPr lang="it" sz="1600" b="1" i="0" u="none" strike="noStrike" cap="none">
                <a:solidFill>
                  <a:srgbClr val="000000"/>
                </a:solidFill>
                <a:latin typeface="Open Sans"/>
                <a:ea typeface="Open Sans"/>
                <a:cs typeface="Open Sans"/>
                <a:sym typeface="Open Sans"/>
              </a:rPr>
              <a:t>Please keep this slide for attribution</a:t>
            </a:r>
            <a:endParaRPr sz="1600" b="1" i="0" u="none" strike="noStrike" cap="none">
              <a:solidFill>
                <a:srgbClr val="000000"/>
              </a:solidFill>
              <a:latin typeface="Open Sans"/>
              <a:ea typeface="Open Sans"/>
              <a:cs typeface="Open Sans"/>
              <a:sym typeface="Open Sans"/>
            </a:endParaRPr>
          </a:p>
          <a:p>
            <a:pPr marL="0" marR="0" lvl="0" indent="0" algn="ctr" rtl="0">
              <a:lnSpc>
                <a:spcPct val="114000"/>
              </a:lnSpc>
              <a:spcBef>
                <a:spcPts val="400"/>
              </a:spcBef>
              <a:spcAft>
                <a:spcPts val="0"/>
              </a:spcAft>
              <a:buClr>
                <a:srgbClr val="000000"/>
              </a:buClr>
              <a:buSzPts val="1600"/>
              <a:buFont typeface="Arial"/>
              <a:buNone/>
            </a:pPr>
            <a:r>
              <a:rPr lang="it" sz="1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www.cbe.be</a:t>
            </a:r>
            <a:endParaRPr sz="1600" b="0" i="0" u="none" strike="noStrike" cap="none">
              <a:solidFill>
                <a:srgbClr val="000000"/>
              </a:solidFill>
              <a:latin typeface="Arial"/>
              <a:ea typeface="Arial"/>
              <a:cs typeface="Arial"/>
              <a:sym typeface="Arial"/>
            </a:endParaRPr>
          </a:p>
          <a:p>
            <a:pPr marL="0" marR="0" lvl="0" indent="0" algn="ctr" rtl="0">
              <a:lnSpc>
                <a:spcPct val="114000"/>
              </a:lnSpc>
              <a:spcBef>
                <a:spcPts val="400"/>
              </a:spcBef>
              <a:spcAft>
                <a:spcPts val="0"/>
              </a:spcAft>
              <a:buClr>
                <a:srgbClr val="000000"/>
              </a:buClr>
              <a:buSzPts val="1600"/>
              <a:buFont typeface="Arial"/>
              <a:buNone/>
            </a:pPr>
            <a:endParaRPr sz="1600" b="1" i="0" u="none" strike="noStrike" cap="none">
              <a:solidFill>
                <a:srgbClr val="000000"/>
              </a:solidFill>
              <a:latin typeface="Open Sans"/>
              <a:ea typeface="Open Sans"/>
              <a:cs typeface="Open Sans"/>
              <a:sym typeface="Open Sans"/>
            </a:endParaRPr>
          </a:p>
        </p:txBody>
      </p:sp>
      <p:grpSp>
        <p:nvGrpSpPr>
          <p:cNvPr id="1168" name="Google Shape;1168;p64"/>
          <p:cNvGrpSpPr/>
          <p:nvPr/>
        </p:nvGrpSpPr>
        <p:grpSpPr>
          <a:xfrm>
            <a:off x="560655" y="403401"/>
            <a:ext cx="3660934" cy="4346958"/>
            <a:chOff x="560655" y="710397"/>
            <a:chExt cx="3660934" cy="5262024"/>
          </a:xfrm>
        </p:grpSpPr>
        <p:sp>
          <p:nvSpPr>
            <p:cNvPr id="1169" name="Google Shape;1169;p64"/>
            <p:cNvSpPr/>
            <p:nvPr/>
          </p:nvSpPr>
          <p:spPr>
            <a:xfrm>
              <a:off x="560655" y="4623124"/>
              <a:ext cx="471310" cy="399127"/>
            </a:xfrm>
            <a:custGeom>
              <a:avLst/>
              <a:gdLst/>
              <a:ahLst/>
              <a:cxnLst/>
              <a:rect l="l" t="t" r="r" b="b"/>
              <a:pathLst>
                <a:path w="2057" h="1742" extrusionOk="0">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0" name="Google Shape;1170;p64"/>
            <p:cNvSpPr/>
            <p:nvPr/>
          </p:nvSpPr>
          <p:spPr>
            <a:xfrm>
              <a:off x="583789" y="4678564"/>
              <a:ext cx="509574" cy="460073"/>
            </a:xfrm>
            <a:custGeom>
              <a:avLst/>
              <a:gdLst/>
              <a:ahLst/>
              <a:cxnLst/>
              <a:rect l="l" t="t" r="r" b="b"/>
              <a:pathLst>
                <a:path w="2224" h="2008" extrusionOk="0">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1" name="Google Shape;1171;p64"/>
            <p:cNvSpPr/>
            <p:nvPr/>
          </p:nvSpPr>
          <p:spPr>
            <a:xfrm>
              <a:off x="1153853" y="4452195"/>
              <a:ext cx="500644" cy="555387"/>
            </a:xfrm>
            <a:custGeom>
              <a:avLst/>
              <a:gdLst/>
              <a:ahLst/>
              <a:cxnLst/>
              <a:rect l="l" t="t" r="r" b="b"/>
              <a:pathLst>
                <a:path w="2185" h="2424" extrusionOk="0">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2" name="Google Shape;1172;p64"/>
            <p:cNvSpPr/>
            <p:nvPr/>
          </p:nvSpPr>
          <p:spPr>
            <a:xfrm>
              <a:off x="1183178" y="4477167"/>
              <a:ext cx="412659" cy="678890"/>
            </a:xfrm>
            <a:custGeom>
              <a:avLst/>
              <a:gdLst/>
              <a:ahLst/>
              <a:cxnLst/>
              <a:rect l="l" t="t" r="r" b="b"/>
              <a:pathLst>
                <a:path w="1801" h="2963" extrusionOk="0">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3" name="Google Shape;1173;p64"/>
            <p:cNvSpPr/>
            <p:nvPr/>
          </p:nvSpPr>
          <p:spPr>
            <a:xfrm>
              <a:off x="622057" y="4046649"/>
              <a:ext cx="613597" cy="809481"/>
            </a:xfrm>
            <a:custGeom>
              <a:avLst/>
              <a:gdLst/>
              <a:ahLst/>
              <a:cxnLst/>
              <a:rect l="l" t="t" r="r" b="b"/>
              <a:pathLst>
                <a:path w="2678" h="3533" extrusionOk="0">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4" name="Google Shape;1174;p64"/>
            <p:cNvSpPr/>
            <p:nvPr/>
          </p:nvSpPr>
          <p:spPr>
            <a:xfrm>
              <a:off x="720574" y="4065897"/>
              <a:ext cx="413346" cy="993923"/>
            </a:xfrm>
            <a:custGeom>
              <a:avLst/>
              <a:gdLst/>
              <a:ahLst/>
              <a:cxnLst/>
              <a:rect l="l" t="t" r="r" b="b"/>
              <a:pathLst>
                <a:path w="1804" h="4338" extrusionOk="0">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5" name="Google Shape;1175;p64"/>
            <p:cNvSpPr/>
            <p:nvPr/>
          </p:nvSpPr>
          <p:spPr>
            <a:xfrm>
              <a:off x="781985" y="5146892"/>
              <a:ext cx="715336" cy="741891"/>
            </a:xfrm>
            <a:custGeom>
              <a:avLst/>
              <a:gdLst/>
              <a:ahLst/>
              <a:cxnLst/>
              <a:rect l="l" t="t" r="r" b="b"/>
              <a:pathLst>
                <a:path w="3122" h="3238" extrusionOk="0">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6" name="Google Shape;1176;p64"/>
            <p:cNvSpPr/>
            <p:nvPr/>
          </p:nvSpPr>
          <p:spPr>
            <a:xfrm>
              <a:off x="758156" y="5062347"/>
              <a:ext cx="762307" cy="116851"/>
            </a:xfrm>
            <a:custGeom>
              <a:avLst/>
              <a:gdLst/>
              <a:ahLst/>
              <a:cxnLst/>
              <a:rect l="l" t="t" r="r" b="b"/>
              <a:pathLst>
                <a:path w="3327" h="510" extrusionOk="0">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7" name="Google Shape;1177;p64"/>
            <p:cNvSpPr/>
            <p:nvPr/>
          </p:nvSpPr>
          <p:spPr>
            <a:xfrm>
              <a:off x="3732864" y="1207136"/>
              <a:ext cx="244482" cy="116851"/>
            </a:xfrm>
            <a:custGeom>
              <a:avLst/>
              <a:gdLst/>
              <a:ahLst/>
              <a:cxnLst/>
              <a:rect l="l" t="t" r="r" b="b"/>
              <a:pathLst>
                <a:path w="1067" h="510" extrusionOk="0">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8" name="Google Shape;1178;p64"/>
            <p:cNvSpPr/>
            <p:nvPr/>
          </p:nvSpPr>
          <p:spPr>
            <a:xfrm>
              <a:off x="3727368" y="1201640"/>
              <a:ext cx="255474" cy="127850"/>
            </a:xfrm>
            <a:custGeom>
              <a:avLst/>
              <a:gdLst/>
              <a:ahLst/>
              <a:cxnLst/>
              <a:rect l="l" t="t" r="r" b="b"/>
              <a:pathLst>
                <a:path w="1115" h="558" extrusionOk="0">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79" name="Google Shape;1179;p64"/>
            <p:cNvSpPr/>
            <p:nvPr/>
          </p:nvSpPr>
          <p:spPr>
            <a:xfrm>
              <a:off x="3732864" y="1483458"/>
              <a:ext cx="241730" cy="241722"/>
            </a:xfrm>
            <a:custGeom>
              <a:avLst/>
              <a:gdLst/>
              <a:ahLst/>
              <a:cxnLst/>
              <a:rect l="l" t="t" r="r" b="b"/>
              <a:pathLst>
                <a:path w="1055" h="1055" extrusionOk="0">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0" name="Google Shape;1180;p64"/>
            <p:cNvSpPr/>
            <p:nvPr/>
          </p:nvSpPr>
          <p:spPr>
            <a:xfrm>
              <a:off x="3727368" y="1477963"/>
              <a:ext cx="252730" cy="252722"/>
            </a:xfrm>
            <a:custGeom>
              <a:avLst/>
              <a:gdLst/>
              <a:ahLst/>
              <a:cxnLst/>
              <a:rect l="l" t="t" r="r" b="b"/>
              <a:pathLst>
                <a:path w="1103" h="1103" extrusionOk="0">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1" name="Google Shape;1181;p64"/>
            <p:cNvSpPr/>
            <p:nvPr/>
          </p:nvSpPr>
          <p:spPr>
            <a:xfrm>
              <a:off x="3845829" y="710397"/>
              <a:ext cx="228" cy="496956"/>
            </a:xfrm>
            <a:custGeom>
              <a:avLst/>
              <a:gdLst/>
              <a:ahLst/>
              <a:cxnLst/>
              <a:rect l="l" t="t" r="r" b="b"/>
              <a:pathLst>
                <a:path w="1" h="2169" extrusionOk="0">
                  <a:moveTo>
                    <a:pt x="1" y="2169"/>
                  </a:moveTo>
                  <a:lnTo>
                    <a:pt x="1" y="0"/>
                  </a:ln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2" name="Google Shape;1182;p64"/>
            <p:cNvSpPr/>
            <p:nvPr/>
          </p:nvSpPr>
          <p:spPr>
            <a:xfrm>
              <a:off x="3840324" y="710397"/>
              <a:ext cx="12143" cy="496956"/>
            </a:xfrm>
            <a:custGeom>
              <a:avLst/>
              <a:gdLst/>
              <a:ahLst/>
              <a:cxnLst/>
              <a:rect l="l" t="t" r="r" b="b"/>
              <a:pathLst>
                <a:path w="52" h="2169" extrusionOk="0">
                  <a:moveTo>
                    <a:pt x="1" y="0"/>
                  </a:moveTo>
                  <a:lnTo>
                    <a:pt x="1" y="2169"/>
                  </a:lnTo>
                  <a:lnTo>
                    <a:pt x="52" y="2169"/>
                  </a:lnTo>
                  <a:lnTo>
                    <a:pt x="52" y="0"/>
                  </a:ln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3" name="Google Shape;1183;p64"/>
            <p:cNvSpPr/>
            <p:nvPr/>
          </p:nvSpPr>
          <p:spPr>
            <a:xfrm>
              <a:off x="3494123" y="1253880"/>
              <a:ext cx="721744" cy="363151"/>
            </a:xfrm>
            <a:custGeom>
              <a:avLst/>
              <a:gdLst/>
              <a:ahLst/>
              <a:cxnLst/>
              <a:rect l="l" t="t" r="r" b="b"/>
              <a:pathLst>
                <a:path w="3150" h="1585" extrusionOk="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4" name="Google Shape;1184;p64"/>
            <p:cNvSpPr/>
            <p:nvPr/>
          </p:nvSpPr>
          <p:spPr>
            <a:xfrm>
              <a:off x="3488618" y="1248375"/>
              <a:ext cx="732971" cy="372087"/>
            </a:xfrm>
            <a:custGeom>
              <a:avLst/>
              <a:gdLst/>
              <a:ahLst/>
              <a:cxnLst/>
              <a:rect l="l" t="t" r="r" b="b"/>
              <a:pathLst>
                <a:path w="3199" h="1624" extrusionOk="0">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5" name="Google Shape;1185;p64"/>
            <p:cNvSpPr/>
            <p:nvPr/>
          </p:nvSpPr>
          <p:spPr>
            <a:xfrm>
              <a:off x="2404177" y="5518760"/>
              <a:ext cx="279533" cy="157176"/>
            </a:xfrm>
            <a:custGeom>
              <a:avLst/>
              <a:gdLst/>
              <a:ahLst/>
              <a:cxnLst/>
              <a:rect l="l" t="t" r="r" b="b"/>
              <a:pathLst>
                <a:path w="1220" h="686" extrusionOk="0">
                  <a:moveTo>
                    <a:pt x="1" y="0"/>
                  </a:moveTo>
                  <a:lnTo>
                    <a:pt x="1" y="686"/>
                  </a:lnTo>
                  <a:lnTo>
                    <a:pt x="1167" y="661"/>
                  </a:lnTo>
                  <a:lnTo>
                    <a:pt x="1219" y="40"/>
                  </a:lnTo>
                  <a:lnTo>
                    <a:pt x="1"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6" name="Google Shape;1186;p64"/>
            <p:cNvSpPr/>
            <p:nvPr/>
          </p:nvSpPr>
          <p:spPr>
            <a:xfrm>
              <a:off x="2392491" y="5658298"/>
              <a:ext cx="605119" cy="303122"/>
            </a:xfrm>
            <a:custGeom>
              <a:avLst/>
              <a:gdLst/>
              <a:ahLst/>
              <a:cxnLst/>
              <a:rect l="l" t="t" r="r" b="b"/>
              <a:pathLst>
                <a:path w="2641" h="1323" extrusionOk="0">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7" name="Google Shape;1187;p64"/>
            <p:cNvSpPr/>
            <p:nvPr/>
          </p:nvSpPr>
          <p:spPr>
            <a:xfrm>
              <a:off x="2392491" y="5899791"/>
              <a:ext cx="605119" cy="61630"/>
            </a:xfrm>
            <a:custGeom>
              <a:avLst/>
              <a:gdLst/>
              <a:ahLst/>
              <a:cxnLst/>
              <a:rect l="l" t="t" r="r" b="b"/>
              <a:pathLst>
                <a:path w="2641" h="269" extrusionOk="0">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8" name="Google Shape;1188;p64"/>
            <p:cNvSpPr/>
            <p:nvPr/>
          </p:nvSpPr>
          <p:spPr>
            <a:xfrm>
              <a:off x="2386766" y="5899791"/>
              <a:ext cx="520807" cy="20391"/>
            </a:xfrm>
            <a:custGeom>
              <a:avLst/>
              <a:gdLst/>
              <a:ahLst/>
              <a:cxnLst/>
              <a:rect l="l" t="t" r="r" b="b"/>
              <a:pathLst>
                <a:path w="2273" h="89" extrusionOk="0">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89" name="Google Shape;1189;p64"/>
            <p:cNvSpPr/>
            <p:nvPr/>
          </p:nvSpPr>
          <p:spPr>
            <a:xfrm>
              <a:off x="2456654" y="5733214"/>
              <a:ext cx="107688" cy="99669"/>
            </a:xfrm>
            <a:custGeom>
              <a:avLst/>
              <a:gdLst/>
              <a:ahLst/>
              <a:cxnLst/>
              <a:rect l="l" t="t" r="r" b="b"/>
              <a:pathLst>
                <a:path w="470" h="435" extrusionOk="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0" name="Google Shape;1190;p64"/>
            <p:cNvSpPr/>
            <p:nvPr/>
          </p:nvSpPr>
          <p:spPr>
            <a:xfrm>
              <a:off x="2686232" y="5691061"/>
              <a:ext cx="58201" cy="60944"/>
            </a:xfrm>
            <a:custGeom>
              <a:avLst/>
              <a:gdLst/>
              <a:ahLst/>
              <a:cxnLst/>
              <a:rect l="l" t="t" r="r" b="b"/>
              <a:pathLst>
                <a:path w="254" h="266" extrusionOk="0">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1" name="Google Shape;1191;p64"/>
            <p:cNvSpPr/>
            <p:nvPr/>
          </p:nvSpPr>
          <p:spPr>
            <a:xfrm>
              <a:off x="2723805" y="5725881"/>
              <a:ext cx="58201" cy="60944"/>
            </a:xfrm>
            <a:custGeom>
              <a:avLst/>
              <a:gdLst/>
              <a:ahLst/>
              <a:cxnLst/>
              <a:rect l="l" t="t" r="r" b="b"/>
              <a:pathLst>
                <a:path w="254" h="266" extrusionOk="0">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2" name="Google Shape;1192;p64"/>
            <p:cNvSpPr/>
            <p:nvPr/>
          </p:nvSpPr>
          <p:spPr>
            <a:xfrm>
              <a:off x="2758863" y="5760939"/>
              <a:ext cx="57972" cy="60944"/>
            </a:xfrm>
            <a:custGeom>
              <a:avLst/>
              <a:gdLst/>
              <a:ahLst/>
              <a:cxnLst/>
              <a:rect l="l" t="t" r="r" b="b"/>
              <a:pathLst>
                <a:path w="253" h="266" extrusionOk="0">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3" name="Google Shape;1193;p64"/>
            <p:cNvSpPr/>
            <p:nvPr/>
          </p:nvSpPr>
          <p:spPr>
            <a:xfrm>
              <a:off x="2648422" y="5576267"/>
              <a:ext cx="67363" cy="114327"/>
            </a:xfrm>
            <a:custGeom>
              <a:avLst/>
              <a:gdLst/>
              <a:ahLst/>
              <a:cxnLst/>
              <a:rect l="l" t="t" r="r" b="b"/>
              <a:pathLst>
                <a:path w="294" h="499" extrusionOk="0">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4" name="Google Shape;1194;p64"/>
            <p:cNvSpPr/>
            <p:nvPr/>
          </p:nvSpPr>
          <p:spPr>
            <a:xfrm>
              <a:off x="2688985" y="5616592"/>
              <a:ext cx="104936" cy="74002"/>
            </a:xfrm>
            <a:custGeom>
              <a:avLst/>
              <a:gdLst/>
              <a:ahLst/>
              <a:cxnLst/>
              <a:rect l="l" t="t" r="r" b="b"/>
              <a:pathLst>
                <a:path w="458" h="323" extrusionOk="0">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5" name="Google Shape;1195;p64"/>
            <p:cNvSpPr/>
            <p:nvPr/>
          </p:nvSpPr>
          <p:spPr>
            <a:xfrm>
              <a:off x="2008708" y="5518760"/>
              <a:ext cx="279303" cy="157176"/>
            </a:xfrm>
            <a:custGeom>
              <a:avLst/>
              <a:gdLst/>
              <a:ahLst/>
              <a:cxnLst/>
              <a:rect l="l" t="t" r="r" b="b"/>
              <a:pathLst>
                <a:path w="1219" h="686" extrusionOk="0">
                  <a:moveTo>
                    <a:pt x="0" y="0"/>
                  </a:moveTo>
                  <a:lnTo>
                    <a:pt x="0" y="686"/>
                  </a:lnTo>
                  <a:lnTo>
                    <a:pt x="1167" y="661"/>
                  </a:lnTo>
                  <a:lnTo>
                    <a:pt x="1218" y="40"/>
                  </a:lnTo>
                  <a:lnTo>
                    <a:pt x="0"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6" name="Google Shape;1196;p64"/>
            <p:cNvSpPr/>
            <p:nvPr/>
          </p:nvSpPr>
          <p:spPr>
            <a:xfrm>
              <a:off x="1988317" y="5670203"/>
              <a:ext cx="605348" cy="302209"/>
            </a:xfrm>
            <a:custGeom>
              <a:avLst/>
              <a:gdLst/>
              <a:ahLst/>
              <a:cxnLst/>
              <a:rect l="l" t="t" r="r" b="b"/>
              <a:pathLst>
                <a:path w="2642" h="1319" extrusionOk="0">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7" name="Google Shape;1197;p64"/>
            <p:cNvSpPr/>
            <p:nvPr/>
          </p:nvSpPr>
          <p:spPr>
            <a:xfrm>
              <a:off x="1988317" y="5911477"/>
              <a:ext cx="605348" cy="60944"/>
            </a:xfrm>
            <a:custGeom>
              <a:avLst/>
              <a:gdLst/>
              <a:ahLst/>
              <a:cxnLst/>
              <a:rect l="l" t="t" r="r" b="b"/>
              <a:pathLst>
                <a:path w="2642" h="266" extrusionOk="0">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8" name="Google Shape;1198;p64"/>
            <p:cNvSpPr/>
            <p:nvPr/>
          </p:nvSpPr>
          <p:spPr>
            <a:xfrm>
              <a:off x="1982821" y="5911477"/>
              <a:ext cx="520119" cy="20619"/>
            </a:xfrm>
            <a:custGeom>
              <a:avLst/>
              <a:gdLst/>
              <a:ahLst/>
              <a:cxnLst/>
              <a:rect l="l" t="t" r="r" b="b"/>
              <a:pathLst>
                <a:path w="2270" h="90" extrusionOk="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199" name="Google Shape;1199;p64"/>
            <p:cNvSpPr/>
            <p:nvPr/>
          </p:nvSpPr>
          <p:spPr>
            <a:xfrm>
              <a:off x="2052699" y="5744443"/>
              <a:ext cx="110441" cy="100355"/>
            </a:xfrm>
            <a:custGeom>
              <a:avLst/>
              <a:gdLst/>
              <a:ahLst/>
              <a:cxnLst/>
              <a:rect l="l" t="t" r="r" b="b"/>
              <a:pathLst>
                <a:path w="482" h="438" extrusionOk="0">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0" name="Google Shape;1200;p64"/>
            <p:cNvSpPr/>
            <p:nvPr/>
          </p:nvSpPr>
          <p:spPr>
            <a:xfrm>
              <a:off x="2282058" y="5702975"/>
              <a:ext cx="58201" cy="60258"/>
            </a:xfrm>
            <a:custGeom>
              <a:avLst/>
              <a:gdLst/>
              <a:ahLst/>
              <a:cxnLst/>
              <a:rect l="l" t="t" r="r" b="b"/>
              <a:pathLst>
                <a:path w="254" h="263" extrusionOk="0">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1" name="Google Shape;1201;p64"/>
            <p:cNvSpPr/>
            <p:nvPr/>
          </p:nvSpPr>
          <p:spPr>
            <a:xfrm>
              <a:off x="2319860" y="5737795"/>
              <a:ext cx="58201" cy="60258"/>
            </a:xfrm>
            <a:custGeom>
              <a:avLst/>
              <a:gdLst/>
              <a:ahLst/>
              <a:cxnLst/>
              <a:rect l="l" t="t" r="r" b="b"/>
              <a:pathLst>
                <a:path w="254" h="263" extrusionOk="0">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2" name="Google Shape;1202;p64"/>
            <p:cNvSpPr/>
            <p:nvPr/>
          </p:nvSpPr>
          <p:spPr>
            <a:xfrm>
              <a:off x="2354689" y="5772625"/>
              <a:ext cx="58201" cy="63925"/>
            </a:xfrm>
            <a:custGeom>
              <a:avLst/>
              <a:gdLst/>
              <a:ahLst/>
              <a:cxnLst/>
              <a:rect l="l" t="t" r="r" b="b"/>
              <a:pathLst>
                <a:path w="254" h="279" extrusionOk="0">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3" name="Google Shape;1203;p64"/>
            <p:cNvSpPr/>
            <p:nvPr/>
          </p:nvSpPr>
          <p:spPr>
            <a:xfrm>
              <a:off x="2247229" y="5587953"/>
              <a:ext cx="63697" cy="114556"/>
            </a:xfrm>
            <a:custGeom>
              <a:avLst/>
              <a:gdLst/>
              <a:ahLst/>
              <a:cxnLst/>
              <a:rect l="l" t="t" r="r" b="b"/>
              <a:pathLst>
                <a:path w="278" h="500" extrusionOk="0">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4" name="Google Shape;1204;p64"/>
            <p:cNvSpPr/>
            <p:nvPr/>
          </p:nvSpPr>
          <p:spPr>
            <a:xfrm>
              <a:off x="2285039" y="5628506"/>
              <a:ext cx="104707" cy="74002"/>
            </a:xfrm>
            <a:custGeom>
              <a:avLst/>
              <a:gdLst/>
              <a:ahLst/>
              <a:cxnLst/>
              <a:rect l="l" t="t" r="r" b="b"/>
              <a:pathLst>
                <a:path w="457" h="323" extrusionOk="0">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5" name="Google Shape;1205;p64"/>
            <p:cNvSpPr/>
            <p:nvPr/>
          </p:nvSpPr>
          <p:spPr>
            <a:xfrm>
              <a:off x="1880865" y="3390439"/>
              <a:ext cx="1160073" cy="2201843"/>
            </a:xfrm>
            <a:custGeom>
              <a:avLst/>
              <a:gdLst/>
              <a:ahLst/>
              <a:cxnLst/>
              <a:rect l="l" t="t" r="r" b="b"/>
              <a:pathLst>
                <a:path w="5063" h="9610" extrusionOk="0">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6" name="Google Shape;1206;p64"/>
            <p:cNvSpPr/>
            <p:nvPr/>
          </p:nvSpPr>
          <p:spPr>
            <a:xfrm>
              <a:off x="2421824" y="3536396"/>
              <a:ext cx="43305" cy="471071"/>
            </a:xfrm>
            <a:custGeom>
              <a:avLst/>
              <a:gdLst/>
              <a:ahLst/>
              <a:cxnLst/>
              <a:rect l="l" t="t" r="r" b="b"/>
              <a:pathLst>
                <a:path w="189" h="2056" extrusionOk="0">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7" name="Google Shape;1207;p64"/>
            <p:cNvSpPr/>
            <p:nvPr/>
          </p:nvSpPr>
          <p:spPr>
            <a:xfrm>
              <a:off x="2729538" y="2419877"/>
              <a:ext cx="692423" cy="781528"/>
            </a:xfrm>
            <a:custGeom>
              <a:avLst/>
              <a:gdLst/>
              <a:ahLst/>
              <a:cxnLst/>
              <a:rect l="l" t="t" r="r" b="b"/>
              <a:pathLst>
                <a:path w="3022" h="3411" extrusionOk="0">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8" name="Google Shape;1208;p64"/>
            <p:cNvSpPr/>
            <p:nvPr/>
          </p:nvSpPr>
          <p:spPr>
            <a:xfrm>
              <a:off x="3005861" y="2742258"/>
              <a:ext cx="69887" cy="111127"/>
            </a:xfrm>
            <a:custGeom>
              <a:avLst/>
              <a:gdLst/>
              <a:ahLst/>
              <a:cxnLst/>
              <a:rect l="l" t="t" r="r" b="b"/>
              <a:pathLst>
                <a:path w="305" h="485" extrusionOk="0">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09" name="Google Shape;1209;p64"/>
            <p:cNvSpPr/>
            <p:nvPr/>
          </p:nvSpPr>
          <p:spPr>
            <a:xfrm>
              <a:off x="3124998" y="2210461"/>
              <a:ext cx="593434" cy="785423"/>
            </a:xfrm>
            <a:custGeom>
              <a:avLst/>
              <a:gdLst/>
              <a:ahLst/>
              <a:cxnLst/>
              <a:rect l="l" t="t" r="r" b="b"/>
              <a:pathLst>
                <a:path w="2590" h="3428" extrusionOk="0">
                  <a:moveTo>
                    <a:pt x="1" y="1"/>
                  </a:moveTo>
                  <a:lnTo>
                    <a:pt x="1" y="3427"/>
                  </a:lnTo>
                  <a:lnTo>
                    <a:pt x="2590" y="3427"/>
                  </a:lnTo>
                  <a:lnTo>
                    <a:pt x="2590" y="1"/>
                  </a:lnTo>
                  <a:close/>
                </a:path>
              </a:pathLst>
            </a:custGeom>
            <a:solidFill>
              <a:srgbClr val="F3F3F3"/>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0" name="Google Shape;1210;p64"/>
            <p:cNvSpPr/>
            <p:nvPr/>
          </p:nvSpPr>
          <p:spPr>
            <a:xfrm>
              <a:off x="3192133" y="2350227"/>
              <a:ext cx="259140" cy="8476"/>
            </a:xfrm>
            <a:custGeom>
              <a:avLst/>
              <a:gdLst/>
              <a:ahLst/>
              <a:cxnLst/>
              <a:rect l="l" t="t" r="r" b="b"/>
              <a:pathLst>
                <a:path w="1131" h="37" extrusionOk="0">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1" name="Google Shape;1211;p64"/>
            <p:cNvSpPr/>
            <p:nvPr/>
          </p:nvSpPr>
          <p:spPr>
            <a:xfrm>
              <a:off x="3192133" y="2460440"/>
              <a:ext cx="293971" cy="9162"/>
            </a:xfrm>
            <a:custGeom>
              <a:avLst/>
              <a:gdLst/>
              <a:ahLst/>
              <a:cxnLst/>
              <a:rect l="l" t="t" r="r" b="b"/>
              <a:pathLst>
                <a:path w="1283" h="40" extrusionOk="0">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2" name="Google Shape;1212;p64"/>
            <p:cNvSpPr/>
            <p:nvPr/>
          </p:nvSpPr>
          <p:spPr>
            <a:xfrm>
              <a:off x="3192133" y="2814888"/>
              <a:ext cx="293971" cy="9162"/>
            </a:xfrm>
            <a:custGeom>
              <a:avLst/>
              <a:gdLst/>
              <a:ahLst/>
              <a:cxnLst/>
              <a:rect l="l" t="t" r="r" b="b"/>
              <a:pathLst>
                <a:path w="1283" h="40" extrusionOk="0">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3" name="Google Shape;1213;p64"/>
            <p:cNvSpPr/>
            <p:nvPr/>
          </p:nvSpPr>
          <p:spPr>
            <a:xfrm>
              <a:off x="3192133" y="2539252"/>
              <a:ext cx="453672" cy="8476"/>
            </a:xfrm>
            <a:custGeom>
              <a:avLst/>
              <a:gdLst/>
              <a:ahLst/>
              <a:cxnLst/>
              <a:rect l="l" t="t" r="r" b="b"/>
              <a:pathLst>
                <a:path w="1980" h="37" extrusionOk="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4" name="Google Shape;1214;p64"/>
            <p:cNvSpPr/>
            <p:nvPr/>
          </p:nvSpPr>
          <p:spPr>
            <a:xfrm>
              <a:off x="3192133" y="2722095"/>
              <a:ext cx="453672" cy="9162"/>
            </a:xfrm>
            <a:custGeom>
              <a:avLst/>
              <a:gdLst/>
              <a:ahLst/>
              <a:cxnLst/>
              <a:rect l="l" t="t" r="r" b="b"/>
              <a:pathLst>
                <a:path w="1980" h="40" extrusionOk="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5" name="Google Shape;1215;p64"/>
            <p:cNvSpPr/>
            <p:nvPr/>
          </p:nvSpPr>
          <p:spPr>
            <a:xfrm>
              <a:off x="3503285" y="2460440"/>
              <a:ext cx="142517" cy="9162"/>
            </a:xfrm>
            <a:custGeom>
              <a:avLst/>
              <a:gdLst/>
              <a:ahLst/>
              <a:cxnLst/>
              <a:rect l="l" t="t" r="r" b="b"/>
              <a:pathLst>
                <a:path w="622" h="40" extrusionOk="0">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6" name="Google Shape;1216;p64"/>
            <p:cNvSpPr/>
            <p:nvPr/>
          </p:nvSpPr>
          <p:spPr>
            <a:xfrm>
              <a:off x="3192133" y="2632045"/>
              <a:ext cx="142517" cy="8476"/>
            </a:xfrm>
            <a:custGeom>
              <a:avLst/>
              <a:gdLst/>
              <a:ahLst/>
              <a:cxnLst/>
              <a:rect l="l" t="t" r="r" b="b"/>
              <a:pathLst>
                <a:path w="622" h="37" extrusionOk="0">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7" name="Google Shape;1217;p64"/>
            <p:cNvSpPr/>
            <p:nvPr/>
          </p:nvSpPr>
          <p:spPr>
            <a:xfrm>
              <a:off x="3308527" y="2116982"/>
              <a:ext cx="75611" cy="169091"/>
            </a:xfrm>
            <a:custGeom>
              <a:avLst/>
              <a:gdLst/>
              <a:ahLst/>
              <a:cxnLst/>
              <a:rect l="l" t="t" r="r" b="b"/>
              <a:pathLst>
                <a:path w="330" h="738" extrusionOk="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8" name="Google Shape;1218;p64"/>
            <p:cNvSpPr/>
            <p:nvPr/>
          </p:nvSpPr>
          <p:spPr>
            <a:xfrm>
              <a:off x="3241630" y="2111486"/>
              <a:ext cx="75611" cy="175044"/>
            </a:xfrm>
            <a:custGeom>
              <a:avLst/>
              <a:gdLst/>
              <a:ahLst/>
              <a:cxnLst/>
              <a:rect l="l" t="t" r="r" b="b"/>
              <a:pathLst>
                <a:path w="330" h="764" extrusionOk="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19" name="Google Shape;1219;p64"/>
            <p:cNvSpPr/>
            <p:nvPr/>
          </p:nvSpPr>
          <p:spPr>
            <a:xfrm>
              <a:off x="3372224" y="2146078"/>
              <a:ext cx="72630" cy="131745"/>
            </a:xfrm>
            <a:custGeom>
              <a:avLst/>
              <a:gdLst/>
              <a:ahLst/>
              <a:cxnLst/>
              <a:rect l="l" t="t" r="r" b="b"/>
              <a:pathLst>
                <a:path w="317" h="575" extrusionOk="0">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0" name="Google Shape;1220;p64"/>
            <p:cNvSpPr/>
            <p:nvPr/>
          </p:nvSpPr>
          <p:spPr>
            <a:xfrm>
              <a:off x="3436379" y="2151583"/>
              <a:ext cx="69887" cy="97145"/>
            </a:xfrm>
            <a:custGeom>
              <a:avLst/>
              <a:gdLst/>
              <a:ahLst/>
              <a:cxnLst/>
              <a:rect l="l" t="t" r="r" b="b"/>
              <a:pathLst>
                <a:path w="305" h="422" extrusionOk="0">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1" name="Google Shape;1221;p64"/>
            <p:cNvSpPr/>
            <p:nvPr/>
          </p:nvSpPr>
          <p:spPr>
            <a:xfrm>
              <a:off x="3305098" y="2140811"/>
              <a:ext cx="17638" cy="115936"/>
            </a:xfrm>
            <a:custGeom>
              <a:avLst/>
              <a:gdLst/>
              <a:ahLst/>
              <a:cxnLst/>
              <a:rect l="l" t="t" r="r" b="b"/>
              <a:pathLst>
                <a:path w="77" h="506" extrusionOk="0">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2" name="Google Shape;1222;p64"/>
            <p:cNvSpPr/>
            <p:nvPr/>
          </p:nvSpPr>
          <p:spPr>
            <a:xfrm>
              <a:off x="3372224" y="2155469"/>
              <a:ext cx="20391" cy="104936"/>
            </a:xfrm>
            <a:custGeom>
              <a:avLst/>
              <a:gdLst/>
              <a:ahLst/>
              <a:cxnLst/>
              <a:rect l="l" t="t" r="r" b="b"/>
              <a:pathLst>
                <a:path w="89" h="458" extrusionOk="0">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3" name="Google Shape;1223;p64"/>
            <p:cNvSpPr/>
            <p:nvPr/>
          </p:nvSpPr>
          <p:spPr>
            <a:xfrm>
              <a:off x="3436379" y="2163726"/>
              <a:ext cx="14895" cy="84774"/>
            </a:xfrm>
            <a:custGeom>
              <a:avLst/>
              <a:gdLst/>
              <a:ahLst/>
              <a:cxnLst/>
              <a:rect l="l" t="t" r="r" b="b"/>
              <a:pathLst>
                <a:path w="65" h="370" extrusionOk="0">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4" name="Google Shape;1224;p64"/>
            <p:cNvSpPr/>
            <p:nvPr/>
          </p:nvSpPr>
          <p:spPr>
            <a:xfrm>
              <a:off x="1665259" y="2262929"/>
              <a:ext cx="1372932" cy="1235873"/>
            </a:xfrm>
            <a:custGeom>
              <a:avLst/>
              <a:gdLst/>
              <a:ahLst/>
              <a:cxnLst/>
              <a:rect l="l" t="t" r="r" b="b"/>
              <a:pathLst>
                <a:path w="5992" h="5394" extrusionOk="0">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5" name="Google Shape;1225;p64"/>
            <p:cNvSpPr/>
            <p:nvPr/>
          </p:nvSpPr>
          <p:spPr>
            <a:xfrm>
              <a:off x="2165664" y="1449543"/>
              <a:ext cx="526300" cy="374152"/>
            </a:xfrm>
            <a:custGeom>
              <a:avLst/>
              <a:gdLst/>
              <a:ahLst/>
              <a:cxnLst/>
              <a:rect l="l" t="t" r="r" b="b"/>
              <a:pathLst>
                <a:path w="2297" h="1632" extrusionOk="0">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6" name="Google Shape;1226;p64"/>
            <p:cNvSpPr/>
            <p:nvPr/>
          </p:nvSpPr>
          <p:spPr>
            <a:xfrm>
              <a:off x="2148245" y="1655073"/>
              <a:ext cx="497659" cy="730435"/>
            </a:xfrm>
            <a:custGeom>
              <a:avLst/>
              <a:gdLst/>
              <a:ahLst/>
              <a:cxnLst/>
              <a:rect l="l" t="t" r="r" b="b"/>
              <a:pathLst>
                <a:path w="2172" h="3188" extrusionOk="0">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7" name="Google Shape;1227;p64"/>
            <p:cNvSpPr/>
            <p:nvPr/>
          </p:nvSpPr>
          <p:spPr>
            <a:xfrm>
              <a:off x="2342775" y="2114229"/>
              <a:ext cx="177576" cy="125100"/>
            </a:xfrm>
            <a:custGeom>
              <a:avLst/>
              <a:gdLst/>
              <a:ahLst/>
              <a:cxnLst/>
              <a:rect l="l" t="t" r="r" b="b"/>
              <a:pathLst>
                <a:path w="775" h="546" extrusionOk="0">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8" name="Google Shape;1228;p64"/>
            <p:cNvSpPr/>
            <p:nvPr/>
          </p:nvSpPr>
          <p:spPr>
            <a:xfrm>
              <a:off x="2142521" y="2209547"/>
              <a:ext cx="439233" cy="273111"/>
            </a:xfrm>
            <a:custGeom>
              <a:avLst/>
              <a:gdLst/>
              <a:ahLst/>
              <a:cxnLst/>
              <a:rect l="l" t="t" r="r" b="b"/>
              <a:pathLst>
                <a:path w="1917" h="1192" extrusionOk="0">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29" name="Google Shape;1229;p64"/>
            <p:cNvSpPr/>
            <p:nvPr/>
          </p:nvSpPr>
          <p:spPr>
            <a:xfrm>
              <a:off x="2136331" y="2203127"/>
              <a:ext cx="450918" cy="283873"/>
            </a:xfrm>
            <a:custGeom>
              <a:avLst/>
              <a:gdLst/>
              <a:ahLst/>
              <a:cxnLst/>
              <a:rect l="l" t="t" r="r" b="b"/>
              <a:pathLst>
                <a:path w="1968" h="1239" extrusionOk="0">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0" name="Google Shape;1230;p64"/>
            <p:cNvSpPr/>
            <p:nvPr/>
          </p:nvSpPr>
          <p:spPr>
            <a:xfrm>
              <a:off x="2607411" y="2547500"/>
              <a:ext cx="276560" cy="44220"/>
            </a:xfrm>
            <a:custGeom>
              <a:avLst/>
              <a:gdLst/>
              <a:ahLst/>
              <a:cxnLst/>
              <a:rect l="l" t="t" r="r" b="b"/>
              <a:pathLst>
                <a:path w="1207" h="193" extrusionOk="0">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1" name="Google Shape;1231;p64"/>
            <p:cNvSpPr/>
            <p:nvPr/>
          </p:nvSpPr>
          <p:spPr>
            <a:xfrm>
              <a:off x="2587020" y="2602720"/>
              <a:ext cx="317112" cy="372782"/>
            </a:xfrm>
            <a:custGeom>
              <a:avLst/>
              <a:gdLst/>
              <a:ahLst/>
              <a:cxnLst/>
              <a:rect l="l" t="t" r="r" b="b"/>
              <a:pathLst>
                <a:path w="1384" h="1627" extrusionOk="0">
                  <a:moveTo>
                    <a:pt x="1" y="0"/>
                  </a:moveTo>
                  <a:lnTo>
                    <a:pt x="193" y="1627"/>
                  </a:lnTo>
                  <a:lnTo>
                    <a:pt x="1195" y="1627"/>
                  </a:lnTo>
                  <a:lnTo>
                    <a:pt x="1384" y="0"/>
                  </a:lnTo>
                  <a:close/>
                </a:path>
              </a:pathLst>
            </a:custGeom>
            <a:solidFill>
              <a:srgbClr val="92D05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2" name="Google Shape;1232;p64"/>
            <p:cNvSpPr/>
            <p:nvPr/>
          </p:nvSpPr>
          <p:spPr>
            <a:xfrm>
              <a:off x="2564105" y="2582558"/>
              <a:ext cx="363847" cy="61630"/>
            </a:xfrm>
            <a:custGeom>
              <a:avLst/>
              <a:gdLst/>
              <a:ahLst/>
              <a:cxnLst/>
              <a:rect l="l" t="t" r="r" b="b"/>
              <a:pathLst>
                <a:path w="1588" h="269" extrusionOk="0">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3" name="Google Shape;1233;p64"/>
            <p:cNvSpPr/>
            <p:nvPr/>
          </p:nvSpPr>
          <p:spPr>
            <a:xfrm>
              <a:off x="2674318" y="2696199"/>
              <a:ext cx="142517" cy="142510"/>
            </a:xfrm>
            <a:custGeom>
              <a:avLst/>
              <a:gdLst/>
              <a:ahLst/>
              <a:cxnLst/>
              <a:rect l="l" t="t" r="r" b="b"/>
              <a:pathLst>
                <a:path w="622" h="622" extrusionOk="0">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4" name="Google Shape;1234;p64"/>
            <p:cNvSpPr/>
            <p:nvPr/>
          </p:nvSpPr>
          <p:spPr>
            <a:xfrm>
              <a:off x="1663193" y="2662065"/>
              <a:ext cx="1247127" cy="676591"/>
            </a:xfrm>
            <a:custGeom>
              <a:avLst/>
              <a:gdLst/>
              <a:ahLst/>
              <a:cxnLst/>
              <a:rect l="l" t="t" r="r" b="b"/>
              <a:pathLst>
                <a:path w="5443" h="2953" extrusionOk="0">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5" name="Google Shape;1235;p64"/>
            <p:cNvSpPr/>
            <p:nvPr/>
          </p:nvSpPr>
          <p:spPr>
            <a:xfrm>
              <a:off x="2060957" y="2588053"/>
              <a:ext cx="110441" cy="393166"/>
            </a:xfrm>
            <a:custGeom>
              <a:avLst/>
              <a:gdLst/>
              <a:ahLst/>
              <a:cxnLst/>
              <a:rect l="l" t="t" r="r" b="b"/>
              <a:pathLst>
                <a:path w="482" h="1716" extrusionOk="0">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6" name="Google Shape;1236;p64"/>
            <p:cNvSpPr/>
            <p:nvPr/>
          </p:nvSpPr>
          <p:spPr>
            <a:xfrm>
              <a:off x="2596182" y="2710181"/>
              <a:ext cx="113185" cy="79049"/>
            </a:xfrm>
            <a:custGeom>
              <a:avLst/>
              <a:gdLst/>
              <a:ahLst/>
              <a:cxnLst/>
              <a:rect l="l" t="t" r="r" b="b"/>
              <a:pathLst>
                <a:path w="492" h="345" extrusionOk="0">
                  <a:moveTo>
                    <a:pt x="494" y="0"/>
                  </a:moveTo>
                  <a:lnTo>
                    <a:pt x="494" y="0"/>
                  </a:lnTo>
                  <a:cubicBezTo>
                    <a:pt x="418" y="28"/>
                    <a:pt x="0" y="345"/>
                    <a:pt x="0" y="345"/>
                  </a:cubicBezTo>
                  <a:lnTo>
                    <a:pt x="430" y="168"/>
                  </a:lnTo>
                  <a:lnTo>
                    <a:pt x="494" y="0"/>
                  </a:lnTo>
                  <a:close/>
                </a:path>
              </a:pathLst>
            </a:custGeom>
            <a:solidFill>
              <a:srgbClr val="E58E70"/>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7" name="Google Shape;1237;p64"/>
            <p:cNvSpPr/>
            <p:nvPr/>
          </p:nvSpPr>
          <p:spPr>
            <a:xfrm>
              <a:off x="2787959" y="2771582"/>
              <a:ext cx="84774" cy="35058"/>
            </a:xfrm>
            <a:custGeom>
              <a:avLst/>
              <a:gdLst/>
              <a:ahLst/>
              <a:cxnLst/>
              <a:rect l="l" t="t" r="r" b="b"/>
              <a:pathLst>
                <a:path w="370" h="153" extrusionOk="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8" name="Google Shape;1238;p64"/>
            <p:cNvSpPr/>
            <p:nvPr/>
          </p:nvSpPr>
          <p:spPr>
            <a:xfrm>
              <a:off x="1996802" y="2960607"/>
              <a:ext cx="134270" cy="52696"/>
            </a:xfrm>
            <a:custGeom>
              <a:avLst/>
              <a:gdLst/>
              <a:ahLst/>
              <a:cxnLst/>
              <a:rect l="l" t="t" r="r" b="b"/>
              <a:pathLst>
                <a:path w="586" h="230" extrusionOk="0">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39" name="Google Shape;1239;p64"/>
            <p:cNvSpPr/>
            <p:nvPr/>
          </p:nvSpPr>
          <p:spPr>
            <a:xfrm>
              <a:off x="2802626" y="2849718"/>
              <a:ext cx="70116" cy="29553"/>
            </a:xfrm>
            <a:custGeom>
              <a:avLst/>
              <a:gdLst/>
              <a:ahLst/>
              <a:cxnLst/>
              <a:rect l="l" t="t" r="r" b="b"/>
              <a:pathLst>
                <a:path w="306" h="129" extrusionOk="0">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240" name="Google Shape;1240;p64"/>
            <p:cNvSpPr/>
            <p:nvPr/>
          </p:nvSpPr>
          <p:spPr>
            <a:xfrm>
              <a:off x="2805607" y="2925787"/>
              <a:ext cx="43305" cy="20391"/>
            </a:xfrm>
            <a:custGeom>
              <a:avLst/>
              <a:gdLst/>
              <a:ahLst/>
              <a:cxnLst/>
              <a:rect l="l" t="t" r="r" b="b"/>
              <a:pathLst>
                <a:path w="189" h="89" extrusionOk="0">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pic>
        <p:nvPicPr>
          <p:cNvPr id="1241" name="Google Shape;1241;p64" descr="Graphical user interface, application&#10;&#10;Description automatically generated with medium confidence"/>
          <p:cNvPicPr preferRelativeResize="0"/>
          <p:nvPr/>
        </p:nvPicPr>
        <p:blipFill rotWithShape="1">
          <a:blip r:embed="rId6">
            <a:alphaModFix/>
          </a:blip>
          <a:srcRect/>
          <a:stretch/>
        </p:blipFill>
        <p:spPr>
          <a:xfrm>
            <a:off x="34350" y="4765725"/>
            <a:ext cx="1559450" cy="327176"/>
          </a:xfrm>
          <a:prstGeom prst="rect">
            <a:avLst/>
          </a:prstGeom>
          <a:noFill/>
          <a:ln>
            <a:noFill/>
          </a:ln>
        </p:spPr>
      </p:pic>
      <p:sp>
        <p:nvSpPr>
          <p:cNvPr id="1242" name="Google Shape;1242;p64"/>
          <p:cNvSpPr txBox="1"/>
          <p:nvPr/>
        </p:nvSpPr>
        <p:spPr>
          <a:xfrm>
            <a:off x="5641725" y="3184275"/>
            <a:ext cx="3003000" cy="992400"/>
          </a:xfrm>
          <a:prstGeom prst="rect">
            <a:avLst/>
          </a:prstGeom>
          <a:noFill/>
          <a:ln>
            <a:noFill/>
          </a:ln>
        </p:spPr>
        <p:txBody>
          <a:bodyPr spcFirstLastPara="1" wrap="square" lIns="91425" tIns="91425" rIns="91425" bIns="91425" anchor="t" anchorCtr="0">
            <a:spAutoFit/>
          </a:bodyPr>
          <a:lstStyle/>
          <a:p>
            <a:pPr marL="0" marR="0" lvl="0" indent="0" algn="ctr" rtl="0">
              <a:lnSpc>
                <a:spcPct val="114000"/>
              </a:lnSpc>
              <a:spcBef>
                <a:spcPts val="0"/>
              </a:spcBef>
              <a:spcAft>
                <a:spcPts val="0"/>
              </a:spcAft>
              <a:buClr>
                <a:srgbClr val="000000"/>
              </a:buClr>
              <a:buSzPts val="1600"/>
              <a:buFont typeface="Arial"/>
              <a:buNone/>
            </a:pPr>
            <a:r>
              <a:rPr lang="it" sz="1600" b="1">
                <a:latin typeface="Open Sans"/>
                <a:ea typeface="Open Sans"/>
                <a:cs typeface="Open Sans"/>
                <a:sym typeface="Open Sans"/>
              </a:rPr>
              <a:t>Please, fill out this quick assessment to help us improve the module!</a:t>
            </a:r>
            <a:endParaRPr/>
          </a:p>
        </p:txBody>
      </p:sp>
      <p:pic>
        <p:nvPicPr>
          <p:cNvPr id="1243" name="Google Shape;1243;p64"/>
          <p:cNvPicPr preferRelativeResize="0"/>
          <p:nvPr/>
        </p:nvPicPr>
        <p:blipFill>
          <a:blip r:embed="rId7">
            <a:alphaModFix/>
          </a:blip>
          <a:stretch>
            <a:fillRect/>
          </a:stretch>
        </p:blipFill>
        <p:spPr>
          <a:xfrm>
            <a:off x="3965000" y="2842112"/>
            <a:ext cx="1676725" cy="167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1d0e18fce4a_3_1"/>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301" name="Google Shape;301;g1d0e18fce4a_3_1" descr="Graphical user interface, application&#10;&#10;Description automatically generated with medium confidence"/>
          <p:cNvPicPr preferRelativeResize="0"/>
          <p:nvPr/>
        </p:nvPicPr>
        <p:blipFill rotWithShape="1">
          <a:blip r:embed="rId4">
            <a:alphaModFix/>
          </a:blip>
          <a:srcRect/>
          <a:stretch/>
        </p:blipFill>
        <p:spPr>
          <a:xfrm>
            <a:off x="66765" y="4665043"/>
            <a:ext cx="1805261" cy="378735"/>
          </a:xfrm>
          <a:prstGeom prst="rect">
            <a:avLst/>
          </a:prstGeom>
          <a:noFill/>
          <a:ln>
            <a:noFill/>
          </a:ln>
        </p:spPr>
      </p:pic>
      <p:pic>
        <p:nvPicPr>
          <p:cNvPr id="302" name="Google Shape;302;g1d0e18fce4a_3_1"/>
          <p:cNvPicPr preferRelativeResize="0"/>
          <p:nvPr/>
        </p:nvPicPr>
        <p:blipFill>
          <a:blip r:embed="rId5">
            <a:alphaModFix/>
          </a:blip>
          <a:stretch>
            <a:fillRect/>
          </a:stretch>
        </p:blipFill>
        <p:spPr>
          <a:xfrm>
            <a:off x="1886025" y="488013"/>
            <a:ext cx="6655200" cy="416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08" name="Google Shape;308;p7"/>
          <p:cNvSpPr txBox="1"/>
          <p:nvPr/>
        </p:nvSpPr>
        <p:spPr>
          <a:xfrm>
            <a:off x="281725" y="2428450"/>
            <a:ext cx="4045200" cy="1318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1200"/>
              </a:spcAft>
              <a:buClr>
                <a:schemeClr val="dk2"/>
              </a:buClr>
              <a:buSzPts val="1100"/>
              <a:buFont typeface="Arial"/>
              <a:buNone/>
            </a:pPr>
            <a:r>
              <a:rPr lang="it" sz="2400" b="1" i="0" u="none" strike="noStrike" cap="none">
                <a:solidFill>
                  <a:srgbClr val="122D4A"/>
                </a:solidFill>
                <a:latin typeface="Arial"/>
                <a:ea typeface="Arial"/>
                <a:cs typeface="Arial"/>
                <a:sym typeface="Arial"/>
              </a:rPr>
              <a:t>1.1 Definition</a:t>
            </a:r>
            <a:endParaRPr sz="2400" b="0" i="0" u="none" strike="noStrike" cap="none">
              <a:solidFill>
                <a:srgbClr val="12129F"/>
              </a:solidFill>
              <a:latin typeface="Arial"/>
              <a:ea typeface="Arial"/>
              <a:cs typeface="Arial"/>
              <a:sym typeface="Arial"/>
            </a:endParaRPr>
          </a:p>
        </p:txBody>
      </p:sp>
      <p:sp>
        <p:nvSpPr>
          <p:cNvPr id="309" name="Google Shape;309;p7"/>
          <p:cNvSpPr txBox="1"/>
          <p:nvPr/>
        </p:nvSpPr>
        <p:spPr>
          <a:xfrm>
            <a:off x="281725" y="1110250"/>
            <a:ext cx="4045200" cy="1318200"/>
          </a:xfrm>
          <a:prstGeom prst="rect">
            <a:avLst/>
          </a:prstGeom>
          <a:noFill/>
          <a:ln>
            <a:noFill/>
          </a:ln>
        </p:spPr>
        <p:txBody>
          <a:bodyPr spcFirstLastPara="1" wrap="square" lIns="91425" tIns="91425" rIns="91425" bIns="91425" anchor="ctr" anchorCtr="0">
            <a:noAutofit/>
          </a:bodyPr>
          <a:lstStyle/>
          <a:p>
            <a:pPr marL="457200" marR="0" lvl="0" indent="-381000" algn="ctr" rtl="0">
              <a:lnSpc>
                <a:spcPct val="100000"/>
              </a:lnSpc>
              <a:spcBef>
                <a:spcPts val="0"/>
              </a:spcBef>
              <a:spcAft>
                <a:spcPts val="0"/>
              </a:spcAft>
              <a:buClr>
                <a:schemeClr val="dk1"/>
              </a:buClr>
              <a:buSzPts val="2400"/>
              <a:buFont typeface="Raleway"/>
              <a:buAutoNum type="arabicPeriod"/>
            </a:pPr>
            <a:r>
              <a:rPr lang="it" sz="2400" b="1" i="0" u="none" strike="noStrike" cap="none">
                <a:solidFill>
                  <a:schemeClr val="dk1"/>
                </a:solidFill>
                <a:latin typeface="Raleway"/>
                <a:ea typeface="Raleway"/>
                <a:cs typeface="Raleway"/>
                <a:sym typeface="Raleway"/>
              </a:rPr>
              <a:t>WHAT IS A SO</a:t>
            </a:r>
            <a:r>
              <a:rPr lang="it" sz="2400" b="1">
                <a:solidFill>
                  <a:schemeClr val="dk1"/>
                </a:solidFill>
                <a:latin typeface="Raleway"/>
                <a:ea typeface="Raleway"/>
                <a:cs typeface="Raleway"/>
                <a:sym typeface="Raleway"/>
              </a:rPr>
              <a:t>C</a:t>
            </a:r>
            <a:r>
              <a:rPr lang="it" sz="2400" b="1" i="0" u="none" strike="noStrike" cap="none">
                <a:solidFill>
                  <a:schemeClr val="dk1"/>
                </a:solidFill>
                <a:latin typeface="Raleway"/>
                <a:ea typeface="Raleway"/>
                <a:cs typeface="Raleway"/>
                <a:sym typeface="Raleway"/>
              </a:rPr>
              <a:t>IAL ENTERPRISE?</a:t>
            </a:r>
            <a:endParaRPr sz="2400" b="1" i="0" u="none" strike="noStrike" cap="none">
              <a:solidFill>
                <a:srgbClr val="122D4A"/>
              </a:solidFill>
              <a:latin typeface="Arial"/>
              <a:ea typeface="Arial"/>
              <a:cs typeface="Arial"/>
              <a:sym typeface="Arial"/>
            </a:endParaRPr>
          </a:p>
        </p:txBody>
      </p:sp>
      <p:sp>
        <p:nvSpPr>
          <p:cNvPr id="310" name="Google Shape;310;p7"/>
          <p:cNvSpPr txBox="1"/>
          <p:nvPr/>
        </p:nvSpPr>
        <p:spPr>
          <a:xfrm>
            <a:off x="4737875" y="826975"/>
            <a:ext cx="4244100" cy="394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1"/>
              </a:buClr>
              <a:buSzPts val="1800"/>
              <a:buFont typeface="Lato"/>
              <a:buNone/>
            </a:pPr>
            <a:r>
              <a:rPr lang="it" sz="1400" b="0" i="0" u="none" strike="noStrike" cap="none">
                <a:solidFill>
                  <a:schemeClr val="dk2"/>
                </a:solidFill>
                <a:latin typeface="Lato"/>
                <a:ea typeface="Lato"/>
                <a:cs typeface="Lato"/>
                <a:sym typeface="Lato"/>
              </a:rPr>
              <a:t>Social enterprises are operators in the social economy whose main objective is to have a social impact rather than make a profit for their owners / shareholders. </a:t>
            </a:r>
            <a:endParaRPr/>
          </a:p>
        </p:txBody>
      </p:sp>
      <p:sp>
        <p:nvSpPr>
          <p:cNvPr id="311" name="Google Shape;311;p7"/>
          <p:cNvSpPr txBox="1">
            <a:spLocks noGrp="1"/>
          </p:cNvSpPr>
          <p:nvPr>
            <p:ph type="title"/>
          </p:nvPr>
        </p:nvSpPr>
        <p:spPr>
          <a:xfrm>
            <a:off x="4837325" y="737400"/>
            <a:ext cx="4045200" cy="1318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2"/>
              </a:buClr>
              <a:buSzPts val="1100"/>
              <a:buFont typeface="Arial"/>
              <a:buNone/>
            </a:pPr>
            <a:r>
              <a:rPr lang="it" sz="1800">
                <a:solidFill>
                  <a:srgbClr val="09142A"/>
                </a:solidFill>
                <a:latin typeface="Lato"/>
                <a:ea typeface="Lato"/>
                <a:cs typeface="Lato"/>
                <a:sym typeface="Lato"/>
              </a:rPr>
              <a:t>Social enterprises</a:t>
            </a:r>
            <a:endParaRPr sz="1800" b="0">
              <a:solidFill>
                <a:srgbClr val="09142A"/>
              </a:solidFill>
              <a:latin typeface="Lato"/>
              <a:ea typeface="Lato"/>
              <a:cs typeface="Lato"/>
              <a:sym typeface="Lato"/>
            </a:endParaRPr>
          </a:p>
        </p:txBody>
      </p:sp>
      <p:pic>
        <p:nvPicPr>
          <p:cNvPr id="312" name="Google Shape;312;p7" descr="Graphical user interface, application&#10;&#10;Description automatically generated with medium confidence"/>
          <p:cNvPicPr preferRelativeResize="0"/>
          <p:nvPr/>
        </p:nvPicPr>
        <p:blipFill rotWithShape="1">
          <a:blip r:embed="rId4">
            <a:alphaModFix/>
          </a:blip>
          <a:srcRect/>
          <a:stretch/>
        </p:blipFill>
        <p:spPr>
          <a:xfrm>
            <a:off x="34350" y="4765725"/>
            <a:ext cx="1559450" cy="327176"/>
          </a:xfrm>
          <a:prstGeom prst="rect">
            <a:avLst/>
          </a:prstGeom>
          <a:noFill/>
          <a:ln>
            <a:noFill/>
          </a:ln>
        </p:spPr>
      </p:pic>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5764</Words>
  <Application>Microsoft Office PowerPoint</Application>
  <PresentationFormat>On-screen Show (16:9)</PresentationFormat>
  <Paragraphs>505</Paragraphs>
  <Slides>74</Slides>
  <Notes>74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74</vt:i4>
      </vt:variant>
    </vt:vector>
  </HeadingPairs>
  <TitlesOfParts>
    <vt:vector size="87" baseType="lpstr">
      <vt:lpstr>Lato</vt:lpstr>
      <vt:lpstr>Open Sans</vt:lpstr>
      <vt:lpstr>Raleway</vt:lpstr>
      <vt:lpstr>Noto Sans Symbols</vt:lpstr>
      <vt:lpstr>Arial</vt:lpstr>
      <vt:lpstr>Roboto</vt:lpstr>
      <vt:lpstr>Calibri</vt:lpstr>
      <vt:lpstr>Barlow</vt:lpstr>
      <vt:lpstr>Amatic SC</vt:lpstr>
      <vt:lpstr>swiss-2</vt:lpstr>
      <vt:lpstr>Simple Light</vt:lpstr>
      <vt:lpstr>Swiss</vt:lpstr>
      <vt:lpstr>1_Swiss</vt:lpstr>
      <vt:lpstr>Module 1 - Social enterprises, management and operation</vt:lpstr>
      <vt:lpstr>Working Units</vt:lpstr>
      <vt:lpstr>Methodology – EQF Work Unit 1 </vt:lpstr>
      <vt:lpstr>Methodology – EQF Work Unit 1 </vt:lpstr>
      <vt:lpstr>Methodology – EQF Work Unit 1 </vt:lpstr>
      <vt:lpstr>Social enterprises, management and operation</vt:lpstr>
      <vt:lpstr>Social enterprises, management and operation</vt:lpstr>
      <vt:lpstr>PowerPoint Presentation</vt:lpstr>
      <vt:lpstr>Social enterprises</vt:lpstr>
      <vt:lpstr>Definition of Social enterprise</vt:lpstr>
      <vt:lpstr>Definition of Social enterprise</vt:lpstr>
      <vt:lpstr>Definition of Social enterprise</vt:lpstr>
      <vt:lpstr>Definition of Social enterprise</vt:lpstr>
      <vt:lpstr>1.2 Context and Background</vt:lpstr>
      <vt:lpstr>1.3 Social enterprises nowadays</vt:lpstr>
      <vt:lpstr>PowerPoint Presentation</vt:lpstr>
      <vt:lpstr>PowerPoint Presentation</vt:lpstr>
      <vt:lpstr>PowerPoint Presentation</vt:lpstr>
      <vt:lpstr>2.2 What are B-Corps?</vt:lpstr>
      <vt:lpstr>The b-corps family</vt:lpstr>
      <vt:lpstr>B-impact assessment</vt:lpstr>
      <vt:lpstr>2.3 Benefit corporations as legal subjects</vt:lpstr>
      <vt:lpstr>Context </vt:lpstr>
      <vt:lpstr>How to become a Certified B- Corporation? </vt:lpstr>
      <vt:lpstr>PowerPoint Presentation</vt:lpstr>
      <vt:lpstr>3.1 Legislation on Social enterprises around Europe</vt:lpstr>
      <vt:lpstr>Mapping of legislation in different countries on social enterprises</vt:lpstr>
      <vt:lpstr>PowerPoint Presentation</vt:lpstr>
      <vt:lpstr>Spain</vt:lpstr>
      <vt:lpstr>3.2 Italy</vt:lpstr>
      <vt:lpstr>Italy</vt:lpstr>
      <vt:lpstr>3.3 Germany</vt:lpstr>
      <vt:lpstr>Germany</vt:lpstr>
      <vt:lpstr>3.4 Cyprus</vt:lpstr>
      <vt:lpstr>Cyprus</vt:lpstr>
      <vt:lpstr>3.5 Malta</vt:lpstr>
      <vt:lpstr>Malta</vt:lpstr>
      <vt:lpstr>3.6 Belgium</vt:lpstr>
      <vt:lpstr>Belgium</vt:lpstr>
      <vt:lpstr>PowerPoint Presentation</vt:lpstr>
      <vt:lpstr>PowerPoint Presentation</vt:lpstr>
      <vt:lpstr>PowerPoint Presentation</vt:lpstr>
      <vt:lpstr>Why social enterprise  networking  is important?</vt:lpstr>
      <vt:lpstr>4.2 How to build a network</vt:lpstr>
      <vt:lpstr>4.3 How to interact with your stakeholder</vt:lpstr>
      <vt:lpstr>How to interact with your stakeholder</vt:lpstr>
      <vt:lpstr>4,4 Advantages of a multi-stakeholder system</vt:lpstr>
      <vt:lpstr>5.1 Economic and social dualism</vt:lpstr>
      <vt:lpstr>Economic and Social Dualism </vt:lpstr>
      <vt:lpstr>5.2 Economic Dimension  </vt:lpstr>
      <vt:lpstr>5.3 Social Dimension</vt:lpstr>
      <vt:lpstr>5.4 Social Marketing</vt:lpstr>
      <vt:lpstr>6.1 Purpose of measurement</vt:lpstr>
      <vt:lpstr>How to measure social impact</vt:lpstr>
      <vt:lpstr>How to measure social impact</vt:lpstr>
      <vt:lpstr>Purpose of measurement</vt:lpstr>
      <vt:lpstr>6.2 Stakeholders</vt:lpstr>
      <vt:lpstr>6.3 Impact Value Chain</vt:lpstr>
      <vt:lpstr>PowerPoint Presentation</vt:lpstr>
      <vt:lpstr>PowerPoint Presentation</vt:lpstr>
      <vt:lpstr>6.4 Approach to measurement</vt:lpstr>
      <vt:lpstr>Marnick Vanlee CLOSE THE GAP</vt:lpstr>
      <vt:lpstr>Case Study: Close the Gap</vt:lpstr>
      <vt:lpstr>Case Study: Close the Gap</vt:lpstr>
      <vt:lpstr>Case Study: Close the Gap</vt:lpstr>
      <vt:lpstr>Case Study: Close the Gap</vt:lpstr>
      <vt:lpstr>Case Study: Close the Gap</vt:lpstr>
      <vt:lpstr>Case Study: Close the Gap</vt:lpstr>
      <vt:lpstr>Case Study: Close the Gap</vt:lpstr>
      <vt:lpstr>Case Study: Close the Gap</vt:lpstr>
      <vt:lpstr>Key take-away points</vt:lpstr>
      <vt:lpstr>Reflection/ Self-assessment</vt:lpstr>
      <vt:lpstr>Reflection/ Self-assessment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Social enterprises, management and operation</dc:title>
  <dc:creator>Stage</dc:creator>
  <cp:lastModifiedBy>Mary Messou</cp:lastModifiedBy>
  <cp:revision>1</cp:revision>
  <dcterms:modified xsi:type="dcterms:W3CDTF">2023-04-04T07:29:30Z</dcterms:modified>
</cp:coreProperties>
</file>