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Lst>
  <p:sldSz cy="5143500" cx="9144000"/>
  <p:notesSz cx="6858000" cy="9144000"/>
  <p:embeddedFontLst>
    <p:embeddedFont>
      <p:font typeface="Raleway"/>
      <p:regular r:id="rId88"/>
      <p:bold r:id="rId89"/>
      <p:italic r:id="rId90"/>
      <p:boldItalic r:id="rId91"/>
    </p:embeddedFont>
    <p:embeddedFont>
      <p:font typeface="Lato"/>
      <p:regular r:id="rId92"/>
      <p:bold r:id="rId93"/>
      <p:italic r:id="rId94"/>
      <p:boldItalic r:id="rId95"/>
    </p:embeddedFont>
    <p:embeddedFont>
      <p:font typeface="Open Sans"/>
      <p:regular r:id="rId96"/>
      <p:bold r:id="rId97"/>
      <p:italic r:id="rId98"/>
      <p:boldItalic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41">
          <p15:clr>
            <a:srgbClr val="A4A3A4"/>
          </p15:clr>
        </p15:guide>
        <p15:guide id="2" pos="2472">
          <p15:clr>
            <a:srgbClr val="A4A3A4"/>
          </p15:clr>
        </p15:guide>
        <p15:guide id="3" orient="horz" pos="259">
          <p15:clr>
            <a:srgbClr val="A4A3A4"/>
          </p15:clr>
        </p15:guide>
        <p15:guide id="4" pos="1565">
          <p15:clr>
            <a:srgbClr val="A4A3A4"/>
          </p15:clr>
        </p15:guide>
        <p15:guide id="5" pos="5534">
          <p15:clr>
            <a:srgbClr val="A4A3A4"/>
          </p15:clr>
        </p15:guide>
        <p15:guide id="6" orient="horz" pos="2255">
          <p15:clr>
            <a:srgbClr val="A4A3A4"/>
          </p15:clr>
        </p15:guide>
      </p15:sldGuideLst>
    </p:ext>
    <p:ext uri="GoogleSlidesCustomDataVersion2">
      <go:slidesCustomData xmlns:go="http://customooxmlschemas.google.com/" r:id="rId100" roundtripDataSignature="AMtx7mhnFJid2Qke4Zfi0xDrMjdd4SrG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BDDAC0-A0B1-41FF-94F1-DD0882AF2DD3}">
  <a:tblStyle styleId="{55BDDAC0-A0B1-41FF-94F1-DD0882AF2DD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9982A55-38BB-409D-BC40-17630867991C}" styleName="Table_1">
    <a:wholeTbl>
      <a:tcTxStyle b="off" i="off">
        <a:font>
          <a:latin typeface="Arial"/>
          <a:ea typeface="Arial"/>
          <a:cs typeface="Arial"/>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chemeClr val="accent5"/>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40000"/>
            </a:schemeClr>
          </a:solidFill>
        </a:fill>
      </a:tcStyle>
    </a:band1H>
    <a:band2H>
      <a:tcTxStyle b="off" i="off"/>
    </a:band2H>
    <a:band1V>
      <a:tcTxStyle b="off" i="off"/>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fill>
          <a:solidFill>
            <a:schemeClr val="accent5">
              <a:alpha val="40000"/>
            </a:schemeClr>
          </a:solidFill>
        </a:fill>
      </a:tcStyle>
    </a:band1V>
    <a:band2V>
      <a:tcTxStyle b="off" i="off"/>
    </a:band2V>
    <a:la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41" orient="horz"/>
        <p:guide pos="2472"/>
        <p:guide pos="259" orient="horz"/>
        <p:guide pos="1565"/>
        <p:guide pos="5534"/>
        <p:guide pos="225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0" Type="http://customschemas.google.com/relationships/presentationmetadata" Target="meta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Lato-boldItalic.fntdata"/><Relationship Id="rId94" Type="http://schemas.openxmlformats.org/officeDocument/2006/relationships/font" Target="fonts/Lato-italic.fntdata"/><Relationship Id="rId97" Type="http://schemas.openxmlformats.org/officeDocument/2006/relationships/font" Target="fonts/OpenSans-bold.fntdata"/><Relationship Id="rId96" Type="http://schemas.openxmlformats.org/officeDocument/2006/relationships/font" Target="fonts/OpenSans-regular.fntdata"/><Relationship Id="rId11" Type="http://schemas.openxmlformats.org/officeDocument/2006/relationships/slide" Target="slides/slide4.xml"/><Relationship Id="rId99" Type="http://schemas.openxmlformats.org/officeDocument/2006/relationships/font" Target="fonts/OpenSans-boldItalic.fntdata"/><Relationship Id="rId10" Type="http://schemas.openxmlformats.org/officeDocument/2006/relationships/slide" Target="slides/slide3.xml"/><Relationship Id="rId98" Type="http://schemas.openxmlformats.org/officeDocument/2006/relationships/font" Target="fonts/OpenSans-italic.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font" Target="fonts/Raleway-boldItalic.fntdata"/><Relationship Id="rId90" Type="http://schemas.openxmlformats.org/officeDocument/2006/relationships/font" Target="fonts/Raleway-italic.fntdata"/><Relationship Id="rId93" Type="http://schemas.openxmlformats.org/officeDocument/2006/relationships/font" Target="fonts/Lato-bold.fntdata"/><Relationship Id="rId92" Type="http://schemas.openxmlformats.org/officeDocument/2006/relationships/font" Target="fonts/Lato-regular.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font" Target="fonts/Raleway-regular.fntdata"/><Relationship Id="rId87" Type="http://schemas.openxmlformats.org/officeDocument/2006/relationships/slide" Target="slides/slide80.xml"/><Relationship Id="rId89" Type="http://schemas.openxmlformats.org/officeDocument/2006/relationships/font" Target="fonts/Raleway-bold.fntdata"/><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257" name="Google Shape;257;p10: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1: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300" name="Google Shape;300;p11: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4" name="Google Shape;31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320" name="Google Shape;320;p13:notes"/>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VERSION DE TRAVAIL - PROVISORISCH </a:t>
            </a:r>
            <a:endParaRPr b="0" i="0" sz="1400" u="none" cap="none" strike="noStrike">
              <a:solidFill>
                <a:srgbClr val="000000"/>
              </a:solidFill>
              <a:latin typeface="Arial"/>
              <a:ea typeface="Arial"/>
              <a:cs typeface="Arial"/>
              <a:sym typeface="Arial"/>
            </a:endParaRPr>
          </a:p>
        </p:txBody>
      </p:sp>
      <p:sp>
        <p:nvSpPr>
          <p:cNvPr id="321" name="Google Shape;321;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343" name="Google Shape;343;p14:notes"/>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VERSION DE TRAVAIL - PROVISORISCH </a:t>
            </a:r>
            <a:endParaRPr b="0" i="0" sz="1400" u="none" cap="none" strike="noStrike">
              <a:solidFill>
                <a:srgbClr val="000000"/>
              </a:solidFill>
              <a:latin typeface="Arial"/>
              <a:ea typeface="Arial"/>
              <a:cs typeface="Arial"/>
              <a:sym typeface="Arial"/>
            </a:endParaRPr>
          </a:p>
        </p:txBody>
      </p:sp>
      <p:sp>
        <p:nvSpPr>
          <p:cNvPr id="344" name="Google Shape;344;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5" name="Google Shape;375;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81" name="Google Shape;38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1: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417" name="Google Shape;417;p31: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8" name="Google Shape;41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29" name="Google Shape;42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5" name="Google Shape;43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8" name="Google Shape;44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95250" lvl="0" marL="171450" marR="0" rtl="0" algn="l">
              <a:lnSpc>
                <a:spcPct val="80000"/>
              </a:lnSpc>
              <a:spcBef>
                <a:spcPts val="0"/>
              </a:spcBef>
              <a:spcAft>
                <a:spcPts val="0"/>
              </a:spcAft>
              <a:buClr>
                <a:schemeClr val="dk2"/>
              </a:buClr>
              <a:buSzPts val="12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5: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479" name="Google Shape;479;p25: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0" name="Google Shape;48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99" name="Google Shape;49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0" name="Google Shape;50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rtl="0" algn="l">
              <a:lnSpc>
                <a:spcPct val="100000"/>
              </a:lnSpc>
              <a:spcBef>
                <a:spcPts val="0"/>
              </a:spcBef>
              <a:spcAft>
                <a:spcPts val="0"/>
              </a:spcAft>
              <a:buSzPts val="1400"/>
              <a:buFont typeface="Arial"/>
              <a:buNone/>
            </a:pPr>
            <a:r>
              <a:t/>
            </a:r>
            <a:endParaRPr>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43" name="Google Shape;54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550" name="Google Shape;550;p3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rtl="0" algn="l">
              <a:lnSpc>
                <a:spcPct val="100000"/>
              </a:lnSpc>
              <a:spcBef>
                <a:spcPts val="0"/>
              </a:spcBef>
              <a:spcAft>
                <a:spcPts val="0"/>
              </a:spcAft>
              <a:buSzPts val="1400"/>
              <a:buFont typeface="Arial"/>
              <a:buNone/>
            </a:pPr>
            <a:r>
              <a:t/>
            </a:r>
            <a:endParaRPr/>
          </a:p>
        </p:txBody>
      </p:sp>
      <p:sp>
        <p:nvSpPr>
          <p:cNvPr id="590" name="Google Shape;590;p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3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24" name="Google Shape;62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5" name="Google Shape;62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52" name="Google Shape;65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3" name="Google Shape;65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rtl="0" algn="l">
              <a:lnSpc>
                <a:spcPct val="100000"/>
              </a:lnSpc>
              <a:spcBef>
                <a:spcPts val="0"/>
              </a:spcBef>
              <a:spcAft>
                <a:spcPts val="0"/>
              </a:spcAft>
              <a:buSzPts val="1400"/>
              <a:buFont typeface="Arial"/>
              <a:buNone/>
            </a:pPr>
            <a:r>
              <a:t/>
            </a: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8: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690" name="Google Shape;690;p38: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1" name="Google Shape;691;p38:notes"/>
          <p:cNvSpPr txBox="1"/>
          <p:nvPr>
            <p:ph idx="1" type="body"/>
          </p:nvPr>
        </p:nvSpPr>
        <p:spPr>
          <a:xfrm>
            <a:off x="906463" y="4689475"/>
            <a:ext cx="4984750" cy="4443413"/>
          </a:xfrm>
          <a:prstGeom prst="rect">
            <a:avLst/>
          </a:prstGeom>
          <a:noFill/>
          <a:ln>
            <a:noFill/>
          </a:ln>
        </p:spPr>
        <p:txBody>
          <a:bodyPr anchorCtr="0" anchor="t" bIns="46000" lIns="92025" spcFirstLastPara="1" rIns="92025" wrap="square" tIns="46000">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02" name="Google Shape;70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79: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88900" lvl="0" marL="165100" rtl="0" algn="l">
              <a:lnSpc>
                <a:spcPct val="100000"/>
              </a:lnSpc>
              <a:spcBef>
                <a:spcPts val="0"/>
              </a:spcBef>
              <a:spcAft>
                <a:spcPts val="0"/>
              </a:spcAft>
              <a:buClr>
                <a:schemeClr val="dk1"/>
              </a:buClr>
              <a:buSzPts val="1200"/>
              <a:buFont typeface="Calibri"/>
              <a:buNone/>
            </a:pPr>
            <a:r>
              <a:t/>
            </a:r>
            <a:endParaRPr/>
          </a:p>
        </p:txBody>
      </p:sp>
      <p:sp>
        <p:nvSpPr>
          <p:cNvPr id="717" name="Google Shape;717;p79: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80: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lang="de-DE"/>
              <a:t> </a:t>
            </a:r>
            <a:endParaRPr/>
          </a:p>
        </p:txBody>
      </p:sp>
      <p:sp>
        <p:nvSpPr>
          <p:cNvPr id="773" name="Google Shape;773;p80: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7" name="Google Shape;797;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7" name="Google Shape;807;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7" name="Google Shape;817;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8" name="Google Shape;828;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9" name="Google Shape;839;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0" name="Google Shape;850;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1" name="Google Shape;861;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2" name="Google Shape;87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88: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lang="de-DE"/>
              <a:t> </a:t>
            </a:r>
            <a:endParaRPr/>
          </a:p>
        </p:txBody>
      </p:sp>
      <p:sp>
        <p:nvSpPr>
          <p:cNvPr id="884" name="Google Shape;884;p88: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0" name="Google Shape;910;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1" name="Google Shape;921;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2" name="Google Shape;932;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3" name="Google Shape;94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19bf313c08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4" name="Google Shape;954;g19bf313c08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9" name="Google Shape;989;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0" name="Google Shape;1000;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1" name="Google Shape;1011;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2" name="Google Shape;102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2" name="Google Shape;1032;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3" name="Google Shape;1043;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4" name="Google Shape;1054;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5" name="Google Shape;106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19bf313c08d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6" name="Google Shape;1076;g19bf313c08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14a9ba76ca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5" name="Google Shape;1105;g14a9ba76ca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4" name="Google Shape;1114;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5" name="Google Shape;112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6" name="Google Shape;113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7" name="Google Shape;1147;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8" name="Google Shape;1158;p97: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p:txBody>
      </p:sp>
      <p:sp>
        <p:nvSpPr>
          <p:cNvPr id="1159" name="Google Shape;1159;p97: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1" name="Google Shape;1181;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2" name="Google Shape;1192;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3" name="Google Shape;1203;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4" name="Google Shape;1214;p101: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88900" lvl="0" marL="165100" rtl="0" algn="l">
              <a:lnSpc>
                <a:spcPct val="100000"/>
              </a:lnSpc>
              <a:spcBef>
                <a:spcPts val="0"/>
              </a:spcBef>
              <a:spcAft>
                <a:spcPts val="0"/>
              </a:spcAft>
              <a:buClr>
                <a:schemeClr val="dk1"/>
              </a:buClr>
              <a:buSzPts val="1200"/>
              <a:buFont typeface="Noto Sans"/>
              <a:buNone/>
            </a:pPr>
            <a:r>
              <a:t/>
            </a:r>
            <a:endParaRPr/>
          </a:p>
        </p:txBody>
      </p:sp>
      <p:sp>
        <p:nvSpPr>
          <p:cNvPr id="1215" name="Google Shape;1215;p101: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p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0" name="Google Shape;1230;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p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1" name="Google Shape;1241;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52" name="Google Shape;125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1" name="Google Shape;20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p4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58" name="Google Shape;125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9" name="Google Shape;125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4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79" name="Google Shape;1279;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0" name="Google Shape;1280;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p45: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299" name="Google Shape;1299;p45: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0" name="Google Shape;130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rtl="0" algn="l">
              <a:lnSpc>
                <a:spcPct val="100000"/>
              </a:lnSpc>
              <a:spcBef>
                <a:spcPts val="0"/>
              </a:spcBef>
              <a:spcAft>
                <a:spcPts val="0"/>
              </a:spcAft>
              <a:buSzPts val="1400"/>
              <a:buFont typeface="Noto Sans"/>
              <a:buNone/>
            </a:pPr>
            <a:r>
              <a:t/>
            </a:r>
            <a:endParaRPr>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3" name="Google Shape;135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Font typeface="Arial"/>
              <a:buNone/>
            </a:pPr>
            <a:r>
              <a:t/>
            </a:r>
            <a:endParaRPr/>
          </a:p>
        </p:txBody>
      </p:sp>
      <p:sp>
        <p:nvSpPr>
          <p:cNvPr id="1354" name="Google Shape;1354;p42:notes"/>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VERSION DE TRAVAIL - PROVISORISCH </a:t>
            </a:r>
            <a:endParaRPr b="0" i="0" sz="1400" u="none" cap="none" strike="noStrike">
              <a:solidFill>
                <a:srgbClr val="000000"/>
              </a:solidFill>
              <a:latin typeface="Arial"/>
              <a:ea typeface="Arial"/>
              <a:cs typeface="Arial"/>
              <a:sym typeface="Arial"/>
            </a:endParaRPr>
          </a:p>
        </p:txBody>
      </p:sp>
      <p:sp>
        <p:nvSpPr>
          <p:cNvPr id="1355" name="Google Shape;1355;p4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68" name="Google Shape;136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9" name="Google Shape;136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0" name="Google Shape;138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1" name="Google Shape;1391;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2" marL="1371600" rtl="0" algn="l">
              <a:lnSpc>
                <a:spcPct val="100000"/>
              </a:lnSpc>
              <a:spcBef>
                <a:spcPts val="320"/>
              </a:spcBef>
              <a:spcAft>
                <a:spcPts val="0"/>
              </a:spcAft>
              <a:buClr>
                <a:srgbClr val="E53138"/>
              </a:buClr>
              <a:buSzPts val="1400"/>
              <a:buFont typeface="Arial"/>
              <a:buNone/>
            </a:pPr>
            <a:r>
              <a:t/>
            </a:r>
            <a:endParaRPr sz="1600">
              <a:solidFill>
                <a:srgbClr val="404040"/>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2" name="Google Shape;140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
        <p:nvSpPr>
          <p:cNvPr id="1403" name="Google Shape;1403;p5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15" name="Google Shape;1415;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1892e141b0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25" name="Google Shape;1425;g1892e141b0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7" name="Google Shape;20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23a6e1e233e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5" name="Google Shape;1435;g23a6e1e233e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220" name="Google Shape;220;p9: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01600" lvl="0" marL="171450" marR="0" rtl="0" algn="l">
              <a:lnSpc>
                <a:spcPct val="100000"/>
              </a:lnSpc>
              <a:spcBef>
                <a:spcPts val="0"/>
              </a:spcBef>
              <a:spcAft>
                <a:spcPts val="0"/>
              </a:spcAft>
              <a:buClr>
                <a:srgbClr val="000000"/>
              </a:buClr>
              <a:buSzPts val="1100"/>
              <a:buFont typeface="Arial"/>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59"/>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59"/>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59"/>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59"/>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59"/>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5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0" name="Shape 60"/>
        <p:cNvGrpSpPr/>
        <p:nvPr/>
      </p:nvGrpSpPr>
      <p:grpSpPr>
        <a:xfrm>
          <a:off x="0" y="0"/>
          <a:ext cx="0" cy="0"/>
          <a:chOff x="0" y="0"/>
          <a:chExt cx="0" cy="0"/>
        </a:xfrm>
      </p:grpSpPr>
      <p:cxnSp>
        <p:nvCxnSpPr>
          <p:cNvPr id="61" name="Google Shape;61;p72"/>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62" name="Google Shape;62;p72"/>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63" name="Google Shape;63;p72"/>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64" name="Google Shape;64;p7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73"/>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7" name="Google Shape;67;p7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cxnSp>
        <p:nvCxnSpPr>
          <p:cNvPr id="69" name="Google Shape;69;p7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0" name="Google Shape;70;p74"/>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1" name="Google Shape;71;p74"/>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2" name="Google Shape;72;p7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73" name="Shape 73"/>
        <p:cNvGrpSpPr/>
        <p:nvPr/>
      </p:nvGrpSpPr>
      <p:grpSpPr>
        <a:xfrm>
          <a:off x="0" y="0"/>
          <a:ext cx="0" cy="0"/>
          <a:chOff x="0" y="0"/>
          <a:chExt cx="0" cy="0"/>
        </a:xfrm>
      </p:grpSpPr>
      <p:cxnSp>
        <p:nvCxnSpPr>
          <p:cNvPr id="74" name="Google Shape;74;p75"/>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75" name="Google Shape;75;p75"/>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76" name="Google Shape;76;p7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cxnSp>
        <p:nvCxnSpPr>
          <p:cNvPr id="78" name="Google Shape;78;p7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79" name="Google Shape;79;p76"/>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80" name="Google Shape;80;p76"/>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81" name="Google Shape;81;p76"/>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82" name="Google Shape;82;p7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7" name="Shape 87"/>
        <p:cNvGrpSpPr/>
        <p:nvPr/>
      </p:nvGrpSpPr>
      <p:grpSpPr>
        <a:xfrm>
          <a:off x="0" y="0"/>
          <a:ext cx="0" cy="0"/>
          <a:chOff x="0" y="0"/>
          <a:chExt cx="0" cy="0"/>
        </a:xfrm>
      </p:grpSpPr>
      <p:cxnSp>
        <p:nvCxnSpPr>
          <p:cNvPr id="88" name="Google Shape;88;g23a6e1e233e_0_240"/>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89" name="Google Shape;89;g23a6e1e233e_0_24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90" name="Google Shape;90;g23a6e1e233e_0_24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91" name="Google Shape;91;g23a6e1e233e_0_24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92" name="Google Shape;92;g23a6e1e233e_0_240"/>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93" name="Google Shape;93;g23a6e1e233e_0_240"/>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94" name="Google Shape;94;g23a6e1e233e_0_24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g23a6e1e233e_0_248"/>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7" name="Google Shape;97;g23a6e1e233e_0_24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8" name="Google Shape;98;g23a6e1e233e_0_248"/>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3600"/>
              <a:buNone/>
              <a:defRPr sz="3600">
                <a:solidFill>
                  <a:schemeClr val="dk1"/>
                </a:solidFill>
              </a:defRPr>
            </a:lvl1pPr>
            <a:lvl2pPr lvl="1" rtl="0" algn="ctr">
              <a:lnSpc>
                <a:spcPct val="100000"/>
              </a:lnSpc>
              <a:spcBef>
                <a:spcPts val="0"/>
              </a:spcBef>
              <a:spcAft>
                <a:spcPts val="0"/>
              </a:spcAft>
              <a:buClr>
                <a:schemeClr val="dk1"/>
              </a:buClr>
              <a:buSzPts val="3600"/>
              <a:buNone/>
              <a:defRPr sz="3600">
                <a:solidFill>
                  <a:schemeClr val="dk1"/>
                </a:solidFill>
              </a:defRPr>
            </a:lvl2pPr>
            <a:lvl3pPr lvl="2" rtl="0" algn="ctr">
              <a:lnSpc>
                <a:spcPct val="100000"/>
              </a:lnSpc>
              <a:spcBef>
                <a:spcPts val="0"/>
              </a:spcBef>
              <a:spcAft>
                <a:spcPts val="0"/>
              </a:spcAft>
              <a:buClr>
                <a:schemeClr val="dk1"/>
              </a:buClr>
              <a:buSzPts val="3600"/>
              <a:buNone/>
              <a:defRPr sz="3600">
                <a:solidFill>
                  <a:schemeClr val="dk1"/>
                </a:solidFill>
              </a:defRPr>
            </a:lvl3pPr>
            <a:lvl4pPr lvl="3" rtl="0" algn="ctr">
              <a:lnSpc>
                <a:spcPct val="100000"/>
              </a:lnSpc>
              <a:spcBef>
                <a:spcPts val="0"/>
              </a:spcBef>
              <a:spcAft>
                <a:spcPts val="0"/>
              </a:spcAft>
              <a:buClr>
                <a:schemeClr val="dk1"/>
              </a:buClr>
              <a:buSzPts val="3600"/>
              <a:buNone/>
              <a:defRPr sz="3600">
                <a:solidFill>
                  <a:schemeClr val="dk1"/>
                </a:solidFill>
              </a:defRPr>
            </a:lvl4pPr>
            <a:lvl5pPr lvl="4" rtl="0" algn="ctr">
              <a:lnSpc>
                <a:spcPct val="100000"/>
              </a:lnSpc>
              <a:spcBef>
                <a:spcPts val="0"/>
              </a:spcBef>
              <a:spcAft>
                <a:spcPts val="0"/>
              </a:spcAft>
              <a:buClr>
                <a:schemeClr val="dk1"/>
              </a:buClr>
              <a:buSzPts val="3600"/>
              <a:buNone/>
              <a:defRPr sz="3600">
                <a:solidFill>
                  <a:schemeClr val="dk1"/>
                </a:solidFill>
              </a:defRPr>
            </a:lvl5pPr>
            <a:lvl6pPr lvl="5" rtl="0" algn="ctr">
              <a:lnSpc>
                <a:spcPct val="100000"/>
              </a:lnSpc>
              <a:spcBef>
                <a:spcPts val="0"/>
              </a:spcBef>
              <a:spcAft>
                <a:spcPts val="0"/>
              </a:spcAft>
              <a:buClr>
                <a:schemeClr val="dk1"/>
              </a:buClr>
              <a:buSzPts val="3600"/>
              <a:buNone/>
              <a:defRPr sz="3600">
                <a:solidFill>
                  <a:schemeClr val="dk1"/>
                </a:solidFill>
              </a:defRPr>
            </a:lvl6pPr>
            <a:lvl7pPr lvl="6" rtl="0" algn="ctr">
              <a:lnSpc>
                <a:spcPct val="100000"/>
              </a:lnSpc>
              <a:spcBef>
                <a:spcPts val="0"/>
              </a:spcBef>
              <a:spcAft>
                <a:spcPts val="0"/>
              </a:spcAft>
              <a:buClr>
                <a:schemeClr val="dk1"/>
              </a:buClr>
              <a:buSzPts val="3600"/>
              <a:buNone/>
              <a:defRPr sz="3600">
                <a:solidFill>
                  <a:schemeClr val="dk1"/>
                </a:solidFill>
              </a:defRPr>
            </a:lvl7pPr>
            <a:lvl8pPr lvl="7" rtl="0" algn="ctr">
              <a:lnSpc>
                <a:spcPct val="100000"/>
              </a:lnSpc>
              <a:spcBef>
                <a:spcPts val="0"/>
              </a:spcBef>
              <a:spcAft>
                <a:spcPts val="0"/>
              </a:spcAft>
              <a:buClr>
                <a:schemeClr val="dk1"/>
              </a:buClr>
              <a:buSzPts val="3600"/>
              <a:buNone/>
              <a:defRPr sz="3600">
                <a:solidFill>
                  <a:schemeClr val="dk1"/>
                </a:solidFill>
              </a:defRPr>
            </a:lvl8pPr>
            <a:lvl9pPr lvl="8" rtl="0" algn="ctr">
              <a:lnSpc>
                <a:spcPct val="100000"/>
              </a:lnSpc>
              <a:spcBef>
                <a:spcPts val="0"/>
              </a:spcBef>
              <a:spcAft>
                <a:spcPts val="0"/>
              </a:spcAft>
              <a:buClr>
                <a:schemeClr val="dk1"/>
              </a:buClr>
              <a:buSzPts val="3600"/>
              <a:buNone/>
              <a:defRPr sz="3600">
                <a:solidFill>
                  <a:schemeClr val="dk1"/>
                </a:solidFill>
              </a:defRPr>
            </a:lvl9pPr>
          </a:lstStyle>
          <a:p/>
        </p:txBody>
      </p:sp>
      <p:sp>
        <p:nvSpPr>
          <p:cNvPr id="99" name="Google Shape;99;g23a6e1e233e_0_248"/>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0" name="Google Shape;100;g23a6e1e233e_0_24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1600"/>
              </a:spcBef>
              <a:spcAft>
                <a:spcPts val="0"/>
              </a:spcAft>
              <a:buClr>
                <a:schemeClr val="lt1"/>
              </a:buClr>
              <a:buSzPts val="1400"/>
              <a:buChar char="○"/>
              <a:defRPr>
                <a:solidFill>
                  <a:schemeClr val="lt1"/>
                </a:solidFill>
              </a:defRPr>
            </a:lvl2pPr>
            <a:lvl3pPr indent="-317500" lvl="2" marL="1371600" rtl="0" algn="l">
              <a:lnSpc>
                <a:spcPct val="115000"/>
              </a:lnSpc>
              <a:spcBef>
                <a:spcPts val="1600"/>
              </a:spcBef>
              <a:spcAft>
                <a:spcPts val="0"/>
              </a:spcAft>
              <a:buClr>
                <a:schemeClr val="lt1"/>
              </a:buClr>
              <a:buSzPts val="1400"/>
              <a:buChar char="■"/>
              <a:defRPr>
                <a:solidFill>
                  <a:schemeClr val="lt1"/>
                </a:solidFill>
              </a:defRPr>
            </a:lvl3pPr>
            <a:lvl4pPr indent="-317500" lvl="3" marL="1828800" rtl="0" algn="l">
              <a:lnSpc>
                <a:spcPct val="115000"/>
              </a:lnSpc>
              <a:spcBef>
                <a:spcPts val="1600"/>
              </a:spcBef>
              <a:spcAft>
                <a:spcPts val="0"/>
              </a:spcAft>
              <a:buClr>
                <a:schemeClr val="lt1"/>
              </a:buClr>
              <a:buSzPts val="1400"/>
              <a:buChar char="●"/>
              <a:defRPr>
                <a:solidFill>
                  <a:schemeClr val="lt1"/>
                </a:solidFill>
              </a:defRPr>
            </a:lvl4pPr>
            <a:lvl5pPr indent="-317500" lvl="4" marL="2286000" rtl="0" algn="l">
              <a:lnSpc>
                <a:spcPct val="115000"/>
              </a:lnSpc>
              <a:spcBef>
                <a:spcPts val="1600"/>
              </a:spcBef>
              <a:spcAft>
                <a:spcPts val="0"/>
              </a:spcAft>
              <a:buClr>
                <a:schemeClr val="lt1"/>
              </a:buClr>
              <a:buSzPts val="1400"/>
              <a:buChar char="○"/>
              <a:defRPr>
                <a:solidFill>
                  <a:schemeClr val="lt1"/>
                </a:solidFill>
              </a:defRPr>
            </a:lvl5pPr>
            <a:lvl6pPr indent="-317500" lvl="5" marL="2743200" rtl="0" algn="l">
              <a:lnSpc>
                <a:spcPct val="115000"/>
              </a:lnSpc>
              <a:spcBef>
                <a:spcPts val="1600"/>
              </a:spcBef>
              <a:spcAft>
                <a:spcPts val="0"/>
              </a:spcAft>
              <a:buClr>
                <a:schemeClr val="lt1"/>
              </a:buClr>
              <a:buSzPts val="1400"/>
              <a:buChar char="■"/>
              <a:defRPr>
                <a:solidFill>
                  <a:schemeClr val="lt1"/>
                </a:solidFill>
              </a:defRPr>
            </a:lvl6pPr>
            <a:lvl7pPr indent="-317500" lvl="6" marL="3200400" rtl="0" algn="l">
              <a:lnSpc>
                <a:spcPct val="115000"/>
              </a:lnSpc>
              <a:spcBef>
                <a:spcPts val="1600"/>
              </a:spcBef>
              <a:spcAft>
                <a:spcPts val="0"/>
              </a:spcAft>
              <a:buClr>
                <a:schemeClr val="lt1"/>
              </a:buClr>
              <a:buSzPts val="1400"/>
              <a:buChar char="●"/>
              <a:defRPr>
                <a:solidFill>
                  <a:schemeClr val="lt1"/>
                </a:solidFill>
              </a:defRPr>
            </a:lvl7pPr>
            <a:lvl8pPr indent="-317500" lvl="7" marL="3657600" rtl="0" algn="l">
              <a:lnSpc>
                <a:spcPct val="115000"/>
              </a:lnSpc>
              <a:spcBef>
                <a:spcPts val="1600"/>
              </a:spcBef>
              <a:spcAft>
                <a:spcPts val="0"/>
              </a:spcAft>
              <a:buClr>
                <a:schemeClr val="lt1"/>
              </a:buClr>
              <a:buSzPts val="1400"/>
              <a:buChar char="○"/>
              <a:defRPr>
                <a:solidFill>
                  <a:schemeClr val="lt1"/>
                </a:solidFill>
              </a:defRPr>
            </a:lvl8pPr>
            <a:lvl9pPr indent="-317500" lvl="8" marL="4114800" rtl="0" algn="l">
              <a:lnSpc>
                <a:spcPct val="115000"/>
              </a:lnSpc>
              <a:spcBef>
                <a:spcPts val="1600"/>
              </a:spcBef>
              <a:spcAft>
                <a:spcPts val="1600"/>
              </a:spcAft>
              <a:buClr>
                <a:schemeClr val="lt1"/>
              </a:buClr>
              <a:buSzPts val="1400"/>
              <a:buChar char="■"/>
              <a:defRPr>
                <a:solidFill>
                  <a:schemeClr val="lt1"/>
                </a:solidFill>
              </a:defRPr>
            </a:lvl9pPr>
          </a:lstStyle>
          <a:p/>
        </p:txBody>
      </p:sp>
      <p:sp>
        <p:nvSpPr>
          <p:cNvPr id="101" name="Google Shape;101;g23a6e1e233e_0_24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2" name="Shape 102"/>
        <p:cNvGrpSpPr/>
        <p:nvPr/>
      </p:nvGrpSpPr>
      <p:grpSpPr>
        <a:xfrm>
          <a:off x="0" y="0"/>
          <a:ext cx="0" cy="0"/>
          <a:chOff x="0" y="0"/>
          <a:chExt cx="0" cy="0"/>
        </a:xfrm>
      </p:grpSpPr>
      <p:cxnSp>
        <p:nvCxnSpPr>
          <p:cNvPr id="103" name="Google Shape;103;g23a6e1e233e_0_255"/>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04" name="Google Shape;104;g23a6e1e233e_0_255"/>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05" name="Google Shape;105;g23a6e1e233e_0_255"/>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06" name="Google Shape;106;g23a6e1e233e_0_255"/>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800"/>
              <a:buNone/>
              <a:defRPr sz="4800">
                <a:solidFill>
                  <a:schemeClr val="lt1"/>
                </a:solidFill>
              </a:defRPr>
            </a:lvl1pPr>
            <a:lvl2pPr lvl="1" rtl="0" algn="l">
              <a:lnSpc>
                <a:spcPct val="100000"/>
              </a:lnSpc>
              <a:spcBef>
                <a:spcPts val="0"/>
              </a:spcBef>
              <a:spcAft>
                <a:spcPts val="0"/>
              </a:spcAft>
              <a:buClr>
                <a:schemeClr val="lt1"/>
              </a:buClr>
              <a:buSzPts val="4800"/>
              <a:buNone/>
              <a:defRPr sz="4800">
                <a:solidFill>
                  <a:schemeClr val="lt1"/>
                </a:solidFill>
              </a:defRPr>
            </a:lvl2pPr>
            <a:lvl3pPr lvl="2" rtl="0" algn="l">
              <a:lnSpc>
                <a:spcPct val="100000"/>
              </a:lnSpc>
              <a:spcBef>
                <a:spcPts val="0"/>
              </a:spcBef>
              <a:spcAft>
                <a:spcPts val="0"/>
              </a:spcAft>
              <a:buClr>
                <a:schemeClr val="lt1"/>
              </a:buClr>
              <a:buSzPts val="4800"/>
              <a:buNone/>
              <a:defRPr sz="4800">
                <a:solidFill>
                  <a:schemeClr val="lt1"/>
                </a:solidFill>
              </a:defRPr>
            </a:lvl3pPr>
            <a:lvl4pPr lvl="3" rtl="0" algn="l">
              <a:lnSpc>
                <a:spcPct val="100000"/>
              </a:lnSpc>
              <a:spcBef>
                <a:spcPts val="0"/>
              </a:spcBef>
              <a:spcAft>
                <a:spcPts val="0"/>
              </a:spcAft>
              <a:buClr>
                <a:schemeClr val="lt1"/>
              </a:buClr>
              <a:buSzPts val="4800"/>
              <a:buNone/>
              <a:defRPr sz="4800">
                <a:solidFill>
                  <a:schemeClr val="lt1"/>
                </a:solidFill>
              </a:defRPr>
            </a:lvl4pPr>
            <a:lvl5pPr lvl="4" rtl="0" algn="l">
              <a:lnSpc>
                <a:spcPct val="100000"/>
              </a:lnSpc>
              <a:spcBef>
                <a:spcPts val="0"/>
              </a:spcBef>
              <a:spcAft>
                <a:spcPts val="0"/>
              </a:spcAft>
              <a:buClr>
                <a:schemeClr val="lt1"/>
              </a:buClr>
              <a:buSzPts val="4800"/>
              <a:buNone/>
              <a:defRPr sz="4800">
                <a:solidFill>
                  <a:schemeClr val="lt1"/>
                </a:solidFill>
              </a:defRPr>
            </a:lvl5pPr>
            <a:lvl6pPr lvl="5" rtl="0" algn="l">
              <a:lnSpc>
                <a:spcPct val="100000"/>
              </a:lnSpc>
              <a:spcBef>
                <a:spcPts val="0"/>
              </a:spcBef>
              <a:spcAft>
                <a:spcPts val="0"/>
              </a:spcAft>
              <a:buClr>
                <a:schemeClr val="lt1"/>
              </a:buClr>
              <a:buSzPts val="4800"/>
              <a:buNone/>
              <a:defRPr sz="4800">
                <a:solidFill>
                  <a:schemeClr val="lt1"/>
                </a:solidFill>
              </a:defRPr>
            </a:lvl6pPr>
            <a:lvl7pPr lvl="6" rtl="0" algn="l">
              <a:lnSpc>
                <a:spcPct val="100000"/>
              </a:lnSpc>
              <a:spcBef>
                <a:spcPts val="0"/>
              </a:spcBef>
              <a:spcAft>
                <a:spcPts val="0"/>
              </a:spcAft>
              <a:buClr>
                <a:schemeClr val="lt1"/>
              </a:buClr>
              <a:buSzPts val="4800"/>
              <a:buNone/>
              <a:defRPr sz="4800">
                <a:solidFill>
                  <a:schemeClr val="lt1"/>
                </a:solidFill>
              </a:defRPr>
            </a:lvl7pPr>
            <a:lvl8pPr lvl="7" rtl="0" algn="l">
              <a:lnSpc>
                <a:spcPct val="100000"/>
              </a:lnSpc>
              <a:spcBef>
                <a:spcPts val="0"/>
              </a:spcBef>
              <a:spcAft>
                <a:spcPts val="0"/>
              </a:spcAft>
              <a:buClr>
                <a:schemeClr val="lt1"/>
              </a:buClr>
              <a:buSzPts val="4800"/>
              <a:buNone/>
              <a:defRPr sz="4800">
                <a:solidFill>
                  <a:schemeClr val="lt1"/>
                </a:solidFill>
              </a:defRPr>
            </a:lvl8pPr>
            <a:lvl9pPr lvl="8" rtl="0" algn="l">
              <a:lnSpc>
                <a:spcPct val="100000"/>
              </a:lnSpc>
              <a:spcBef>
                <a:spcPts val="0"/>
              </a:spcBef>
              <a:spcAft>
                <a:spcPts val="0"/>
              </a:spcAft>
              <a:buClr>
                <a:schemeClr val="lt1"/>
              </a:buClr>
              <a:buSzPts val="4800"/>
              <a:buNone/>
              <a:defRPr sz="4800">
                <a:solidFill>
                  <a:schemeClr val="lt1"/>
                </a:solidFill>
              </a:defRPr>
            </a:lvl9pPr>
          </a:lstStyle>
          <a:p/>
        </p:txBody>
      </p:sp>
      <p:sp>
        <p:nvSpPr>
          <p:cNvPr id="107" name="Google Shape;107;g23a6e1e233e_0_255"/>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Clr>
                <a:schemeClr val="lt1"/>
              </a:buClr>
              <a:buSzPts val="1800"/>
              <a:buNone/>
              <a:defRPr sz="1800">
                <a:solidFill>
                  <a:schemeClr val="lt1"/>
                </a:solidFill>
              </a:defRPr>
            </a:lvl2pPr>
            <a:lvl3pPr lvl="2" rtl="0" algn="l">
              <a:lnSpc>
                <a:spcPct val="100000"/>
              </a:lnSpc>
              <a:spcBef>
                <a:spcPts val="0"/>
              </a:spcBef>
              <a:spcAft>
                <a:spcPts val="0"/>
              </a:spcAft>
              <a:buClr>
                <a:schemeClr val="lt1"/>
              </a:buClr>
              <a:buSzPts val="1800"/>
              <a:buNone/>
              <a:defRPr sz="1800">
                <a:solidFill>
                  <a:schemeClr val="lt1"/>
                </a:solidFill>
              </a:defRPr>
            </a:lvl3pPr>
            <a:lvl4pPr lvl="3" rtl="0" algn="l">
              <a:lnSpc>
                <a:spcPct val="100000"/>
              </a:lnSpc>
              <a:spcBef>
                <a:spcPts val="0"/>
              </a:spcBef>
              <a:spcAft>
                <a:spcPts val="0"/>
              </a:spcAft>
              <a:buClr>
                <a:schemeClr val="lt1"/>
              </a:buClr>
              <a:buSzPts val="1800"/>
              <a:buNone/>
              <a:defRPr sz="1800">
                <a:solidFill>
                  <a:schemeClr val="lt1"/>
                </a:solidFill>
              </a:defRPr>
            </a:lvl4pPr>
            <a:lvl5pPr lvl="4" rtl="0" algn="l">
              <a:lnSpc>
                <a:spcPct val="100000"/>
              </a:lnSpc>
              <a:spcBef>
                <a:spcPts val="0"/>
              </a:spcBef>
              <a:spcAft>
                <a:spcPts val="0"/>
              </a:spcAft>
              <a:buClr>
                <a:schemeClr val="lt1"/>
              </a:buClr>
              <a:buSzPts val="1800"/>
              <a:buNone/>
              <a:defRPr sz="1800">
                <a:solidFill>
                  <a:schemeClr val="lt1"/>
                </a:solidFill>
              </a:defRPr>
            </a:lvl5pPr>
            <a:lvl6pPr lvl="5" rtl="0" algn="l">
              <a:lnSpc>
                <a:spcPct val="100000"/>
              </a:lnSpc>
              <a:spcBef>
                <a:spcPts val="0"/>
              </a:spcBef>
              <a:spcAft>
                <a:spcPts val="0"/>
              </a:spcAft>
              <a:buClr>
                <a:schemeClr val="lt1"/>
              </a:buClr>
              <a:buSzPts val="1800"/>
              <a:buNone/>
              <a:defRPr sz="1800">
                <a:solidFill>
                  <a:schemeClr val="lt1"/>
                </a:solidFill>
              </a:defRPr>
            </a:lvl6pPr>
            <a:lvl7pPr lvl="6" rtl="0" algn="l">
              <a:lnSpc>
                <a:spcPct val="100000"/>
              </a:lnSpc>
              <a:spcBef>
                <a:spcPts val="0"/>
              </a:spcBef>
              <a:spcAft>
                <a:spcPts val="0"/>
              </a:spcAft>
              <a:buClr>
                <a:schemeClr val="lt1"/>
              </a:buClr>
              <a:buSzPts val="1800"/>
              <a:buNone/>
              <a:defRPr sz="1800">
                <a:solidFill>
                  <a:schemeClr val="lt1"/>
                </a:solidFill>
              </a:defRPr>
            </a:lvl7pPr>
            <a:lvl8pPr lvl="7" rtl="0" algn="l">
              <a:lnSpc>
                <a:spcPct val="100000"/>
              </a:lnSpc>
              <a:spcBef>
                <a:spcPts val="0"/>
              </a:spcBef>
              <a:spcAft>
                <a:spcPts val="0"/>
              </a:spcAft>
              <a:buClr>
                <a:schemeClr val="lt1"/>
              </a:buClr>
              <a:buSzPts val="1800"/>
              <a:buNone/>
              <a:defRPr sz="1800">
                <a:solidFill>
                  <a:schemeClr val="lt1"/>
                </a:solidFill>
              </a:defRPr>
            </a:lvl8pPr>
            <a:lvl9pPr lvl="8" rtl="0" algn="l">
              <a:lnSpc>
                <a:spcPct val="100000"/>
              </a:lnSpc>
              <a:spcBef>
                <a:spcPts val="0"/>
              </a:spcBef>
              <a:spcAft>
                <a:spcPts val="0"/>
              </a:spcAft>
              <a:buClr>
                <a:schemeClr val="lt1"/>
              </a:buClr>
              <a:buSzPts val="1800"/>
              <a:buNone/>
              <a:defRPr sz="1800">
                <a:solidFill>
                  <a:schemeClr val="lt1"/>
                </a:solidFill>
              </a:defRPr>
            </a:lvl9pPr>
          </a:lstStyle>
          <a:p/>
        </p:txBody>
      </p:sp>
      <p:sp>
        <p:nvSpPr>
          <p:cNvPr id="108" name="Google Shape;108;g23a6e1e233e_0_25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cxnSp>
        <p:nvCxnSpPr>
          <p:cNvPr id="110" name="Google Shape;110;g23a6e1e233e_0_26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11" name="Google Shape;111;g23a6e1e233e_0_262"/>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12" name="Google Shape;112;g23a6e1e233e_0_26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13" name="Google Shape;113;g23a6e1e233e_0_26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14" name="Google Shape;114;g23a6e1e233e_0_262"/>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15" name="Google Shape;115;g23a6e1e233e_0_26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16" name="Shape 116"/>
        <p:cNvGrpSpPr/>
        <p:nvPr/>
      </p:nvGrpSpPr>
      <p:grpSpPr>
        <a:xfrm>
          <a:off x="0" y="0"/>
          <a:ext cx="0" cy="0"/>
          <a:chOff x="0" y="0"/>
          <a:chExt cx="0" cy="0"/>
        </a:xfrm>
      </p:grpSpPr>
      <p:cxnSp>
        <p:nvCxnSpPr>
          <p:cNvPr id="117" name="Google Shape;117;g23a6e1e233e_0_269"/>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18" name="Google Shape;118;g23a6e1e233e_0_269"/>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19" name="Google Shape;119;g23a6e1e233e_0_269"/>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4800"/>
              <a:buNone/>
              <a:defRPr sz="4800">
                <a:solidFill>
                  <a:schemeClr val="lt1"/>
                </a:solidFill>
              </a:defRPr>
            </a:lvl1pPr>
            <a:lvl2pPr lvl="1" rtl="0" algn="ctr">
              <a:lnSpc>
                <a:spcPct val="100000"/>
              </a:lnSpc>
              <a:spcBef>
                <a:spcPts val="0"/>
              </a:spcBef>
              <a:spcAft>
                <a:spcPts val="0"/>
              </a:spcAft>
              <a:buClr>
                <a:schemeClr val="lt1"/>
              </a:buClr>
              <a:buSzPts val="4800"/>
              <a:buNone/>
              <a:defRPr sz="4800">
                <a:solidFill>
                  <a:schemeClr val="lt1"/>
                </a:solidFill>
              </a:defRPr>
            </a:lvl2pPr>
            <a:lvl3pPr lvl="2" rtl="0" algn="ctr">
              <a:lnSpc>
                <a:spcPct val="100000"/>
              </a:lnSpc>
              <a:spcBef>
                <a:spcPts val="0"/>
              </a:spcBef>
              <a:spcAft>
                <a:spcPts val="0"/>
              </a:spcAft>
              <a:buClr>
                <a:schemeClr val="lt1"/>
              </a:buClr>
              <a:buSzPts val="4800"/>
              <a:buNone/>
              <a:defRPr sz="4800">
                <a:solidFill>
                  <a:schemeClr val="lt1"/>
                </a:solidFill>
              </a:defRPr>
            </a:lvl3pPr>
            <a:lvl4pPr lvl="3" rtl="0" algn="ctr">
              <a:lnSpc>
                <a:spcPct val="100000"/>
              </a:lnSpc>
              <a:spcBef>
                <a:spcPts val="0"/>
              </a:spcBef>
              <a:spcAft>
                <a:spcPts val="0"/>
              </a:spcAft>
              <a:buClr>
                <a:schemeClr val="lt1"/>
              </a:buClr>
              <a:buSzPts val="4800"/>
              <a:buNone/>
              <a:defRPr sz="4800">
                <a:solidFill>
                  <a:schemeClr val="lt1"/>
                </a:solidFill>
              </a:defRPr>
            </a:lvl4pPr>
            <a:lvl5pPr lvl="4" rtl="0" algn="ctr">
              <a:lnSpc>
                <a:spcPct val="100000"/>
              </a:lnSpc>
              <a:spcBef>
                <a:spcPts val="0"/>
              </a:spcBef>
              <a:spcAft>
                <a:spcPts val="0"/>
              </a:spcAft>
              <a:buClr>
                <a:schemeClr val="lt1"/>
              </a:buClr>
              <a:buSzPts val="4800"/>
              <a:buNone/>
              <a:defRPr sz="4800">
                <a:solidFill>
                  <a:schemeClr val="lt1"/>
                </a:solidFill>
              </a:defRPr>
            </a:lvl5pPr>
            <a:lvl6pPr lvl="5" rtl="0" algn="ctr">
              <a:lnSpc>
                <a:spcPct val="100000"/>
              </a:lnSpc>
              <a:spcBef>
                <a:spcPts val="0"/>
              </a:spcBef>
              <a:spcAft>
                <a:spcPts val="0"/>
              </a:spcAft>
              <a:buClr>
                <a:schemeClr val="lt1"/>
              </a:buClr>
              <a:buSzPts val="4800"/>
              <a:buNone/>
              <a:defRPr sz="4800">
                <a:solidFill>
                  <a:schemeClr val="lt1"/>
                </a:solidFill>
              </a:defRPr>
            </a:lvl6pPr>
            <a:lvl7pPr lvl="6" rtl="0" algn="ctr">
              <a:lnSpc>
                <a:spcPct val="100000"/>
              </a:lnSpc>
              <a:spcBef>
                <a:spcPts val="0"/>
              </a:spcBef>
              <a:spcAft>
                <a:spcPts val="0"/>
              </a:spcAft>
              <a:buClr>
                <a:schemeClr val="lt1"/>
              </a:buClr>
              <a:buSzPts val="4800"/>
              <a:buNone/>
              <a:defRPr sz="4800">
                <a:solidFill>
                  <a:schemeClr val="lt1"/>
                </a:solidFill>
              </a:defRPr>
            </a:lvl7pPr>
            <a:lvl8pPr lvl="7" rtl="0" algn="ctr">
              <a:lnSpc>
                <a:spcPct val="100000"/>
              </a:lnSpc>
              <a:spcBef>
                <a:spcPts val="0"/>
              </a:spcBef>
              <a:spcAft>
                <a:spcPts val="0"/>
              </a:spcAft>
              <a:buClr>
                <a:schemeClr val="lt1"/>
              </a:buClr>
              <a:buSzPts val="4800"/>
              <a:buNone/>
              <a:defRPr sz="4800">
                <a:solidFill>
                  <a:schemeClr val="lt1"/>
                </a:solidFill>
              </a:defRPr>
            </a:lvl8pPr>
            <a:lvl9pPr lvl="8" rtl="0" algn="ctr">
              <a:lnSpc>
                <a:spcPct val="100000"/>
              </a:lnSpc>
              <a:spcBef>
                <a:spcPts val="0"/>
              </a:spcBef>
              <a:spcAft>
                <a:spcPts val="0"/>
              </a:spcAft>
              <a:buClr>
                <a:schemeClr val="lt1"/>
              </a:buClr>
              <a:buSzPts val="4800"/>
              <a:buNone/>
              <a:defRPr sz="4800">
                <a:solidFill>
                  <a:schemeClr val="lt1"/>
                </a:solidFill>
              </a:defRPr>
            </a:lvl9pPr>
          </a:lstStyle>
          <a:p/>
        </p:txBody>
      </p:sp>
      <p:sp>
        <p:nvSpPr>
          <p:cNvPr id="120" name="Google Shape;120;g23a6e1e233e_0_26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 name="Shape 16"/>
        <p:cNvGrpSpPr/>
        <p:nvPr/>
      </p:nvGrpSpPr>
      <p:grpSpPr>
        <a:xfrm>
          <a:off x="0" y="0"/>
          <a:ext cx="0" cy="0"/>
          <a:chOff x="0" y="0"/>
          <a:chExt cx="0" cy="0"/>
        </a:xfrm>
      </p:grpSpPr>
      <p:sp>
        <p:nvSpPr>
          <p:cNvPr id="17" name="Google Shape;17;p60"/>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6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60"/>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20" name="Google Shape;20;p60"/>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 name="Google Shape;21;p6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2" name="Google Shape;22;p6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g23a6e1e233e_0_274"/>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23" name="Google Shape;123;g23a6e1e233e_0_27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cxnSp>
        <p:nvCxnSpPr>
          <p:cNvPr id="125" name="Google Shape;125;g23a6e1e233e_0_27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26" name="Google Shape;126;g23a6e1e233e_0_277"/>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27" name="Google Shape;127;g23a6e1e233e_0_277"/>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28" name="Google Shape;128;g23a6e1e233e_0_27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29" name="Shape 129"/>
        <p:cNvGrpSpPr/>
        <p:nvPr/>
      </p:nvGrpSpPr>
      <p:grpSpPr>
        <a:xfrm>
          <a:off x="0" y="0"/>
          <a:ext cx="0" cy="0"/>
          <a:chOff x="0" y="0"/>
          <a:chExt cx="0" cy="0"/>
        </a:xfrm>
      </p:grpSpPr>
      <p:cxnSp>
        <p:nvCxnSpPr>
          <p:cNvPr id="130" name="Google Shape;130;g23a6e1e233e_0_28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1" name="Google Shape;131;g23a6e1e233e_0_282"/>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4800"/>
              <a:buNone/>
              <a:defRPr sz="4800">
                <a:solidFill>
                  <a:schemeClr val="lt1"/>
                </a:solidFill>
              </a:defRPr>
            </a:lvl1pPr>
            <a:lvl2pPr lvl="1" rtl="0" algn="l">
              <a:lnSpc>
                <a:spcPct val="100000"/>
              </a:lnSpc>
              <a:spcBef>
                <a:spcPts val="0"/>
              </a:spcBef>
              <a:spcAft>
                <a:spcPts val="0"/>
              </a:spcAft>
              <a:buClr>
                <a:schemeClr val="lt1"/>
              </a:buClr>
              <a:buSzPts val="4800"/>
              <a:buNone/>
              <a:defRPr sz="4800">
                <a:solidFill>
                  <a:schemeClr val="lt1"/>
                </a:solidFill>
              </a:defRPr>
            </a:lvl2pPr>
            <a:lvl3pPr lvl="2" rtl="0" algn="l">
              <a:lnSpc>
                <a:spcPct val="100000"/>
              </a:lnSpc>
              <a:spcBef>
                <a:spcPts val="0"/>
              </a:spcBef>
              <a:spcAft>
                <a:spcPts val="0"/>
              </a:spcAft>
              <a:buClr>
                <a:schemeClr val="lt1"/>
              </a:buClr>
              <a:buSzPts val="4800"/>
              <a:buNone/>
              <a:defRPr sz="4800">
                <a:solidFill>
                  <a:schemeClr val="lt1"/>
                </a:solidFill>
              </a:defRPr>
            </a:lvl3pPr>
            <a:lvl4pPr lvl="3" rtl="0" algn="l">
              <a:lnSpc>
                <a:spcPct val="100000"/>
              </a:lnSpc>
              <a:spcBef>
                <a:spcPts val="0"/>
              </a:spcBef>
              <a:spcAft>
                <a:spcPts val="0"/>
              </a:spcAft>
              <a:buClr>
                <a:schemeClr val="lt1"/>
              </a:buClr>
              <a:buSzPts val="4800"/>
              <a:buNone/>
              <a:defRPr sz="4800">
                <a:solidFill>
                  <a:schemeClr val="lt1"/>
                </a:solidFill>
              </a:defRPr>
            </a:lvl4pPr>
            <a:lvl5pPr lvl="4" rtl="0" algn="l">
              <a:lnSpc>
                <a:spcPct val="100000"/>
              </a:lnSpc>
              <a:spcBef>
                <a:spcPts val="0"/>
              </a:spcBef>
              <a:spcAft>
                <a:spcPts val="0"/>
              </a:spcAft>
              <a:buClr>
                <a:schemeClr val="lt1"/>
              </a:buClr>
              <a:buSzPts val="4800"/>
              <a:buNone/>
              <a:defRPr sz="4800">
                <a:solidFill>
                  <a:schemeClr val="lt1"/>
                </a:solidFill>
              </a:defRPr>
            </a:lvl5pPr>
            <a:lvl6pPr lvl="5" rtl="0" algn="l">
              <a:lnSpc>
                <a:spcPct val="100000"/>
              </a:lnSpc>
              <a:spcBef>
                <a:spcPts val="0"/>
              </a:spcBef>
              <a:spcAft>
                <a:spcPts val="0"/>
              </a:spcAft>
              <a:buClr>
                <a:schemeClr val="lt1"/>
              </a:buClr>
              <a:buSzPts val="4800"/>
              <a:buNone/>
              <a:defRPr sz="4800">
                <a:solidFill>
                  <a:schemeClr val="lt1"/>
                </a:solidFill>
              </a:defRPr>
            </a:lvl6pPr>
            <a:lvl7pPr lvl="6" rtl="0" algn="l">
              <a:lnSpc>
                <a:spcPct val="100000"/>
              </a:lnSpc>
              <a:spcBef>
                <a:spcPts val="0"/>
              </a:spcBef>
              <a:spcAft>
                <a:spcPts val="0"/>
              </a:spcAft>
              <a:buClr>
                <a:schemeClr val="lt1"/>
              </a:buClr>
              <a:buSzPts val="4800"/>
              <a:buNone/>
              <a:defRPr sz="4800">
                <a:solidFill>
                  <a:schemeClr val="lt1"/>
                </a:solidFill>
              </a:defRPr>
            </a:lvl7pPr>
            <a:lvl8pPr lvl="7" rtl="0" algn="l">
              <a:lnSpc>
                <a:spcPct val="100000"/>
              </a:lnSpc>
              <a:spcBef>
                <a:spcPts val="0"/>
              </a:spcBef>
              <a:spcAft>
                <a:spcPts val="0"/>
              </a:spcAft>
              <a:buClr>
                <a:schemeClr val="lt1"/>
              </a:buClr>
              <a:buSzPts val="4800"/>
              <a:buNone/>
              <a:defRPr sz="4800">
                <a:solidFill>
                  <a:schemeClr val="lt1"/>
                </a:solidFill>
              </a:defRPr>
            </a:lvl8pPr>
            <a:lvl9pPr lvl="8" rtl="0" algn="l">
              <a:lnSpc>
                <a:spcPct val="100000"/>
              </a:lnSpc>
              <a:spcBef>
                <a:spcPts val="0"/>
              </a:spcBef>
              <a:spcAft>
                <a:spcPts val="0"/>
              </a:spcAft>
              <a:buClr>
                <a:schemeClr val="lt1"/>
              </a:buClr>
              <a:buSzPts val="4800"/>
              <a:buNone/>
              <a:defRPr sz="4800">
                <a:solidFill>
                  <a:schemeClr val="lt1"/>
                </a:solidFill>
              </a:defRPr>
            </a:lvl9pPr>
          </a:lstStyle>
          <a:p/>
        </p:txBody>
      </p:sp>
      <p:sp>
        <p:nvSpPr>
          <p:cNvPr id="132" name="Google Shape;132;g23a6e1e233e_0_28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3" name="Shape 133"/>
        <p:cNvGrpSpPr/>
        <p:nvPr/>
      </p:nvGrpSpPr>
      <p:grpSpPr>
        <a:xfrm>
          <a:off x="0" y="0"/>
          <a:ext cx="0" cy="0"/>
          <a:chOff x="0" y="0"/>
          <a:chExt cx="0" cy="0"/>
        </a:xfrm>
      </p:grpSpPr>
      <p:cxnSp>
        <p:nvCxnSpPr>
          <p:cNvPr id="134" name="Google Shape;134;g23a6e1e233e_0_28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35" name="Google Shape;135;g23a6e1e233e_0_28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36" name="Google Shape;136;g23a6e1e233e_0_286"/>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137" name="Google Shape;137;g23a6e1e233e_0_28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8" name="Shape 138"/>
        <p:cNvGrpSpPr/>
        <p:nvPr/>
      </p:nvGrpSpPr>
      <p:grpSpPr>
        <a:xfrm>
          <a:off x="0" y="0"/>
          <a:ext cx="0" cy="0"/>
          <a:chOff x="0" y="0"/>
          <a:chExt cx="0" cy="0"/>
        </a:xfrm>
      </p:grpSpPr>
      <p:cxnSp>
        <p:nvCxnSpPr>
          <p:cNvPr id="139" name="Google Shape;139;g23a6e1e233e_0_29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40" name="Google Shape;140;g23a6e1e233e_0_29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41" name="Google Shape;141;g23a6e1e233e_0_291"/>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42" name="Google Shape;142;g23a6e1e233e_0_291"/>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43" name="Google Shape;143;g23a6e1e233e_0_29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g23a6e1e233e_0_29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cxnSp>
        <p:nvCxnSpPr>
          <p:cNvPr id="24" name="Google Shape;24;p6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5" name="Google Shape;25;p6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6" name="Google Shape;26;p6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7" name="Google Shape;27;p6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61"/>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61"/>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titel mit Text">
  <p:cSld name="Ttitel mit Text">
    <p:spTree>
      <p:nvGrpSpPr>
        <p:cNvPr id="31" name="Shape 31"/>
        <p:cNvGrpSpPr/>
        <p:nvPr/>
      </p:nvGrpSpPr>
      <p:grpSpPr>
        <a:xfrm>
          <a:off x="0" y="0"/>
          <a:ext cx="0" cy="0"/>
          <a:chOff x="0" y="0"/>
          <a:chExt cx="0" cy="0"/>
        </a:xfrm>
      </p:grpSpPr>
      <p:sp>
        <p:nvSpPr>
          <p:cNvPr id="32" name="Google Shape;32;p67"/>
          <p:cNvSpPr txBox="1"/>
          <p:nvPr>
            <p:ph type="title"/>
          </p:nvPr>
        </p:nvSpPr>
        <p:spPr>
          <a:xfrm>
            <a:off x="666751" y="1038381"/>
            <a:ext cx="6681788" cy="276999"/>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67"/>
          <p:cNvSpPr txBox="1"/>
          <p:nvPr>
            <p:ph idx="1" type="body"/>
          </p:nvPr>
        </p:nvSpPr>
        <p:spPr>
          <a:xfrm>
            <a:off x="965200" y="1945481"/>
            <a:ext cx="6383338" cy="3015854"/>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4" name="Google Shape;34;p67"/>
          <p:cNvSpPr txBox="1"/>
          <p:nvPr>
            <p:ph idx="2" type="body"/>
          </p:nvPr>
        </p:nvSpPr>
        <p:spPr>
          <a:xfrm>
            <a:off x="960289" y="1325014"/>
            <a:ext cx="6388250" cy="276999"/>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b="0" i="0" sz="1800">
                <a:solidFill>
                  <a:schemeClr val="dk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5" name="Google Shape;35;p6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Page droite">
  <p:cSld name="8_Page droite">
    <p:spTree>
      <p:nvGrpSpPr>
        <p:cNvPr id="38" name="Shape 38"/>
        <p:cNvGrpSpPr/>
        <p:nvPr/>
      </p:nvGrpSpPr>
      <p:grpSpPr>
        <a:xfrm>
          <a:off x="0" y="0"/>
          <a:ext cx="0" cy="0"/>
          <a:chOff x="0" y="0"/>
          <a:chExt cx="0" cy="0"/>
        </a:xfrm>
      </p:grpSpPr>
      <p:sp>
        <p:nvSpPr>
          <p:cNvPr id="39" name="Google Shape;39;g14a9ba76ca6_0_7"/>
          <p:cNvSpPr txBox="1"/>
          <p:nvPr>
            <p:ph type="title"/>
          </p:nvPr>
        </p:nvSpPr>
        <p:spPr>
          <a:xfrm>
            <a:off x="462395" y="141908"/>
            <a:ext cx="7886700" cy="412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000"/>
              <a:buNone/>
              <a:defRPr b="0" sz="1687">
                <a:latin typeface="Arial"/>
                <a:ea typeface="Arial"/>
                <a:cs typeface="Arial"/>
                <a:sym typeface="Aria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g14a9ba76ca6_0_7"/>
          <p:cNvSpPr txBox="1"/>
          <p:nvPr>
            <p:ph idx="1" type="body"/>
          </p:nvPr>
        </p:nvSpPr>
        <p:spPr>
          <a:xfrm>
            <a:off x="786609" y="1038490"/>
            <a:ext cx="7570800" cy="1463400"/>
          </a:xfrm>
          <a:prstGeom prst="rect">
            <a:avLst/>
          </a:prstGeom>
          <a:noFill/>
          <a:ln>
            <a:noFill/>
          </a:ln>
          <a:effectLst>
            <a:outerShdw rotWithShape="0" algn="tl" dir="2700000" dist="38100">
              <a:srgbClr val="000000">
                <a:alpha val="6666"/>
              </a:srgbClr>
            </a:outerShdw>
          </a:effectLst>
        </p:spPr>
        <p:txBody>
          <a:bodyPr anchorCtr="0" anchor="ctr" bIns="91425" lIns="91425" spcFirstLastPara="1" rIns="91425" wrap="square" tIns="91425">
            <a:noAutofit/>
          </a:bodyPr>
          <a:lstStyle>
            <a:lvl1pPr indent="-228600" lvl="0" marL="457200" algn="ctr">
              <a:lnSpc>
                <a:spcPct val="115000"/>
              </a:lnSpc>
              <a:spcBef>
                <a:spcPts val="0"/>
              </a:spcBef>
              <a:spcAft>
                <a:spcPts val="0"/>
              </a:spcAft>
              <a:buSzPts val="1800"/>
              <a:buFont typeface="Arial"/>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1" name="Google Shape;41;g14a9ba76ca6_0_7"/>
          <p:cNvSpPr txBox="1"/>
          <p:nvPr>
            <p:ph idx="2" type="body"/>
          </p:nvPr>
        </p:nvSpPr>
        <p:spPr>
          <a:xfrm>
            <a:off x="811215" y="2643187"/>
            <a:ext cx="7583400" cy="1709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sz="788"/>
            </a:lvl1pPr>
            <a:lvl2pPr indent="-228600" lvl="1" marL="914400" algn="l">
              <a:lnSpc>
                <a:spcPct val="115000"/>
              </a:lnSpc>
              <a:spcBef>
                <a:spcPts val="1600"/>
              </a:spcBef>
              <a:spcAft>
                <a:spcPts val="0"/>
              </a:spcAft>
              <a:buSzPts val="1400"/>
              <a:buNone/>
              <a:defRPr sz="675"/>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g14a9ba76ca6_0_7"/>
          <p:cNvSpPr txBox="1"/>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de-DE" sz="1000" u="none" cap="none" strike="noStrike">
                <a:solidFill>
                  <a:schemeClr val="dk2"/>
                </a:solidFill>
                <a:latin typeface="Lato"/>
                <a:ea typeface="Lato"/>
                <a:cs typeface="Lato"/>
                <a:sym typeface="Lato"/>
              </a:rPr>
              <a:t>‹#›</a:t>
            </a:fld>
            <a:endParaRPr b="0" i="0" sz="1000" u="none" cap="none" strike="noStrike">
              <a:solidFill>
                <a:schemeClr val="dk2"/>
              </a:solidFill>
              <a:latin typeface="Lato"/>
              <a:ea typeface="Lato"/>
              <a:cs typeface="Lato"/>
              <a:sym typeface="Lato"/>
            </a:endParaRPr>
          </a:p>
        </p:txBody>
      </p:sp>
    </p:spTree>
  </p:cSld>
  <p:clrMapOvr>
    <a:masterClrMapping/>
  </p:clrMapOvr>
  <p:extLst>
    <p:ext uri="{DCECCB84-F9BA-43D5-87BE-67443E8EF086}">
      <p15:sldGuideLst>
        <p15:guide id="1" pos="226">
          <p15:clr>
            <a:srgbClr val="FBAE40"/>
          </p15:clr>
        </p15:guide>
        <p15:guide id="2" pos="5640">
          <p15:clr>
            <a:srgbClr val="FBAE40"/>
          </p15:clr>
        </p15:guide>
        <p15:guide id="3" pos="5578">
          <p15:clr>
            <a:srgbClr val="FBAE40"/>
          </p15:clr>
        </p15:guide>
        <p15:guide id="4" pos="283">
          <p15:clr>
            <a:srgbClr val="FBAE40"/>
          </p15:clr>
        </p15:guide>
        <p15:guide id="5" pos="293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cxnSp>
        <p:nvCxnSpPr>
          <p:cNvPr id="44" name="Google Shape;44;p69"/>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45" name="Google Shape;45;p6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6" name="Google Shape;46;p69"/>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7" name="Google Shape;47;p6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Texte et contenu" type="txAndObj">
  <p:cSld name="TEXT_AND_OBJECT">
    <p:spTree>
      <p:nvGrpSpPr>
        <p:cNvPr id="48" name="Shape 48"/>
        <p:cNvGrpSpPr/>
        <p:nvPr/>
      </p:nvGrpSpPr>
      <p:grpSpPr>
        <a:xfrm>
          <a:off x="0" y="0"/>
          <a:ext cx="0" cy="0"/>
          <a:chOff x="0" y="0"/>
          <a:chExt cx="0" cy="0"/>
        </a:xfrm>
      </p:grpSpPr>
      <p:sp>
        <p:nvSpPr>
          <p:cNvPr id="49" name="Google Shape;49;p70"/>
          <p:cNvSpPr txBox="1"/>
          <p:nvPr>
            <p:ph type="title"/>
          </p:nvPr>
        </p:nvSpPr>
        <p:spPr>
          <a:xfrm>
            <a:off x="457203" y="205981"/>
            <a:ext cx="8229600" cy="857251"/>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70"/>
          <p:cNvSpPr txBox="1"/>
          <p:nvPr>
            <p:ph idx="1" type="body"/>
          </p:nvPr>
        </p:nvSpPr>
        <p:spPr>
          <a:xfrm>
            <a:off x="1042991" y="1200152"/>
            <a:ext cx="3744911" cy="3394472"/>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1" name="Google Shape;51;p70"/>
          <p:cNvSpPr txBox="1"/>
          <p:nvPr>
            <p:ph idx="2" type="body"/>
          </p:nvPr>
        </p:nvSpPr>
        <p:spPr>
          <a:xfrm>
            <a:off x="4940303" y="1200152"/>
            <a:ext cx="3746500" cy="3394472"/>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2" name="Google Shape;52;p70"/>
          <p:cNvSpPr txBox="1"/>
          <p:nvPr>
            <p:ph idx="11" type="ftr"/>
          </p:nvPr>
        </p:nvSpPr>
        <p:spPr>
          <a:xfrm>
            <a:off x="3123514" y="4683849"/>
            <a:ext cx="2896975" cy="356996"/>
          </a:xfrm>
          <a:prstGeom prst="rect">
            <a:avLst/>
          </a:prstGeom>
          <a:noFill/>
          <a:ln>
            <a:noFill/>
          </a:ln>
        </p:spPr>
        <p:txBody>
          <a:bodyPr anchorCtr="0" anchor="t" bIns="36800" lIns="73625" spcFirstLastPara="1" rIns="73625" wrap="square" tIns="368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70"/>
          <p:cNvSpPr txBox="1"/>
          <p:nvPr>
            <p:ph idx="12" type="sldNum"/>
          </p:nvPr>
        </p:nvSpPr>
        <p:spPr>
          <a:xfrm>
            <a:off x="6552273" y="4683850"/>
            <a:ext cx="2134816" cy="171179"/>
          </a:xfrm>
          <a:prstGeom prst="rect">
            <a:avLst/>
          </a:prstGeom>
          <a:noFill/>
          <a:ln>
            <a:noFill/>
          </a:ln>
        </p:spPr>
        <p:txBody>
          <a:bodyPr anchorCtr="0" anchor="t" bIns="36800" lIns="73625" spcFirstLastPara="1" rIns="73625" wrap="square" tIns="368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54" name="Shape 54"/>
        <p:cNvGrpSpPr/>
        <p:nvPr/>
      </p:nvGrpSpPr>
      <p:grpSpPr>
        <a:xfrm>
          <a:off x="0" y="0"/>
          <a:ext cx="0" cy="0"/>
          <a:chOff x="0" y="0"/>
          <a:chExt cx="0" cy="0"/>
        </a:xfrm>
      </p:grpSpPr>
      <p:sp>
        <p:nvSpPr>
          <p:cNvPr id="55" name="Google Shape;55;p7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6" name="Google Shape;56;p7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7" name="Google Shape;57;p7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7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7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5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5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5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83" name="Shape 83"/>
        <p:cNvGrpSpPr/>
        <p:nvPr/>
      </p:nvGrpSpPr>
      <p:grpSpPr>
        <a:xfrm>
          <a:off x="0" y="0"/>
          <a:ext cx="0" cy="0"/>
          <a:chOff x="0" y="0"/>
          <a:chExt cx="0" cy="0"/>
        </a:xfrm>
      </p:grpSpPr>
      <p:sp>
        <p:nvSpPr>
          <p:cNvPr id="84" name="Google Shape;84;g23a6e1e233e_0_23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85" name="Google Shape;85;g23a6e1e233e_0_23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6" name="Google Shape;86;g23a6e1e233e_0_23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3.jpg"/><Relationship Id="rId6" Type="http://schemas.openxmlformats.org/officeDocument/2006/relationships/image" Target="../media/image8.png"/><Relationship Id="rId7"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pn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3.jp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pn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pn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png"/><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png"/><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20" Type="http://schemas.openxmlformats.org/officeDocument/2006/relationships/image" Target="../media/image34.png"/><Relationship Id="rId11" Type="http://schemas.openxmlformats.org/officeDocument/2006/relationships/image" Target="../media/image17.jpg"/><Relationship Id="rId10" Type="http://schemas.openxmlformats.org/officeDocument/2006/relationships/image" Target="../media/image12.jpg"/><Relationship Id="rId21" Type="http://schemas.openxmlformats.org/officeDocument/2006/relationships/image" Target="../media/image25.png"/><Relationship Id="rId13" Type="http://schemas.openxmlformats.org/officeDocument/2006/relationships/image" Target="../media/image22.png"/><Relationship Id="rId12"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1.jpg"/><Relationship Id="rId15" Type="http://schemas.openxmlformats.org/officeDocument/2006/relationships/image" Target="../media/image48.png"/><Relationship Id="rId14" Type="http://schemas.openxmlformats.org/officeDocument/2006/relationships/image" Target="../media/image24.png"/><Relationship Id="rId17" Type="http://schemas.openxmlformats.org/officeDocument/2006/relationships/image" Target="../media/image32.png"/><Relationship Id="rId16" Type="http://schemas.openxmlformats.org/officeDocument/2006/relationships/image" Target="../media/image28.png"/><Relationship Id="rId5" Type="http://schemas.openxmlformats.org/officeDocument/2006/relationships/image" Target="../media/image3.jpg"/><Relationship Id="rId19" Type="http://schemas.openxmlformats.org/officeDocument/2006/relationships/image" Target="../media/image23.png"/><Relationship Id="rId6" Type="http://schemas.openxmlformats.org/officeDocument/2006/relationships/image" Target="../media/image49.jpg"/><Relationship Id="rId18" Type="http://schemas.openxmlformats.org/officeDocument/2006/relationships/image" Target="../media/image36.png"/><Relationship Id="rId7" Type="http://schemas.openxmlformats.org/officeDocument/2006/relationships/image" Target="../media/image9.jpg"/><Relationship Id="rId8"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png"/><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png"/><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png"/><Relationship Id="rId4" Type="http://schemas.openxmlformats.org/officeDocument/2006/relationships/image" Target="../media/image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png"/><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4.png"/><Relationship Id="rId4" Type="http://schemas.openxmlformats.org/officeDocument/2006/relationships/image" Target="../media/image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png"/><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png"/><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20" Type="http://schemas.openxmlformats.org/officeDocument/2006/relationships/image" Target="../media/image44.png"/><Relationship Id="rId11" Type="http://schemas.openxmlformats.org/officeDocument/2006/relationships/image" Target="../media/image39.png"/><Relationship Id="rId10" Type="http://schemas.openxmlformats.org/officeDocument/2006/relationships/image" Target="../media/image26.png"/><Relationship Id="rId21" Type="http://schemas.openxmlformats.org/officeDocument/2006/relationships/image" Target="../media/image43.png"/><Relationship Id="rId13" Type="http://schemas.openxmlformats.org/officeDocument/2006/relationships/image" Target="../media/image38.png"/><Relationship Id="rId12"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33.jpg"/><Relationship Id="rId15" Type="http://schemas.openxmlformats.org/officeDocument/2006/relationships/image" Target="../media/image54.png"/><Relationship Id="rId14" Type="http://schemas.openxmlformats.org/officeDocument/2006/relationships/image" Target="../media/image47.png"/><Relationship Id="rId17" Type="http://schemas.openxmlformats.org/officeDocument/2006/relationships/image" Target="../media/image55.jpg"/><Relationship Id="rId16" Type="http://schemas.openxmlformats.org/officeDocument/2006/relationships/image" Target="../media/image40.png"/><Relationship Id="rId5" Type="http://schemas.openxmlformats.org/officeDocument/2006/relationships/image" Target="../media/image27.jpg"/><Relationship Id="rId19" Type="http://schemas.openxmlformats.org/officeDocument/2006/relationships/image" Target="../media/image50.png"/><Relationship Id="rId6" Type="http://schemas.openxmlformats.org/officeDocument/2006/relationships/image" Target="../media/image31.png"/><Relationship Id="rId18" Type="http://schemas.openxmlformats.org/officeDocument/2006/relationships/image" Target="../media/image45.jpg"/><Relationship Id="rId7" Type="http://schemas.openxmlformats.org/officeDocument/2006/relationships/image" Target="../media/image30.png"/><Relationship Id="rId8"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png"/><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4.png"/><Relationship Id="rId4" Type="http://schemas.openxmlformats.org/officeDocument/2006/relationships/image" Target="../media/image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4.png"/><Relationship Id="rId4" Type="http://schemas.openxmlformats.org/officeDocument/2006/relationships/image" Target="../media/image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4.png"/><Relationship Id="rId4" Type="http://schemas.openxmlformats.org/officeDocument/2006/relationships/image" Target="../media/image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2.xml"/><Relationship Id="rId3" Type="http://schemas.openxmlformats.org/officeDocument/2006/relationships/image" Target="../media/image3.jp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4.png"/><Relationship Id="rId4" Type="http://schemas.openxmlformats.org/officeDocument/2006/relationships/image" Target="../media/image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4.png"/><Relationship Id="rId4" Type="http://schemas.openxmlformats.org/officeDocument/2006/relationships/image" Target="../media/image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png"/><Relationship Id="rId4" Type="http://schemas.openxmlformats.org/officeDocument/2006/relationships/image" Target="../media/image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6.xml"/><Relationship Id="rId3" Type="http://schemas.openxmlformats.org/officeDocument/2006/relationships/image" Target="../media/image3.jp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4.png"/><Relationship Id="rId4" Type="http://schemas.openxmlformats.org/officeDocument/2006/relationships/image" Target="../media/image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png"/><Relationship Id="rId4" Type="http://schemas.openxmlformats.org/officeDocument/2006/relationships/image" Target="../media/image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4.png"/><Relationship Id="rId4" Type="http://schemas.openxmlformats.org/officeDocument/2006/relationships/image" Target="../media/image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image" Target="../media/image4.png"/><Relationship Id="rId4" Type="http://schemas.openxmlformats.org/officeDocument/2006/relationships/image" Target="../media/image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4.png"/><Relationship Id="rId4" Type="http://schemas.openxmlformats.org/officeDocument/2006/relationships/image" Target="../media/image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 Id="rId3" Type="http://schemas.openxmlformats.org/officeDocument/2006/relationships/image" Target="../media/image4.png"/><Relationship Id="rId4" Type="http://schemas.openxmlformats.org/officeDocument/2006/relationships/image" Target="../media/image46.png"/><Relationship Id="rId5" Type="http://schemas.openxmlformats.org/officeDocument/2006/relationships/image" Target="../media/image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4.xml"/><Relationship Id="rId3" Type="http://schemas.openxmlformats.org/officeDocument/2006/relationships/image" Target="../media/image4.png"/><Relationship Id="rId4" Type="http://schemas.openxmlformats.org/officeDocument/2006/relationships/image" Target="../media/image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4.png"/><Relationship Id="rId4" Type="http://schemas.openxmlformats.org/officeDocument/2006/relationships/image" Target="../media/image3.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image" Target="../media/image4.png"/><Relationship Id="rId4" Type="http://schemas.openxmlformats.org/officeDocument/2006/relationships/image" Target="../media/image3.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image" Target="../media/image4.png"/><Relationship Id="rId4" Type="http://schemas.openxmlformats.org/officeDocument/2006/relationships/image" Target="../media/image3.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42.jpg"/><Relationship Id="rId4" Type="http://schemas.openxmlformats.org/officeDocument/2006/relationships/image" Target="../media/image3.jp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0.xml"/><Relationship Id="rId3" Type="http://schemas.openxmlformats.org/officeDocument/2006/relationships/image" Target="../media/image4.png"/><Relationship Id="rId4" Type="http://schemas.openxmlformats.org/officeDocument/2006/relationships/hyperlink" Target="https://www.beyond-capital.eu/" TargetMode="External"/><Relationship Id="rId5" Type="http://schemas.openxmlformats.org/officeDocument/2006/relationships/hyperlink" Target="http://www.cbe.be/" TargetMode="External"/><Relationship Id="rId6" Type="http://schemas.openxmlformats.org/officeDocument/2006/relationships/image" Target="../media/image52.jpg"/><Relationship Id="rId7"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1"/>
          <p:cNvSpPr txBox="1"/>
          <p:nvPr>
            <p:ph type="ctrTitle"/>
          </p:nvPr>
        </p:nvSpPr>
        <p:spPr>
          <a:xfrm>
            <a:off x="2371725" y="630225"/>
            <a:ext cx="6331500" cy="209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de-DE" sz="3900">
                <a:solidFill>
                  <a:srgbClr val="122D4A"/>
                </a:solidFill>
                <a:latin typeface="Lato"/>
                <a:ea typeface="Lato"/>
                <a:cs typeface="Lato"/>
                <a:sym typeface="Lato"/>
              </a:rPr>
              <a:t>Modul 3</a:t>
            </a:r>
            <a:br>
              <a:rPr lang="de-DE" sz="3900">
                <a:solidFill>
                  <a:srgbClr val="122D4A"/>
                </a:solidFill>
                <a:latin typeface="Lato"/>
                <a:ea typeface="Lato"/>
                <a:cs typeface="Lato"/>
                <a:sym typeface="Lato"/>
              </a:rPr>
            </a:br>
            <a:br>
              <a:rPr lang="de-DE" sz="2000">
                <a:solidFill>
                  <a:srgbClr val="122D4A"/>
                </a:solidFill>
                <a:latin typeface="Lato"/>
                <a:ea typeface="Lato"/>
                <a:cs typeface="Lato"/>
                <a:sym typeface="Lato"/>
              </a:rPr>
            </a:br>
            <a:r>
              <a:rPr lang="de-DE" sz="3900">
                <a:solidFill>
                  <a:srgbClr val="122D4A"/>
                </a:solidFill>
                <a:latin typeface="Lato"/>
                <a:ea typeface="Lato"/>
                <a:cs typeface="Lato"/>
                <a:sym typeface="Lato"/>
              </a:rPr>
              <a:t>Finanzierung des Sozialunternehmens</a:t>
            </a:r>
            <a:endParaRPr sz="3900">
              <a:solidFill>
                <a:srgbClr val="122D4A"/>
              </a:solidFill>
              <a:latin typeface="Lato"/>
              <a:ea typeface="Lato"/>
              <a:cs typeface="Lato"/>
              <a:sym typeface="Lato"/>
            </a:endParaRPr>
          </a:p>
        </p:txBody>
      </p:sp>
      <p:sp>
        <p:nvSpPr>
          <p:cNvPr id="151" name="Google Shape;151;p1"/>
          <p:cNvSpPr txBox="1"/>
          <p:nvPr>
            <p:ph idx="1" type="subTitle"/>
          </p:nvPr>
        </p:nvSpPr>
        <p:spPr>
          <a:xfrm>
            <a:off x="2471492" y="3526675"/>
            <a:ext cx="6331500" cy="1241700"/>
          </a:xfrm>
          <a:prstGeom prst="rect">
            <a:avLst/>
          </a:prstGeom>
          <a:solidFill>
            <a:schemeClr val="dk1"/>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0" i="0" lang="de-DE" sz="2300" u="none" strike="noStrike">
                <a:solidFill>
                  <a:srgbClr val="FFFFFF"/>
                </a:solidFill>
                <a:latin typeface="Lato"/>
                <a:ea typeface="Lato"/>
                <a:cs typeface="Lato"/>
                <a:sym typeface="Lato"/>
              </a:rPr>
              <a:t>MSE INSTITUT &amp; ECSF</a:t>
            </a:r>
            <a:endParaRPr sz="2300"/>
          </a:p>
        </p:txBody>
      </p:sp>
      <p:pic>
        <p:nvPicPr>
          <p:cNvPr id="152" name="Google Shape;152;p1"/>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153" name="Google Shape;153;p1"/>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p:nvPr/>
        </p:nvSpPr>
        <p:spPr>
          <a:xfrm>
            <a:off x="1763316" y="1952786"/>
            <a:ext cx="5524340" cy="1729166"/>
          </a:xfrm>
          <a:prstGeom prst="roundRect">
            <a:avLst>
              <a:gd fmla="val 16667" name="adj"/>
            </a:avLst>
          </a:prstGeom>
          <a:solidFill>
            <a:srgbClr val="D8D8D8"/>
          </a:solidFill>
          <a:ln cap="flat" cmpd="sng" w="25400">
            <a:solidFill>
              <a:srgbClr val="ECF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61" name="Google Shape;261;p10"/>
          <p:cNvSpPr txBox="1"/>
          <p:nvPr>
            <p:ph idx="4294967295" type="title"/>
          </p:nvPr>
        </p:nvSpPr>
        <p:spPr>
          <a:xfrm>
            <a:off x="3434511" y="435879"/>
            <a:ext cx="4159562" cy="4857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3000"/>
              <a:buFont typeface="Arial"/>
              <a:buNone/>
            </a:pPr>
            <a:r>
              <a:rPr lang="de-DE" sz="2100">
                <a:solidFill>
                  <a:srgbClr val="000000"/>
                </a:solidFill>
              </a:rPr>
              <a:t>Der operative Cashflow-Zyklus</a:t>
            </a:r>
            <a:endParaRPr sz="2100"/>
          </a:p>
        </p:txBody>
      </p:sp>
      <p:sp>
        <p:nvSpPr>
          <p:cNvPr id="262" name="Google Shape;262;p10"/>
          <p:cNvSpPr/>
          <p:nvPr/>
        </p:nvSpPr>
        <p:spPr>
          <a:xfrm>
            <a:off x="1619795" y="1194196"/>
            <a:ext cx="6216899" cy="30517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BECD00"/>
              </a:buClr>
              <a:buSzPts val="1350"/>
              <a:buFont typeface="Arial"/>
              <a:buNone/>
            </a:pPr>
            <a:r>
              <a:rPr b="0" i="0" lang="de-DE" sz="1350" u="none" cap="none" strike="noStrike">
                <a:solidFill>
                  <a:schemeClr val="dk2"/>
                </a:solidFill>
                <a:latin typeface="Arial"/>
                <a:ea typeface="Arial"/>
                <a:cs typeface="Arial"/>
                <a:sym typeface="Arial"/>
              </a:rPr>
              <a:t>Diskrepanz zwischen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BECD00"/>
              </a:buClr>
              <a:buSzPts val="1350"/>
              <a:buFont typeface="Arial"/>
              <a:buNone/>
            </a:pPr>
            <a:r>
              <a:rPr b="0" i="0" lang="de-DE" sz="1350" u="none" cap="none" strike="noStrike">
                <a:solidFill>
                  <a:schemeClr val="dk2"/>
                </a:solidFill>
                <a:latin typeface="Arial"/>
                <a:ea typeface="Arial"/>
                <a:cs typeface="Arial"/>
                <a:sym typeface="Arial"/>
              </a:rPr>
              <a:t>-&gt; Tätigkeit des Unternehmens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BECD00"/>
              </a:buClr>
              <a:buSzPts val="1350"/>
              <a:buFont typeface="Arial"/>
              <a:buNone/>
            </a:pPr>
            <a:r>
              <a:rPr b="0" i="0" lang="de-DE" sz="1350" u="none" cap="none" strike="noStrike">
                <a:solidFill>
                  <a:schemeClr val="dk2"/>
                </a:solidFill>
                <a:latin typeface="Arial"/>
                <a:ea typeface="Arial"/>
                <a:cs typeface="Arial"/>
                <a:sym typeface="Arial"/>
              </a:rPr>
              <a:t>-&gt; nachträgliche Einzahlungen/Auszahlungen</a:t>
            </a:r>
            <a:endParaRPr b="0" i="0" sz="1400" u="none" cap="none" strike="noStrike">
              <a:solidFill>
                <a:srgbClr val="000000"/>
              </a:solidFill>
              <a:latin typeface="Arial"/>
              <a:ea typeface="Arial"/>
              <a:cs typeface="Arial"/>
              <a:sym typeface="Arial"/>
            </a:endParaRPr>
          </a:p>
          <a:p>
            <a:pPr indent="-161925" lvl="2" marL="1143000" marR="0" rtl="0" algn="l">
              <a:lnSpc>
                <a:spcPct val="100000"/>
              </a:lnSpc>
              <a:spcBef>
                <a:spcPts val="210"/>
              </a:spcBef>
              <a:spcAft>
                <a:spcPts val="0"/>
              </a:spcAft>
              <a:buClr>
                <a:srgbClr val="E53138"/>
              </a:buClr>
              <a:buSzPts val="1050"/>
              <a:buFont typeface="Arial"/>
              <a:buNone/>
            </a:pPr>
            <a:r>
              <a:t/>
            </a:r>
            <a:endParaRPr b="0" i="0" sz="1050" u="none" cap="none" strike="noStrike">
              <a:solidFill>
                <a:schemeClr val="dk2"/>
              </a:solidFill>
              <a:latin typeface="Arial"/>
              <a:ea typeface="Arial"/>
              <a:cs typeface="Arial"/>
              <a:sym typeface="Arial"/>
            </a:endParaRPr>
          </a:p>
          <a:p>
            <a:pPr indent="-161925" lvl="2" marL="1143000" marR="0" rtl="0" algn="l">
              <a:lnSpc>
                <a:spcPct val="100000"/>
              </a:lnSpc>
              <a:spcBef>
                <a:spcPts val="210"/>
              </a:spcBef>
              <a:spcAft>
                <a:spcPts val="0"/>
              </a:spcAft>
              <a:buClr>
                <a:srgbClr val="E53138"/>
              </a:buClr>
              <a:buSzPts val="1050"/>
              <a:buFont typeface="Arial"/>
              <a:buNone/>
            </a:pPr>
            <a:r>
              <a:t/>
            </a:r>
            <a:endParaRPr b="0" i="0" sz="1050" u="none" cap="none" strike="noStrike">
              <a:solidFill>
                <a:srgbClr val="404040"/>
              </a:solidFill>
              <a:latin typeface="Arial"/>
              <a:ea typeface="Arial"/>
              <a:cs typeface="Arial"/>
              <a:sym typeface="Arial"/>
            </a:endParaRPr>
          </a:p>
        </p:txBody>
      </p:sp>
      <p:grpSp>
        <p:nvGrpSpPr>
          <p:cNvPr id="263" name="Google Shape;263;p10"/>
          <p:cNvGrpSpPr/>
          <p:nvPr/>
        </p:nvGrpSpPr>
        <p:grpSpPr>
          <a:xfrm>
            <a:off x="1763317" y="2081388"/>
            <a:ext cx="5907881" cy="2656758"/>
            <a:chOff x="339" y="1410"/>
            <a:chExt cx="5144" cy="2673"/>
          </a:xfrm>
        </p:grpSpPr>
        <p:sp>
          <p:nvSpPr>
            <p:cNvPr id="264" name="Google Shape;264;p10"/>
            <p:cNvSpPr/>
            <p:nvPr/>
          </p:nvSpPr>
          <p:spPr>
            <a:xfrm>
              <a:off x="339" y="3081"/>
              <a:ext cx="1019" cy="434"/>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65" name="Google Shape;265;p10"/>
            <p:cNvSpPr/>
            <p:nvPr/>
          </p:nvSpPr>
          <p:spPr>
            <a:xfrm>
              <a:off x="3524" y="3081"/>
              <a:ext cx="1072" cy="427"/>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66" name="Google Shape;266;p10"/>
            <p:cNvSpPr/>
            <p:nvPr/>
          </p:nvSpPr>
          <p:spPr>
            <a:xfrm>
              <a:off x="1851" y="3081"/>
              <a:ext cx="1645" cy="434"/>
            </a:xfrm>
            <a:prstGeom prst="rect">
              <a:avLst/>
            </a:prstGeom>
            <a:solidFill>
              <a:srgbClr val="FF7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67" name="Google Shape;267;p10"/>
            <p:cNvSpPr/>
            <p:nvPr/>
          </p:nvSpPr>
          <p:spPr>
            <a:xfrm>
              <a:off x="1100" y="3081"/>
              <a:ext cx="733" cy="434"/>
            </a:xfrm>
            <a:prstGeom prst="rect">
              <a:avLst/>
            </a:prstGeom>
            <a:solidFill>
              <a:srgbClr val="FF7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68" name="Google Shape;268;p10"/>
            <p:cNvSpPr/>
            <p:nvPr/>
          </p:nvSpPr>
          <p:spPr>
            <a:xfrm>
              <a:off x="420" y="1410"/>
              <a:ext cx="1361" cy="427"/>
            </a:xfrm>
            <a:prstGeom prst="rec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de-DE" sz="1400" u="none" cap="none" strike="noStrike">
                  <a:solidFill>
                    <a:srgbClr val="7F7F7F"/>
                  </a:solidFill>
                  <a:latin typeface="Arial"/>
                  <a:ea typeface="Arial"/>
                  <a:cs typeface="Arial"/>
                  <a:sym typeface="Arial"/>
                </a:rPr>
                <a:t>Kaufen</a:t>
              </a:r>
              <a:endParaRPr b="0" i="0" sz="1400" u="none" cap="none" strike="noStrike">
                <a:solidFill>
                  <a:srgbClr val="000000"/>
                </a:solidFill>
                <a:latin typeface="Arial"/>
                <a:ea typeface="Arial"/>
                <a:cs typeface="Arial"/>
                <a:sym typeface="Arial"/>
              </a:endParaRPr>
            </a:p>
          </p:txBody>
        </p:sp>
        <p:sp>
          <p:nvSpPr>
            <p:cNvPr id="269" name="Google Shape;269;p10"/>
            <p:cNvSpPr/>
            <p:nvPr/>
          </p:nvSpPr>
          <p:spPr>
            <a:xfrm>
              <a:off x="1833" y="1686"/>
              <a:ext cx="1661" cy="1246"/>
            </a:xfrm>
            <a:prstGeom prst="flowChartMerge">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0"/>
            <p:cNvSpPr/>
            <p:nvPr/>
          </p:nvSpPr>
          <p:spPr>
            <a:xfrm>
              <a:off x="1669" y="1452"/>
              <a:ext cx="1219" cy="344"/>
            </a:xfrm>
            <a:prstGeom prst="ellipse">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de-DE" sz="1200" u="none" cap="none" strike="noStrike">
                  <a:solidFill>
                    <a:srgbClr val="7F7F7F"/>
                  </a:solidFill>
                  <a:latin typeface="Arial"/>
                  <a:ea typeface="Arial"/>
                  <a:cs typeface="Arial"/>
                  <a:sym typeface="Arial"/>
                </a:rPr>
                <a:t>Inventar</a:t>
              </a:r>
              <a:endParaRPr b="0" i="0" sz="1200" u="none" cap="none" strike="noStrike">
                <a:solidFill>
                  <a:srgbClr val="000000"/>
                </a:solidFill>
                <a:latin typeface="Arial"/>
                <a:ea typeface="Arial"/>
                <a:cs typeface="Arial"/>
                <a:sym typeface="Arial"/>
              </a:endParaRPr>
            </a:p>
          </p:txBody>
        </p:sp>
        <p:sp>
          <p:nvSpPr>
            <p:cNvPr id="271" name="Google Shape;271;p10"/>
            <p:cNvSpPr/>
            <p:nvPr/>
          </p:nvSpPr>
          <p:spPr>
            <a:xfrm>
              <a:off x="2091" y="2401"/>
              <a:ext cx="1363" cy="515"/>
            </a:xfrm>
            <a:prstGeom prst="ellipse">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rgbClr val="7F7F7F"/>
                  </a:solidFill>
                  <a:latin typeface="Arial"/>
                  <a:ea typeface="Arial"/>
                  <a:cs typeface="Arial"/>
                  <a:sym typeface="Arial"/>
                </a:rPr>
                <a:t>Inventar </a:t>
              </a:r>
              <a:r>
                <a:rPr b="1" i="0" lang="de-DE" sz="825" u="none" cap="none" strike="noStrike">
                  <a:solidFill>
                    <a:srgbClr val="7F7F7F"/>
                  </a:solidFill>
                  <a:latin typeface="Arial"/>
                  <a:ea typeface="Arial"/>
                  <a:cs typeface="Arial"/>
                  <a:sym typeface="Arial"/>
                </a:rPr>
                <a:t>Fertigerzeugnisse</a:t>
              </a:r>
              <a:endParaRPr b="0" i="0" sz="1400" u="none" cap="none" strike="noStrike">
                <a:solidFill>
                  <a:srgbClr val="000000"/>
                </a:solidFill>
                <a:latin typeface="Arial"/>
                <a:ea typeface="Arial"/>
                <a:cs typeface="Arial"/>
                <a:sym typeface="Arial"/>
              </a:endParaRPr>
            </a:p>
          </p:txBody>
        </p:sp>
        <p:sp>
          <p:nvSpPr>
            <p:cNvPr id="272" name="Google Shape;272;p10"/>
            <p:cNvSpPr/>
            <p:nvPr/>
          </p:nvSpPr>
          <p:spPr>
            <a:xfrm>
              <a:off x="3494" y="2477"/>
              <a:ext cx="1084" cy="427"/>
            </a:xfrm>
            <a:prstGeom prst="rec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de-DE" sz="1350" u="none" cap="none" strike="noStrike">
                  <a:solidFill>
                    <a:srgbClr val="7F7F7F"/>
                  </a:solidFill>
                  <a:latin typeface="Arial"/>
                  <a:ea typeface="Arial"/>
                  <a:cs typeface="Arial"/>
                  <a:sym typeface="Arial"/>
                </a:rPr>
                <a:t>Vertrieb</a:t>
              </a:r>
              <a:endParaRPr b="0" i="0" sz="1400" u="none" cap="none" strike="noStrike">
                <a:solidFill>
                  <a:srgbClr val="000000"/>
                </a:solidFill>
                <a:latin typeface="Arial"/>
                <a:ea typeface="Arial"/>
                <a:cs typeface="Arial"/>
                <a:sym typeface="Arial"/>
              </a:endParaRPr>
            </a:p>
          </p:txBody>
        </p:sp>
        <p:sp>
          <p:nvSpPr>
            <p:cNvPr id="273" name="Google Shape;273;p10"/>
            <p:cNvSpPr/>
            <p:nvPr/>
          </p:nvSpPr>
          <p:spPr>
            <a:xfrm>
              <a:off x="4594" y="3081"/>
              <a:ext cx="889" cy="420"/>
            </a:xfrm>
            <a:prstGeom prst="homePlate">
              <a:avLst>
                <a:gd fmla="val 48331" name="adj"/>
              </a:avLst>
            </a:pr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74" name="Google Shape;274;p10"/>
            <p:cNvSpPr txBox="1"/>
            <p:nvPr/>
          </p:nvSpPr>
          <p:spPr>
            <a:xfrm>
              <a:off x="420" y="3169"/>
              <a:ext cx="1287" cy="302"/>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chemeClr val="lt1"/>
                  </a:solidFill>
                  <a:latin typeface="Arial"/>
                  <a:ea typeface="Arial"/>
                  <a:cs typeface="Arial"/>
                  <a:sym typeface="Arial"/>
                </a:rPr>
                <a:t>Beschaffung</a:t>
              </a:r>
              <a:endParaRPr b="0" i="0" sz="1400" u="none" cap="none" strike="noStrike">
                <a:solidFill>
                  <a:srgbClr val="000000"/>
                </a:solidFill>
                <a:latin typeface="Arial"/>
                <a:ea typeface="Arial"/>
                <a:cs typeface="Arial"/>
                <a:sym typeface="Arial"/>
              </a:endParaRPr>
            </a:p>
          </p:txBody>
        </p:sp>
        <p:sp>
          <p:nvSpPr>
            <p:cNvPr id="275" name="Google Shape;275;p10"/>
            <p:cNvSpPr txBox="1"/>
            <p:nvPr/>
          </p:nvSpPr>
          <p:spPr>
            <a:xfrm>
              <a:off x="1979" y="3163"/>
              <a:ext cx="1475" cy="302"/>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chemeClr val="lt1"/>
                  </a:solidFill>
                  <a:latin typeface="Arial"/>
                  <a:ea typeface="Arial"/>
                  <a:cs typeface="Arial"/>
                  <a:sym typeface="Arial"/>
                </a:rPr>
                <a:t>Produktion</a:t>
              </a:r>
              <a:endParaRPr b="0" i="0" sz="1400" u="none" cap="none" strike="noStrike">
                <a:solidFill>
                  <a:srgbClr val="000000"/>
                </a:solidFill>
                <a:latin typeface="Arial"/>
                <a:ea typeface="Arial"/>
                <a:cs typeface="Arial"/>
                <a:sym typeface="Arial"/>
              </a:endParaRPr>
            </a:p>
          </p:txBody>
        </p:sp>
        <p:sp>
          <p:nvSpPr>
            <p:cNvPr id="276" name="Google Shape;276;p10"/>
            <p:cNvSpPr txBox="1"/>
            <p:nvPr/>
          </p:nvSpPr>
          <p:spPr>
            <a:xfrm>
              <a:off x="3670" y="3163"/>
              <a:ext cx="1618" cy="302"/>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chemeClr val="lt1"/>
                  </a:solidFill>
                  <a:latin typeface="Arial"/>
                  <a:ea typeface="Arial"/>
                  <a:cs typeface="Arial"/>
                  <a:sym typeface="Arial"/>
                </a:rPr>
                <a:t>Marketing</a:t>
              </a:r>
              <a:endParaRPr b="0" i="0" sz="1400" u="none" cap="none" strike="noStrike">
                <a:solidFill>
                  <a:srgbClr val="000000"/>
                </a:solidFill>
                <a:latin typeface="Arial"/>
                <a:ea typeface="Arial"/>
                <a:cs typeface="Arial"/>
                <a:sym typeface="Arial"/>
              </a:endParaRPr>
            </a:p>
          </p:txBody>
        </p:sp>
        <p:sp>
          <p:nvSpPr>
            <p:cNvPr id="277" name="Google Shape;277;p10"/>
            <p:cNvSpPr/>
            <p:nvPr/>
          </p:nvSpPr>
          <p:spPr>
            <a:xfrm>
              <a:off x="2432" y="3534"/>
              <a:ext cx="205" cy="540"/>
            </a:xfrm>
            <a:prstGeom prst="downArrow">
              <a:avLst>
                <a:gd fmla="val 50000" name="adj1"/>
                <a:gd fmla="val 61090" name="adj2"/>
              </a:avLst>
            </a:prstGeom>
            <a:solidFill>
              <a:srgbClr val="FF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78" name="Google Shape;278;p10"/>
            <p:cNvSpPr/>
            <p:nvPr/>
          </p:nvSpPr>
          <p:spPr>
            <a:xfrm>
              <a:off x="4578" y="3514"/>
              <a:ext cx="194" cy="513"/>
            </a:xfrm>
            <a:prstGeom prst="upArrow">
              <a:avLst>
                <a:gd fmla="val 50000" name="adj1"/>
                <a:gd fmla="val 59957" name="adj2"/>
              </a:avLst>
            </a:prstGeom>
            <a:solidFill>
              <a:srgbClr val="2E8D15"/>
            </a:solidFill>
            <a:ln cap="flat" cmpd="sng" w="9525">
              <a:solidFill>
                <a:srgbClr val="BECD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79" name="Google Shape;279;p10"/>
            <p:cNvSpPr/>
            <p:nvPr/>
          </p:nvSpPr>
          <p:spPr>
            <a:xfrm rot="-5400000">
              <a:off x="1338" y="2569"/>
              <a:ext cx="168" cy="2076"/>
            </a:xfrm>
            <a:prstGeom prst="leftBrace">
              <a:avLst>
                <a:gd fmla="val 102976" name="adj1"/>
                <a:gd fmla="val 50000" name="adj2"/>
              </a:avLst>
            </a:prstGeom>
            <a:solidFill>
              <a:srgbClr val="00B050"/>
            </a:solidFill>
            <a:ln cap="flat" cmpd="sng" w="9525">
              <a:solidFill>
                <a:srgbClr val="BECD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80" name="Google Shape;280;p10"/>
            <p:cNvSpPr/>
            <p:nvPr/>
          </p:nvSpPr>
          <p:spPr>
            <a:xfrm rot="-5400000">
              <a:off x="3983" y="3087"/>
              <a:ext cx="168" cy="1074"/>
            </a:xfrm>
            <a:prstGeom prst="leftBrace">
              <a:avLst>
                <a:gd fmla="val 53274" name="adj1"/>
                <a:gd fmla="val 50000" name="adj2"/>
              </a:avLst>
            </a:prstGeom>
            <a:solidFill>
              <a:srgbClr val="FF0000"/>
            </a:solidFill>
            <a:ln cap="flat" cmpd="sng" w="9525">
              <a:solidFill>
                <a:srgbClr val="BECD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81" name="Google Shape;281;p10"/>
            <p:cNvSpPr txBox="1"/>
            <p:nvPr/>
          </p:nvSpPr>
          <p:spPr>
            <a:xfrm>
              <a:off x="420" y="3619"/>
              <a:ext cx="1951" cy="464"/>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0000"/>
                  </a:solidFill>
                  <a:latin typeface="Arial"/>
                  <a:ea typeface="Arial"/>
                  <a:cs typeface="Arial"/>
                  <a:sym typeface="Arial"/>
                </a:rPr>
                <a:t>Verbindlichkeiten aus Lieferungen und Leistungen</a:t>
              </a:r>
              <a:endParaRPr b="0" i="0" sz="1400" u="none" cap="none" strike="noStrike">
                <a:solidFill>
                  <a:srgbClr val="000000"/>
                </a:solidFill>
                <a:latin typeface="Arial"/>
                <a:ea typeface="Arial"/>
                <a:cs typeface="Arial"/>
                <a:sym typeface="Arial"/>
              </a:endParaRPr>
            </a:p>
          </p:txBody>
        </p:sp>
        <p:sp>
          <p:nvSpPr>
            <p:cNvPr id="282" name="Google Shape;282;p10"/>
            <p:cNvSpPr txBox="1"/>
            <p:nvPr/>
          </p:nvSpPr>
          <p:spPr>
            <a:xfrm>
              <a:off x="3198" y="3657"/>
              <a:ext cx="1800" cy="300"/>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B050"/>
                  </a:solidFill>
                  <a:latin typeface="Arial"/>
                  <a:ea typeface="Arial"/>
                  <a:cs typeface="Arial"/>
                  <a:sym typeface="Arial"/>
                </a:rPr>
                <a:t>Debitoren</a:t>
              </a:r>
              <a:endParaRPr b="0" i="0" sz="1400" u="none" cap="none" strike="noStrike">
                <a:solidFill>
                  <a:srgbClr val="000000"/>
                </a:solidFill>
                <a:latin typeface="Arial"/>
                <a:ea typeface="Arial"/>
                <a:cs typeface="Arial"/>
                <a:sym typeface="Arial"/>
              </a:endParaRPr>
            </a:p>
          </p:txBody>
        </p:sp>
        <p:sp>
          <p:nvSpPr>
            <p:cNvPr id="283" name="Google Shape;283;p10"/>
            <p:cNvSpPr/>
            <p:nvPr/>
          </p:nvSpPr>
          <p:spPr>
            <a:xfrm>
              <a:off x="2725" y="3535"/>
              <a:ext cx="205" cy="540"/>
            </a:xfrm>
            <a:prstGeom prst="downArrow">
              <a:avLst>
                <a:gd fmla="val 50000" name="adj1"/>
                <a:gd fmla="val 61090" name="adj2"/>
              </a:avLst>
            </a:prstGeom>
            <a:solidFill>
              <a:srgbClr val="FF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pic>
        <p:nvPicPr>
          <p:cNvPr id="284" name="Google Shape;284;p10"/>
          <p:cNvPicPr preferRelativeResize="0"/>
          <p:nvPr/>
        </p:nvPicPr>
        <p:blipFill rotWithShape="1">
          <a:blip r:embed="rId3">
            <a:alphaModFix/>
          </a:blip>
          <a:srcRect b="0" l="0" r="0" t="0"/>
          <a:stretch/>
        </p:blipFill>
        <p:spPr>
          <a:xfrm>
            <a:off x="0" y="0"/>
            <a:ext cx="718275" cy="679625"/>
          </a:xfrm>
          <a:prstGeom prst="rect">
            <a:avLst/>
          </a:prstGeom>
          <a:noFill/>
          <a:ln>
            <a:noFill/>
          </a:ln>
        </p:spPr>
      </p:pic>
      <p:cxnSp>
        <p:nvCxnSpPr>
          <p:cNvPr id="285" name="Google Shape;285;p10"/>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86" name="Google Shape;286;p1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87" name="Google Shape;28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88" name="Google Shape;288;p10"/>
          <p:cNvSpPr txBox="1"/>
          <p:nvPr/>
        </p:nvSpPr>
        <p:spPr>
          <a:xfrm>
            <a:off x="3868574" y="2610475"/>
            <a:ext cx="1238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7F7F7F"/>
                </a:solidFill>
                <a:latin typeface="Arial"/>
                <a:ea typeface="Arial"/>
                <a:cs typeface="Arial"/>
                <a:sym typeface="Arial"/>
              </a:rPr>
              <a:t>Produktion</a:t>
            </a:r>
            <a:endParaRPr b="0" i="0" sz="1400" u="none" cap="none" strike="noStrike">
              <a:solidFill>
                <a:srgbClr val="000000"/>
              </a:solidFill>
              <a:latin typeface="Arial"/>
              <a:ea typeface="Arial"/>
              <a:cs typeface="Arial"/>
              <a:sym typeface="Arial"/>
            </a:endParaRPr>
          </a:p>
        </p:txBody>
      </p:sp>
      <p:sp>
        <p:nvSpPr>
          <p:cNvPr id="289" name="Google Shape;289;p10"/>
          <p:cNvSpPr/>
          <p:nvPr/>
        </p:nvSpPr>
        <p:spPr>
          <a:xfrm>
            <a:off x="7904480" y="2067473"/>
            <a:ext cx="236591" cy="452235"/>
          </a:xfrm>
          <a:prstGeom prst="downArrow">
            <a:avLst>
              <a:gd fmla="val 50000" name="adj1"/>
              <a:gd fmla="val 61090" name="adj2"/>
            </a:avLst>
          </a:prstGeom>
          <a:solidFill>
            <a:srgbClr val="FF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90" name="Google Shape;290;p10"/>
          <p:cNvSpPr/>
          <p:nvPr/>
        </p:nvSpPr>
        <p:spPr>
          <a:xfrm>
            <a:off x="7904480" y="2570949"/>
            <a:ext cx="236591" cy="450248"/>
          </a:xfrm>
          <a:prstGeom prst="upArrow">
            <a:avLst>
              <a:gd fmla="val 50000" name="adj1"/>
              <a:gd fmla="val 59957" name="adj2"/>
            </a:avLst>
          </a:prstGeom>
          <a:solidFill>
            <a:srgbClr val="2E8D15"/>
          </a:solidFill>
          <a:ln cap="flat" cmpd="sng" w="9525">
            <a:solidFill>
              <a:srgbClr val="BECD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91" name="Google Shape;291;p10"/>
          <p:cNvSpPr/>
          <p:nvPr/>
        </p:nvSpPr>
        <p:spPr>
          <a:xfrm>
            <a:off x="6863738" y="4178566"/>
            <a:ext cx="236591" cy="510191"/>
          </a:xfrm>
          <a:prstGeom prst="upArrow">
            <a:avLst>
              <a:gd fmla="val 50000" name="adj1"/>
              <a:gd fmla="val 59957" name="adj2"/>
            </a:avLst>
          </a:prstGeom>
          <a:solidFill>
            <a:srgbClr val="2E8D15"/>
          </a:solidFill>
          <a:ln cap="flat" cmpd="sng" w="9525">
            <a:solidFill>
              <a:srgbClr val="BECD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92" name="Google Shape;292;p10"/>
          <p:cNvSpPr/>
          <p:nvPr/>
        </p:nvSpPr>
        <p:spPr>
          <a:xfrm>
            <a:off x="7103838" y="4175241"/>
            <a:ext cx="236591" cy="510191"/>
          </a:xfrm>
          <a:prstGeom prst="upArrow">
            <a:avLst>
              <a:gd fmla="val 50000" name="adj1"/>
              <a:gd fmla="val 59957" name="adj2"/>
            </a:avLst>
          </a:prstGeom>
          <a:solidFill>
            <a:srgbClr val="2E8D15"/>
          </a:solidFill>
          <a:ln cap="flat" cmpd="sng" w="9525">
            <a:solidFill>
              <a:srgbClr val="BECD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93" name="Google Shape;293;p10"/>
          <p:cNvSpPr txBox="1"/>
          <p:nvPr/>
        </p:nvSpPr>
        <p:spPr>
          <a:xfrm>
            <a:off x="8168336" y="2064919"/>
            <a:ext cx="79861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Auszahlung</a:t>
            </a:r>
            <a:endParaRPr b="0" i="0" sz="1400" u="none" cap="none" strike="noStrike">
              <a:solidFill>
                <a:srgbClr val="000000"/>
              </a:solidFill>
              <a:latin typeface="Arial"/>
              <a:ea typeface="Arial"/>
              <a:cs typeface="Arial"/>
              <a:sym typeface="Arial"/>
            </a:endParaRPr>
          </a:p>
        </p:txBody>
      </p:sp>
      <p:sp>
        <p:nvSpPr>
          <p:cNvPr id="294" name="Google Shape;294;p10"/>
          <p:cNvSpPr txBox="1"/>
          <p:nvPr/>
        </p:nvSpPr>
        <p:spPr>
          <a:xfrm>
            <a:off x="8177184" y="2616916"/>
            <a:ext cx="70403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Arial"/>
                <a:ea typeface="Arial"/>
                <a:cs typeface="Arial"/>
                <a:sym typeface="Arial"/>
              </a:rPr>
              <a:t>Kassenbestand</a:t>
            </a:r>
            <a:endParaRPr b="0" i="0" sz="1400" u="none" cap="none" strike="noStrike">
              <a:solidFill>
                <a:srgbClr val="000000"/>
              </a:solidFill>
              <a:latin typeface="Arial"/>
              <a:ea typeface="Arial"/>
              <a:cs typeface="Arial"/>
              <a:sym typeface="Arial"/>
            </a:endParaRPr>
          </a:p>
        </p:txBody>
      </p:sp>
      <p:sp>
        <p:nvSpPr>
          <p:cNvPr id="295" name="Google Shape;295;p10"/>
          <p:cNvSpPr/>
          <p:nvPr/>
        </p:nvSpPr>
        <p:spPr>
          <a:xfrm>
            <a:off x="7728251" y="1952786"/>
            <a:ext cx="1238702" cy="1189119"/>
          </a:xfrm>
          <a:prstGeom prst="rect">
            <a:avLst/>
          </a:prstGeom>
          <a:noFill/>
          <a:ln cap="flat" cmpd="sng" w="25400">
            <a:solidFill>
              <a:srgbClr val="FF6B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 name="Google Shape;296;p1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297" name="Google Shape;297;p10"/>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1"/>
          <p:cNvSpPr txBox="1"/>
          <p:nvPr>
            <p:ph idx="4294967295" type="title"/>
          </p:nvPr>
        </p:nvSpPr>
        <p:spPr>
          <a:xfrm>
            <a:off x="2720228" y="466896"/>
            <a:ext cx="5078524" cy="49095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3000"/>
              <a:buFont typeface="Arial"/>
              <a:buNone/>
            </a:pPr>
            <a:r>
              <a:rPr lang="de-DE" sz="2100">
                <a:solidFill>
                  <a:srgbClr val="000000"/>
                </a:solidFill>
              </a:rPr>
              <a:t>Der Cashflow-Zyklus für Investitionen</a:t>
            </a:r>
            <a:endParaRPr sz="2100"/>
          </a:p>
        </p:txBody>
      </p:sp>
      <p:sp>
        <p:nvSpPr>
          <p:cNvPr id="304" name="Google Shape;304;p11"/>
          <p:cNvSpPr/>
          <p:nvPr/>
        </p:nvSpPr>
        <p:spPr>
          <a:xfrm>
            <a:off x="1199749" y="3336251"/>
            <a:ext cx="8347151" cy="144197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650"/>
              <a:buFont typeface="Arial"/>
              <a:buChar char="•"/>
            </a:pPr>
            <a:r>
              <a:rPr b="0" i="0" lang="de-DE" sz="1650" u="none" cap="none" strike="noStrike">
                <a:solidFill>
                  <a:schemeClr val="dk2"/>
                </a:solidFill>
                <a:latin typeface="Arial"/>
                <a:ea typeface="Arial"/>
                <a:cs typeface="Arial"/>
                <a:sym typeface="Arial"/>
              </a:rPr>
              <a:t>Cashflow aus Investitionstätigkeit vs. Cashflow aus Betriebstätigkeit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270"/>
              </a:spcBef>
              <a:spcAft>
                <a:spcPts val="0"/>
              </a:spcAft>
              <a:buClr>
                <a:srgbClr val="000000"/>
              </a:buClr>
              <a:buSzPts val="1350"/>
              <a:buFont typeface="Noto Sans Symbols"/>
              <a:buChar char="⇒"/>
            </a:pPr>
            <a:r>
              <a:rPr b="0" i="0" lang="de-DE" sz="1350" u="none" cap="none" strike="noStrike">
                <a:solidFill>
                  <a:schemeClr val="dk1"/>
                </a:solidFill>
                <a:latin typeface="Arial"/>
                <a:ea typeface="Arial"/>
                <a:cs typeface="Arial"/>
                <a:sym typeface="Arial"/>
              </a:rPr>
              <a:t>mit dem Betriebszyklus verbunden</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270"/>
              </a:spcBef>
              <a:spcAft>
                <a:spcPts val="0"/>
              </a:spcAft>
              <a:buClr>
                <a:srgbClr val="000000"/>
              </a:buClr>
              <a:buSzPts val="1350"/>
              <a:buFont typeface="Noto Sans Symbols"/>
              <a:buChar char="⇒"/>
            </a:pPr>
            <a:r>
              <a:rPr b="0" i="0" lang="de-DE" sz="1350" u="none" cap="none" strike="noStrike">
                <a:solidFill>
                  <a:schemeClr val="dk1"/>
                </a:solidFill>
                <a:latin typeface="Arial"/>
                <a:ea typeface="Arial"/>
                <a:cs typeface="Arial"/>
                <a:sym typeface="Arial"/>
              </a:rPr>
              <a:t>Tagesgeschäft</a:t>
            </a:r>
            <a:endParaRPr b="0" i="0" sz="1400" u="none" cap="none" strike="noStrike">
              <a:solidFill>
                <a:srgbClr val="000000"/>
              </a:solidFill>
              <a:latin typeface="Arial"/>
              <a:ea typeface="Arial"/>
              <a:cs typeface="Arial"/>
              <a:sym typeface="Arial"/>
            </a:endParaRPr>
          </a:p>
          <a:p>
            <a:pPr indent="-200025" lvl="1" marL="742950" marR="0" rtl="0" algn="l">
              <a:lnSpc>
                <a:spcPct val="100000"/>
              </a:lnSpc>
              <a:spcBef>
                <a:spcPts val="270"/>
              </a:spcBef>
              <a:spcAft>
                <a:spcPts val="0"/>
              </a:spcAft>
              <a:buClr>
                <a:srgbClr val="000000"/>
              </a:buClr>
              <a:buSzPts val="1350"/>
              <a:buFont typeface="Noto Sans Symbols"/>
              <a:buNone/>
            </a:pPr>
            <a:r>
              <a:t/>
            </a:r>
            <a:endParaRPr b="0" i="0" sz="1350" u="none" cap="none" strike="noStrike">
              <a:solidFill>
                <a:schemeClr val="dk1"/>
              </a:solidFill>
              <a:latin typeface="Arial"/>
              <a:ea typeface="Arial"/>
              <a:cs typeface="Arial"/>
              <a:sym typeface="Arial"/>
            </a:endParaRPr>
          </a:p>
          <a:p>
            <a:pPr indent="0" lvl="1" marL="457200" marR="0" rtl="0" algn="l">
              <a:lnSpc>
                <a:spcPct val="100000"/>
              </a:lnSpc>
              <a:spcBef>
                <a:spcPts val="270"/>
              </a:spcBef>
              <a:spcAft>
                <a:spcPts val="0"/>
              </a:spcAft>
              <a:buClr>
                <a:srgbClr val="000000"/>
              </a:buClr>
              <a:buSzPts val="1350"/>
              <a:buFont typeface="Arial"/>
              <a:buNone/>
            </a:pPr>
            <a:r>
              <a:rPr b="0" i="0" lang="de-DE" sz="1350" u="none" cap="none" strike="noStrike">
                <a:solidFill>
                  <a:schemeClr val="dk1"/>
                </a:solidFill>
                <a:latin typeface="Arial"/>
                <a:ea typeface="Arial"/>
                <a:cs typeface="Arial"/>
                <a:sym typeface="Arial"/>
              </a:rPr>
              <a:t>Die Relevanz einer Investition wird in der Regel über mehrere Betriebszyklen hinweg gemessen</a:t>
            </a:r>
            <a:endParaRPr b="0" i="0" sz="1400" u="none" cap="none" strike="noStrike">
              <a:solidFill>
                <a:srgbClr val="000000"/>
              </a:solidFill>
              <a:latin typeface="Arial"/>
              <a:ea typeface="Arial"/>
              <a:cs typeface="Arial"/>
              <a:sym typeface="Arial"/>
            </a:endParaRPr>
          </a:p>
          <a:p>
            <a:pPr indent="-200025" lvl="1" marL="742950" marR="0" rtl="0" algn="l">
              <a:lnSpc>
                <a:spcPct val="100000"/>
              </a:lnSpc>
              <a:spcBef>
                <a:spcPts val="270"/>
              </a:spcBef>
              <a:spcAft>
                <a:spcPts val="0"/>
              </a:spcAft>
              <a:buClr>
                <a:srgbClr val="000000"/>
              </a:buClr>
              <a:buSzPts val="1350"/>
              <a:buFont typeface="Arial"/>
              <a:buNone/>
            </a:pPr>
            <a:r>
              <a:t/>
            </a:r>
            <a:endParaRPr b="0" i="0" sz="1500" u="none" cap="none" strike="noStrike">
              <a:solidFill>
                <a:schemeClr val="dk1"/>
              </a:solidFill>
              <a:latin typeface="Arial"/>
              <a:ea typeface="Arial"/>
              <a:cs typeface="Arial"/>
              <a:sym typeface="Arial"/>
            </a:endParaRPr>
          </a:p>
        </p:txBody>
      </p:sp>
      <p:pic>
        <p:nvPicPr>
          <p:cNvPr id="305" name="Google Shape;305;p11"/>
          <p:cNvPicPr preferRelativeResize="0"/>
          <p:nvPr/>
        </p:nvPicPr>
        <p:blipFill rotWithShape="1">
          <a:blip r:embed="rId3">
            <a:alphaModFix/>
          </a:blip>
          <a:srcRect b="0" l="0" r="0" t="0"/>
          <a:stretch/>
        </p:blipFill>
        <p:spPr>
          <a:xfrm>
            <a:off x="0" y="0"/>
            <a:ext cx="718275" cy="679625"/>
          </a:xfrm>
          <a:prstGeom prst="rect">
            <a:avLst/>
          </a:prstGeom>
          <a:noFill/>
          <a:ln>
            <a:noFill/>
          </a:ln>
        </p:spPr>
      </p:pic>
      <p:cxnSp>
        <p:nvCxnSpPr>
          <p:cNvPr id="306" name="Google Shape;306;p1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7" name="Google Shape;307;p1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08" name="Google Shape;308;p1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graphicFrame>
        <p:nvGraphicFramePr>
          <p:cNvPr id="309" name="Google Shape;309;p11"/>
          <p:cNvGraphicFramePr/>
          <p:nvPr/>
        </p:nvGraphicFramePr>
        <p:xfrm>
          <a:off x="1533349" y="1044340"/>
          <a:ext cx="3000000" cy="3000000"/>
        </p:xfrm>
        <a:graphic>
          <a:graphicData uri="http://schemas.openxmlformats.org/drawingml/2006/table">
            <a:tbl>
              <a:tblPr>
                <a:noFill/>
                <a:tableStyleId>{55BDDAC0-A0B1-41FF-94F1-DD0882AF2DD3}</a:tableStyleId>
              </a:tblPr>
              <a:tblGrid>
                <a:gridCol w="3574675"/>
                <a:gridCol w="3664325"/>
              </a:tblGrid>
              <a:tr h="429825">
                <a:tc>
                  <a:txBody>
                    <a:bodyPr/>
                    <a:lstStyle/>
                    <a:p>
                      <a:pPr indent="0" lvl="0" marL="0" marR="0" rtl="0" algn="l">
                        <a:lnSpc>
                          <a:spcPct val="115000"/>
                        </a:lnSpc>
                        <a:spcBef>
                          <a:spcPts val="0"/>
                        </a:spcBef>
                        <a:spcAft>
                          <a:spcPts val="0"/>
                        </a:spcAft>
                        <a:buClr>
                          <a:srgbClr val="000000"/>
                        </a:buClr>
                        <a:buSzPts val="1100"/>
                        <a:buFont typeface="Arial"/>
                        <a:buNone/>
                      </a:pPr>
                      <a:r>
                        <a:rPr b="1" lang="de-DE" sz="2100" u="none" cap="none" strike="noStrike">
                          <a:solidFill>
                            <a:srgbClr val="F46524"/>
                          </a:solidFill>
                          <a:latin typeface="Lato"/>
                          <a:ea typeface="Lato"/>
                          <a:cs typeface="Lato"/>
                          <a:sym typeface="Lato"/>
                        </a:rPr>
                        <a:t>Ist gedacht für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1" lang="de-DE" sz="2100" u="none" cap="none" strike="noStrike">
                          <a:solidFill>
                            <a:srgbClr val="F46524"/>
                          </a:solidFill>
                          <a:latin typeface="Lato"/>
                          <a:ea typeface="Lato"/>
                          <a:cs typeface="Lato"/>
                          <a:sym typeface="Lato"/>
                        </a:rPr>
                        <a:t>Wirkt sich aus auf...</a:t>
                      </a:r>
                      <a:endParaRPr sz="1400" u="none" cap="none" strike="noStrike"/>
                    </a:p>
                  </a:txBody>
                  <a:tcPr marT="91425" marB="91425" marR="91425" marL="91425"/>
                </a:tc>
              </a:tr>
              <a:tr h="1605350">
                <a:tc>
                  <a:txBody>
                    <a:bodyPr/>
                    <a:lstStyle/>
                    <a:p>
                      <a:pPr indent="-290513" lvl="1" marL="539750" marR="0" rtl="0" algn="l">
                        <a:lnSpc>
                          <a:spcPct val="100000"/>
                        </a:lnSpc>
                        <a:spcBef>
                          <a:spcPts val="0"/>
                        </a:spcBef>
                        <a:spcAft>
                          <a:spcPts val="0"/>
                        </a:spcAft>
                        <a:buClr>
                          <a:srgbClr val="000000"/>
                        </a:buClr>
                        <a:buSzPts val="1350"/>
                        <a:buFont typeface="Arial"/>
                        <a:buChar char="•"/>
                      </a:pPr>
                      <a:r>
                        <a:rPr b="0" i="0" lang="de-DE" sz="1350" u="none" cap="none" strike="noStrike">
                          <a:solidFill>
                            <a:schemeClr val="dk2"/>
                          </a:solidFill>
                          <a:latin typeface="Arial"/>
                          <a:ea typeface="Arial"/>
                          <a:cs typeface="Arial"/>
                          <a:sym typeface="Arial"/>
                        </a:rPr>
                        <a:t>Entwickeln einer neuen Aktivität</a:t>
                      </a:r>
                      <a:endParaRPr sz="1400" u="none" cap="none" strike="noStrike">
                        <a:solidFill>
                          <a:schemeClr val="dk2"/>
                        </a:solidFill>
                      </a:endParaRPr>
                    </a:p>
                    <a:p>
                      <a:pPr indent="-290513" lvl="1" marL="539750" marR="0" rtl="0" algn="l">
                        <a:lnSpc>
                          <a:spcPct val="100000"/>
                        </a:lnSpc>
                        <a:spcBef>
                          <a:spcPts val="270"/>
                        </a:spcBef>
                        <a:spcAft>
                          <a:spcPts val="0"/>
                        </a:spcAft>
                        <a:buClr>
                          <a:srgbClr val="000000"/>
                        </a:buClr>
                        <a:buSzPts val="1350"/>
                        <a:buFont typeface="Arial"/>
                        <a:buChar char="•"/>
                      </a:pPr>
                      <a:r>
                        <a:rPr b="0" i="0" lang="de-DE" sz="1350" u="none" cap="none" strike="noStrike">
                          <a:solidFill>
                            <a:schemeClr val="dk2"/>
                          </a:solidFill>
                          <a:latin typeface="Arial"/>
                          <a:ea typeface="Arial"/>
                          <a:cs typeface="Arial"/>
                          <a:sym typeface="Arial"/>
                        </a:rPr>
                        <a:t>Verbesserung/Erhaltung der Effizienz/Qualität eines Produktionszyklus</a:t>
                      </a:r>
                      <a:endParaRPr sz="1400" u="none" cap="none" strike="noStrike">
                        <a:solidFill>
                          <a:schemeClr val="dk2"/>
                        </a:solidFill>
                      </a:endParaRPr>
                    </a:p>
                    <a:p>
                      <a:pPr indent="-290513" lvl="1" marL="539750" marR="0" rtl="0" algn="l">
                        <a:lnSpc>
                          <a:spcPct val="100000"/>
                        </a:lnSpc>
                        <a:spcBef>
                          <a:spcPts val="270"/>
                        </a:spcBef>
                        <a:spcAft>
                          <a:spcPts val="0"/>
                        </a:spcAft>
                        <a:buClr>
                          <a:srgbClr val="000000"/>
                        </a:buClr>
                        <a:buSzPts val="1350"/>
                        <a:buFont typeface="Arial"/>
                        <a:buChar char="•"/>
                      </a:pPr>
                      <a:r>
                        <a:rPr b="0" i="0" lang="de-DE" sz="1350" u="none" cap="none" strike="noStrike">
                          <a:solidFill>
                            <a:schemeClr val="dk2"/>
                          </a:solidFill>
                          <a:latin typeface="Arial"/>
                          <a:ea typeface="Arial"/>
                          <a:cs typeface="Arial"/>
                          <a:sym typeface="Arial"/>
                        </a:rPr>
                        <a:t>Mit dem Markt Schritt halten</a:t>
                      </a:r>
                      <a:endParaRPr sz="1400" u="none" cap="none" strike="noStrike"/>
                    </a:p>
                  </a:txBody>
                  <a:tcPr marT="91425" marB="91425" marR="91425" marL="91425"/>
                </a:tc>
                <a:tc>
                  <a:txBody>
                    <a:bodyPr/>
                    <a:lstStyle/>
                    <a:p>
                      <a:pPr indent="-312738" lvl="1" marL="582613" marR="0" rtl="0" algn="l">
                        <a:lnSpc>
                          <a:spcPct val="100000"/>
                        </a:lnSpc>
                        <a:spcBef>
                          <a:spcPts val="0"/>
                        </a:spcBef>
                        <a:spcAft>
                          <a:spcPts val="0"/>
                        </a:spcAft>
                        <a:buClr>
                          <a:srgbClr val="000000"/>
                        </a:buClr>
                        <a:buSzPts val="1350"/>
                        <a:buFont typeface="Arial"/>
                        <a:buChar char="•"/>
                      </a:pPr>
                      <a:r>
                        <a:rPr b="0" i="0" lang="de-DE" sz="1350" u="none" cap="none" strike="noStrike">
                          <a:solidFill>
                            <a:schemeClr val="dk2"/>
                          </a:solidFill>
                          <a:latin typeface="Arial"/>
                          <a:ea typeface="Arial"/>
                          <a:cs typeface="Arial"/>
                          <a:sym typeface="Arial"/>
                        </a:rPr>
                        <a:t>Erlös- und Kostenstrukturen =&gt; Rentabilität</a:t>
                      </a:r>
                      <a:endParaRPr sz="1400" u="none" cap="none" strike="noStrike"/>
                    </a:p>
                    <a:p>
                      <a:pPr indent="-312738" lvl="1" marL="582613" marR="0" rtl="0" algn="l">
                        <a:lnSpc>
                          <a:spcPct val="100000"/>
                        </a:lnSpc>
                        <a:spcBef>
                          <a:spcPts val="270"/>
                        </a:spcBef>
                        <a:spcAft>
                          <a:spcPts val="0"/>
                        </a:spcAft>
                        <a:buClr>
                          <a:srgbClr val="000000"/>
                        </a:buClr>
                        <a:buSzPts val="1350"/>
                        <a:buFont typeface="Arial"/>
                        <a:buChar char="•"/>
                      </a:pPr>
                      <a:r>
                        <a:rPr b="0" i="0" lang="de-DE" sz="1350" u="none" cap="none" strike="noStrike">
                          <a:solidFill>
                            <a:schemeClr val="dk2"/>
                          </a:solidFill>
                          <a:latin typeface="Arial"/>
                          <a:ea typeface="Arial"/>
                          <a:cs typeface="Arial"/>
                          <a:sym typeface="Arial"/>
                        </a:rPr>
                        <a:t>Operativern Cashflow-Zyklus</a:t>
                      </a:r>
                      <a:endParaRPr sz="1400" u="none" cap="none" strike="noStrike"/>
                    </a:p>
                    <a:p>
                      <a:pPr indent="-312738" lvl="2" marL="582613" marR="0" rtl="0" algn="l">
                        <a:lnSpc>
                          <a:spcPct val="100000"/>
                        </a:lnSpc>
                        <a:spcBef>
                          <a:spcPts val="240"/>
                        </a:spcBef>
                        <a:spcAft>
                          <a:spcPts val="0"/>
                        </a:spcAft>
                        <a:buClr>
                          <a:srgbClr val="000000"/>
                        </a:buClr>
                        <a:buSzPts val="1200"/>
                        <a:buFont typeface="Arial"/>
                        <a:buChar char="•"/>
                      </a:pPr>
                      <a:r>
                        <a:rPr b="0" i="0" lang="de-DE" sz="1350" u="none" cap="none" strike="noStrike">
                          <a:solidFill>
                            <a:schemeClr val="dk2"/>
                          </a:solidFill>
                          <a:latin typeface="Arial"/>
                          <a:ea typeface="Arial"/>
                          <a:cs typeface="Arial"/>
                          <a:sym typeface="Arial"/>
                        </a:rPr>
                        <a:t>Einfluss ☺ Ihres Sozialunternehmens bei gleichzeitiger Verbesserung seiner Qualität (Tiefe) oder Effizienz (Breite)</a:t>
                      </a:r>
                      <a:endParaRPr b="0" i="0" sz="1350" u="none" cap="none" strike="noStrike">
                        <a:solidFill>
                          <a:schemeClr val="dk2"/>
                        </a:solidFill>
                        <a:latin typeface="Arial"/>
                        <a:ea typeface="Arial"/>
                        <a:cs typeface="Arial"/>
                        <a:sym typeface="Arial"/>
                      </a:endParaRPr>
                    </a:p>
                  </a:txBody>
                  <a:tcPr marT="91425" marB="91425" marR="91425" marL="91425"/>
                </a:tc>
              </a:tr>
            </a:tbl>
          </a:graphicData>
        </a:graphic>
      </p:graphicFrame>
      <p:sp>
        <p:nvSpPr>
          <p:cNvPr id="310" name="Google Shape;310;p1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311" name="Google Shape;311;p11"/>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2"/>
          <p:cNvSpPr txBox="1"/>
          <p:nvPr>
            <p:ph type="ctrTitle"/>
          </p:nvPr>
        </p:nvSpPr>
        <p:spPr>
          <a:xfrm>
            <a:off x="1657350" y="1723549"/>
            <a:ext cx="5829300" cy="110251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4800"/>
              <a:buNone/>
            </a:pPr>
            <a:r>
              <a:rPr lang="de-DE"/>
              <a:t>Überblick über den Finanzbedarf</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3"/>
          <p:cNvSpPr txBox="1"/>
          <p:nvPr>
            <p:ph type="title"/>
          </p:nvPr>
        </p:nvSpPr>
        <p:spPr>
          <a:xfrm>
            <a:off x="2821308" y="438070"/>
            <a:ext cx="4677987" cy="43604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de-DE" sz="2100">
                <a:latin typeface="Raleway"/>
                <a:ea typeface="Raleway"/>
                <a:cs typeface="Raleway"/>
                <a:sym typeface="Raleway"/>
              </a:rPr>
              <a:t>Eine kleine Übung zum Aufwärmen</a:t>
            </a:r>
            <a:endParaRPr sz="2100"/>
          </a:p>
        </p:txBody>
      </p:sp>
      <p:sp>
        <p:nvSpPr>
          <p:cNvPr id="324" name="Google Shape;324;p13"/>
          <p:cNvSpPr txBox="1"/>
          <p:nvPr>
            <p:ph idx="1" type="body"/>
          </p:nvPr>
        </p:nvSpPr>
        <p:spPr>
          <a:xfrm>
            <a:off x="1644705" y="943018"/>
            <a:ext cx="5896299" cy="721066"/>
          </a:xfrm>
          <a:prstGeom prst="rect">
            <a:avLst/>
          </a:prstGeom>
          <a:noFill/>
          <a:ln>
            <a:noFill/>
          </a:ln>
          <a:effectLst>
            <a:outerShdw rotWithShape="0" algn="tl" dir="2700000" dist="38100">
              <a:srgbClr val="000000">
                <a:alpha val="6666"/>
              </a:srgbClr>
            </a:outerShdw>
          </a:effectLst>
        </p:spPr>
        <p:txBody>
          <a:bodyPr anchorCtr="0" anchor="ctr" bIns="91425" lIns="91425" spcFirstLastPara="1" rIns="91425" wrap="square" tIns="91425">
            <a:normAutofit/>
          </a:bodyPr>
          <a:lstStyle/>
          <a:p>
            <a:pPr indent="0" lvl="0" marL="0" rtl="0" algn="ctr">
              <a:lnSpc>
                <a:spcPct val="115000"/>
              </a:lnSpc>
              <a:spcBef>
                <a:spcPts val="0"/>
              </a:spcBef>
              <a:spcAft>
                <a:spcPts val="0"/>
              </a:spcAft>
              <a:buSzPts val="1800"/>
              <a:buFont typeface="Arial"/>
              <a:buNone/>
            </a:pPr>
            <a:r>
              <a:rPr lang="de-DE" sz="1500"/>
              <a:t>Jedem Bedarf sollte ein geeignetes Finanzierungsinstrument gegenüberstehen:</a:t>
            </a:r>
            <a:endParaRPr/>
          </a:p>
        </p:txBody>
      </p:sp>
      <p:sp>
        <p:nvSpPr>
          <p:cNvPr id="325" name="Google Shape;325;p13"/>
          <p:cNvSpPr txBox="1"/>
          <p:nvPr>
            <p:ph idx="2" type="body"/>
          </p:nvPr>
        </p:nvSpPr>
        <p:spPr>
          <a:xfrm>
            <a:off x="3338642" y="1525972"/>
            <a:ext cx="2300158" cy="3156865"/>
          </a:xfrm>
          <a:prstGeom prst="rect">
            <a:avLst/>
          </a:prstGeom>
          <a:noFill/>
          <a:ln>
            <a:noFill/>
          </a:ln>
        </p:spPr>
        <p:txBody>
          <a:bodyPr anchorCtr="0" anchor="t" bIns="91425" lIns="91425" spcFirstLastPara="1" rIns="91425" wrap="square" tIns="91425">
            <a:normAutofit fontScale="85000" lnSpcReduction="10000"/>
          </a:bodyPr>
          <a:lstStyle/>
          <a:p>
            <a:pPr indent="0" lvl="0" marL="0" rtl="0" algn="ctr">
              <a:lnSpc>
                <a:spcPct val="115000"/>
              </a:lnSpc>
              <a:spcBef>
                <a:spcPts val="0"/>
              </a:spcBef>
              <a:spcAft>
                <a:spcPts val="0"/>
              </a:spcAft>
              <a:buSzPct val="176470"/>
              <a:buNone/>
            </a:pPr>
            <a:r>
              <a:rPr lang="de-DE" sz="1200"/>
              <a:t>1- Kauf eines Autos</a:t>
            </a:r>
            <a:endParaRPr/>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2- Gehalt für einen neuen Mitarbeiter</a:t>
            </a:r>
            <a:endParaRPr/>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3- Vorschuss auf einen gewährten, aber noch nicht abgerechneten Zuschuss</a:t>
            </a:r>
            <a:endParaRPr/>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4- Wiederkehrende Kassenfehlbeträge aufgrund der täglichen Tätigkeit (operative WCR)</a:t>
            </a:r>
            <a:endParaRPr/>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5- Verlust im vorangegangenen GJ oder zu Beginn/vorhergesehene Verluste aufgrund der Ausweitung der Geschäftstätigkeit</a:t>
            </a:r>
            <a:endParaRPr/>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6- Miete</a:t>
            </a:r>
            <a:endParaRPr/>
          </a:p>
        </p:txBody>
      </p:sp>
      <p:sp>
        <p:nvSpPr>
          <p:cNvPr id="326" name="Google Shape;326;p13"/>
          <p:cNvSpPr txBox="1"/>
          <p:nvPr/>
        </p:nvSpPr>
        <p:spPr>
          <a:xfrm>
            <a:off x="1282596" y="3597700"/>
            <a:ext cx="1609091" cy="284443"/>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Umsatz</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327" name="Google Shape;327;p13"/>
          <p:cNvSpPr txBox="1"/>
          <p:nvPr/>
        </p:nvSpPr>
        <p:spPr>
          <a:xfrm>
            <a:off x="1298581" y="1525972"/>
            <a:ext cx="1593106" cy="532236"/>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Mittel- bis langfristiges Darlehen (&gt;1 Jahr)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328" name="Google Shape;328;p13"/>
          <p:cNvSpPr txBox="1"/>
          <p:nvPr/>
        </p:nvSpPr>
        <p:spPr>
          <a:xfrm>
            <a:off x="1290589" y="2295198"/>
            <a:ext cx="1593106" cy="326062"/>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Eigenkapital</a:t>
            </a:r>
            <a:endParaRPr b="0" i="0" sz="1400" u="none" cap="none" strike="noStrike">
              <a:solidFill>
                <a:srgbClr val="000000"/>
              </a:solidFill>
              <a:latin typeface="Arial"/>
              <a:ea typeface="Arial"/>
              <a:cs typeface="Arial"/>
              <a:sym typeface="Arial"/>
            </a:endParaRPr>
          </a:p>
        </p:txBody>
      </p:sp>
      <p:sp>
        <p:nvSpPr>
          <p:cNvPr id="329" name="Google Shape;329;p13"/>
          <p:cNvSpPr txBox="1"/>
          <p:nvPr/>
        </p:nvSpPr>
        <p:spPr>
          <a:xfrm>
            <a:off x="1282597" y="2818268"/>
            <a:ext cx="1593106" cy="570435"/>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Betriebskostenzuschuss/Subvention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330" name="Google Shape;330;p13"/>
          <p:cNvSpPr txBox="1"/>
          <p:nvPr/>
        </p:nvSpPr>
        <p:spPr>
          <a:xfrm>
            <a:off x="6091945" y="3364321"/>
            <a:ext cx="1769455" cy="360686"/>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Leasing</a:t>
            </a:r>
            <a:endParaRPr b="0" i="0" sz="1400" u="none" cap="none" strike="noStrike">
              <a:solidFill>
                <a:srgbClr val="000000"/>
              </a:solidFill>
              <a:latin typeface="Arial"/>
              <a:ea typeface="Arial"/>
              <a:cs typeface="Arial"/>
              <a:sym typeface="Arial"/>
            </a:endParaRPr>
          </a:p>
        </p:txBody>
      </p:sp>
      <p:sp>
        <p:nvSpPr>
          <p:cNvPr id="331" name="Google Shape;331;p13"/>
          <p:cNvSpPr txBox="1"/>
          <p:nvPr/>
        </p:nvSpPr>
        <p:spPr>
          <a:xfrm>
            <a:off x="6091947" y="1708954"/>
            <a:ext cx="1753472" cy="617594"/>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Überziehungskredit oder andere kurzfristige Kredite (&lt;1 Jahr)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332" name="Google Shape;332;p13"/>
          <p:cNvSpPr txBox="1"/>
          <p:nvPr/>
        </p:nvSpPr>
        <p:spPr>
          <a:xfrm>
            <a:off x="6091947" y="2632595"/>
            <a:ext cx="1769456" cy="360684"/>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fontScale="92500" lnSpcReduction="10000"/>
          </a:bodyPr>
          <a:lstStyle/>
          <a:p>
            <a:pPr indent="0" lvl="0" marL="0" marR="0" rtl="0" algn="ctr">
              <a:lnSpc>
                <a:spcPct val="90000"/>
              </a:lnSpc>
              <a:spcBef>
                <a:spcPts val="0"/>
              </a:spcBef>
              <a:spcAft>
                <a:spcPts val="0"/>
              </a:spcAft>
              <a:buClr>
                <a:srgbClr val="000000"/>
              </a:buClr>
              <a:buSzPct val="108108"/>
              <a:buFont typeface="Arial"/>
              <a:buNone/>
            </a:pPr>
            <a:r>
              <a:rPr b="0" i="0" lang="de-DE" sz="1200" u="none" cap="none" strike="noStrike">
                <a:solidFill>
                  <a:schemeClr val="dk1"/>
                </a:solidFill>
                <a:latin typeface="Arial"/>
                <a:ea typeface="Arial"/>
                <a:cs typeface="Arial"/>
                <a:sym typeface="Arial"/>
              </a:rPr>
              <a:t>Außergewöhnliche Ausgleichssubvention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ct val="108108"/>
              <a:buFont typeface="Arial"/>
              <a:buNone/>
            </a:pPr>
            <a:r>
              <a:t/>
            </a:r>
            <a:endParaRPr b="0" i="0" sz="1200" u="none" cap="none" strike="noStrike">
              <a:solidFill>
                <a:schemeClr val="dk1"/>
              </a:solidFill>
              <a:latin typeface="Arial"/>
              <a:ea typeface="Arial"/>
              <a:cs typeface="Arial"/>
              <a:sym typeface="Arial"/>
            </a:endParaRPr>
          </a:p>
        </p:txBody>
      </p:sp>
      <p:pic>
        <p:nvPicPr>
          <p:cNvPr id="333" name="Google Shape;333;p13"/>
          <p:cNvPicPr preferRelativeResize="0"/>
          <p:nvPr/>
        </p:nvPicPr>
        <p:blipFill rotWithShape="1">
          <a:blip r:embed="rId3">
            <a:alphaModFix/>
          </a:blip>
          <a:srcRect b="0" l="0" r="0" t="0"/>
          <a:stretch/>
        </p:blipFill>
        <p:spPr>
          <a:xfrm>
            <a:off x="0" y="0"/>
            <a:ext cx="718275" cy="679625"/>
          </a:xfrm>
          <a:prstGeom prst="rect">
            <a:avLst/>
          </a:prstGeom>
          <a:noFill/>
          <a:ln>
            <a:noFill/>
          </a:ln>
        </p:spPr>
      </p:pic>
      <p:cxnSp>
        <p:nvCxnSpPr>
          <p:cNvPr id="334" name="Google Shape;334;p1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35" name="Google Shape;335;p1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36" name="Google Shape;336;p1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pic>
        <p:nvPicPr>
          <p:cNvPr descr="Graphical user interface, application&#10;&#10;Description automatically generated with medium confidence" id="337" name="Google Shape;337;p13"/>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
        <p:nvSpPr>
          <p:cNvPr id="338" name="Google Shape;338;p13"/>
          <p:cNvSpPr txBox="1"/>
          <p:nvPr/>
        </p:nvSpPr>
        <p:spPr>
          <a:xfrm>
            <a:off x="1046538" y="795130"/>
            <a:ext cx="1567676"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100" u="none" cap="none" strike="noStrike">
                <a:solidFill>
                  <a:schemeClr val="dk1"/>
                </a:solidFill>
                <a:latin typeface="Arial"/>
                <a:ea typeface="Arial"/>
                <a:cs typeface="Arial"/>
                <a:sym typeface="Arial"/>
              </a:rPr>
              <a:t>Ein wenig Übung </a:t>
            </a:r>
            <a:endParaRPr b="0" i="0" sz="1100" u="none" cap="none" strike="noStrike">
              <a:solidFill>
                <a:srgbClr val="000000"/>
              </a:solidFill>
              <a:latin typeface="Arial"/>
              <a:ea typeface="Arial"/>
              <a:cs typeface="Arial"/>
              <a:sym typeface="Arial"/>
            </a:endParaRPr>
          </a:p>
        </p:txBody>
      </p:sp>
      <p:pic>
        <p:nvPicPr>
          <p:cNvPr descr="Bleistift" id="339" name="Google Shape;339;p13"/>
          <p:cNvPicPr preferRelativeResize="0"/>
          <p:nvPr/>
        </p:nvPicPr>
        <p:blipFill rotWithShape="1">
          <a:blip r:embed="rId5">
            <a:alphaModFix/>
          </a:blip>
          <a:srcRect b="0" l="0" r="0" t="0"/>
          <a:stretch/>
        </p:blipFill>
        <p:spPr>
          <a:xfrm>
            <a:off x="513775" y="336565"/>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4"/>
          <p:cNvSpPr txBox="1"/>
          <p:nvPr>
            <p:ph idx="1" type="body"/>
          </p:nvPr>
        </p:nvSpPr>
        <p:spPr>
          <a:xfrm>
            <a:off x="1635269" y="869273"/>
            <a:ext cx="5896299" cy="721066"/>
          </a:xfrm>
          <a:prstGeom prst="rect">
            <a:avLst/>
          </a:prstGeom>
          <a:noFill/>
          <a:ln>
            <a:noFill/>
          </a:ln>
          <a:effectLst>
            <a:outerShdw rotWithShape="0" algn="tl" dir="2700000" dist="38100">
              <a:srgbClr val="000000">
                <a:alpha val="6666"/>
              </a:srgbClr>
            </a:outerShdw>
          </a:effectLst>
        </p:spPr>
        <p:txBody>
          <a:bodyPr anchorCtr="0" anchor="ctr" bIns="91425" lIns="91425" spcFirstLastPara="1" rIns="91425" wrap="square" tIns="91425">
            <a:normAutofit/>
          </a:bodyPr>
          <a:lstStyle/>
          <a:p>
            <a:pPr indent="0" lvl="0" marL="0" rtl="0" algn="ctr">
              <a:lnSpc>
                <a:spcPct val="115000"/>
              </a:lnSpc>
              <a:spcBef>
                <a:spcPts val="0"/>
              </a:spcBef>
              <a:spcAft>
                <a:spcPts val="0"/>
              </a:spcAft>
              <a:buSzPts val="1800"/>
              <a:buFont typeface="Arial"/>
              <a:buNone/>
            </a:pPr>
            <a:r>
              <a:rPr lang="de-DE" sz="1500"/>
              <a:t>Jedem Bedarf sollte ein geeignetes Finanzierungsinstrument gegenüberstehen:</a:t>
            </a:r>
            <a:endParaRPr/>
          </a:p>
        </p:txBody>
      </p:sp>
      <p:sp>
        <p:nvSpPr>
          <p:cNvPr id="347" name="Google Shape;347;p14"/>
          <p:cNvSpPr txBox="1"/>
          <p:nvPr>
            <p:ph idx="2" type="body"/>
          </p:nvPr>
        </p:nvSpPr>
        <p:spPr>
          <a:xfrm>
            <a:off x="3338642" y="1525972"/>
            <a:ext cx="2300158" cy="3156865"/>
          </a:xfrm>
          <a:prstGeom prst="rect">
            <a:avLst/>
          </a:prstGeom>
          <a:noFill/>
          <a:ln>
            <a:noFill/>
          </a:ln>
        </p:spPr>
        <p:txBody>
          <a:bodyPr anchorCtr="0" anchor="t" bIns="91425" lIns="91425" spcFirstLastPara="1" rIns="91425" wrap="square" tIns="91425">
            <a:normAutofit fontScale="85000" lnSpcReduction="10000"/>
          </a:bodyPr>
          <a:lstStyle/>
          <a:p>
            <a:pPr indent="0" lvl="0" marL="0" rtl="0" algn="ctr">
              <a:lnSpc>
                <a:spcPct val="115000"/>
              </a:lnSpc>
              <a:spcBef>
                <a:spcPts val="0"/>
              </a:spcBef>
              <a:spcAft>
                <a:spcPts val="0"/>
              </a:spcAft>
              <a:buSzPct val="176470"/>
              <a:buNone/>
            </a:pPr>
            <a:r>
              <a:rPr lang="de-DE" sz="1200"/>
              <a:t>1- Kauf eines Autos</a:t>
            </a:r>
            <a:endParaRPr/>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2- Gehalt für einen neuen Mitarbeiter</a:t>
            </a:r>
            <a:endParaRPr/>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3- Vorschuss auf einen gewährten, aber noch nicht abgerechneten Zuschuss</a:t>
            </a:r>
            <a:endParaRPr/>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4- Wiederkehrende Kassenfehlbeträge aufgrund der täglichen Tätigkeit (operative WCR)</a:t>
            </a:r>
            <a:endParaRPr/>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5- Verlust im vorangegangenen GJ oder zu Beginn/vorhergesehene Verluste aufgrund der Ausweitung der Geschäftstätigkeit</a:t>
            </a:r>
            <a:endParaRPr sz="1200"/>
          </a:p>
          <a:p>
            <a:pPr indent="0" lvl="0" marL="0" rtl="0" algn="ctr">
              <a:lnSpc>
                <a:spcPct val="115000"/>
              </a:lnSpc>
              <a:spcBef>
                <a:spcPts val="0"/>
              </a:spcBef>
              <a:spcAft>
                <a:spcPts val="0"/>
              </a:spcAft>
              <a:buSzPct val="176470"/>
              <a:buNone/>
            </a:pPr>
            <a:r>
              <a:t/>
            </a:r>
            <a:endParaRPr sz="1200"/>
          </a:p>
          <a:p>
            <a:pPr indent="0" lvl="0" marL="0" rtl="0" algn="ctr">
              <a:lnSpc>
                <a:spcPct val="115000"/>
              </a:lnSpc>
              <a:spcBef>
                <a:spcPts val="0"/>
              </a:spcBef>
              <a:spcAft>
                <a:spcPts val="0"/>
              </a:spcAft>
              <a:buSzPct val="176470"/>
              <a:buNone/>
            </a:pPr>
            <a:r>
              <a:rPr lang="de-DE" sz="1200"/>
              <a:t>6- Miete</a:t>
            </a:r>
            <a:endParaRPr/>
          </a:p>
        </p:txBody>
      </p:sp>
      <p:sp>
        <p:nvSpPr>
          <p:cNvPr id="348" name="Google Shape;348;p14"/>
          <p:cNvSpPr txBox="1"/>
          <p:nvPr/>
        </p:nvSpPr>
        <p:spPr>
          <a:xfrm>
            <a:off x="1282596" y="3597700"/>
            <a:ext cx="1609091" cy="284443"/>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Umsatz</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349" name="Google Shape;349;p14"/>
          <p:cNvSpPr txBox="1"/>
          <p:nvPr/>
        </p:nvSpPr>
        <p:spPr>
          <a:xfrm>
            <a:off x="1298581" y="1697522"/>
            <a:ext cx="1593106" cy="548106"/>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Mittel- bis langfristiges Darlehen (&gt;1 Jahr)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350" name="Google Shape;350;p14"/>
          <p:cNvSpPr txBox="1"/>
          <p:nvPr/>
        </p:nvSpPr>
        <p:spPr>
          <a:xfrm>
            <a:off x="1290589" y="2295198"/>
            <a:ext cx="1593106" cy="326062"/>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Eigenkapital</a:t>
            </a:r>
            <a:endParaRPr b="0" i="0" sz="1400" u="none" cap="none" strike="noStrike">
              <a:solidFill>
                <a:srgbClr val="000000"/>
              </a:solidFill>
              <a:latin typeface="Arial"/>
              <a:ea typeface="Arial"/>
              <a:cs typeface="Arial"/>
              <a:sym typeface="Arial"/>
            </a:endParaRPr>
          </a:p>
        </p:txBody>
      </p:sp>
      <p:sp>
        <p:nvSpPr>
          <p:cNvPr id="351" name="Google Shape;351;p14"/>
          <p:cNvSpPr txBox="1"/>
          <p:nvPr/>
        </p:nvSpPr>
        <p:spPr>
          <a:xfrm>
            <a:off x="1282597" y="2818268"/>
            <a:ext cx="1593106" cy="570435"/>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Betriebskostenzuschuss/Subvention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352" name="Google Shape;352;p14"/>
          <p:cNvSpPr txBox="1"/>
          <p:nvPr/>
        </p:nvSpPr>
        <p:spPr>
          <a:xfrm>
            <a:off x="6091946" y="3364321"/>
            <a:ext cx="1593106" cy="360686"/>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Leasing</a:t>
            </a:r>
            <a:endParaRPr b="0" i="0" sz="1400" u="none" cap="none" strike="noStrike">
              <a:solidFill>
                <a:srgbClr val="000000"/>
              </a:solidFill>
              <a:latin typeface="Arial"/>
              <a:ea typeface="Arial"/>
              <a:cs typeface="Arial"/>
              <a:sym typeface="Arial"/>
            </a:endParaRPr>
          </a:p>
        </p:txBody>
      </p:sp>
      <p:sp>
        <p:nvSpPr>
          <p:cNvPr id="353" name="Google Shape;353;p14"/>
          <p:cNvSpPr txBox="1"/>
          <p:nvPr/>
        </p:nvSpPr>
        <p:spPr>
          <a:xfrm>
            <a:off x="6091947" y="1708953"/>
            <a:ext cx="1593106" cy="739241"/>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Überziehungskredit oder andere kurzfristige Kredite (&lt;1 Jahr)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354" name="Google Shape;354;p14"/>
          <p:cNvSpPr txBox="1"/>
          <p:nvPr/>
        </p:nvSpPr>
        <p:spPr>
          <a:xfrm>
            <a:off x="6091947" y="2632595"/>
            <a:ext cx="1609091" cy="371346"/>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Außergewöhnliche Ausgleichssubvention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pic>
        <p:nvPicPr>
          <p:cNvPr id="355" name="Google Shape;355;p14"/>
          <p:cNvPicPr preferRelativeResize="0"/>
          <p:nvPr/>
        </p:nvPicPr>
        <p:blipFill rotWithShape="1">
          <a:blip r:embed="rId3">
            <a:alphaModFix/>
          </a:blip>
          <a:srcRect b="0" l="0" r="0" t="0"/>
          <a:stretch/>
        </p:blipFill>
        <p:spPr>
          <a:xfrm>
            <a:off x="0" y="0"/>
            <a:ext cx="718275" cy="679625"/>
          </a:xfrm>
          <a:prstGeom prst="rect">
            <a:avLst/>
          </a:prstGeom>
          <a:noFill/>
          <a:ln>
            <a:noFill/>
          </a:ln>
        </p:spPr>
      </p:pic>
      <p:cxnSp>
        <p:nvCxnSpPr>
          <p:cNvPr id="356" name="Google Shape;356;p1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57" name="Google Shape;357;p1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58" name="Google Shape;358;p1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59" name="Google Shape;359;p14"/>
          <p:cNvSpPr txBox="1"/>
          <p:nvPr/>
        </p:nvSpPr>
        <p:spPr>
          <a:xfrm>
            <a:off x="2649930" y="460488"/>
            <a:ext cx="4677987" cy="43604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i="0" lang="de-DE" sz="2100" u="none" cap="none" strike="noStrike">
                <a:solidFill>
                  <a:schemeClr val="dk2"/>
                </a:solidFill>
                <a:latin typeface="Raleway"/>
                <a:ea typeface="Raleway"/>
                <a:cs typeface="Raleway"/>
                <a:sym typeface="Raleway"/>
              </a:rPr>
              <a:t>Eine kleine Übung zum Aufwärmen</a:t>
            </a:r>
            <a:endParaRPr b="0" i="0" sz="2100" u="none" cap="none" strike="noStrike">
              <a:solidFill>
                <a:schemeClr val="dk2"/>
              </a:solidFill>
              <a:latin typeface="Arial"/>
              <a:ea typeface="Arial"/>
              <a:cs typeface="Arial"/>
              <a:sym typeface="Arial"/>
            </a:endParaRPr>
          </a:p>
        </p:txBody>
      </p:sp>
      <p:pic>
        <p:nvPicPr>
          <p:cNvPr descr="Graphical user interface, application&#10;&#10;Description automatically generated with medium confidence" id="360" name="Google Shape;360;p14"/>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
        <p:nvSpPr>
          <p:cNvPr id="361" name="Google Shape;361;p14"/>
          <p:cNvSpPr txBox="1"/>
          <p:nvPr/>
        </p:nvSpPr>
        <p:spPr>
          <a:xfrm>
            <a:off x="1046538" y="795130"/>
            <a:ext cx="13997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Ein wenig Übung </a:t>
            </a:r>
            <a:endParaRPr b="0" i="0" sz="1400" u="none" cap="none" strike="noStrike">
              <a:solidFill>
                <a:srgbClr val="000000"/>
              </a:solidFill>
              <a:latin typeface="Arial"/>
              <a:ea typeface="Arial"/>
              <a:cs typeface="Arial"/>
              <a:sym typeface="Arial"/>
            </a:endParaRPr>
          </a:p>
        </p:txBody>
      </p:sp>
      <p:pic>
        <p:nvPicPr>
          <p:cNvPr descr="Bleistift" id="362" name="Google Shape;362;p14"/>
          <p:cNvPicPr preferRelativeResize="0"/>
          <p:nvPr/>
        </p:nvPicPr>
        <p:blipFill rotWithShape="1">
          <a:blip r:embed="rId5">
            <a:alphaModFix/>
          </a:blip>
          <a:srcRect b="0" l="0" r="0" t="0"/>
          <a:stretch/>
        </p:blipFill>
        <p:spPr>
          <a:xfrm>
            <a:off x="513775" y="336565"/>
            <a:ext cx="914400" cy="914400"/>
          </a:xfrm>
          <a:prstGeom prst="rect">
            <a:avLst/>
          </a:prstGeom>
          <a:noFill/>
          <a:ln>
            <a:noFill/>
          </a:ln>
        </p:spPr>
      </p:pic>
      <p:cxnSp>
        <p:nvCxnSpPr>
          <p:cNvPr id="363" name="Google Shape;363;p14"/>
          <p:cNvCxnSpPr/>
          <p:nvPr/>
        </p:nvCxnSpPr>
        <p:spPr>
          <a:xfrm>
            <a:off x="2843346" y="1742022"/>
            <a:ext cx="810300" cy="1080300"/>
          </a:xfrm>
          <a:prstGeom prst="straightConnector1">
            <a:avLst/>
          </a:prstGeom>
          <a:noFill/>
          <a:ln cap="flat" cmpd="sng" w="9525">
            <a:solidFill>
              <a:schemeClr val="dk2"/>
            </a:solidFill>
            <a:prstDash val="solid"/>
            <a:round/>
            <a:headEnd len="sm" w="sm" type="none"/>
            <a:tailEnd len="sm" w="sm" type="none"/>
          </a:ln>
        </p:spPr>
      </p:cxnSp>
      <p:cxnSp>
        <p:nvCxnSpPr>
          <p:cNvPr id="364" name="Google Shape;364;p14"/>
          <p:cNvCxnSpPr/>
          <p:nvPr/>
        </p:nvCxnSpPr>
        <p:spPr>
          <a:xfrm rot="10800000">
            <a:off x="2843226" y="1742022"/>
            <a:ext cx="1108200" cy="0"/>
          </a:xfrm>
          <a:prstGeom prst="straightConnector1">
            <a:avLst/>
          </a:prstGeom>
          <a:noFill/>
          <a:ln cap="flat" cmpd="sng" w="9525">
            <a:solidFill>
              <a:schemeClr val="dk1"/>
            </a:solidFill>
            <a:prstDash val="solid"/>
            <a:round/>
            <a:headEnd len="sm" w="sm" type="none"/>
            <a:tailEnd len="sm" w="sm" type="none"/>
          </a:ln>
        </p:spPr>
      </p:cxnSp>
      <p:cxnSp>
        <p:nvCxnSpPr>
          <p:cNvPr id="365" name="Google Shape;365;p14"/>
          <p:cNvCxnSpPr>
            <a:endCxn id="352" idx="1"/>
          </p:cNvCxnSpPr>
          <p:nvPr/>
        </p:nvCxnSpPr>
        <p:spPr>
          <a:xfrm>
            <a:off x="5142446" y="1701164"/>
            <a:ext cx="949500" cy="1843500"/>
          </a:xfrm>
          <a:prstGeom prst="straightConnector1">
            <a:avLst/>
          </a:prstGeom>
          <a:noFill/>
          <a:ln cap="flat" cmpd="sng" w="9525">
            <a:solidFill>
              <a:schemeClr val="dk1"/>
            </a:solidFill>
            <a:prstDash val="solid"/>
            <a:round/>
            <a:headEnd len="sm" w="sm" type="none"/>
            <a:tailEnd len="sm" w="sm" type="none"/>
          </a:ln>
        </p:spPr>
      </p:cxnSp>
      <p:cxnSp>
        <p:nvCxnSpPr>
          <p:cNvPr id="366" name="Google Shape;366;p14"/>
          <p:cNvCxnSpPr>
            <a:endCxn id="353" idx="1"/>
          </p:cNvCxnSpPr>
          <p:nvPr/>
        </p:nvCxnSpPr>
        <p:spPr>
          <a:xfrm flipH="1" rot="10800000">
            <a:off x="5296947" y="2078574"/>
            <a:ext cx="795000" cy="415200"/>
          </a:xfrm>
          <a:prstGeom prst="straightConnector1">
            <a:avLst/>
          </a:prstGeom>
          <a:noFill/>
          <a:ln cap="flat" cmpd="sng" w="9525">
            <a:solidFill>
              <a:srgbClr val="FF00FF"/>
            </a:solidFill>
            <a:prstDash val="solid"/>
            <a:round/>
            <a:headEnd len="sm" w="sm" type="none"/>
            <a:tailEnd len="sm" w="sm" type="none"/>
          </a:ln>
        </p:spPr>
      </p:cxnSp>
      <p:cxnSp>
        <p:nvCxnSpPr>
          <p:cNvPr id="367" name="Google Shape;367;p14"/>
          <p:cNvCxnSpPr>
            <a:stCxn id="350" idx="3"/>
          </p:cNvCxnSpPr>
          <p:nvPr/>
        </p:nvCxnSpPr>
        <p:spPr>
          <a:xfrm>
            <a:off x="2883695" y="2458229"/>
            <a:ext cx="634800" cy="1176300"/>
          </a:xfrm>
          <a:prstGeom prst="straightConnector1">
            <a:avLst/>
          </a:prstGeom>
          <a:noFill/>
          <a:ln cap="flat" cmpd="sng" w="9525">
            <a:solidFill>
              <a:srgbClr val="0000FF"/>
            </a:solidFill>
            <a:prstDash val="dash"/>
            <a:round/>
            <a:headEnd len="sm" w="sm" type="none"/>
            <a:tailEnd len="sm" w="sm" type="none"/>
          </a:ln>
        </p:spPr>
      </p:cxnSp>
      <p:cxnSp>
        <p:nvCxnSpPr>
          <p:cNvPr id="368" name="Google Shape;368;p14"/>
          <p:cNvCxnSpPr>
            <a:stCxn id="354" idx="1"/>
          </p:cNvCxnSpPr>
          <p:nvPr/>
        </p:nvCxnSpPr>
        <p:spPr>
          <a:xfrm flipH="1">
            <a:off x="5490147" y="2818268"/>
            <a:ext cx="601800" cy="874200"/>
          </a:xfrm>
          <a:prstGeom prst="straightConnector1">
            <a:avLst/>
          </a:prstGeom>
          <a:noFill/>
          <a:ln cap="flat" cmpd="sng" w="9525">
            <a:solidFill>
              <a:srgbClr val="0000FF"/>
            </a:solidFill>
            <a:prstDash val="dash"/>
            <a:round/>
            <a:headEnd len="sm" w="sm" type="none"/>
            <a:tailEnd len="sm" w="sm" type="none"/>
          </a:ln>
        </p:spPr>
      </p:cxnSp>
      <p:cxnSp>
        <p:nvCxnSpPr>
          <p:cNvPr id="369" name="Google Shape;369;p14"/>
          <p:cNvCxnSpPr>
            <a:stCxn id="348" idx="3"/>
          </p:cNvCxnSpPr>
          <p:nvPr/>
        </p:nvCxnSpPr>
        <p:spPr>
          <a:xfrm flipH="1" rot="10800000">
            <a:off x="2891687" y="2029921"/>
            <a:ext cx="704100" cy="1710000"/>
          </a:xfrm>
          <a:prstGeom prst="straightConnector1">
            <a:avLst/>
          </a:prstGeom>
          <a:noFill/>
          <a:ln cap="flat" cmpd="sng" w="9525">
            <a:solidFill>
              <a:srgbClr val="351C75"/>
            </a:solidFill>
            <a:prstDash val="dot"/>
            <a:round/>
            <a:headEnd len="sm" w="sm" type="none"/>
            <a:tailEnd len="sm" w="sm" type="none"/>
          </a:ln>
        </p:spPr>
      </p:cxnSp>
      <p:cxnSp>
        <p:nvCxnSpPr>
          <p:cNvPr id="370" name="Google Shape;370;p14"/>
          <p:cNvCxnSpPr>
            <a:stCxn id="348" idx="3"/>
          </p:cNvCxnSpPr>
          <p:nvPr/>
        </p:nvCxnSpPr>
        <p:spPr>
          <a:xfrm>
            <a:off x="2891687" y="3739921"/>
            <a:ext cx="1206600" cy="571200"/>
          </a:xfrm>
          <a:prstGeom prst="straightConnector1">
            <a:avLst/>
          </a:prstGeom>
          <a:noFill/>
          <a:ln cap="flat" cmpd="sng" w="9525">
            <a:solidFill>
              <a:srgbClr val="351C75"/>
            </a:solidFill>
            <a:prstDash val="dot"/>
            <a:round/>
            <a:headEnd len="sm" w="sm" type="none"/>
            <a:tailEnd len="sm" w="sm" type="none"/>
          </a:ln>
        </p:spPr>
      </p:cxnSp>
      <p:cxnSp>
        <p:nvCxnSpPr>
          <p:cNvPr id="371" name="Google Shape;371;p14"/>
          <p:cNvCxnSpPr>
            <a:stCxn id="351" idx="3"/>
          </p:cNvCxnSpPr>
          <p:nvPr/>
        </p:nvCxnSpPr>
        <p:spPr>
          <a:xfrm flipH="1" rot="10800000">
            <a:off x="2875703" y="2010586"/>
            <a:ext cx="662100" cy="1092900"/>
          </a:xfrm>
          <a:prstGeom prst="straightConnector1">
            <a:avLst/>
          </a:prstGeom>
          <a:noFill/>
          <a:ln cap="flat" cmpd="sng" w="38100">
            <a:solidFill>
              <a:srgbClr val="00B050"/>
            </a:solidFill>
            <a:prstDash val="dot"/>
            <a:round/>
            <a:headEnd len="sm" w="sm" type="none"/>
            <a:tailEnd len="sm" w="sm" type="none"/>
          </a:ln>
        </p:spPr>
      </p:cxnSp>
      <p:cxnSp>
        <p:nvCxnSpPr>
          <p:cNvPr id="372" name="Google Shape;372;p14"/>
          <p:cNvCxnSpPr>
            <a:stCxn id="351" idx="3"/>
          </p:cNvCxnSpPr>
          <p:nvPr/>
        </p:nvCxnSpPr>
        <p:spPr>
          <a:xfrm>
            <a:off x="2875703" y="3103485"/>
            <a:ext cx="1319400" cy="1207500"/>
          </a:xfrm>
          <a:prstGeom prst="straightConnector1">
            <a:avLst/>
          </a:prstGeom>
          <a:noFill/>
          <a:ln cap="flat" cmpd="sng" w="38100">
            <a:solidFill>
              <a:srgbClr val="00B050"/>
            </a:solidFill>
            <a:prstDash val="dot"/>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77"/>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None/>
            </a:pPr>
            <a:r>
              <a:rPr lang="de-DE"/>
              <a:t>Kurzfristiger Finanzierungsbedarf</a:t>
            </a:r>
            <a:endParaRPr/>
          </a:p>
        </p:txBody>
      </p:sp>
      <p:sp>
        <p:nvSpPr>
          <p:cNvPr id="378" name="Google Shape;378;p77"/>
          <p:cNvSpPr txBox="1"/>
          <p:nvPr/>
        </p:nvSpPr>
        <p:spPr>
          <a:xfrm>
            <a:off x="1656160" y="1713548"/>
            <a:ext cx="5829300" cy="11025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4800"/>
              <a:buFont typeface="Raleway"/>
              <a:buNone/>
            </a:pPr>
            <a:r>
              <a:rPr b="1" i="0" lang="de-DE" sz="4800" u="none" cap="none" strike="noStrike">
                <a:solidFill>
                  <a:schemeClr val="lt1"/>
                </a:solidFill>
                <a:latin typeface="Raleway"/>
                <a:ea typeface="Raleway"/>
                <a:cs typeface="Raleway"/>
                <a:sym typeface="Raleway"/>
              </a:rPr>
              <a:t>Überblick über den Finanzbedarf</a:t>
            </a:r>
            <a:endParaRPr b="1" i="0" sz="4800" u="none" cap="none" strike="noStrike">
              <a:solidFill>
                <a:schemeClr val="lt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6"/>
          <p:cNvSpPr txBox="1"/>
          <p:nvPr/>
        </p:nvSpPr>
        <p:spPr>
          <a:xfrm>
            <a:off x="1863217" y="978651"/>
            <a:ext cx="5429123"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22D4A"/>
              </a:solidFill>
              <a:latin typeface="Arial"/>
              <a:ea typeface="Arial"/>
              <a:cs typeface="Arial"/>
              <a:sym typeface="Arial"/>
            </a:endParaRPr>
          </a:p>
        </p:txBody>
      </p:sp>
      <p:sp>
        <p:nvSpPr>
          <p:cNvPr id="384" name="Google Shape;384;p16"/>
          <p:cNvSpPr txBox="1"/>
          <p:nvPr/>
        </p:nvSpPr>
        <p:spPr>
          <a:xfrm>
            <a:off x="1522695" y="1545350"/>
            <a:ext cx="5773783" cy="668754"/>
          </a:xfrm>
          <a:prstGeom prst="rect">
            <a:avLst/>
          </a:prstGeom>
          <a:noFill/>
          <a:ln>
            <a:noFill/>
          </a:ln>
        </p:spPr>
        <p:txBody>
          <a:bodyPr anchorCtr="0" anchor="t" bIns="0" lIns="0" spcFirstLastPara="1" rIns="0" wrap="square" tIns="0">
            <a:noAutofit/>
          </a:bodyPr>
          <a:lstStyle/>
          <a:p>
            <a:pPr indent="-190500" lvl="0" marL="257175"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85" name="Google Shape;385;p16"/>
          <p:cNvSpPr txBox="1"/>
          <p:nvPr/>
        </p:nvSpPr>
        <p:spPr>
          <a:xfrm>
            <a:off x="3410175" y="403499"/>
            <a:ext cx="3281082" cy="51139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i="0" lang="de-DE" sz="2100" u="none" cap="none" strike="noStrike">
                <a:solidFill>
                  <a:schemeClr val="dk2"/>
                </a:solidFill>
                <a:latin typeface="Raleway"/>
                <a:ea typeface="Raleway"/>
                <a:cs typeface="Raleway"/>
                <a:sym typeface="Raleway"/>
              </a:rPr>
              <a:t>Erinnern Sie sich an das Betriebskapital?</a:t>
            </a:r>
            <a:endParaRPr b="1" i="0" sz="2100" u="none" cap="none" strike="noStrike">
              <a:solidFill>
                <a:schemeClr val="dk2"/>
              </a:solidFill>
              <a:latin typeface="Raleway"/>
              <a:ea typeface="Raleway"/>
              <a:cs typeface="Raleway"/>
              <a:sym typeface="Raleway"/>
            </a:endParaRPr>
          </a:p>
        </p:txBody>
      </p:sp>
      <p:cxnSp>
        <p:nvCxnSpPr>
          <p:cNvPr id="386" name="Google Shape;386;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87" name="Google Shape;387;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88" name="Google Shape;388;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pic>
        <p:nvPicPr>
          <p:cNvPr id="389" name="Google Shape;389;p16"/>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90" name="Google Shape;390;p16"/>
          <p:cNvSpPr txBox="1"/>
          <p:nvPr/>
        </p:nvSpPr>
        <p:spPr>
          <a:xfrm>
            <a:off x="4446350" y="1169200"/>
            <a:ext cx="4466400" cy="2136600"/>
          </a:xfrm>
          <a:prstGeom prst="rect">
            <a:avLst/>
          </a:prstGeom>
          <a:noFill/>
          <a:ln>
            <a:noFill/>
          </a:ln>
        </p:spPr>
        <p:txBody>
          <a:bodyPr anchorCtr="0" anchor="ctr" bIns="91425" lIns="91425" spcFirstLastPara="1" rIns="91425" wrap="square" tIns="91425">
            <a:noAutofit/>
          </a:bodyPr>
          <a:lstStyle/>
          <a:p>
            <a:pPr indent="-228600" lvl="0" marL="457200" marR="0" rtl="0" algn="l">
              <a:lnSpc>
                <a:spcPct val="100000"/>
              </a:lnSpc>
              <a:spcBef>
                <a:spcPts val="600"/>
              </a:spcBef>
              <a:spcAft>
                <a:spcPts val="0"/>
              </a:spcAft>
              <a:buClr>
                <a:schemeClr val="dk1"/>
              </a:buClr>
              <a:buSzPts val="1800"/>
              <a:buFont typeface="Noto Sans"/>
              <a:buChar char="−"/>
            </a:pPr>
            <a:r>
              <a:rPr b="0" i="0" lang="de-DE" sz="1500" u="none" cap="none" strike="noStrike">
                <a:solidFill>
                  <a:schemeClr val="dk2"/>
                </a:solidFill>
                <a:latin typeface="Lato"/>
                <a:ea typeface="Lato"/>
                <a:cs typeface="Lato"/>
                <a:sym typeface="Lato"/>
              </a:rPr>
              <a:t>Betriebskapitalbedarf: Finanzmittel, die zur Deckung des Betriebszyklus benötigt werden</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1200"/>
              </a:spcBef>
              <a:spcAft>
                <a:spcPts val="600"/>
              </a:spcAft>
              <a:buClr>
                <a:schemeClr val="dk1"/>
              </a:buClr>
              <a:buSzPts val="1800"/>
              <a:buFont typeface="Noto Sans"/>
              <a:buChar char="−"/>
            </a:pPr>
            <a:r>
              <a:rPr b="0" i="0" lang="de-DE" sz="1500" u="none" cap="none" strike="noStrike">
                <a:solidFill>
                  <a:schemeClr val="dk2"/>
                </a:solidFill>
                <a:latin typeface="Lato"/>
                <a:ea typeface="Lato"/>
                <a:cs typeface="Lato"/>
                <a:sym typeface="Lato"/>
              </a:rPr>
              <a:t>Diskrepanzen zwischen dem operativen Geschäft und dem tatsächlichen Cashflow</a:t>
            </a:r>
            <a:endParaRPr b="0" i="0" sz="1400" u="none" cap="none" strike="noStrike">
              <a:solidFill>
                <a:srgbClr val="000000"/>
              </a:solidFill>
              <a:latin typeface="Arial"/>
              <a:ea typeface="Arial"/>
              <a:cs typeface="Arial"/>
              <a:sym typeface="Arial"/>
            </a:endParaRPr>
          </a:p>
        </p:txBody>
      </p:sp>
      <p:sp>
        <p:nvSpPr>
          <p:cNvPr id="391" name="Google Shape;391;p16"/>
          <p:cNvSpPr txBox="1"/>
          <p:nvPr/>
        </p:nvSpPr>
        <p:spPr>
          <a:xfrm>
            <a:off x="1518557" y="3738532"/>
            <a:ext cx="6139543"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FF6B26"/>
                </a:solidFill>
                <a:latin typeface="Open Sans"/>
                <a:ea typeface="Open Sans"/>
                <a:cs typeface="Open Sans"/>
                <a:sym typeface="Open Sans"/>
              </a:rPr>
              <a:t>WCR = Forderungen + Vorräte - Verbindlichkeiten </a:t>
            </a:r>
            <a:r>
              <a:rPr b="0" i="1" lang="de-DE" sz="1200" u="none" cap="none" strike="noStrike">
                <a:solidFill>
                  <a:schemeClr val="dk2"/>
                </a:solidFill>
                <a:latin typeface="Open Sans"/>
                <a:ea typeface="Open Sans"/>
                <a:cs typeface="Open Sans"/>
                <a:sym typeface="Open Sans"/>
              </a:rPr>
              <a:t>(außerordentliche und finanzielle Posten werden zurückgestellt)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6"/>
          <p:cNvSpPr txBox="1"/>
          <p:nvPr>
            <p:ph idx="12" type="sldNum"/>
          </p:nvPr>
        </p:nvSpPr>
        <p:spPr>
          <a:xfrm>
            <a:off x="8747592" y="4903627"/>
            <a:ext cx="388789" cy="115416"/>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393" name="Google Shape;393;p16"/>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grpSp>
        <p:nvGrpSpPr>
          <p:cNvPr id="394" name="Google Shape;394;p16"/>
          <p:cNvGrpSpPr/>
          <p:nvPr/>
        </p:nvGrpSpPr>
        <p:grpSpPr>
          <a:xfrm>
            <a:off x="136537" y="1263863"/>
            <a:ext cx="4435463" cy="2397986"/>
            <a:chOff x="339" y="1383"/>
            <a:chExt cx="5144" cy="3070"/>
          </a:xfrm>
        </p:grpSpPr>
        <p:sp>
          <p:nvSpPr>
            <p:cNvPr id="395" name="Google Shape;395;p16"/>
            <p:cNvSpPr/>
            <p:nvPr/>
          </p:nvSpPr>
          <p:spPr>
            <a:xfrm>
              <a:off x="339" y="3081"/>
              <a:ext cx="1019" cy="434"/>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396" name="Google Shape;396;p16"/>
            <p:cNvSpPr/>
            <p:nvPr/>
          </p:nvSpPr>
          <p:spPr>
            <a:xfrm>
              <a:off x="3524" y="3081"/>
              <a:ext cx="1072" cy="427"/>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397" name="Google Shape;397;p16"/>
            <p:cNvSpPr/>
            <p:nvPr/>
          </p:nvSpPr>
          <p:spPr>
            <a:xfrm>
              <a:off x="1851" y="3081"/>
              <a:ext cx="1645" cy="434"/>
            </a:xfrm>
            <a:prstGeom prst="rect">
              <a:avLst/>
            </a:prstGeom>
            <a:solidFill>
              <a:srgbClr val="FF7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398" name="Google Shape;398;p16"/>
            <p:cNvSpPr/>
            <p:nvPr/>
          </p:nvSpPr>
          <p:spPr>
            <a:xfrm>
              <a:off x="1100" y="3081"/>
              <a:ext cx="733" cy="434"/>
            </a:xfrm>
            <a:prstGeom prst="rect">
              <a:avLst/>
            </a:prstGeom>
            <a:solidFill>
              <a:srgbClr val="FF7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399" name="Google Shape;399;p16"/>
            <p:cNvSpPr/>
            <p:nvPr/>
          </p:nvSpPr>
          <p:spPr>
            <a:xfrm>
              <a:off x="420" y="1410"/>
              <a:ext cx="1361" cy="427"/>
            </a:xfrm>
            <a:prstGeom prst="rec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de-DE" sz="1400" u="none" cap="none" strike="noStrike">
                  <a:solidFill>
                    <a:srgbClr val="7F7F7F"/>
                  </a:solidFill>
                  <a:latin typeface="Arial"/>
                  <a:ea typeface="Arial"/>
                  <a:cs typeface="Arial"/>
                  <a:sym typeface="Arial"/>
                </a:rPr>
                <a:t>Kaufen</a:t>
              </a:r>
              <a:endParaRPr b="0" i="0" sz="1400" u="none" cap="none" strike="noStrike">
                <a:solidFill>
                  <a:srgbClr val="000000"/>
                </a:solidFill>
                <a:latin typeface="Arial"/>
                <a:ea typeface="Arial"/>
                <a:cs typeface="Arial"/>
                <a:sym typeface="Arial"/>
              </a:endParaRPr>
            </a:p>
          </p:txBody>
        </p:sp>
        <p:sp>
          <p:nvSpPr>
            <p:cNvPr id="400" name="Google Shape;400;p16"/>
            <p:cNvSpPr/>
            <p:nvPr/>
          </p:nvSpPr>
          <p:spPr>
            <a:xfrm>
              <a:off x="1833" y="1686"/>
              <a:ext cx="1661" cy="1246"/>
            </a:xfrm>
            <a:prstGeom prst="flowChartMerge">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6"/>
            <p:cNvSpPr/>
            <p:nvPr/>
          </p:nvSpPr>
          <p:spPr>
            <a:xfrm>
              <a:off x="1755" y="1383"/>
              <a:ext cx="1385" cy="467"/>
            </a:xfrm>
            <a:prstGeom prst="ellipse">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de-DE" sz="1200" u="none" cap="none" strike="noStrike">
                  <a:solidFill>
                    <a:srgbClr val="7F7F7F"/>
                  </a:solidFill>
                  <a:latin typeface="Arial"/>
                  <a:ea typeface="Arial"/>
                  <a:cs typeface="Arial"/>
                  <a:sym typeface="Arial"/>
                </a:rPr>
                <a:t>Inventar</a:t>
              </a:r>
              <a:endParaRPr b="0" i="0" sz="1200" u="none" cap="none" strike="noStrike">
                <a:solidFill>
                  <a:srgbClr val="000000"/>
                </a:solidFill>
                <a:latin typeface="Arial"/>
                <a:ea typeface="Arial"/>
                <a:cs typeface="Arial"/>
                <a:sym typeface="Arial"/>
              </a:endParaRPr>
            </a:p>
          </p:txBody>
        </p:sp>
        <p:sp>
          <p:nvSpPr>
            <p:cNvPr id="402" name="Google Shape;402;p16"/>
            <p:cNvSpPr/>
            <p:nvPr/>
          </p:nvSpPr>
          <p:spPr>
            <a:xfrm>
              <a:off x="1620" y="2401"/>
              <a:ext cx="1834" cy="515"/>
            </a:xfrm>
            <a:prstGeom prst="ellipse">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rgbClr val="7F7F7F"/>
                  </a:solidFill>
                  <a:latin typeface="Arial"/>
                  <a:ea typeface="Arial"/>
                  <a:cs typeface="Arial"/>
                  <a:sym typeface="Arial"/>
                </a:rPr>
                <a:t>Inventar </a:t>
              </a:r>
              <a:r>
                <a:rPr b="1" i="0" lang="de-DE" sz="825" u="none" cap="none" strike="noStrike">
                  <a:solidFill>
                    <a:srgbClr val="7F7F7F"/>
                  </a:solidFill>
                  <a:latin typeface="Arial"/>
                  <a:ea typeface="Arial"/>
                  <a:cs typeface="Arial"/>
                  <a:sym typeface="Arial"/>
                </a:rPr>
                <a:t>Fertigerzeugnisse</a:t>
              </a:r>
              <a:endParaRPr b="0" i="0" sz="1400" u="none" cap="none" strike="noStrike">
                <a:solidFill>
                  <a:srgbClr val="000000"/>
                </a:solidFill>
                <a:latin typeface="Arial"/>
                <a:ea typeface="Arial"/>
                <a:cs typeface="Arial"/>
                <a:sym typeface="Arial"/>
              </a:endParaRPr>
            </a:p>
          </p:txBody>
        </p:sp>
        <p:sp>
          <p:nvSpPr>
            <p:cNvPr id="403" name="Google Shape;403;p16"/>
            <p:cNvSpPr/>
            <p:nvPr/>
          </p:nvSpPr>
          <p:spPr>
            <a:xfrm>
              <a:off x="3494" y="2477"/>
              <a:ext cx="1084" cy="427"/>
            </a:xfrm>
            <a:prstGeom prst="rec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de-DE" sz="1350" u="none" cap="none" strike="noStrike">
                  <a:solidFill>
                    <a:srgbClr val="7F7F7F"/>
                  </a:solidFill>
                  <a:latin typeface="Arial"/>
                  <a:ea typeface="Arial"/>
                  <a:cs typeface="Arial"/>
                  <a:sym typeface="Arial"/>
                </a:rPr>
                <a:t>Vertrieb</a:t>
              </a:r>
              <a:endParaRPr b="0" i="0" sz="1400" u="none" cap="none" strike="noStrike">
                <a:solidFill>
                  <a:srgbClr val="000000"/>
                </a:solidFill>
                <a:latin typeface="Arial"/>
                <a:ea typeface="Arial"/>
                <a:cs typeface="Arial"/>
                <a:sym typeface="Arial"/>
              </a:endParaRPr>
            </a:p>
          </p:txBody>
        </p:sp>
        <p:sp>
          <p:nvSpPr>
            <p:cNvPr id="404" name="Google Shape;404;p16"/>
            <p:cNvSpPr/>
            <p:nvPr/>
          </p:nvSpPr>
          <p:spPr>
            <a:xfrm>
              <a:off x="4594" y="3081"/>
              <a:ext cx="889" cy="420"/>
            </a:xfrm>
            <a:prstGeom prst="homePlate">
              <a:avLst>
                <a:gd fmla="val 48331" name="adj"/>
              </a:avLst>
            </a:pr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05" name="Google Shape;405;p16"/>
            <p:cNvSpPr txBox="1"/>
            <p:nvPr/>
          </p:nvSpPr>
          <p:spPr>
            <a:xfrm>
              <a:off x="420" y="3125"/>
              <a:ext cx="1335" cy="384"/>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chemeClr val="lt1"/>
                  </a:solidFill>
                  <a:latin typeface="Arial"/>
                  <a:ea typeface="Arial"/>
                  <a:cs typeface="Arial"/>
                  <a:sym typeface="Arial"/>
                </a:rPr>
                <a:t>Beschaffung</a:t>
              </a:r>
              <a:endParaRPr b="0" i="0" sz="1400" u="none" cap="none" strike="noStrike">
                <a:solidFill>
                  <a:srgbClr val="000000"/>
                </a:solidFill>
                <a:latin typeface="Arial"/>
                <a:ea typeface="Arial"/>
                <a:cs typeface="Arial"/>
                <a:sym typeface="Arial"/>
              </a:endParaRPr>
            </a:p>
          </p:txBody>
        </p:sp>
        <p:sp>
          <p:nvSpPr>
            <p:cNvPr id="406" name="Google Shape;406;p16"/>
            <p:cNvSpPr txBox="1"/>
            <p:nvPr/>
          </p:nvSpPr>
          <p:spPr>
            <a:xfrm>
              <a:off x="1979" y="3163"/>
              <a:ext cx="1475" cy="302"/>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chemeClr val="lt1"/>
                  </a:solidFill>
                  <a:latin typeface="Arial"/>
                  <a:ea typeface="Arial"/>
                  <a:cs typeface="Arial"/>
                  <a:sym typeface="Arial"/>
                </a:rPr>
                <a:t>Produktion</a:t>
              </a:r>
              <a:endParaRPr b="0" i="0" sz="1400" u="none" cap="none" strike="noStrike">
                <a:solidFill>
                  <a:srgbClr val="000000"/>
                </a:solidFill>
                <a:latin typeface="Arial"/>
                <a:ea typeface="Arial"/>
                <a:cs typeface="Arial"/>
                <a:sym typeface="Arial"/>
              </a:endParaRPr>
            </a:p>
          </p:txBody>
        </p:sp>
        <p:sp>
          <p:nvSpPr>
            <p:cNvPr id="407" name="Google Shape;407;p16"/>
            <p:cNvSpPr txBox="1"/>
            <p:nvPr/>
          </p:nvSpPr>
          <p:spPr>
            <a:xfrm>
              <a:off x="3670" y="3163"/>
              <a:ext cx="1618" cy="302"/>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chemeClr val="lt1"/>
                  </a:solidFill>
                  <a:latin typeface="Arial"/>
                  <a:ea typeface="Arial"/>
                  <a:cs typeface="Arial"/>
                  <a:sym typeface="Arial"/>
                </a:rPr>
                <a:t>Marketing</a:t>
              </a:r>
              <a:endParaRPr b="0" i="0" sz="1400" u="none" cap="none" strike="noStrike">
                <a:solidFill>
                  <a:srgbClr val="000000"/>
                </a:solidFill>
                <a:latin typeface="Arial"/>
                <a:ea typeface="Arial"/>
                <a:cs typeface="Arial"/>
                <a:sym typeface="Arial"/>
              </a:endParaRPr>
            </a:p>
          </p:txBody>
        </p:sp>
        <p:sp>
          <p:nvSpPr>
            <p:cNvPr id="408" name="Google Shape;408;p16"/>
            <p:cNvSpPr/>
            <p:nvPr/>
          </p:nvSpPr>
          <p:spPr>
            <a:xfrm>
              <a:off x="2432" y="3534"/>
              <a:ext cx="205" cy="540"/>
            </a:xfrm>
            <a:prstGeom prst="downArrow">
              <a:avLst>
                <a:gd fmla="val 50000" name="adj1"/>
                <a:gd fmla="val 61090" name="adj2"/>
              </a:avLst>
            </a:prstGeom>
            <a:solidFill>
              <a:srgbClr val="FF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09" name="Google Shape;409;p16"/>
            <p:cNvSpPr/>
            <p:nvPr/>
          </p:nvSpPr>
          <p:spPr>
            <a:xfrm>
              <a:off x="4578" y="3514"/>
              <a:ext cx="194" cy="513"/>
            </a:xfrm>
            <a:prstGeom prst="upArrow">
              <a:avLst>
                <a:gd fmla="val 50000" name="adj1"/>
                <a:gd fmla="val 59957" name="adj2"/>
              </a:avLst>
            </a:prstGeom>
            <a:solidFill>
              <a:srgbClr val="2E8D15"/>
            </a:solidFill>
            <a:ln cap="flat" cmpd="sng" w="9525">
              <a:solidFill>
                <a:srgbClr val="BECD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10" name="Google Shape;410;p16"/>
            <p:cNvSpPr/>
            <p:nvPr/>
          </p:nvSpPr>
          <p:spPr>
            <a:xfrm rot="-5400000">
              <a:off x="1338" y="2569"/>
              <a:ext cx="168" cy="2076"/>
            </a:xfrm>
            <a:prstGeom prst="leftBrace">
              <a:avLst>
                <a:gd fmla="val 102976" name="adj1"/>
                <a:gd fmla="val 50000" name="adj2"/>
              </a:avLst>
            </a:prstGeom>
            <a:solidFill>
              <a:srgbClr val="00B050"/>
            </a:solidFill>
            <a:ln cap="flat" cmpd="sng" w="9525">
              <a:solidFill>
                <a:srgbClr val="BECD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11" name="Google Shape;411;p16"/>
            <p:cNvSpPr/>
            <p:nvPr/>
          </p:nvSpPr>
          <p:spPr>
            <a:xfrm rot="-5400000">
              <a:off x="3983" y="3087"/>
              <a:ext cx="168" cy="1074"/>
            </a:xfrm>
            <a:prstGeom prst="leftBrace">
              <a:avLst>
                <a:gd fmla="val 53274" name="adj1"/>
                <a:gd fmla="val 50000" name="adj2"/>
              </a:avLst>
            </a:prstGeom>
            <a:solidFill>
              <a:srgbClr val="FF0000"/>
            </a:solidFill>
            <a:ln cap="flat" cmpd="sng" w="9525">
              <a:solidFill>
                <a:srgbClr val="BECD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12" name="Google Shape;412;p16"/>
            <p:cNvSpPr txBox="1"/>
            <p:nvPr/>
          </p:nvSpPr>
          <p:spPr>
            <a:xfrm>
              <a:off x="519" y="3626"/>
              <a:ext cx="1671" cy="827"/>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0000"/>
                  </a:solidFill>
                  <a:latin typeface="Arial"/>
                  <a:ea typeface="Arial"/>
                  <a:cs typeface="Arial"/>
                  <a:sym typeface="Arial"/>
                </a:rPr>
                <a:t>Verbindlichkeiten aus Lieferungen und Leistungen</a:t>
              </a:r>
              <a:endParaRPr b="0" i="0" sz="1400" u="none" cap="none" strike="noStrike">
                <a:solidFill>
                  <a:srgbClr val="000000"/>
                </a:solidFill>
                <a:latin typeface="Arial"/>
                <a:ea typeface="Arial"/>
                <a:cs typeface="Arial"/>
                <a:sym typeface="Arial"/>
              </a:endParaRPr>
            </a:p>
          </p:txBody>
        </p:sp>
        <p:sp>
          <p:nvSpPr>
            <p:cNvPr id="413" name="Google Shape;413;p16"/>
            <p:cNvSpPr txBox="1"/>
            <p:nvPr/>
          </p:nvSpPr>
          <p:spPr>
            <a:xfrm>
              <a:off x="3198" y="3657"/>
              <a:ext cx="1800" cy="300"/>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B050"/>
                  </a:solidFill>
                  <a:latin typeface="Arial"/>
                  <a:ea typeface="Arial"/>
                  <a:cs typeface="Arial"/>
                  <a:sym typeface="Arial"/>
                </a:rPr>
                <a:t>Debitoren</a:t>
              </a:r>
              <a:endParaRPr b="0" i="0" sz="1400" u="none" cap="none" strike="noStrike">
                <a:solidFill>
                  <a:srgbClr val="000000"/>
                </a:solidFill>
                <a:latin typeface="Arial"/>
                <a:ea typeface="Arial"/>
                <a:cs typeface="Arial"/>
                <a:sym typeface="Arial"/>
              </a:endParaRPr>
            </a:p>
          </p:txBody>
        </p:sp>
        <p:sp>
          <p:nvSpPr>
            <p:cNvPr id="414" name="Google Shape;414;p16"/>
            <p:cNvSpPr/>
            <p:nvPr/>
          </p:nvSpPr>
          <p:spPr>
            <a:xfrm>
              <a:off x="2725" y="3535"/>
              <a:ext cx="205" cy="540"/>
            </a:xfrm>
            <a:prstGeom prst="downArrow">
              <a:avLst>
                <a:gd fmla="val 50000" name="adj1"/>
                <a:gd fmla="val 61090" name="adj2"/>
              </a:avLst>
            </a:prstGeom>
            <a:solidFill>
              <a:srgbClr val="FF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1"/>
          <p:cNvSpPr txBox="1"/>
          <p:nvPr>
            <p:ph idx="1" type="body"/>
          </p:nvPr>
        </p:nvSpPr>
        <p:spPr>
          <a:xfrm>
            <a:off x="1587061" y="1460946"/>
            <a:ext cx="7315201" cy="2608498"/>
          </a:xfrm>
          <a:prstGeom prst="rect">
            <a:avLst/>
          </a:prstGeom>
          <a:noFill/>
          <a:ln>
            <a:noFill/>
          </a:ln>
        </p:spPr>
        <p:txBody>
          <a:bodyPr anchorCtr="0" anchor="ctr" bIns="91425" lIns="91425" spcFirstLastPara="1" rIns="91425" wrap="square" tIns="91425">
            <a:noAutofit/>
          </a:bodyPr>
          <a:lstStyle/>
          <a:p>
            <a:pPr indent="-114300" lvl="0" marL="457200" rtl="0" algn="l">
              <a:lnSpc>
                <a:spcPct val="100000"/>
              </a:lnSpc>
              <a:spcBef>
                <a:spcPts val="600"/>
              </a:spcBef>
              <a:spcAft>
                <a:spcPts val="0"/>
              </a:spcAft>
              <a:buClr>
                <a:schemeClr val="dk1"/>
              </a:buClr>
              <a:buSzPts val="1800"/>
              <a:buFont typeface="Noto Sans"/>
              <a:buNone/>
            </a:pPr>
            <a:r>
              <a:t/>
            </a:r>
            <a:endParaRPr sz="1500"/>
          </a:p>
          <a:p>
            <a:pPr indent="-228600" lvl="0" marL="457200" rtl="0" algn="l">
              <a:lnSpc>
                <a:spcPct val="100000"/>
              </a:lnSpc>
              <a:spcBef>
                <a:spcPts val="1200"/>
              </a:spcBef>
              <a:spcAft>
                <a:spcPts val="0"/>
              </a:spcAft>
              <a:buClr>
                <a:schemeClr val="dk1"/>
              </a:buClr>
              <a:buSzPts val="1800"/>
              <a:buFont typeface="Noto Sans"/>
              <a:buChar char="−"/>
            </a:pPr>
            <a:r>
              <a:rPr lang="de-DE" sz="1500"/>
              <a:t>WCR-Schätzung und Trend in der Vergangenheit</a:t>
            </a:r>
            <a:endParaRPr/>
          </a:p>
          <a:p>
            <a:pPr indent="-317500" lvl="2" marL="1371600" rtl="0" algn="l">
              <a:lnSpc>
                <a:spcPct val="100000"/>
              </a:lnSpc>
              <a:spcBef>
                <a:spcPts val="600"/>
              </a:spcBef>
              <a:spcAft>
                <a:spcPts val="0"/>
              </a:spcAft>
              <a:buClr>
                <a:schemeClr val="dk1"/>
              </a:buClr>
              <a:buSzPts val="1400"/>
              <a:buFont typeface="Courier New"/>
              <a:buChar char="o"/>
            </a:pPr>
            <a:r>
              <a:rPr lang="de-DE" sz="1200"/>
              <a:t>hilft bei der Prognose des künftigen Betriebskapitalbedarfs (WCR)</a:t>
            </a:r>
            <a:endParaRPr/>
          </a:p>
          <a:p>
            <a:pPr indent="-317500" lvl="2" marL="1371600" rtl="0" algn="l">
              <a:lnSpc>
                <a:spcPct val="100000"/>
              </a:lnSpc>
              <a:spcBef>
                <a:spcPts val="600"/>
              </a:spcBef>
              <a:spcAft>
                <a:spcPts val="0"/>
              </a:spcAft>
              <a:buClr>
                <a:schemeClr val="dk1"/>
              </a:buClr>
              <a:buSzPts val="1400"/>
              <a:buFont typeface="Courier New"/>
              <a:buChar char="o"/>
            </a:pPr>
            <a:r>
              <a:rPr lang="de-DE" sz="1200"/>
              <a:t>hilft dabei, Verbesserungspotenziale in Ihrem Cash Management zu erkennen</a:t>
            </a:r>
            <a:endParaRPr/>
          </a:p>
          <a:p>
            <a:pPr indent="-317500" lvl="3" marL="1828800" rtl="0" algn="l">
              <a:lnSpc>
                <a:spcPct val="100000"/>
              </a:lnSpc>
              <a:spcBef>
                <a:spcPts val="0"/>
              </a:spcBef>
              <a:spcAft>
                <a:spcPts val="0"/>
              </a:spcAft>
              <a:buClr>
                <a:schemeClr val="dk1"/>
              </a:buClr>
              <a:buSzPts val="1400"/>
              <a:buFont typeface="Arial"/>
              <a:buChar char="•"/>
            </a:pPr>
            <a:r>
              <a:rPr lang="de-DE" sz="1100"/>
              <a:t>Debitoren- und Kreditorenmanagement (siehe Abschnitt "Finanzierungsquellen")</a:t>
            </a:r>
            <a:endParaRPr/>
          </a:p>
          <a:p>
            <a:pPr indent="-114300" lvl="0" marL="457200" rtl="0" algn="l">
              <a:lnSpc>
                <a:spcPct val="100000"/>
              </a:lnSpc>
              <a:spcBef>
                <a:spcPts val="0"/>
              </a:spcBef>
              <a:spcAft>
                <a:spcPts val="0"/>
              </a:spcAft>
              <a:buClr>
                <a:schemeClr val="dk1"/>
              </a:buClr>
              <a:buSzPts val="1800"/>
              <a:buFont typeface="Noto Sans"/>
              <a:buNone/>
            </a:pPr>
            <a:r>
              <a:t/>
            </a:r>
            <a:endParaRPr sz="400"/>
          </a:p>
          <a:p>
            <a:pPr indent="-228600" lvl="0" marL="457200" rtl="0" algn="l">
              <a:lnSpc>
                <a:spcPct val="100000"/>
              </a:lnSpc>
              <a:spcBef>
                <a:spcPts val="0"/>
              </a:spcBef>
              <a:spcAft>
                <a:spcPts val="0"/>
              </a:spcAft>
              <a:buClr>
                <a:schemeClr val="dk1"/>
              </a:buClr>
              <a:buSzPts val="1800"/>
              <a:buFont typeface="Noto Sans"/>
              <a:buChar char="−"/>
            </a:pPr>
            <a:r>
              <a:rPr lang="de-DE" sz="1500"/>
              <a:t>Auf der Grundlage Ihrer bisherigen Jahresabschlüsse + Prognosen :</a:t>
            </a:r>
            <a:endParaRPr/>
          </a:p>
          <a:p>
            <a:pPr indent="-317500" lvl="2" marL="1371600" rtl="0" algn="l">
              <a:lnSpc>
                <a:spcPct val="100000"/>
              </a:lnSpc>
              <a:spcBef>
                <a:spcPts val="600"/>
              </a:spcBef>
              <a:spcAft>
                <a:spcPts val="0"/>
              </a:spcAft>
              <a:buClr>
                <a:schemeClr val="dk1"/>
              </a:buClr>
              <a:buSzPts val="1400"/>
              <a:buFont typeface="Courier New"/>
              <a:buChar char="o"/>
            </a:pPr>
            <a:r>
              <a:rPr lang="de-DE" sz="1200"/>
              <a:t>Außenstandsdauer der Verkäufe : </a:t>
            </a:r>
            <a:endParaRPr/>
          </a:p>
          <a:p>
            <a:pPr indent="0" lvl="2" marL="1054100" rtl="0" algn="l">
              <a:lnSpc>
                <a:spcPct val="100000"/>
              </a:lnSpc>
              <a:spcBef>
                <a:spcPts val="0"/>
              </a:spcBef>
              <a:spcAft>
                <a:spcPts val="0"/>
              </a:spcAft>
              <a:buClr>
                <a:schemeClr val="dk1"/>
              </a:buClr>
              <a:buSzPts val="1400"/>
              <a:buNone/>
            </a:pPr>
            <a:r>
              <a:rPr lang="de-DE" sz="1200"/>
              <a:t>Forderungen an Kunden/Bruttoumsatz x 365</a:t>
            </a:r>
            <a:endParaRPr/>
          </a:p>
          <a:p>
            <a:pPr indent="-317500" lvl="2" marL="1371600" rtl="0" algn="l">
              <a:lnSpc>
                <a:spcPct val="100000"/>
              </a:lnSpc>
              <a:spcBef>
                <a:spcPts val="600"/>
              </a:spcBef>
              <a:spcAft>
                <a:spcPts val="0"/>
              </a:spcAft>
              <a:buClr>
                <a:schemeClr val="dk1"/>
              </a:buClr>
              <a:buSzPts val="1400"/>
              <a:buFont typeface="Courier New"/>
              <a:buChar char="o"/>
            </a:pPr>
            <a:r>
              <a:rPr lang="de-DE" sz="1200"/>
              <a:t>Tage ausstehende Beschaffungen (einschließlich unbezahlter Löhne und Steuern) : </a:t>
            </a:r>
            <a:endParaRPr/>
          </a:p>
          <a:p>
            <a:pPr indent="0" lvl="2" marL="1054100" rtl="0" algn="l">
              <a:lnSpc>
                <a:spcPct val="100000"/>
              </a:lnSpc>
              <a:spcBef>
                <a:spcPts val="0"/>
              </a:spcBef>
              <a:spcAft>
                <a:spcPts val="0"/>
              </a:spcAft>
              <a:buClr>
                <a:schemeClr val="dk1"/>
              </a:buClr>
              <a:buSzPts val="1400"/>
              <a:buNone/>
            </a:pPr>
            <a:r>
              <a:rPr lang="de-DE" sz="1200"/>
              <a:t>Forderungen an Lieferanten/ Bruttokäufe x 365</a:t>
            </a:r>
            <a:endParaRPr/>
          </a:p>
          <a:p>
            <a:pPr indent="-317500" lvl="2" marL="1371600" rtl="0" algn="l">
              <a:lnSpc>
                <a:spcPct val="100000"/>
              </a:lnSpc>
              <a:spcBef>
                <a:spcPts val="600"/>
              </a:spcBef>
              <a:spcAft>
                <a:spcPts val="0"/>
              </a:spcAft>
              <a:buClr>
                <a:schemeClr val="dk1"/>
              </a:buClr>
              <a:buSzPts val="1400"/>
              <a:buFont typeface="Courier New"/>
              <a:buChar char="o"/>
            </a:pPr>
            <a:r>
              <a:rPr lang="de-DE" sz="1200"/>
              <a:t>WCR/Bruttoumsatz x 365 (eher eine Faustformel)</a:t>
            </a:r>
            <a:endParaRPr/>
          </a:p>
          <a:p>
            <a:pPr indent="-228600" lvl="2" marL="1371600" rtl="0" algn="l">
              <a:lnSpc>
                <a:spcPct val="100000"/>
              </a:lnSpc>
              <a:spcBef>
                <a:spcPts val="0"/>
              </a:spcBef>
              <a:spcAft>
                <a:spcPts val="0"/>
              </a:spcAft>
              <a:buClr>
                <a:schemeClr val="dk1"/>
              </a:buClr>
              <a:buSzPts val="1400"/>
              <a:buFont typeface="Noto Sans"/>
              <a:buNone/>
            </a:pPr>
            <a:r>
              <a:t/>
            </a:r>
            <a:endParaRPr sz="400"/>
          </a:p>
          <a:p>
            <a:pPr indent="-228600" lvl="0" marL="457200" rtl="0" algn="l">
              <a:lnSpc>
                <a:spcPct val="100000"/>
              </a:lnSpc>
              <a:spcBef>
                <a:spcPts val="0"/>
              </a:spcBef>
              <a:spcAft>
                <a:spcPts val="0"/>
              </a:spcAft>
              <a:buClr>
                <a:schemeClr val="dk1"/>
              </a:buClr>
              <a:buSzPts val="1800"/>
              <a:buFont typeface="Noto Sans"/>
              <a:buChar char="−"/>
            </a:pPr>
            <a:r>
              <a:rPr lang="de-DE" sz="1500"/>
              <a:t>Nur auf der Grundlage von Prognosen:</a:t>
            </a:r>
            <a:endParaRPr/>
          </a:p>
          <a:p>
            <a:pPr indent="-317500" lvl="2" marL="1371600" rtl="0" algn="l">
              <a:lnSpc>
                <a:spcPct val="100000"/>
              </a:lnSpc>
              <a:spcBef>
                <a:spcPts val="600"/>
              </a:spcBef>
              <a:spcAft>
                <a:spcPts val="0"/>
              </a:spcAft>
              <a:buClr>
                <a:schemeClr val="dk1"/>
              </a:buClr>
              <a:buSzPts val="1400"/>
              <a:buFont typeface="Noto Sans"/>
              <a:buChar char="−"/>
            </a:pPr>
            <a:r>
              <a:rPr lang="de-DE" sz="1200"/>
              <a:t>durchschnittliches DSO/DPO-Verhältnis (Benchmark für den Sektor, aufsichtsrechtliche Beschränkungen, ausgehandelte Bedingungen), angewandt auf die Prognose der Gewinn- und Verlustrechnung</a:t>
            </a:r>
            <a:endParaRPr/>
          </a:p>
          <a:p>
            <a:pPr indent="-317500" lvl="2" marL="1371600" rtl="0" algn="l">
              <a:lnSpc>
                <a:spcPct val="100000"/>
              </a:lnSpc>
              <a:spcBef>
                <a:spcPts val="600"/>
              </a:spcBef>
              <a:spcAft>
                <a:spcPts val="0"/>
              </a:spcAft>
              <a:buClr>
                <a:schemeClr val="dk1"/>
              </a:buClr>
              <a:buSzPts val="1400"/>
              <a:buFont typeface="Noto Sans"/>
              <a:buChar char="−"/>
            </a:pPr>
            <a:r>
              <a:rPr lang="de-DE" sz="1200"/>
              <a:t>operative Cashflow-Projektionen (Visualisierung des WCR während des Jahres)</a:t>
            </a:r>
            <a:endParaRPr/>
          </a:p>
          <a:p>
            <a:pPr indent="-228600" lvl="0" marL="457200" rtl="0" algn="l">
              <a:lnSpc>
                <a:spcPct val="100000"/>
              </a:lnSpc>
              <a:spcBef>
                <a:spcPts val="600"/>
              </a:spcBef>
              <a:spcAft>
                <a:spcPts val="0"/>
              </a:spcAft>
              <a:buSzPts val="1800"/>
              <a:buNone/>
            </a:pPr>
            <a:r>
              <a:t/>
            </a:r>
            <a:endParaRPr/>
          </a:p>
        </p:txBody>
      </p:sp>
      <p:sp>
        <p:nvSpPr>
          <p:cNvPr id="421" name="Google Shape;421;p31"/>
          <p:cNvSpPr txBox="1"/>
          <p:nvPr/>
        </p:nvSpPr>
        <p:spPr>
          <a:xfrm>
            <a:off x="2737561" y="436984"/>
            <a:ext cx="5724525" cy="51251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111"/>
              <a:buFont typeface="Raleway"/>
              <a:buNone/>
            </a:pPr>
            <a:r>
              <a:rPr b="1" i="0" lang="de-DE" sz="2100" u="none" cap="none" strike="noStrike">
                <a:solidFill>
                  <a:schemeClr val="dk2"/>
                </a:solidFill>
                <a:latin typeface="Raleway"/>
                <a:ea typeface="Raleway"/>
                <a:cs typeface="Raleway"/>
                <a:sym typeface="Raleway"/>
              </a:rPr>
              <a:t>Bedarf an Betriebskapital: eine Schätzung</a:t>
            </a:r>
            <a:endParaRPr b="0" i="0" sz="2100" u="none" cap="none" strike="noStrike">
              <a:solidFill>
                <a:srgbClr val="000000"/>
              </a:solidFill>
              <a:latin typeface="Arial"/>
              <a:ea typeface="Arial"/>
              <a:cs typeface="Arial"/>
              <a:sym typeface="Arial"/>
            </a:endParaRPr>
          </a:p>
        </p:txBody>
      </p:sp>
      <p:cxnSp>
        <p:nvCxnSpPr>
          <p:cNvPr id="422" name="Google Shape;422;p3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23" name="Google Shape;423;p3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424" name="Google Shape;424;p3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25" name="Google Shape;425;p3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426" name="Google Shape;426;p31"/>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17"/>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None/>
            </a:pPr>
            <a:r>
              <a:rPr lang="de-DE"/>
              <a:t>Langfristiger Finanzierungsbedarf</a:t>
            </a:r>
            <a:endParaRPr/>
          </a:p>
        </p:txBody>
      </p:sp>
      <p:sp>
        <p:nvSpPr>
          <p:cNvPr id="432" name="Google Shape;432;p17"/>
          <p:cNvSpPr txBox="1"/>
          <p:nvPr/>
        </p:nvSpPr>
        <p:spPr>
          <a:xfrm>
            <a:off x="1656160" y="1713548"/>
            <a:ext cx="5829300" cy="11025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4800"/>
              <a:buFont typeface="Raleway"/>
              <a:buNone/>
            </a:pPr>
            <a:r>
              <a:rPr b="1" i="0" lang="de-DE" sz="4800" u="none" cap="none" strike="noStrike">
                <a:solidFill>
                  <a:schemeClr val="lt1"/>
                </a:solidFill>
                <a:latin typeface="Raleway"/>
                <a:ea typeface="Raleway"/>
                <a:cs typeface="Raleway"/>
                <a:sym typeface="Raleway"/>
              </a:rPr>
              <a:t>Überblick über den Finanzbedarf</a:t>
            </a:r>
            <a:endParaRPr b="1" i="0" sz="4800" u="none" cap="none" strike="noStrike">
              <a:solidFill>
                <a:schemeClr val="lt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8"/>
          <p:cNvSpPr txBox="1"/>
          <p:nvPr/>
        </p:nvSpPr>
        <p:spPr>
          <a:xfrm>
            <a:off x="1863217" y="978651"/>
            <a:ext cx="5429123"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22D4A"/>
              </a:solidFill>
              <a:latin typeface="Arial"/>
              <a:ea typeface="Arial"/>
              <a:cs typeface="Arial"/>
              <a:sym typeface="Arial"/>
            </a:endParaRPr>
          </a:p>
        </p:txBody>
      </p:sp>
      <p:sp>
        <p:nvSpPr>
          <p:cNvPr id="438" name="Google Shape;438;p18"/>
          <p:cNvSpPr txBox="1"/>
          <p:nvPr/>
        </p:nvSpPr>
        <p:spPr>
          <a:xfrm>
            <a:off x="1863217" y="1498810"/>
            <a:ext cx="6858707" cy="2998029"/>
          </a:xfrm>
          <a:prstGeom prst="rect">
            <a:avLst/>
          </a:prstGeom>
          <a:noFill/>
          <a:ln>
            <a:noFill/>
          </a:ln>
        </p:spPr>
        <p:txBody>
          <a:bodyPr anchorCtr="0" anchor="ctr" bIns="91425" lIns="91425" spcFirstLastPara="1" rIns="91425" wrap="square" tIns="91425">
            <a:noAutofit/>
          </a:bodyPr>
          <a:lstStyle/>
          <a:p>
            <a:pPr indent="-228600" lvl="0" marL="457200" marR="0" rtl="0" algn="l">
              <a:lnSpc>
                <a:spcPct val="100000"/>
              </a:lnSpc>
              <a:spcBef>
                <a:spcPts val="600"/>
              </a:spcBef>
              <a:spcAft>
                <a:spcPts val="0"/>
              </a:spcAft>
              <a:buClr>
                <a:schemeClr val="dk1"/>
              </a:buClr>
              <a:buSzPts val="1800"/>
              <a:buFont typeface="Noto Sans"/>
              <a:buChar char="−"/>
            </a:pPr>
            <a:r>
              <a:rPr b="0" i="0" lang="de-DE" sz="1500" u="none" cap="none" strike="noStrike">
                <a:solidFill>
                  <a:schemeClr val="dk2"/>
                </a:solidFill>
                <a:latin typeface="Lato"/>
                <a:ea typeface="Lato"/>
                <a:cs typeface="Lato"/>
                <a:sym typeface="Lato"/>
              </a:rPr>
              <a:t>Sachanlagen: Gebäude, Maschinen</a:t>
            </a:r>
            <a:endParaRPr b="0" i="0" sz="1400" u="none" cap="none" strike="noStrike">
              <a:solidFill>
                <a:srgbClr val="000000"/>
              </a:solidFill>
              <a:latin typeface="Arial"/>
              <a:ea typeface="Arial"/>
              <a:cs typeface="Arial"/>
              <a:sym typeface="Arial"/>
            </a:endParaRPr>
          </a:p>
          <a:p>
            <a:pPr indent="-114300" lvl="0" marL="457200" marR="0" rtl="0" algn="l">
              <a:lnSpc>
                <a:spcPct val="100000"/>
              </a:lnSpc>
              <a:spcBef>
                <a:spcPts val="1200"/>
              </a:spcBef>
              <a:spcAft>
                <a:spcPts val="0"/>
              </a:spcAft>
              <a:buClr>
                <a:schemeClr val="dk1"/>
              </a:buClr>
              <a:buSzPts val="1800"/>
              <a:buFont typeface="Noto Sans"/>
              <a:buNone/>
            </a:pPr>
            <a:r>
              <a:t/>
            </a:r>
            <a:endParaRPr b="0" i="0" sz="1500" u="none" cap="none" strike="noStrike">
              <a:solidFill>
                <a:schemeClr val="dk2"/>
              </a:solidFill>
              <a:latin typeface="Lato"/>
              <a:ea typeface="Lato"/>
              <a:cs typeface="Lato"/>
              <a:sym typeface="Lato"/>
            </a:endParaRPr>
          </a:p>
          <a:p>
            <a:pPr indent="-228600" lvl="0" marL="457200" marR="0" rtl="0" algn="l">
              <a:lnSpc>
                <a:spcPct val="100000"/>
              </a:lnSpc>
              <a:spcBef>
                <a:spcPts val="1200"/>
              </a:spcBef>
              <a:spcAft>
                <a:spcPts val="0"/>
              </a:spcAft>
              <a:buClr>
                <a:schemeClr val="dk1"/>
              </a:buClr>
              <a:buSzPts val="1800"/>
              <a:buFont typeface="Noto Sans"/>
              <a:buChar char="−"/>
            </a:pPr>
            <a:r>
              <a:rPr b="0" i="0" lang="de-DE" sz="1500" u="none" cap="none" strike="noStrike">
                <a:solidFill>
                  <a:schemeClr val="dk2"/>
                </a:solidFill>
                <a:latin typeface="Lato"/>
                <a:ea typeface="Lato"/>
                <a:cs typeface="Lato"/>
                <a:sym typeface="Lato"/>
              </a:rPr>
              <a:t>Immaterielle Vermögenswerte: F&amp;E, Entwicklung neuer Geschäftsmöglichkeiten (Finanzierung von Betriebsverlusten -&gt; Erhöhung des Geschäftswerts des Unternehmens)</a:t>
            </a:r>
            <a:endParaRPr b="0" i="0" sz="1500" u="none" cap="none" strike="noStrike">
              <a:solidFill>
                <a:schemeClr val="dk2"/>
              </a:solidFill>
              <a:latin typeface="Lato"/>
              <a:ea typeface="Lato"/>
              <a:cs typeface="Lato"/>
              <a:sym typeface="Lato"/>
            </a:endParaRPr>
          </a:p>
          <a:p>
            <a:pPr indent="-114300" lvl="0" marL="457200" marR="0" rtl="0" algn="l">
              <a:lnSpc>
                <a:spcPct val="100000"/>
              </a:lnSpc>
              <a:spcBef>
                <a:spcPts val="1200"/>
              </a:spcBef>
              <a:spcAft>
                <a:spcPts val="0"/>
              </a:spcAft>
              <a:buClr>
                <a:schemeClr val="dk1"/>
              </a:buClr>
              <a:buSzPts val="1800"/>
              <a:buFont typeface="Noto Sans"/>
              <a:buNone/>
            </a:pPr>
            <a:r>
              <a:t/>
            </a:r>
            <a:endParaRPr b="0" i="0" sz="1500" u="none" cap="none" strike="noStrike">
              <a:solidFill>
                <a:schemeClr val="dk2"/>
              </a:solidFill>
              <a:latin typeface="Lato"/>
              <a:ea typeface="Lato"/>
              <a:cs typeface="Lato"/>
              <a:sym typeface="Lato"/>
            </a:endParaRPr>
          </a:p>
          <a:p>
            <a:pPr indent="-228600" lvl="0" marL="457200" marR="0" rtl="0" algn="l">
              <a:lnSpc>
                <a:spcPct val="100000"/>
              </a:lnSpc>
              <a:spcBef>
                <a:spcPts val="1200"/>
              </a:spcBef>
              <a:spcAft>
                <a:spcPts val="0"/>
              </a:spcAft>
              <a:buClr>
                <a:schemeClr val="dk1"/>
              </a:buClr>
              <a:buSzPts val="1800"/>
              <a:buFont typeface="Noto Sans"/>
              <a:buChar char="−"/>
            </a:pPr>
            <a:r>
              <a:rPr b="0" i="0" lang="de-DE" sz="1500" u="none" cap="none" strike="noStrike">
                <a:solidFill>
                  <a:schemeClr val="dk2"/>
                </a:solidFill>
                <a:latin typeface="Lato"/>
                <a:ea typeface="Lato"/>
                <a:cs typeface="Lato"/>
                <a:sym typeface="Lato"/>
              </a:rPr>
              <a:t>Finanzanlagen: Eigentum von Tochtergesellschaften, sonstige Finanzanlagen</a:t>
            </a:r>
            <a:endParaRPr b="0" i="0" sz="1400" u="none" cap="none" strike="noStrike">
              <a:solidFill>
                <a:srgbClr val="000000"/>
              </a:solidFill>
              <a:latin typeface="Arial"/>
              <a:ea typeface="Arial"/>
              <a:cs typeface="Arial"/>
              <a:sym typeface="Arial"/>
            </a:endParaRPr>
          </a:p>
          <a:p>
            <a:pPr indent="-114300" lvl="0" marL="457200" marR="0" rtl="0" algn="l">
              <a:lnSpc>
                <a:spcPct val="100000"/>
              </a:lnSpc>
              <a:spcBef>
                <a:spcPts val="1200"/>
              </a:spcBef>
              <a:spcAft>
                <a:spcPts val="600"/>
              </a:spcAft>
              <a:buClr>
                <a:schemeClr val="dk1"/>
              </a:buClr>
              <a:buSzPts val="1800"/>
              <a:buFont typeface="Noto Sans"/>
              <a:buNone/>
            </a:pPr>
            <a:r>
              <a:t/>
            </a:r>
            <a:endParaRPr b="0" i="0" sz="1500" u="none" cap="none" strike="noStrike">
              <a:solidFill>
                <a:schemeClr val="dk2"/>
              </a:solidFill>
              <a:latin typeface="Lato"/>
              <a:ea typeface="Lato"/>
              <a:cs typeface="Lato"/>
              <a:sym typeface="Lato"/>
            </a:endParaRPr>
          </a:p>
        </p:txBody>
      </p:sp>
      <p:sp>
        <p:nvSpPr>
          <p:cNvPr id="439" name="Google Shape;439;p18"/>
          <p:cNvSpPr txBox="1"/>
          <p:nvPr/>
        </p:nvSpPr>
        <p:spPr>
          <a:xfrm>
            <a:off x="3419475" y="442913"/>
            <a:ext cx="5302449" cy="97473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i="0" lang="de-DE" sz="2100" u="none" cap="none" strike="noStrike">
                <a:solidFill>
                  <a:schemeClr val="dk2"/>
                </a:solidFill>
                <a:latin typeface="Raleway"/>
                <a:ea typeface="Raleway"/>
                <a:cs typeface="Raleway"/>
                <a:sym typeface="Raleway"/>
              </a:rPr>
              <a:t>Investitionen - Wachstum des Unternehmensvermögens</a:t>
            </a:r>
            <a:endParaRPr b="0" i="0" sz="1400" u="none" cap="none" strike="noStrike">
              <a:solidFill>
                <a:srgbClr val="000000"/>
              </a:solidFill>
              <a:latin typeface="Arial"/>
              <a:ea typeface="Arial"/>
              <a:cs typeface="Arial"/>
              <a:sym typeface="Arial"/>
            </a:endParaRPr>
          </a:p>
        </p:txBody>
      </p:sp>
      <p:cxnSp>
        <p:nvCxnSpPr>
          <p:cNvPr id="440" name="Google Shape;440;p1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41" name="Google Shape;441;p1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442" name="Google Shape;442;p1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pic>
        <p:nvPicPr>
          <p:cNvPr id="443" name="Google Shape;443;p1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44" name="Google Shape;444;p18"/>
          <p:cNvSpPr txBox="1"/>
          <p:nvPr>
            <p:ph idx="12" type="sldNum"/>
          </p:nvPr>
        </p:nvSpPr>
        <p:spPr>
          <a:xfrm>
            <a:off x="8747592" y="4903627"/>
            <a:ext cx="388789" cy="115416"/>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445" name="Google Shape;445;p18"/>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de-DE"/>
              <a:t>Arbeitseinheiten</a:t>
            </a:r>
            <a:endParaRPr/>
          </a:p>
        </p:txBody>
      </p:sp>
      <p:sp>
        <p:nvSpPr>
          <p:cNvPr id="159" name="Google Shape;159;p2"/>
          <p:cNvSpPr txBox="1"/>
          <p:nvPr>
            <p:ph idx="2" type="body"/>
          </p:nvPr>
        </p:nvSpPr>
        <p:spPr>
          <a:xfrm>
            <a:off x="4833302" y="829050"/>
            <a:ext cx="3837000" cy="2401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b="1" lang="de-DE" sz="3000"/>
              <a:t>Plan des Moduls</a:t>
            </a:r>
            <a:endParaRPr b="1" sz="3000"/>
          </a:p>
          <a:p>
            <a:pPr indent="-342900" lvl="0" marL="342900" rtl="0" algn="l">
              <a:lnSpc>
                <a:spcPct val="115000"/>
              </a:lnSpc>
              <a:spcBef>
                <a:spcPts val="0"/>
              </a:spcBef>
              <a:spcAft>
                <a:spcPts val="0"/>
              </a:spcAft>
              <a:buSzPts val="1800"/>
              <a:buFont typeface="Arial"/>
              <a:buAutoNum type="arabicPeriod"/>
            </a:pPr>
            <a:r>
              <a:rPr lang="de-DE" sz="1600"/>
              <a:t>Überblick über die Cashflow-Zyklen</a:t>
            </a:r>
            <a:endParaRPr sz="1600"/>
          </a:p>
          <a:p>
            <a:pPr indent="-342900" lvl="0" marL="342900" rtl="0" algn="l">
              <a:lnSpc>
                <a:spcPct val="115000"/>
              </a:lnSpc>
              <a:spcBef>
                <a:spcPts val="0"/>
              </a:spcBef>
              <a:spcAft>
                <a:spcPts val="0"/>
              </a:spcAft>
              <a:buSzPts val="1800"/>
              <a:buFont typeface="Arial"/>
              <a:buAutoNum type="arabicPeriod"/>
            </a:pPr>
            <a:r>
              <a:rPr lang="de-DE" sz="1600"/>
              <a:t>Überblick über den Finanzbedarf</a:t>
            </a:r>
            <a:endParaRPr sz="1600"/>
          </a:p>
          <a:p>
            <a:pPr indent="-342900" lvl="0" marL="342900" rtl="0" algn="l">
              <a:lnSpc>
                <a:spcPct val="115000"/>
              </a:lnSpc>
              <a:spcBef>
                <a:spcPts val="0"/>
              </a:spcBef>
              <a:spcAft>
                <a:spcPts val="0"/>
              </a:spcAft>
              <a:buSzPts val="1800"/>
              <a:buFont typeface="Arial"/>
              <a:buAutoNum type="arabicPeriod"/>
            </a:pPr>
            <a:r>
              <a:rPr lang="de-DE" sz="1600"/>
              <a:t>Grundlegende Instrumente zur Unterstützung der Finanzbedarfsermittlung </a:t>
            </a:r>
            <a:endParaRPr/>
          </a:p>
          <a:p>
            <a:pPr indent="-342900" lvl="0" marL="342900" rtl="0" algn="l">
              <a:lnSpc>
                <a:spcPct val="115000"/>
              </a:lnSpc>
              <a:spcBef>
                <a:spcPts val="0"/>
              </a:spcBef>
              <a:spcAft>
                <a:spcPts val="0"/>
              </a:spcAft>
              <a:buSzPts val="1800"/>
              <a:buFont typeface="Arial"/>
              <a:buAutoNum type="arabicPeriod"/>
            </a:pPr>
            <a:r>
              <a:rPr lang="de-DE" sz="1600"/>
              <a:t>Quellen der Finanzierung</a:t>
            </a:r>
            <a:endParaRPr sz="1600"/>
          </a:p>
          <a:p>
            <a:pPr indent="-342900" lvl="0" marL="342900" rtl="0" algn="l">
              <a:lnSpc>
                <a:spcPct val="115000"/>
              </a:lnSpc>
              <a:spcBef>
                <a:spcPts val="0"/>
              </a:spcBef>
              <a:spcAft>
                <a:spcPts val="0"/>
              </a:spcAft>
              <a:buSzPts val="1800"/>
              <a:buFont typeface="Arial"/>
              <a:buAutoNum type="arabicPeriod"/>
            </a:pPr>
            <a:r>
              <a:rPr lang="de-DE" sz="1600"/>
              <a:t>Finanzierungsstrategie und ihre Auswirkungen auf Ihr Unternehmen</a:t>
            </a:r>
            <a:endParaRPr sz="1600"/>
          </a:p>
          <a:p>
            <a:pPr indent="0" lvl="0" marL="0" rtl="0" algn="l">
              <a:lnSpc>
                <a:spcPct val="115000"/>
              </a:lnSpc>
              <a:spcBef>
                <a:spcPts val="1600"/>
              </a:spcBef>
              <a:spcAft>
                <a:spcPts val="1600"/>
              </a:spcAft>
              <a:buSzPts val="1800"/>
              <a:buNone/>
            </a:pPr>
            <a:r>
              <a:t/>
            </a:r>
            <a:endParaRPr sz="1500"/>
          </a:p>
        </p:txBody>
      </p:sp>
      <p:pic>
        <p:nvPicPr>
          <p:cNvPr id="160" name="Google Shape;160;p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61" name="Google Shape;161;p2"/>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
        <p:nvSpPr>
          <p:cNvPr id="162" name="Google Shape;162;p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0"/>
          <p:cNvSpPr txBox="1"/>
          <p:nvPr>
            <p:ph idx="1" type="subTitle"/>
          </p:nvPr>
        </p:nvSpPr>
        <p:spPr>
          <a:xfrm>
            <a:off x="1904104" y="3425124"/>
            <a:ext cx="6817663" cy="1055025"/>
          </a:xfrm>
          <a:prstGeom prst="rect">
            <a:avLst/>
          </a:prstGeom>
          <a:noFill/>
          <a:ln>
            <a:noFill/>
          </a:ln>
        </p:spPr>
        <p:txBody>
          <a:bodyPr anchorCtr="0" anchor="b"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None/>
            </a:pPr>
            <a:r>
              <a:rPr lang="de-DE"/>
              <a:t>I- Jahresabschlüsse: wie sie interagieren und sich integrieren</a:t>
            </a:r>
            <a:endParaRPr/>
          </a:p>
        </p:txBody>
      </p:sp>
      <p:sp>
        <p:nvSpPr>
          <p:cNvPr id="451" name="Google Shape;451;p20"/>
          <p:cNvSpPr txBox="1"/>
          <p:nvPr/>
        </p:nvSpPr>
        <p:spPr>
          <a:xfrm>
            <a:off x="1641609" y="663351"/>
            <a:ext cx="7234180" cy="11025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4800"/>
              <a:buFont typeface="Raleway"/>
              <a:buNone/>
            </a:pPr>
            <a:r>
              <a:rPr b="1" i="0" lang="de-DE" sz="4000" u="none" cap="none" strike="noStrike">
                <a:solidFill>
                  <a:schemeClr val="lt1"/>
                </a:solidFill>
                <a:latin typeface="Raleway"/>
                <a:ea typeface="Raleway"/>
                <a:cs typeface="Raleway"/>
                <a:sym typeface="Raleway"/>
              </a:rPr>
              <a:t>Grundlegende Instrumente zur Unterstützung der Finanzbedarfsermittlung</a:t>
            </a:r>
            <a:endParaRPr b="1" i="0" sz="4000" u="none" cap="none" strike="noStrike">
              <a:solidFill>
                <a:schemeClr val="lt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1"/>
          <p:cNvSpPr txBox="1"/>
          <p:nvPr>
            <p:ph type="title"/>
          </p:nvPr>
        </p:nvSpPr>
        <p:spPr>
          <a:xfrm>
            <a:off x="1679916" y="407279"/>
            <a:ext cx="7464083" cy="74743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de-DE" sz="2100"/>
              <a:t>Gewinn- und Verlustrechnung: potenzieller operativer Cashflow, der durch Ihre Tätigkeit generiert wird</a:t>
            </a:r>
            <a:endParaRPr/>
          </a:p>
        </p:txBody>
      </p:sp>
      <p:pic>
        <p:nvPicPr>
          <p:cNvPr id="457" name="Google Shape;457;p2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58" name="Google Shape;458;p21"/>
          <p:cNvSpPr txBox="1"/>
          <p:nvPr/>
        </p:nvSpPr>
        <p:spPr>
          <a:xfrm>
            <a:off x="93375" y="1227473"/>
            <a:ext cx="4478626" cy="3552734"/>
          </a:xfrm>
          <a:prstGeom prst="rect">
            <a:avLst/>
          </a:prstGeom>
          <a:noFill/>
          <a:ln>
            <a:noFill/>
          </a:ln>
        </p:spPr>
        <p:txBody>
          <a:bodyPr anchorCtr="0" anchor="t" bIns="91425" lIns="91425" spcFirstLastPara="1" rIns="91425" wrap="square" tIns="91425">
            <a:noAutofit/>
          </a:bodyPr>
          <a:lstStyle/>
          <a:p>
            <a:pPr indent="-342900" lvl="0" marL="457200" marR="0" rtl="0" algn="l">
              <a:lnSpc>
                <a:spcPct val="80000"/>
              </a:lnSpc>
              <a:spcBef>
                <a:spcPts val="0"/>
              </a:spcBef>
              <a:spcAft>
                <a:spcPts val="0"/>
              </a:spcAft>
              <a:buClr>
                <a:schemeClr val="dk1"/>
              </a:buClr>
              <a:buSzPts val="1800"/>
              <a:buFont typeface="Noto Sans"/>
              <a:buChar char="−"/>
            </a:pPr>
            <a:r>
              <a:rPr b="0" i="0" lang="de-DE" sz="1200" u="none" cap="none" strike="noStrike">
                <a:solidFill>
                  <a:srgbClr val="000000"/>
                </a:solidFill>
                <a:latin typeface="Arial"/>
                <a:ea typeface="Arial"/>
                <a:cs typeface="Arial"/>
                <a:sym typeface="Arial"/>
              </a:rPr>
              <a:t>Gewinn- und Verlustrechnung = vom Unternehmen geschaffener oder vernichteter Wohlstand</a:t>
            </a:r>
            <a:endParaRPr b="0" i="0" sz="1200" u="none" cap="none" strike="noStrike">
              <a:solidFill>
                <a:srgbClr val="000000"/>
              </a:solidFill>
              <a:latin typeface="Arial"/>
              <a:ea typeface="Arial"/>
              <a:cs typeface="Arial"/>
              <a:sym typeface="Arial"/>
            </a:endParaRPr>
          </a:p>
          <a:p>
            <a:pPr indent="-228600" lvl="0" marL="457200" marR="0" rtl="0" algn="l">
              <a:lnSpc>
                <a:spcPct val="80000"/>
              </a:lnSpc>
              <a:spcBef>
                <a:spcPts val="0"/>
              </a:spcBef>
              <a:spcAft>
                <a:spcPts val="0"/>
              </a:spcAft>
              <a:buClr>
                <a:schemeClr val="dk1"/>
              </a:buClr>
              <a:buSzPts val="1800"/>
              <a:buFont typeface="Noto Sans"/>
              <a:buNone/>
            </a:pPr>
            <a:r>
              <a:t/>
            </a:r>
            <a:endParaRPr b="0" i="0" sz="1200" u="none" cap="none" strike="noStrike">
              <a:solidFill>
                <a:schemeClr val="dk2"/>
              </a:solidFill>
              <a:latin typeface="Arial"/>
              <a:ea typeface="Arial"/>
              <a:cs typeface="Arial"/>
              <a:sym typeface="Arial"/>
            </a:endParaRPr>
          </a:p>
          <a:p>
            <a:pPr indent="-342900" lvl="0" marL="457200" marR="0" rtl="0" algn="l">
              <a:lnSpc>
                <a:spcPct val="80000"/>
              </a:lnSpc>
              <a:spcBef>
                <a:spcPts val="0"/>
              </a:spcBef>
              <a:spcAft>
                <a:spcPts val="0"/>
              </a:spcAft>
              <a:buClr>
                <a:schemeClr val="dk1"/>
              </a:buClr>
              <a:buSzPts val="1800"/>
              <a:buFont typeface="Noto Sans"/>
              <a:buChar char="−"/>
            </a:pPr>
            <a:r>
              <a:rPr b="0" i="0" lang="de-DE" sz="1200" u="none" cap="none" strike="noStrike">
                <a:solidFill>
                  <a:schemeClr val="dk2"/>
                </a:solidFill>
                <a:latin typeface="Arial"/>
                <a:ea typeface="Arial"/>
                <a:cs typeface="Arial"/>
                <a:sym typeface="Arial"/>
              </a:rPr>
              <a:t>Erwirtschaftetes Vermögen ≠ erwirtschaftete Zahlungsmittel</a:t>
            </a:r>
            <a:endParaRPr b="0" i="0" sz="1200" u="none" cap="none" strike="noStrike">
              <a:solidFill>
                <a:srgbClr val="000000"/>
              </a:solidFill>
              <a:latin typeface="Arial"/>
              <a:ea typeface="Arial"/>
              <a:cs typeface="Arial"/>
              <a:sym typeface="Arial"/>
            </a:endParaRPr>
          </a:p>
          <a:p>
            <a:pPr indent="-228600" lvl="0" marL="457200" marR="0" rtl="0" algn="l">
              <a:lnSpc>
                <a:spcPct val="80000"/>
              </a:lnSpc>
              <a:spcBef>
                <a:spcPts val="0"/>
              </a:spcBef>
              <a:spcAft>
                <a:spcPts val="0"/>
              </a:spcAft>
              <a:buClr>
                <a:schemeClr val="dk1"/>
              </a:buClr>
              <a:buSzPts val="1800"/>
              <a:buFont typeface="Noto Sans"/>
              <a:buNone/>
            </a:pPr>
            <a:r>
              <a:t/>
            </a:r>
            <a:endParaRPr b="0" i="0" sz="1350" u="none" cap="none" strike="noStrike">
              <a:solidFill>
                <a:schemeClr val="dk2"/>
              </a:solidFill>
              <a:latin typeface="Arial"/>
              <a:ea typeface="Arial"/>
              <a:cs typeface="Arial"/>
              <a:sym typeface="Arial"/>
            </a:endParaRPr>
          </a:p>
        </p:txBody>
      </p:sp>
      <p:grpSp>
        <p:nvGrpSpPr>
          <p:cNvPr id="459" name="Google Shape;459;p21"/>
          <p:cNvGrpSpPr/>
          <p:nvPr/>
        </p:nvGrpSpPr>
        <p:grpSpPr>
          <a:xfrm>
            <a:off x="338081" y="2104230"/>
            <a:ext cx="5180410" cy="2266266"/>
            <a:chOff x="765" y="1818"/>
            <a:chExt cx="4351" cy="1491"/>
          </a:xfrm>
        </p:grpSpPr>
        <p:sp>
          <p:nvSpPr>
            <p:cNvPr id="460" name="Google Shape;460;p21"/>
            <p:cNvSpPr txBox="1"/>
            <p:nvPr/>
          </p:nvSpPr>
          <p:spPr>
            <a:xfrm>
              <a:off x="2054" y="2437"/>
              <a:ext cx="805" cy="1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Ergebnis</a:t>
              </a:r>
              <a:endParaRPr b="0" i="0" sz="1400" u="none" cap="none" strike="noStrike">
                <a:solidFill>
                  <a:srgbClr val="000000"/>
                </a:solidFill>
                <a:latin typeface="Arial"/>
                <a:ea typeface="Arial"/>
                <a:cs typeface="Arial"/>
                <a:sym typeface="Arial"/>
              </a:endParaRPr>
            </a:p>
          </p:txBody>
        </p:sp>
        <p:sp>
          <p:nvSpPr>
            <p:cNvPr id="461" name="Google Shape;461;p21"/>
            <p:cNvSpPr/>
            <p:nvPr/>
          </p:nvSpPr>
          <p:spPr>
            <a:xfrm>
              <a:off x="1826" y="1818"/>
              <a:ext cx="1070" cy="1192"/>
            </a:xfrm>
            <a:prstGeom prst="rect">
              <a:avLst/>
            </a:prstGeom>
            <a:solidFill>
              <a:srgbClr val="FFE8CB"/>
            </a:solidFill>
            <a:ln cap="flat" cmpd="sng" w="9525">
              <a:solidFill>
                <a:srgbClr val="B1B1B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2" name="Google Shape;462;p21"/>
            <p:cNvSpPr/>
            <p:nvPr/>
          </p:nvSpPr>
          <p:spPr>
            <a:xfrm>
              <a:off x="3049" y="1818"/>
              <a:ext cx="1069" cy="1467"/>
            </a:xfrm>
            <a:prstGeom prst="rect">
              <a:avLst/>
            </a:prstGeom>
            <a:solidFill>
              <a:schemeClr val="accent5"/>
            </a:solidFill>
            <a:ln cap="flat" cmpd="sng" w="9525">
              <a:solidFill>
                <a:srgbClr val="B1B1B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3" name="Google Shape;463;p21"/>
            <p:cNvSpPr txBox="1"/>
            <p:nvPr/>
          </p:nvSpPr>
          <p:spPr>
            <a:xfrm>
              <a:off x="1892" y="1941"/>
              <a:ext cx="1070" cy="1201"/>
            </a:xfrm>
            <a:prstGeom prst="rect">
              <a:avLst/>
            </a:prstGeom>
            <a:noFill/>
            <a:ln>
              <a:noFill/>
            </a:ln>
          </p:spPr>
          <p:txBody>
            <a:bodyPr anchorCtr="0" anchor="t" bIns="45700" lIns="91425" spcFirstLastPara="1" rIns="91425" wrap="square" tIns="45700">
              <a:noAutofit/>
            </a:bodyPr>
            <a:lstStyle/>
            <a:p>
              <a:pPr indent="-52387" lvl="0" marL="0" marR="0" rtl="0" algn="l">
                <a:lnSpc>
                  <a:spcPct val="100000"/>
                </a:lnSpc>
                <a:spcBef>
                  <a:spcPts val="0"/>
                </a:spcBef>
                <a:spcAft>
                  <a:spcPts val="0"/>
                </a:spcAft>
                <a:buClr>
                  <a:srgbClr val="000000"/>
                </a:buClr>
                <a:buSzPts val="825"/>
                <a:buFont typeface="Arial"/>
                <a:buChar char="-"/>
              </a:pPr>
              <a:r>
                <a:rPr b="0" i="0" lang="de-DE" sz="825" u="none" cap="none" strike="noStrike">
                  <a:solidFill>
                    <a:schemeClr val="dk1"/>
                  </a:solidFill>
                  <a:highlight>
                    <a:srgbClr val="FFFF00"/>
                  </a:highlight>
                  <a:latin typeface="Arial"/>
                  <a:ea typeface="Arial"/>
                  <a:cs typeface="Arial"/>
                  <a:sym typeface="Arial"/>
                </a:rPr>
                <a:t> COGS</a:t>
              </a:r>
              <a:br>
                <a:rPr b="0" i="0" lang="de-DE" sz="825" u="none" cap="none" strike="noStrike">
                  <a:solidFill>
                    <a:schemeClr val="dk1"/>
                  </a:solidFill>
                  <a:latin typeface="Arial"/>
                  <a:ea typeface="Arial"/>
                  <a:cs typeface="Arial"/>
                  <a:sym typeface="Arial"/>
                </a:rPr>
              </a:br>
              <a:r>
                <a:rPr b="0" i="0" lang="de-DE" sz="825" u="none" cap="none" strike="noStrike">
                  <a:solidFill>
                    <a:schemeClr val="dk1"/>
                  </a:solidFill>
                  <a:highlight>
                    <a:srgbClr val="FFFF00"/>
                  </a:highlight>
                  <a:latin typeface="Arial"/>
                  <a:ea typeface="Arial"/>
                  <a:cs typeface="Arial"/>
                  <a:sym typeface="Arial"/>
                </a:rPr>
                <a:t>- Treibstoff &amp;Energie</a:t>
              </a:r>
              <a:endParaRPr b="0" i="0" sz="1400" u="none" cap="none" strike="noStrike">
                <a:solidFill>
                  <a:srgbClr val="000000"/>
                </a:solidFill>
                <a:highlight>
                  <a:srgbClr val="FFFF00"/>
                </a:highlight>
                <a:latin typeface="Arial"/>
                <a:ea typeface="Arial"/>
                <a:cs typeface="Arial"/>
                <a:sym typeface="Arial"/>
              </a:endParaRPr>
            </a:p>
            <a:p>
              <a:pPr indent="-52387" lvl="0" marL="0" marR="0" rtl="0" algn="l">
                <a:lnSpc>
                  <a:spcPct val="100000"/>
                </a:lnSpc>
                <a:spcBef>
                  <a:spcPts val="45"/>
                </a:spcBef>
                <a:spcAft>
                  <a:spcPts val="0"/>
                </a:spcAft>
                <a:buClr>
                  <a:srgbClr val="000000"/>
                </a:buClr>
                <a:buSzPts val="825"/>
                <a:buFont typeface="Arial"/>
                <a:buChar char="-"/>
              </a:pPr>
              <a:r>
                <a:rPr b="0" i="0" lang="de-DE" sz="825" u="none" cap="none" strike="noStrike">
                  <a:solidFill>
                    <a:schemeClr val="dk1"/>
                  </a:solidFill>
                  <a:highlight>
                    <a:srgbClr val="FFFF00"/>
                  </a:highlight>
                  <a:latin typeface="Arial"/>
                  <a:ea typeface="Arial"/>
                  <a:cs typeface="Arial"/>
                  <a:sym typeface="Arial"/>
                </a:rPr>
                <a:t> Allgemeine Kosten</a:t>
              </a:r>
              <a:endParaRPr b="0" i="0" sz="1400" u="none" cap="none" strike="noStrike">
                <a:solidFill>
                  <a:srgbClr val="000000"/>
                </a:solidFill>
                <a:highlight>
                  <a:srgbClr val="FFFF00"/>
                </a:highlight>
                <a:latin typeface="Arial"/>
                <a:ea typeface="Arial"/>
                <a:cs typeface="Arial"/>
                <a:sym typeface="Arial"/>
              </a:endParaRPr>
            </a:p>
            <a:p>
              <a:pPr indent="-52387" lvl="0" marL="0" marR="0" rtl="0" algn="l">
                <a:lnSpc>
                  <a:spcPct val="100000"/>
                </a:lnSpc>
                <a:spcBef>
                  <a:spcPts val="45"/>
                </a:spcBef>
                <a:spcAft>
                  <a:spcPts val="0"/>
                </a:spcAft>
                <a:buClr>
                  <a:srgbClr val="000000"/>
                </a:buClr>
                <a:buSzPts val="825"/>
                <a:buFont typeface="Arial"/>
                <a:buChar char="-"/>
              </a:pPr>
              <a:r>
                <a:rPr b="0" i="0" lang="de-DE" sz="825" u="none" cap="none" strike="noStrike">
                  <a:solidFill>
                    <a:schemeClr val="dk1"/>
                  </a:solidFill>
                  <a:highlight>
                    <a:srgbClr val="FFFF00"/>
                  </a:highlight>
                  <a:latin typeface="Arial"/>
                  <a:ea typeface="Arial"/>
                  <a:cs typeface="Arial"/>
                  <a:sym typeface="Arial"/>
                </a:rPr>
                <a:t> Kosten für Mitarbeitergehälter</a:t>
              </a:r>
              <a:br>
                <a:rPr b="0" i="0" lang="de-DE" sz="825" u="none" cap="none" strike="noStrike">
                  <a:solidFill>
                    <a:schemeClr val="dk1"/>
                  </a:solidFill>
                  <a:latin typeface="Arial"/>
                  <a:ea typeface="Arial"/>
                  <a:cs typeface="Arial"/>
                  <a:sym typeface="Arial"/>
                </a:rPr>
              </a:br>
              <a:r>
                <a:rPr b="0" i="0" lang="de-DE" sz="825" u="none" cap="none" strike="noStrike">
                  <a:solidFill>
                    <a:schemeClr val="dk1"/>
                  </a:solidFill>
                  <a:highlight>
                    <a:srgbClr val="FED211"/>
                  </a:highlight>
                  <a:latin typeface="Arial"/>
                  <a:ea typeface="Arial"/>
                  <a:cs typeface="Arial"/>
                  <a:sym typeface="Arial"/>
                </a:rPr>
                <a:t>- Kosten der Fremdfinanzierung</a:t>
              </a:r>
              <a:endParaRPr b="0" i="0" sz="1400" u="none" cap="none" strike="noStrike">
                <a:solidFill>
                  <a:srgbClr val="000000"/>
                </a:solidFill>
                <a:latin typeface="Arial"/>
                <a:ea typeface="Arial"/>
                <a:cs typeface="Arial"/>
                <a:sym typeface="Arial"/>
              </a:endParaRPr>
            </a:p>
            <a:p>
              <a:pPr indent="-52387" lvl="0" marL="0" marR="0" rtl="0" algn="l">
                <a:lnSpc>
                  <a:spcPct val="100000"/>
                </a:lnSpc>
                <a:spcBef>
                  <a:spcPts val="45"/>
                </a:spcBef>
                <a:spcAft>
                  <a:spcPts val="0"/>
                </a:spcAft>
                <a:buClr>
                  <a:srgbClr val="000000"/>
                </a:buClr>
                <a:buSzPts val="825"/>
                <a:buFont typeface="Arial"/>
                <a:buChar char="-"/>
              </a:pPr>
              <a:r>
                <a:rPr b="0" i="0" lang="de-DE" sz="825" u="none" cap="none" strike="noStrike">
                  <a:solidFill>
                    <a:schemeClr val="dk1"/>
                  </a:solidFill>
                  <a:latin typeface="Arial"/>
                  <a:ea typeface="Arial"/>
                  <a:cs typeface="Arial"/>
                  <a:sym typeface="Arial"/>
                </a:rPr>
                <a:t>Steuern</a:t>
              </a:r>
              <a:endParaRPr b="0" i="0" sz="1400" u="none" cap="none" strike="noStrike">
                <a:solidFill>
                  <a:srgbClr val="000000"/>
                </a:solidFill>
                <a:latin typeface="Arial"/>
                <a:ea typeface="Arial"/>
                <a:cs typeface="Arial"/>
                <a:sym typeface="Arial"/>
              </a:endParaRPr>
            </a:p>
            <a:p>
              <a:pPr indent="-52387" lvl="0" marL="0" marR="0" rtl="0" algn="l">
                <a:lnSpc>
                  <a:spcPct val="100000"/>
                </a:lnSpc>
                <a:spcBef>
                  <a:spcPts val="45"/>
                </a:spcBef>
                <a:spcAft>
                  <a:spcPts val="0"/>
                </a:spcAft>
                <a:buClr>
                  <a:srgbClr val="000000"/>
                </a:buClr>
                <a:buSzPts val="825"/>
                <a:buFont typeface="Arial"/>
                <a:buChar char="-"/>
              </a:pPr>
              <a:r>
                <a:rPr b="0" i="0" lang="de-DE" sz="825" u="none" cap="none" strike="noStrike">
                  <a:solidFill>
                    <a:schemeClr val="dk1"/>
                  </a:solidFill>
                  <a:highlight>
                    <a:srgbClr val="A3D869"/>
                  </a:highlight>
                  <a:latin typeface="Arial"/>
                  <a:ea typeface="Arial"/>
                  <a:cs typeface="Arial"/>
                  <a:sym typeface="Arial"/>
                </a:rPr>
                <a:t> D&amp;A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464" name="Google Shape;464;p21"/>
            <p:cNvSpPr txBox="1"/>
            <p:nvPr/>
          </p:nvSpPr>
          <p:spPr>
            <a:xfrm>
              <a:off x="3058" y="2179"/>
              <a:ext cx="1074" cy="697"/>
            </a:xfrm>
            <a:prstGeom prst="rect">
              <a:avLst/>
            </a:prstGeom>
            <a:noFill/>
            <a:ln>
              <a:noFill/>
            </a:ln>
          </p:spPr>
          <p:txBody>
            <a:bodyPr anchorCtr="0" anchor="t" bIns="45700" lIns="91425" spcFirstLastPara="1" rIns="91425" wrap="square" tIns="45700">
              <a:spAutoFit/>
            </a:bodyPr>
            <a:lstStyle/>
            <a:p>
              <a:pPr indent="-52387" lvl="0" marL="0" marR="0" rtl="0" algn="l">
                <a:lnSpc>
                  <a:spcPct val="100000"/>
                </a:lnSpc>
                <a:spcBef>
                  <a:spcPts val="0"/>
                </a:spcBef>
                <a:spcAft>
                  <a:spcPts val="0"/>
                </a:spcAft>
                <a:buClr>
                  <a:srgbClr val="000000"/>
                </a:buClr>
                <a:buSzPts val="825"/>
                <a:buFont typeface="Arial"/>
                <a:buChar char="-"/>
              </a:pPr>
              <a:r>
                <a:rPr b="0" i="0" lang="de-DE" sz="825" u="none" cap="none" strike="noStrike">
                  <a:solidFill>
                    <a:schemeClr val="dk1"/>
                  </a:solidFill>
                  <a:highlight>
                    <a:srgbClr val="FFFF00"/>
                  </a:highlight>
                  <a:latin typeface="Arial"/>
                  <a:ea typeface="Arial"/>
                  <a:cs typeface="Arial"/>
                  <a:sym typeface="Arial"/>
                </a:rPr>
                <a:t>Umsatzerlöse</a:t>
              </a:r>
              <a:endParaRPr b="0" i="0" sz="1400" u="none" cap="none" strike="noStrike">
                <a:solidFill>
                  <a:srgbClr val="000000"/>
                </a:solidFill>
                <a:latin typeface="Arial"/>
                <a:ea typeface="Arial"/>
                <a:cs typeface="Arial"/>
                <a:sym typeface="Arial"/>
              </a:endParaRPr>
            </a:p>
            <a:p>
              <a:pPr indent="-52387" lvl="0" marL="0" marR="0" rtl="0" algn="l">
                <a:lnSpc>
                  <a:spcPct val="100000"/>
                </a:lnSpc>
                <a:spcBef>
                  <a:spcPts val="413"/>
                </a:spcBef>
                <a:spcAft>
                  <a:spcPts val="0"/>
                </a:spcAft>
                <a:buClr>
                  <a:srgbClr val="000000"/>
                </a:buClr>
                <a:buSzPts val="825"/>
                <a:buFont typeface="Arial"/>
                <a:buChar char="-"/>
              </a:pPr>
              <a:r>
                <a:rPr b="0" i="0" lang="de-DE" sz="825" u="none" cap="none" strike="noStrike">
                  <a:solidFill>
                    <a:schemeClr val="dk1"/>
                  </a:solidFill>
                  <a:highlight>
                    <a:srgbClr val="FFFF00"/>
                  </a:highlight>
                  <a:latin typeface="Arial"/>
                  <a:ea typeface="Arial"/>
                  <a:cs typeface="Arial"/>
                  <a:sym typeface="Arial"/>
                </a:rPr>
                <a:t>Zuschüsse</a:t>
              </a:r>
              <a:endParaRPr b="0" i="0" sz="1400" u="none" cap="none" strike="noStrike">
                <a:solidFill>
                  <a:srgbClr val="000000"/>
                </a:solidFill>
                <a:latin typeface="Arial"/>
                <a:ea typeface="Arial"/>
                <a:cs typeface="Arial"/>
                <a:sym typeface="Arial"/>
              </a:endParaRPr>
            </a:p>
            <a:p>
              <a:pPr indent="-52387" lvl="0" marL="0" marR="0" rtl="0" algn="l">
                <a:lnSpc>
                  <a:spcPct val="100000"/>
                </a:lnSpc>
                <a:spcBef>
                  <a:spcPts val="413"/>
                </a:spcBef>
                <a:spcAft>
                  <a:spcPts val="0"/>
                </a:spcAft>
                <a:buClr>
                  <a:srgbClr val="000000"/>
                </a:buClr>
                <a:buSzPts val="825"/>
                <a:buFont typeface="Arial"/>
                <a:buChar char="-"/>
              </a:pPr>
              <a:r>
                <a:rPr b="0" i="0" lang="de-DE" sz="825" u="none" cap="none" strike="noStrike">
                  <a:solidFill>
                    <a:schemeClr val="dk1"/>
                  </a:solidFill>
                  <a:highlight>
                    <a:srgbClr val="A3D869"/>
                  </a:highlight>
                  <a:latin typeface="Arial"/>
                  <a:ea typeface="Arial"/>
                  <a:cs typeface="Arial"/>
                  <a:sym typeface="Arial"/>
                </a:rPr>
                <a:t>Auflösung einer Rückstellung oder Abschreibung</a:t>
              </a:r>
              <a:endParaRPr b="0" i="0" sz="1400" u="none" cap="none" strike="noStrike">
                <a:solidFill>
                  <a:srgbClr val="000000"/>
                </a:solidFill>
                <a:latin typeface="Arial"/>
                <a:ea typeface="Arial"/>
                <a:cs typeface="Arial"/>
                <a:sym typeface="Arial"/>
              </a:endParaRPr>
            </a:p>
            <a:p>
              <a:pPr indent="-52387" lvl="0" marL="0" marR="0" rtl="0" algn="l">
                <a:lnSpc>
                  <a:spcPct val="100000"/>
                </a:lnSpc>
                <a:spcBef>
                  <a:spcPts val="413"/>
                </a:spcBef>
                <a:spcAft>
                  <a:spcPts val="0"/>
                </a:spcAft>
                <a:buClr>
                  <a:srgbClr val="000000"/>
                </a:buClr>
                <a:buSzPts val="825"/>
                <a:buFont typeface="Arial"/>
                <a:buChar char="-"/>
              </a:pPr>
              <a:r>
                <a:rPr b="0" i="0" lang="de-DE" sz="825" u="none" cap="none" strike="noStrike">
                  <a:solidFill>
                    <a:schemeClr val="dk1"/>
                  </a:solidFill>
                  <a:highlight>
                    <a:srgbClr val="FED211"/>
                  </a:highlight>
                  <a:latin typeface="Arial"/>
                  <a:ea typeface="Arial"/>
                  <a:cs typeface="Arial"/>
                  <a:sym typeface="Arial"/>
                </a:rPr>
                <a:t>Finanzielle Einnahmen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13"/>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cxnSp>
          <p:nvCxnSpPr>
            <p:cNvPr id="465" name="Google Shape;465;p21"/>
            <p:cNvCxnSpPr/>
            <p:nvPr/>
          </p:nvCxnSpPr>
          <p:spPr>
            <a:xfrm>
              <a:off x="1259" y="2113"/>
              <a:ext cx="644" cy="3"/>
            </a:xfrm>
            <a:prstGeom prst="straightConnector1">
              <a:avLst/>
            </a:prstGeom>
            <a:noFill/>
            <a:ln cap="flat" cmpd="sng" w="9525">
              <a:solidFill>
                <a:schemeClr val="dk1"/>
              </a:solidFill>
              <a:prstDash val="solid"/>
              <a:round/>
              <a:headEnd len="sm" w="sm" type="none"/>
              <a:tailEnd len="med" w="med" type="triangle"/>
            </a:ln>
          </p:spPr>
        </p:cxnSp>
        <p:sp>
          <p:nvSpPr>
            <p:cNvPr id="466" name="Google Shape;466;p21"/>
            <p:cNvSpPr txBox="1"/>
            <p:nvPr/>
          </p:nvSpPr>
          <p:spPr>
            <a:xfrm>
              <a:off x="4221" y="1941"/>
              <a:ext cx="895" cy="2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100" u="none" cap="none" strike="noStrike">
                  <a:solidFill>
                    <a:schemeClr val="dk1"/>
                  </a:solidFill>
                  <a:latin typeface="Arial"/>
                  <a:ea typeface="Arial"/>
                  <a:cs typeface="Arial"/>
                  <a:sym typeface="Arial"/>
                </a:rPr>
                <a:t>Erzielte Einnahmen </a:t>
              </a:r>
              <a:endParaRPr b="0" i="0" sz="1200" u="none" cap="none" strike="noStrike">
                <a:solidFill>
                  <a:srgbClr val="000000"/>
                </a:solidFill>
                <a:latin typeface="Arial"/>
                <a:ea typeface="Arial"/>
                <a:cs typeface="Arial"/>
                <a:sym typeface="Arial"/>
              </a:endParaRPr>
            </a:p>
          </p:txBody>
        </p:sp>
        <p:sp>
          <p:nvSpPr>
            <p:cNvPr id="467" name="Google Shape;467;p21"/>
            <p:cNvSpPr txBox="1"/>
            <p:nvPr/>
          </p:nvSpPr>
          <p:spPr>
            <a:xfrm>
              <a:off x="769" y="1908"/>
              <a:ext cx="1063" cy="5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100" u="none" cap="none" strike="noStrike">
                  <a:solidFill>
                    <a:schemeClr val="dk1"/>
                  </a:solidFill>
                  <a:latin typeface="Arial"/>
                  <a:ea typeface="Arial"/>
                  <a:cs typeface="Arial"/>
                  <a:sym typeface="Arial"/>
                </a:rPr>
                <a:t>Durch den Betrieb entstandene Kosten</a:t>
              </a:r>
              <a:endParaRPr b="0" i="0" sz="1200" u="none" cap="none" strike="noStrike">
                <a:solidFill>
                  <a:srgbClr val="000000"/>
                </a:solidFill>
                <a:latin typeface="Arial"/>
                <a:ea typeface="Arial"/>
                <a:cs typeface="Arial"/>
                <a:sym typeface="Arial"/>
              </a:endParaRPr>
            </a:p>
          </p:txBody>
        </p:sp>
        <p:sp>
          <p:nvSpPr>
            <p:cNvPr id="468" name="Google Shape;468;p21"/>
            <p:cNvSpPr/>
            <p:nvPr/>
          </p:nvSpPr>
          <p:spPr>
            <a:xfrm>
              <a:off x="1837" y="3066"/>
              <a:ext cx="1070" cy="222"/>
            </a:xfrm>
            <a:prstGeom prst="rect">
              <a:avLst/>
            </a:prstGeom>
            <a:solidFill>
              <a:srgbClr val="FFBA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69" name="Google Shape;469;p21"/>
            <p:cNvCxnSpPr/>
            <p:nvPr/>
          </p:nvCxnSpPr>
          <p:spPr>
            <a:xfrm>
              <a:off x="3683" y="2121"/>
              <a:ext cx="600" cy="0"/>
            </a:xfrm>
            <a:prstGeom prst="straightConnector1">
              <a:avLst/>
            </a:prstGeom>
            <a:noFill/>
            <a:ln cap="flat" cmpd="sng" w="9525">
              <a:solidFill>
                <a:schemeClr val="dk1"/>
              </a:solidFill>
              <a:prstDash val="solid"/>
              <a:round/>
              <a:headEnd len="sm" w="sm" type="none"/>
              <a:tailEnd len="med" w="med" type="triangle"/>
            </a:ln>
          </p:spPr>
        </p:cxnSp>
        <p:cxnSp>
          <p:nvCxnSpPr>
            <p:cNvPr id="470" name="Google Shape;470;p21"/>
            <p:cNvCxnSpPr/>
            <p:nvPr/>
          </p:nvCxnSpPr>
          <p:spPr>
            <a:xfrm flipH="1" rot="10800000">
              <a:off x="1423" y="3141"/>
              <a:ext cx="389" cy="7"/>
            </a:xfrm>
            <a:prstGeom prst="straightConnector1">
              <a:avLst/>
            </a:prstGeom>
            <a:noFill/>
            <a:ln cap="flat" cmpd="sng" w="9525">
              <a:solidFill>
                <a:schemeClr val="dk1"/>
              </a:solidFill>
              <a:prstDash val="solid"/>
              <a:round/>
              <a:headEnd len="sm" w="sm" type="none"/>
              <a:tailEnd len="med" w="med" type="triangle"/>
            </a:ln>
          </p:spPr>
        </p:cxnSp>
        <p:sp>
          <p:nvSpPr>
            <p:cNvPr id="471" name="Google Shape;471;p21"/>
            <p:cNvSpPr txBox="1"/>
            <p:nvPr/>
          </p:nvSpPr>
          <p:spPr>
            <a:xfrm>
              <a:off x="765" y="2864"/>
              <a:ext cx="1127" cy="4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100" u="none" cap="none" strike="noStrike">
                  <a:solidFill>
                    <a:schemeClr val="dk1"/>
                  </a:solidFill>
                  <a:latin typeface="Arial"/>
                  <a:ea typeface="Arial"/>
                  <a:cs typeface="Arial"/>
                  <a:sym typeface="Arial"/>
                </a:rPr>
                <a:t>Erwirtschafteter Wohlstand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1" i="0" lang="de-DE" sz="1100" u="none" cap="none" strike="noStrike">
                  <a:solidFill>
                    <a:schemeClr val="dk1"/>
                  </a:solidFill>
                  <a:latin typeface="Arial"/>
                  <a:ea typeface="Arial"/>
                  <a:cs typeface="Arial"/>
                  <a:sym typeface="Arial"/>
                </a:rPr>
                <a:t>(+ oder -)</a:t>
              </a:r>
              <a:endParaRPr b="0" i="0" sz="1100" u="none" cap="none" strike="noStrike">
                <a:solidFill>
                  <a:srgbClr val="000000"/>
                </a:solidFill>
                <a:latin typeface="Arial"/>
                <a:ea typeface="Arial"/>
                <a:cs typeface="Arial"/>
                <a:sym typeface="Arial"/>
              </a:endParaRPr>
            </a:p>
          </p:txBody>
        </p:sp>
        <p:sp>
          <p:nvSpPr>
            <p:cNvPr id="472" name="Google Shape;472;p21"/>
            <p:cNvSpPr txBox="1"/>
            <p:nvPr/>
          </p:nvSpPr>
          <p:spPr>
            <a:xfrm>
              <a:off x="1826" y="3079"/>
              <a:ext cx="1148" cy="1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Nettoeinkommen</a:t>
              </a:r>
              <a:endParaRPr b="0" i="0" sz="1400" u="none" cap="none" strike="noStrike">
                <a:solidFill>
                  <a:srgbClr val="000000"/>
                </a:solidFill>
                <a:latin typeface="Arial"/>
                <a:ea typeface="Arial"/>
                <a:cs typeface="Arial"/>
                <a:sym typeface="Arial"/>
              </a:endParaRPr>
            </a:p>
          </p:txBody>
        </p:sp>
      </p:grpSp>
      <p:sp>
        <p:nvSpPr>
          <p:cNvPr id="473" name="Google Shape;473;p21"/>
          <p:cNvSpPr txBox="1"/>
          <p:nvPr>
            <p:ph idx="1" type="body"/>
          </p:nvPr>
        </p:nvSpPr>
        <p:spPr>
          <a:xfrm>
            <a:off x="4822944" y="1227473"/>
            <a:ext cx="4321055" cy="3070064"/>
          </a:xfrm>
          <a:prstGeom prst="rect">
            <a:avLst/>
          </a:prstGeom>
          <a:noFill/>
          <a:ln>
            <a:noFill/>
          </a:ln>
        </p:spPr>
        <p:txBody>
          <a:bodyPr anchorCtr="0" anchor="t" bIns="91425" lIns="91425" spcFirstLastPara="1" rIns="91425" wrap="square" tIns="91425">
            <a:noAutofit/>
          </a:bodyPr>
          <a:lstStyle/>
          <a:p>
            <a:pPr indent="-342900" lvl="0" marL="457200" rtl="0" algn="l">
              <a:lnSpc>
                <a:spcPct val="80000"/>
              </a:lnSpc>
              <a:spcBef>
                <a:spcPts val="0"/>
              </a:spcBef>
              <a:spcAft>
                <a:spcPts val="0"/>
              </a:spcAft>
              <a:buClr>
                <a:schemeClr val="dk1"/>
              </a:buClr>
              <a:buSzPts val="1800"/>
              <a:buFont typeface="Noto Sans"/>
              <a:buChar char="−"/>
            </a:pPr>
            <a:r>
              <a:rPr b="1" lang="de-DE">
                <a:solidFill>
                  <a:srgbClr val="000000"/>
                </a:solidFill>
                <a:latin typeface="Arial"/>
                <a:ea typeface="Arial"/>
                <a:cs typeface="Arial"/>
                <a:sym typeface="Arial"/>
              </a:rPr>
              <a:t>Potenziell erwirtschafteter </a:t>
            </a:r>
            <a:r>
              <a:rPr lang="de-DE">
                <a:solidFill>
                  <a:srgbClr val="000000"/>
                </a:solidFill>
                <a:latin typeface="Arial"/>
                <a:ea typeface="Arial"/>
                <a:cs typeface="Arial"/>
                <a:sym typeface="Arial"/>
              </a:rPr>
              <a:t>Cashflow durch die Tätigkeit = EBITDA (</a:t>
            </a:r>
            <a:r>
              <a:rPr i="1" lang="de-DE" sz="1100">
                <a:solidFill>
                  <a:srgbClr val="000000"/>
                </a:solidFill>
                <a:latin typeface="Arial"/>
                <a:ea typeface="Arial"/>
                <a:cs typeface="Arial"/>
                <a:sym typeface="Arial"/>
              </a:rPr>
              <a:t>Ergebnis vor Zinsen, Steuern und Abschreibungen</a:t>
            </a:r>
            <a:r>
              <a:rPr lang="de-DE">
                <a:solidFill>
                  <a:srgbClr val="000000"/>
                </a:solidFill>
                <a:latin typeface="Arial"/>
                <a:ea typeface="Arial"/>
                <a:cs typeface="Arial"/>
                <a:sym typeface="Arial"/>
              </a:rPr>
              <a:t>)</a:t>
            </a:r>
            <a:endParaRPr/>
          </a:p>
          <a:p>
            <a:pPr indent="-228600" lvl="0" marL="457200" rtl="0" algn="l">
              <a:lnSpc>
                <a:spcPct val="115000"/>
              </a:lnSpc>
              <a:spcBef>
                <a:spcPts val="0"/>
              </a:spcBef>
              <a:spcAft>
                <a:spcPts val="0"/>
              </a:spcAft>
              <a:buSzPts val="1800"/>
              <a:buFont typeface="Noto Sans Symbols"/>
              <a:buNone/>
            </a:pPr>
            <a:r>
              <a:t/>
            </a:r>
            <a:endParaRPr sz="1050">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342900" lvl="0" marL="457200" rtl="0" algn="l">
              <a:lnSpc>
                <a:spcPct val="80000"/>
              </a:lnSpc>
              <a:spcBef>
                <a:spcPts val="0"/>
              </a:spcBef>
              <a:spcAft>
                <a:spcPts val="0"/>
              </a:spcAft>
              <a:buClr>
                <a:schemeClr val="dk1"/>
              </a:buClr>
              <a:buSzPts val="1800"/>
              <a:buFont typeface="Noto Sans"/>
              <a:buChar char="−"/>
            </a:pPr>
            <a:r>
              <a:rPr lang="de-DE">
                <a:solidFill>
                  <a:srgbClr val="000000"/>
                </a:solidFill>
                <a:latin typeface="Arial"/>
                <a:ea typeface="Arial"/>
                <a:cs typeface="Arial"/>
                <a:sym typeface="Arial"/>
              </a:rPr>
              <a:t>Das EBITDA spiegelt nicht die Diskrepanzen wider, die durch die Produktions-/Vermarktungszyklen entstehen </a:t>
            </a:r>
            <a:endParaRPr/>
          </a:p>
          <a:p>
            <a:pPr indent="0" lvl="0" marL="114300" rtl="0" algn="l">
              <a:lnSpc>
                <a:spcPct val="80000"/>
              </a:lnSpc>
              <a:spcBef>
                <a:spcPts val="0"/>
              </a:spcBef>
              <a:spcAft>
                <a:spcPts val="0"/>
              </a:spcAft>
              <a:buClr>
                <a:schemeClr val="dk1"/>
              </a:buClr>
              <a:buSzPts val="1800"/>
              <a:buNone/>
            </a:pPr>
            <a:r>
              <a:rPr lang="de-DE">
                <a:solidFill>
                  <a:srgbClr val="000000"/>
                </a:solidFill>
                <a:latin typeface="Arial"/>
                <a:ea typeface="Arial"/>
                <a:cs typeface="Arial"/>
                <a:sym typeface="Arial"/>
              </a:rPr>
              <a:t>       (auch bekannt als WCR ☺).</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342900" lvl="0" marL="457200" rtl="0" algn="l">
              <a:lnSpc>
                <a:spcPct val="80000"/>
              </a:lnSpc>
              <a:spcBef>
                <a:spcPts val="0"/>
              </a:spcBef>
              <a:spcAft>
                <a:spcPts val="0"/>
              </a:spcAft>
              <a:buClr>
                <a:schemeClr val="dk1"/>
              </a:buClr>
              <a:buSzPts val="1800"/>
              <a:buFont typeface="Noto Sans"/>
              <a:buChar char="−"/>
            </a:pPr>
            <a:r>
              <a:rPr lang="de-DE">
                <a:solidFill>
                  <a:srgbClr val="000000"/>
                </a:solidFill>
                <a:latin typeface="Arial"/>
                <a:ea typeface="Arial"/>
                <a:cs typeface="Arial"/>
                <a:sym typeface="Arial"/>
              </a:rPr>
              <a:t>EBITDA n - </a:t>
            </a:r>
            <a:r>
              <a:rPr b="1" lang="de-DE">
                <a:solidFill>
                  <a:srgbClr val="000000"/>
                </a:solidFill>
                <a:latin typeface="Arial"/>
                <a:ea typeface="Arial"/>
                <a:cs typeface="Arial"/>
                <a:sym typeface="Arial"/>
              </a:rPr>
              <a:t>Veränderung des WCR (n -(n-1)) </a:t>
            </a:r>
            <a:r>
              <a:rPr lang="de-DE">
                <a:solidFill>
                  <a:srgbClr val="000000"/>
                </a:solidFill>
                <a:latin typeface="Arial"/>
                <a:ea typeface="Arial"/>
                <a:cs typeface="Arial"/>
                <a:sym typeface="Arial"/>
              </a:rPr>
              <a:t>= Operativer Cashflow n</a:t>
            </a:r>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1" marL="914400" rtl="0" algn="l">
              <a:lnSpc>
                <a:spcPct val="100000"/>
              </a:lnSpc>
              <a:spcBef>
                <a:spcPts val="0"/>
              </a:spcBef>
              <a:spcAft>
                <a:spcPts val="0"/>
              </a:spcAft>
              <a:buClr>
                <a:srgbClr val="000000"/>
              </a:buClr>
              <a:buSzPts val="1200"/>
              <a:buFont typeface="Arial"/>
              <a:buNone/>
            </a:pPr>
            <a:r>
              <a:t/>
            </a:r>
            <a:endParaRPr sz="1400">
              <a:solidFill>
                <a:srgbClr val="000000"/>
              </a:solidFill>
              <a:latin typeface="Arial"/>
              <a:ea typeface="Arial"/>
              <a:cs typeface="Arial"/>
              <a:sym typeface="Arial"/>
            </a:endParaRPr>
          </a:p>
        </p:txBody>
      </p:sp>
      <p:graphicFrame>
        <p:nvGraphicFramePr>
          <p:cNvPr id="474" name="Google Shape;474;p21"/>
          <p:cNvGraphicFramePr/>
          <p:nvPr/>
        </p:nvGraphicFramePr>
        <p:xfrm>
          <a:off x="5429195" y="1974016"/>
          <a:ext cx="3000000" cy="3000000"/>
        </p:xfrm>
        <a:graphic>
          <a:graphicData uri="http://schemas.openxmlformats.org/drawingml/2006/table">
            <a:tbl>
              <a:tblPr bandRow="1">
                <a:gradFill>
                  <a:gsLst>
                    <a:gs pos="0">
                      <a:srgbClr val="FFB576"/>
                    </a:gs>
                    <a:gs pos="35000">
                      <a:srgbClr val="FFCA9F"/>
                    </a:gs>
                    <a:gs pos="100000">
                      <a:srgbClr val="FFE9D7"/>
                    </a:gs>
                  </a:gsLst>
                  <a:lin ang="16200000" scaled="0"/>
                </a:gradFill>
                <a:tableStyleId>{89982A55-38BB-409D-BC40-17630867991C}</a:tableStyleId>
              </a:tblPr>
              <a:tblGrid>
                <a:gridCol w="3085425"/>
              </a:tblGrid>
              <a:tr h="250325">
                <a:tc>
                  <a:txBody>
                    <a:bodyPr/>
                    <a:lstStyle/>
                    <a:p>
                      <a:pPr indent="0" lvl="1" marL="0" marR="0" rtl="0" algn="l">
                        <a:lnSpc>
                          <a:spcPct val="100000"/>
                        </a:lnSpc>
                        <a:spcBef>
                          <a:spcPts val="0"/>
                        </a:spcBef>
                        <a:spcAft>
                          <a:spcPts val="0"/>
                        </a:spcAft>
                        <a:buClr>
                          <a:srgbClr val="000000"/>
                        </a:buClr>
                        <a:buSzPts val="1800"/>
                        <a:buFont typeface="Arial"/>
                        <a:buNone/>
                      </a:pPr>
                      <a:r>
                        <a:rPr lang="de-DE" sz="1100" u="none" cap="none" strike="noStrike">
                          <a:latin typeface="Arial"/>
                          <a:ea typeface="Arial"/>
                          <a:cs typeface="Arial"/>
                          <a:sym typeface="Arial"/>
                        </a:rPr>
                        <a:t>Nettoeinkommen</a:t>
                      </a:r>
                      <a:endParaRPr b="1" i="0" sz="1100" u="none" cap="none" strike="noStrike">
                        <a:solidFill>
                          <a:schemeClr val="lt1"/>
                        </a:solidFill>
                        <a:latin typeface="Arial"/>
                        <a:ea typeface="Arial"/>
                        <a:cs typeface="Arial"/>
                        <a:sym typeface="Arial"/>
                      </a:endParaRPr>
                    </a:p>
                  </a:txBody>
                  <a:tcPr marT="34300" marB="34300" marR="68575" marL="68575"/>
                </a:tc>
              </a:tr>
              <a:tr h="246375">
                <a:tc>
                  <a:txBody>
                    <a:bodyPr/>
                    <a:lstStyle/>
                    <a:p>
                      <a:pPr indent="0" lvl="0" marL="0" marR="0" rtl="0" algn="l">
                        <a:lnSpc>
                          <a:spcPct val="100000"/>
                        </a:lnSpc>
                        <a:spcBef>
                          <a:spcPts val="0"/>
                        </a:spcBef>
                        <a:spcAft>
                          <a:spcPts val="0"/>
                        </a:spcAft>
                        <a:buClr>
                          <a:srgbClr val="000000"/>
                        </a:buClr>
                        <a:buSzPts val="1600"/>
                        <a:buFont typeface="Arial"/>
                        <a:buNone/>
                      </a:pPr>
                      <a:r>
                        <a:rPr lang="de-DE" sz="1100" u="none" cap="none" strike="noStrike">
                          <a:latin typeface="Arial"/>
                          <a:ea typeface="Arial"/>
                          <a:cs typeface="Arial"/>
                          <a:sym typeface="Arial"/>
                        </a:rPr>
                        <a:t>+/- nicht zahlungswirksame und nicht betriebsbedingte Ausgaben (D&amp;A, nicht wiederkehrende Posten)</a:t>
                      </a:r>
                      <a:endParaRPr b="1" i="0" sz="1100" u="none" cap="none" strike="noStrike">
                        <a:solidFill>
                          <a:srgbClr val="000000"/>
                        </a:solidFill>
                        <a:latin typeface="Arial"/>
                        <a:ea typeface="Arial"/>
                        <a:cs typeface="Arial"/>
                        <a:sym typeface="Arial"/>
                      </a:endParaRPr>
                    </a:p>
                  </a:txBody>
                  <a:tcPr marT="34300" marB="34300" marR="68575" marL="68575"/>
                </a:tc>
              </a:tr>
            </a:tbl>
          </a:graphicData>
        </a:graphic>
      </p:graphicFrame>
      <p:sp>
        <p:nvSpPr>
          <p:cNvPr id="475" name="Google Shape;475;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476" name="Google Shape;476;p21"/>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5"/>
          <p:cNvSpPr txBox="1"/>
          <p:nvPr>
            <p:ph idx="4294967295" type="title"/>
          </p:nvPr>
        </p:nvSpPr>
        <p:spPr>
          <a:xfrm>
            <a:off x="2477724" y="444480"/>
            <a:ext cx="6563221" cy="63800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e-DE" sz="2100"/>
              <a:t>Bilanz: was das Unternehmen besitzt, was es schuldet und was es wert ist </a:t>
            </a:r>
            <a:endParaRPr/>
          </a:p>
        </p:txBody>
      </p:sp>
      <p:sp>
        <p:nvSpPr>
          <p:cNvPr id="483" name="Google Shape;483;p25"/>
          <p:cNvSpPr txBox="1"/>
          <p:nvPr>
            <p:ph idx="4294967295" type="body"/>
          </p:nvPr>
        </p:nvSpPr>
        <p:spPr>
          <a:xfrm>
            <a:off x="718275" y="1111318"/>
            <a:ext cx="7621350" cy="3852907"/>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None/>
            </a:pPr>
            <a:r>
              <a:t/>
            </a:r>
            <a:endParaRPr sz="225"/>
          </a:p>
          <a:p>
            <a:pPr indent="-336550" lvl="0" marL="457200" rtl="0" algn="l">
              <a:lnSpc>
                <a:spcPct val="80000"/>
              </a:lnSpc>
              <a:spcBef>
                <a:spcPts val="0"/>
              </a:spcBef>
              <a:spcAft>
                <a:spcPts val="0"/>
              </a:spcAft>
              <a:buSzPts val="1250"/>
              <a:buChar char="●"/>
            </a:pPr>
            <a:r>
              <a:rPr lang="de-DE" sz="1300">
                <a:latin typeface="Arial"/>
                <a:ea typeface="Arial"/>
                <a:cs typeface="Arial"/>
                <a:sym typeface="Arial"/>
              </a:rPr>
              <a:t>Verfolgt alle Bewegungen, die nicht direkt in der Gewinn- und Verlustrechnung zu sehen sind</a:t>
            </a:r>
            <a:endParaRPr sz="1700"/>
          </a:p>
          <a:p>
            <a:pPr indent="-336550" lvl="0" marL="457200" rtl="0" algn="l">
              <a:lnSpc>
                <a:spcPct val="80000"/>
              </a:lnSpc>
              <a:spcBef>
                <a:spcPts val="0"/>
              </a:spcBef>
              <a:spcAft>
                <a:spcPts val="0"/>
              </a:spcAft>
              <a:buSzPts val="1250"/>
              <a:buChar char="●"/>
            </a:pPr>
            <a:r>
              <a:rPr lang="de-DE" sz="1300">
                <a:latin typeface="Arial"/>
                <a:ea typeface="Arial"/>
                <a:cs typeface="Arial"/>
                <a:sym typeface="Arial"/>
              </a:rPr>
              <a:t>Ermöglicht es, die Diskrepanzen im Cashflow des Betriebszyklus zu erkennen</a:t>
            </a:r>
            <a:endParaRPr sz="1700"/>
          </a:p>
          <a:p>
            <a:pPr indent="-257175" lvl="0" marL="457200" rtl="0" algn="l">
              <a:lnSpc>
                <a:spcPct val="80000"/>
              </a:lnSpc>
              <a:spcBef>
                <a:spcPts val="0"/>
              </a:spcBef>
              <a:spcAft>
                <a:spcPts val="0"/>
              </a:spcAft>
              <a:buSzPts val="1350"/>
              <a:buNone/>
            </a:pPr>
            <a:r>
              <a:t/>
            </a:r>
            <a:endParaRPr sz="1300"/>
          </a:p>
        </p:txBody>
      </p:sp>
      <p:sp>
        <p:nvSpPr>
          <p:cNvPr id="484" name="Google Shape;484;p25"/>
          <p:cNvSpPr txBox="1"/>
          <p:nvPr/>
        </p:nvSpPr>
        <p:spPr>
          <a:xfrm>
            <a:off x="2842725" y="4388625"/>
            <a:ext cx="4665000" cy="2424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200" u="none" cap="none" strike="noStrike">
                <a:solidFill>
                  <a:schemeClr val="dk1"/>
                </a:solidFill>
                <a:latin typeface="Arial"/>
                <a:ea typeface="Arial"/>
                <a:cs typeface="Arial"/>
                <a:sym typeface="Arial"/>
              </a:rPr>
              <a:t>Aktiva = Passiva und Eigenkapital</a:t>
            </a:r>
            <a:endParaRPr b="0" i="0" sz="1200" u="none" cap="none" strike="noStrike">
              <a:solidFill>
                <a:srgbClr val="000000"/>
              </a:solidFill>
              <a:latin typeface="Arial"/>
              <a:ea typeface="Arial"/>
              <a:cs typeface="Arial"/>
              <a:sym typeface="Arial"/>
            </a:endParaRPr>
          </a:p>
        </p:txBody>
      </p:sp>
      <p:sp>
        <p:nvSpPr>
          <p:cNvPr id="485" name="Google Shape;485;p25"/>
          <p:cNvSpPr txBox="1"/>
          <p:nvPr/>
        </p:nvSpPr>
        <p:spPr>
          <a:xfrm>
            <a:off x="559901" y="3166125"/>
            <a:ext cx="2115724" cy="831000"/>
          </a:xfrm>
          <a:prstGeom prst="rect">
            <a:avLst/>
          </a:prstGeom>
          <a:solidFill>
            <a:schemeClr val="lt1">
              <a:alpha val="0"/>
            </a:schemeClr>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Der untere Teil spiegelt die Investitions- und Finanzierungsstrategie des Unternehmens wider.</a:t>
            </a:r>
            <a:endParaRPr b="0" i="0" sz="1400" u="none" cap="none" strike="noStrike">
              <a:solidFill>
                <a:srgbClr val="000000"/>
              </a:solidFill>
              <a:latin typeface="Arial"/>
              <a:ea typeface="Arial"/>
              <a:cs typeface="Arial"/>
              <a:sym typeface="Arial"/>
            </a:endParaRPr>
          </a:p>
        </p:txBody>
      </p:sp>
      <p:sp>
        <p:nvSpPr>
          <p:cNvPr id="486" name="Google Shape;486;p25"/>
          <p:cNvSpPr txBox="1"/>
          <p:nvPr/>
        </p:nvSpPr>
        <p:spPr>
          <a:xfrm>
            <a:off x="921225" y="1852075"/>
            <a:ext cx="1754400" cy="646500"/>
          </a:xfrm>
          <a:prstGeom prst="rect">
            <a:avLst/>
          </a:prstGeom>
          <a:solidFill>
            <a:schemeClr val="lt1">
              <a:alpha val="0"/>
            </a:schemeClr>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Der obere Teil spiegelt den Betriebszyklus des Unternehmens wider</a:t>
            </a:r>
            <a:endParaRPr b="0" i="0" sz="1400" u="none" cap="none" strike="noStrike">
              <a:solidFill>
                <a:srgbClr val="000000"/>
              </a:solidFill>
              <a:latin typeface="Arial"/>
              <a:ea typeface="Arial"/>
              <a:cs typeface="Arial"/>
              <a:sym typeface="Arial"/>
            </a:endParaRPr>
          </a:p>
        </p:txBody>
      </p:sp>
      <p:sp>
        <p:nvSpPr>
          <p:cNvPr id="487" name="Google Shape;487;p25"/>
          <p:cNvSpPr/>
          <p:nvPr/>
        </p:nvSpPr>
        <p:spPr>
          <a:xfrm>
            <a:off x="2828925" y="1709401"/>
            <a:ext cx="2314500" cy="1302300"/>
          </a:xfrm>
          <a:prstGeom prst="roundRect">
            <a:avLst>
              <a:gd fmla="val 16667" name="adj"/>
            </a:avLst>
          </a:prstGeom>
          <a:solidFill>
            <a:srgbClr val="57C5FF"/>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Umlaufvermögen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(Inventar, Forderungen (Kunden, Geldgeber...); Bargeld)</a:t>
            </a:r>
            <a:endParaRPr b="0" i="0" sz="1400" u="none" cap="none" strike="noStrike">
              <a:solidFill>
                <a:srgbClr val="000000"/>
              </a:solidFill>
              <a:latin typeface="Arial"/>
              <a:ea typeface="Arial"/>
              <a:cs typeface="Arial"/>
              <a:sym typeface="Arial"/>
            </a:endParaRPr>
          </a:p>
        </p:txBody>
      </p:sp>
      <p:sp>
        <p:nvSpPr>
          <p:cNvPr id="488" name="Google Shape;488;p25"/>
          <p:cNvSpPr/>
          <p:nvPr/>
        </p:nvSpPr>
        <p:spPr>
          <a:xfrm>
            <a:off x="2807378" y="3028607"/>
            <a:ext cx="2314500" cy="1302300"/>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Langfristige Vermögenswerte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(Eigentum, Technologie, ...)</a:t>
            </a:r>
            <a:endParaRPr b="0" i="0" sz="1400" u="none" cap="none" strike="noStrike">
              <a:solidFill>
                <a:srgbClr val="000000"/>
              </a:solidFill>
              <a:latin typeface="Arial"/>
              <a:ea typeface="Arial"/>
              <a:cs typeface="Arial"/>
              <a:sym typeface="Arial"/>
            </a:endParaRPr>
          </a:p>
        </p:txBody>
      </p:sp>
      <p:sp>
        <p:nvSpPr>
          <p:cNvPr id="489" name="Google Shape;489;p25"/>
          <p:cNvSpPr/>
          <p:nvPr/>
        </p:nvSpPr>
        <p:spPr>
          <a:xfrm>
            <a:off x="5182374" y="1737573"/>
            <a:ext cx="2314500" cy="974352"/>
          </a:xfrm>
          <a:prstGeom prst="roundRect">
            <a:avLst>
              <a:gd fmla="val 16667" name="adj"/>
            </a:avLst>
          </a:prstGeom>
          <a:solidFill>
            <a:srgbClr val="FED21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Kurzfristige Verbindlichkeiten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(Verbindlichkeiten aus Lieferungen und Leistungen -Lieferanten, Arbeitnehmer, Sozialleistungen...- kurzfristige Schulden...)</a:t>
            </a:r>
            <a:endParaRPr b="0" i="0" sz="1400" u="none" cap="none" strike="noStrike">
              <a:solidFill>
                <a:srgbClr val="000000"/>
              </a:solidFill>
              <a:latin typeface="Arial"/>
              <a:ea typeface="Arial"/>
              <a:cs typeface="Arial"/>
              <a:sym typeface="Arial"/>
            </a:endParaRPr>
          </a:p>
        </p:txBody>
      </p:sp>
      <p:sp>
        <p:nvSpPr>
          <p:cNvPr id="490" name="Google Shape;490;p25"/>
          <p:cNvSpPr/>
          <p:nvPr/>
        </p:nvSpPr>
        <p:spPr>
          <a:xfrm>
            <a:off x="5175225" y="2711933"/>
            <a:ext cx="2314500" cy="770400"/>
          </a:xfrm>
          <a:prstGeom prst="roundRect">
            <a:avLst>
              <a:gd fmla="val 16667" name="adj"/>
            </a:avLst>
          </a:prstGeom>
          <a:solidFill>
            <a:srgbClr val="FF790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Langfristige Verbindlichkeiten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(mittlere/tiefe Verschuldung)</a:t>
            </a:r>
            <a:endParaRPr b="0" i="0" sz="1400" u="none" cap="none" strike="noStrike">
              <a:solidFill>
                <a:srgbClr val="000000"/>
              </a:solidFill>
              <a:latin typeface="Arial"/>
              <a:ea typeface="Arial"/>
              <a:cs typeface="Arial"/>
              <a:sym typeface="Arial"/>
            </a:endParaRPr>
          </a:p>
        </p:txBody>
      </p:sp>
      <p:sp>
        <p:nvSpPr>
          <p:cNvPr id="491" name="Google Shape;491;p25"/>
          <p:cNvSpPr/>
          <p:nvPr/>
        </p:nvSpPr>
        <p:spPr>
          <a:xfrm>
            <a:off x="5179335" y="3518167"/>
            <a:ext cx="2314500" cy="770400"/>
          </a:xfrm>
          <a:prstGeom prst="roundRect">
            <a:avLst>
              <a:gd fmla="val 16667" name="adj"/>
            </a:avLst>
          </a:prstGeom>
          <a:solidFill>
            <a:srgbClr val="92D05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Eigenkapital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(Eigenkapital, Gewinnrücklagen, Jahresüberschuss)</a:t>
            </a:r>
            <a:endParaRPr b="0" i="0" sz="1400" u="none" cap="none" strike="noStrike">
              <a:solidFill>
                <a:srgbClr val="000000"/>
              </a:solidFill>
              <a:latin typeface="Arial"/>
              <a:ea typeface="Arial"/>
              <a:cs typeface="Arial"/>
              <a:sym typeface="Arial"/>
            </a:endParaRPr>
          </a:p>
        </p:txBody>
      </p:sp>
      <p:cxnSp>
        <p:nvCxnSpPr>
          <p:cNvPr id="492" name="Google Shape;492;p2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93" name="Google Shape;493;p25"/>
          <p:cNvCxnSpPr/>
          <p:nvPr/>
        </p:nvCxnSpPr>
        <p:spPr>
          <a:xfrm>
            <a:off x="2477724" y="4688750"/>
            <a:ext cx="6244200" cy="0"/>
          </a:xfrm>
          <a:prstGeom prst="straightConnector1">
            <a:avLst/>
          </a:prstGeom>
          <a:noFill/>
          <a:ln cap="flat" cmpd="sng" w="19050">
            <a:solidFill>
              <a:schemeClr val="dk2"/>
            </a:solidFill>
            <a:prstDash val="solid"/>
            <a:round/>
            <a:headEnd len="sm" w="sm" type="none"/>
            <a:tailEnd len="sm" w="sm" type="none"/>
          </a:ln>
        </p:spPr>
      </p:cxnSp>
      <p:pic>
        <p:nvPicPr>
          <p:cNvPr id="494" name="Google Shape;494;p2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95" name="Google Shape;495;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496" name="Google Shape;496;p25"/>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3"/>
          <p:cNvSpPr txBox="1"/>
          <p:nvPr>
            <p:ph type="title"/>
          </p:nvPr>
        </p:nvSpPr>
        <p:spPr>
          <a:xfrm>
            <a:off x="2391282" y="450186"/>
            <a:ext cx="6739220" cy="6435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e-DE" sz="2100"/>
              <a:t>Von der Gewinn- und Verlustrechnung und der Bilanz bis zur Cashflow-Rechnung und Prognose</a:t>
            </a:r>
            <a:endParaRPr/>
          </a:p>
        </p:txBody>
      </p:sp>
      <p:sp>
        <p:nvSpPr>
          <p:cNvPr id="503" name="Google Shape;503;p33"/>
          <p:cNvSpPr/>
          <p:nvPr/>
        </p:nvSpPr>
        <p:spPr>
          <a:xfrm>
            <a:off x="860612" y="2969059"/>
            <a:ext cx="1252861" cy="879587"/>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Vermögenswerte</a:t>
            </a:r>
            <a:endParaRPr b="0" i="0" sz="1400" u="none" cap="none" strike="noStrike">
              <a:solidFill>
                <a:srgbClr val="000000"/>
              </a:solidFill>
              <a:latin typeface="Arial"/>
              <a:ea typeface="Arial"/>
              <a:cs typeface="Arial"/>
              <a:sym typeface="Arial"/>
            </a:endParaRPr>
          </a:p>
        </p:txBody>
      </p:sp>
      <p:sp>
        <p:nvSpPr>
          <p:cNvPr id="504" name="Google Shape;504;p33"/>
          <p:cNvSpPr/>
          <p:nvPr/>
        </p:nvSpPr>
        <p:spPr>
          <a:xfrm>
            <a:off x="2107615" y="1569173"/>
            <a:ext cx="1002698" cy="593658"/>
          </a:xfrm>
          <a:prstGeom prst="roundRect">
            <a:avLst>
              <a:gd fmla="val 16667" name="adj"/>
            </a:avLst>
          </a:prstGeom>
          <a:solidFill>
            <a:schemeClr val="accent2"/>
          </a:solidFill>
          <a:ln cap="flat" cmpd="sng" w="25400">
            <a:solidFill>
              <a:srgbClr val="1C91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Ausgaben</a:t>
            </a:r>
            <a:endParaRPr b="0" i="0" sz="1400" u="none" cap="none" strike="noStrike">
              <a:solidFill>
                <a:srgbClr val="000000"/>
              </a:solidFill>
              <a:latin typeface="Arial"/>
              <a:ea typeface="Arial"/>
              <a:cs typeface="Arial"/>
              <a:sym typeface="Arial"/>
            </a:endParaRPr>
          </a:p>
        </p:txBody>
      </p:sp>
      <p:sp>
        <p:nvSpPr>
          <p:cNvPr id="505" name="Google Shape;505;p33"/>
          <p:cNvSpPr/>
          <p:nvPr/>
        </p:nvSpPr>
        <p:spPr>
          <a:xfrm>
            <a:off x="2129158" y="3469230"/>
            <a:ext cx="862644" cy="34973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Eigenkapital</a:t>
            </a:r>
            <a:endParaRPr b="0" i="0" sz="1400" u="none" cap="none" strike="noStrike">
              <a:solidFill>
                <a:srgbClr val="000000"/>
              </a:solidFill>
              <a:latin typeface="Arial"/>
              <a:ea typeface="Arial"/>
              <a:cs typeface="Arial"/>
              <a:sym typeface="Arial"/>
            </a:endParaRPr>
          </a:p>
        </p:txBody>
      </p:sp>
      <p:sp>
        <p:nvSpPr>
          <p:cNvPr id="506" name="Google Shape;506;p33"/>
          <p:cNvSpPr/>
          <p:nvPr/>
        </p:nvSpPr>
        <p:spPr>
          <a:xfrm>
            <a:off x="2129158" y="2988135"/>
            <a:ext cx="862644" cy="447763"/>
          </a:xfrm>
          <a:prstGeom prst="roundRect">
            <a:avLst>
              <a:gd fmla="val 16667" name="adj"/>
            </a:avLst>
          </a:prstGeom>
          <a:solidFill>
            <a:schemeClr val="accent4"/>
          </a:solidFill>
          <a:ln cap="flat" cmpd="sng" w="25400">
            <a:solidFill>
              <a:srgbClr val="3B87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Verbindlichkeiten</a:t>
            </a:r>
            <a:endParaRPr b="0" i="0" sz="1400" u="none" cap="none" strike="noStrike">
              <a:solidFill>
                <a:srgbClr val="000000"/>
              </a:solidFill>
              <a:latin typeface="Arial"/>
              <a:ea typeface="Arial"/>
              <a:cs typeface="Arial"/>
              <a:sym typeface="Arial"/>
            </a:endParaRPr>
          </a:p>
        </p:txBody>
      </p:sp>
      <p:sp>
        <p:nvSpPr>
          <p:cNvPr id="507" name="Google Shape;507;p33"/>
          <p:cNvSpPr/>
          <p:nvPr/>
        </p:nvSpPr>
        <p:spPr>
          <a:xfrm>
            <a:off x="1220210" y="1580103"/>
            <a:ext cx="908948" cy="881875"/>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Einnahmen</a:t>
            </a:r>
            <a:endParaRPr b="0" i="0" sz="1400" u="none" cap="none" strike="noStrike">
              <a:solidFill>
                <a:srgbClr val="000000"/>
              </a:solidFill>
              <a:latin typeface="Arial"/>
              <a:ea typeface="Arial"/>
              <a:cs typeface="Arial"/>
              <a:sym typeface="Arial"/>
            </a:endParaRPr>
          </a:p>
        </p:txBody>
      </p:sp>
      <p:sp>
        <p:nvSpPr>
          <p:cNvPr id="508" name="Google Shape;508;p33"/>
          <p:cNvSpPr/>
          <p:nvPr/>
        </p:nvSpPr>
        <p:spPr>
          <a:xfrm>
            <a:off x="2113473" y="2173761"/>
            <a:ext cx="1015506" cy="288217"/>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Gewinn (oder Verlust)</a:t>
            </a:r>
            <a:endParaRPr b="0" i="0" sz="1400" u="none" cap="none" strike="noStrike">
              <a:solidFill>
                <a:srgbClr val="000000"/>
              </a:solidFill>
              <a:latin typeface="Arial"/>
              <a:ea typeface="Arial"/>
              <a:cs typeface="Arial"/>
              <a:sym typeface="Arial"/>
            </a:endParaRPr>
          </a:p>
        </p:txBody>
      </p:sp>
      <p:grpSp>
        <p:nvGrpSpPr>
          <p:cNvPr id="509" name="Google Shape;509;p33"/>
          <p:cNvGrpSpPr/>
          <p:nvPr/>
        </p:nvGrpSpPr>
        <p:grpSpPr>
          <a:xfrm>
            <a:off x="5024813" y="1620177"/>
            <a:ext cx="2441359" cy="2044080"/>
            <a:chOff x="174382" y="61235"/>
            <a:chExt cx="2441359" cy="2044080"/>
          </a:xfrm>
        </p:grpSpPr>
        <p:sp>
          <p:nvSpPr>
            <p:cNvPr id="510" name="Google Shape;510;p33"/>
            <p:cNvSpPr/>
            <p:nvPr/>
          </p:nvSpPr>
          <p:spPr>
            <a:xfrm>
              <a:off x="174382" y="61235"/>
              <a:ext cx="2441359" cy="50184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3"/>
            <p:cNvSpPr txBox="1"/>
            <p:nvPr/>
          </p:nvSpPr>
          <p:spPr>
            <a:xfrm>
              <a:off x="198880" y="85733"/>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Cashflow aus betrieblicher Tätigkeit</a:t>
              </a:r>
              <a:endParaRPr b="0" i="0" sz="1400" u="none" cap="none" strike="noStrike">
                <a:solidFill>
                  <a:srgbClr val="000000"/>
                </a:solidFill>
                <a:latin typeface="Arial"/>
                <a:ea typeface="Arial"/>
                <a:cs typeface="Arial"/>
                <a:sym typeface="Arial"/>
              </a:endParaRPr>
            </a:p>
          </p:txBody>
        </p:sp>
        <p:sp>
          <p:nvSpPr>
            <p:cNvPr id="512" name="Google Shape;512;p33"/>
            <p:cNvSpPr/>
            <p:nvPr/>
          </p:nvSpPr>
          <p:spPr>
            <a:xfrm>
              <a:off x="174382" y="832355"/>
              <a:ext cx="2441359" cy="50184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3"/>
            <p:cNvSpPr txBox="1"/>
            <p:nvPr/>
          </p:nvSpPr>
          <p:spPr>
            <a:xfrm>
              <a:off x="198880" y="856853"/>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Cashflow aus Investitionstätigkeit</a:t>
              </a:r>
              <a:endParaRPr b="0" i="0" sz="1400" u="none" cap="none" strike="noStrike">
                <a:solidFill>
                  <a:srgbClr val="000000"/>
                </a:solidFill>
                <a:latin typeface="Arial"/>
                <a:ea typeface="Arial"/>
                <a:cs typeface="Arial"/>
                <a:sym typeface="Arial"/>
              </a:endParaRPr>
            </a:p>
          </p:txBody>
        </p:sp>
        <p:sp>
          <p:nvSpPr>
            <p:cNvPr id="514" name="Google Shape;514;p33"/>
            <p:cNvSpPr/>
            <p:nvPr/>
          </p:nvSpPr>
          <p:spPr>
            <a:xfrm>
              <a:off x="174382" y="1603475"/>
              <a:ext cx="2441359" cy="50184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3"/>
            <p:cNvSpPr txBox="1"/>
            <p:nvPr/>
          </p:nvSpPr>
          <p:spPr>
            <a:xfrm>
              <a:off x="198880" y="1627973"/>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Cashflow aus Finanzierungstätigkeit</a:t>
              </a:r>
              <a:endParaRPr b="0" i="0" sz="1400" u="none" cap="none" strike="noStrike">
                <a:solidFill>
                  <a:srgbClr val="000000"/>
                </a:solidFill>
                <a:latin typeface="Arial"/>
                <a:ea typeface="Arial"/>
                <a:cs typeface="Arial"/>
                <a:sym typeface="Arial"/>
              </a:endParaRPr>
            </a:p>
          </p:txBody>
        </p:sp>
      </p:grpSp>
      <p:cxnSp>
        <p:nvCxnSpPr>
          <p:cNvPr id="516" name="Google Shape;516;p3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17" name="Google Shape;517;p3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518" name="Google Shape;518;p3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519" name="Google Shape;519;p33"/>
          <p:cNvSpPr txBox="1"/>
          <p:nvPr>
            <p:ph idx="12" type="sldNum"/>
          </p:nvPr>
        </p:nvSpPr>
        <p:spPr>
          <a:xfrm>
            <a:off x="8693126" y="4761894"/>
            <a:ext cx="349001" cy="265701"/>
          </a:xfrm>
          <a:prstGeom prst="rect">
            <a:avLst/>
          </a:prstGeom>
          <a:noFill/>
          <a:ln>
            <a:noFill/>
          </a:ln>
        </p:spPr>
        <p:txBody>
          <a:bodyPr anchorCtr="0" anchor="t" bIns="36800" lIns="73625" spcFirstLastPara="1" rIns="73625" wrap="square" tIns="36800">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520" name="Google Shape;520;p33"/>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cxnSp>
        <p:nvCxnSpPr>
          <p:cNvPr id="521" name="Google Shape;521;p33"/>
          <p:cNvCxnSpPr>
            <a:stCxn id="503" idx="0"/>
            <a:endCxn id="512" idx="1"/>
          </p:cNvCxnSpPr>
          <p:nvPr/>
        </p:nvCxnSpPr>
        <p:spPr>
          <a:xfrm rot="-5400000">
            <a:off x="3092643" y="1036759"/>
            <a:ext cx="326700" cy="3537900"/>
          </a:xfrm>
          <a:prstGeom prst="curvedConnector2">
            <a:avLst/>
          </a:prstGeom>
          <a:noFill/>
          <a:ln cap="flat" cmpd="sng" w="31750">
            <a:solidFill>
              <a:srgbClr val="00549A"/>
            </a:solidFill>
            <a:prstDash val="solid"/>
            <a:round/>
            <a:headEnd len="sm" w="sm" type="none"/>
            <a:tailEnd len="med" w="med" type="triangle"/>
          </a:ln>
        </p:spPr>
      </p:cxnSp>
      <p:cxnSp>
        <p:nvCxnSpPr>
          <p:cNvPr id="522" name="Google Shape;522;p33"/>
          <p:cNvCxnSpPr>
            <a:endCxn id="510" idx="2"/>
          </p:cNvCxnSpPr>
          <p:nvPr/>
        </p:nvCxnSpPr>
        <p:spPr>
          <a:xfrm>
            <a:off x="2976093" y="2069517"/>
            <a:ext cx="3269400" cy="52500"/>
          </a:xfrm>
          <a:prstGeom prst="curvedConnector4">
            <a:avLst>
              <a:gd fmla="val 4413" name="adj1"/>
              <a:gd fmla="val 535429" name="adj2"/>
            </a:avLst>
          </a:prstGeom>
          <a:noFill/>
          <a:ln cap="flat" cmpd="sng" w="31750">
            <a:solidFill>
              <a:srgbClr val="1D958D"/>
            </a:solidFill>
            <a:prstDash val="dash"/>
            <a:round/>
            <a:headEnd len="sm" w="sm" type="none"/>
            <a:tailEnd len="med" w="med" type="triangle"/>
          </a:ln>
        </p:spPr>
      </p:cxnSp>
      <p:sp>
        <p:nvSpPr>
          <p:cNvPr id="523" name="Google Shape;523;p33"/>
          <p:cNvSpPr/>
          <p:nvPr/>
        </p:nvSpPr>
        <p:spPr>
          <a:xfrm>
            <a:off x="2976117" y="1948929"/>
            <a:ext cx="45719" cy="12065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4" name="Google Shape;524;p33"/>
          <p:cNvSpPr txBox="1"/>
          <p:nvPr/>
        </p:nvSpPr>
        <p:spPr>
          <a:xfrm>
            <a:off x="0" y="1677680"/>
            <a:ext cx="1570121" cy="461624"/>
          </a:xfrm>
          <a:prstGeom prst="rect">
            <a:avLst/>
          </a:prstGeom>
          <a:solidFill>
            <a:schemeClr val="lt1">
              <a:alpha val="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Gewinn- und Verlustrechnung</a:t>
            </a:r>
            <a:endParaRPr b="0" i="0" sz="1400" u="none" cap="none" strike="noStrike">
              <a:solidFill>
                <a:srgbClr val="000000"/>
              </a:solidFill>
              <a:latin typeface="Arial"/>
              <a:ea typeface="Arial"/>
              <a:cs typeface="Arial"/>
              <a:sym typeface="Arial"/>
            </a:endParaRPr>
          </a:p>
        </p:txBody>
      </p:sp>
      <p:sp>
        <p:nvSpPr>
          <p:cNvPr id="525" name="Google Shape;525;p33"/>
          <p:cNvSpPr txBox="1"/>
          <p:nvPr/>
        </p:nvSpPr>
        <p:spPr>
          <a:xfrm>
            <a:off x="128679" y="3128287"/>
            <a:ext cx="1136157" cy="461624"/>
          </a:xfrm>
          <a:prstGeom prst="rect">
            <a:avLst/>
          </a:prstGeom>
          <a:solidFill>
            <a:schemeClr val="lt1">
              <a:alpha val="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Bilanz</a:t>
            </a:r>
            <a:endParaRPr b="0" i="0" sz="1400" u="none" cap="none" strike="noStrike">
              <a:solidFill>
                <a:srgbClr val="000000"/>
              </a:solidFill>
              <a:latin typeface="Arial"/>
              <a:ea typeface="Arial"/>
              <a:cs typeface="Arial"/>
              <a:sym typeface="Arial"/>
            </a:endParaRPr>
          </a:p>
        </p:txBody>
      </p:sp>
      <p:cxnSp>
        <p:nvCxnSpPr>
          <p:cNvPr id="526" name="Google Shape;526;p33"/>
          <p:cNvCxnSpPr>
            <a:endCxn id="510" idx="0"/>
          </p:cNvCxnSpPr>
          <p:nvPr/>
        </p:nvCxnSpPr>
        <p:spPr>
          <a:xfrm flipH="1" rot="10800000">
            <a:off x="2106993" y="1620177"/>
            <a:ext cx="4138500" cy="261000"/>
          </a:xfrm>
          <a:prstGeom prst="curvedConnector4">
            <a:avLst>
              <a:gd fmla="val -1758" name="adj1"/>
              <a:gd fmla="val 187586" name="adj2"/>
            </a:avLst>
          </a:prstGeom>
          <a:noFill/>
          <a:ln cap="flat" cmpd="sng" w="31750">
            <a:solidFill>
              <a:srgbClr val="00549A"/>
            </a:solidFill>
            <a:prstDash val="dash"/>
            <a:round/>
            <a:headEnd len="sm" w="sm" type="none"/>
            <a:tailEnd len="med" w="med" type="triangle"/>
          </a:ln>
        </p:spPr>
      </p:cxnSp>
      <p:cxnSp>
        <p:nvCxnSpPr>
          <p:cNvPr id="527" name="Google Shape;527;p33"/>
          <p:cNvCxnSpPr>
            <a:stCxn id="506" idx="3"/>
            <a:endCxn id="515" idx="1"/>
          </p:cNvCxnSpPr>
          <p:nvPr/>
        </p:nvCxnSpPr>
        <p:spPr>
          <a:xfrm>
            <a:off x="2991802" y="3212017"/>
            <a:ext cx="2057400" cy="201300"/>
          </a:xfrm>
          <a:prstGeom prst="curvedConnector3">
            <a:avLst>
              <a:gd fmla="val 49447" name="adj1"/>
            </a:avLst>
          </a:prstGeom>
          <a:noFill/>
          <a:ln cap="flat" cmpd="sng" w="31750">
            <a:solidFill>
              <a:srgbClr val="1D958D"/>
            </a:solidFill>
            <a:prstDash val="solid"/>
            <a:round/>
            <a:headEnd len="sm" w="sm" type="none"/>
            <a:tailEnd len="med" w="med" type="triangle"/>
          </a:ln>
        </p:spPr>
      </p:cxnSp>
      <p:cxnSp>
        <p:nvCxnSpPr>
          <p:cNvPr id="528" name="Google Shape;528;p33"/>
          <p:cNvCxnSpPr>
            <a:stCxn id="505" idx="3"/>
            <a:endCxn id="514" idx="1"/>
          </p:cNvCxnSpPr>
          <p:nvPr/>
        </p:nvCxnSpPr>
        <p:spPr>
          <a:xfrm flipH="1" rot="10800000">
            <a:off x="2991802" y="3413395"/>
            <a:ext cx="2033100" cy="230700"/>
          </a:xfrm>
          <a:prstGeom prst="curvedConnector3">
            <a:avLst>
              <a:gd fmla="val 49998" name="adj1"/>
            </a:avLst>
          </a:prstGeom>
          <a:noFill/>
          <a:ln cap="flat" cmpd="sng" w="31750">
            <a:solidFill>
              <a:srgbClr val="1D958D"/>
            </a:solidFill>
            <a:prstDash val="solid"/>
            <a:round/>
            <a:headEnd len="sm" w="sm" type="none"/>
            <a:tailEnd len="med" w="med" type="triangle"/>
          </a:ln>
        </p:spPr>
      </p:cxnSp>
      <p:pic>
        <p:nvPicPr>
          <p:cNvPr descr="Stoppuhr" id="529" name="Google Shape;529;p33"/>
          <p:cNvPicPr preferRelativeResize="0"/>
          <p:nvPr/>
        </p:nvPicPr>
        <p:blipFill rotWithShape="1">
          <a:blip r:embed="rId5">
            <a:alphaModFix/>
          </a:blip>
          <a:srcRect b="0" l="0" r="0" t="0"/>
          <a:stretch/>
        </p:blipFill>
        <p:spPr>
          <a:xfrm>
            <a:off x="4486662" y="2865790"/>
            <a:ext cx="346226" cy="346226"/>
          </a:xfrm>
          <a:prstGeom prst="rect">
            <a:avLst/>
          </a:prstGeom>
          <a:noFill/>
          <a:ln>
            <a:noFill/>
          </a:ln>
        </p:spPr>
      </p:pic>
      <p:pic>
        <p:nvPicPr>
          <p:cNvPr descr="Zahnräder" id="530" name="Google Shape;530;p33"/>
          <p:cNvPicPr preferRelativeResize="0"/>
          <p:nvPr/>
        </p:nvPicPr>
        <p:blipFill rotWithShape="1">
          <a:blip r:embed="rId6">
            <a:alphaModFix/>
          </a:blip>
          <a:srcRect b="0" l="0" r="0" t="0"/>
          <a:stretch/>
        </p:blipFill>
        <p:spPr>
          <a:xfrm>
            <a:off x="4306494" y="1689837"/>
            <a:ext cx="523221" cy="523221"/>
          </a:xfrm>
          <a:prstGeom prst="rect">
            <a:avLst/>
          </a:prstGeom>
          <a:noFill/>
          <a:ln>
            <a:noFill/>
          </a:ln>
        </p:spPr>
      </p:pic>
      <p:sp>
        <p:nvSpPr>
          <p:cNvPr id="531" name="Google Shape;531;p33"/>
          <p:cNvSpPr txBox="1"/>
          <p:nvPr/>
        </p:nvSpPr>
        <p:spPr>
          <a:xfrm>
            <a:off x="3034353" y="1527332"/>
            <a:ext cx="1559973"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de-DE" sz="1300" u="none" cap="none" strike="noStrike">
                <a:solidFill>
                  <a:srgbClr val="000000"/>
                </a:solidFill>
                <a:latin typeface="Arial"/>
                <a:ea typeface="Arial"/>
                <a:cs typeface="Arial"/>
                <a:sym typeface="Arial"/>
              </a:rPr>
              <a:t>+ operativer Cashflow-Zyklus</a:t>
            </a:r>
            <a:endParaRPr b="0" i="0" sz="1300" u="none" cap="none" strike="noStrike">
              <a:solidFill>
                <a:srgbClr val="000000"/>
              </a:solidFill>
              <a:latin typeface="Arial"/>
              <a:ea typeface="Arial"/>
              <a:cs typeface="Arial"/>
              <a:sym typeface="Arial"/>
            </a:endParaRPr>
          </a:p>
        </p:txBody>
      </p:sp>
      <p:sp>
        <p:nvSpPr>
          <p:cNvPr id="532" name="Google Shape;532;p33"/>
          <p:cNvSpPr txBox="1"/>
          <p:nvPr/>
        </p:nvSpPr>
        <p:spPr>
          <a:xfrm>
            <a:off x="4804711" y="1620177"/>
            <a:ext cx="2888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33" name="Google Shape;533;p33"/>
          <p:cNvSpPr/>
          <p:nvPr/>
        </p:nvSpPr>
        <p:spPr>
          <a:xfrm>
            <a:off x="5024813" y="3983570"/>
            <a:ext cx="2441359" cy="437117"/>
          </a:xfrm>
          <a:prstGeom prst="roundRect">
            <a:avLst>
              <a:gd fmla="val 16667" name="adj"/>
            </a:avLst>
          </a:prstGeom>
          <a:solidFill>
            <a:srgbClr val="FFD197"/>
          </a:solid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rgbClr val="575757"/>
                </a:solidFill>
                <a:latin typeface="Arial"/>
                <a:ea typeface="Arial"/>
                <a:cs typeface="Arial"/>
                <a:sym typeface="Arial"/>
              </a:rPr>
              <a:t>Nettoveränderung der Barmittel</a:t>
            </a:r>
            <a:endParaRPr b="0" i="0" sz="1050" u="none" cap="none" strike="noStrike">
              <a:solidFill>
                <a:srgbClr val="575757"/>
              </a:solidFill>
              <a:latin typeface="Arial"/>
              <a:ea typeface="Arial"/>
              <a:cs typeface="Arial"/>
              <a:sym typeface="Arial"/>
            </a:endParaRPr>
          </a:p>
        </p:txBody>
      </p:sp>
      <p:cxnSp>
        <p:nvCxnSpPr>
          <p:cNvPr id="534" name="Google Shape;534;p33"/>
          <p:cNvCxnSpPr>
            <a:stCxn id="511" idx="3"/>
            <a:endCxn id="513" idx="3"/>
          </p:cNvCxnSpPr>
          <p:nvPr/>
        </p:nvCxnSpPr>
        <p:spPr>
          <a:xfrm>
            <a:off x="7441674" y="1871097"/>
            <a:ext cx="600" cy="771000"/>
          </a:xfrm>
          <a:prstGeom prst="curvedConnector3">
            <a:avLst>
              <a:gd fmla="val 38100000" name="adj1"/>
            </a:avLst>
          </a:prstGeom>
          <a:noFill/>
          <a:ln cap="flat" cmpd="sng" w="9525">
            <a:solidFill>
              <a:srgbClr val="00549A"/>
            </a:solidFill>
            <a:prstDash val="solid"/>
            <a:round/>
            <a:headEnd len="sm" w="sm" type="none"/>
            <a:tailEnd len="med" w="med" type="triangle"/>
          </a:ln>
        </p:spPr>
      </p:cxnSp>
      <p:cxnSp>
        <p:nvCxnSpPr>
          <p:cNvPr id="535" name="Google Shape;535;p33"/>
          <p:cNvCxnSpPr>
            <a:stCxn id="513" idx="3"/>
            <a:endCxn id="515" idx="3"/>
          </p:cNvCxnSpPr>
          <p:nvPr/>
        </p:nvCxnSpPr>
        <p:spPr>
          <a:xfrm>
            <a:off x="7441674" y="2642217"/>
            <a:ext cx="600" cy="771000"/>
          </a:xfrm>
          <a:prstGeom prst="curvedConnector3">
            <a:avLst>
              <a:gd fmla="val 38100000" name="adj1"/>
            </a:avLst>
          </a:prstGeom>
          <a:noFill/>
          <a:ln cap="flat" cmpd="sng" w="9525">
            <a:solidFill>
              <a:srgbClr val="00549A"/>
            </a:solidFill>
            <a:prstDash val="solid"/>
            <a:round/>
            <a:headEnd len="sm" w="sm" type="none"/>
            <a:tailEnd len="med" w="med" type="triangle"/>
          </a:ln>
        </p:spPr>
      </p:cxnSp>
      <p:cxnSp>
        <p:nvCxnSpPr>
          <p:cNvPr id="536" name="Google Shape;536;p33"/>
          <p:cNvCxnSpPr>
            <a:stCxn id="515" idx="3"/>
            <a:endCxn id="533" idx="3"/>
          </p:cNvCxnSpPr>
          <p:nvPr/>
        </p:nvCxnSpPr>
        <p:spPr>
          <a:xfrm>
            <a:off x="7441674" y="3413337"/>
            <a:ext cx="24600" cy="788700"/>
          </a:xfrm>
          <a:prstGeom prst="curvedConnector3">
            <a:avLst>
              <a:gd fmla="val 1028853" name="adj1"/>
            </a:avLst>
          </a:prstGeom>
          <a:noFill/>
          <a:ln cap="flat" cmpd="sng" w="9525">
            <a:solidFill>
              <a:srgbClr val="00549A"/>
            </a:solidFill>
            <a:prstDash val="solid"/>
            <a:round/>
            <a:headEnd len="sm" w="sm" type="none"/>
            <a:tailEnd len="med" w="med" type="triangle"/>
          </a:ln>
        </p:spPr>
      </p:cxnSp>
      <p:sp>
        <p:nvSpPr>
          <p:cNvPr id="537" name="Google Shape;537;p33"/>
          <p:cNvSpPr txBox="1"/>
          <p:nvPr/>
        </p:nvSpPr>
        <p:spPr>
          <a:xfrm>
            <a:off x="7793882" y="2106839"/>
            <a:ext cx="2888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38" name="Google Shape;538;p33"/>
          <p:cNvSpPr txBox="1"/>
          <p:nvPr/>
        </p:nvSpPr>
        <p:spPr>
          <a:xfrm>
            <a:off x="7793882" y="2808680"/>
            <a:ext cx="2888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39" name="Google Shape;539;p33"/>
          <p:cNvSpPr txBox="1"/>
          <p:nvPr/>
        </p:nvSpPr>
        <p:spPr>
          <a:xfrm>
            <a:off x="7793882" y="3702691"/>
            <a:ext cx="2888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40" name="Google Shape;540;p33"/>
          <p:cNvSpPr txBox="1"/>
          <p:nvPr/>
        </p:nvSpPr>
        <p:spPr>
          <a:xfrm>
            <a:off x="2967304" y="2732397"/>
            <a:ext cx="1870135"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de-DE" sz="1300" u="none" cap="none" strike="noStrike">
                <a:solidFill>
                  <a:srgbClr val="000000"/>
                </a:solidFill>
                <a:latin typeface="Arial"/>
                <a:ea typeface="Arial"/>
                <a:cs typeface="Arial"/>
                <a:sym typeface="Arial"/>
              </a:rPr>
              <a:t>+ Cashflow-Zyklus </a:t>
            </a:r>
            <a:endParaRPr/>
          </a:p>
          <a:p>
            <a:pPr indent="0" lvl="0" marL="0" marR="0" rtl="0" algn="l">
              <a:lnSpc>
                <a:spcPct val="100000"/>
              </a:lnSpc>
              <a:spcBef>
                <a:spcPts val="0"/>
              </a:spcBef>
              <a:spcAft>
                <a:spcPts val="0"/>
              </a:spcAft>
              <a:buClr>
                <a:srgbClr val="000000"/>
              </a:buClr>
              <a:buSzPts val="1300"/>
              <a:buFont typeface="Arial"/>
              <a:buNone/>
            </a:pPr>
            <a:r>
              <a:rPr b="0" i="0" lang="de-DE" sz="1300" u="none" cap="none" strike="noStrike">
                <a:solidFill>
                  <a:srgbClr val="000000"/>
                </a:solidFill>
                <a:latin typeface="Arial"/>
                <a:ea typeface="Arial"/>
                <a:cs typeface="Arial"/>
                <a:sym typeface="Arial"/>
              </a:rPr>
              <a:t>für Investitionen</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2"/>
          <p:cNvSpPr txBox="1"/>
          <p:nvPr>
            <p:ph idx="1" type="subTitle"/>
          </p:nvPr>
        </p:nvSpPr>
        <p:spPr>
          <a:xfrm>
            <a:off x="2390267" y="3704094"/>
            <a:ext cx="6350777" cy="776055"/>
          </a:xfrm>
          <a:prstGeom prst="rect">
            <a:avLst/>
          </a:prstGeom>
          <a:noFill/>
          <a:ln>
            <a:noFill/>
          </a:ln>
        </p:spPr>
        <p:txBody>
          <a:bodyPr anchorCtr="0" anchor="b" bIns="91425" lIns="91425" spcFirstLastPara="1" rIns="91425" wrap="square" tIns="91425">
            <a:noAutofit/>
          </a:bodyPr>
          <a:lstStyle/>
          <a:p>
            <a:pPr indent="-36000" lvl="0" marL="36000" rtl="0" algn="just">
              <a:lnSpc>
                <a:spcPct val="100000"/>
              </a:lnSpc>
              <a:spcBef>
                <a:spcPts val="0"/>
              </a:spcBef>
              <a:spcAft>
                <a:spcPts val="0"/>
              </a:spcAft>
              <a:buSzPts val="1800"/>
              <a:buNone/>
            </a:pPr>
            <a:r>
              <a:rPr lang="de-DE"/>
              <a:t>II- Die Bedeutung von Cashflow-Prognosen und -Projektionen für die Bewertung von Operationen, Investitionen und erforderlichen Ressourcen, Zeitrahmen</a:t>
            </a:r>
            <a:endParaRPr/>
          </a:p>
        </p:txBody>
      </p:sp>
      <p:sp>
        <p:nvSpPr>
          <p:cNvPr id="546" name="Google Shape;546;p32"/>
          <p:cNvSpPr txBox="1"/>
          <p:nvPr/>
        </p:nvSpPr>
        <p:spPr>
          <a:xfrm>
            <a:off x="1506864" y="784914"/>
            <a:ext cx="7234180" cy="11025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4800"/>
              <a:buFont typeface="Raleway"/>
              <a:buNone/>
            </a:pPr>
            <a:r>
              <a:rPr b="1" i="0" lang="de-DE" sz="3600" u="none" cap="none" strike="noStrike">
                <a:solidFill>
                  <a:schemeClr val="lt1"/>
                </a:solidFill>
                <a:latin typeface="Raleway"/>
                <a:ea typeface="Raleway"/>
                <a:cs typeface="Raleway"/>
                <a:sym typeface="Raleway"/>
              </a:rPr>
              <a:t>Grundlegende Instrumente zur Unterstützung der Finanzbedarfsermittlung</a:t>
            </a:r>
            <a:endParaRPr b="1" i="0" sz="3600" u="none" cap="none" strike="noStrike">
              <a:solidFill>
                <a:schemeClr val="lt1"/>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5"/>
          <p:cNvSpPr txBox="1"/>
          <p:nvPr>
            <p:ph type="title"/>
          </p:nvPr>
        </p:nvSpPr>
        <p:spPr>
          <a:xfrm>
            <a:off x="3419475" y="436808"/>
            <a:ext cx="5463154" cy="85725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e-DE" sz="2100"/>
              <a:t>Umrechnung einer Investition in den Jahresabschlüssen</a:t>
            </a:r>
            <a:endParaRPr/>
          </a:p>
        </p:txBody>
      </p:sp>
      <p:sp>
        <p:nvSpPr>
          <p:cNvPr id="553" name="Google Shape;553;p35"/>
          <p:cNvSpPr txBox="1"/>
          <p:nvPr>
            <p:ph idx="1" type="body"/>
          </p:nvPr>
        </p:nvSpPr>
        <p:spPr>
          <a:xfrm>
            <a:off x="338578" y="1315216"/>
            <a:ext cx="3744911" cy="3239999"/>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de-DE"/>
              <a:t>Baugewerbe: Anschaffung neuer Fahrzeuge</a:t>
            </a:r>
            <a:endParaRPr/>
          </a:p>
        </p:txBody>
      </p:sp>
      <p:sp>
        <p:nvSpPr>
          <p:cNvPr id="554" name="Google Shape;554;p35"/>
          <p:cNvSpPr txBox="1"/>
          <p:nvPr/>
        </p:nvSpPr>
        <p:spPr>
          <a:xfrm>
            <a:off x="469058" y="2294217"/>
            <a:ext cx="2059793" cy="10275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0" i="0" lang="de-DE" sz="1013" u="none" cap="none" strike="noStrike">
                <a:solidFill>
                  <a:srgbClr val="000000"/>
                </a:solidFill>
                <a:latin typeface="Arial"/>
                <a:ea typeface="Arial"/>
                <a:cs typeface="Arial"/>
                <a:sym typeface="Arial"/>
              </a:rPr>
              <a:t>15.000 €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3"/>
              <a:buFont typeface="Arial"/>
              <a:buNone/>
            </a:pPr>
            <a:r>
              <a:rPr b="0" i="0" lang="de-DE" sz="1013" u="none" cap="none" strike="noStrike">
                <a:solidFill>
                  <a:srgbClr val="000000"/>
                </a:solidFill>
                <a:latin typeface="Arial"/>
                <a:ea typeface="Arial"/>
                <a:cs typeface="Arial"/>
                <a:sym typeface="Arial"/>
              </a:rPr>
              <a:t>5 Jahre - lineare Abschreibung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3"/>
              <a:buFont typeface="Arial"/>
              <a:buNone/>
            </a:pPr>
            <a:r>
              <a:rPr b="0" i="0" lang="de-DE" sz="1013" u="none" cap="none" strike="noStrike">
                <a:solidFill>
                  <a:srgbClr val="000000"/>
                </a:solidFill>
                <a:latin typeface="Arial"/>
                <a:ea typeface="Arial"/>
                <a:cs typeface="Arial"/>
                <a:sym typeface="Arial"/>
              </a:rPr>
              <a:t>Anschaffung zu Beginn des Jahres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3"/>
              <a:buFont typeface="Arial"/>
              <a:buNone/>
            </a:pPr>
            <a:r>
              <a:rPr b="0" i="0" lang="de-DE" sz="1013" u="none" cap="none" strike="noStrike">
                <a:solidFill>
                  <a:srgbClr val="000000"/>
                </a:solidFill>
                <a:latin typeface="Arial"/>
                <a:ea typeface="Arial"/>
                <a:cs typeface="Arial"/>
                <a:sym typeface="Arial"/>
              </a:rPr>
              <a:t>0 Bergungswert </a:t>
            </a:r>
            <a:endParaRPr b="0" i="0" sz="1400" u="none" cap="none" strike="noStrike">
              <a:solidFill>
                <a:srgbClr val="000000"/>
              </a:solidFill>
              <a:latin typeface="Arial"/>
              <a:ea typeface="Arial"/>
              <a:cs typeface="Arial"/>
              <a:sym typeface="Arial"/>
            </a:endParaRPr>
          </a:p>
        </p:txBody>
      </p:sp>
      <p:cxnSp>
        <p:nvCxnSpPr>
          <p:cNvPr id="555" name="Google Shape;555;p3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56" name="Google Shape;556;p3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557" name="Google Shape;557;p3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558" name="Google Shape;558;p35"/>
          <p:cNvSpPr txBox="1"/>
          <p:nvPr>
            <p:ph idx="12" type="sldNum"/>
          </p:nvPr>
        </p:nvSpPr>
        <p:spPr>
          <a:xfrm>
            <a:off x="8721892" y="4792914"/>
            <a:ext cx="308898" cy="309321"/>
          </a:xfrm>
          <a:prstGeom prst="rect">
            <a:avLst/>
          </a:prstGeom>
          <a:noFill/>
          <a:ln>
            <a:noFill/>
          </a:ln>
        </p:spPr>
        <p:txBody>
          <a:bodyPr anchorCtr="0" anchor="t" bIns="36800" lIns="73625" spcFirstLastPara="1" rIns="73625" wrap="square" tIns="36800">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559" name="Google Shape;559;p35"/>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pic>
        <p:nvPicPr>
          <p:cNvPr descr="Kipper" id="560" name="Google Shape;560;p35"/>
          <p:cNvPicPr preferRelativeResize="0"/>
          <p:nvPr/>
        </p:nvPicPr>
        <p:blipFill rotWithShape="1">
          <a:blip r:embed="rId5">
            <a:alphaModFix/>
          </a:blip>
          <a:srcRect b="0" l="0" r="0" t="0"/>
          <a:stretch/>
        </p:blipFill>
        <p:spPr>
          <a:xfrm>
            <a:off x="2624247" y="2191347"/>
            <a:ext cx="914400" cy="914400"/>
          </a:xfrm>
          <a:prstGeom prst="rect">
            <a:avLst/>
          </a:prstGeom>
          <a:noFill/>
          <a:ln>
            <a:noFill/>
          </a:ln>
        </p:spPr>
      </p:pic>
      <p:sp>
        <p:nvSpPr>
          <p:cNvPr id="561" name="Google Shape;561;p35"/>
          <p:cNvSpPr/>
          <p:nvPr/>
        </p:nvSpPr>
        <p:spPr>
          <a:xfrm>
            <a:off x="6382173" y="1580564"/>
            <a:ext cx="2441359" cy="50184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35"/>
          <p:cNvSpPr txBox="1"/>
          <p:nvPr/>
        </p:nvSpPr>
        <p:spPr>
          <a:xfrm>
            <a:off x="6406671" y="1570455"/>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Cashflow aus betrieblicher Tätigkeit</a:t>
            </a:r>
            <a:endParaRPr b="0" i="0" sz="1400" u="none" cap="none" strike="noStrike">
              <a:solidFill>
                <a:srgbClr val="000000"/>
              </a:solidFill>
              <a:latin typeface="Arial"/>
              <a:ea typeface="Arial"/>
              <a:cs typeface="Arial"/>
              <a:sym typeface="Arial"/>
            </a:endParaRPr>
          </a:p>
        </p:txBody>
      </p:sp>
      <p:sp>
        <p:nvSpPr>
          <p:cNvPr id="563" name="Google Shape;563;p35"/>
          <p:cNvSpPr/>
          <p:nvPr/>
        </p:nvSpPr>
        <p:spPr>
          <a:xfrm>
            <a:off x="6382173" y="2191347"/>
            <a:ext cx="2441359" cy="50184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35"/>
          <p:cNvSpPr txBox="1"/>
          <p:nvPr/>
        </p:nvSpPr>
        <p:spPr>
          <a:xfrm>
            <a:off x="6406671" y="2215845"/>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Cashflow aus Investitionstätigkeit</a:t>
            </a:r>
            <a:endParaRPr b="0" i="0" sz="1400" u="none" cap="none" strike="noStrike">
              <a:solidFill>
                <a:srgbClr val="000000"/>
              </a:solidFill>
              <a:latin typeface="Arial"/>
              <a:ea typeface="Arial"/>
              <a:cs typeface="Arial"/>
              <a:sym typeface="Arial"/>
            </a:endParaRPr>
          </a:p>
        </p:txBody>
      </p:sp>
      <p:sp>
        <p:nvSpPr>
          <p:cNvPr id="565" name="Google Shape;565;p35"/>
          <p:cNvSpPr/>
          <p:nvPr/>
        </p:nvSpPr>
        <p:spPr>
          <a:xfrm>
            <a:off x="6382173" y="2791017"/>
            <a:ext cx="2441359" cy="50184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5"/>
          <p:cNvSpPr txBox="1"/>
          <p:nvPr/>
        </p:nvSpPr>
        <p:spPr>
          <a:xfrm>
            <a:off x="6406671" y="2815515"/>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Cashflow aus Finanzierungstätigkeit</a:t>
            </a:r>
            <a:endParaRPr b="0" i="0" sz="1400" u="none" cap="none" strike="noStrike">
              <a:solidFill>
                <a:srgbClr val="000000"/>
              </a:solidFill>
              <a:latin typeface="Arial"/>
              <a:ea typeface="Arial"/>
              <a:cs typeface="Arial"/>
              <a:sym typeface="Arial"/>
            </a:endParaRPr>
          </a:p>
        </p:txBody>
      </p:sp>
      <p:sp>
        <p:nvSpPr>
          <p:cNvPr id="567" name="Google Shape;567;p35"/>
          <p:cNvSpPr/>
          <p:nvPr/>
        </p:nvSpPr>
        <p:spPr>
          <a:xfrm>
            <a:off x="6406671" y="3415672"/>
            <a:ext cx="2441359" cy="437117"/>
          </a:xfrm>
          <a:prstGeom prst="roundRect">
            <a:avLst>
              <a:gd fmla="val 16667" name="adj"/>
            </a:avLst>
          </a:prstGeom>
          <a:solidFill>
            <a:srgbClr val="FFD197"/>
          </a:solid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rgbClr val="575757"/>
                </a:solidFill>
                <a:latin typeface="Arial"/>
                <a:ea typeface="Arial"/>
                <a:cs typeface="Arial"/>
                <a:sym typeface="Arial"/>
              </a:rPr>
              <a:t>Nettoveränderung der Barmittel</a:t>
            </a:r>
            <a:endParaRPr b="0" i="0" sz="1050" u="none" cap="none" strike="noStrike">
              <a:solidFill>
                <a:srgbClr val="575757"/>
              </a:solidFill>
              <a:latin typeface="Arial"/>
              <a:ea typeface="Arial"/>
              <a:cs typeface="Arial"/>
              <a:sym typeface="Arial"/>
            </a:endParaRPr>
          </a:p>
        </p:txBody>
      </p:sp>
      <p:sp>
        <p:nvSpPr>
          <p:cNvPr id="568" name="Google Shape;568;p35"/>
          <p:cNvSpPr/>
          <p:nvPr/>
        </p:nvSpPr>
        <p:spPr>
          <a:xfrm>
            <a:off x="4152739" y="2961772"/>
            <a:ext cx="1005692" cy="879587"/>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Vermögenswerte</a:t>
            </a:r>
            <a:endParaRPr b="0" i="0" sz="1400" u="none" cap="none" strike="noStrike">
              <a:solidFill>
                <a:srgbClr val="000000"/>
              </a:solidFill>
              <a:latin typeface="Arial"/>
              <a:ea typeface="Arial"/>
              <a:cs typeface="Arial"/>
              <a:sym typeface="Arial"/>
            </a:endParaRPr>
          </a:p>
        </p:txBody>
      </p:sp>
      <p:sp>
        <p:nvSpPr>
          <p:cNvPr id="569" name="Google Shape;569;p35"/>
          <p:cNvSpPr/>
          <p:nvPr/>
        </p:nvSpPr>
        <p:spPr>
          <a:xfrm>
            <a:off x="5154310" y="1572816"/>
            <a:ext cx="1063610" cy="593658"/>
          </a:xfrm>
          <a:prstGeom prst="roundRect">
            <a:avLst>
              <a:gd fmla="val 16667" name="adj"/>
            </a:avLst>
          </a:prstGeom>
          <a:solidFill>
            <a:schemeClr val="accent2"/>
          </a:solidFill>
          <a:ln cap="flat" cmpd="sng" w="25400">
            <a:solidFill>
              <a:srgbClr val="1C91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Ausgaben</a:t>
            </a:r>
            <a:endParaRPr b="0" i="0" sz="1400" u="none" cap="none" strike="noStrike">
              <a:solidFill>
                <a:srgbClr val="000000"/>
              </a:solidFill>
              <a:latin typeface="Arial"/>
              <a:ea typeface="Arial"/>
              <a:cs typeface="Arial"/>
              <a:sym typeface="Arial"/>
            </a:endParaRPr>
          </a:p>
        </p:txBody>
      </p:sp>
      <p:sp>
        <p:nvSpPr>
          <p:cNvPr id="570" name="Google Shape;570;p35"/>
          <p:cNvSpPr/>
          <p:nvPr/>
        </p:nvSpPr>
        <p:spPr>
          <a:xfrm>
            <a:off x="5174114" y="3461943"/>
            <a:ext cx="905127" cy="34973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Eigenkapital</a:t>
            </a:r>
            <a:endParaRPr b="0" i="0" sz="1400" u="none" cap="none" strike="noStrike">
              <a:solidFill>
                <a:srgbClr val="000000"/>
              </a:solidFill>
              <a:latin typeface="Arial"/>
              <a:ea typeface="Arial"/>
              <a:cs typeface="Arial"/>
              <a:sym typeface="Arial"/>
            </a:endParaRPr>
          </a:p>
        </p:txBody>
      </p:sp>
      <p:sp>
        <p:nvSpPr>
          <p:cNvPr id="571" name="Google Shape;571;p35"/>
          <p:cNvSpPr/>
          <p:nvPr/>
        </p:nvSpPr>
        <p:spPr>
          <a:xfrm>
            <a:off x="5174115" y="2980848"/>
            <a:ext cx="905127" cy="447763"/>
          </a:xfrm>
          <a:prstGeom prst="roundRect">
            <a:avLst>
              <a:gd fmla="val 16667" name="adj"/>
            </a:avLst>
          </a:prstGeom>
          <a:solidFill>
            <a:schemeClr val="accent4"/>
          </a:solidFill>
          <a:ln cap="flat" cmpd="sng" w="25400">
            <a:solidFill>
              <a:srgbClr val="3B87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Verbindlichkeiten</a:t>
            </a:r>
            <a:endParaRPr b="0" i="0" sz="1400" u="none" cap="none" strike="noStrike">
              <a:solidFill>
                <a:srgbClr val="000000"/>
              </a:solidFill>
              <a:latin typeface="Arial"/>
              <a:ea typeface="Arial"/>
              <a:cs typeface="Arial"/>
              <a:sym typeface="Arial"/>
            </a:endParaRPr>
          </a:p>
        </p:txBody>
      </p:sp>
      <p:sp>
        <p:nvSpPr>
          <p:cNvPr id="572" name="Google Shape;572;p35"/>
          <p:cNvSpPr/>
          <p:nvPr/>
        </p:nvSpPr>
        <p:spPr>
          <a:xfrm>
            <a:off x="4152739" y="1572816"/>
            <a:ext cx="986788" cy="881875"/>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Einnahmen</a:t>
            </a:r>
            <a:endParaRPr b="0" i="0" sz="1400" u="none" cap="none" strike="noStrike">
              <a:solidFill>
                <a:srgbClr val="000000"/>
              </a:solidFill>
              <a:latin typeface="Arial"/>
              <a:ea typeface="Arial"/>
              <a:cs typeface="Arial"/>
              <a:sym typeface="Arial"/>
            </a:endParaRPr>
          </a:p>
        </p:txBody>
      </p:sp>
      <p:sp>
        <p:nvSpPr>
          <p:cNvPr id="573" name="Google Shape;573;p35"/>
          <p:cNvSpPr/>
          <p:nvPr/>
        </p:nvSpPr>
        <p:spPr>
          <a:xfrm>
            <a:off x="5158429" y="2166474"/>
            <a:ext cx="1085065" cy="288217"/>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Gewinn (oder Verlust)</a:t>
            </a:r>
            <a:endParaRPr b="0" i="0" sz="1400" u="none" cap="none" strike="noStrike">
              <a:solidFill>
                <a:srgbClr val="000000"/>
              </a:solidFill>
              <a:latin typeface="Arial"/>
              <a:ea typeface="Arial"/>
              <a:cs typeface="Arial"/>
              <a:sym typeface="Arial"/>
            </a:endParaRPr>
          </a:p>
        </p:txBody>
      </p:sp>
      <p:sp>
        <p:nvSpPr>
          <p:cNvPr id="574" name="Google Shape;574;p35"/>
          <p:cNvSpPr/>
          <p:nvPr/>
        </p:nvSpPr>
        <p:spPr>
          <a:xfrm>
            <a:off x="6021074" y="1941642"/>
            <a:ext cx="45719" cy="12065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75" name="Google Shape;575;p35"/>
          <p:cNvCxnSpPr>
            <a:stCxn id="576" idx="7"/>
            <a:endCxn id="577" idx="7"/>
          </p:cNvCxnSpPr>
          <p:nvPr/>
        </p:nvCxnSpPr>
        <p:spPr>
          <a:xfrm rot="-5400000">
            <a:off x="3793921" y="1222262"/>
            <a:ext cx="985500" cy="1675800"/>
          </a:xfrm>
          <a:prstGeom prst="curvedConnector3">
            <a:avLst>
              <a:gd fmla="val 127988" name="adj1"/>
            </a:avLst>
          </a:prstGeom>
          <a:noFill/>
          <a:ln cap="flat" cmpd="sng" w="25400">
            <a:solidFill>
              <a:srgbClr val="00549A"/>
            </a:solidFill>
            <a:prstDash val="dashDot"/>
            <a:round/>
            <a:headEnd len="sm" w="sm" type="none"/>
            <a:tailEnd len="med" w="med" type="triangle"/>
          </a:ln>
        </p:spPr>
      </p:cxnSp>
      <p:sp>
        <p:nvSpPr>
          <p:cNvPr id="577" name="Google Shape;577;p35"/>
          <p:cNvSpPr/>
          <p:nvPr/>
        </p:nvSpPr>
        <p:spPr>
          <a:xfrm>
            <a:off x="4880610" y="1520190"/>
            <a:ext cx="285750" cy="322407"/>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78" name="Google Shape;578;p35"/>
          <p:cNvCxnSpPr>
            <a:stCxn id="576" idx="5"/>
            <a:endCxn id="579" idx="3"/>
          </p:cNvCxnSpPr>
          <p:nvPr/>
        </p:nvCxnSpPr>
        <p:spPr>
          <a:xfrm flipH="1" rot="-5400000">
            <a:off x="3756721" y="2641972"/>
            <a:ext cx="998100" cy="1614000"/>
          </a:xfrm>
          <a:prstGeom prst="curvedConnector3">
            <a:avLst>
              <a:gd fmla="val 124726" name="adj1"/>
            </a:avLst>
          </a:prstGeom>
          <a:noFill/>
          <a:ln cap="flat" cmpd="sng" w="25400">
            <a:solidFill>
              <a:srgbClr val="00549A"/>
            </a:solidFill>
            <a:prstDash val="dashDot"/>
            <a:round/>
            <a:headEnd len="sm" w="sm" type="none"/>
            <a:tailEnd len="med" w="med" type="triangle"/>
          </a:ln>
        </p:spPr>
      </p:cxnSp>
      <p:sp>
        <p:nvSpPr>
          <p:cNvPr id="579" name="Google Shape;579;p35"/>
          <p:cNvSpPr/>
          <p:nvPr/>
        </p:nvSpPr>
        <p:spPr>
          <a:xfrm>
            <a:off x="5023485" y="3841359"/>
            <a:ext cx="268605" cy="124851"/>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80" name="Google Shape;580;p35"/>
          <p:cNvCxnSpPr>
            <a:stCxn id="576" idx="6"/>
          </p:cNvCxnSpPr>
          <p:nvPr/>
        </p:nvCxnSpPr>
        <p:spPr>
          <a:xfrm>
            <a:off x="3512500" y="2751417"/>
            <a:ext cx="2467200" cy="33900"/>
          </a:xfrm>
          <a:prstGeom prst="curvedConnector3">
            <a:avLst>
              <a:gd fmla="val 49998" name="adj1"/>
            </a:avLst>
          </a:prstGeom>
          <a:noFill/>
          <a:ln cap="flat" cmpd="sng" w="25400">
            <a:solidFill>
              <a:srgbClr val="00549A"/>
            </a:solidFill>
            <a:prstDash val="dashDot"/>
            <a:round/>
            <a:headEnd len="sm" w="sm" type="none"/>
            <a:tailEnd len="med" w="med" type="triangle"/>
          </a:ln>
        </p:spPr>
      </p:cxnSp>
      <p:sp>
        <p:nvSpPr>
          <p:cNvPr id="581" name="Google Shape;581;p35"/>
          <p:cNvSpPr/>
          <p:nvPr/>
        </p:nvSpPr>
        <p:spPr>
          <a:xfrm>
            <a:off x="6217920" y="1114831"/>
            <a:ext cx="2744290" cy="3591861"/>
          </a:xfrm>
          <a:prstGeom prst="ellipse">
            <a:avLst/>
          </a:prstGeom>
          <a:noFill/>
          <a:ln cap="flat" cmpd="sng" w="12700">
            <a:solidFill>
              <a:srgbClr val="398E7C"/>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6" name="Google Shape;576;p35"/>
          <p:cNvSpPr/>
          <p:nvPr/>
        </p:nvSpPr>
        <p:spPr>
          <a:xfrm>
            <a:off x="3077329" y="2470689"/>
            <a:ext cx="435171" cy="561456"/>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Fragezeichen" id="582" name="Google Shape;582;p35"/>
          <p:cNvPicPr preferRelativeResize="0"/>
          <p:nvPr/>
        </p:nvPicPr>
        <p:blipFill rotWithShape="1">
          <a:blip r:embed="rId6">
            <a:alphaModFix/>
          </a:blip>
          <a:srcRect b="0" l="0" r="0" t="0"/>
          <a:stretch/>
        </p:blipFill>
        <p:spPr>
          <a:xfrm>
            <a:off x="3518020" y="2226212"/>
            <a:ext cx="914400" cy="914400"/>
          </a:xfrm>
          <a:prstGeom prst="rect">
            <a:avLst/>
          </a:prstGeom>
          <a:noFill/>
          <a:ln>
            <a:noFill/>
          </a:ln>
        </p:spPr>
      </p:pic>
      <p:sp>
        <p:nvSpPr>
          <p:cNvPr id="583" name="Google Shape;583;p35"/>
          <p:cNvSpPr txBox="1"/>
          <p:nvPr/>
        </p:nvSpPr>
        <p:spPr>
          <a:xfrm>
            <a:off x="1046538" y="795130"/>
            <a:ext cx="13997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Ein wenig Übung </a:t>
            </a:r>
            <a:endParaRPr b="0" i="0" sz="1400" u="none" cap="none" strike="noStrike">
              <a:solidFill>
                <a:srgbClr val="000000"/>
              </a:solidFill>
              <a:latin typeface="Arial"/>
              <a:ea typeface="Arial"/>
              <a:cs typeface="Arial"/>
              <a:sym typeface="Arial"/>
            </a:endParaRPr>
          </a:p>
        </p:txBody>
      </p:sp>
      <p:pic>
        <p:nvPicPr>
          <p:cNvPr descr="Bleistift" id="584" name="Google Shape;584;p35"/>
          <p:cNvPicPr preferRelativeResize="0"/>
          <p:nvPr/>
        </p:nvPicPr>
        <p:blipFill rotWithShape="1">
          <a:blip r:embed="rId7">
            <a:alphaModFix/>
          </a:blip>
          <a:srcRect b="0" l="0" r="0" t="0"/>
          <a:stretch/>
        </p:blipFill>
        <p:spPr>
          <a:xfrm>
            <a:off x="513775" y="336565"/>
            <a:ext cx="914400" cy="914400"/>
          </a:xfrm>
          <a:prstGeom prst="rect">
            <a:avLst/>
          </a:prstGeom>
          <a:noFill/>
          <a:ln>
            <a:noFill/>
          </a:ln>
        </p:spPr>
      </p:pic>
      <p:sp>
        <p:nvSpPr>
          <p:cNvPr id="585" name="Google Shape;585;p35"/>
          <p:cNvSpPr/>
          <p:nvPr/>
        </p:nvSpPr>
        <p:spPr>
          <a:xfrm>
            <a:off x="3930015" y="1386505"/>
            <a:ext cx="2293620" cy="1158538"/>
          </a:xfrm>
          <a:prstGeom prst="ellipse">
            <a:avLst/>
          </a:prstGeom>
          <a:noFill/>
          <a:ln cap="flat" cmpd="sng" w="12700">
            <a:solidFill>
              <a:srgbClr val="398E7C"/>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 name="Google Shape;586;p35"/>
          <p:cNvSpPr/>
          <p:nvPr/>
        </p:nvSpPr>
        <p:spPr>
          <a:xfrm>
            <a:off x="3930015" y="2829769"/>
            <a:ext cx="2293620" cy="1158538"/>
          </a:xfrm>
          <a:prstGeom prst="ellipse">
            <a:avLst/>
          </a:prstGeom>
          <a:noFill/>
          <a:ln cap="flat" cmpd="sng" w="12700">
            <a:solidFill>
              <a:srgbClr val="398E7C"/>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36"/>
          <p:cNvSpPr txBox="1"/>
          <p:nvPr>
            <p:ph idx="1" type="body"/>
          </p:nvPr>
        </p:nvSpPr>
        <p:spPr>
          <a:xfrm>
            <a:off x="513775" y="1388580"/>
            <a:ext cx="3744911" cy="3239999"/>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de-DE"/>
              <a:t>Baugewerbe: Anschaffung neuer Fahrzeuge</a:t>
            </a:r>
            <a:endParaRPr/>
          </a:p>
        </p:txBody>
      </p:sp>
      <p:sp>
        <p:nvSpPr>
          <p:cNvPr id="593" name="Google Shape;593;p36"/>
          <p:cNvSpPr txBox="1"/>
          <p:nvPr/>
        </p:nvSpPr>
        <p:spPr>
          <a:xfrm>
            <a:off x="693640" y="2243710"/>
            <a:ext cx="2168306" cy="8716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0" i="0" lang="de-DE" sz="1013" u="none" cap="none" strike="noStrike">
                <a:solidFill>
                  <a:srgbClr val="000000"/>
                </a:solidFill>
                <a:latin typeface="Arial"/>
                <a:ea typeface="Arial"/>
                <a:cs typeface="Arial"/>
                <a:sym typeface="Arial"/>
              </a:rPr>
              <a:t>15.000 €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3"/>
              <a:buFont typeface="Arial"/>
              <a:buNone/>
            </a:pPr>
            <a:r>
              <a:rPr b="0" i="0" lang="de-DE" sz="1013" u="none" cap="none" strike="noStrike">
                <a:solidFill>
                  <a:srgbClr val="000000"/>
                </a:solidFill>
                <a:latin typeface="Arial"/>
                <a:ea typeface="Arial"/>
                <a:cs typeface="Arial"/>
                <a:sym typeface="Arial"/>
              </a:rPr>
              <a:t>5 Jahre - lineare Abschreibung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3"/>
              <a:buFont typeface="Arial"/>
              <a:buNone/>
            </a:pPr>
            <a:r>
              <a:rPr b="0" i="0" lang="de-DE" sz="1013" u="none" cap="none" strike="noStrike">
                <a:solidFill>
                  <a:srgbClr val="000000"/>
                </a:solidFill>
                <a:latin typeface="Arial"/>
                <a:ea typeface="Arial"/>
                <a:cs typeface="Arial"/>
                <a:sym typeface="Arial"/>
              </a:rPr>
              <a:t>Anschaffung zu Beginn des Jahres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3"/>
              <a:buFont typeface="Arial"/>
              <a:buNone/>
            </a:pPr>
            <a:r>
              <a:rPr b="0" i="0" lang="de-DE" sz="1013" u="none" cap="none" strike="noStrike">
                <a:solidFill>
                  <a:srgbClr val="000000"/>
                </a:solidFill>
                <a:latin typeface="Arial"/>
                <a:ea typeface="Arial"/>
                <a:cs typeface="Arial"/>
                <a:sym typeface="Arial"/>
              </a:rPr>
              <a:t>0 Bergungswert </a:t>
            </a:r>
            <a:endParaRPr b="0" i="0" sz="1400" u="none" cap="none" strike="noStrike">
              <a:solidFill>
                <a:srgbClr val="000000"/>
              </a:solidFill>
              <a:latin typeface="Arial"/>
              <a:ea typeface="Arial"/>
              <a:cs typeface="Arial"/>
              <a:sym typeface="Arial"/>
            </a:endParaRPr>
          </a:p>
        </p:txBody>
      </p:sp>
      <p:cxnSp>
        <p:nvCxnSpPr>
          <p:cNvPr id="594" name="Google Shape;594;p3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95" name="Google Shape;595;p3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596" name="Google Shape;596;p36"/>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597" name="Google Shape;597;p36"/>
          <p:cNvSpPr txBox="1"/>
          <p:nvPr/>
        </p:nvSpPr>
        <p:spPr>
          <a:xfrm>
            <a:off x="3419475" y="415596"/>
            <a:ext cx="5463154" cy="8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i="0" lang="de-DE" sz="2100" u="none" cap="none" strike="noStrike">
                <a:solidFill>
                  <a:schemeClr val="dk2"/>
                </a:solidFill>
                <a:latin typeface="Raleway"/>
                <a:ea typeface="Raleway"/>
                <a:cs typeface="Raleway"/>
                <a:sym typeface="Raleway"/>
              </a:rPr>
              <a:t>Umrechnung einer Investition in den Jahresabschlüssen</a:t>
            </a:r>
            <a:endParaRPr b="0" i="0" sz="1400" u="none" cap="none" strike="noStrike">
              <a:solidFill>
                <a:srgbClr val="000000"/>
              </a:solidFill>
              <a:latin typeface="Arial"/>
              <a:ea typeface="Arial"/>
              <a:cs typeface="Arial"/>
              <a:sym typeface="Arial"/>
            </a:endParaRPr>
          </a:p>
        </p:txBody>
      </p:sp>
      <p:sp>
        <p:nvSpPr>
          <p:cNvPr id="598" name="Google Shape;598;p36"/>
          <p:cNvSpPr/>
          <p:nvPr/>
        </p:nvSpPr>
        <p:spPr>
          <a:xfrm>
            <a:off x="3908330" y="2850668"/>
            <a:ext cx="1034087" cy="879587"/>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Vermögenswerte</a:t>
            </a:r>
            <a:endParaRPr b="0" i="0" sz="1400" u="none" cap="none" strike="noStrike">
              <a:solidFill>
                <a:srgbClr val="000000"/>
              </a:solidFill>
              <a:latin typeface="Arial"/>
              <a:ea typeface="Arial"/>
              <a:cs typeface="Arial"/>
              <a:sym typeface="Arial"/>
            </a:endParaRPr>
          </a:p>
        </p:txBody>
      </p:sp>
      <p:sp>
        <p:nvSpPr>
          <p:cNvPr id="599" name="Google Shape;599;p36"/>
          <p:cNvSpPr/>
          <p:nvPr/>
        </p:nvSpPr>
        <p:spPr>
          <a:xfrm>
            <a:off x="4959269" y="3343091"/>
            <a:ext cx="820334" cy="34973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Eigenkapital</a:t>
            </a:r>
            <a:endParaRPr b="0" i="0" sz="1400" u="none" cap="none" strike="noStrike">
              <a:solidFill>
                <a:srgbClr val="000000"/>
              </a:solidFill>
              <a:latin typeface="Arial"/>
              <a:ea typeface="Arial"/>
              <a:cs typeface="Arial"/>
              <a:sym typeface="Arial"/>
            </a:endParaRPr>
          </a:p>
        </p:txBody>
      </p:sp>
      <p:sp>
        <p:nvSpPr>
          <p:cNvPr id="600" name="Google Shape;600;p36"/>
          <p:cNvSpPr/>
          <p:nvPr/>
        </p:nvSpPr>
        <p:spPr>
          <a:xfrm>
            <a:off x="4951519" y="2869745"/>
            <a:ext cx="828083" cy="473337"/>
          </a:xfrm>
          <a:prstGeom prst="roundRect">
            <a:avLst>
              <a:gd fmla="val 16667" name="adj"/>
            </a:avLst>
          </a:prstGeom>
          <a:solidFill>
            <a:schemeClr val="accent4"/>
          </a:solidFill>
          <a:ln cap="flat" cmpd="sng" w="25400">
            <a:solidFill>
              <a:srgbClr val="3B87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Verbindlich</a:t>
            </a:r>
            <a:endParaRPr/>
          </a:p>
          <a:p>
            <a:pPr indent="0" lvl="0" marL="0" marR="0" rtl="0" algn="ctr">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keiten</a:t>
            </a:r>
            <a:endParaRPr b="0" i="0" sz="1400" u="none" cap="none" strike="noStrike">
              <a:solidFill>
                <a:srgbClr val="000000"/>
              </a:solidFill>
              <a:latin typeface="Arial"/>
              <a:ea typeface="Arial"/>
              <a:cs typeface="Arial"/>
              <a:sym typeface="Arial"/>
            </a:endParaRPr>
          </a:p>
        </p:txBody>
      </p:sp>
      <p:sp>
        <p:nvSpPr>
          <p:cNvPr id="601" name="Google Shape;601;p36"/>
          <p:cNvSpPr/>
          <p:nvPr/>
        </p:nvSpPr>
        <p:spPr>
          <a:xfrm>
            <a:off x="4971438" y="1689874"/>
            <a:ext cx="856191" cy="643512"/>
          </a:xfrm>
          <a:prstGeom prst="roundRect">
            <a:avLst>
              <a:gd fmla="val 16667" name="adj"/>
            </a:avLst>
          </a:prstGeom>
          <a:solidFill>
            <a:schemeClr val="accent2"/>
          </a:solidFill>
          <a:ln cap="flat" cmpd="sng" w="25400">
            <a:solidFill>
              <a:srgbClr val="1C91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Ausgaben</a:t>
            </a:r>
            <a:endParaRPr b="0" i="0" sz="1400" u="none" cap="none" strike="noStrike">
              <a:solidFill>
                <a:srgbClr val="000000"/>
              </a:solidFill>
              <a:latin typeface="Arial"/>
              <a:ea typeface="Arial"/>
              <a:cs typeface="Arial"/>
              <a:sym typeface="Arial"/>
            </a:endParaRPr>
          </a:p>
        </p:txBody>
      </p:sp>
      <p:sp>
        <p:nvSpPr>
          <p:cNvPr id="602" name="Google Shape;602;p36"/>
          <p:cNvSpPr/>
          <p:nvPr/>
        </p:nvSpPr>
        <p:spPr>
          <a:xfrm>
            <a:off x="3908331" y="1689875"/>
            <a:ext cx="1041836" cy="881875"/>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Einnahmen</a:t>
            </a:r>
            <a:endParaRPr b="0" i="0" sz="1400" u="none" cap="none" strike="noStrike">
              <a:solidFill>
                <a:srgbClr val="000000"/>
              </a:solidFill>
              <a:latin typeface="Arial"/>
              <a:ea typeface="Arial"/>
              <a:cs typeface="Arial"/>
              <a:sym typeface="Arial"/>
            </a:endParaRPr>
          </a:p>
        </p:txBody>
      </p:sp>
      <p:sp>
        <p:nvSpPr>
          <p:cNvPr id="603" name="Google Shape;603;p36"/>
          <p:cNvSpPr/>
          <p:nvPr/>
        </p:nvSpPr>
        <p:spPr>
          <a:xfrm>
            <a:off x="4971437" y="2366720"/>
            <a:ext cx="856193" cy="19360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Gewinn (oder Verlust)</a:t>
            </a:r>
            <a:endParaRPr b="0" i="0" sz="1400" u="none" cap="none" strike="noStrike">
              <a:solidFill>
                <a:srgbClr val="000000"/>
              </a:solidFill>
              <a:latin typeface="Arial"/>
              <a:ea typeface="Arial"/>
              <a:cs typeface="Arial"/>
              <a:sym typeface="Arial"/>
            </a:endParaRPr>
          </a:p>
        </p:txBody>
      </p:sp>
      <p:pic>
        <p:nvPicPr>
          <p:cNvPr descr="Marker" id="604" name="Google Shape;604;p36"/>
          <p:cNvPicPr preferRelativeResize="0"/>
          <p:nvPr/>
        </p:nvPicPr>
        <p:blipFill rotWithShape="1">
          <a:blip r:embed="rId4">
            <a:alphaModFix/>
          </a:blip>
          <a:srcRect b="0" l="0" r="0" t="0"/>
          <a:stretch/>
        </p:blipFill>
        <p:spPr>
          <a:xfrm>
            <a:off x="5211032" y="1595378"/>
            <a:ext cx="514350" cy="411086"/>
          </a:xfrm>
          <a:prstGeom prst="rect">
            <a:avLst/>
          </a:prstGeom>
          <a:noFill/>
          <a:ln>
            <a:noFill/>
          </a:ln>
        </p:spPr>
      </p:pic>
      <p:sp>
        <p:nvSpPr>
          <p:cNvPr id="605" name="Google Shape;605;p36"/>
          <p:cNvSpPr txBox="1"/>
          <p:nvPr/>
        </p:nvSpPr>
        <p:spPr>
          <a:xfrm>
            <a:off x="5522428" y="1763421"/>
            <a:ext cx="257175" cy="248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1" i="0" lang="de-DE" sz="1013" u="none" cap="none" strike="noStrike">
                <a:solidFill>
                  <a:schemeClr val="dk1"/>
                </a:solidFill>
                <a:latin typeface="Arial"/>
                <a:ea typeface="Arial"/>
                <a:cs typeface="Arial"/>
                <a:sym typeface="Arial"/>
              </a:rPr>
              <a:t>3</a:t>
            </a:r>
            <a:endParaRPr b="1" i="0" sz="1400" u="none" cap="none" strike="noStrike">
              <a:solidFill>
                <a:schemeClr val="dk1"/>
              </a:solidFill>
              <a:latin typeface="Arial"/>
              <a:ea typeface="Arial"/>
              <a:cs typeface="Arial"/>
              <a:sym typeface="Arial"/>
            </a:endParaRPr>
          </a:p>
        </p:txBody>
      </p:sp>
      <p:pic>
        <p:nvPicPr>
          <p:cNvPr descr="Marker" id="606" name="Google Shape;606;p36"/>
          <p:cNvPicPr preferRelativeResize="0"/>
          <p:nvPr/>
        </p:nvPicPr>
        <p:blipFill rotWithShape="1">
          <a:blip r:embed="rId4">
            <a:alphaModFix/>
          </a:blip>
          <a:srcRect b="0" l="0" r="0" t="0"/>
          <a:stretch/>
        </p:blipFill>
        <p:spPr>
          <a:xfrm>
            <a:off x="3996028" y="3317508"/>
            <a:ext cx="394642" cy="359355"/>
          </a:xfrm>
          <a:prstGeom prst="rect">
            <a:avLst/>
          </a:prstGeom>
          <a:noFill/>
          <a:ln>
            <a:noFill/>
          </a:ln>
        </p:spPr>
      </p:pic>
      <p:sp>
        <p:nvSpPr>
          <p:cNvPr id="607" name="Google Shape;607;p36"/>
          <p:cNvSpPr txBox="1"/>
          <p:nvPr/>
        </p:nvSpPr>
        <p:spPr>
          <a:xfrm>
            <a:off x="4296340" y="3448082"/>
            <a:ext cx="491562" cy="2481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1" i="0" lang="de-DE" sz="1013" u="none" cap="none" strike="noStrike">
                <a:solidFill>
                  <a:schemeClr val="dk1"/>
                </a:solidFill>
                <a:latin typeface="Arial"/>
                <a:ea typeface="Arial"/>
                <a:cs typeface="Arial"/>
                <a:sym typeface="Arial"/>
              </a:rPr>
              <a:t>12</a:t>
            </a:r>
            <a:endParaRPr b="1" i="0" sz="1400" u="none" cap="none" strike="noStrike">
              <a:solidFill>
                <a:schemeClr val="dk1"/>
              </a:solidFill>
              <a:latin typeface="Arial"/>
              <a:ea typeface="Arial"/>
              <a:cs typeface="Arial"/>
              <a:sym typeface="Arial"/>
            </a:endParaRPr>
          </a:p>
        </p:txBody>
      </p:sp>
      <p:sp>
        <p:nvSpPr>
          <p:cNvPr id="608" name="Google Shape;608;p36"/>
          <p:cNvSpPr txBox="1"/>
          <p:nvPr>
            <p:ph idx="12" type="sldNum"/>
          </p:nvPr>
        </p:nvSpPr>
        <p:spPr>
          <a:xfrm>
            <a:off x="8533784" y="4808438"/>
            <a:ext cx="502881" cy="278273"/>
          </a:xfrm>
          <a:prstGeom prst="rect">
            <a:avLst/>
          </a:prstGeom>
          <a:noFill/>
          <a:ln>
            <a:noFill/>
          </a:ln>
        </p:spPr>
        <p:txBody>
          <a:bodyPr anchorCtr="0" anchor="t" bIns="36800" lIns="73625" spcFirstLastPara="1" rIns="73625" wrap="square" tIns="36800">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609" name="Google Shape;609;p36"/>
          <p:cNvPicPr preferRelativeResize="0"/>
          <p:nvPr/>
        </p:nvPicPr>
        <p:blipFill rotWithShape="1">
          <a:blip r:embed="rId5">
            <a:alphaModFix/>
          </a:blip>
          <a:srcRect b="0" l="0" r="0" t="0"/>
          <a:stretch/>
        </p:blipFill>
        <p:spPr>
          <a:xfrm>
            <a:off x="79013" y="4672056"/>
            <a:ext cx="1871663" cy="393179"/>
          </a:xfrm>
          <a:prstGeom prst="rect">
            <a:avLst/>
          </a:prstGeom>
          <a:noFill/>
          <a:ln>
            <a:noFill/>
          </a:ln>
        </p:spPr>
      </p:pic>
      <p:pic>
        <p:nvPicPr>
          <p:cNvPr descr="Kipper" id="610" name="Google Shape;610;p36"/>
          <p:cNvPicPr preferRelativeResize="0"/>
          <p:nvPr/>
        </p:nvPicPr>
        <p:blipFill rotWithShape="1">
          <a:blip r:embed="rId6">
            <a:alphaModFix/>
          </a:blip>
          <a:srcRect b="0" l="0" r="0" t="0"/>
          <a:stretch/>
        </p:blipFill>
        <p:spPr>
          <a:xfrm>
            <a:off x="2993930" y="2179226"/>
            <a:ext cx="914400" cy="914400"/>
          </a:xfrm>
          <a:prstGeom prst="rect">
            <a:avLst/>
          </a:prstGeom>
          <a:noFill/>
          <a:ln>
            <a:noFill/>
          </a:ln>
        </p:spPr>
      </p:pic>
      <p:sp>
        <p:nvSpPr>
          <p:cNvPr id="611" name="Google Shape;611;p36"/>
          <p:cNvSpPr/>
          <p:nvPr/>
        </p:nvSpPr>
        <p:spPr>
          <a:xfrm>
            <a:off x="6011500" y="1366566"/>
            <a:ext cx="2441359" cy="50184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36"/>
          <p:cNvSpPr txBox="1"/>
          <p:nvPr/>
        </p:nvSpPr>
        <p:spPr>
          <a:xfrm>
            <a:off x="6035998" y="1356457"/>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Cashflow aus betrieblicher Tätigkeit</a:t>
            </a:r>
            <a:endParaRPr b="0" i="0" sz="1400" u="none" cap="none" strike="noStrike">
              <a:solidFill>
                <a:srgbClr val="000000"/>
              </a:solidFill>
              <a:latin typeface="Arial"/>
              <a:ea typeface="Arial"/>
              <a:cs typeface="Arial"/>
              <a:sym typeface="Arial"/>
            </a:endParaRPr>
          </a:p>
        </p:txBody>
      </p:sp>
      <p:sp>
        <p:nvSpPr>
          <p:cNvPr id="613" name="Google Shape;613;p36"/>
          <p:cNvSpPr/>
          <p:nvPr/>
        </p:nvSpPr>
        <p:spPr>
          <a:xfrm>
            <a:off x="6011500" y="1977349"/>
            <a:ext cx="2441359" cy="50184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6"/>
          <p:cNvSpPr txBox="1"/>
          <p:nvPr/>
        </p:nvSpPr>
        <p:spPr>
          <a:xfrm>
            <a:off x="6035998" y="2001847"/>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Cashflow aus Investitionstätigkeit</a:t>
            </a:r>
            <a:endParaRPr b="0" i="0" sz="1400" u="none" cap="none" strike="noStrike">
              <a:solidFill>
                <a:srgbClr val="000000"/>
              </a:solidFill>
              <a:latin typeface="Arial"/>
              <a:ea typeface="Arial"/>
              <a:cs typeface="Arial"/>
              <a:sym typeface="Arial"/>
            </a:endParaRPr>
          </a:p>
        </p:txBody>
      </p:sp>
      <p:sp>
        <p:nvSpPr>
          <p:cNvPr id="615" name="Google Shape;615;p36"/>
          <p:cNvSpPr/>
          <p:nvPr/>
        </p:nvSpPr>
        <p:spPr>
          <a:xfrm>
            <a:off x="6011500" y="2577019"/>
            <a:ext cx="2441359" cy="50184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36"/>
          <p:cNvSpPr txBox="1"/>
          <p:nvPr/>
        </p:nvSpPr>
        <p:spPr>
          <a:xfrm>
            <a:off x="6035998" y="2601517"/>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Cashflow aus Finanzierungstätigkeit</a:t>
            </a:r>
            <a:endParaRPr b="0" i="0" sz="1400" u="none" cap="none" strike="noStrike">
              <a:solidFill>
                <a:srgbClr val="000000"/>
              </a:solidFill>
              <a:latin typeface="Arial"/>
              <a:ea typeface="Arial"/>
              <a:cs typeface="Arial"/>
              <a:sym typeface="Arial"/>
            </a:endParaRPr>
          </a:p>
        </p:txBody>
      </p:sp>
      <p:sp>
        <p:nvSpPr>
          <p:cNvPr id="617" name="Google Shape;617;p36"/>
          <p:cNvSpPr/>
          <p:nvPr/>
        </p:nvSpPr>
        <p:spPr>
          <a:xfrm>
            <a:off x="6035998" y="3201674"/>
            <a:ext cx="2441359" cy="437117"/>
          </a:xfrm>
          <a:prstGeom prst="roundRect">
            <a:avLst>
              <a:gd fmla="val 16667" name="adj"/>
            </a:avLst>
          </a:prstGeom>
          <a:solidFill>
            <a:srgbClr val="FFD197"/>
          </a:solid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rgbClr val="575757"/>
                </a:solidFill>
                <a:latin typeface="Arial"/>
                <a:ea typeface="Arial"/>
                <a:cs typeface="Arial"/>
                <a:sym typeface="Arial"/>
              </a:rPr>
              <a:t>Nettoveränderung der Barmittel</a:t>
            </a:r>
            <a:endParaRPr b="0" i="0" sz="1050" u="none" cap="none" strike="noStrike">
              <a:solidFill>
                <a:srgbClr val="575757"/>
              </a:solidFill>
              <a:latin typeface="Arial"/>
              <a:ea typeface="Arial"/>
              <a:cs typeface="Arial"/>
              <a:sym typeface="Arial"/>
            </a:endParaRPr>
          </a:p>
        </p:txBody>
      </p:sp>
      <p:pic>
        <p:nvPicPr>
          <p:cNvPr descr="Marker" id="618" name="Google Shape;618;p36"/>
          <p:cNvPicPr preferRelativeResize="0"/>
          <p:nvPr/>
        </p:nvPicPr>
        <p:blipFill rotWithShape="1">
          <a:blip r:embed="rId4">
            <a:alphaModFix/>
          </a:blip>
          <a:srcRect b="0" l="0" r="0" t="0"/>
          <a:stretch/>
        </p:blipFill>
        <p:spPr>
          <a:xfrm>
            <a:off x="8122378" y="1826713"/>
            <a:ext cx="514350" cy="436556"/>
          </a:xfrm>
          <a:prstGeom prst="rect">
            <a:avLst/>
          </a:prstGeom>
          <a:noFill/>
          <a:ln>
            <a:noFill/>
          </a:ln>
        </p:spPr>
      </p:pic>
      <p:sp>
        <p:nvSpPr>
          <p:cNvPr id="619" name="Google Shape;619;p36"/>
          <p:cNvSpPr txBox="1"/>
          <p:nvPr/>
        </p:nvSpPr>
        <p:spPr>
          <a:xfrm>
            <a:off x="7975680" y="1959937"/>
            <a:ext cx="372218" cy="248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1" i="0" lang="de-DE" sz="1013" u="none" cap="none" strike="noStrike">
                <a:solidFill>
                  <a:schemeClr val="dk1"/>
                </a:solidFill>
                <a:latin typeface="Arial"/>
                <a:ea typeface="Arial"/>
                <a:cs typeface="Arial"/>
                <a:sym typeface="Arial"/>
              </a:rPr>
              <a:t>-15</a:t>
            </a:r>
            <a:endParaRPr b="1" i="0" sz="1400" u="none" cap="none" strike="noStrike">
              <a:solidFill>
                <a:schemeClr val="dk1"/>
              </a:solidFill>
              <a:latin typeface="Arial"/>
              <a:ea typeface="Arial"/>
              <a:cs typeface="Arial"/>
              <a:sym typeface="Arial"/>
            </a:endParaRPr>
          </a:p>
        </p:txBody>
      </p:sp>
      <p:sp>
        <p:nvSpPr>
          <p:cNvPr id="620" name="Google Shape;620;p36"/>
          <p:cNvSpPr txBox="1"/>
          <p:nvPr/>
        </p:nvSpPr>
        <p:spPr>
          <a:xfrm>
            <a:off x="1046538" y="795130"/>
            <a:ext cx="13997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Ein wenig Übung </a:t>
            </a:r>
            <a:endParaRPr b="0" i="0" sz="1400" u="none" cap="none" strike="noStrike">
              <a:solidFill>
                <a:srgbClr val="000000"/>
              </a:solidFill>
              <a:latin typeface="Arial"/>
              <a:ea typeface="Arial"/>
              <a:cs typeface="Arial"/>
              <a:sym typeface="Arial"/>
            </a:endParaRPr>
          </a:p>
        </p:txBody>
      </p:sp>
      <p:pic>
        <p:nvPicPr>
          <p:cNvPr descr="Bleistift" id="621" name="Google Shape;621;p36"/>
          <p:cNvPicPr preferRelativeResize="0"/>
          <p:nvPr/>
        </p:nvPicPr>
        <p:blipFill rotWithShape="1">
          <a:blip r:embed="rId7">
            <a:alphaModFix/>
          </a:blip>
          <a:srcRect b="0" l="0" r="0" t="0"/>
          <a:stretch/>
        </p:blipFill>
        <p:spPr>
          <a:xfrm>
            <a:off x="513775" y="336565"/>
            <a:ext cx="914400" cy="91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4"/>
          <p:cNvSpPr txBox="1"/>
          <p:nvPr>
            <p:ph type="title"/>
          </p:nvPr>
        </p:nvSpPr>
        <p:spPr>
          <a:xfrm>
            <a:off x="2678654" y="434158"/>
            <a:ext cx="6130609" cy="6435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e-DE" sz="2100"/>
              <a:t>Was beinhaltet eine Cashflow-Rechnung?</a:t>
            </a:r>
            <a:endParaRPr/>
          </a:p>
        </p:txBody>
      </p:sp>
      <p:sp>
        <p:nvSpPr>
          <p:cNvPr id="628" name="Google Shape;628;p34"/>
          <p:cNvSpPr/>
          <p:nvPr/>
        </p:nvSpPr>
        <p:spPr>
          <a:xfrm>
            <a:off x="4058915" y="2772274"/>
            <a:ext cx="128702" cy="603292"/>
          </a:xfrm>
          <a:prstGeom prst="leftBrace">
            <a:avLst>
              <a:gd fmla="val 8312" name="adj1"/>
              <a:gd fmla="val 50000" name="adj2"/>
            </a:avLst>
          </a:prstGeom>
          <a:noFill/>
          <a:ln cap="flat" cmpd="sng" w="9525">
            <a:solidFill>
              <a:schemeClr val="dk1"/>
            </a:solidFill>
            <a:prstDash val="solid"/>
            <a:round/>
            <a:headEnd len="sm" w="sm" type="none"/>
            <a:tailEnd len="sm" w="sm" type="none"/>
          </a:ln>
        </p:spPr>
        <p:txBody>
          <a:bodyPr anchorCtr="0" anchor="ctr" bIns="27275" lIns="52450" spcFirstLastPara="1" rIns="52450" wrap="square" tIns="27275">
            <a:noAutofit/>
          </a:bodyPr>
          <a:lstStyle/>
          <a:p>
            <a:pPr indent="0" lvl="0" marL="0" marR="0" rtl="0" algn="l">
              <a:lnSpc>
                <a:spcPct val="100000"/>
              </a:lnSpc>
              <a:spcBef>
                <a:spcPts val="0"/>
              </a:spcBef>
              <a:spcAft>
                <a:spcPts val="0"/>
              </a:spcAft>
              <a:buClr>
                <a:srgbClr val="000000"/>
              </a:buClr>
              <a:buSzPts val="1303"/>
              <a:buFont typeface="Arial"/>
              <a:buNone/>
            </a:pPr>
            <a:r>
              <a:t/>
            </a:r>
            <a:endParaRPr b="0" i="0" sz="1303" u="none" cap="none" strike="noStrike">
              <a:solidFill>
                <a:schemeClr val="dk1"/>
              </a:solidFill>
              <a:latin typeface="Arial"/>
              <a:ea typeface="Arial"/>
              <a:cs typeface="Arial"/>
              <a:sym typeface="Arial"/>
            </a:endParaRPr>
          </a:p>
        </p:txBody>
      </p:sp>
      <p:grpSp>
        <p:nvGrpSpPr>
          <p:cNvPr id="629" name="Google Shape;629;p34"/>
          <p:cNvGrpSpPr/>
          <p:nvPr/>
        </p:nvGrpSpPr>
        <p:grpSpPr>
          <a:xfrm>
            <a:off x="1871663" y="1071234"/>
            <a:ext cx="5521029" cy="3436920"/>
            <a:chOff x="0" y="1848"/>
            <a:chExt cx="5521029" cy="3436920"/>
          </a:xfrm>
        </p:grpSpPr>
        <p:sp>
          <p:nvSpPr>
            <p:cNvPr id="630" name="Google Shape;630;p34"/>
            <p:cNvSpPr/>
            <p:nvPr/>
          </p:nvSpPr>
          <p:spPr>
            <a:xfrm>
              <a:off x="0" y="119928"/>
              <a:ext cx="5521029" cy="1083600"/>
            </a:xfrm>
            <a:prstGeom prst="rect">
              <a:avLst/>
            </a:prstGeom>
            <a:solidFill>
              <a:schemeClr val="lt1">
                <a:alpha val="88627"/>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4"/>
            <p:cNvSpPr txBox="1"/>
            <p:nvPr/>
          </p:nvSpPr>
          <p:spPr>
            <a:xfrm>
              <a:off x="0" y="119928"/>
              <a:ext cx="5521029" cy="1083600"/>
            </a:xfrm>
            <a:prstGeom prst="rect">
              <a:avLst/>
            </a:prstGeom>
            <a:noFill/>
            <a:ln>
              <a:noFill/>
            </a:ln>
          </p:spPr>
          <p:txBody>
            <a:bodyPr anchorCtr="0" anchor="t" bIns="99550" lIns="428475" spcFirstLastPara="1" rIns="428475" wrap="square" tIns="166600">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Nettoeinkommen</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1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Abschreibungen und sonstige nicht zahlungswirksame Posten (wieder hinzuzurechnen)</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1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Veränderung des Betriebskapitalbedarfs</a:t>
              </a:r>
              <a:endParaRPr b="0" i="0" sz="1400" u="none" cap="none" strike="noStrike">
                <a:solidFill>
                  <a:srgbClr val="000000"/>
                </a:solidFill>
                <a:latin typeface="Arial"/>
                <a:ea typeface="Arial"/>
                <a:cs typeface="Arial"/>
                <a:sym typeface="Arial"/>
              </a:endParaRPr>
            </a:p>
          </p:txBody>
        </p:sp>
        <p:sp>
          <p:nvSpPr>
            <p:cNvPr id="632" name="Google Shape;632;p34"/>
            <p:cNvSpPr/>
            <p:nvPr/>
          </p:nvSpPr>
          <p:spPr>
            <a:xfrm>
              <a:off x="276051" y="1848"/>
              <a:ext cx="3864720" cy="23616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4"/>
            <p:cNvSpPr txBox="1"/>
            <p:nvPr/>
          </p:nvSpPr>
          <p:spPr>
            <a:xfrm>
              <a:off x="287579" y="13376"/>
              <a:ext cx="3841664" cy="213104"/>
            </a:xfrm>
            <a:prstGeom prst="rect">
              <a:avLst/>
            </a:prstGeom>
            <a:noFill/>
            <a:ln>
              <a:noFill/>
            </a:ln>
          </p:spPr>
          <p:txBody>
            <a:bodyPr anchorCtr="0" anchor="ctr" bIns="0" lIns="146075" spcFirstLastPara="1" rIns="146075"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Cashflow aus betrieblicher Tätigkeit</a:t>
              </a:r>
              <a:endParaRPr b="0" i="0" sz="1400" u="none" cap="none" strike="noStrike">
                <a:solidFill>
                  <a:schemeClr val="lt1"/>
                </a:solidFill>
                <a:latin typeface="Arial"/>
                <a:ea typeface="Arial"/>
                <a:cs typeface="Arial"/>
                <a:sym typeface="Arial"/>
              </a:endParaRPr>
            </a:p>
          </p:txBody>
        </p:sp>
        <p:sp>
          <p:nvSpPr>
            <p:cNvPr id="634" name="Google Shape;634;p34"/>
            <p:cNvSpPr/>
            <p:nvPr/>
          </p:nvSpPr>
          <p:spPr>
            <a:xfrm>
              <a:off x="0" y="1364808"/>
              <a:ext cx="5521029" cy="667800"/>
            </a:xfrm>
            <a:prstGeom prst="rect">
              <a:avLst/>
            </a:prstGeom>
            <a:solidFill>
              <a:schemeClr val="lt1">
                <a:alpha val="88627"/>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4"/>
            <p:cNvSpPr txBox="1"/>
            <p:nvPr/>
          </p:nvSpPr>
          <p:spPr>
            <a:xfrm>
              <a:off x="0" y="1364808"/>
              <a:ext cx="5521029" cy="667800"/>
            </a:xfrm>
            <a:prstGeom prst="rect">
              <a:avLst/>
            </a:prstGeom>
            <a:noFill/>
            <a:ln>
              <a:noFill/>
            </a:ln>
          </p:spPr>
          <p:txBody>
            <a:bodyPr anchorCtr="0" anchor="t" bIns="99550" lIns="428475" spcFirstLastPara="1" rIns="428475" wrap="square" tIns="166600">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Erwerb von Anlagen, Ausrüstungen usw..</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1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Verkauf von nicht wiederkehrenden Vermögenswerten</a:t>
              </a:r>
              <a:endParaRPr b="0" i="0" sz="1400" u="none" cap="none" strike="noStrike">
                <a:solidFill>
                  <a:srgbClr val="000000"/>
                </a:solidFill>
                <a:latin typeface="Arial"/>
                <a:ea typeface="Arial"/>
                <a:cs typeface="Arial"/>
                <a:sym typeface="Arial"/>
              </a:endParaRPr>
            </a:p>
          </p:txBody>
        </p:sp>
        <p:sp>
          <p:nvSpPr>
            <p:cNvPr id="636" name="Google Shape;636;p34"/>
            <p:cNvSpPr/>
            <p:nvPr/>
          </p:nvSpPr>
          <p:spPr>
            <a:xfrm>
              <a:off x="276051" y="1246728"/>
              <a:ext cx="3864720" cy="23616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34"/>
            <p:cNvSpPr txBox="1"/>
            <p:nvPr/>
          </p:nvSpPr>
          <p:spPr>
            <a:xfrm>
              <a:off x="287579" y="1258256"/>
              <a:ext cx="3841664" cy="213104"/>
            </a:xfrm>
            <a:prstGeom prst="rect">
              <a:avLst/>
            </a:prstGeom>
            <a:noFill/>
            <a:ln>
              <a:noFill/>
            </a:ln>
          </p:spPr>
          <p:txBody>
            <a:bodyPr anchorCtr="0" anchor="ctr" bIns="0" lIns="146075" spcFirstLastPara="1" rIns="146075"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Cashflow aus Investitionstätigkeit</a:t>
              </a:r>
              <a:endParaRPr b="0" i="0" sz="1400" u="none" cap="none" strike="noStrike">
                <a:solidFill>
                  <a:schemeClr val="lt1"/>
                </a:solidFill>
                <a:latin typeface="Arial"/>
                <a:ea typeface="Arial"/>
                <a:cs typeface="Arial"/>
                <a:sym typeface="Arial"/>
              </a:endParaRPr>
            </a:p>
          </p:txBody>
        </p:sp>
        <p:sp>
          <p:nvSpPr>
            <p:cNvPr id="638" name="Google Shape;638;p34"/>
            <p:cNvSpPr/>
            <p:nvPr/>
          </p:nvSpPr>
          <p:spPr>
            <a:xfrm>
              <a:off x="0" y="2193888"/>
              <a:ext cx="5521029" cy="882000"/>
            </a:xfrm>
            <a:prstGeom prst="rect">
              <a:avLst/>
            </a:prstGeom>
            <a:solidFill>
              <a:schemeClr val="accent4"/>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34"/>
            <p:cNvSpPr txBox="1"/>
            <p:nvPr/>
          </p:nvSpPr>
          <p:spPr>
            <a:xfrm>
              <a:off x="0" y="2193888"/>
              <a:ext cx="5521029" cy="882000"/>
            </a:xfrm>
            <a:prstGeom prst="rect">
              <a:avLst/>
            </a:prstGeom>
            <a:noFill/>
            <a:ln>
              <a:noFill/>
            </a:ln>
          </p:spPr>
          <p:txBody>
            <a:bodyPr anchorCtr="0" anchor="t" bIns="99550" lIns="428475" spcFirstLastPara="1" rIns="428475" wrap="square" tIns="166600">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Investitionszuschüsse</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1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Ausgabe von - Rückkauf von Aktien</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1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Neue Schulden - Rückzahlung von Schulden</a:t>
              </a:r>
              <a:endParaRPr b="0" i="0" sz="1400" u="none" cap="none" strike="noStrike">
                <a:solidFill>
                  <a:srgbClr val="000000"/>
                </a:solidFill>
                <a:latin typeface="Arial"/>
                <a:ea typeface="Arial"/>
                <a:cs typeface="Arial"/>
                <a:sym typeface="Arial"/>
              </a:endParaRPr>
            </a:p>
          </p:txBody>
        </p:sp>
        <p:sp>
          <p:nvSpPr>
            <p:cNvPr id="640" name="Google Shape;640;p34"/>
            <p:cNvSpPr/>
            <p:nvPr/>
          </p:nvSpPr>
          <p:spPr>
            <a:xfrm>
              <a:off x="276051" y="2075808"/>
              <a:ext cx="3864720" cy="23616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4"/>
            <p:cNvSpPr txBox="1"/>
            <p:nvPr/>
          </p:nvSpPr>
          <p:spPr>
            <a:xfrm>
              <a:off x="287579" y="2087336"/>
              <a:ext cx="3841664" cy="213104"/>
            </a:xfrm>
            <a:prstGeom prst="rect">
              <a:avLst/>
            </a:prstGeom>
            <a:noFill/>
            <a:ln>
              <a:noFill/>
            </a:ln>
          </p:spPr>
          <p:txBody>
            <a:bodyPr anchorCtr="0" anchor="ctr" bIns="0" lIns="146075" spcFirstLastPara="1" rIns="146075"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Cashflow aus Finanzierungstätigkeit</a:t>
              </a:r>
              <a:endParaRPr b="0" i="0" sz="1400" u="none" cap="none" strike="noStrike">
                <a:solidFill>
                  <a:schemeClr val="lt1"/>
                </a:solidFill>
                <a:latin typeface="Arial"/>
                <a:ea typeface="Arial"/>
                <a:cs typeface="Arial"/>
                <a:sym typeface="Arial"/>
              </a:endParaRPr>
            </a:p>
          </p:txBody>
        </p:sp>
        <p:sp>
          <p:nvSpPr>
            <p:cNvPr id="642" name="Google Shape;642;p34"/>
            <p:cNvSpPr/>
            <p:nvPr/>
          </p:nvSpPr>
          <p:spPr>
            <a:xfrm>
              <a:off x="0" y="3237168"/>
              <a:ext cx="5521029" cy="201600"/>
            </a:xfrm>
            <a:prstGeom prst="rect">
              <a:avLst/>
            </a:prstGeom>
            <a:solidFill>
              <a:schemeClr val="lt1">
                <a:alpha val="88627"/>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34"/>
            <p:cNvSpPr/>
            <p:nvPr/>
          </p:nvSpPr>
          <p:spPr>
            <a:xfrm>
              <a:off x="276051" y="3119088"/>
              <a:ext cx="3864720" cy="23616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34"/>
            <p:cNvSpPr txBox="1"/>
            <p:nvPr/>
          </p:nvSpPr>
          <p:spPr>
            <a:xfrm>
              <a:off x="287579" y="3130616"/>
              <a:ext cx="3841664" cy="213104"/>
            </a:xfrm>
            <a:prstGeom prst="rect">
              <a:avLst/>
            </a:prstGeom>
            <a:solidFill>
              <a:srgbClr val="FFD197"/>
            </a:solidFill>
            <a:ln>
              <a:noFill/>
            </a:ln>
          </p:spPr>
          <p:txBody>
            <a:bodyPr anchorCtr="0" anchor="ctr" bIns="0" lIns="146075" spcFirstLastPara="1" rIns="146075"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rgbClr val="575757"/>
                  </a:solidFill>
                  <a:latin typeface="Arial"/>
                  <a:ea typeface="Arial"/>
                  <a:cs typeface="Arial"/>
                  <a:sym typeface="Arial"/>
                </a:rPr>
                <a:t>Nettoveränderung der Barmittel</a:t>
              </a:r>
              <a:endParaRPr b="0" i="0" sz="1400" u="none" cap="none" strike="noStrike">
                <a:solidFill>
                  <a:srgbClr val="575757"/>
                </a:solidFill>
                <a:latin typeface="Arial"/>
                <a:ea typeface="Arial"/>
                <a:cs typeface="Arial"/>
                <a:sym typeface="Arial"/>
              </a:endParaRPr>
            </a:p>
          </p:txBody>
        </p:sp>
      </p:grpSp>
      <p:cxnSp>
        <p:nvCxnSpPr>
          <p:cNvPr id="645" name="Google Shape;645;p3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46" name="Google Shape;646;p3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647" name="Google Shape;647;p3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48" name="Google Shape;648;p34"/>
          <p:cNvSpPr txBox="1"/>
          <p:nvPr>
            <p:ph idx="12" type="sldNum"/>
          </p:nvPr>
        </p:nvSpPr>
        <p:spPr>
          <a:xfrm>
            <a:off x="8676078" y="4775258"/>
            <a:ext cx="388909" cy="393178"/>
          </a:xfrm>
          <a:prstGeom prst="rect">
            <a:avLst/>
          </a:prstGeom>
          <a:noFill/>
          <a:ln>
            <a:noFill/>
          </a:ln>
        </p:spPr>
        <p:txBody>
          <a:bodyPr anchorCtr="0" anchor="t" bIns="36800" lIns="73625" spcFirstLastPara="1" rIns="73625" wrap="square" tIns="36800">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649" name="Google Shape;649;p34"/>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7"/>
          <p:cNvSpPr txBox="1"/>
          <p:nvPr>
            <p:ph type="title"/>
          </p:nvPr>
        </p:nvSpPr>
        <p:spPr>
          <a:xfrm>
            <a:off x="3457750" y="422603"/>
            <a:ext cx="5649768" cy="6435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e-DE" sz="2100"/>
              <a:t>Finanzierungsplan: Cashflow-Prognose</a:t>
            </a:r>
            <a:endParaRPr sz="2100"/>
          </a:p>
        </p:txBody>
      </p:sp>
      <p:grpSp>
        <p:nvGrpSpPr>
          <p:cNvPr id="656" name="Google Shape;656;p37"/>
          <p:cNvGrpSpPr/>
          <p:nvPr/>
        </p:nvGrpSpPr>
        <p:grpSpPr>
          <a:xfrm>
            <a:off x="1095847" y="1206428"/>
            <a:ext cx="3948974" cy="2823390"/>
            <a:chOff x="-129607" y="33696"/>
            <a:chExt cx="3948974" cy="2823390"/>
          </a:xfrm>
        </p:grpSpPr>
        <p:sp>
          <p:nvSpPr>
            <p:cNvPr id="657" name="Google Shape;657;p37"/>
            <p:cNvSpPr/>
            <p:nvPr/>
          </p:nvSpPr>
          <p:spPr>
            <a:xfrm>
              <a:off x="0" y="122256"/>
              <a:ext cx="3529037" cy="831600"/>
            </a:xfrm>
            <a:prstGeom prst="rect">
              <a:avLst/>
            </a:prstGeom>
            <a:solidFill>
              <a:schemeClr val="lt1">
                <a:alpha val="88627"/>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37"/>
            <p:cNvSpPr txBox="1"/>
            <p:nvPr/>
          </p:nvSpPr>
          <p:spPr>
            <a:xfrm>
              <a:off x="-129607" y="122256"/>
              <a:ext cx="3948974" cy="831600"/>
            </a:xfrm>
            <a:prstGeom prst="rect">
              <a:avLst/>
            </a:prstGeom>
            <a:noFill/>
            <a:ln>
              <a:noFill/>
            </a:ln>
          </p:spPr>
          <p:txBody>
            <a:bodyPr anchorCtr="0" anchor="t" bIns="78225" lIns="273875" spcFirstLastPara="1" rIns="273875" wrap="square" tIns="124950">
              <a:noAutofit/>
            </a:bodyPr>
            <a:lstStyle/>
            <a:p>
              <a:pPr indent="-69850" lvl="1" marL="57150" marR="0" rtl="0" algn="l">
                <a:lnSpc>
                  <a:spcPct val="90000"/>
                </a:lnSpc>
                <a:spcBef>
                  <a:spcPts val="0"/>
                </a:spcBef>
                <a:spcAft>
                  <a:spcPts val="0"/>
                </a:spcAft>
                <a:buClr>
                  <a:srgbClr val="000000"/>
                </a:buClr>
                <a:buSzPts val="1100"/>
                <a:buFont typeface="Arial"/>
                <a:buChar char="•"/>
              </a:pPr>
              <a:r>
                <a:rPr b="0" i="0" lang="de-DE" sz="1100" u="none" cap="none" strike="noStrike">
                  <a:solidFill>
                    <a:srgbClr val="000000"/>
                  </a:solidFill>
                  <a:highlight>
                    <a:srgbClr val="FFFF00"/>
                  </a:highlight>
                  <a:latin typeface="Arial"/>
                  <a:ea typeface="Arial"/>
                  <a:cs typeface="Arial"/>
                  <a:sym typeface="Arial"/>
                </a:rPr>
                <a:t>Nettoeinkommen</a:t>
              </a:r>
              <a:endParaRPr b="0" i="0" sz="1100" u="none" cap="none" strike="noStrike">
                <a:solidFill>
                  <a:srgbClr val="000000"/>
                </a:solidFill>
                <a:highlight>
                  <a:srgbClr val="FFFF00"/>
                </a:highlight>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de-DE" sz="1100" u="none" cap="none" strike="noStrike">
                  <a:solidFill>
                    <a:srgbClr val="000000"/>
                  </a:solidFill>
                  <a:highlight>
                    <a:srgbClr val="FFFF00"/>
                  </a:highlight>
                  <a:latin typeface="Arial"/>
                  <a:ea typeface="Arial"/>
                  <a:cs typeface="Arial"/>
                  <a:sym typeface="Arial"/>
                </a:rPr>
                <a:t>Abschreibungen und sonstige nicht zahlungswirksame Posten (wieder hinzuzurechnen)</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de-DE" sz="1100" u="none" cap="none" strike="noStrike">
                  <a:solidFill>
                    <a:srgbClr val="000000"/>
                  </a:solidFill>
                  <a:highlight>
                    <a:srgbClr val="00FF00"/>
                  </a:highlight>
                  <a:latin typeface="Arial"/>
                  <a:ea typeface="Arial"/>
                  <a:cs typeface="Arial"/>
                  <a:sym typeface="Arial"/>
                </a:rPr>
                <a:t>Veränderung des Betriebskapitalbedarfs</a:t>
              </a:r>
              <a:endParaRPr b="0" i="0" sz="1100" u="none" cap="none" strike="noStrike">
                <a:solidFill>
                  <a:srgbClr val="000000"/>
                </a:solidFill>
                <a:highlight>
                  <a:srgbClr val="00FF00"/>
                </a:highlight>
                <a:latin typeface="Arial"/>
                <a:ea typeface="Arial"/>
                <a:cs typeface="Arial"/>
                <a:sym typeface="Arial"/>
              </a:endParaRPr>
            </a:p>
          </p:txBody>
        </p:sp>
        <p:sp>
          <p:nvSpPr>
            <p:cNvPr id="659" name="Google Shape;659;p37"/>
            <p:cNvSpPr/>
            <p:nvPr/>
          </p:nvSpPr>
          <p:spPr>
            <a:xfrm>
              <a:off x="176451" y="33696"/>
              <a:ext cx="2470325" cy="17712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7"/>
            <p:cNvSpPr txBox="1"/>
            <p:nvPr/>
          </p:nvSpPr>
          <p:spPr>
            <a:xfrm>
              <a:off x="185097" y="42342"/>
              <a:ext cx="2453033" cy="159828"/>
            </a:xfrm>
            <a:prstGeom prst="rect">
              <a:avLst/>
            </a:prstGeom>
            <a:noFill/>
            <a:ln>
              <a:noFill/>
            </a:ln>
          </p:spPr>
          <p:txBody>
            <a:bodyPr anchorCtr="0" anchor="ctr" bIns="0" lIns="93350" spcFirstLastPara="1" rIns="93350" wrap="square" tIns="0">
              <a:noAutofit/>
            </a:bodyPr>
            <a:lstStyle/>
            <a:p>
              <a:pPr indent="0" lvl="0" marL="0" marR="0" rtl="0" algn="l">
                <a:lnSpc>
                  <a:spcPct val="90000"/>
                </a:lnSpc>
                <a:spcBef>
                  <a:spcPts val="0"/>
                </a:spcBef>
                <a:spcAft>
                  <a:spcPts val="0"/>
                </a:spcAft>
                <a:buClr>
                  <a:srgbClr val="000000"/>
                </a:buClr>
                <a:buSzPts val="1100"/>
                <a:buFont typeface="Arial"/>
                <a:buNone/>
              </a:pPr>
              <a:r>
                <a:rPr b="0" i="0" lang="de-DE" sz="1100" u="none" cap="none" strike="noStrike">
                  <a:solidFill>
                    <a:schemeClr val="lt1"/>
                  </a:solidFill>
                  <a:latin typeface="Arial"/>
                  <a:ea typeface="Arial"/>
                  <a:cs typeface="Arial"/>
                  <a:sym typeface="Arial"/>
                </a:rPr>
                <a:t>Cashflow aus betrieblicher Tätigkeit</a:t>
              </a:r>
              <a:endParaRPr b="0" i="0" sz="1100" u="none" cap="none" strike="noStrike">
                <a:solidFill>
                  <a:schemeClr val="lt1"/>
                </a:solidFill>
                <a:latin typeface="Arial"/>
                <a:ea typeface="Arial"/>
                <a:cs typeface="Arial"/>
                <a:sym typeface="Arial"/>
              </a:endParaRPr>
            </a:p>
          </p:txBody>
        </p:sp>
        <p:sp>
          <p:nvSpPr>
            <p:cNvPr id="661" name="Google Shape;661;p37"/>
            <p:cNvSpPr/>
            <p:nvPr/>
          </p:nvSpPr>
          <p:spPr>
            <a:xfrm>
              <a:off x="0" y="1074816"/>
              <a:ext cx="3529037" cy="601462"/>
            </a:xfrm>
            <a:prstGeom prst="rect">
              <a:avLst/>
            </a:prstGeom>
            <a:solidFill>
              <a:schemeClr val="lt1">
                <a:alpha val="88627"/>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37"/>
            <p:cNvSpPr txBox="1"/>
            <p:nvPr/>
          </p:nvSpPr>
          <p:spPr>
            <a:xfrm>
              <a:off x="-46295" y="1062936"/>
              <a:ext cx="3449136" cy="414545"/>
            </a:xfrm>
            <a:prstGeom prst="rect">
              <a:avLst/>
            </a:prstGeom>
            <a:noFill/>
            <a:ln>
              <a:noFill/>
            </a:ln>
          </p:spPr>
          <p:txBody>
            <a:bodyPr anchorCtr="0" anchor="t" bIns="78225" lIns="273875" spcFirstLastPara="1" rIns="273875" wrap="square" tIns="124950">
              <a:noAutofit/>
            </a:bodyPr>
            <a:lstStyle/>
            <a:p>
              <a:pPr indent="-69850" lvl="0" marL="57150" marR="0" rtl="0" algn="l">
                <a:lnSpc>
                  <a:spcPct val="90000"/>
                </a:lnSpc>
                <a:spcBef>
                  <a:spcPts val="0"/>
                </a:spcBef>
                <a:spcAft>
                  <a:spcPts val="0"/>
                </a:spcAft>
                <a:buClr>
                  <a:srgbClr val="000000"/>
                </a:buClr>
                <a:buSzPts val="1100"/>
                <a:buFont typeface="Arial"/>
                <a:buChar char="•"/>
              </a:pPr>
              <a:r>
                <a:rPr b="0" i="0" lang="de-DE" sz="1100" u="none" cap="none" strike="noStrike">
                  <a:solidFill>
                    <a:srgbClr val="000000"/>
                  </a:solidFill>
                  <a:latin typeface="Arial"/>
                  <a:ea typeface="Arial"/>
                  <a:cs typeface="Arial"/>
                  <a:sym typeface="Arial"/>
                </a:rPr>
                <a:t>Erwerb von Anlagen, Ausrüstungen usw..</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de-DE" sz="1100" u="none" cap="none" strike="noStrike">
                  <a:solidFill>
                    <a:srgbClr val="000000"/>
                  </a:solidFill>
                  <a:latin typeface="Arial"/>
                  <a:ea typeface="Arial"/>
                  <a:cs typeface="Arial"/>
                  <a:sym typeface="Arial"/>
                </a:rPr>
                <a:t>Verkauf von nicht wiederkehrenden Vermögenswerten</a:t>
              </a:r>
              <a:endParaRPr b="0" i="0" sz="1100" u="none" cap="none" strike="noStrike">
                <a:solidFill>
                  <a:srgbClr val="000000"/>
                </a:solidFill>
                <a:latin typeface="Arial"/>
                <a:ea typeface="Arial"/>
                <a:cs typeface="Arial"/>
                <a:sym typeface="Arial"/>
              </a:endParaRPr>
            </a:p>
          </p:txBody>
        </p:sp>
        <p:sp>
          <p:nvSpPr>
            <p:cNvPr id="663" name="Google Shape;663;p37"/>
            <p:cNvSpPr/>
            <p:nvPr/>
          </p:nvSpPr>
          <p:spPr>
            <a:xfrm>
              <a:off x="176451" y="986256"/>
              <a:ext cx="2470325" cy="17712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37"/>
            <p:cNvSpPr txBox="1"/>
            <p:nvPr/>
          </p:nvSpPr>
          <p:spPr>
            <a:xfrm>
              <a:off x="185097" y="994902"/>
              <a:ext cx="2453033" cy="159828"/>
            </a:xfrm>
            <a:prstGeom prst="rect">
              <a:avLst/>
            </a:prstGeom>
            <a:noFill/>
            <a:ln>
              <a:noFill/>
            </a:ln>
          </p:spPr>
          <p:txBody>
            <a:bodyPr anchorCtr="0" anchor="ctr" bIns="0" lIns="93350" spcFirstLastPara="1" rIns="93350" wrap="square" tIns="0">
              <a:noAutofit/>
            </a:bodyPr>
            <a:lstStyle/>
            <a:p>
              <a:pPr indent="0" lvl="0" marL="0" marR="0" rtl="0" algn="l">
                <a:lnSpc>
                  <a:spcPct val="90000"/>
                </a:lnSpc>
                <a:spcBef>
                  <a:spcPts val="0"/>
                </a:spcBef>
                <a:spcAft>
                  <a:spcPts val="0"/>
                </a:spcAft>
                <a:buClr>
                  <a:srgbClr val="000000"/>
                </a:buClr>
                <a:buSzPts val="1100"/>
                <a:buFont typeface="Arial"/>
                <a:buNone/>
              </a:pPr>
              <a:r>
                <a:rPr b="0" i="0" lang="de-DE" sz="1100" u="none" cap="none" strike="noStrike">
                  <a:solidFill>
                    <a:schemeClr val="lt1"/>
                  </a:solidFill>
                  <a:latin typeface="Arial"/>
                  <a:ea typeface="Arial"/>
                  <a:cs typeface="Arial"/>
                  <a:sym typeface="Arial"/>
                </a:rPr>
                <a:t>Cashflow aus Investitionstätigkeit</a:t>
              </a:r>
              <a:endParaRPr b="0" i="0" sz="1100" u="none" cap="none" strike="noStrike">
                <a:solidFill>
                  <a:schemeClr val="lt1"/>
                </a:solidFill>
                <a:latin typeface="Arial"/>
                <a:ea typeface="Arial"/>
                <a:cs typeface="Arial"/>
                <a:sym typeface="Arial"/>
              </a:endParaRPr>
            </a:p>
          </p:txBody>
        </p:sp>
        <p:sp>
          <p:nvSpPr>
            <p:cNvPr id="665" name="Google Shape;665;p37"/>
            <p:cNvSpPr/>
            <p:nvPr/>
          </p:nvSpPr>
          <p:spPr>
            <a:xfrm>
              <a:off x="0" y="1715526"/>
              <a:ext cx="3529037" cy="869400"/>
            </a:xfrm>
            <a:prstGeom prst="rect">
              <a:avLst/>
            </a:prstGeom>
            <a:solidFill>
              <a:schemeClr val="accent4"/>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37"/>
            <p:cNvSpPr txBox="1"/>
            <p:nvPr/>
          </p:nvSpPr>
          <p:spPr>
            <a:xfrm>
              <a:off x="-126195" y="1758561"/>
              <a:ext cx="3449136" cy="869400"/>
            </a:xfrm>
            <a:prstGeom prst="rect">
              <a:avLst/>
            </a:prstGeom>
            <a:noFill/>
            <a:ln>
              <a:noFill/>
            </a:ln>
          </p:spPr>
          <p:txBody>
            <a:bodyPr anchorCtr="0" anchor="t" bIns="78225" lIns="273875" spcFirstLastPara="1" rIns="273875" wrap="square" tIns="124950">
              <a:noAutofit/>
            </a:bodyPr>
            <a:lstStyle/>
            <a:p>
              <a:pPr indent="-69850" lvl="1" marL="57150" marR="0" rtl="0" algn="l">
                <a:lnSpc>
                  <a:spcPct val="90000"/>
                </a:lnSpc>
                <a:spcBef>
                  <a:spcPts val="0"/>
                </a:spcBef>
                <a:spcAft>
                  <a:spcPts val="0"/>
                </a:spcAft>
                <a:buClr>
                  <a:srgbClr val="000000"/>
                </a:buClr>
                <a:buSzPts val="1100"/>
                <a:buFont typeface="Arial"/>
                <a:buChar char="•"/>
              </a:pPr>
              <a:r>
                <a:rPr b="0" i="0" lang="de-DE" sz="1100" u="none" cap="none" strike="noStrike">
                  <a:solidFill>
                    <a:srgbClr val="000000"/>
                  </a:solidFill>
                  <a:latin typeface="Arial"/>
                  <a:ea typeface="Arial"/>
                  <a:cs typeface="Arial"/>
                  <a:sym typeface="Arial"/>
                </a:rPr>
                <a:t>Investitionszuschüsse</a:t>
              </a:r>
              <a:endParaRPr b="0" i="0" sz="11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de-DE" sz="1100" u="none" cap="none" strike="noStrike">
                  <a:solidFill>
                    <a:srgbClr val="000000"/>
                  </a:solidFill>
                  <a:latin typeface="Arial"/>
                  <a:ea typeface="Arial"/>
                  <a:cs typeface="Arial"/>
                  <a:sym typeface="Arial"/>
                </a:rPr>
                <a:t>Emission von Aktien</a:t>
              </a:r>
              <a:endParaRPr b="0" i="0" sz="11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de-DE" sz="1100" u="none" cap="none" strike="noStrike">
                  <a:solidFill>
                    <a:srgbClr val="000000"/>
                  </a:solidFill>
                  <a:latin typeface="Arial"/>
                  <a:ea typeface="Arial"/>
                  <a:cs typeface="Arial"/>
                  <a:sym typeface="Arial"/>
                </a:rPr>
                <a:t>Neue Schulden </a:t>
              </a:r>
              <a:endParaRPr b="0" i="0" sz="1100" u="none" cap="none" strike="noStrike">
                <a:solidFill>
                  <a:srgbClr val="000000"/>
                </a:solidFill>
                <a:highlight>
                  <a:srgbClr val="FFFF00"/>
                </a:highlight>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de-DE" sz="1100" u="none" cap="none" strike="noStrike">
                  <a:solidFill>
                    <a:srgbClr val="000000"/>
                  </a:solidFill>
                  <a:highlight>
                    <a:srgbClr val="FFFF00"/>
                  </a:highlight>
                  <a:latin typeface="Arial"/>
                  <a:ea typeface="Arial"/>
                  <a:cs typeface="Arial"/>
                  <a:sym typeface="Arial"/>
                </a:rPr>
                <a:t>Rückzahlung von Schulden</a:t>
              </a:r>
              <a:endParaRPr b="0" i="0" sz="1100" u="none" cap="none" strike="noStrike">
                <a:solidFill>
                  <a:srgbClr val="000000"/>
                </a:solidFill>
                <a:highlight>
                  <a:srgbClr val="FFFF00"/>
                </a:highlight>
                <a:latin typeface="Arial"/>
                <a:ea typeface="Arial"/>
                <a:cs typeface="Arial"/>
                <a:sym typeface="Arial"/>
              </a:endParaRPr>
            </a:p>
          </p:txBody>
        </p:sp>
        <p:sp>
          <p:nvSpPr>
            <p:cNvPr id="667" name="Google Shape;667;p37"/>
            <p:cNvSpPr/>
            <p:nvPr/>
          </p:nvSpPr>
          <p:spPr>
            <a:xfrm>
              <a:off x="176452" y="1645771"/>
              <a:ext cx="2419464" cy="206071"/>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37"/>
            <p:cNvSpPr txBox="1"/>
            <p:nvPr/>
          </p:nvSpPr>
          <p:spPr>
            <a:xfrm>
              <a:off x="152516" y="1645771"/>
              <a:ext cx="2518193" cy="198773"/>
            </a:xfrm>
            <a:prstGeom prst="rect">
              <a:avLst/>
            </a:prstGeom>
            <a:noFill/>
            <a:ln>
              <a:noFill/>
            </a:ln>
          </p:spPr>
          <p:txBody>
            <a:bodyPr anchorCtr="0" anchor="ctr" bIns="0" lIns="93350" spcFirstLastPara="1" rIns="93350" wrap="square" tIns="0">
              <a:noAutofit/>
            </a:bodyPr>
            <a:lstStyle/>
            <a:p>
              <a:pPr indent="0" lvl="0" marL="0" marR="0" rtl="0" algn="l">
                <a:lnSpc>
                  <a:spcPct val="90000"/>
                </a:lnSpc>
                <a:spcBef>
                  <a:spcPts val="0"/>
                </a:spcBef>
                <a:spcAft>
                  <a:spcPts val="0"/>
                </a:spcAft>
                <a:buClr>
                  <a:srgbClr val="000000"/>
                </a:buClr>
                <a:buSzPts val="1100"/>
                <a:buFont typeface="Arial"/>
                <a:buNone/>
              </a:pPr>
              <a:r>
                <a:rPr b="0" i="0" lang="de-DE" sz="1100" u="none" cap="none" strike="noStrike">
                  <a:solidFill>
                    <a:schemeClr val="lt1"/>
                  </a:solidFill>
                  <a:latin typeface="Arial"/>
                  <a:ea typeface="Arial"/>
                  <a:cs typeface="Arial"/>
                  <a:sym typeface="Arial"/>
                </a:rPr>
                <a:t>Cashflow aus Finanzierungstätigkeit</a:t>
              </a:r>
              <a:endParaRPr b="0" i="0" sz="1100" u="none" cap="none" strike="noStrike">
                <a:solidFill>
                  <a:schemeClr val="lt1"/>
                </a:solidFill>
                <a:latin typeface="Arial"/>
                <a:ea typeface="Arial"/>
                <a:cs typeface="Arial"/>
                <a:sym typeface="Arial"/>
              </a:endParaRPr>
            </a:p>
          </p:txBody>
        </p:sp>
        <p:sp>
          <p:nvSpPr>
            <p:cNvPr id="669" name="Google Shape;669;p37"/>
            <p:cNvSpPr/>
            <p:nvPr/>
          </p:nvSpPr>
          <p:spPr>
            <a:xfrm>
              <a:off x="0" y="2705886"/>
              <a:ext cx="3529037" cy="151200"/>
            </a:xfrm>
            <a:prstGeom prst="rect">
              <a:avLst/>
            </a:prstGeom>
            <a:solidFill>
              <a:schemeClr val="lt1">
                <a:alpha val="88627"/>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7"/>
            <p:cNvSpPr/>
            <p:nvPr/>
          </p:nvSpPr>
          <p:spPr>
            <a:xfrm>
              <a:off x="125591" y="2649543"/>
              <a:ext cx="2470325" cy="17712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7"/>
            <p:cNvSpPr txBox="1"/>
            <p:nvPr/>
          </p:nvSpPr>
          <p:spPr>
            <a:xfrm>
              <a:off x="142883" y="2649510"/>
              <a:ext cx="2453033" cy="159828"/>
            </a:xfrm>
            <a:prstGeom prst="rect">
              <a:avLst/>
            </a:prstGeom>
            <a:solidFill>
              <a:srgbClr val="FFD197"/>
            </a:solidFill>
            <a:ln>
              <a:noFill/>
            </a:ln>
          </p:spPr>
          <p:txBody>
            <a:bodyPr anchorCtr="0" anchor="ctr" bIns="0" lIns="93350" spcFirstLastPara="1" rIns="93350" wrap="square" tIns="0">
              <a:noAutofit/>
            </a:bodyPr>
            <a:lstStyle/>
            <a:p>
              <a:pPr indent="0" lvl="0" marL="0" marR="0" rtl="0" algn="l">
                <a:lnSpc>
                  <a:spcPct val="90000"/>
                </a:lnSpc>
                <a:spcBef>
                  <a:spcPts val="0"/>
                </a:spcBef>
                <a:spcAft>
                  <a:spcPts val="0"/>
                </a:spcAft>
                <a:buClr>
                  <a:srgbClr val="000000"/>
                </a:buClr>
                <a:buSzPts val="1100"/>
                <a:buFont typeface="Arial"/>
                <a:buNone/>
              </a:pPr>
              <a:r>
                <a:rPr b="0" i="0" lang="de-DE" sz="1100" u="none" cap="none" strike="noStrike">
                  <a:solidFill>
                    <a:srgbClr val="575757"/>
                  </a:solidFill>
                  <a:latin typeface="Arial"/>
                  <a:ea typeface="Arial"/>
                  <a:cs typeface="Arial"/>
                  <a:sym typeface="Arial"/>
                </a:rPr>
                <a:t>Nettoveränderung der Barmittel</a:t>
              </a:r>
              <a:endParaRPr b="0" i="0" sz="1400" u="none" cap="none" strike="noStrike">
                <a:solidFill>
                  <a:srgbClr val="575757"/>
                </a:solidFill>
                <a:latin typeface="Arial"/>
                <a:ea typeface="Arial"/>
                <a:cs typeface="Arial"/>
                <a:sym typeface="Arial"/>
              </a:endParaRPr>
            </a:p>
          </p:txBody>
        </p:sp>
      </p:grpSp>
      <p:grpSp>
        <p:nvGrpSpPr>
          <p:cNvPr id="672" name="Google Shape;672;p37"/>
          <p:cNvGrpSpPr/>
          <p:nvPr/>
        </p:nvGrpSpPr>
        <p:grpSpPr>
          <a:xfrm>
            <a:off x="4700609" y="1145663"/>
            <a:ext cx="3163814" cy="2918805"/>
            <a:chOff x="2" y="220115"/>
            <a:chExt cx="3163814" cy="2918805"/>
          </a:xfrm>
        </p:grpSpPr>
        <p:sp>
          <p:nvSpPr>
            <p:cNvPr id="673" name="Google Shape;673;p37"/>
            <p:cNvSpPr/>
            <p:nvPr/>
          </p:nvSpPr>
          <p:spPr>
            <a:xfrm>
              <a:off x="2" y="233050"/>
              <a:ext cx="1030481" cy="2905870"/>
            </a:xfrm>
            <a:prstGeom prst="roundRect">
              <a:avLst>
                <a:gd fmla="val 5000" name="adj"/>
              </a:avLst>
            </a:prstGeom>
            <a:solidFill>
              <a:srgbClr val="C7C7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37"/>
            <p:cNvSpPr txBox="1"/>
            <p:nvPr/>
          </p:nvSpPr>
          <p:spPr>
            <a:xfrm rot="-5400000">
              <a:off x="-1088356" y="1321409"/>
              <a:ext cx="2382813" cy="206096"/>
            </a:xfrm>
            <a:prstGeom prst="rect">
              <a:avLst/>
            </a:prstGeom>
            <a:noFill/>
            <a:ln>
              <a:noFill/>
            </a:ln>
          </p:spPr>
          <p:txBody>
            <a:bodyPr anchorCtr="0" anchor="t" bIns="0" lIns="0" spcFirstLastPara="1" rIns="53325" wrap="square" tIns="41125">
              <a:noAutofit/>
            </a:bodyPr>
            <a:lstStyle/>
            <a:p>
              <a:pPr indent="0" lvl="0" marL="0" marR="0" rtl="0" algn="r">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Arial"/>
                  <a:ea typeface="Arial"/>
                  <a:cs typeface="Arial"/>
                  <a:sym typeface="Arial"/>
                </a:rPr>
                <a:t>Jahr 1</a:t>
              </a:r>
              <a:endParaRPr b="0" i="0" sz="1400" u="none" cap="none" strike="noStrike">
                <a:solidFill>
                  <a:srgbClr val="000000"/>
                </a:solidFill>
                <a:latin typeface="Arial"/>
                <a:ea typeface="Arial"/>
                <a:cs typeface="Arial"/>
                <a:sym typeface="Arial"/>
              </a:endParaRPr>
            </a:p>
          </p:txBody>
        </p:sp>
        <p:sp>
          <p:nvSpPr>
            <p:cNvPr id="675" name="Google Shape;675;p37"/>
            <p:cNvSpPr/>
            <p:nvPr/>
          </p:nvSpPr>
          <p:spPr>
            <a:xfrm>
              <a:off x="1066787" y="220115"/>
              <a:ext cx="1030481" cy="2905870"/>
            </a:xfrm>
            <a:prstGeom prst="roundRect">
              <a:avLst>
                <a:gd fmla="val 5000" name="adj"/>
              </a:avLst>
            </a:prstGeom>
            <a:solidFill>
              <a:srgbClr val="C7C7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7"/>
            <p:cNvSpPr txBox="1"/>
            <p:nvPr/>
          </p:nvSpPr>
          <p:spPr>
            <a:xfrm rot="-5400000">
              <a:off x="-21571" y="1308474"/>
              <a:ext cx="2382813" cy="206096"/>
            </a:xfrm>
            <a:prstGeom prst="rect">
              <a:avLst/>
            </a:prstGeom>
            <a:noFill/>
            <a:ln>
              <a:noFill/>
            </a:ln>
          </p:spPr>
          <p:txBody>
            <a:bodyPr anchorCtr="0" anchor="t" bIns="0" lIns="0" spcFirstLastPara="1" rIns="53325" wrap="square" tIns="41125">
              <a:noAutofit/>
            </a:bodyPr>
            <a:lstStyle/>
            <a:p>
              <a:pPr indent="0" lvl="0" marL="0" marR="0" rtl="0" algn="r">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Arial"/>
                  <a:ea typeface="Arial"/>
                  <a:cs typeface="Arial"/>
                  <a:sym typeface="Arial"/>
                </a:rPr>
                <a:t>Jahr 2</a:t>
              </a:r>
              <a:endParaRPr b="0" i="0" sz="1400" u="none" cap="none" strike="noStrike">
                <a:solidFill>
                  <a:srgbClr val="000000"/>
                </a:solidFill>
                <a:latin typeface="Arial"/>
                <a:ea typeface="Arial"/>
                <a:cs typeface="Arial"/>
                <a:sym typeface="Arial"/>
              </a:endParaRPr>
            </a:p>
          </p:txBody>
        </p:sp>
        <p:sp>
          <p:nvSpPr>
            <p:cNvPr id="677" name="Google Shape;677;p37"/>
            <p:cNvSpPr/>
            <p:nvPr/>
          </p:nvSpPr>
          <p:spPr>
            <a:xfrm rot="5400000">
              <a:off x="981096" y="1202664"/>
              <a:ext cx="181686" cy="154572"/>
            </a:xfrm>
            <a:prstGeom prst="flowChartExtract">
              <a:avLst/>
            </a:prstGeom>
            <a:solidFill>
              <a:schemeClr val="lt1"/>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37"/>
            <p:cNvSpPr/>
            <p:nvPr/>
          </p:nvSpPr>
          <p:spPr>
            <a:xfrm>
              <a:off x="2133335" y="220115"/>
              <a:ext cx="1030481" cy="2905870"/>
            </a:xfrm>
            <a:prstGeom prst="roundRect">
              <a:avLst>
                <a:gd fmla="val 5000" name="adj"/>
              </a:avLst>
            </a:prstGeom>
            <a:solidFill>
              <a:srgbClr val="C7C7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7"/>
            <p:cNvSpPr txBox="1"/>
            <p:nvPr/>
          </p:nvSpPr>
          <p:spPr>
            <a:xfrm rot="-5400000">
              <a:off x="1044976" y="1308474"/>
              <a:ext cx="2382813" cy="206096"/>
            </a:xfrm>
            <a:prstGeom prst="rect">
              <a:avLst/>
            </a:prstGeom>
            <a:noFill/>
            <a:ln>
              <a:noFill/>
            </a:ln>
          </p:spPr>
          <p:txBody>
            <a:bodyPr anchorCtr="0" anchor="t" bIns="0" lIns="0" spcFirstLastPara="1" rIns="53325" wrap="square" tIns="41125">
              <a:noAutofit/>
            </a:bodyPr>
            <a:lstStyle/>
            <a:p>
              <a:pPr indent="0" lvl="0" marL="0" marR="0" rtl="0" algn="r">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Arial"/>
                  <a:ea typeface="Arial"/>
                  <a:cs typeface="Arial"/>
                  <a:sym typeface="Arial"/>
                </a:rPr>
                <a:t>Jahr 3</a:t>
              </a:r>
              <a:endParaRPr b="0" i="0" sz="1400" u="none" cap="none" strike="noStrike">
                <a:solidFill>
                  <a:srgbClr val="000000"/>
                </a:solidFill>
                <a:latin typeface="Arial"/>
                <a:ea typeface="Arial"/>
                <a:cs typeface="Arial"/>
                <a:sym typeface="Arial"/>
              </a:endParaRPr>
            </a:p>
          </p:txBody>
        </p:sp>
        <p:sp>
          <p:nvSpPr>
            <p:cNvPr id="680" name="Google Shape;680;p37"/>
            <p:cNvSpPr/>
            <p:nvPr/>
          </p:nvSpPr>
          <p:spPr>
            <a:xfrm rot="5400000">
              <a:off x="2047644" y="1202664"/>
              <a:ext cx="181686" cy="154572"/>
            </a:xfrm>
            <a:prstGeom prst="flowChartExtract">
              <a:avLst/>
            </a:prstGeom>
            <a:solidFill>
              <a:schemeClr val="lt1"/>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1" name="Google Shape;681;p37"/>
          <p:cNvSpPr/>
          <p:nvPr/>
        </p:nvSpPr>
        <p:spPr>
          <a:xfrm>
            <a:off x="1225455" y="4090780"/>
            <a:ext cx="6639208" cy="18087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Kassenbestand Jahr n-1</a:t>
            </a:r>
            <a:endParaRPr b="0" i="0" sz="1400" u="none" cap="none" strike="noStrike">
              <a:solidFill>
                <a:srgbClr val="000000"/>
              </a:solidFill>
              <a:latin typeface="Arial"/>
              <a:ea typeface="Arial"/>
              <a:cs typeface="Arial"/>
              <a:sym typeface="Arial"/>
            </a:endParaRPr>
          </a:p>
        </p:txBody>
      </p:sp>
      <p:sp>
        <p:nvSpPr>
          <p:cNvPr id="682" name="Google Shape;682;p37"/>
          <p:cNvSpPr txBox="1"/>
          <p:nvPr/>
        </p:nvSpPr>
        <p:spPr>
          <a:xfrm>
            <a:off x="1225454" y="4310898"/>
            <a:ext cx="6639207" cy="213585"/>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Insgesamt</a:t>
            </a:r>
            <a:endParaRPr b="0" i="0" sz="1400" u="none" cap="none" strike="noStrike">
              <a:solidFill>
                <a:srgbClr val="000000"/>
              </a:solidFill>
              <a:latin typeface="Arial"/>
              <a:ea typeface="Arial"/>
              <a:cs typeface="Arial"/>
              <a:sym typeface="Arial"/>
            </a:endParaRPr>
          </a:p>
        </p:txBody>
      </p:sp>
      <p:cxnSp>
        <p:nvCxnSpPr>
          <p:cNvPr id="683" name="Google Shape;683;p3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84" name="Google Shape;684;p3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685" name="Google Shape;685;p3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86" name="Google Shape;686;p37"/>
          <p:cNvSpPr txBox="1"/>
          <p:nvPr>
            <p:ph idx="12" type="sldNum"/>
          </p:nvPr>
        </p:nvSpPr>
        <p:spPr>
          <a:xfrm>
            <a:off x="8698938" y="4761867"/>
            <a:ext cx="366049" cy="213556"/>
          </a:xfrm>
          <a:prstGeom prst="rect">
            <a:avLst/>
          </a:prstGeom>
          <a:noFill/>
          <a:ln>
            <a:noFill/>
          </a:ln>
        </p:spPr>
        <p:txBody>
          <a:bodyPr anchorCtr="0" anchor="t" bIns="36800" lIns="73625" spcFirstLastPara="1" rIns="73625" wrap="square" tIns="36800">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687" name="Google Shape;687;p37"/>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8"/>
          <p:cNvSpPr txBox="1"/>
          <p:nvPr/>
        </p:nvSpPr>
        <p:spPr>
          <a:xfrm>
            <a:off x="1871662" y="1208265"/>
            <a:ext cx="7071921" cy="2859906"/>
          </a:xfrm>
          <a:prstGeom prst="rect">
            <a:avLst/>
          </a:prstGeom>
          <a:noFill/>
          <a:ln>
            <a:noFill/>
          </a:ln>
        </p:spPr>
        <p:txBody>
          <a:bodyPr anchorCtr="0" anchor="ctr" bIns="91425" lIns="91425" spcFirstLastPara="1" rIns="91425" wrap="square" tIns="91425">
            <a:noAutofit/>
          </a:bodyPr>
          <a:lstStyle/>
          <a:p>
            <a:pPr indent="-114300" lvl="0" marL="457200" marR="0" rtl="0" algn="l">
              <a:lnSpc>
                <a:spcPct val="100000"/>
              </a:lnSpc>
              <a:spcBef>
                <a:spcPts val="600"/>
              </a:spcBef>
              <a:spcAft>
                <a:spcPts val="0"/>
              </a:spcAft>
              <a:buClr>
                <a:schemeClr val="dk1"/>
              </a:buClr>
              <a:buSzPts val="1800"/>
              <a:buFont typeface="Noto Sans"/>
              <a:buNone/>
            </a:pPr>
            <a:r>
              <a:t/>
            </a:r>
            <a:endParaRPr b="0" i="0" sz="1200" u="none" cap="none" strike="noStrike">
              <a:solidFill>
                <a:schemeClr val="dk2"/>
              </a:solidFill>
              <a:latin typeface="Lato"/>
              <a:ea typeface="Lato"/>
              <a:cs typeface="Lato"/>
              <a:sym typeface="Lato"/>
            </a:endParaRPr>
          </a:p>
          <a:p>
            <a:pPr indent="-228600" lvl="0" marL="457200" marR="0" rtl="0" algn="l">
              <a:lnSpc>
                <a:spcPct val="100000"/>
              </a:lnSpc>
              <a:spcBef>
                <a:spcPts val="1200"/>
              </a:spcBef>
              <a:spcAft>
                <a:spcPts val="0"/>
              </a:spcAft>
              <a:buClr>
                <a:schemeClr val="dk1"/>
              </a:buClr>
              <a:buSzPts val="1800"/>
              <a:buFont typeface="Noto Sans"/>
              <a:buChar char="−"/>
            </a:pPr>
            <a:r>
              <a:rPr b="0" i="0" lang="de-DE" sz="1200" u="none" cap="none" strike="noStrike">
                <a:solidFill>
                  <a:schemeClr val="dk2"/>
                </a:solidFill>
                <a:latin typeface="Lato"/>
                <a:ea typeface="Lato"/>
                <a:cs typeface="Lato"/>
                <a:sym typeface="Lato"/>
              </a:rPr>
              <a:t>Art der Finanzierung :</a:t>
            </a:r>
            <a:endParaRPr b="0" i="0" sz="1200" u="none" cap="none" strike="noStrike">
              <a:solidFill>
                <a:schemeClr val="dk2"/>
              </a:solidFill>
              <a:latin typeface="Lato"/>
              <a:ea typeface="Lato"/>
              <a:cs typeface="Lato"/>
              <a:sym typeface="Lato"/>
            </a:endParaRPr>
          </a:p>
          <a:p>
            <a:pPr indent="-317500" lvl="1" marL="914400" marR="0" rtl="0" algn="l">
              <a:lnSpc>
                <a:spcPct val="100000"/>
              </a:lnSpc>
              <a:spcBef>
                <a:spcPts val="1200"/>
              </a:spcBef>
              <a:spcAft>
                <a:spcPts val="0"/>
              </a:spcAft>
              <a:buClr>
                <a:schemeClr val="dk2"/>
              </a:buClr>
              <a:buSzPts val="1400"/>
              <a:buFont typeface="Lato"/>
              <a:buChar char="○"/>
            </a:pPr>
            <a:r>
              <a:rPr b="0" i="0" lang="de-DE" sz="1100" u="none" cap="none" strike="noStrike">
                <a:solidFill>
                  <a:schemeClr val="dk2"/>
                </a:solidFill>
                <a:latin typeface="Lato"/>
                <a:ea typeface="Lato"/>
                <a:cs typeface="Lato"/>
                <a:sym typeface="Lato"/>
              </a:rPr>
              <a:t>Neue Schulden ;</a:t>
            </a:r>
            <a:endParaRPr b="0" i="0" sz="1100" u="none" cap="none" strike="noStrike">
              <a:solidFill>
                <a:schemeClr val="dk2"/>
              </a:solidFill>
              <a:latin typeface="Lato"/>
              <a:ea typeface="Lato"/>
              <a:cs typeface="Lato"/>
              <a:sym typeface="Lato"/>
            </a:endParaRPr>
          </a:p>
          <a:p>
            <a:pPr indent="-317500" lvl="1" marL="914400" marR="0" rtl="0" algn="l">
              <a:lnSpc>
                <a:spcPct val="100000"/>
              </a:lnSpc>
              <a:spcBef>
                <a:spcPts val="1200"/>
              </a:spcBef>
              <a:spcAft>
                <a:spcPts val="0"/>
              </a:spcAft>
              <a:buClr>
                <a:schemeClr val="dk2"/>
              </a:buClr>
              <a:buSzPts val="1400"/>
              <a:buFont typeface="Lato"/>
              <a:buChar char="○"/>
            </a:pPr>
            <a:r>
              <a:rPr b="0" i="0" lang="de-DE" sz="1100" u="none" cap="none" strike="noStrike">
                <a:solidFill>
                  <a:schemeClr val="dk2"/>
                </a:solidFill>
                <a:latin typeface="Lato"/>
                <a:ea typeface="Lato"/>
                <a:cs typeface="Lato"/>
                <a:sym typeface="Lato"/>
              </a:rPr>
              <a:t>Erhöhung des Eigenkapitals (durch Investitionszuschüsse, Ausgabe neuer Aktien...);</a:t>
            </a:r>
            <a:endParaRPr b="0" i="0" sz="1100" u="none" cap="none" strike="noStrike">
              <a:solidFill>
                <a:schemeClr val="dk2"/>
              </a:solidFill>
              <a:latin typeface="Lato"/>
              <a:ea typeface="Lato"/>
              <a:cs typeface="Lato"/>
              <a:sym typeface="Lato"/>
            </a:endParaRPr>
          </a:p>
          <a:p>
            <a:pPr indent="-317500" lvl="1" marL="914400" marR="0" rtl="0" algn="l">
              <a:lnSpc>
                <a:spcPct val="100000"/>
              </a:lnSpc>
              <a:spcBef>
                <a:spcPts val="1200"/>
              </a:spcBef>
              <a:spcAft>
                <a:spcPts val="0"/>
              </a:spcAft>
              <a:buClr>
                <a:schemeClr val="dk2"/>
              </a:buClr>
              <a:buSzPts val="1400"/>
              <a:buFont typeface="Lato"/>
              <a:buChar char="○"/>
            </a:pPr>
            <a:r>
              <a:rPr b="0" i="0" lang="de-DE" sz="1100" u="none" cap="none" strike="noStrike">
                <a:solidFill>
                  <a:schemeClr val="dk2"/>
                </a:solidFill>
                <a:latin typeface="Lato"/>
                <a:ea typeface="Lato"/>
                <a:cs typeface="Lato"/>
                <a:sym typeface="Lato"/>
              </a:rPr>
              <a:t>Selbstfinanzierung (eigene Mittel zur Finanzierung der Entwicklung einsetzen - statt sie als Hebel zu benutzen);</a:t>
            </a:r>
            <a:endParaRPr b="0" i="0" sz="1200" u="none" cap="none" strike="noStrike">
              <a:solidFill>
                <a:schemeClr val="dk2"/>
              </a:solidFill>
              <a:latin typeface="Lato"/>
              <a:ea typeface="Lato"/>
              <a:cs typeface="Lato"/>
              <a:sym typeface="Lato"/>
            </a:endParaRPr>
          </a:p>
          <a:p>
            <a:pPr indent="-114300" lvl="0" marL="457200" marR="0" rtl="0" algn="l">
              <a:lnSpc>
                <a:spcPct val="100000"/>
              </a:lnSpc>
              <a:spcBef>
                <a:spcPts val="600"/>
              </a:spcBef>
              <a:spcAft>
                <a:spcPts val="0"/>
              </a:spcAft>
              <a:buClr>
                <a:schemeClr val="dk1"/>
              </a:buClr>
              <a:buSzPts val="1800"/>
              <a:buFont typeface="Noto Sans"/>
              <a:buNone/>
            </a:pPr>
            <a:r>
              <a:t/>
            </a:r>
            <a:endParaRPr b="0" i="0" sz="1200" u="none" cap="none" strike="noStrike">
              <a:solidFill>
                <a:schemeClr val="dk2"/>
              </a:solidFill>
              <a:latin typeface="Lato"/>
              <a:ea typeface="Lato"/>
              <a:cs typeface="Lato"/>
              <a:sym typeface="Lato"/>
            </a:endParaRPr>
          </a:p>
          <a:p>
            <a:pPr indent="-228600" lvl="0" marL="457200" marR="0" rtl="0" algn="l">
              <a:lnSpc>
                <a:spcPct val="100000"/>
              </a:lnSpc>
              <a:spcBef>
                <a:spcPts val="600"/>
              </a:spcBef>
              <a:spcAft>
                <a:spcPts val="0"/>
              </a:spcAft>
              <a:buClr>
                <a:schemeClr val="dk1"/>
              </a:buClr>
              <a:buSzPts val="1800"/>
              <a:buFont typeface="Noto Sans"/>
              <a:buChar char="−"/>
            </a:pPr>
            <a:r>
              <a:rPr b="0" i="0" lang="de-DE" sz="1200" u="none" cap="none" strike="noStrike">
                <a:solidFill>
                  <a:schemeClr val="dk2"/>
                </a:solidFill>
                <a:latin typeface="Lato"/>
                <a:ea typeface="Lato"/>
                <a:cs typeface="Lato"/>
                <a:sym typeface="Lato"/>
              </a:rPr>
              <a:t>Einige Indikatoren für die Verschuldungskapazität : </a:t>
            </a:r>
            <a:endParaRPr b="0" i="0" sz="1200" u="none" cap="none" strike="noStrike">
              <a:solidFill>
                <a:schemeClr val="dk2"/>
              </a:solidFill>
              <a:latin typeface="Lato"/>
              <a:ea typeface="Lato"/>
              <a:cs typeface="Lato"/>
              <a:sym typeface="Lato"/>
            </a:endParaRPr>
          </a:p>
          <a:p>
            <a:pPr indent="-317500" lvl="1" marL="914400" marR="0" rtl="0" algn="l">
              <a:lnSpc>
                <a:spcPct val="100000"/>
              </a:lnSpc>
              <a:spcBef>
                <a:spcPts val="1200"/>
              </a:spcBef>
              <a:spcAft>
                <a:spcPts val="0"/>
              </a:spcAft>
              <a:buClr>
                <a:schemeClr val="dk2"/>
              </a:buClr>
              <a:buSzPts val="1400"/>
              <a:buFont typeface="Lato"/>
              <a:buChar char="○"/>
            </a:pPr>
            <a:r>
              <a:rPr b="0" i="0" lang="de-DE" sz="1100" u="none" cap="none" strike="noStrike">
                <a:solidFill>
                  <a:schemeClr val="dk2"/>
                </a:solidFill>
                <a:latin typeface="Lato"/>
                <a:ea typeface="Lato"/>
                <a:cs typeface="Lato"/>
                <a:sym typeface="Lato"/>
              </a:rPr>
              <a:t>MLT Verschuldung/Eigenkapital</a:t>
            </a:r>
            <a:endParaRPr b="0" i="0" sz="1100" u="none" cap="none" strike="noStrike">
              <a:solidFill>
                <a:schemeClr val="dk2"/>
              </a:solidFill>
              <a:latin typeface="Lato"/>
              <a:ea typeface="Lato"/>
              <a:cs typeface="Lato"/>
              <a:sym typeface="Lato"/>
            </a:endParaRPr>
          </a:p>
          <a:p>
            <a:pPr indent="-317500" lvl="1" marL="914400" marR="0" rtl="0" algn="l">
              <a:lnSpc>
                <a:spcPct val="100000"/>
              </a:lnSpc>
              <a:spcBef>
                <a:spcPts val="1200"/>
              </a:spcBef>
              <a:spcAft>
                <a:spcPts val="0"/>
              </a:spcAft>
              <a:buClr>
                <a:schemeClr val="dk2"/>
              </a:buClr>
              <a:buSzPts val="1400"/>
              <a:buFont typeface="Lato"/>
              <a:buChar char="○"/>
            </a:pPr>
            <a:r>
              <a:rPr b="0" i="0" lang="de-DE" sz="1100" u="none" cap="none" strike="noStrike">
                <a:solidFill>
                  <a:schemeClr val="dk2"/>
                </a:solidFill>
                <a:latin typeface="Lato"/>
                <a:ea typeface="Lato"/>
                <a:cs typeface="Lato"/>
                <a:sym typeface="Lato"/>
              </a:rPr>
              <a:t>MLT Verschuldung/EBITDA </a:t>
            </a:r>
            <a:endParaRPr b="0" i="0" sz="1100" u="none" cap="none" strike="noStrike">
              <a:solidFill>
                <a:schemeClr val="dk2"/>
              </a:solidFill>
              <a:latin typeface="Lato"/>
              <a:ea typeface="Lato"/>
              <a:cs typeface="Lato"/>
              <a:sym typeface="Lato"/>
            </a:endParaRPr>
          </a:p>
          <a:p>
            <a:pPr indent="-317500" lvl="1" marL="914400" marR="0" rtl="0" algn="l">
              <a:lnSpc>
                <a:spcPct val="100000"/>
              </a:lnSpc>
              <a:spcBef>
                <a:spcPts val="1200"/>
              </a:spcBef>
              <a:spcAft>
                <a:spcPts val="0"/>
              </a:spcAft>
              <a:buClr>
                <a:schemeClr val="dk2"/>
              </a:buClr>
              <a:buSzPts val="1400"/>
              <a:buFont typeface="Lato"/>
              <a:buChar char="○"/>
            </a:pPr>
            <a:r>
              <a:rPr b="0" i="0" lang="de-DE" sz="1100" u="none" cap="none" strike="noStrike">
                <a:solidFill>
                  <a:schemeClr val="dk2"/>
                </a:solidFill>
                <a:latin typeface="Lato"/>
                <a:ea typeface="Lato"/>
                <a:cs typeface="Lato"/>
                <a:sym typeface="Lato"/>
              </a:rPr>
              <a:t>MLT-Jahresrückzahlung/EBITDA</a:t>
            </a:r>
            <a:endParaRPr b="0" i="0" sz="1100" u="none" cap="none" strike="noStrike">
              <a:solidFill>
                <a:schemeClr val="dk2"/>
              </a:solidFill>
              <a:latin typeface="Lato"/>
              <a:ea typeface="Lato"/>
              <a:cs typeface="Lato"/>
              <a:sym typeface="Lato"/>
            </a:endParaRPr>
          </a:p>
        </p:txBody>
      </p:sp>
      <p:sp>
        <p:nvSpPr>
          <p:cNvPr id="694" name="Google Shape;694;p38"/>
          <p:cNvSpPr txBox="1"/>
          <p:nvPr/>
        </p:nvSpPr>
        <p:spPr>
          <a:xfrm>
            <a:off x="2614109" y="415650"/>
            <a:ext cx="6164158" cy="74137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i="0" lang="de-DE" sz="2100" u="none" cap="none" strike="noStrike">
                <a:solidFill>
                  <a:schemeClr val="dk2"/>
                </a:solidFill>
                <a:latin typeface="Raleway"/>
                <a:ea typeface="Raleway"/>
                <a:cs typeface="Raleway"/>
                <a:sym typeface="Raleway"/>
              </a:rPr>
              <a:t>Was ist aus der Cashflow-Prognose (oder dem Finanzierungsplan) zu ersehen?</a:t>
            </a:r>
            <a:endParaRPr b="0" i="0" sz="2100" u="none" cap="none" strike="noStrike">
              <a:solidFill>
                <a:srgbClr val="000000"/>
              </a:solidFill>
              <a:latin typeface="Arial"/>
              <a:ea typeface="Arial"/>
              <a:cs typeface="Arial"/>
              <a:sym typeface="Arial"/>
            </a:endParaRPr>
          </a:p>
        </p:txBody>
      </p:sp>
      <p:cxnSp>
        <p:nvCxnSpPr>
          <p:cNvPr id="695" name="Google Shape;695;p3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96" name="Google Shape;696;p3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697" name="Google Shape;697;p3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98" name="Google Shape;698;p3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699" name="Google Shape;699;p38"/>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1287750" y="587050"/>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000"/>
              <a:t>Methodik und Lernergebnisse - EQF</a:t>
            </a:r>
            <a:endParaRPr/>
          </a:p>
        </p:txBody>
      </p:sp>
      <p:pic>
        <p:nvPicPr>
          <p:cNvPr id="168" name="Google Shape;168;p6"/>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169" name="Google Shape;169;p6"/>
          <p:cNvGraphicFramePr/>
          <p:nvPr/>
        </p:nvGraphicFramePr>
        <p:xfrm>
          <a:off x="952500" y="1503150"/>
          <a:ext cx="3000000" cy="3000000"/>
        </p:xfrm>
        <a:graphic>
          <a:graphicData uri="http://schemas.openxmlformats.org/drawingml/2006/table">
            <a:tbl>
              <a:tblPr>
                <a:noFill/>
                <a:tableStyleId>{55BDDAC0-A0B1-41FF-94F1-DD0882AF2DD3}</a:tableStyleId>
              </a:tblPr>
              <a:tblGrid>
                <a:gridCol w="3497050"/>
                <a:gridCol w="3741950"/>
              </a:tblGrid>
              <a:tr h="447825">
                <a:tc>
                  <a:txBody>
                    <a:bodyPr/>
                    <a:lstStyle/>
                    <a:p>
                      <a:pPr indent="0" lvl="0" marL="0" marR="0" rtl="0" algn="l">
                        <a:lnSpc>
                          <a:spcPct val="115000"/>
                        </a:lnSpc>
                        <a:spcBef>
                          <a:spcPts val="0"/>
                        </a:spcBef>
                        <a:spcAft>
                          <a:spcPts val="0"/>
                        </a:spcAft>
                        <a:buClr>
                          <a:srgbClr val="000000"/>
                        </a:buClr>
                        <a:buSzPts val="1100"/>
                        <a:buFont typeface="Arial"/>
                        <a:buNone/>
                      </a:pPr>
                      <a:r>
                        <a:rPr b="1" lang="de-DE" sz="2100" u="none" cap="none" strike="noStrike">
                          <a:solidFill>
                            <a:srgbClr val="F46524"/>
                          </a:solidFill>
                          <a:latin typeface="Lato"/>
                          <a:ea typeface="Lato"/>
                          <a:cs typeface="Lato"/>
                          <a:sym typeface="Lato"/>
                        </a:rPr>
                        <a:t>Zielsetzung:</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1" lang="de-DE" sz="2100" u="none" cap="none" strike="noStrike">
                          <a:solidFill>
                            <a:srgbClr val="F46524"/>
                          </a:solidFill>
                          <a:latin typeface="Lato"/>
                          <a:ea typeface="Lato"/>
                          <a:cs typeface="Lato"/>
                          <a:sym typeface="Lato"/>
                        </a:rPr>
                        <a:t>Leistungskriterien:</a:t>
                      </a:r>
                      <a:endParaRPr sz="1400" u="none" cap="none" strike="noStrike"/>
                    </a:p>
                  </a:txBody>
                  <a:tcPr marT="91425" marB="91425" marR="91425" marL="91425"/>
                </a:tc>
              </a:tr>
              <a:tr h="962700">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Lato"/>
                          <a:ea typeface="Lato"/>
                          <a:cs typeface="Lato"/>
                          <a:sym typeface="Lato"/>
                        </a:rPr>
                        <a:t>Ziel ist es, einen Rahmen zu schaffen, der ausreichendes Wissen vermittelt, um Sozialunternehmen und KMU dabei zu helfen, ihren Finanzierungsbedarf zu verstehen und die verfügbaren Optionen zur Erschließung und Verwaltung nachhaltiger Finanzquellen zu skizzieren</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Das Sozialunternehmen/KMU sollte in der Lage sein, die Dynamik seiner internen und externen Finanzressourcen besser zu verstehen und die verschiedenen Finanzierungsquellen mit ihren jeweiligen Vor- und Nachteilen besser zu kennen</a:t>
                      </a:r>
                      <a:endParaRPr sz="1400" u="none" cap="none" strike="noStrike"/>
                    </a:p>
                  </a:txBody>
                  <a:tcPr marT="91425" marB="91425" marR="91425" marL="91425"/>
                </a:tc>
              </a:tr>
            </a:tbl>
          </a:graphicData>
        </a:graphic>
      </p:graphicFrame>
      <p:pic>
        <p:nvPicPr>
          <p:cNvPr descr="Graphical user interface, application&#10;&#10;Description automatically generated with medium confidence" id="170" name="Google Shape;170;p6"/>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
        <p:nvSpPr>
          <p:cNvPr id="171" name="Google Shape;171;p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39"/>
          <p:cNvSpPr txBox="1"/>
          <p:nvPr>
            <p:ph type="ctrTitle"/>
          </p:nvPr>
        </p:nvSpPr>
        <p:spPr>
          <a:xfrm>
            <a:off x="1657350" y="1723549"/>
            <a:ext cx="5829300" cy="110251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4800"/>
              <a:buNone/>
            </a:pPr>
            <a:r>
              <a:rPr lang="de-DE"/>
              <a:t>Quellen der Finanzierung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Finanzierungsquellen - Haftungsausschluss</a:t>
            </a:r>
            <a:endParaRPr sz="4500"/>
          </a:p>
        </p:txBody>
      </p:sp>
      <p:sp>
        <p:nvSpPr>
          <p:cNvPr id="710" name="Google Shape;710;p78"/>
          <p:cNvSpPr txBox="1"/>
          <p:nvPr>
            <p:ph idx="1" type="body"/>
          </p:nvPr>
        </p:nvSpPr>
        <p:spPr>
          <a:xfrm>
            <a:off x="2518000" y="1149150"/>
            <a:ext cx="6074100" cy="328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de-DE" sz="2000">
                <a:latin typeface="Calibri"/>
                <a:ea typeface="Calibri"/>
                <a:cs typeface="Calibri"/>
                <a:sym typeface="Calibri"/>
              </a:rPr>
              <a:t>Die in diesem Abschnitt genannten Finanzierungsquellen sind im Allgemeinen in den meisten EU-Ländern in der einen oder anderen Form verfügbar.  Es ist jedoch zu beachten, dass der Ansatz in den einzelnen Ländern unterschiedlich sein kann, insbesondere im Hinblick auf speziellere Finanzierungsquellen. </a:t>
            </a:r>
            <a:endParaRPr sz="2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2000">
                <a:latin typeface="Calibri"/>
                <a:ea typeface="Calibri"/>
                <a:cs typeface="Calibri"/>
                <a:sym typeface="Calibri"/>
              </a:rPr>
              <a:t>Für jede Finanzierungsquelle wird die ungefähre/geschätzte Vorlaufzeit angegeben. Diese richtet sich nach dem Grad der Komplexität, ist indikativ und kann von Land zu Land unterschiedlich sein. </a:t>
            </a:r>
            <a:endParaRPr sz="2000">
              <a:latin typeface="Calibri"/>
              <a:ea typeface="Calibri"/>
              <a:cs typeface="Calibri"/>
              <a:sym typeface="Calibri"/>
            </a:endParaRPr>
          </a:p>
        </p:txBody>
      </p:sp>
      <p:pic>
        <p:nvPicPr>
          <p:cNvPr id="711" name="Google Shape;711;p7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12" name="Google Shape;712;p7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713" name="Google Shape;713;p78"/>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grpSp>
        <p:nvGrpSpPr>
          <p:cNvPr id="719" name="Google Shape;719;p79"/>
          <p:cNvGrpSpPr/>
          <p:nvPr/>
        </p:nvGrpSpPr>
        <p:grpSpPr>
          <a:xfrm>
            <a:off x="875907" y="1322032"/>
            <a:ext cx="7903136" cy="2726811"/>
            <a:chOff x="-29839" y="49692"/>
            <a:chExt cx="7903136" cy="3635748"/>
          </a:xfrm>
        </p:grpSpPr>
        <p:sp>
          <p:nvSpPr>
            <p:cNvPr id="720" name="Google Shape;720;p79"/>
            <p:cNvSpPr/>
            <p:nvPr/>
          </p:nvSpPr>
          <p:spPr>
            <a:xfrm>
              <a:off x="0" y="2933175"/>
              <a:ext cx="7790700" cy="626100"/>
            </a:xfrm>
            <a:prstGeom prst="roundRect">
              <a:avLst>
                <a:gd fmla="val 10000" name="adj"/>
              </a:avLst>
            </a:prstGeom>
            <a:solidFill>
              <a:srgbClr val="DDE3F1"/>
            </a:solidFill>
            <a:ln cap="flat" cmpd="sng" w="9525">
              <a:solidFill>
                <a:srgbClr val="AAB8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79"/>
            <p:cNvSpPr txBox="1"/>
            <p:nvPr/>
          </p:nvSpPr>
          <p:spPr>
            <a:xfrm>
              <a:off x="-29839" y="2848574"/>
              <a:ext cx="2337300" cy="795300"/>
            </a:xfrm>
            <a:prstGeom prst="rect">
              <a:avLst/>
            </a:prstGeom>
            <a:noFill/>
            <a:ln>
              <a:noFill/>
            </a:ln>
          </p:spPr>
          <p:txBody>
            <a:bodyPr anchorCtr="0" anchor="ctr" bIns="99550" lIns="108000" spcFirstLastPara="1" rIns="99550" wrap="square" tIns="99550">
              <a:noAutofit/>
            </a:bodyPr>
            <a:lstStyle/>
            <a:p>
              <a:pPr indent="0" lvl="0" marL="0" marR="0" rtl="0" algn="l">
                <a:lnSpc>
                  <a:spcPct val="90000"/>
                </a:lnSpc>
                <a:spcBef>
                  <a:spcPts val="0"/>
                </a:spcBef>
                <a:spcAft>
                  <a:spcPts val="0"/>
                </a:spcAft>
                <a:buClr>
                  <a:schemeClr val="dk1"/>
                </a:buClr>
                <a:buSzPts val="1400"/>
                <a:buFont typeface="Arial"/>
                <a:buNone/>
              </a:pPr>
              <a:r>
                <a:rPr b="1" i="0" lang="de-DE" sz="1400" u="none" cap="none" strike="noStrike">
                  <a:solidFill>
                    <a:schemeClr val="dk1"/>
                  </a:solidFill>
                  <a:latin typeface="Arial"/>
                  <a:ea typeface="Arial"/>
                  <a:cs typeface="Arial"/>
                  <a:sym typeface="Arial"/>
                </a:rPr>
                <a:t>Finanzierungs-instrument</a:t>
              </a:r>
              <a:endParaRPr b="0" i="0" sz="1400" u="none" cap="none" strike="noStrike">
                <a:solidFill>
                  <a:srgbClr val="000000"/>
                </a:solidFill>
                <a:latin typeface="Arial"/>
                <a:ea typeface="Arial"/>
                <a:cs typeface="Arial"/>
                <a:sym typeface="Arial"/>
              </a:endParaRPr>
            </a:p>
          </p:txBody>
        </p:sp>
        <p:sp>
          <p:nvSpPr>
            <p:cNvPr id="722" name="Google Shape;722;p79"/>
            <p:cNvSpPr/>
            <p:nvPr/>
          </p:nvSpPr>
          <p:spPr>
            <a:xfrm>
              <a:off x="0" y="1994222"/>
              <a:ext cx="7790700" cy="844800"/>
            </a:xfrm>
            <a:prstGeom prst="roundRect">
              <a:avLst>
                <a:gd fmla="val 10000" name="adj"/>
              </a:avLst>
            </a:prstGeom>
            <a:solidFill>
              <a:srgbClr val="DDE3F1"/>
            </a:solidFill>
            <a:ln cap="flat" cmpd="sng" w="9525">
              <a:solidFill>
                <a:srgbClr val="AAB8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79"/>
            <p:cNvSpPr txBox="1"/>
            <p:nvPr/>
          </p:nvSpPr>
          <p:spPr>
            <a:xfrm>
              <a:off x="0" y="2141541"/>
              <a:ext cx="2046947" cy="697500"/>
            </a:xfrm>
            <a:prstGeom prst="rect">
              <a:avLst/>
            </a:prstGeom>
            <a:noFill/>
            <a:ln>
              <a:noFill/>
            </a:ln>
          </p:spPr>
          <p:txBody>
            <a:bodyPr anchorCtr="0" anchor="ctr" bIns="99550" lIns="108000" spcFirstLastPara="1" rIns="99550" wrap="square" tIns="99550">
              <a:noAutofit/>
            </a:bodyPr>
            <a:lstStyle/>
            <a:p>
              <a:pPr indent="0" lvl="0" marL="0" marR="0" rtl="0" algn="l">
                <a:lnSpc>
                  <a:spcPct val="90000"/>
                </a:lnSpc>
                <a:spcBef>
                  <a:spcPts val="0"/>
                </a:spcBef>
                <a:spcAft>
                  <a:spcPts val="0"/>
                </a:spcAft>
                <a:buClr>
                  <a:schemeClr val="dk1"/>
                </a:buClr>
                <a:buSzPts val="1400"/>
                <a:buFont typeface="Arial"/>
                <a:buNone/>
              </a:pPr>
              <a:r>
                <a:rPr b="1" i="0" lang="de-DE" sz="1400" u="none" cap="none" strike="noStrike">
                  <a:solidFill>
                    <a:schemeClr val="dk1"/>
                  </a:solidFill>
                  <a:latin typeface="Arial"/>
                  <a:ea typeface="Arial"/>
                  <a:cs typeface="Arial"/>
                  <a:sym typeface="Arial"/>
                </a:rPr>
                <a:t>Quelle der Finanzierung</a:t>
              </a:r>
              <a:endParaRPr b="0" i="0" sz="1400" u="none" cap="none" strike="noStrike">
                <a:solidFill>
                  <a:srgbClr val="000000"/>
                </a:solidFill>
                <a:latin typeface="Arial"/>
                <a:ea typeface="Arial"/>
                <a:cs typeface="Arial"/>
                <a:sym typeface="Arial"/>
              </a:endParaRPr>
            </a:p>
          </p:txBody>
        </p:sp>
        <p:sp>
          <p:nvSpPr>
            <p:cNvPr id="724" name="Google Shape;724;p79"/>
            <p:cNvSpPr/>
            <p:nvPr/>
          </p:nvSpPr>
          <p:spPr>
            <a:xfrm>
              <a:off x="0" y="1386926"/>
              <a:ext cx="7790700" cy="750249"/>
            </a:xfrm>
            <a:prstGeom prst="roundRect">
              <a:avLst>
                <a:gd fmla="val 10000" name="adj"/>
              </a:avLst>
            </a:prstGeom>
            <a:solidFill>
              <a:srgbClr val="F6F6F6"/>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79"/>
            <p:cNvSpPr txBox="1"/>
            <p:nvPr/>
          </p:nvSpPr>
          <p:spPr>
            <a:xfrm>
              <a:off x="0" y="1458318"/>
              <a:ext cx="2337300" cy="626100"/>
            </a:xfrm>
            <a:prstGeom prst="rect">
              <a:avLst/>
            </a:prstGeom>
            <a:noFill/>
            <a:ln>
              <a:noFill/>
            </a:ln>
          </p:spPr>
          <p:txBody>
            <a:bodyPr anchorCtr="0" anchor="ctr" bIns="99550" lIns="108000" spcFirstLastPara="1" rIns="99550" wrap="square" tIns="99550">
              <a:noAutofit/>
            </a:bodyPr>
            <a:lstStyle/>
            <a:p>
              <a:pPr indent="0" lvl="0" marL="0" marR="0" rtl="0" algn="l">
                <a:lnSpc>
                  <a:spcPct val="90000"/>
                </a:lnSpc>
                <a:spcBef>
                  <a:spcPts val="0"/>
                </a:spcBef>
                <a:spcAft>
                  <a:spcPts val="0"/>
                </a:spcAft>
                <a:buClr>
                  <a:schemeClr val="dk1"/>
                </a:buClr>
                <a:buSzPts val="1400"/>
                <a:buFont typeface="Arial"/>
                <a:buNone/>
              </a:pPr>
              <a:r>
                <a:rPr b="1" i="0" lang="de-DE" sz="1400" u="none" cap="none" strike="noStrike">
                  <a:solidFill>
                    <a:schemeClr val="dk1"/>
                  </a:solidFill>
                  <a:latin typeface="Arial"/>
                  <a:ea typeface="Arial"/>
                  <a:cs typeface="Arial"/>
                  <a:sym typeface="Arial"/>
                </a:rPr>
                <a:t>Formular für die Finanzierung</a:t>
              </a:r>
              <a:endParaRPr b="1" i="0" sz="1050" u="none" cap="none" strike="noStrike">
                <a:solidFill>
                  <a:schemeClr val="dk1"/>
                </a:solidFill>
                <a:latin typeface="Arial"/>
                <a:ea typeface="Arial"/>
                <a:cs typeface="Arial"/>
                <a:sym typeface="Arial"/>
              </a:endParaRPr>
            </a:p>
          </p:txBody>
        </p:sp>
        <p:sp>
          <p:nvSpPr>
            <p:cNvPr id="726" name="Google Shape;726;p79"/>
            <p:cNvSpPr/>
            <p:nvPr/>
          </p:nvSpPr>
          <p:spPr>
            <a:xfrm>
              <a:off x="0" y="445954"/>
              <a:ext cx="7790700" cy="342300"/>
            </a:xfrm>
            <a:prstGeom prst="roundRect">
              <a:avLst>
                <a:gd fmla="val 1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79"/>
            <p:cNvSpPr txBox="1"/>
            <p:nvPr/>
          </p:nvSpPr>
          <p:spPr>
            <a:xfrm>
              <a:off x="0" y="445954"/>
              <a:ext cx="2337300" cy="342300"/>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728" name="Google Shape;728;p79"/>
            <p:cNvSpPr/>
            <p:nvPr/>
          </p:nvSpPr>
          <p:spPr>
            <a:xfrm>
              <a:off x="3748903" y="49692"/>
              <a:ext cx="1281300" cy="8448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79"/>
            <p:cNvSpPr txBox="1"/>
            <p:nvPr/>
          </p:nvSpPr>
          <p:spPr>
            <a:xfrm>
              <a:off x="3773644" y="74433"/>
              <a:ext cx="1231800" cy="7953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Arial"/>
                <a:buNone/>
              </a:pPr>
              <a:r>
                <a:rPr b="0" i="0" lang="de-DE" sz="1600" u="none" cap="none" strike="noStrike">
                  <a:solidFill>
                    <a:schemeClr val="dk1"/>
                  </a:solidFill>
                  <a:latin typeface="Arial"/>
                  <a:ea typeface="Arial"/>
                  <a:cs typeface="Arial"/>
                  <a:sym typeface="Arial"/>
                </a:rPr>
                <a:t>Struktur der Finanzierung</a:t>
              </a:r>
              <a:endParaRPr b="0" i="0" sz="1400" u="none" cap="none" strike="noStrike">
                <a:solidFill>
                  <a:srgbClr val="000000"/>
                </a:solidFill>
                <a:latin typeface="Arial"/>
                <a:ea typeface="Arial"/>
                <a:cs typeface="Arial"/>
                <a:sym typeface="Arial"/>
              </a:endParaRPr>
            </a:p>
          </p:txBody>
        </p:sp>
        <p:sp>
          <p:nvSpPr>
            <p:cNvPr id="730" name="Google Shape;730;p79"/>
            <p:cNvSpPr/>
            <p:nvPr/>
          </p:nvSpPr>
          <p:spPr>
            <a:xfrm>
              <a:off x="2962349" y="894400"/>
              <a:ext cx="1427100" cy="657300"/>
            </a:xfrm>
            <a:custGeom>
              <a:rect b="b" l="l" r="r" t="t"/>
              <a:pathLst>
                <a:path extrusionOk="0" h="120000" w="120000">
                  <a:moveTo>
                    <a:pt x="120000" y="0"/>
                  </a:moveTo>
                  <a:lnTo>
                    <a:pt x="120000" y="60000"/>
                  </a:lnTo>
                  <a:lnTo>
                    <a:pt x="0" y="60000"/>
                  </a:lnTo>
                  <a:lnTo>
                    <a:pt x="0" y="120000"/>
                  </a:lnTo>
                </a:path>
              </a:pathLst>
            </a:custGeom>
            <a:noFill/>
            <a:ln cap="flat" cmpd="sng" w="9525">
              <a:solidFill>
                <a:srgbClr val="000000"/>
              </a:solidFill>
              <a:prstDash val="solid"/>
              <a:round/>
              <a:headEnd len="sm" w="sm" type="none"/>
              <a:tailEnd len="sm" w="sm" type="none"/>
            </a:ln>
          </p:spPr>
        </p:sp>
        <p:sp>
          <p:nvSpPr>
            <p:cNvPr id="731" name="Google Shape;731;p79"/>
            <p:cNvSpPr/>
            <p:nvPr/>
          </p:nvSpPr>
          <p:spPr>
            <a:xfrm>
              <a:off x="2407886" y="1551556"/>
              <a:ext cx="945822"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79"/>
            <p:cNvSpPr txBox="1"/>
            <p:nvPr/>
          </p:nvSpPr>
          <p:spPr>
            <a:xfrm>
              <a:off x="2264777" y="1566977"/>
              <a:ext cx="1249713" cy="4911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050"/>
                <a:buFont typeface="Arial"/>
                <a:buNone/>
              </a:pPr>
              <a:r>
                <a:rPr b="0" i="0" lang="de-DE" sz="1050" u="none" cap="none" strike="noStrike">
                  <a:solidFill>
                    <a:schemeClr val="dk1"/>
                  </a:solidFill>
                  <a:latin typeface="Arial"/>
                  <a:ea typeface="Arial"/>
                  <a:cs typeface="Arial"/>
                  <a:sym typeface="Arial"/>
                </a:rPr>
                <a:t>Interne Finanzierung</a:t>
              </a:r>
              <a:endParaRPr b="0" i="0" sz="1400" u="none" cap="none" strike="noStrike">
                <a:solidFill>
                  <a:srgbClr val="000000"/>
                </a:solidFill>
                <a:latin typeface="Arial"/>
                <a:ea typeface="Arial"/>
                <a:cs typeface="Arial"/>
                <a:sym typeface="Arial"/>
              </a:endParaRPr>
            </a:p>
          </p:txBody>
        </p:sp>
        <p:sp>
          <p:nvSpPr>
            <p:cNvPr id="733" name="Google Shape;733;p79"/>
            <p:cNvSpPr/>
            <p:nvPr/>
          </p:nvSpPr>
          <p:spPr>
            <a:xfrm>
              <a:off x="2453606" y="2073344"/>
              <a:ext cx="508800" cy="208800"/>
            </a:xfrm>
            <a:custGeom>
              <a:rect b="b" l="l" r="r" t="t"/>
              <a:pathLst>
                <a:path extrusionOk="0" h="120000" w="120000">
                  <a:moveTo>
                    <a:pt x="120000" y="0"/>
                  </a:moveTo>
                  <a:lnTo>
                    <a:pt x="120000" y="60000"/>
                  </a:lnTo>
                  <a:lnTo>
                    <a:pt x="0" y="60000"/>
                  </a:lnTo>
                  <a:lnTo>
                    <a:pt x="0" y="120000"/>
                  </a:lnTo>
                </a:path>
              </a:pathLst>
            </a:custGeom>
            <a:noFill/>
            <a:ln cap="flat" cmpd="sng" w="9525">
              <a:solidFill>
                <a:srgbClr val="000000"/>
              </a:solidFill>
              <a:prstDash val="solid"/>
              <a:round/>
              <a:headEnd len="sm" w="sm" type="none"/>
              <a:tailEnd len="sm" w="sm" type="none"/>
            </a:ln>
          </p:spPr>
        </p:sp>
        <p:sp>
          <p:nvSpPr>
            <p:cNvPr id="734" name="Google Shape;734;p79"/>
            <p:cNvSpPr/>
            <p:nvPr/>
          </p:nvSpPr>
          <p:spPr>
            <a:xfrm>
              <a:off x="2062264" y="2282060"/>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79"/>
            <p:cNvSpPr txBox="1"/>
            <p:nvPr/>
          </p:nvSpPr>
          <p:spPr>
            <a:xfrm>
              <a:off x="2000922" y="2297360"/>
              <a:ext cx="828753" cy="5217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Einbehaltene Gewinne / Aktionäre</a:t>
              </a:r>
              <a:endParaRPr b="0" i="0" sz="1400" u="none" cap="none" strike="noStrike">
                <a:solidFill>
                  <a:srgbClr val="000000"/>
                </a:solidFill>
                <a:latin typeface="Arial"/>
                <a:ea typeface="Arial"/>
                <a:cs typeface="Arial"/>
                <a:sym typeface="Arial"/>
              </a:endParaRPr>
            </a:p>
          </p:txBody>
        </p:sp>
        <p:sp>
          <p:nvSpPr>
            <p:cNvPr id="736" name="Google Shape;736;p79"/>
            <p:cNvSpPr/>
            <p:nvPr/>
          </p:nvSpPr>
          <p:spPr>
            <a:xfrm>
              <a:off x="2407886"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737" name="Google Shape;737;p79"/>
            <p:cNvSpPr/>
            <p:nvPr/>
          </p:nvSpPr>
          <p:spPr>
            <a:xfrm>
              <a:off x="1982995" y="3012564"/>
              <a:ext cx="861969"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79"/>
            <p:cNvSpPr txBox="1"/>
            <p:nvPr/>
          </p:nvSpPr>
          <p:spPr>
            <a:xfrm>
              <a:off x="1960201" y="3076816"/>
              <a:ext cx="884763"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Strukturen der Dividende</a:t>
              </a:r>
              <a:endParaRPr b="0" i="0" sz="1400" u="none" cap="none" strike="noStrike">
                <a:solidFill>
                  <a:srgbClr val="000000"/>
                </a:solidFill>
                <a:latin typeface="Arial"/>
                <a:ea typeface="Arial"/>
                <a:cs typeface="Arial"/>
                <a:sym typeface="Arial"/>
              </a:endParaRPr>
            </a:p>
          </p:txBody>
        </p:sp>
        <p:sp>
          <p:nvSpPr>
            <p:cNvPr id="739" name="Google Shape;739;p79"/>
            <p:cNvSpPr/>
            <p:nvPr/>
          </p:nvSpPr>
          <p:spPr>
            <a:xfrm>
              <a:off x="2962349" y="2073344"/>
              <a:ext cx="508800" cy="208800"/>
            </a:xfrm>
            <a:custGeom>
              <a:rect b="b" l="l" r="r" t="t"/>
              <a:pathLst>
                <a:path extrusionOk="0" h="120000" w="120000">
                  <a:moveTo>
                    <a:pt x="0" y="0"/>
                  </a:moveTo>
                  <a:lnTo>
                    <a:pt x="0" y="60000"/>
                  </a:lnTo>
                  <a:lnTo>
                    <a:pt x="120000" y="60000"/>
                  </a:lnTo>
                  <a:lnTo>
                    <a:pt x="120000" y="120000"/>
                  </a:lnTo>
                </a:path>
              </a:pathLst>
            </a:custGeom>
            <a:noFill/>
            <a:ln cap="flat" cmpd="sng" w="9525">
              <a:solidFill>
                <a:srgbClr val="000000"/>
              </a:solidFill>
              <a:prstDash val="solid"/>
              <a:round/>
              <a:headEnd len="sm" w="sm" type="none"/>
              <a:tailEnd len="sm" w="sm" type="none"/>
            </a:ln>
          </p:spPr>
        </p:sp>
        <p:sp>
          <p:nvSpPr>
            <p:cNvPr id="740" name="Google Shape;740;p79"/>
            <p:cNvSpPr/>
            <p:nvPr/>
          </p:nvSpPr>
          <p:spPr>
            <a:xfrm>
              <a:off x="3079752" y="2245836"/>
              <a:ext cx="948876" cy="557925"/>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79"/>
            <p:cNvSpPr txBox="1"/>
            <p:nvPr/>
          </p:nvSpPr>
          <p:spPr>
            <a:xfrm>
              <a:off x="3091560" y="2273138"/>
              <a:ext cx="917112"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Schuldner, Gläubiger und Lagerverwaltung</a:t>
              </a:r>
              <a:endParaRPr b="0" i="0" sz="1400" u="none" cap="none" strike="noStrike">
                <a:solidFill>
                  <a:srgbClr val="000000"/>
                </a:solidFill>
                <a:latin typeface="Arial"/>
                <a:ea typeface="Arial"/>
                <a:cs typeface="Arial"/>
                <a:sym typeface="Arial"/>
              </a:endParaRPr>
            </a:p>
          </p:txBody>
        </p:sp>
        <p:sp>
          <p:nvSpPr>
            <p:cNvPr id="742" name="Google Shape;742;p79"/>
            <p:cNvSpPr/>
            <p:nvPr/>
          </p:nvSpPr>
          <p:spPr>
            <a:xfrm>
              <a:off x="3425373"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743" name="Google Shape;743;p79"/>
            <p:cNvSpPr/>
            <p:nvPr/>
          </p:nvSpPr>
          <p:spPr>
            <a:xfrm>
              <a:off x="3079752" y="3012564"/>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79"/>
            <p:cNvSpPr txBox="1"/>
            <p:nvPr/>
          </p:nvSpPr>
          <p:spPr>
            <a:xfrm>
              <a:off x="3095035" y="3027847"/>
              <a:ext cx="752100"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Cashflows</a:t>
              </a:r>
              <a:endParaRPr b="0" i="0" sz="1400" u="none" cap="none" strike="noStrike">
                <a:solidFill>
                  <a:srgbClr val="000000"/>
                </a:solidFill>
                <a:latin typeface="Arial"/>
                <a:ea typeface="Arial"/>
                <a:cs typeface="Arial"/>
                <a:sym typeface="Arial"/>
              </a:endParaRPr>
            </a:p>
          </p:txBody>
        </p:sp>
        <p:sp>
          <p:nvSpPr>
            <p:cNvPr id="745" name="Google Shape;745;p79"/>
            <p:cNvSpPr/>
            <p:nvPr/>
          </p:nvSpPr>
          <p:spPr>
            <a:xfrm>
              <a:off x="4389490" y="894400"/>
              <a:ext cx="1614000" cy="657300"/>
            </a:xfrm>
            <a:custGeom>
              <a:rect b="b" l="l" r="r" t="t"/>
              <a:pathLst>
                <a:path extrusionOk="0" h="120000" w="120000">
                  <a:moveTo>
                    <a:pt x="0" y="0"/>
                  </a:moveTo>
                  <a:lnTo>
                    <a:pt x="0" y="60000"/>
                  </a:lnTo>
                  <a:lnTo>
                    <a:pt x="120000" y="60000"/>
                  </a:lnTo>
                  <a:lnTo>
                    <a:pt x="120000" y="120000"/>
                  </a:lnTo>
                </a:path>
              </a:pathLst>
            </a:custGeom>
            <a:noFill/>
            <a:ln cap="flat" cmpd="sng" w="9525">
              <a:solidFill>
                <a:srgbClr val="000000"/>
              </a:solidFill>
              <a:prstDash val="solid"/>
              <a:round/>
              <a:headEnd len="sm" w="sm" type="none"/>
              <a:tailEnd len="sm" w="sm" type="none"/>
            </a:ln>
          </p:spPr>
        </p:sp>
        <p:sp>
          <p:nvSpPr>
            <p:cNvPr id="746" name="Google Shape;746;p79"/>
            <p:cNvSpPr/>
            <p:nvPr/>
          </p:nvSpPr>
          <p:spPr>
            <a:xfrm>
              <a:off x="5612186" y="1551556"/>
              <a:ext cx="903608"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79"/>
            <p:cNvSpPr txBox="1"/>
            <p:nvPr/>
          </p:nvSpPr>
          <p:spPr>
            <a:xfrm>
              <a:off x="5594157" y="1537768"/>
              <a:ext cx="906620" cy="4911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050"/>
                <a:buFont typeface="Arial"/>
                <a:buNone/>
              </a:pPr>
              <a:r>
                <a:rPr b="0" i="0" lang="de-DE" sz="1050" u="none" cap="none" strike="noStrike">
                  <a:solidFill>
                    <a:schemeClr val="dk1"/>
                  </a:solidFill>
                  <a:latin typeface="Arial"/>
                  <a:ea typeface="Arial"/>
                  <a:cs typeface="Arial"/>
                  <a:sym typeface="Arial"/>
                </a:rPr>
                <a:t>Externe Finanzierung</a:t>
              </a:r>
              <a:endParaRPr b="0" i="0" sz="1400" u="none" cap="none" strike="noStrike">
                <a:solidFill>
                  <a:srgbClr val="000000"/>
                </a:solidFill>
                <a:latin typeface="Arial"/>
                <a:ea typeface="Arial"/>
                <a:cs typeface="Arial"/>
                <a:sym typeface="Arial"/>
              </a:endParaRPr>
            </a:p>
          </p:txBody>
        </p:sp>
        <p:sp>
          <p:nvSpPr>
            <p:cNvPr id="748" name="Google Shape;748;p79"/>
            <p:cNvSpPr/>
            <p:nvPr/>
          </p:nvSpPr>
          <p:spPr>
            <a:xfrm>
              <a:off x="4765548" y="2073344"/>
              <a:ext cx="1238100" cy="208800"/>
            </a:xfrm>
            <a:custGeom>
              <a:rect b="b" l="l" r="r" t="t"/>
              <a:pathLst>
                <a:path extrusionOk="0" h="120000" w="120000">
                  <a:moveTo>
                    <a:pt x="120000" y="0"/>
                  </a:moveTo>
                  <a:lnTo>
                    <a:pt x="120000" y="60000"/>
                  </a:lnTo>
                  <a:lnTo>
                    <a:pt x="0" y="60000"/>
                  </a:lnTo>
                  <a:lnTo>
                    <a:pt x="0" y="120000"/>
                  </a:lnTo>
                </a:path>
              </a:pathLst>
            </a:custGeom>
            <a:noFill/>
            <a:ln cap="flat" cmpd="sng" w="9525">
              <a:solidFill>
                <a:srgbClr val="000000"/>
              </a:solidFill>
              <a:prstDash val="solid"/>
              <a:round/>
              <a:headEnd len="sm" w="sm" type="none"/>
              <a:tailEnd len="sm" w="sm" type="none"/>
            </a:ln>
          </p:spPr>
        </p:sp>
        <p:sp>
          <p:nvSpPr>
            <p:cNvPr id="749" name="Google Shape;749;p79"/>
            <p:cNvSpPr/>
            <p:nvPr/>
          </p:nvSpPr>
          <p:spPr>
            <a:xfrm>
              <a:off x="4374207" y="2282060"/>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79"/>
            <p:cNvSpPr txBox="1"/>
            <p:nvPr/>
          </p:nvSpPr>
          <p:spPr>
            <a:xfrm>
              <a:off x="4389489" y="2297344"/>
              <a:ext cx="767407"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Aktionäre - bestehende oder neue</a:t>
              </a:r>
              <a:endParaRPr b="0" i="0" sz="1400" u="none" cap="none" strike="noStrike">
                <a:solidFill>
                  <a:srgbClr val="000000"/>
                </a:solidFill>
                <a:latin typeface="Arial"/>
                <a:ea typeface="Arial"/>
                <a:cs typeface="Arial"/>
                <a:sym typeface="Arial"/>
              </a:endParaRPr>
            </a:p>
          </p:txBody>
        </p:sp>
        <p:sp>
          <p:nvSpPr>
            <p:cNvPr id="751" name="Google Shape;751;p79"/>
            <p:cNvSpPr/>
            <p:nvPr/>
          </p:nvSpPr>
          <p:spPr>
            <a:xfrm>
              <a:off x="4719828"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752" name="Google Shape;752;p79"/>
            <p:cNvSpPr/>
            <p:nvPr/>
          </p:nvSpPr>
          <p:spPr>
            <a:xfrm>
              <a:off x="4063096" y="2983906"/>
              <a:ext cx="1218781" cy="550353"/>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79"/>
            <p:cNvSpPr txBox="1"/>
            <p:nvPr/>
          </p:nvSpPr>
          <p:spPr>
            <a:xfrm>
              <a:off x="4027646" y="2857377"/>
              <a:ext cx="1342053" cy="828063"/>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Neue Eigenkapitalgeber, Engel, Risikokapitalgeber</a:t>
              </a:r>
              <a:endParaRPr b="0" i="0" sz="1400" u="none" cap="none" strike="noStrike">
                <a:solidFill>
                  <a:srgbClr val="000000"/>
                </a:solidFill>
                <a:latin typeface="Arial"/>
                <a:ea typeface="Arial"/>
                <a:cs typeface="Arial"/>
                <a:sym typeface="Arial"/>
              </a:endParaRPr>
            </a:p>
          </p:txBody>
        </p:sp>
        <p:sp>
          <p:nvSpPr>
            <p:cNvPr id="754" name="Google Shape;754;p79"/>
            <p:cNvSpPr/>
            <p:nvPr/>
          </p:nvSpPr>
          <p:spPr>
            <a:xfrm>
              <a:off x="5908085" y="2073344"/>
              <a:ext cx="91500" cy="208800"/>
            </a:xfrm>
            <a:custGeom>
              <a:rect b="b" l="l" r="r" t="t"/>
              <a:pathLst>
                <a:path extrusionOk="0" h="120000" w="120000">
                  <a:moveTo>
                    <a:pt x="125251" y="0"/>
                  </a:moveTo>
                  <a:lnTo>
                    <a:pt x="125251" y="60000"/>
                  </a:lnTo>
                  <a:lnTo>
                    <a:pt x="60000" y="60000"/>
                  </a:lnTo>
                  <a:lnTo>
                    <a:pt x="60000" y="120000"/>
                  </a:lnTo>
                </a:path>
              </a:pathLst>
            </a:custGeom>
            <a:noFill/>
            <a:ln cap="flat" cmpd="sng" w="9525">
              <a:solidFill>
                <a:srgbClr val="000000"/>
              </a:solidFill>
              <a:prstDash val="solid"/>
              <a:round/>
              <a:headEnd len="sm" w="sm" type="none"/>
              <a:tailEnd len="sm" w="sm" type="none"/>
            </a:ln>
          </p:spPr>
        </p:sp>
        <p:sp>
          <p:nvSpPr>
            <p:cNvPr id="755" name="Google Shape;755;p79"/>
            <p:cNvSpPr/>
            <p:nvPr/>
          </p:nvSpPr>
          <p:spPr>
            <a:xfrm>
              <a:off x="5407874" y="2252973"/>
              <a:ext cx="1094985" cy="589827"/>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79"/>
            <p:cNvSpPr txBox="1"/>
            <p:nvPr/>
          </p:nvSpPr>
          <p:spPr>
            <a:xfrm>
              <a:off x="5454310" y="2326620"/>
              <a:ext cx="1012455"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Fremdkapital, vom Kapitalmarkt, von Banken</a:t>
              </a:r>
              <a:endParaRPr b="0" i="0" sz="1400" u="none" cap="none" strike="noStrike">
                <a:solidFill>
                  <a:srgbClr val="000000"/>
                </a:solidFill>
                <a:latin typeface="Arial"/>
                <a:ea typeface="Arial"/>
                <a:cs typeface="Arial"/>
                <a:sym typeface="Arial"/>
              </a:endParaRPr>
            </a:p>
          </p:txBody>
        </p:sp>
        <p:sp>
          <p:nvSpPr>
            <p:cNvPr id="757" name="Google Shape;757;p79"/>
            <p:cNvSpPr/>
            <p:nvPr/>
          </p:nvSpPr>
          <p:spPr>
            <a:xfrm>
              <a:off x="5908085"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758" name="Google Shape;758;p79"/>
            <p:cNvSpPr/>
            <p:nvPr/>
          </p:nvSpPr>
          <p:spPr>
            <a:xfrm>
              <a:off x="5391693" y="2948644"/>
              <a:ext cx="1252663" cy="680792"/>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79"/>
            <p:cNvSpPr txBox="1"/>
            <p:nvPr/>
          </p:nvSpPr>
          <p:spPr>
            <a:xfrm>
              <a:off x="5383258" y="3158184"/>
              <a:ext cx="1252663" cy="331767"/>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Fremdkapital, Überziehungskredit, Mezzanine-Kapital, hybride Strukturen</a:t>
              </a:r>
              <a:endParaRPr b="0" i="0" sz="900" u="none" cap="none" strike="noStrike">
                <a:solidFill>
                  <a:srgbClr val="000000"/>
                </a:solidFill>
                <a:latin typeface="Arial"/>
                <a:ea typeface="Arial"/>
                <a:cs typeface="Arial"/>
                <a:sym typeface="Arial"/>
              </a:endParaRPr>
            </a:p>
          </p:txBody>
        </p:sp>
        <p:sp>
          <p:nvSpPr>
            <p:cNvPr id="760" name="Google Shape;760;p79"/>
            <p:cNvSpPr/>
            <p:nvPr/>
          </p:nvSpPr>
          <p:spPr>
            <a:xfrm>
              <a:off x="6003527" y="2073344"/>
              <a:ext cx="1147500" cy="208800"/>
            </a:xfrm>
            <a:custGeom>
              <a:rect b="b" l="l" r="r" t="t"/>
              <a:pathLst>
                <a:path extrusionOk="0" h="120000" w="120000">
                  <a:moveTo>
                    <a:pt x="0" y="0"/>
                  </a:moveTo>
                  <a:lnTo>
                    <a:pt x="0" y="60000"/>
                  </a:lnTo>
                  <a:lnTo>
                    <a:pt x="120000" y="60000"/>
                  </a:lnTo>
                  <a:lnTo>
                    <a:pt x="120000" y="120000"/>
                  </a:lnTo>
                </a:path>
              </a:pathLst>
            </a:custGeom>
            <a:noFill/>
            <a:ln cap="flat" cmpd="sng" w="9525">
              <a:solidFill>
                <a:srgbClr val="000000"/>
              </a:solidFill>
              <a:prstDash val="solid"/>
              <a:round/>
              <a:headEnd len="sm" w="sm" type="none"/>
              <a:tailEnd len="sm" w="sm" type="none"/>
            </a:ln>
          </p:spPr>
        </p:sp>
        <p:sp>
          <p:nvSpPr>
            <p:cNvPr id="761" name="Google Shape;761;p79"/>
            <p:cNvSpPr/>
            <p:nvPr/>
          </p:nvSpPr>
          <p:spPr>
            <a:xfrm>
              <a:off x="6669467" y="2282060"/>
              <a:ext cx="9633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79"/>
            <p:cNvSpPr txBox="1"/>
            <p:nvPr/>
          </p:nvSpPr>
          <p:spPr>
            <a:xfrm>
              <a:off x="6684750" y="2297343"/>
              <a:ext cx="932700"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Zuschüsse, Crowdfunding, Erwartungen</a:t>
              </a:r>
              <a:endParaRPr b="0" i="0" sz="1400" u="none" cap="none" strike="noStrike">
                <a:solidFill>
                  <a:srgbClr val="000000"/>
                </a:solidFill>
                <a:latin typeface="Arial"/>
                <a:ea typeface="Arial"/>
                <a:cs typeface="Arial"/>
                <a:sym typeface="Arial"/>
              </a:endParaRPr>
            </a:p>
          </p:txBody>
        </p:sp>
        <p:sp>
          <p:nvSpPr>
            <p:cNvPr id="763" name="Google Shape;763;p79"/>
            <p:cNvSpPr/>
            <p:nvPr/>
          </p:nvSpPr>
          <p:spPr>
            <a:xfrm>
              <a:off x="7105437"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764" name="Google Shape;764;p79"/>
            <p:cNvSpPr/>
            <p:nvPr/>
          </p:nvSpPr>
          <p:spPr>
            <a:xfrm>
              <a:off x="6712763" y="2953217"/>
              <a:ext cx="1001095" cy="6261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79"/>
            <p:cNvSpPr txBox="1"/>
            <p:nvPr/>
          </p:nvSpPr>
          <p:spPr>
            <a:xfrm>
              <a:off x="6516097" y="3022020"/>
              <a:ext cx="1357200" cy="5217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Eigenkapital, Fremdkapital, Mezzanine-Kapital </a:t>
              </a:r>
              <a:endParaRPr b="0" i="0" sz="1400" u="none" cap="none" strike="noStrike">
                <a:solidFill>
                  <a:srgbClr val="000000"/>
                </a:solidFill>
                <a:latin typeface="Arial"/>
                <a:ea typeface="Arial"/>
                <a:cs typeface="Arial"/>
                <a:sym typeface="Arial"/>
              </a:endParaRPr>
            </a:p>
          </p:txBody>
        </p:sp>
      </p:grpSp>
      <p:sp>
        <p:nvSpPr>
          <p:cNvPr id="766" name="Google Shape;766;p79"/>
          <p:cNvSpPr txBox="1"/>
          <p:nvPr>
            <p:ph type="title"/>
          </p:nvPr>
        </p:nvSpPr>
        <p:spPr>
          <a:xfrm>
            <a:off x="649277" y="658382"/>
            <a:ext cx="6699300" cy="276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2100"/>
              <a:buFont typeface="Arial"/>
              <a:buNone/>
            </a:pPr>
            <a:r>
              <a:rPr lang="de-DE"/>
              <a:t>Finanzierung von Sozialunternehmen</a:t>
            </a:r>
            <a:br>
              <a:rPr lang="de-DE"/>
            </a:br>
            <a:endParaRPr/>
          </a:p>
        </p:txBody>
      </p:sp>
      <p:sp>
        <p:nvSpPr>
          <p:cNvPr id="767" name="Google Shape;767;p7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768" name="Google Shape;768;p79"/>
          <p:cNvPicPr preferRelativeResize="0"/>
          <p:nvPr/>
        </p:nvPicPr>
        <p:blipFill rotWithShape="1">
          <a:blip r:embed="rId3">
            <a:alphaModFix/>
          </a:blip>
          <a:srcRect b="0" l="0" r="0" t="0"/>
          <a:stretch/>
        </p:blipFill>
        <p:spPr>
          <a:xfrm>
            <a:off x="79013" y="4672056"/>
            <a:ext cx="1871663" cy="393179"/>
          </a:xfrm>
          <a:prstGeom prst="rect">
            <a:avLst/>
          </a:prstGeom>
          <a:noFill/>
          <a:ln>
            <a:noFill/>
          </a:ln>
        </p:spPr>
      </p:pic>
      <p:pic>
        <p:nvPicPr>
          <p:cNvPr id="769" name="Google Shape;769;p79"/>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80"/>
          <p:cNvSpPr txBox="1"/>
          <p:nvPr/>
        </p:nvSpPr>
        <p:spPr>
          <a:xfrm>
            <a:off x="928662" y="789552"/>
            <a:ext cx="7143900" cy="20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2"/>
              </a:solidFill>
              <a:latin typeface="Arial"/>
              <a:ea typeface="Arial"/>
              <a:cs typeface="Arial"/>
              <a:sym typeface="Arial"/>
            </a:endParaRPr>
          </a:p>
        </p:txBody>
      </p:sp>
      <p:grpSp>
        <p:nvGrpSpPr>
          <p:cNvPr id="776" name="Google Shape;776;p80"/>
          <p:cNvGrpSpPr/>
          <p:nvPr/>
        </p:nvGrpSpPr>
        <p:grpSpPr>
          <a:xfrm>
            <a:off x="1443052" y="1621450"/>
            <a:ext cx="5620204" cy="2451772"/>
            <a:chOff x="775627" y="1992685"/>
            <a:chExt cx="6863952" cy="4145008"/>
          </a:xfrm>
        </p:grpSpPr>
        <p:sp>
          <p:nvSpPr>
            <p:cNvPr id="777" name="Google Shape;777;p80"/>
            <p:cNvSpPr/>
            <p:nvPr/>
          </p:nvSpPr>
          <p:spPr>
            <a:xfrm>
              <a:off x="775627" y="3445917"/>
              <a:ext cx="1650900" cy="576300"/>
            </a:xfrm>
            <a:prstGeom prst="roundRect">
              <a:avLst>
                <a:gd fmla="val 16667" name="adj"/>
              </a:avLst>
            </a:prstGeom>
            <a:solidFill>
              <a:srgbClr val="C8C8C8"/>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dk1"/>
                  </a:solidFill>
                  <a:latin typeface="Arial"/>
                  <a:ea typeface="Arial"/>
                  <a:cs typeface="Arial"/>
                  <a:sym typeface="Arial"/>
                </a:rPr>
                <a:t>Einkommensströme</a:t>
              </a:r>
              <a:endParaRPr b="0" i="0" sz="1400" u="none" cap="none" strike="noStrike">
                <a:solidFill>
                  <a:srgbClr val="000000"/>
                </a:solidFill>
                <a:latin typeface="Arial"/>
                <a:ea typeface="Arial"/>
                <a:cs typeface="Arial"/>
                <a:sym typeface="Arial"/>
              </a:endParaRPr>
            </a:p>
          </p:txBody>
        </p:sp>
        <p:cxnSp>
          <p:nvCxnSpPr>
            <p:cNvPr id="778" name="Google Shape;778;p80"/>
            <p:cNvCxnSpPr>
              <a:stCxn id="777" idx="3"/>
            </p:cNvCxnSpPr>
            <p:nvPr/>
          </p:nvCxnSpPr>
          <p:spPr>
            <a:xfrm>
              <a:off x="2426527" y="3734067"/>
              <a:ext cx="753300" cy="1381200"/>
            </a:xfrm>
            <a:prstGeom prst="bentConnector3">
              <a:avLst>
                <a:gd fmla="val -327470" name="adj1"/>
              </a:avLst>
            </a:prstGeom>
            <a:noFill/>
            <a:ln cap="flat" cmpd="sng" w="9525">
              <a:solidFill>
                <a:schemeClr val="dk1"/>
              </a:solidFill>
              <a:prstDash val="solid"/>
              <a:round/>
              <a:headEnd len="sm" w="sm" type="none"/>
              <a:tailEnd len="med" w="med" type="stealth"/>
            </a:ln>
          </p:spPr>
        </p:cxnSp>
        <p:cxnSp>
          <p:nvCxnSpPr>
            <p:cNvPr id="779" name="Google Shape;779;p80"/>
            <p:cNvCxnSpPr>
              <a:stCxn id="777" idx="3"/>
            </p:cNvCxnSpPr>
            <p:nvPr/>
          </p:nvCxnSpPr>
          <p:spPr>
            <a:xfrm flipH="1" rot="10800000">
              <a:off x="2426527" y="2343267"/>
              <a:ext cx="762000" cy="1390800"/>
            </a:xfrm>
            <a:prstGeom prst="bentConnector3">
              <a:avLst>
                <a:gd fmla="val -322197" name="adj1"/>
              </a:avLst>
            </a:prstGeom>
            <a:noFill/>
            <a:ln cap="flat" cmpd="sng" w="9525">
              <a:solidFill>
                <a:schemeClr val="dk1"/>
              </a:solidFill>
              <a:prstDash val="solid"/>
              <a:round/>
              <a:headEnd len="sm" w="sm" type="none"/>
              <a:tailEnd len="med" w="med" type="stealth"/>
            </a:ln>
          </p:spPr>
        </p:cxnSp>
        <p:cxnSp>
          <p:nvCxnSpPr>
            <p:cNvPr id="780" name="Google Shape;780;p80"/>
            <p:cNvCxnSpPr/>
            <p:nvPr/>
          </p:nvCxnSpPr>
          <p:spPr>
            <a:xfrm>
              <a:off x="4529551" y="2344193"/>
              <a:ext cx="1840200" cy="522300"/>
            </a:xfrm>
            <a:prstGeom prst="bentConnector3">
              <a:avLst>
                <a:gd fmla="val 142412" name="adj1"/>
              </a:avLst>
            </a:prstGeom>
            <a:noFill/>
            <a:ln cap="flat" cmpd="sng" w="9525">
              <a:solidFill>
                <a:schemeClr val="dk1"/>
              </a:solidFill>
              <a:prstDash val="solid"/>
              <a:round/>
              <a:headEnd len="sm" w="sm" type="none"/>
              <a:tailEnd len="med" w="med" type="stealth"/>
            </a:ln>
          </p:spPr>
        </p:cxnSp>
        <p:cxnSp>
          <p:nvCxnSpPr>
            <p:cNvPr id="781" name="Google Shape;781;p80"/>
            <p:cNvCxnSpPr/>
            <p:nvPr/>
          </p:nvCxnSpPr>
          <p:spPr>
            <a:xfrm flipH="1" rot="10800000">
              <a:off x="4520953" y="4409467"/>
              <a:ext cx="1866000" cy="706500"/>
            </a:xfrm>
            <a:prstGeom prst="bentConnector3">
              <a:avLst>
                <a:gd fmla="val 141530" name="adj1"/>
              </a:avLst>
            </a:prstGeom>
            <a:noFill/>
            <a:ln cap="flat" cmpd="sng" w="9525">
              <a:solidFill>
                <a:schemeClr val="dk1"/>
              </a:solidFill>
              <a:prstDash val="solid"/>
              <a:round/>
              <a:headEnd len="sm" w="sm" type="none"/>
              <a:tailEnd len="med" w="med" type="stealth"/>
            </a:ln>
          </p:spPr>
        </p:cxnSp>
        <p:cxnSp>
          <p:nvCxnSpPr>
            <p:cNvPr id="782" name="Google Shape;782;p80"/>
            <p:cNvCxnSpPr/>
            <p:nvPr/>
          </p:nvCxnSpPr>
          <p:spPr>
            <a:xfrm>
              <a:off x="4520952" y="5115968"/>
              <a:ext cx="1857300" cy="7800"/>
            </a:xfrm>
            <a:prstGeom prst="straightConnector1">
              <a:avLst/>
            </a:prstGeom>
            <a:noFill/>
            <a:ln cap="flat" cmpd="sng" w="9525">
              <a:solidFill>
                <a:schemeClr val="dk1"/>
              </a:solidFill>
              <a:prstDash val="solid"/>
              <a:round/>
              <a:headEnd len="sm" w="sm" type="none"/>
              <a:tailEnd len="med" w="med" type="stealth"/>
            </a:ln>
          </p:spPr>
        </p:cxnSp>
        <p:cxnSp>
          <p:nvCxnSpPr>
            <p:cNvPr id="783" name="Google Shape;783;p80"/>
            <p:cNvCxnSpPr/>
            <p:nvPr/>
          </p:nvCxnSpPr>
          <p:spPr>
            <a:xfrm>
              <a:off x="4520952" y="5115967"/>
              <a:ext cx="1848900" cy="722400"/>
            </a:xfrm>
            <a:prstGeom prst="bentConnector3">
              <a:avLst>
                <a:gd fmla="val 141584" name="adj1"/>
              </a:avLst>
            </a:prstGeom>
            <a:noFill/>
            <a:ln cap="flat" cmpd="sng" w="9525">
              <a:solidFill>
                <a:schemeClr val="dk1"/>
              </a:solidFill>
              <a:prstDash val="solid"/>
              <a:round/>
              <a:headEnd len="sm" w="sm" type="none"/>
              <a:tailEnd len="med" w="med" type="stealth"/>
            </a:ln>
          </p:spPr>
        </p:cxnSp>
        <p:sp>
          <p:nvSpPr>
            <p:cNvPr id="784" name="Google Shape;784;p80"/>
            <p:cNvSpPr/>
            <p:nvPr/>
          </p:nvSpPr>
          <p:spPr>
            <a:xfrm>
              <a:off x="775627" y="3445918"/>
              <a:ext cx="2008296" cy="576299"/>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48"/>
                <a:buFont typeface="Arial"/>
                <a:buNone/>
              </a:pPr>
              <a:r>
                <a:rPr b="0" i="0" lang="de-DE" sz="1248" u="none" cap="none" strike="noStrike">
                  <a:solidFill>
                    <a:srgbClr val="000000"/>
                  </a:solidFill>
                  <a:latin typeface="Arial"/>
                  <a:ea typeface="Arial"/>
                  <a:cs typeface="Arial"/>
                  <a:sym typeface="Arial"/>
                </a:rPr>
                <a:t>Einkommensströme</a:t>
              </a:r>
              <a:endParaRPr b="0" i="0" sz="1400" u="none" cap="none" strike="noStrike">
                <a:solidFill>
                  <a:srgbClr val="000000"/>
                </a:solidFill>
                <a:latin typeface="Arial"/>
                <a:ea typeface="Arial"/>
                <a:cs typeface="Arial"/>
                <a:sym typeface="Arial"/>
              </a:endParaRPr>
            </a:p>
          </p:txBody>
        </p:sp>
        <p:sp>
          <p:nvSpPr>
            <p:cNvPr id="785" name="Google Shape;785;p80"/>
            <p:cNvSpPr/>
            <p:nvPr/>
          </p:nvSpPr>
          <p:spPr>
            <a:xfrm>
              <a:off x="2935279" y="1992685"/>
              <a:ext cx="1524000" cy="8112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Externe Zahlungen</a:t>
              </a:r>
              <a:endParaRPr b="0" i="0" sz="1400" u="none" cap="none" strike="noStrike">
                <a:solidFill>
                  <a:srgbClr val="000000"/>
                </a:solidFill>
                <a:latin typeface="Arial"/>
                <a:ea typeface="Arial"/>
                <a:cs typeface="Arial"/>
                <a:sym typeface="Arial"/>
              </a:endParaRPr>
            </a:p>
          </p:txBody>
        </p:sp>
        <p:sp>
          <p:nvSpPr>
            <p:cNvPr id="786" name="Google Shape;786;p80"/>
            <p:cNvSpPr/>
            <p:nvPr/>
          </p:nvSpPr>
          <p:spPr>
            <a:xfrm>
              <a:off x="2935279" y="4828607"/>
              <a:ext cx="1524000" cy="7065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Interne Vorgänge</a:t>
              </a:r>
              <a:endParaRPr b="0" i="0" sz="1400" u="none" cap="none" strike="noStrike">
                <a:solidFill>
                  <a:srgbClr val="000000"/>
                </a:solidFill>
                <a:latin typeface="Arial"/>
                <a:ea typeface="Arial"/>
                <a:cs typeface="Arial"/>
                <a:sym typeface="Arial"/>
              </a:endParaRPr>
            </a:p>
          </p:txBody>
        </p:sp>
        <p:sp>
          <p:nvSpPr>
            <p:cNvPr id="787" name="Google Shape;787;p80"/>
            <p:cNvSpPr/>
            <p:nvPr/>
          </p:nvSpPr>
          <p:spPr>
            <a:xfrm>
              <a:off x="5855159" y="2591006"/>
              <a:ext cx="1784400" cy="5748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48"/>
                <a:buFont typeface="Arial"/>
                <a:buNone/>
              </a:pPr>
              <a:r>
                <a:rPr b="0" i="0" lang="de-DE" sz="1248" u="none" cap="none" strike="noStrike">
                  <a:solidFill>
                    <a:srgbClr val="000000"/>
                  </a:solidFill>
                  <a:latin typeface="Arial"/>
                  <a:ea typeface="Arial"/>
                  <a:cs typeface="Arial"/>
                  <a:sym typeface="Arial"/>
                </a:rPr>
                <a:t>Ausschüttung von Dividenden</a:t>
              </a:r>
              <a:endParaRPr b="0" i="0" sz="1400" u="none" cap="none" strike="noStrike">
                <a:solidFill>
                  <a:srgbClr val="000000"/>
                </a:solidFill>
                <a:latin typeface="Arial"/>
                <a:ea typeface="Arial"/>
                <a:cs typeface="Arial"/>
                <a:sym typeface="Arial"/>
              </a:endParaRPr>
            </a:p>
          </p:txBody>
        </p:sp>
        <p:sp>
          <p:nvSpPr>
            <p:cNvPr id="788" name="Google Shape;788;p80"/>
            <p:cNvSpPr/>
            <p:nvPr/>
          </p:nvSpPr>
          <p:spPr>
            <a:xfrm>
              <a:off x="5773579" y="3722526"/>
              <a:ext cx="1866000" cy="706500"/>
            </a:xfrm>
            <a:prstGeom prst="roundRect">
              <a:avLst>
                <a:gd fmla="val 6311"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Debitoren</a:t>
              </a:r>
              <a:endParaRPr b="0" i="0" sz="1400" u="none" cap="none" strike="noStrike">
                <a:solidFill>
                  <a:srgbClr val="000000"/>
                </a:solidFill>
                <a:latin typeface="Arial"/>
                <a:ea typeface="Arial"/>
                <a:cs typeface="Arial"/>
                <a:sym typeface="Arial"/>
              </a:endParaRPr>
            </a:p>
          </p:txBody>
        </p:sp>
        <p:sp>
          <p:nvSpPr>
            <p:cNvPr id="789" name="Google Shape;789;p80"/>
            <p:cNvSpPr/>
            <p:nvPr/>
          </p:nvSpPr>
          <p:spPr>
            <a:xfrm>
              <a:off x="5773579" y="4622694"/>
              <a:ext cx="1866000" cy="6300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rgbClr val="000000"/>
                  </a:solidFill>
                  <a:latin typeface="Arial"/>
                  <a:ea typeface="Arial"/>
                  <a:cs typeface="Arial"/>
                  <a:sym typeface="Arial"/>
                </a:rPr>
                <a:t>Gläubiger</a:t>
              </a:r>
              <a:endParaRPr b="0" i="0" sz="1400" u="none" cap="none" strike="noStrike">
                <a:solidFill>
                  <a:srgbClr val="000000"/>
                </a:solidFill>
                <a:latin typeface="Arial"/>
                <a:ea typeface="Arial"/>
                <a:cs typeface="Arial"/>
                <a:sym typeface="Arial"/>
              </a:endParaRPr>
            </a:p>
          </p:txBody>
        </p:sp>
        <p:sp>
          <p:nvSpPr>
            <p:cNvPr id="790" name="Google Shape;790;p80"/>
            <p:cNvSpPr/>
            <p:nvPr/>
          </p:nvSpPr>
          <p:spPr>
            <a:xfrm>
              <a:off x="5772815" y="5415293"/>
              <a:ext cx="1866000" cy="7224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Verwaltung der Bestände</a:t>
              </a:r>
              <a:endParaRPr b="0" i="0" sz="1400" u="none" cap="none" strike="noStrike">
                <a:solidFill>
                  <a:srgbClr val="000000"/>
                </a:solidFill>
                <a:latin typeface="Arial"/>
                <a:ea typeface="Arial"/>
                <a:cs typeface="Arial"/>
                <a:sym typeface="Arial"/>
              </a:endParaRPr>
            </a:p>
          </p:txBody>
        </p:sp>
      </p:grpSp>
      <p:sp>
        <p:nvSpPr>
          <p:cNvPr id="791" name="Google Shape;791;p80"/>
          <p:cNvSpPr txBox="1"/>
          <p:nvPr>
            <p:ph type="title"/>
          </p:nvPr>
        </p:nvSpPr>
        <p:spPr>
          <a:xfrm>
            <a:off x="649275" y="779525"/>
            <a:ext cx="7513800" cy="20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2100"/>
              <a:buFont typeface="Arial"/>
              <a:buNone/>
            </a:pPr>
            <a:r>
              <a:rPr lang="de-DE"/>
              <a:t>Interne Finanzierung - Verbesserung der Cashflows</a:t>
            </a:r>
            <a:endParaRPr/>
          </a:p>
        </p:txBody>
      </p:sp>
      <p:sp>
        <p:nvSpPr>
          <p:cNvPr id="792" name="Google Shape;792;p8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793" name="Google Shape;793;p80"/>
          <p:cNvPicPr preferRelativeResize="0"/>
          <p:nvPr/>
        </p:nvPicPr>
        <p:blipFill rotWithShape="1">
          <a:blip r:embed="rId3">
            <a:alphaModFix/>
          </a:blip>
          <a:srcRect b="0" l="0" r="0" t="0"/>
          <a:stretch/>
        </p:blipFill>
        <p:spPr>
          <a:xfrm>
            <a:off x="79013" y="4672056"/>
            <a:ext cx="1871663" cy="393179"/>
          </a:xfrm>
          <a:prstGeom prst="rect">
            <a:avLst/>
          </a:prstGeom>
          <a:noFill/>
          <a:ln>
            <a:noFill/>
          </a:ln>
        </p:spPr>
      </p:pic>
      <p:pic>
        <p:nvPicPr>
          <p:cNvPr id="794" name="Google Shape;794;p80"/>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8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Interne Finanzierungsquellen</a:t>
            </a:r>
            <a:endParaRPr sz="4500"/>
          </a:p>
        </p:txBody>
      </p:sp>
      <p:sp>
        <p:nvSpPr>
          <p:cNvPr id="800" name="Google Shape;800;p81"/>
          <p:cNvSpPr txBox="1"/>
          <p:nvPr>
            <p:ph idx="1" type="body"/>
          </p:nvPr>
        </p:nvSpPr>
        <p:spPr>
          <a:xfrm>
            <a:off x="1950676" y="1021850"/>
            <a:ext cx="3071400" cy="3545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Einbehaltene Gewinne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15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Der Aktionär kann sich dafür entscheiden, die Gewinnausschüttung in Form einer Dividende einzubehalten oder anstelle von Bargeld Bonusaktien auszuzahlen.</a:t>
            </a:r>
            <a:endParaRPr sz="1800">
              <a:latin typeface="Calibri"/>
              <a:ea typeface="Calibri"/>
              <a:cs typeface="Calibri"/>
              <a:sym typeface="Calibri"/>
            </a:endParaRPr>
          </a:p>
          <a:p>
            <a:pPr indent="0" lvl="0" marL="457200" rtl="0" algn="l">
              <a:lnSpc>
                <a:spcPct val="115000"/>
              </a:lnSpc>
              <a:spcBef>
                <a:spcPts val="0"/>
              </a:spcBef>
              <a:spcAft>
                <a:spcPts val="1200"/>
              </a:spcAft>
              <a:buSzPts val="1400"/>
              <a:buNone/>
            </a:pPr>
            <a:r>
              <a:t/>
            </a:r>
            <a:endParaRPr sz="1600"/>
          </a:p>
        </p:txBody>
      </p:sp>
      <p:sp>
        <p:nvSpPr>
          <p:cNvPr id="801" name="Google Shape;801;p81"/>
          <p:cNvSpPr txBox="1"/>
          <p:nvPr>
            <p:ph idx="2" type="body"/>
          </p:nvPr>
        </p:nvSpPr>
        <p:spPr>
          <a:xfrm>
            <a:off x="4894729" y="1549100"/>
            <a:ext cx="4104371" cy="305584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sz="2200">
              <a:solidFill>
                <a:schemeClr val="dk1"/>
              </a:solidFill>
            </a:endParaRPr>
          </a:p>
          <a:p>
            <a:pPr indent="-336550" lvl="0" marL="457200" rtl="0" algn="l">
              <a:lnSpc>
                <a:spcPct val="115000"/>
              </a:lnSpc>
              <a:spcBef>
                <a:spcPts val="1600"/>
              </a:spcBef>
              <a:spcAft>
                <a:spcPts val="0"/>
              </a:spcAft>
              <a:buSzPts val="1700"/>
              <a:buChar char="●"/>
            </a:pPr>
            <a:r>
              <a:rPr lang="de-DE" sz="1800">
                <a:latin typeface="Calibri"/>
                <a:ea typeface="Calibri"/>
                <a:cs typeface="Calibri"/>
                <a:sym typeface="Calibri"/>
              </a:rPr>
              <a:t>Diese Finanzierungsquelle ist eine der am einfachsten zu realisierenden und wirkt sich positiv auf den kurzfristigen Cashflow in Bezug auf die einbehaltenen Gewinne aus, die in bar gehalten werden. </a:t>
            </a:r>
            <a:endParaRPr sz="1800">
              <a:latin typeface="Calibri"/>
              <a:ea typeface="Calibri"/>
              <a:cs typeface="Calibri"/>
              <a:sym typeface="Calibri"/>
            </a:endParaRPr>
          </a:p>
        </p:txBody>
      </p:sp>
      <p:pic>
        <p:nvPicPr>
          <p:cNvPr id="802" name="Google Shape;802;p8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03" name="Google Shape;803;p8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804" name="Google Shape;804;p81"/>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8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Interne Finanzierungsquellen</a:t>
            </a:r>
            <a:endParaRPr sz="4500"/>
          </a:p>
        </p:txBody>
      </p:sp>
      <p:sp>
        <p:nvSpPr>
          <p:cNvPr id="810" name="Google Shape;810;p82"/>
          <p:cNvSpPr txBox="1"/>
          <p:nvPr>
            <p:ph idx="1" type="body"/>
          </p:nvPr>
        </p:nvSpPr>
        <p:spPr>
          <a:xfrm>
            <a:off x="1495313" y="1037150"/>
            <a:ext cx="3313355" cy="3530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Einbehaltene Gewinne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15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Aktionäre sind möglicherweise nicht glücklich über den Verlust von Dividendeneinkünften, und die Aktienkurse können negativ beeinflusst werden.</a:t>
            </a:r>
            <a:endParaRPr sz="1800">
              <a:solidFill>
                <a:srgbClr val="FF0000"/>
              </a:solidFill>
            </a:endParaRPr>
          </a:p>
        </p:txBody>
      </p:sp>
      <p:sp>
        <p:nvSpPr>
          <p:cNvPr id="811" name="Google Shape;811;p82"/>
          <p:cNvSpPr txBox="1"/>
          <p:nvPr>
            <p:ph idx="2" type="body"/>
          </p:nvPr>
        </p:nvSpPr>
        <p:spPr>
          <a:xfrm>
            <a:off x="4716900" y="1585469"/>
            <a:ext cx="4427100" cy="303433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sz="2200">
              <a:solidFill>
                <a:schemeClr val="dk1"/>
              </a:solidFill>
            </a:endParaRPr>
          </a:p>
          <a:p>
            <a:pPr indent="-336550" lvl="0" marL="457200" rtl="0" algn="l">
              <a:lnSpc>
                <a:spcPct val="115000"/>
              </a:lnSpc>
              <a:spcBef>
                <a:spcPts val="1600"/>
              </a:spcBef>
              <a:spcAft>
                <a:spcPts val="0"/>
              </a:spcAft>
              <a:buClr>
                <a:srgbClr val="FF0000"/>
              </a:buClr>
              <a:buSzPts val="1700"/>
              <a:buChar char="●"/>
            </a:pPr>
            <a:r>
              <a:rPr lang="de-DE" sz="1800">
                <a:solidFill>
                  <a:srgbClr val="FF0000"/>
                </a:solidFill>
                <a:latin typeface="Calibri"/>
                <a:ea typeface="Calibri"/>
                <a:cs typeface="Calibri"/>
                <a:sym typeface="Calibri"/>
              </a:rPr>
              <a:t>Der Börsenkurs ist die Einschätzung des Marktes hinsichtlich der künftigen Gewinne.  Die Verwendung der einbehaltenen Gewinne muss sich in einer höheren Rentabilität und einem höheren Aktienkurs niederschlagen</a:t>
            </a:r>
            <a:endParaRPr sz="1800">
              <a:solidFill>
                <a:srgbClr val="FF0000"/>
              </a:solidFill>
              <a:latin typeface="Calibri"/>
              <a:ea typeface="Calibri"/>
              <a:cs typeface="Calibri"/>
              <a:sym typeface="Calibri"/>
            </a:endParaRPr>
          </a:p>
        </p:txBody>
      </p:sp>
      <p:pic>
        <p:nvPicPr>
          <p:cNvPr id="812" name="Google Shape;812;p8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13" name="Google Shape;813;p8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814" name="Google Shape;814;p82"/>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8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Interne Finanzierungsquellen</a:t>
            </a:r>
            <a:endParaRPr sz="4500"/>
          </a:p>
        </p:txBody>
      </p:sp>
      <p:sp>
        <p:nvSpPr>
          <p:cNvPr id="820" name="Google Shape;820;p83"/>
          <p:cNvSpPr txBox="1"/>
          <p:nvPr>
            <p:ph idx="1" type="body"/>
          </p:nvPr>
        </p:nvSpPr>
        <p:spPr>
          <a:xfrm>
            <a:off x="2688500" y="1682550"/>
            <a:ext cx="34683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Durchführung einer strengen Kreditkontrolle und Verwaltung der Zahlungen einzelner Schuldner </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Verringerung der Kreditgewährung an Schuldner zur Verbesserung der Cashflows</a:t>
            </a:r>
            <a:endParaRPr sz="1800">
              <a:latin typeface="Calibri"/>
              <a:ea typeface="Calibri"/>
              <a:cs typeface="Calibri"/>
              <a:sym typeface="Calibri"/>
            </a:endParaRPr>
          </a:p>
        </p:txBody>
      </p:sp>
      <p:sp>
        <p:nvSpPr>
          <p:cNvPr id="821" name="Google Shape;821;p83"/>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800">
                <a:latin typeface="Calibri"/>
                <a:ea typeface="Calibri"/>
                <a:cs typeface="Calibri"/>
                <a:sym typeface="Calibri"/>
              </a:rPr>
              <a:t>Verkaufen auf reiner Bargeldbasis </a:t>
            </a:r>
            <a:endParaRPr sz="1800">
              <a:latin typeface="Calibri"/>
              <a:ea typeface="Calibri"/>
              <a:cs typeface="Calibri"/>
              <a:sym typeface="Calibri"/>
            </a:endParaRPr>
          </a:p>
          <a:p>
            <a:pPr indent="-336550" lvl="0" marL="457200" rtl="0" algn="l">
              <a:lnSpc>
                <a:spcPct val="115000"/>
              </a:lnSpc>
              <a:spcBef>
                <a:spcPts val="0"/>
              </a:spcBef>
              <a:spcAft>
                <a:spcPts val="0"/>
              </a:spcAft>
              <a:buSzPts val="1700"/>
              <a:buChar char="●"/>
            </a:pPr>
            <a:r>
              <a:rPr lang="de-DE" sz="1800">
                <a:latin typeface="Calibri"/>
                <a:ea typeface="Calibri"/>
                <a:cs typeface="Calibri"/>
                <a:sym typeface="Calibri"/>
              </a:rPr>
              <a:t>Erhebung von Verzugszinsen auf überfällige Forderungen</a:t>
            </a:r>
            <a:endParaRPr sz="1800">
              <a:latin typeface="Calibri"/>
              <a:ea typeface="Calibri"/>
              <a:cs typeface="Calibri"/>
              <a:sym typeface="Calibri"/>
            </a:endParaRPr>
          </a:p>
        </p:txBody>
      </p:sp>
      <p:pic>
        <p:nvPicPr>
          <p:cNvPr id="822" name="Google Shape;822;p8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23" name="Google Shape;823;p83"/>
          <p:cNvSpPr txBox="1"/>
          <p:nvPr>
            <p:ph idx="1" type="body"/>
          </p:nvPr>
        </p:nvSpPr>
        <p:spPr>
          <a:xfrm>
            <a:off x="2840950" y="11431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Debitorenmanagement</a:t>
            </a:r>
            <a:endParaRPr sz="1600"/>
          </a:p>
        </p:txBody>
      </p:sp>
      <p:sp>
        <p:nvSpPr>
          <p:cNvPr id="824" name="Google Shape;824;p8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825" name="Google Shape;825;p83"/>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8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Interne Finanzierungsquellen</a:t>
            </a:r>
            <a:endParaRPr sz="4500"/>
          </a:p>
        </p:txBody>
      </p:sp>
      <p:sp>
        <p:nvSpPr>
          <p:cNvPr id="831" name="Google Shape;831;p84"/>
          <p:cNvSpPr txBox="1"/>
          <p:nvPr>
            <p:ph idx="1" type="body"/>
          </p:nvPr>
        </p:nvSpPr>
        <p:spPr>
          <a:xfrm>
            <a:off x="505609" y="1682550"/>
            <a:ext cx="5651191"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Die Durchführung einer strengen Kreditkontrolle kann zu verärgerten Kunden führen</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der Wettbewerb darf keine niedrigen oder gar keine Kreditbedingungen zulassen </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Verkäufe von Unternehmen an Privatpersonen können bar erfolgen, Verkäufe von Unternehmen an Unternehmen werden wahrscheinlich nicht auf Bargeldbasis erfolgen.</a:t>
            </a:r>
            <a:endParaRPr sz="2000">
              <a:solidFill>
                <a:srgbClr val="FF0000"/>
              </a:solidFill>
              <a:latin typeface="Calibri"/>
              <a:ea typeface="Calibri"/>
              <a:cs typeface="Calibri"/>
              <a:sym typeface="Calibri"/>
            </a:endParaRPr>
          </a:p>
        </p:txBody>
      </p:sp>
      <p:sp>
        <p:nvSpPr>
          <p:cNvPr id="832" name="Google Shape;832;p84"/>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2000">
                <a:solidFill>
                  <a:srgbClr val="FF0000"/>
                </a:solidFill>
                <a:latin typeface="Calibri"/>
                <a:ea typeface="Calibri"/>
                <a:cs typeface="Calibri"/>
                <a:sym typeface="Calibri"/>
              </a:rPr>
              <a:t>Das Verkaufspersonal könnte von den neuen Kreditbedingungen negativ betroffen sein</a:t>
            </a:r>
            <a:endParaRPr sz="2000">
              <a:solidFill>
                <a:srgbClr val="FF0000"/>
              </a:solidFill>
              <a:latin typeface="Calibri"/>
              <a:ea typeface="Calibri"/>
              <a:cs typeface="Calibri"/>
              <a:sym typeface="Calibri"/>
            </a:endParaRPr>
          </a:p>
          <a:p>
            <a:pPr indent="-336550" lvl="0" marL="457200" rtl="0" algn="l">
              <a:lnSpc>
                <a:spcPct val="115000"/>
              </a:lnSpc>
              <a:spcBef>
                <a:spcPts val="0"/>
              </a:spcBef>
              <a:spcAft>
                <a:spcPts val="0"/>
              </a:spcAft>
              <a:buClr>
                <a:srgbClr val="FF0000"/>
              </a:buClr>
              <a:buSzPts val="1700"/>
              <a:buChar char="●"/>
            </a:pPr>
            <a:r>
              <a:rPr lang="de-DE" sz="2000">
                <a:solidFill>
                  <a:srgbClr val="FF0000"/>
                </a:solidFill>
                <a:latin typeface="Calibri"/>
                <a:ea typeface="Calibri"/>
                <a:cs typeface="Calibri"/>
                <a:sym typeface="Calibri"/>
              </a:rPr>
              <a:t>Es kann rechtliche und praktische Probleme bei der Erhebung von Verzugszinsen geben  </a:t>
            </a:r>
            <a:endParaRPr sz="1900">
              <a:solidFill>
                <a:srgbClr val="FF0000"/>
              </a:solidFill>
            </a:endParaRPr>
          </a:p>
        </p:txBody>
      </p:sp>
      <p:pic>
        <p:nvPicPr>
          <p:cNvPr id="833" name="Google Shape;833;p8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34" name="Google Shape;834;p84"/>
          <p:cNvSpPr txBox="1"/>
          <p:nvPr>
            <p:ph idx="1" type="body"/>
          </p:nvPr>
        </p:nvSpPr>
        <p:spPr>
          <a:xfrm>
            <a:off x="2757491"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Debitorenmanagement</a:t>
            </a:r>
            <a:endParaRPr sz="1600"/>
          </a:p>
        </p:txBody>
      </p:sp>
      <p:sp>
        <p:nvSpPr>
          <p:cNvPr id="835" name="Google Shape;835;p8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836" name="Google Shape;836;p84"/>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8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Interne Finanzierungsquellen</a:t>
            </a:r>
            <a:endParaRPr sz="4500"/>
          </a:p>
        </p:txBody>
      </p:sp>
      <p:sp>
        <p:nvSpPr>
          <p:cNvPr id="842" name="Google Shape;842;p85"/>
          <p:cNvSpPr txBox="1"/>
          <p:nvPr>
            <p:ph idx="1" type="body"/>
          </p:nvPr>
        </p:nvSpPr>
        <p:spPr>
          <a:xfrm>
            <a:off x="432740" y="1690350"/>
            <a:ext cx="5038005"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längere Kreditlaufzeiten mit Lieferanten vereinbaren</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Verzögerungen bei Zahlungen an Gläubiger wirken sich positiv auf den Cashflow aus.</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Die Verpflichtung zur Abnahme eines bestimmten Volumens / einer bestimmten Zahlungsfrequenz könnte die Kreditbedingungen verbessern</a:t>
            </a:r>
            <a:endParaRPr sz="2000">
              <a:latin typeface="Calibri"/>
              <a:ea typeface="Calibri"/>
              <a:cs typeface="Calibri"/>
              <a:sym typeface="Calibri"/>
            </a:endParaRPr>
          </a:p>
        </p:txBody>
      </p:sp>
      <p:sp>
        <p:nvSpPr>
          <p:cNvPr id="843" name="Google Shape;843;p85"/>
          <p:cNvSpPr txBox="1"/>
          <p:nvPr>
            <p:ph idx="2" type="body"/>
          </p:nvPr>
        </p:nvSpPr>
        <p:spPr>
          <a:xfrm>
            <a:off x="5282005" y="1758750"/>
            <a:ext cx="376317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2000">
                <a:latin typeface="Calibri"/>
                <a:ea typeface="Calibri"/>
                <a:cs typeface="Calibri"/>
                <a:sym typeface="Calibri"/>
              </a:rPr>
              <a:t>Verbesserte Beziehungen zu Lieferanten können zu besseren Kreditbedingungen führen </a:t>
            </a:r>
            <a:endParaRPr sz="2000">
              <a:latin typeface="Calibri"/>
              <a:ea typeface="Calibri"/>
              <a:cs typeface="Calibri"/>
              <a:sym typeface="Calibri"/>
            </a:endParaRPr>
          </a:p>
          <a:p>
            <a:pPr indent="-336550" lvl="0" marL="457200" rtl="0" algn="l">
              <a:lnSpc>
                <a:spcPct val="115000"/>
              </a:lnSpc>
              <a:spcBef>
                <a:spcPts val="0"/>
              </a:spcBef>
              <a:spcAft>
                <a:spcPts val="0"/>
              </a:spcAft>
              <a:buSzPts val="1700"/>
              <a:buChar char="●"/>
            </a:pPr>
            <a:r>
              <a:rPr lang="de-DE" sz="2000">
                <a:latin typeface="Calibri"/>
                <a:ea typeface="Calibri"/>
                <a:cs typeface="Calibri"/>
                <a:sym typeface="Calibri"/>
              </a:rPr>
              <a:t>Positive Bankauskunft kann Kreditbedingungen verbessern </a:t>
            </a:r>
            <a:endParaRPr sz="1900"/>
          </a:p>
        </p:txBody>
      </p:sp>
      <p:pic>
        <p:nvPicPr>
          <p:cNvPr id="844" name="Google Shape;844;p8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45" name="Google Shape;845;p85"/>
          <p:cNvSpPr txBox="1"/>
          <p:nvPr>
            <p:ph idx="1" type="body"/>
          </p:nvPr>
        </p:nvSpPr>
        <p:spPr>
          <a:xfrm>
            <a:off x="2744131" y="1003246"/>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Gläubigermanagement</a:t>
            </a:r>
            <a:endParaRPr sz="1600"/>
          </a:p>
        </p:txBody>
      </p:sp>
      <p:sp>
        <p:nvSpPr>
          <p:cNvPr id="846" name="Google Shape;846;p8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847" name="Google Shape;847;p85"/>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8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Interne Finanzierungsquellen</a:t>
            </a:r>
            <a:endParaRPr sz="4500"/>
          </a:p>
        </p:txBody>
      </p:sp>
      <p:sp>
        <p:nvSpPr>
          <p:cNvPr id="853" name="Google Shape;853;p86"/>
          <p:cNvSpPr txBox="1"/>
          <p:nvPr>
            <p:ph idx="1" type="body"/>
          </p:nvPr>
        </p:nvSpPr>
        <p:spPr>
          <a:xfrm>
            <a:off x="2518000"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Unerlaubte Verzögerungen können zu einem geringeren Vertrauen der Gläubiger führen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Längere Kreditlaufzeiten können zu niedrigeren Kreditlimits und geringerem Kaufvolumen führen.</a:t>
            </a:r>
            <a:endParaRPr sz="1800">
              <a:solidFill>
                <a:srgbClr val="FF0000"/>
              </a:solidFill>
              <a:latin typeface="Calibri"/>
              <a:ea typeface="Calibri"/>
              <a:cs typeface="Calibri"/>
              <a:sym typeface="Calibri"/>
            </a:endParaRPr>
          </a:p>
        </p:txBody>
      </p:sp>
      <p:sp>
        <p:nvSpPr>
          <p:cNvPr id="854" name="Google Shape;854;p86"/>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Der Wettbewerb kann sich verschärfen, wenn die Lieferanten alternative Beziehungen suchen.</a:t>
            </a:r>
            <a:endParaRPr sz="1800">
              <a:solidFill>
                <a:srgbClr val="FF0000"/>
              </a:solidFill>
            </a:endParaRPr>
          </a:p>
        </p:txBody>
      </p:sp>
      <p:pic>
        <p:nvPicPr>
          <p:cNvPr id="855" name="Google Shape;855;p86"/>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56" name="Google Shape;856;p86"/>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Gläubigermanagement</a:t>
            </a:r>
            <a:endParaRPr sz="1600"/>
          </a:p>
        </p:txBody>
      </p:sp>
      <p:sp>
        <p:nvSpPr>
          <p:cNvPr id="857" name="Google Shape;857;p8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858" name="Google Shape;858;p86"/>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type="title"/>
          </p:nvPr>
        </p:nvSpPr>
        <p:spPr>
          <a:xfrm>
            <a:off x="1287750" y="564875"/>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de-DE" sz="2000"/>
              <a:t>Methodik - EQF</a:t>
            </a:r>
            <a:endParaRPr sz="2000"/>
          </a:p>
          <a:p>
            <a:pPr indent="0" lvl="0" marL="0" rtl="0" algn="ctr">
              <a:lnSpc>
                <a:spcPct val="100000"/>
              </a:lnSpc>
              <a:spcBef>
                <a:spcPts val="0"/>
              </a:spcBef>
              <a:spcAft>
                <a:spcPts val="0"/>
              </a:spcAft>
              <a:buSzPts val="3000"/>
              <a:buNone/>
            </a:pPr>
            <a:r>
              <a:t/>
            </a:r>
            <a:endParaRPr sz="2000"/>
          </a:p>
        </p:txBody>
      </p:sp>
      <p:pic>
        <p:nvPicPr>
          <p:cNvPr id="177" name="Google Shape;177;p7"/>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178" name="Google Shape;178;p7"/>
          <p:cNvGraphicFramePr/>
          <p:nvPr/>
        </p:nvGraphicFramePr>
        <p:xfrm>
          <a:off x="360948" y="996523"/>
          <a:ext cx="3000000" cy="3000000"/>
        </p:xfrm>
        <a:graphic>
          <a:graphicData uri="http://schemas.openxmlformats.org/drawingml/2006/table">
            <a:tbl>
              <a:tblPr>
                <a:noFill/>
                <a:tableStyleId>{55BDDAC0-A0B1-41FF-94F1-DD0882AF2DD3}</a:tableStyleId>
              </a:tblPr>
              <a:tblGrid>
                <a:gridCol w="2815400"/>
                <a:gridCol w="2815400"/>
                <a:gridCol w="2815400"/>
              </a:tblGrid>
              <a:tr h="383025">
                <a:tc>
                  <a:txBody>
                    <a:bodyPr/>
                    <a:lstStyle/>
                    <a:p>
                      <a:pPr indent="0" lvl="0" marL="0" marR="0" rtl="0" algn="l">
                        <a:lnSpc>
                          <a:spcPct val="115000"/>
                        </a:lnSpc>
                        <a:spcBef>
                          <a:spcPts val="0"/>
                        </a:spcBef>
                        <a:spcAft>
                          <a:spcPts val="0"/>
                        </a:spcAft>
                        <a:buClr>
                          <a:srgbClr val="000000"/>
                        </a:buClr>
                        <a:buSzPts val="1100"/>
                        <a:buFont typeface="Arial"/>
                        <a:buNone/>
                      </a:pPr>
                      <a:r>
                        <a:rPr b="1" lang="de-DE" sz="2100" u="none" cap="none" strike="noStrike">
                          <a:solidFill>
                            <a:srgbClr val="F46524"/>
                          </a:solidFill>
                          <a:latin typeface="Lato"/>
                          <a:ea typeface="Lato"/>
                          <a:cs typeface="Lato"/>
                          <a:sym typeface="Lato"/>
                        </a:rPr>
                        <a:t>Wissen: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de-DE" sz="2100" u="none" cap="none" strike="noStrike">
                          <a:solidFill>
                            <a:srgbClr val="F46524"/>
                          </a:solidFill>
                          <a:latin typeface="Lato"/>
                          <a:ea typeface="Lato"/>
                          <a:cs typeface="Lato"/>
                          <a:sym typeface="Lato"/>
                        </a:rPr>
                        <a:t>Fertigkeiten: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de-DE" sz="2100" u="none" cap="none" strike="noStrike">
                          <a:solidFill>
                            <a:srgbClr val="F46524"/>
                          </a:solidFill>
                          <a:latin typeface="Lato"/>
                          <a:ea typeface="Lato"/>
                          <a:cs typeface="Lato"/>
                          <a:sym typeface="Lato"/>
                        </a:rPr>
                        <a:t>Zuständigkeiten:</a:t>
                      </a:r>
                      <a:endParaRPr sz="1400" u="none" cap="none" strike="noStrike"/>
                    </a:p>
                  </a:txBody>
                  <a:tcPr marT="91425" marB="91425" marR="91425" marL="91425"/>
                </a:tc>
              </a:tr>
              <a:tr h="2576900">
                <a:tc>
                  <a:txBody>
                    <a:bodyPr/>
                    <a:lstStyle/>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Den Unterschied zwischen kurzfristigem und langfristigem Bedarf verstehen</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Erkennen der unternehmensinternen Finanzierungsquellen</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Erkennen der unternehmensexternen Finanzierungsquellen</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Verstehen der Anforderungen/Umstände, die gegeben sein müssen, damit die Quellen effektiv funktionieren </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Erkennen der möglichen Problemquellen, die den Zugang zu diesen Quellen beeinträchtigen könnten</a:t>
                      </a:r>
                      <a:endParaRPr b="0" i="0" sz="1050" u="none" cap="none" strike="noStrike">
                        <a:solidFill>
                          <a:schemeClr val="dk2"/>
                        </a:solidFill>
                        <a:latin typeface="Arial"/>
                        <a:ea typeface="Arial"/>
                        <a:cs typeface="Arial"/>
                        <a:sym typeface="Arial"/>
                      </a:endParaRPr>
                    </a:p>
                  </a:txBody>
                  <a:tcPr marT="91425" marB="91425" marR="91425" marL="91425"/>
                </a:tc>
                <a:tc>
                  <a:txBody>
                    <a:bodyPr/>
                    <a:lstStyle/>
                    <a:p>
                      <a:pPr indent="-244475" lvl="0" marL="358775" marR="0" rtl="0" algn="l">
                        <a:lnSpc>
                          <a:spcPct val="100000"/>
                        </a:lnSpc>
                        <a:spcBef>
                          <a:spcPts val="0"/>
                        </a:spcBef>
                        <a:spcAft>
                          <a:spcPts val="0"/>
                        </a:spcAft>
                        <a:buClr>
                          <a:schemeClr val="dk2"/>
                        </a:buClr>
                        <a:buSzPts val="1050"/>
                        <a:buFont typeface="Arial"/>
                        <a:buChar char="●"/>
                      </a:pPr>
                      <a:r>
                        <a:rPr lang="de-DE" sz="1050" u="none" cap="none" strike="noStrike">
                          <a:solidFill>
                            <a:schemeClr val="dk2"/>
                          </a:solidFill>
                          <a:latin typeface="Arial"/>
                          <a:ea typeface="Arial"/>
                          <a:cs typeface="Arial"/>
                          <a:sym typeface="Arial"/>
                        </a:rPr>
                        <a:t>In der Lage sein, zwischen kurzfristigem und langfristigem Geschäfts- und Liquiditätsbedarf zu unterscheiden und diesen zu planen</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lang="de-DE" sz="1050" u="none" cap="none" strike="noStrike">
                          <a:solidFill>
                            <a:schemeClr val="dk2"/>
                          </a:solidFill>
                          <a:latin typeface="Arial"/>
                          <a:ea typeface="Arial"/>
                          <a:cs typeface="Arial"/>
                          <a:sym typeface="Arial"/>
                        </a:rPr>
                        <a:t>Fähigkeit zur Analyse und Verwaltung der internen Finanzquellen des Unternehmens</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lang="de-DE" sz="1050" u="none" cap="none" strike="noStrike">
                          <a:solidFill>
                            <a:schemeClr val="dk2"/>
                          </a:solidFill>
                          <a:latin typeface="Arial"/>
                          <a:ea typeface="Arial"/>
                          <a:cs typeface="Arial"/>
                          <a:sym typeface="Arial"/>
                        </a:rPr>
                        <a:t>Fähigkeit zur Analyse und Verwaltung der externen Finanzquellen des Unternehmens</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lang="de-DE" sz="1050" u="none" cap="none" strike="noStrike">
                          <a:solidFill>
                            <a:schemeClr val="dk2"/>
                          </a:solidFill>
                          <a:latin typeface="Arial"/>
                          <a:ea typeface="Arial"/>
                          <a:cs typeface="Arial"/>
                          <a:sym typeface="Arial"/>
                        </a:rPr>
                        <a:t>Fähigkeit zur Vorhersage und zum Management von Beziehungen und Prozessen, um die Finanzquellen positiv zu beeinflussen</a:t>
                      </a:r>
                      <a:endParaRPr sz="900" u="none" cap="none" strike="noStrike">
                        <a:solidFill>
                          <a:schemeClr val="dk2"/>
                        </a:solidFill>
                        <a:latin typeface="Arial"/>
                        <a:ea typeface="Arial"/>
                        <a:cs typeface="Arial"/>
                        <a:sym typeface="Arial"/>
                      </a:endParaRPr>
                    </a:p>
                    <a:p>
                      <a:pPr indent="-244475" lvl="0" marL="358775" marR="0" rtl="0" algn="l">
                        <a:lnSpc>
                          <a:spcPct val="100000"/>
                        </a:lnSpc>
                        <a:spcBef>
                          <a:spcPts val="0"/>
                        </a:spcBef>
                        <a:spcAft>
                          <a:spcPts val="0"/>
                        </a:spcAft>
                        <a:buClr>
                          <a:schemeClr val="dk2"/>
                        </a:buClr>
                        <a:buSzPts val="1050"/>
                        <a:buFont typeface="Arial"/>
                        <a:buChar char="●"/>
                      </a:pPr>
                      <a:r>
                        <a:rPr lang="de-DE" sz="1050" u="none" cap="none" strike="noStrike">
                          <a:solidFill>
                            <a:schemeClr val="dk2"/>
                          </a:solidFill>
                          <a:latin typeface="Arial"/>
                          <a:ea typeface="Arial"/>
                          <a:cs typeface="Arial"/>
                          <a:sym typeface="Arial"/>
                        </a:rPr>
                        <a:t>Fähigkeiten zur Bewältigung von Konflikten und Krisen, die sich negativ auf den Zugang zu Finanzierungsquellen auswirken könnten</a:t>
                      </a:r>
                      <a:endParaRPr b="1" sz="1600" u="none" cap="none" strike="noStrike"/>
                    </a:p>
                  </a:txBody>
                  <a:tcPr marT="91425" marB="91425" marR="91425" marL="91425"/>
                </a:tc>
                <a:tc>
                  <a:txBody>
                    <a:bodyPr/>
                    <a:lstStyle/>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Verwaltung des kurzfristigen und langfristigen Finanzbedarfs des Unternehmens</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Verwaltung der internen Finanzquellen zur Gewährleistung einer maximalen kurzfristigen Cashflow-Effizienz</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Verwaltung der externen Finanzquellen zur Gewährleistung der langfristigen Rentabilität und Investitionen</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Verwaltung der Beziehungen und der Ressourcen-/Zahlungsmechanismen, um sicherzustellen, dass die geplanten Cashflows tragfähig bleiben</a:t>
                      </a:r>
                      <a:endParaRPr sz="1400" u="none" cap="none" strike="noStrike"/>
                    </a:p>
                    <a:p>
                      <a:pPr indent="-244475" lvl="0" marL="358775" marR="0" rtl="0" algn="l">
                        <a:lnSpc>
                          <a:spcPct val="100000"/>
                        </a:lnSpc>
                        <a:spcBef>
                          <a:spcPts val="0"/>
                        </a:spcBef>
                        <a:spcAft>
                          <a:spcPts val="0"/>
                        </a:spcAft>
                        <a:buClr>
                          <a:schemeClr val="dk2"/>
                        </a:buClr>
                        <a:buSzPts val="1050"/>
                        <a:buFont typeface="Arial"/>
                        <a:buChar char="●"/>
                      </a:pPr>
                      <a:r>
                        <a:rPr b="0" i="0" lang="de-DE" sz="1050" u="none" cap="none" strike="noStrike">
                          <a:solidFill>
                            <a:schemeClr val="dk2"/>
                          </a:solidFill>
                          <a:latin typeface="Arial"/>
                          <a:ea typeface="Arial"/>
                          <a:cs typeface="Arial"/>
                          <a:sym typeface="Arial"/>
                        </a:rPr>
                        <a:t>Behebung der Umstände, die sich negativ auf die geplanten Geldquellen/Finanzierungen auswirken könnten</a:t>
                      </a:r>
                      <a:endParaRPr b="0" i="0" sz="105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descr="Graphical user interface, application&#10;&#10;Description automatically generated with medium confidence" id="179" name="Google Shape;179;p7"/>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
        <p:nvSpPr>
          <p:cNvPr id="180" name="Google Shape;180;p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8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Interne Finanzierungsquellen</a:t>
            </a:r>
            <a:endParaRPr sz="4500"/>
          </a:p>
        </p:txBody>
      </p:sp>
      <p:sp>
        <p:nvSpPr>
          <p:cNvPr id="864" name="Google Shape;864;p87"/>
          <p:cNvSpPr txBox="1"/>
          <p:nvPr>
            <p:ph idx="1" type="body"/>
          </p:nvPr>
        </p:nvSpPr>
        <p:spPr>
          <a:xfrm>
            <a:off x="1850315" y="1758750"/>
            <a:ext cx="4123385"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Geringere Lagerbestände unter Verwendung von "Just-in-time"-Strategien führen zu einem besseren einkaufsbezogenen Cashflow</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Geringere Lagerbestände verringern das Risiko von veralteten/überholten/abgelaufenen Beständen</a:t>
            </a:r>
            <a:endParaRPr sz="1800">
              <a:latin typeface="Calibri"/>
              <a:ea typeface="Calibri"/>
              <a:cs typeface="Calibri"/>
              <a:sym typeface="Calibri"/>
            </a:endParaRPr>
          </a:p>
        </p:txBody>
      </p:sp>
      <p:sp>
        <p:nvSpPr>
          <p:cNvPr id="865" name="Google Shape;865;p87"/>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Geringere Lagerbestände verringern die Kosten für die Lagerverwaltung / Mietkosten / Inventur, Sicherheit, Diebstahl</a:t>
            </a:r>
            <a:endParaRPr sz="1800">
              <a:latin typeface="Calibri"/>
              <a:ea typeface="Calibri"/>
              <a:cs typeface="Calibri"/>
              <a:sym typeface="Calibri"/>
            </a:endParaRPr>
          </a:p>
        </p:txBody>
      </p:sp>
      <p:pic>
        <p:nvPicPr>
          <p:cNvPr id="866" name="Google Shape;866;p8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67" name="Google Shape;867;p87"/>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Lagerverwaltung</a:t>
            </a:r>
            <a:endParaRPr sz="1600"/>
          </a:p>
        </p:txBody>
      </p:sp>
      <p:sp>
        <p:nvSpPr>
          <p:cNvPr id="868" name="Google Shape;868;p8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869" name="Google Shape;869;p87"/>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4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Interne Finanzierungsquellen</a:t>
            </a:r>
            <a:endParaRPr sz="4500"/>
          </a:p>
        </p:txBody>
      </p:sp>
      <p:sp>
        <p:nvSpPr>
          <p:cNvPr id="875" name="Google Shape;875;p41"/>
          <p:cNvSpPr txBox="1"/>
          <p:nvPr>
            <p:ph idx="1" type="body"/>
          </p:nvPr>
        </p:nvSpPr>
        <p:spPr>
          <a:xfrm>
            <a:off x="1645920" y="1606350"/>
            <a:ext cx="432778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Geringere Lagerbestände können zu einem Rückgang der Verkäufe führen, da sie nicht mehr vorrätig sind.</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Zufriedenheit und Loyalität der Kunden (insbesondere von Unternehmen zu Unternehmen) kann negativ beeinflusst werden.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Bemühungen um den Abbau von Lagerbeständen könnten zu Preisnachlässen führen </a:t>
            </a:r>
            <a:endParaRPr sz="1800">
              <a:solidFill>
                <a:srgbClr val="FF0000"/>
              </a:solidFill>
              <a:latin typeface="Calibri"/>
              <a:ea typeface="Calibri"/>
              <a:cs typeface="Calibri"/>
              <a:sym typeface="Calibri"/>
            </a:endParaRPr>
          </a:p>
        </p:txBody>
      </p:sp>
      <p:sp>
        <p:nvSpPr>
          <p:cNvPr id="876" name="Google Shape;876;p41"/>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Geringere Lagerbestände können das Volumen der einzelnen Käufe verringern und die Häufigkeit erhöhen, was zusätzliche Fracht-, Transport- und Verwaltungskosten verursacht.</a:t>
            </a:r>
            <a:endParaRPr sz="1800">
              <a:solidFill>
                <a:srgbClr val="FF0000"/>
              </a:solidFill>
              <a:latin typeface="Calibri"/>
              <a:ea typeface="Calibri"/>
              <a:cs typeface="Calibri"/>
              <a:sym typeface="Calibri"/>
            </a:endParaRPr>
          </a:p>
        </p:txBody>
      </p:sp>
      <p:pic>
        <p:nvPicPr>
          <p:cNvPr id="877" name="Google Shape;877;p4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78" name="Google Shape;878;p41"/>
          <p:cNvSpPr txBox="1"/>
          <p:nvPr>
            <p:ph idx="1" type="body"/>
          </p:nvPr>
        </p:nvSpPr>
        <p:spPr>
          <a:xfrm>
            <a:off x="2620600" y="981253"/>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Lagerverwaltung</a:t>
            </a:r>
            <a:endParaRPr sz="1600"/>
          </a:p>
        </p:txBody>
      </p:sp>
      <p:sp>
        <p:nvSpPr>
          <p:cNvPr id="879" name="Google Shape;879;p4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880" name="Google Shape;880;p41"/>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88"/>
          <p:cNvSpPr txBox="1"/>
          <p:nvPr/>
        </p:nvSpPr>
        <p:spPr>
          <a:xfrm>
            <a:off x="928662" y="789552"/>
            <a:ext cx="7143900" cy="20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2"/>
              </a:solidFill>
              <a:latin typeface="Arial"/>
              <a:ea typeface="Arial"/>
              <a:cs typeface="Arial"/>
              <a:sym typeface="Arial"/>
            </a:endParaRPr>
          </a:p>
        </p:txBody>
      </p:sp>
      <p:grpSp>
        <p:nvGrpSpPr>
          <p:cNvPr id="887" name="Google Shape;887;p88"/>
          <p:cNvGrpSpPr/>
          <p:nvPr/>
        </p:nvGrpSpPr>
        <p:grpSpPr>
          <a:xfrm>
            <a:off x="1264539" y="1633976"/>
            <a:ext cx="6593795" cy="3187222"/>
            <a:chOff x="775627" y="1242348"/>
            <a:chExt cx="8052998" cy="5388370"/>
          </a:xfrm>
        </p:grpSpPr>
        <p:sp>
          <p:nvSpPr>
            <p:cNvPr id="888" name="Google Shape;888;p88"/>
            <p:cNvSpPr/>
            <p:nvPr/>
          </p:nvSpPr>
          <p:spPr>
            <a:xfrm>
              <a:off x="775627" y="3445917"/>
              <a:ext cx="1650900" cy="576300"/>
            </a:xfrm>
            <a:prstGeom prst="roundRect">
              <a:avLst>
                <a:gd fmla="val 16667" name="adj"/>
              </a:avLst>
            </a:prstGeom>
            <a:solidFill>
              <a:srgbClr val="C8C8C8"/>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dk1"/>
                  </a:solidFill>
                  <a:latin typeface="Arial"/>
                  <a:ea typeface="Arial"/>
                  <a:cs typeface="Arial"/>
                  <a:sym typeface="Arial"/>
                </a:rPr>
                <a:t>Einkommensströme</a:t>
              </a:r>
              <a:endParaRPr b="0" i="0" sz="1400" u="none" cap="none" strike="noStrike">
                <a:solidFill>
                  <a:srgbClr val="000000"/>
                </a:solidFill>
                <a:latin typeface="Arial"/>
                <a:ea typeface="Arial"/>
                <a:cs typeface="Arial"/>
                <a:sym typeface="Arial"/>
              </a:endParaRPr>
            </a:p>
          </p:txBody>
        </p:sp>
        <p:cxnSp>
          <p:nvCxnSpPr>
            <p:cNvPr id="889" name="Google Shape;889;p88"/>
            <p:cNvCxnSpPr>
              <a:stCxn id="888" idx="3"/>
            </p:cNvCxnSpPr>
            <p:nvPr/>
          </p:nvCxnSpPr>
          <p:spPr>
            <a:xfrm>
              <a:off x="2426527" y="3734067"/>
              <a:ext cx="753300" cy="1381200"/>
            </a:xfrm>
            <a:prstGeom prst="bentConnector3">
              <a:avLst>
                <a:gd fmla="val -298528" name="adj1"/>
              </a:avLst>
            </a:prstGeom>
            <a:noFill/>
            <a:ln cap="flat" cmpd="sng" w="9525">
              <a:solidFill>
                <a:schemeClr val="dk1"/>
              </a:solidFill>
              <a:prstDash val="solid"/>
              <a:round/>
              <a:headEnd len="sm" w="sm" type="none"/>
              <a:tailEnd len="med" w="med" type="stealth"/>
            </a:ln>
          </p:spPr>
        </p:cxnSp>
        <p:cxnSp>
          <p:nvCxnSpPr>
            <p:cNvPr id="890" name="Google Shape;890;p88"/>
            <p:cNvCxnSpPr>
              <a:stCxn id="888" idx="3"/>
            </p:cNvCxnSpPr>
            <p:nvPr/>
          </p:nvCxnSpPr>
          <p:spPr>
            <a:xfrm flipH="1" rot="10800000">
              <a:off x="2426527" y="2343267"/>
              <a:ext cx="762000" cy="1390800"/>
            </a:xfrm>
            <a:prstGeom prst="bentConnector3">
              <a:avLst>
                <a:gd fmla="val -293586" name="adj1"/>
              </a:avLst>
            </a:prstGeom>
            <a:noFill/>
            <a:ln cap="flat" cmpd="sng" w="9525">
              <a:solidFill>
                <a:schemeClr val="dk1"/>
              </a:solidFill>
              <a:prstDash val="solid"/>
              <a:round/>
              <a:headEnd len="sm" w="sm" type="none"/>
              <a:tailEnd len="med" w="med" type="stealth"/>
            </a:ln>
          </p:spPr>
        </p:cxnSp>
        <p:cxnSp>
          <p:nvCxnSpPr>
            <p:cNvPr id="891" name="Google Shape;891;p88"/>
            <p:cNvCxnSpPr/>
            <p:nvPr/>
          </p:nvCxnSpPr>
          <p:spPr>
            <a:xfrm flipH="1" rot="10800000">
              <a:off x="4529551" y="1844093"/>
              <a:ext cx="1848900" cy="500100"/>
            </a:xfrm>
            <a:prstGeom prst="bentConnector3">
              <a:avLst>
                <a:gd fmla="val 154173" name="adj1"/>
              </a:avLst>
            </a:prstGeom>
            <a:noFill/>
            <a:ln cap="flat" cmpd="sng" w="9525">
              <a:solidFill>
                <a:schemeClr val="dk1"/>
              </a:solidFill>
              <a:prstDash val="solid"/>
              <a:round/>
              <a:headEnd len="sm" w="sm" type="none"/>
              <a:tailEnd len="med" w="med" type="stealth"/>
            </a:ln>
          </p:spPr>
        </p:cxnSp>
        <p:cxnSp>
          <p:nvCxnSpPr>
            <p:cNvPr id="892" name="Google Shape;892;p88"/>
            <p:cNvCxnSpPr/>
            <p:nvPr/>
          </p:nvCxnSpPr>
          <p:spPr>
            <a:xfrm>
              <a:off x="4529551" y="2344193"/>
              <a:ext cx="1840200" cy="522300"/>
            </a:xfrm>
            <a:prstGeom prst="bentConnector3">
              <a:avLst>
                <a:gd fmla="val 154259" name="adj1"/>
              </a:avLst>
            </a:prstGeom>
            <a:noFill/>
            <a:ln cap="flat" cmpd="sng" w="9525">
              <a:solidFill>
                <a:schemeClr val="dk1"/>
              </a:solidFill>
              <a:prstDash val="solid"/>
              <a:round/>
              <a:headEnd len="sm" w="sm" type="none"/>
              <a:tailEnd len="med" w="med" type="stealth"/>
            </a:ln>
          </p:spPr>
        </p:cxnSp>
        <p:cxnSp>
          <p:nvCxnSpPr>
            <p:cNvPr id="893" name="Google Shape;893;p88"/>
            <p:cNvCxnSpPr/>
            <p:nvPr/>
          </p:nvCxnSpPr>
          <p:spPr>
            <a:xfrm flipH="1" rot="10800000">
              <a:off x="4520953" y="4409467"/>
              <a:ext cx="1866000" cy="706500"/>
            </a:xfrm>
            <a:prstGeom prst="bentConnector3">
              <a:avLst>
                <a:gd fmla="val 153214" name="adj1"/>
              </a:avLst>
            </a:prstGeom>
            <a:noFill/>
            <a:ln cap="flat" cmpd="sng" w="9525">
              <a:solidFill>
                <a:schemeClr val="dk1"/>
              </a:solidFill>
              <a:prstDash val="solid"/>
              <a:round/>
              <a:headEnd len="sm" w="sm" type="none"/>
              <a:tailEnd len="med" w="med" type="stealth"/>
            </a:ln>
          </p:spPr>
        </p:cxnSp>
        <p:cxnSp>
          <p:nvCxnSpPr>
            <p:cNvPr id="894" name="Google Shape;894;p88"/>
            <p:cNvCxnSpPr/>
            <p:nvPr/>
          </p:nvCxnSpPr>
          <p:spPr>
            <a:xfrm>
              <a:off x="4520952" y="5115968"/>
              <a:ext cx="1857300" cy="7800"/>
            </a:xfrm>
            <a:prstGeom prst="straightConnector1">
              <a:avLst/>
            </a:prstGeom>
            <a:noFill/>
            <a:ln cap="flat" cmpd="sng" w="9525">
              <a:solidFill>
                <a:schemeClr val="dk1"/>
              </a:solidFill>
              <a:prstDash val="solid"/>
              <a:round/>
              <a:headEnd len="sm" w="sm" type="none"/>
              <a:tailEnd len="med" w="med" type="stealth"/>
            </a:ln>
          </p:spPr>
        </p:cxnSp>
        <p:cxnSp>
          <p:nvCxnSpPr>
            <p:cNvPr id="895" name="Google Shape;895;p88"/>
            <p:cNvCxnSpPr/>
            <p:nvPr/>
          </p:nvCxnSpPr>
          <p:spPr>
            <a:xfrm>
              <a:off x="4520952" y="5115967"/>
              <a:ext cx="1848900" cy="722400"/>
            </a:xfrm>
            <a:prstGeom prst="bentConnector3">
              <a:avLst>
                <a:gd fmla="val 153376" name="adj1"/>
              </a:avLst>
            </a:prstGeom>
            <a:noFill/>
            <a:ln cap="flat" cmpd="sng" w="9525">
              <a:solidFill>
                <a:schemeClr val="dk1"/>
              </a:solidFill>
              <a:prstDash val="solid"/>
              <a:round/>
              <a:headEnd len="sm" w="sm" type="none"/>
              <a:tailEnd len="med" w="med" type="stealth"/>
            </a:ln>
          </p:spPr>
        </p:cxnSp>
        <p:sp>
          <p:nvSpPr>
            <p:cNvPr id="896" name="Google Shape;896;p88"/>
            <p:cNvSpPr/>
            <p:nvPr/>
          </p:nvSpPr>
          <p:spPr>
            <a:xfrm>
              <a:off x="775627" y="3445916"/>
              <a:ext cx="2159662" cy="576301"/>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48"/>
                <a:buFont typeface="Arial"/>
                <a:buNone/>
              </a:pPr>
              <a:r>
                <a:rPr b="0" i="0" lang="de-DE" sz="1248" u="none" cap="none" strike="noStrike">
                  <a:solidFill>
                    <a:srgbClr val="000000"/>
                  </a:solidFill>
                  <a:latin typeface="Arial"/>
                  <a:ea typeface="Arial"/>
                  <a:cs typeface="Arial"/>
                  <a:sym typeface="Arial"/>
                </a:rPr>
                <a:t>Einkommensströme</a:t>
              </a:r>
              <a:endParaRPr b="0" i="0" sz="1400" u="none" cap="none" strike="noStrike">
                <a:solidFill>
                  <a:srgbClr val="000000"/>
                </a:solidFill>
                <a:latin typeface="Arial"/>
                <a:ea typeface="Arial"/>
                <a:cs typeface="Arial"/>
                <a:sym typeface="Arial"/>
              </a:endParaRPr>
            </a:p>
          </p:txBody>
        </p:sp>
        <p:sp>
          <p:nvSpPr>
            <p:cNvPr id="897" name="Google Shape;897;p88"/>
            <p:cNvSpPr/>
            <p:nvPr/>
          </p:nvSpPr>
          <p:spPr>
            <a:xfrm>
              <a:off x="3188527" y="2162988"/>
              <a:ext cx="1382319" cy="635127"/>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Öffentliche Mittel</a:t>
              </a:r>
              <a:endParaRPr b="0" i="0" sz="1400" u="none" cap="none" strike="noStrike">
                <a:solidFill>
                  <a:srgbClr val="000000"/>
                </a:solidFill>
                <a:latin typeface="Arial"/>
                <a:ea typeface="Arial"/>
                <a:cs typeface="Arial"/>
                <a:sym typeface="Arial"/>
              </a:endParaRPr>
            </a:p>
          </p:txBody>
        </p:sp>
        <p:sp>
          <p:nvSpPr>
            <p:cNvPr id="898" name="Google Shape;898;p88"/>
            <p:cNvSpPr/>
            <p:nvPr/>
          </p:nvSpPr>
          <p:spPr>
            <a:xfrm>
              <a:off x="3188527" y="4832612"/>
              <a:ext cx="1568561" cy="559198"/>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Private Fonds</a:t>
              </a:r>
              <a:endParaRPr b="0" i="0" sz="1400" u="none" cap="none" strike="noStrike">
                <a:solidFill>
                  <a:srgbClr val="000000"/>
                </a:solidFill>
                <a:latin typeface="Arial"/>
                <a:ea typeface="Arial"/>
                <a:cs typeface="Arial"/>
                <a:sym typeface="Arial"/>
              </a:endParaRPr>
            </a:p>
          </p:txBody>
        </p:sp>
        <p:sp>
          <p:nvSpPr>
            <p:cNvPr id="899" name="Google Shape;899;p88"/>
            <p:cNvSpPr/>
            <p:nvPr/>
          </p:nvSpPr>
          <p:spPr>
            <a:xfrm>
              <a:off x="4384822" y="1242348"/>
              <a:ext cx="1976600" cy="93744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48"/>
                <a:buFont typeface="Arial"/>
                <a:buNone/>
              </a:pPr>
              <a:r>
                <a:rPr b="0" i="0" lang="de-DE" sz="1248" u="none" cap="none" strike="noStrike">
                  <a:solidFill>
                    <a:srgbClr val="000000"/>
                  </a:solidFill>
                  <a:latin typeface="Arial"/>
                  <a:ea typeface="Arial"/>
                  <a:cs typeface="Arial"/>
                  <a:sym typeface="Arial"/>
                </a:rPr>
                <a:t>Eigenkapital, Risikokapitalgeber, Engel-Investoren</a:t>
              </a:r>
              <a:endParaRPr b="0" i="0" sz="1400" u="none" cap="none" strike="noStrike">
                <a:solidFill>
                  <a:srgbClr val="000000"/>
                </a:solidFill>
                <a:latin typeface="Arial"/>
                <a:ea typeface="Arial"/>
                <a:cs typeface="Arial"/>
                <a:sym typeface="Arial"/>
              </a:endParaRPr>
            </a:p>
          </p:txBody>
        </p:sp>
        <p:sp>
          <p:nvSpPr>
            <p:cNvPr id="900" name="Google Shape;900;p88"/>
            <p:cNvSpPr/>
            <p:nvPr/>
          </p:nvSpPr>
          <p:spPr>
            <a:xfrm>
              <a:off x="3830127" y="2909419"/>
              <a:ext cx="2590640" cy="7065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Unternehmensanleihen, </a:t>
              </a:r>
              <a:endParaRPr b="0" i="0" sz="1400" u="none" cap="none" strike="noStrike">
                <a:solidFill>
                  <a:srgbClr val="000000"/>
                </a:solidFill>
                <a:latin typeface="Arial"/>
                <a:ea typeface="Arial"/>
                <a:cs typeface="Arial"/>
                <a:sym typeface="Arial"/>
              </a:endParaRPr>
            </a:p>
          </p:txBody>
        </p:sp>
        <p:sp>
          <p:nvSpPr>
            <p:cNvPr id="901" name="Google Shape;901;p88"/>
            <p:cNvSpPr/>
            <p:nvPr/>
          </p:nvSpPr>
          <p:spPr>
            <a:xfrm>
              <a:off x="3830127" y="3615919"/>
              <a:ext cx="2590640" cy="1098544"/>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Bankfinanzierung: Darlehen oder Überziehungskredite</a:t>
              </a:r>
              <a:endParaRPr b="0" i="0" sz="1400" u="none" cap="none" strike="noStrike">
                <a:solidFill>
                  <a:srgbClr val="000000"/>
                </a:solidFill>
                <a:latin typeface="Arial"/>
                <a:ea typeface="Arial"/>
                <a:cs typeface="Arial"/>
                <a:sym typeface="Arial"/>
              </a:endParaRPr>
            </a:p>
          </p:txBody>
        </p:sp>
        <p:sp>
          <p:nvSpPr>
            <p:cNvPr id="902" name="Google Shape;902;p88"/>
            <p:cNvSpPr/>
            <p:nvPr/>
          </p:nvSpPr>
          <p:spPr>
            <a:xfrm>
              <a:off x="6575925" y="4770666"/>
              <a:ext cx="2252700" cy="7065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rgbClr val="000000"/>
                  </a:solidFill>
                  <a:latin typeface="Arial"/>
                  <a:ea typeface="Arial"/>
                  <a:cs typeface="Arial"/>
                  <a:sym typeface="Arial"/>
                </a:rPr>
                <a:t>Factoring, Leasing</a:t>
              </a:r>
              <a:endParaRPr b="0" i="0" sz="1400" u="none" cap="none" strike="noStrike">
                <a:solidFill>
                  <a:srgbClr val="000000"/>
                </a:solidFill>
                <a:latin typeface="Arial"/>
                <a:ea typeface="Arial"/>
                <a:cs typeface="Arial"/>
                <a:sym typeface="Arial"/>
              </a:endParaRPr>
            </a:p>
          </p:txBody>
        </p:sp>
        <p:sp>
          <p:nvSpPr>
            <p:cNvPr id="903" name="Google Shape;903;p88"/>
            <p:cNvSpPr/>
            <p:nvPr/>
          </p:nvSpPr>
          <p:spPr>
            <a:xfrm>
              <a:off x="4117051" y="5627219"/>
              <a:ext cx="2252700" cy="1003499"/>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Zuschüsse, Beihilfen für die Industrie, Crowdfunding</a:t>
              </a:r>
              <a:endParaRPr b="0" i="0" sz="1400" u="none" cap="none" strike="noStrike">
                <a:solidFill>
                  <a:srgbClr val="000000"/>
                </a:solidFill>
                <a:latin typeface="Arial"/>
                <a:ea typeface="Arial"/>
                <a:cs typeface="Arial"/>
                <a:sym typeface="Arial"/>
              </a:endParaRPr>
            </a:p>
          </p:txBody>
        </p:sp>
      </p:grpSp>
      <p:sp>
        <p:nvSpPr>
          <p:cNvPr id="904" name="Google Shape;904;p88"/>
          <p:cNvSpPr txBox="1"/>
          <p:nvPr>
            <p:ph type="title"/>
          </p:nvPr>
        </p:nvSpPr>
        <p:spPr>
          <a:xfrm>
            <a:off x="1014844" y="467777"/>
            <a:ext cx="6699300" cy="20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2100"/>
              <a:buFont typeface="Arial"/>
              <a:buNone/>
            </a:pPr>
            <a:r>
              <a:rPr lang="de-DE"/>
              <a:t>Externe Finanzierung - Einkommensquellen </a:t>
            </a:r>
            <a:endParaRPr/>
          </a:p>
        </p:txBody>
      </p:sp>
      <p:sp>
        <p:nvSpPr>
          <p:cNvPr id="905" name="Google Shape;905;p8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906" name="Google Shape;906;p88"/>
          <p:cNvPicPr preferRelativeResize="0"/>
          <p:nvPr/>
        </p:nvPicPr>
        <p:blipFill rotWithShape="1">
          <a:blip r:embed="rId3">
            <a:alphaModFix/>
          </a:blip>
          <a:srcRect b="0" l="0" r="0" t="0"/>
          <a:stretch/>
        </p:blipFill>
        <p:spPr>
          <a:xfrm>
            <a:off x="79013" y="4672056"/>
            <a:ext cx="1871663" cy="393179"/>
          </a:xfrm>
          <a:prstGeom prst="rect">
            <a:avLst/>
          </a:prstGeom>
          <a:noFill/>
          <a:ln>
            <a:noFill/>
          </a:ln>
        </p:spPr>
      </p:pic>
      <p:pic>
        <p:nvPicPr>
          <p:cNvPr id="907" name="Google Shape;907;p88"/>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8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913" name="Google Shape;913;p89"/>
          <p:cNvSpPr txBox="1"/>
          <p:nvPr>
            <p:ph idx="1" type="body"/>
          </p:nvPr>
        </p:nvSpPr>
        <p:spPr>
          <a:xfrm>
            <a:off x="2226833" y="1758750"/>
            <a:ext cx="3746867"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Bestehende Aktionäre können dazu verleitet werden, ihre Beteiligung am Kapital des Unternehmens zu erhöhen.</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Aktionäre können dazu verleitet werden, dem Unternehmen ein Gesellschafterdarlehen zu gewähren</a:t>
            </a:r>
            <a:endParaRPr sz="1800">
              <a:latin typeface="Calibri"/>
              <a:ea typeface="Calibri"/>
              <a:cs typeface="Calibri"/>
              <a:sym typeface="Calibri"/>
            </a:endParaRPr>
          </a:p>
        </p:txBody>
      </p:sp>
      <p:sp>
        <p:nvSpPr>
          <p:cNvPr id="914" name="Google Shape;914;p89"/>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Anteilseigner können dazu verleitet werden, persönliches Vermögen als Sicherheit zur Verfügung zu stellen oder Garantien zugunsten externer Kreditgeber als Sicherheit abzugeben</a:t>
            </a:r>
            <a:endParaRPr sz="1800">
              <a:latin typeface="Calibri"/>
              <a:ea typeface="Calibri"/>
              <a:cs typeface="Calibri"/>
              <a:sym typeface="Calibri"/>
            </a:endParaRPr>
          </a:p>
        </p:txBody>
      </p:sp>
      <p:pic>
        <p:nvPicPr>
          <p:cNvPr id="915" name="Google Shape;915;p8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16" name="Google Shape;916;p89"/>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Bestehende Aktionäre</a:t>
            </a:r>
            <a:endParaRPr sz="1600"/>
          </a:p>
        </p:txBody>
      </p:sp>
      <p:sp>
        <p:nvSpPr>
          <p:cNvPr id="917" name="Google Shape;917;p8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918" name="Google Shape;918;p89"/>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9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924" name="Google Shape;924;p90"/>
          <p:cNvSpPr txBox="1"/>
          <p:nvPr>
            <p:ph idx="1" type="body"/>
          </p:nvPr>
        </p:nvSpPr>
        <p:spPr>
          <a:xfrm>
            <a:off x="1768637" y="1825656"/>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Bestehende Aktionäre sind möglicherweise nicht bereit, weiter zu investieren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Mangelnde Investitionen der Aktionäre können von externen Kreditgebern als mangelndes Vertrauen angesehen werden</a:t>
            </a:r>
            <a:endParaRPr sz="1800">
              <a:solidFill>
                <a:srgbClr val="FF0000"/>
              </a:solidFill>
              <a:latin typeface="Calibri"/>
              <a:ea typeface="Calibri"/>
              <a:cs typeface="Calibri"/>
              <a:sym typeface="Calibri"/>
            </a:endParaRPr>
          </a:p>
        </p:txBody>
      </p:sp>
      <p:sp>
        <p:nvSpPr>
          <p:cNvPr id="925" name="Google Shape;925;p90"/>
          <p:cNvSpPr txBox="1"/>
          <p:nvPr>
            <p:ph idx="2" type="body"/>
          </p:nvPr>
        </p:nvSpPr>
        <p:spPr>
          <a:xfrm>
            <a:off x="5224337" y="1758750"/>
            <a:ext cx="3820838"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Aktionärsdarlehen werden von den Banken in der Regel nicht wohlwollend geprüft. </a:t>
            </a:r>
            <a:endParaRPr sz="1800">
              <a:solidFill>
                <a:srgbClr val="FF0000"/>
              </a:solidFill>
              <a:latin typeface="Calibri"/>
              <a:ea typeface="Calibri"/>
              <a:cs typeface="Calibri"/>
              <a:sym typeface="Calibri"/>
            </a:endParaRPr>
          </a:p>
          <a:p>
            <a:pPr indent="-336550" lvl="0" marL="457200" rtl="0" algn="l">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Ein hoher Verschuldungsgrad kann dazu führen, dass die Eigentümer eine geringe Risikoteilung wahrnehmen.</a:t>
            </a:r>
            <a:endParaRPr sz="1800">
              <a:solidFill>
                <a:srgbClr val="FF0000"/>
              </a:solidFill>
              <a:latin typeface="Calibri"/>
              <a:ea typeface="Calibri"/>
              <a:cs typeface="Calibri"/>
              <a:sym typeface="Calibri"/>
            </a:endParaRPr>
          </a:p>
        </p:txBody>
      </p:sp>
      <p:pic>
        <p:nvPicPr>
          <p:cNvPr id="926" name="Google Shape;926;p9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27" name="Google Shape;927;p90"/>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Bestehende Aktionäre</a:t>
            </a:r>
            <a:endParaRPr sz="1600"/>
          </a:p>
        </p:txBody>
      </p:sp>
      <p:sp>
        <p:nvSpPr>
          <p:cNvPr id="928" name="Google Shape;928;p9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929" name="Google Shape;929;p90"/>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9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935" name="Google Shape;935;p91"/>
          <p:cNvSpPr txBox="1"/>
          <p:nvPr>
            <p:ph idx="1" type="body"/>
          </p:nvPr>
        </p:nvSpPr>
        <p:spPr>
          <a:xfrm>
            <a:off x="1950676" y="1758750"/>
            <a:ext cx="4023024"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Drittinvestoren können gegen den Verkauf von bestehendem oder neuem Eigenkapital dazu gebracht werden, in das Unternehmen zu investieren.</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Die Anlage von Beteiligungskapital wäre sinnvoll, da sie keine Zinsverpflichtungen mit sich bringt.</a:t>
            </a:r>
            <a:endParaRPr sz="1800">
              <a:latin typeface="Calibri"/>
              <a:ea typeface="Calibri"/>
              <a:cs typeface="Calibri"/>
              <a:sym typeface="Calibri"/>
            </a:endParaRPr>
          </a:p>
        </p:txBody>
      </p:sp>
      <p:sp>
        <p:nvSpPr>
          <p:cNvPr id="936" name="Google Shape;936;p91"/>
          <p:cNvSpPr txBox="1"/>
          <p:nvPr>
            <p:ph idx="2" type="body"/>
          </p:nvPr>
        </p:nvSpPr>
        <p:spPr>
          <a:xfrm>
            <a:off x="5744584" y="1758750"/>
            <a:ext cx="3300591"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Je nach Land gibt es Risikokapitalgeber, die sich auf die Unterstützung von Sozialunternehmen spezialisiert haben und dafür spezielle Mittel zur Verfügung stellen.</a:t>
            </a:r>
            <a:endParaRPr sz="1800">
              <a:latin typeface="Calibri"/>
              <a:ea typeface="Calibri"/>
              <a:cs typeface="Calibri"/>
              <a:sym typeface="Calibri"/>
            </a:endParaRPr>
          </a:p>
        </p:txBody>
      </p:sp>
      <p:pic>
        <p:nvPicPr>
          <p:cNvPr id="937" name="Google Shape;937;p9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38" name="Google Shape;938;p91"/>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Risikokapitalgeber/Engel-Investoren</a:t>
            </a:r>
            <a:endParaRPr sz="1600"/>
          </a:p>
        </p:txBody>
      </p:sp>
      <p:sp>
        <p:nvSpPr>
          <p:cNvPr id="939" name="Google Shape;939;p9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940" name="Google Shape;940;p91"/>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4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946" name="Google Shape;946;p46"/>
          <p:cNvSpPr txBox="1"/>
          <p:nvPr>
            <p:ph idx="1" type="body"/>
          </p:nvPr>
        </p:nvSpPr>
        <p:spPr>
          <a:xfrm>
            <a:off x="1226372" y="1783067"/>
            <a:ext cx="4198688"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Angel-Investoren von dritter Seite würden wahrscheinlich auf einer gewissen Kontrollbeteiligung am Unternehmen bestehen.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Risikokapitalgeber sind auf lange Sicht nicht loyal und können sich mittelfristig durch Liquidation von Kapital zurückziehen</a:t>
            </a:r>
            <a:endParaRPr sz="1800">
              <a:solidFill>
                <a:srgbClr val="FF0000"/>
              </a:solidFill>
              <a:latin typeface="Calibri"/>
              <a:ea typeface="Calibri"/>
              <a:cs typeface="Calibri"/>
              <a:sym typeface="Calibri"/>
            </a:endParaRPr>
          </a:p>
        </p:txBody>
      </p:sp>
      <p:sp>
        <p:nvSpPr>
          <p:cNvPr id="947" name="Google Shape;947;p46"/>
          <p:cNvSpPr txBox="1"/>
          <p:nvPr>
            <p:ph idx="2" type="body"/>
          </p:nvPr>
        </p:nvSpPr>
        <p:spPr>
          <a:xfrm>
            <a:off x="5066852" y="1758750"/>
            <a:ext cx="3978323"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Rolle des Risikokapitalgebers ist in den verschiedenen Rechtsordnungen unterschiedlich, so dass bei der Anwerbung solcher Investitionen Vorsicht geboten ist, selbst wenn der Schwerpunkt des Fonds auf der "Wirkung" liegen soll.</a:t>
            </a:r>
            <a:endParaRPr sz="1800">
              <a:solidFill>
                <a:srgbClr val="FF0000"/>
              </a:solidFill>
              <a:latin typeface="Calibri"/>
              <a:ea typeface="Calibri"/>
              <a:cs typeface="Calibri"/>
              <a:sym typeface="Calibri"/>
            </a:endParaRPr>
          </a:p>
        </p:txBody>
      </p:sp>
      <p:pic>
        <p:nvPicPr>
          <p:cNvPr id="948" name="Google Shape;948;p46"/>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49" name="Google Shape;949;p46"/>
          <p:cNvSpPr txBox="1"/>
          <p:nvPr>
            <p:ph idx="1" type="body"/>
          </p:nvPr>
        </p:nvSpPr>
        <p:spPr>
          <a:xfrm>
            <a:off x="1775012" y="1023609"/>
            <a:ext cx="6946838"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Risikokapitalgeber (VC) / Engel-Investoren</a:t>
            </a:r>
            <a:endParaRPr sz="1600"/>
          </a:p>
        </p:txBody>
      </p:sp>
      <p:sp>
        <p:nvSpPr>
          <p:cNvPr id="950" name="Google Shape;950;p4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951" name="Google Shape;951;p46"/>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pic>
        <p:nvPicPr>
          <p:cNvPr id="956" name="Google Shape;956;g19bf313c08d_0_0"/>
          <p:cNvPicPr preferRelativeResize="0"/>
          <p:nvPr/>
        </p:nvPicPr>
        <p:blipFill rotWithShape="1">
          <a:blip r:embed="rId3">
            <a:alphaModFix/>
          </a:blip>
          <a:srcRect b="0" l="0" r="0" t="0"/>
          <a:stretch/>
        </p:blipFill>
        <p:spPr>
          <a:xfrm>
            <a:off x="-5" y="2621995"/>
            <a:ext cx="1642592" cy="662245"/>
          </a:xfrm>
          <a:prstGeom prst="rect">
            <a:avLst/>
          </a:prstGeom>
          <a:noFill/>
          <a:ln>
            <a:noFill/>
          </a:ln>
        </p:spPr>
      </p:pic>
      <p:pic>
        <p:nvPicPr>
          <p:cNvPr id="957" name="Google Shape;957;g19bf313c08d_0_0"/>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958" name="Google Shape;958;g19bf313c08d_0_0"/>
          <p:cNvSpPr txBox="1"/>
          <p:nvPr>
            <p:ph idx="1" type="body"/>
          </p:nvPr>
        </p:nvSpPr>
        <p:spPr>
          <a:xfrm>
            <a:off x="900510" y="423261"/>
            <a:ext cx="8039375" cy="132637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Beispiele für VC-Firmen, die Sozialunternehmen unterstützen: Social Finance Funds, Impact Funds</a:t>
            </a:r>
            <a:endParaRPr sz="1600"/>
          </a:p>
        </p:txBody>
      </p:sp>
      <p:sp>
        <p:nvSpPr>
          <p:cNvPr id="959" name="Google Shape;959;g19bf313c08d_0_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960" name="Google Shape;960;g19bf313c08d_0_0"/>
          <p:cNvPicPr preferRelativeResize="0"/>
          <p:nvPr/>
        </p:nvPicPr>
        <p:blipFill rotWithShape="1">
          <a:blip r:embed="rId5">
            <a:alphaModFix/>
          </a:blip>
          <a:srcRect b="0" l="0" r="0" t="0"/>
          <a:stretch/>
        </p:blipFill>
        <p:spPr>
          <a:xfrm>
            <a:off x="79013" y="4672056"/>
            <a:ext cx="1871663" cy="393179"/>
          </a:xfrm>
          <a:prstGeom prst="rect">
            <a:avLst/>
          </a:prstGeom>
          <a:noFill/>
          <a:ln>
            <a:noFill/>
          </a:ln>
        </p:spPr>
      </p:pic>
      <p:pic>
        <p:nvPicPr>
          <p:cNvPr descr="BonVenture Management GmbH" id="961" name="Google Shape;961;g19bf313c08d_0_0"/>
          <p:cNvPicPr preferRelativeResize="0"/>
          <p:nvPr/>
        </p:nvPicPr>
        <p:blipFill rotWithShape="1">
          <a:blip r:embed="rId6">
            <a:alphaModFix/>
          </a:blip>
          <a:srcRect b="29316" l="0" r="0" t="34384"/>
          <a:stretch/>
        </p:blipFill>
        <p:spPr>
          <a:xfrm>
            <a:off x="5009293" y="2727349"/>
            <a:ext cx="1687927" cy="612693"/>
          </a:xfrm>
          <a:prstGeom prst="rect">
            <a:avLst/>
          </a:prstGeom>
          <a:noFill/>
          <a:ln>
            <a:noFill/>
          </a:ln>
        </p:spPr>
      </p:pic>
      <p:pic>
        <p:nvPicPr>
          <p:cNvPr descr="Amundi" id="962" name="Google Shape;962;g19bf313c08d_0_0"/>
          <p:cNvPicPr preferRelativeResize="0"/>
          <p:nvPr/>
        </p:nvPicPr>
        <p:blipFill rotWithShape="1">
          <a:blip r:embed="rId7">
            <a:alphaModFix/>
          </a:blip>
          <a:srcRect b="28330" l="0" r="0" t="25503"/>
          <a:stretch/>
        </p:blipFill>
        <p:spPr>
          <a:xfrm>
            <a:off x="1104625" y="4046331"/>
            <a:ext cx="1176516" cy="543130"/>
          </a:xfrm>
          <a:prstGeom prst="rect">
            <a:avLst/>
          </a:prstGeom>
          <a:noFill/>
          <a:ln>
            <a:noFill/>
          </a:ln>
        </p:spPr>
      </p:pic>
      <p:pic>
        <p:nvPicPr>
          <p:cNvPr descr="Oltre Impact" id="963" name="Google Shape;963;g19bf313c08d_0_0"/>
          <p:cNvPicPr preferRelativeResize="0"/>
          <p:nvPr/>
        </p:nvPicPr>
        <p:blipFill rotWithShape="1">
          <a:blip r:embed="rId8">
            <a:alphaModFix/>
          </a:blip>
          <a:srcRect b="29462" l="0" r="0" t="25050"/>
          <a:stretch/>
        </p:blipFill>
        <p:spPr>
          <a:xfrm>
            <a:off x="7109902" y="2352052"/>
            <a:ext cx="1388098" cy="631417"/>
          </a:xfrm>
          <a:prstGeom prst="rect">
            <a:avLst/>
          </a:prstGeom>
          <a:noFill/>
          <a:ln>
            <a:noFill/>
          </a:ln>
        </p:spPr>
      </p:pic>
      <p:pic>
        <p:nvPicPr>
          <p:cNvPr descr="Phitrust" id="964" name="Google Shape;964;g19bf313c08d_0_0"/>
          <p:cNvPicPr preferRelativeResize="0"/>
          <p:nvPr/>
        </p:nvPicPr>
        <p:blipFill rotWithShape="1">
          <a:blip r:embed="rId9">
            <a:alphaModFix/>
          </a:blip>
          <a:srcRect b="34166" l="0" r="0" t="31639"/>
          <a:stretch/>
        </p:blipFill>
        <p:spPr>
          <a:xfrm>
            <a:off x="131874" y="1585956"/>
            <a:ext cx="1531526" cy="523702"/>
          </a:xfrm>
          <a:prstGeom prst="rect">
            <a:avLst/>
          </a:prstGeom>
          <a:noFill/>
          <a:ln>
            <a:noFill/>
          </a:ln>
        </p:spPr>
      </p:pic>
      <p:pic>
        <p:nvPicPr>
          <p:cNvPr descr="MIROVA" id="965" name="Google Shape;965;g19bf313c08d_0_0"/>
          <p:cNvPicPr preferRelativeResize="0"/>
          <p:nvPr/>
        </p:nvPicPr>
        <p:blipFill rotWithShape="1">
          <a:blip r:embed="rId10">
            <a:alphaModFix/>
          </a:blip>
          <a:srcRect b="19683" l="0" r="0" t="20363"/>
          <a:stretch/>
        </p:blipFill>
        <p:spPr>
          <a:xfrm>
            <a:off x="10" y="3647018"/>
            <a:ext cx="1104616" cy="662246"/>
          </a:xfrm>
          <a:prstGeom prst="rect">
            <a:avLst/>
          </a:prstGeom>
          <a:noFill/>
          <a:ln>
            <a:noFill/>
          </a:ln>
        </p:spPr>
      </p:pic>
      <p:pic>
        <p:nvPicPr>
          <p:cNvPr descr="Ship2B Foundation" id="966" name="Google Shape;966;g19bf313c08d_0_0"/>
          <p:cNvPicPr preferRelativeResize="0"/>
          <p:nvPr/>
        </p:nvPicPr>
        <p:blipFill rotWithShape="1">
          <a:blip r:embed="rId11">
            <a:alphaModFix/>
          </a:blip>
          <a:srcRect b="31375" l="0" r="0" t="30361"/>
          <a:stretch/>
        </p:blipFill>
        <p:spPr>
          <a:xfrm>
            <a:off x="5357552" y="1843196"/>
            <a:ext cx="1511692" cy="564693"/>
          </a:xfrm>
          <a:prstGeom prst="rect">
            <a:avLst/>
          </a:prstGeom>
          <a:noFill/>
          <a:ln>
            <a:noFill/>
          </a:ln>
        </p:spPr>
      </p:pic>
      <p:pic>
        <p:nvPicPr>
          <p:cNvPr descr="Creas" id="967" name="Google Shape;967;g19bf313c08d_0_0"/>
          <p:cNvPicPr preferRelativeResize="0"/>
          <p:nvPr/>
        </p:nvPicPr>
        <p:blipFill rotWithShape="1">
          <a:blip r:embed="rId12">
            <a:alphaModFix/>
          </a:blip>
          <a:srcRect b="31210" l="0" r="0" t="28599"/>
          <a:stretch/>
        </p:blipFill>
        <p:spPr>
          <a:xfrm>
            <a:off x="3552262" y="1770122"/>
            <a:ext cx="1733390" cy="696659"/>
          </a:xfrm>
          <a:prstGeom prst="rect">
            <a:avLst/>
          </a:prstGeom>
          <a:noFill/>
          <a:ln>
            <a:noFill/>
          </a:ln>
        </p:spPr>
      </p:pic>
      <p:pic>
        <p:nvPicPr>
          <p:cNvPr descr="Fondazione Social Venture Giordano Dell'Amore" id="968" name="Google Shape;968;g19bf313c08d_0_0"/>
          <p:cNvPicPr preferRelativeResize="0"/>
          <p:nvPr/>
        </p:nvPicPr>
        <p:blipFill rotWithShape="1">
          <a:blip r:embed="rId13">
            <a:alphaModFix/>
          </a:blip>
          <a:srcRect b="0" l="0" r="0" t="0"/>
          <a:stretch/>
        </p:blipFill>
        <p:spPr>
          <a:xfrm>
            <a:off x="7109902" y="3525638"/>
            <a:ext cx="1531525" cy="846903"/>
          </a:xfrm>
          <a:prstGeom prst="rect">
            <a:avLst/>
          </a:prstGeom>
          <a:noFill/>
          <a:ln>
            <a:noFill/>
          </a:ln>
        </p:spPr>
      </p:pic>
      <p:pic>
        <p:nvPicPr>
          <p:cNvPr descr="Planet A - Logo" id="969" name="Google Shape;969;g19bf313c08d_0_0"/>
          <p:cNvPicPr preferRelativeResize="0"/>
          <p:nvPr/>
        </p:nvPicPr>
        <p:blipFill rotWithShape="1">
          <a:blip r:embed="rId14">
            <a:alphaModFix/>
          </a:blip>
          <a:srcRect b="0" l="0" r="0" t="0"/>
          <a:stretch/>
        </p:blipFill>
        <p:spPr>
          <a:xfrm>
            <a:off x="3669803" y="2978051"/>
            <a:ext cx="1231484" cy="331838"/>
          </a:xfrm>
          <a:prstGeom prst="rect">
            <a:avLst/>
          </a:prstGeom>
          <a:noFill/>
          <a:ln>
            <a:noFill/>
          </a:ln>
        </p:spPr>
      </p:pic>
      <p:sp>
        <p:nvSpPr>
          <p:cNvPr id="970" name="Google Shape;970;g19bf313c08d_0_0"/>
          <p:cNvSpPr txBox="1"/>
          <p:nvPr/>
        </p:nvSpPr>
        <p:spPr>
          <a:xfrm>
            <a:off x="-2962" y="3195988"/>
            <a:ext cx="1801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https://www.avesco.de/european-social-innovation-and-impact-fund/</a:t>
            </a:r>
            <a:endParaRPr b="0" i="0" sz="1300" u="none" cap="none" strike="noStrike">
              <a:solidFill>
                <a:srgbClr val="000000"/>
              </a:solidFill>
              <a:latin typeface="Arial"/>
              <a:ea typeface="Arial"/>
              <a:cs typeface="Arial"/>
              <a:sym typeface="Arial"/>
            </a:endParaRPr>
          </a:p>
        </p:txBody>
      </p:sp>
      <p:sp>
        <p:nvSpPr>
          <p:cNvPr id="971" name="Google Shape;971;g19bf313c08d_0_0"/>
          <p:cNvSpPr txBox="1"/>
          <p:nvPr/>
        </p:nvSpPr>
        <p:spPr>
          <a:xfrm>
            <a:off x="3606849" y="3275314"/>
            <a:ext cx="112082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https://planet-a.com/</a:t>
            </a:r>
            <a:endParaRPr b="0" i="0" sz="1400" u="none" cap="none" strike="noStrike">
              <a:solidFill>
                <a:srgbClr val="000000"/>
              </a:solidFill>
              <a:latin typeface="Arial"/>
              <a:ea typeface="Arial"/>
              <a:cs typeface="Arial"/>
              <a:sym typeface="Arial"/>
            </a:endParaRPr>
          </a:p>
        </p:txBody>
      </p:sp>
      <p:sp>
        <p:nvSpPr>
          <p:cNvPr id="972" name="Google Shape;972;g19bf313c08d_0_0"/>
          <p:cNvSpPr txBox="1"/>
          <p:nvPr/>
        </p:nvSpPr>
        <p:spPr>
          <a:xfrm>
            <a:off x="5017840" y="3167592"/>
            <a:ext cx="1687927"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https://bonventure.de/</a:t>
            </a:r>
            <a:endParaRPr b="0" i="0" sz="1400" u="none" cap="none" strike="noStrike">
              <a:solidFill>
                <a:srgbClr val="000000"/>
              </a:solidFill>
              <a:latin typeface="Arial"/>
              <a:ea typeface="Arial"/>
              <a:cs typeface="Arial"/>
              <a:sym typeface="Arial"/>
            </a:endParaRPr>
          </a:p>
        </p:txBody>
      </p:sp>
      <p:sp>
        <p:nvSpPr>
          <p:cNvPr id="973" name="Google Shape;973;g19bf313c08d_0_0"/>
          <p:cNvSpPr txBox="1"/>
          <p:nvPr/>
        </p:nvSpPr>
        <p:spPr>
          <a:xfrm>
            <a:off x="7069071" y="4402058"/>
            <a:ext cx="219746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https://www.fondazionesocialventuregda.it/</a:t>
            </a:r>
            <a:endParaRPr b="0" i="0" sz="1400" u="none" cap="none" strike="noStrike">
              <a:solidFill>
                <a:srgbClr val="000000"/>
              </a:solidFill>
              <a:latin typeface="Arial"/>
              <a:ea typeface="Arial"/>
              <a:cs typeface="Arial"/>
              <a:sym typeface="Arial"/>
            </a:endParaRPr>
          </a:p>
        </p:txBody>
      </p:sp>
      <p:sp>
        <p:nvSpPr>
          <p:cNvPr id="974" name="Google Shape;974;g19bf313c08d_0_0"/>
          <p:cNvSpPr txBox="1"/>
          <p:nvPr/>
        </p:nvSpPr>
        <p:spPr>
          <a:xfrm>
            <a:off x="7109902" y="2961966"/>
            <a:ext cx="150073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https://www.oltreimpact.com/</a:t>
            </a:r>
            <a:endParaRPr b="0" i="0" sz="1400" u="none" cap="none" strike="noStrike">
              <a:solidFill>
                <a:srgbClr val="000000"/>
              </a:solidFill>
              <a:latin typeface="Arial"/>
              <a:ea typeface="Arial"/>
              <a:cs typeface="Arial"/>
              <a:sym typeface="Arial"/>
            </a:endParaRPr>
          </a:p>
        </p:txBody>
      </p:sp>
      <p:sp>
        <p:nvSpPr>
          <p:cNvPr id="975" name="Google Shape;975;g19bf313c08d_0_0"/>
          <p:cNvSpPr txBox="1"/>
          <p:nvPr/>
        </p:nvSpPr>
        <p:spPr>
          <a:xfrm>
            <a:off x="131875" y="2025514"/>
            <a:ext cx="11913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https://www.phitrust.com/</a:t>
            </a:r>
            <a:endParaRPr b="0" i="0" sz="1400" u="none" cap="none" strike="noStrike">
              <a:solidFill>
                <a:srgbClr val="000000"/>
              </a:solidFill>
              <a:latin typeface="Arial"/>
              <a:ea typeface="Arial"/>
              <a:cs typeface="Arial"/>
              <a:sym typeface="Arial"/>
            </a:endParaRPr>
          </a:p>
        </p:txBody>
      </p:sp>
      <p:sp>
        <p:nvSpPr>
          <p:cNvPr id="976" name="Google Shape;976;g19bf313c08d_0_0"/>
          <p:cNvSpPr txBox="1"/>
          <p:nvPr/>
        </p:nvSpPr>
        <p:spPr>
          <a:xfrm>
            <a:off x="3552262" y="2442876"/>
            <a:ext cx="1531525"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https://creas.es/</a:t>
            </a:r>
            <a:endParaRPr b="0" i="0" sz="1400" u="none" cap="none" strike="noStrike">
              <a:solidFill>
                <a:srgbClr val="000000"/>
              </a:solidFill>
              <a:latin typeface="Arial"/>
              <a:ea typeface="Arial"/>
              <a:cs typeface="Arial"/>
              <a:sym typeface="Arial"/>
            </a:endParaRPr>
          </a:p>
        </p:txBody>
      </p:sp>
      <p:sp>
        <p:nvSpPr>
          <p:cNvPr id="977" name="Google Shape;977;g19bf313c08d_0_0"/>
          <p:cNvSpPr txBox="1"/>
          <p:nvPr/>
        </p:nvSpPr>
        <p:spPr>
          <a:xfrm>
            <a:off x="5461462" y="2418901"/>
            <a:ext cx="1421474"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https://www.ship2b.org/en/</a:t>
            </a:r>
            <a:endParaRPr b="0" i="0" sz="1400" u="none" cap="none" strike="noStrike">
              <a:solidFill>
                <a:srgbClr val="000000"/>
              </a:solidFill>
              <a:latin typeface="Arial"/>
              <a:ea typeface="Arial"/>
              <a:cs typeface="Arial"/>
              <a:sym typeface="Arial"/>
            </a:endParaRPr>
          </a:p>
        </p:txBody>
      </p:sp>
      <p:sp>
        <p:nvSpPr>
          <p:cNvPr id="978" name="Google Shape;978;g19bf313c08d_0_0"/>
          <p:cNvSpPr txBox="1"/>
          <p:nvPr/>
        </p:nvSpPr>
        <p:spPr>
          <a:xfrm>
            <a:off x="4258322" y="4440834"/>
            <a:ext cx="1285929"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https://changefund.social/fr/</a:t>
            </a:r>
            <a:endParaRPr b="0" i="0" sz="1400" u="none" cap="none" strike="noStrike">
              <a:solidFill>
                <a:srgbClr val="000000"/>
              </a:solidFill>
              <a:latin typeface="Arial"/>
              <a:ea typeface="Arial"/>
              <a:cs typeface="Arial"/>
              <a:sym typeface="Arial"/>
            </a:endParaRPr>
          </a:p>
        </p:txBody>
      </p:sp>
      <p:pic>
        <p:nvPicPr>
          <p:cNvPr id="979" name="Google Shape;979;g19bf313c08d_0_0"/>
          <p:cNvPicPr preferRelativeResize="0"/>
          <p:nvPr/>
        </p:nvPicPr>
        <p:blipFill rotWithShape="1">
          <a:blip r:embed="rId15">
            <a:alphaModFix/>
          </a:blip>
          <a:srcRect b="0" l="0" r="0" t="0"/>
          <a:stretch/>
        </p:blipFill>
        <p:spPr>
          <a:xfrm>
            <a:off x="4215502" y="3844720"/>
            <a:ext cx="1861083" cy="641139"/>
          </a:xfrm>
          <a:prstGeom prst="rect">
            <a:avLst/>
          </a:prstGeom>
          <a:noFill/>
          <a:ln>
            <a:noFill/>
          </a:ln>
        </p:spPr>
      </p:pic>
      <p:pic>
        <p:nvPicPr>
          <p:cNvPr id="980" name="Google Shape;980;g19bf313c08d_0_0"/>
          <p:cNvPicPr preferRelativeResize="0"/>
          <p:nvPr/>
        </p:nvPicPr>
        <p:blipFill rotWithShape="1">
          <a:blip r:embed="rId16">
            <a:alphaModFix/>
          </a:blip>
          <a:srcRect b="0" l="0" r="0" t="0"/>
          <a:stretch/>
        </p:blipFill>
        <p:spPr>
          <a:xfrm>
            <a:off x="1969430" y="2809588"/>
            <a:ext cx="890148" cy="883275"/>
          </a:xfrm>
          <a:prstGeom prst="rect">
            <a:avLst/>
          </a:prstGeom>
          <a:noFill/>
          <a:ln>
            <a:noFill/>
          </a:ln>
        </p:spPr>
      </p:pic>
      <p:sp>
        <p:nvSpPr>
          <p:cNvPr id="981" name="Google Shape;981;g19bf313c08d_0_0"/>
          <p:cNvSpPr txBox="1"/>
          <p:nvPr/>
        </p:nvSpPr>
        <p:spPr>
          <a:xfrm>
            <a:off x="1893875" y="3681800"/>
            <a:ext cx="1191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https://www.fundsforgood.eu/impakteu-fonds-a-impact/</a:t>
            </a:r>
            <a:endParaRPr b="0" i="0" sz="1400" u="none" cap="none" strike="noStrike">
              <a:solidFill>
                <a:srgbClr val="000000"/>
              </a:solidFill>
              <a:latin typeface="Arial"/>
              <a:ea typeface="Arial"/>
              <a:cs typeface="Arial"/>
              <a:sym typeface="Arial"/>
            </a:endParaRPr>
          </a:p>
        </p:txBody>
      </p:sp>
      <p:pic>
        <p:nvPicPr>
          <p:cNvPr descr="Belgique Drapeau" id="982" name="Google Shape;982;g19bf313c08d_0_0"/>
          <p:cNvPicPr preferRelativeResize="0"/>
          <p:nvPr/>
        </p:nvPicPr>
        <p:blipFill rotWithShape="1">
          <a:blip r:embed="rId17">
            <a:alphaModFix/>
          </a:blip>
          <a:srcRect b="0" l="0" r="0" t="0"/>
          <a:stretch/>
        </p:blipFill>
        <p:spPr>
          <a:xfrm>
            <a:off x="3805579" y="3957707"/>
            <a:ext cx="452743" cy="392628"/>
          </a:xfrm>
          <a:prstGeom prst="rect">
            <a:avLst/>
          </a:prstGeom>
          <a:noFill/>
          <a:ln>
            <a:noFill/>
          </a:ln>
        </p:spPr>
      </p:pic>
      <p:pic>
        <p:nvPicPr>
          <p:cNvPr id="983" name="Google Shape;983;g19bf313c08d_0_0"/>
          <p:cNvPicPr preferRelativeResize="0"/>
          <p:nvPr/>
        </p:nvPicPr>
        <p:blipFill rotWithShape="1">
          <a:blip r:embed="rId18">
            <a:alphaModFix/>
          </a:blip>
          <a:srcRect b="0" l="0" r="0" t="0"/>
          <a:stretch/>
        </p:blipFill>
        <p:spPr>
          <a:xfrm>
            <a:off x="1571096" y="2117907"/>
            <a:ext cx="651744" cy="433706"/>
          </a:xfrm>
          <a:prstGeom prst="rect">
            <a:avLst/>
          </a:prstGeom>
          <a:noFill/>
          <a:ln>
            <a:noFill/>
          </a:ln>
        </p:spPr>
      </p:pic>
      <p:pic>
        <p:nvPicPr>
          <p:cNvPr id="984" name="Google Shape;984;g19bf313c08d_0_0"/>
          <p:cNvPicPr preferRelativeResize="0"/>
          <p:nvPr/>
        </p:nvPicPr>
        <p:blipFill rotWithShape="1">
          <a:blip r:embed="rId19">
            <a:alphaModFix/>
          </a:blip>
          <a:srcRect b="0" l="0" r="0" t="0"/>
          <a:stretch/>
        </p:blipFill>
        <p:spPr>
          <a:xfrm>
            <a:off x="2944781" y="1585957"/>
            <a:ext cx="607481" cy="404251"/>
          </a:xfrm>
          <a:prstGeom prst="rect">
            <a:avLst/>
          </a:prstGeom>
          <a:noFill/>
          <a:ln>
            <a:noFill/>
          </a:ln>
        </p:spPr>
      </p:pic>
      <p:pic>
        <p:nvPicPr>
          <p:cNvPr descr="Allemagne Drapeau" id="985" name="Google Shape;985;g19bf313c08d_0_0"/>
          <p:cNvPicPr preferRelativeResize="0"/>
          <p:nvPr/>
        </p:nvPicPr>
        <p:blipFill rotWithShape="1">
          <a:blip r:embed="rId20">
            <a:alphaModFix/>
          </a:blip>
          <a:srcRect b="0" l="0" r="0" t="0"/>
          <a:stretch/>
        </p:blipFill>
        <p:spPr>
          <a:xfrm>
            <a:off x="4559005" y="2530224"/>
            <a:ext cx="627593" cy="376556"/>
          </a:xfrm>
          <a:prstGeom prst="rect">
            <a:avLst/>
          </a:prstGeom>
          <a:noFill/>
          <a:ln>
            <a:noFill/>
          </a:ln>
        </p:spPr>
      </p:pic>
      <p:pic>
        <p:nvPicPr>
          <p:cNvPr descr="Italie Drapeau" id="986" name="Google Shape;986;g19bf313c08d_0_0"/>
          <p:cNvPicPr preferRelativeResize="0"/>
          <p:nvPr/>
        </p:nvPicPr>
        <p:blipFill rotWithShape="1">
          <a:blip r:embed="rId21">
            <a:alphaModFix/>
          </a:blip>
          <a:srcRect b="0" l="0" r="0" t="0"/>
          <a:stretch/>
        </p:blipFill>
        <p:spPr>
          <a:xfrm>
            <a:off x="8164868" y="1930504"/>
            <a:ext cx="607481" cy="40425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9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992" name="Google Shape;992;p92"/>
          <p:cNvSpPr txBox="1"/>
          <p:nvPr>
            <p:ph idx="1" type="body"/>
          </p:nvPr>
        </p:nvSpPr>
        <p:spPr>
          <a:xfrm>
            <a:off x="2518000"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600">
                <a:latin typeface="Calibri"/>
                <a:ea typeface="Calibri"/>
                <a:cs typeface="Calibri"/>
                <a:sym typeface="Calibri"/>
              </a:rPr>
              <a:t>Traditionelle Kontokorrentkredite sind nützlich, um den Bedarf an Betriebskapital zu decken</a:t>
            </a:r>
            <a:endParaRPr sz="16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600">
                <a:latin typeface="Calibri"/>
                <a:ea typeface="Calibri"/>
                <a:cs typeface="Calibri"/>
                <a:sym typeface="Calibri"/>
              </a:rPr>
              <a:t>Unternehmen können Cashflows verwalten und Anlagen nach Bedarf nutzen</a:t>
            </a:r>
            <a:endParaRPr sz="1600">
              <a:latin typeface="Calibri"/>
              <a:ea typeface="Calibri"/>
              <a:cs typeface="Calibri"/>
              <a:sym typeface="Calibri"/>
            </a:endParaRPr>
          </a:p>
        </p:txBody>
      </p:sp>
      <p:sp>
        <p:nvSpPr>
          <p:cNvPr id="993" name="Google Shape;993;p92"/>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600">
                <a:latin typeface="Calibri"/>
                <a:ea typeface="Calibri"/>
                <a:cs typeface="Calibri"/>
                <a:sym typeface="Calibri"/>
              </a:rPr>
              <a:t>Ein verbesserter Zugang zu Liquidität könnte zu Rabatten / besseren Zahlungsbedingungen mit Lieferanten / Gläubigern führen.</a:t>
            </a:r>
            <a:endParaRPr sz="1600">
              <a:latin typeface="Calibri"/>
              <a:ea typeface="Calibri"/>
              <a:cs typeface="Calibri"/>
              <a:sym typeface="Calibri"/>
            </a:endParaRPr>
          </a:p>
        </p:txBody>
      </p:sp>
      <p:pic>
        <p:nvPicPr>
          <p:cNvPr id="994" name="Google Shape;994;p9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95" name="Google Shape;995;p92"/>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Banken - kurzfristige Anlagen</a:t>
            </a:r>
            <a:endParaRPr sz="1600"/>
          </a:p>
        </p:txBody>
      </p:sp>
      <p:sp>
        <p:nvSpPr>
          <p:cNvPr id="996" name="Google Shape;996;p9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997" name="Google Shape;997;p92"/>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9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003" name="Google Shape;1003;p93"/>
          <p:cNvSpPr txBox="1"/>
          <p:nvPr>
            <p:ph idx="1" type="body"/>
          </p:nvPr>
        </p:nvSpPr>
        <p:spPr>
          <a:xfrm>
            <a:off x="1656678" y="1758750"/>
            <a:ext cx="4317022"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Kontokorrentkredite erfordern materielle Vermögenswerte als Sicherheiten sowie andere Sicherheiten (Versicherungen)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Bank wird die Nutzung des Überziehungskontos überwachen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Bank wird regelmäßige Aktualisierungen der Geschäftsergebnisse verlangen</a:t>
            </a:r>
            <a:endParaRPr sz="1800">
              <a:solidFill>
                <a:srgbClr val="FF0000"/>
              </a:solidFill>
              <a:latin typeface="Calibri"/>
              <a:ea typeface="Calibri"/>
              <a:cs typeface="Calibri"/>
              <a:sym typeface="Calibri"/>
            </a:endParaRPr>
          </a:p>
        </p:txBody>
      </p:sp>
      <p:sp>
        <p:nvSpPr>
          <p:cNvPr id="1004" name="Google Shape;1004;p93"/>
          <p:cNvSpPr txBox="1"/>
          <p:nvPr>
            <p:ph idx="2" type="body"/>
          </p:nvPr>
        </p:nvSpPr>
        <p:spPr>
          <a:xfrm>
            <a:off x="5357308" y="1758750"/>
            <a:ext cx="3687867"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Unternehmen könnten versucht sein, zu viel zu handeln oder Überziehungskredite zu nutzen, um den Kapitalbedarf zu finanzieren</a:t>
            </a:r>
            <a:endParaRPr sz="1800">
              <a:solidFill>
                <a:srgbClr val="FF0000"/>
              </a:solidFill>
              <a:latin typeface="Calibri"/>
              <a:ea typeface="Calibri"/>
              <a:cs typeface="Calibri"/>
              <a:sym typeface="Calibri"/>
            </a:endParaRPr>
          </a:p>
        </p:txBody>
      </p:sp>
      <p:pic>
        <p:nvPicPr>
          <p:cNvPr id="1005" name="Google Shape;1005;p9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06" name="Google Shape;1006;p93"/>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Banken - kurzfristige Anlagen</a:t>
            </a:r>
            <a:endParaRPr sz="1600"/>
          </a:p>
        </p:txBody>
      </p:sp>
      <p:sp>
        <p:nvSpPr>
          <p:cNvPr id="1007" name="Google Shape;1007;p9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008" name="Google Shape;1008;p93"/>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de-DE"/>
              <a:t>Detaillierter Index</a:t>
            </a:r>
            <a:endParaRPr/>
          </a:p>
        </p:txBody>
      </p:sp>
      <p:sp>
        <p:nvSpPr>
          <p:cNvPr id="186" name="Google Shape;186;p3"/>
          <p:cNvSpPr txBox="1"/>
          <p:nvPr>
            <p:ph idx="1" type="body"/>
          </p:nvPr>
        </p:nvSpPr>
        <p:spPr>
          <a:xfrm>
            <a:off x="1871663" y="1211350"/>
            <a:ext cx="7529914" cy="339372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de-DE" sz="2100">
                <a:solidFill>
                  <a:schemeClr val="dk1"/>
                </a:solidFill>
              </a:rPr>
              <a:t>Überblick über die Cashflow-Zyklen</a:t>
            </a:r>
            <a:endParaRPr/>
          </a:p>
          <a:p>
            <a:pPr indent="-317500" lvl="0" marL="457200" rtl="0" algn="l">
              <a:lnSpc>
                <a:spcPct val="100000"/>
              </a:lnSpc>
              <a:spcBef>
                <a:spcPts val="0"/>
              </a:spcBef>
              <a:spcAft>
                <a:spcPts val="0"/>
              </a:spcAft>
              <a:buSzPts val="1400"/>
              <a:buChar char="●"/>
            </a:pPr>
            <a:r>
              <a:rPr lang="de-DE"/>
              <a:t>Betrieb </a:t>
            </a:r>
            <a:endParaRPr/>
          </a:p>
          <a:p>
            <a:pPr indent="-317500" lvl="0" marL="457200" rtl="0" algn="l">
              <a:lnSpc>
                <a:spcPct val="100000"/>
              </a:lnSpc>
              <a:spcBef>
                <a:spcPts val="0"/>
              </a:spcBef>
              <a:spcAft>
                <a:spcPts val="0"/>
              </a:spcAft>
              <a:buSzPts val="1400"/>
              <a:buChar char="●"/>
            </a:pPr>
            <a:r>
              <a:rPr lang="de-DE"/>
              <a:t>Investieren</a:t>
            </a:r>
            <a:endParaRPr/>
          </a:p>
          <a:p>
            <a:pPr indent="52900" lvl="0" marL="360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sz="2100">
                <a:solidFill>
                  <a:schemeClr val="dk1"/>
                </a:solidFill>
              </a:rPr>
              <a:t>Überblick über den Finanzbedarf</a:t>
            </a:r>
            <a:endParaRPr/>
          </a:p>
          <a:p>
            <a:pPr indent="-317500" lvl="0" marL="457200" rtl="0" algn="l">
              <a:lnSpc>
                <a:spcPct val="100000"/>
              </a:lnSpc>
              <a:spcBef>
                <a:spcPts val="0"/>
              </a:spcBef>
              <a:spcAft>
                <a:spcPts val="0"/>
              </a:spcAft>
              <a:buSzPts val="1400"/>
              <a:buChar char="●"/>
            </a:pPr>
            <a:r>
              <a:rPr lang="de-DE"/>
              <a:t>Kurzfristiger Finanzierungsbedarf </a:t>
            </a:r>
            <a:endParaRPr/>
          </a:p>
          <a:p>
            <a:pPr indent="-317500" lvl="0" marL="457200" rtl="0" algn="l">
              <a:lnSpc>
                <a:spcPct val="100000"/>
              </a:lnSpc>
              <a:spcBef>
                <a:spcPts val="0"/>
              </a:spcBef>
              <a:spcAft>
                <a:spcPts val="0"/>
              </a:spcAft>
              <a:buSzPts val="1400"/>
              <a:buChar char="●"/>
            </a:pPr>
            <a:r>
              <a:rPr lang="de-DE"/>
              <a:t>Langfristiger Bedarf</a:t>
            </a:r>
            <a:endParaRPr/>
          </a:p>
          <a:p>
            <a:pPr indent="52900" lvl="0" marL="360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sz="2100">
                <a:solidFill>
                  <a:schemeClr val="dk1"/>
                </a:solidFill>
              </a:rPr>
              <a:t>Grundlegende Instrumente zur Unterstützung der Finanzbedarfsermittlung</a:t>
            </a:r>
            <a:endParaRPr/>
          </a:p>
          <a:p>
            <a:pPr indent="-317500" lvl="0" marL="457200" rtl="0" algn="l">
              <a:lnSpc>
                <a:spcPct val="100000"/>
              </a:lnSpc>
              <a:spcBef>
                <a:spcPts val="0"/>
              </a:spcBef>
              <a:spcAft>
                <a:spcPts val="0"/>
              </a:spcAft>
              <a:buSzPts val="1400"/>
              <a:buChar char="●"/>
            </a:pPr>
            <a:r>
              <a:rPr lang="de-DE"/>
              <a:t>Wie die drei Finanzausweise interagieren und zusammenwirken</a:t>
            </a:r>
            <a:endParaRPr/>
          </a:p>
          <a:p>
            <a:pPr indent="-317500" lvl="0" marL="457200" rtl="0" algn="l">
              <a:lnSpc>
                <a:spcPct val="100000"/>
              </a:lnSpc>
              <a:spcBef>
                <a:spcPts val="0"/>
              </a:spcBef>
              <a:spcAft>
                <a:spcPts val="0"/>
              </a:spcAft>
              <a:buSzPts val="1400"/>
              <a:buChar char="●"/>
            </a:pPr>
            <a:r>
              <a:rPr lang="de-DE"/>
              <a:t>Die Bedeutung von Cashflow-Prognosen und -Projektionen für die Bewertung von Vorgängen, Investitionen und erforderlichen Ressourcen, Zeitrahmen</a:t>
            </a:r>
            <a:endParaRPr/>
          </a:p>
        </p:txBody>
      </p:sp>
      <p:pic>
        <p:nvPicPr>
          <p:cNvPr id="187" name="Google Shape;187;p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88" name="Google Shape;188;p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89" name="Google Shape;189;p3"/>
          <p:cNvPicPr preferRelativeResize="0"/>
          <p:nvPr/>
        </p:nvPicPr>
        <p:blipFill rotWithShape="1">
          <a:blip r:embed="rId4">
            <a:alphaModFix/>
          </a:blip>
          <a:srcRect b="0" l="0" r="0" t="0"/>
          <a:stretch/>
        </p:blipFill>
        <p:spPr>
          <a:xfrm>
            <a:off x="8673" y="4724811"/>
            <a:ext cx="1871663" cy="39317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4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014" name="Google Shape;1014;p49"/>
          <p:cNvSpPr txBox="1"/>
          <p:nvPr>
            <p:ph idx="1" type="body"/>
          </p:nvPr>
        </p:nvSpPr>
        <p:spPr>
          <a:xfrm>
            <a:off x="2518000"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Reduzieren Sie pauschale Investitionskosten, indem Sie ein Wirtschaftsgut (z. B. Kraftfahrzeuge) über einen bestimmten Zeitraum leasen.</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Die Leasingkosten umfassen in der Regel die Wartung und den Ersatz von Fahrzeugen.</a:t>
            </a:r>
            <a:endParaRPr sz="1800">
              <a:latin typeface="Calibri"/>
              <a:ea typeface="Calibri"/>
              <a:cs typeface="Calibri"/>
              <a:sym typeface="Calibri"/>
            </a:endParaRPr>
          </a:p>
        </p:txBody>
      </p:sp>
      <p:sp>
        <p:nvSpPr>
          <p:cNvPr id="1015" name="Google Shape;1015;p49"/>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Die Mietgebühr ist steuerlich absetzbar</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Der Cash-Abfluss wird über die Lebensdauer des Vermögenswerts verteilt</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Bilanz- und Abschreibungskosten sind nicht betroffen </a:t>
            </a:r>
            <a:endParaRPr sz="1800">
              <a:latin typeface="Calibri"/>
              <a:ea typeface="Calibri"/>
              <a:cs typeface="Calibri"/>
              <a:sym typeface="Calibri"/>
            </a:endParaRPr>
          </a:p>
        </p:txBody>
      </p:sp>
      <p:pic>
        <p:nvPicPr>
          <p:cNvPr id="1016" name="Google Shape;1016;p4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17" name="Google Shape;1017;p49"/>
          <p:cNvSpPr txBox="1"/>
          <p:nvPr>
            <p:ph idx="1" type="body"/>
          </p:nvPr>
        </p:nvSpPr>
        <p:spPr>
          <a:xfrm>
            <a:off x="1366221" y="1066950"/>
            <a:ext cx="7355629"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Finanzierung von Vermögenswerten - Leasing </a:t>
            </a:r>
            <a:endParaRPr sz="1600"/>
          </a:p>
        </p:txBody>
      </p:sp>
      <p:sp>
        <p:nvSpPr>
          <p:cNvPr id="1018" name="Google Shape;1018;p4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019" name="Google Shape;1019;p49"/>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5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025" name="Google Shape;1025;p50"/>
          <p:cNvSpPr txBox="1"/>
          <p:nvPr>
            <p:ph idx="1" type="body"/>
          </p:nvPr>
        </p:nvSpPr>
        <p:spPr>
          <a:xfrm>
            <a:off x="2476114" y="2190273"/>
            <a:ext cx="5496447"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für das Leasing erforderliche Zahlung ist in der Regel teurer als die Option des direkten Kaufs über die gesamte Lebensdauer des Wirtschaftsguts.</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Der Vermögenswert ist nicht im Besitz des Unternehmens</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Erfordert die Inanspruchnahme von Drittanbietern von Dienstleistungen</a:t>
            </a:r>
            <a:endParaRPr sz="1800">
              <a:solidFill>
                <a:srgbClr val="FF0000"/>
              </a:solidFill>
              <a:latin typeface="Calibri"/>
              <a:ea typeface="Calibri"/>
              <a:cs typeface="Calibri"/>
              <a:sym typeface="Calibri"/>
            </a:endParaRPr>
          </a:p>
        </p:txBody>
      </p:sp>
      <p:pic>
        <p:nvPicPr>
          <p:cNvPr id="1026" name="Google Shape;1026;p5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27" name="Google Shape;1027;p50"/>
          <p:cNvSpPr txBox="1"/>
          <p:nvPr>
            <p:ph idx="1" type="body"/>
          </p:nvPr>
        </p:nvSpPr>
        <p:spPr>
          <a:xfrm>
            <a:off x="1409252" y="1066950"/>
            <a:ext cx="7312598"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Finanzierung von Vermögenswerten - Leasing </a:t>
            </a:r>
            <a:endParaRPr sz="1600"/>
          </a:p>
        </p:txBody>
      </p:sp>
      <p:sp>
        <p:nvSpPr>
          <p:cNvPr id="1028" name="Google Shape;1028;p5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029" name="Google Shape;1029;p50"/>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5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035" name="Google Shape;1035;p51"/>
          <p:cNvSpPr txBox="1"/>
          <p:nvPr>
            <p:ph idx="1" type="body"/>
          </p:nvPr>
        </p:nvSpPr>
        <p:spPr>
          <a:xfrm>
            <a:off x="1215614" y="1769791"/>
            <a:ext cx="4564448"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Ausstehende Debitorenrechnungen können vom Factoring-Agenten "eingelöst" werden</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Man kann mit einer Marge von 15 % auf den Rechnungswert rechnen</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Erfordert ein relativ großes Volumen und eine breite Streuung der Schuldner, um rentabel zu sein</a:t>
            </a:r>
            <a:endParaRPr sz="1800">
              <a:latin typeface="Calibri"/>
              <a:ea typeface="Calibri"/>
              <a:cs typeface="Calibri"/>
              <a:sym typeface="Calibri"/>
            </a:endParaRPr>
          </a:p>
        </p:txBody>
      </p:sp>
      <p:sp>
        <p:nvSpPr>
          <p:cNvPr id="1036" name="Google Shape;1036;p51"/>
          <p:cNvSpPr txBox="1"/>
          <p:nvPr>
            <p:ph idx="2" type="body"/>
          </p:nvPr>
        </p:nvSpPr>
        <p:spPr>
          <a:xfrm>
            <a:off x="5780062" y="1758750"/>
            <a:ext cx="3265113"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Die Cashflow-Planung von Debitoren kann sehr effektiv gehandhabt werden</a:t>
            </a:r>
            <a:endParaRPr sz="1800">
              <a:latin typeface="Calibri"/>
              <a:ea typeface="Calibri"/>
              <a:cs typeface="Calibri"/>
              <a:sym typeface="Calibri"/>
            </a:endParaRPr>
          </a:p>
          <a:p>
            <a:pPr indent="-342900" lvl="0" marL="457200" rtl="0" algn="l">
              <a:lnSpc>
                <a:spcPct val="100000"/>
              </a:lnSpc>
              <a:spcBef>
                <a:spcPts val="0"/>
              </a:spcBef>
              <a:spcAft>
                <a:spcPts val="0"/>
              </a:spcAft>
              <a:buSzPts val="1800"/>
              <a:buFont typeface="Calibri"/>
              <a:buChar char="●"/>
            </a:pPr>
            <a:r>
              <a:rPr lang="de-DE" sz="1800">
                <a:latin typeface="Calibri"/>
                <a:ea typeface="Calibri"/>
                <a:cs typeface="Calibri"/>
                <a:sym typeface="Calibri"/>
              </a:rPr>
              <a:t>Kann bei spezialisierten Organisationen oder Banken erhältlich sein.</a:t>
            </a:r>
            <a:endParaRPr sz="1800">
              <a:latin typeface="Calibri"/>
              <a:ea typeface="Calibri"/>
              <a:cs typeface="Calibri"/>
              <a:sym typeface="Calibri"/>
            </a:endParaRPr>
          </a:p>
        </p:txBody>
      </p:sp>
      <p:pic>
        <p:nvPicPr>
          <p:cNvPr id="1037" name="Google Shape;1037;p5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38" name="Google Shape;1038;p51"/>
          <p:cNvSpPr txBox="1"/>
          <p:nvPr>
            <p:ph idx="1" type="body"/>
          </p:nvPr>
        </p:nvSpPr>
        <p:spPr>
          <a:xfrm>
            <a:off x="828339" y="1066950"/>
            <a:ext cx="7893511"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Finanzierung von Vermögenswerten - Factoring</a:t>
            </a:r>
            <a:endParaRPr sz="1600"/>
          </a:p>
        </p:txBody>
      </p:sp>
      <p:sp>
        <p:nvSpPr>
          <p:cNvPr id="1039" name="Google Shape;1039;p5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040" name="Google Shape;1040;p51"/>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9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046" name="Google Shape;1046;p94"/>
          <p:cNvSpPr txBox="1"/>
          <p:nvPr>
            <p:ph idx="1" type="body"/>
          </p:nvPr>
        </p:nvSpPr>
        <p:spPr>
          <a:xfrm>
            <a:off x="1237129" y="1973851"/>
            <a:ext cx="416649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Es fallen sowohl Gebühren als auch Zinskosten an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Schuldner mit geringem Volumen und geringer Streuung kommen für Factoring nicht in Frage</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Der Schuldner kann / wird vom Factoring-Agenten aufgefordert werden, seine Schuld zu bestätigen.</a:t>
            </a:r>
            <a:endParaRPr sz="1800">
              <a:solidFill>
                <a:srgbClr val="FF0000"/>
              </a:solidFill>
              <a:latin typeface="Calibri"/>
              <a:ea typeface="Calibri"/>
              <a:cs typeface="Calibri"/>
              <a:sym typeface="Calibri"/>
            </a:endParaRPr>
          </a:p>
        </p:txBody>
      </p:sp>
      <p:sp>
        <p:nvSpPr>
          <p:cNvPr id="1047" name="Google Shape;1047;p94"/>
          <p:cNvSpPr txBox="1"/>
          <p:nvPr>
            <p:ph idx="2" type="body"/>
          </p:nvPr>
        </p:nvSpPr>
        <p:spPr>
          <a:xfrm>
            <a:off x="5403620" y="1934058"/>
            <a:ext cx="3641556"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Factoring-Schulden könnten die Verfügbarkeit/Förderfähigkeit anderer Bankkredite beeinträchtigen</a:t>
            </a:r>
            <a:endParaRPr sz="1800">
              <a:solidFill>
                <a:srgbClr val="FF0000"/>
              </a:solidFill>
              <a:latin typeface="Calibri"/>
              <a:ea typeface="Calibri"/>
              <a:cs typeface="Calibri"/>
              <a:sym typeface="Calibri"/>
            </a:endParaRPr>
          </a:p>
        </p:txBody>
      </p:sp>
      <p:pic>
        <p:nvPicPr>
          <p:cNvPr id="1048" name="Google Shape;1048;p9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49" name="Google Shape;1049;p94"/>
          <p:cNvSpPr txBox="1"/>
          <p:nvPr>
            <p:ph idx="1" type="body"/>
          </p:nvPr>
        </p:nvSpPr>
        <p:spPr>
          <a:xfrm>
            <a:off x="1043492" y="1066950"/>
            <a:ext cx="7678358"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Finanzierung von Vermögenswerten - Factoring</a:t>
            </a:r>
            <a:endParaRPr sz="1600"/>
          </a:p>
        </p:txBody>
      </p:sp>
      <p:sp>
        <p:nvSpPr>
          <p:cNvPr id="1050" name="Google Shape;1050;p9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051" name="Google Shape;1051;p94"/>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9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057" name="Google Shape;1057;p95"/>
          <p:cNvSpPr txBox="1"/>
          <p:nvPr>
            <p:ph idx="1" type="body"/>
          </p:nvPr>
        </p:nvSpPr>
        <p:spPr>
          <a:xfrm>
            <a:off x="1442375" y="1758750"/>
            <a:ext cx="3592203"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Investitionen in Sachanlagen könnten durch mittel- bis langfristige Bankkredite finanziert werden.</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Ein Niedrigzinsumfeld könnte die Kreditlaufzeit attraktiv machen, da sie die Grundlage für den Basiszinssatz der Bank ist.</a:t>
            </a:r>
            <a:endParaRPr sz="1800">
              <a:latin typeface="Calibri"/>
              <a:ea typeface="Calibri"/>
              <a:cs typeface="Calibri"/>
              <a:sym typeface="Calibri"/>
            </a:endParaRPr>
          </a:p>
        </p:txBody>
      </p:sp>
      <p:sp>
        <p:nvSpPr>
          <p:cNvPr id="1058" name="Google Shape;1058;p95"/>
          <p:cNvSpPr txBox="1"/>
          <p:nvPr>
            <p:ph idx="2" type="body"/>
          </p:nvPr>
        </p:nvSpPr>
        <p:spPr>
          <a:xfrm>
            <a:off x="5249732" y="1758750"/>
            <a:ext cx="3795443"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Bankkredite werden in der Regel gegen einen relativ geringen Unternehmensbeitrag vergeben </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Dauer und Struktur der Rückzahlungsbedingungen können bis zu einem gewissen Grad ausgehandelt werden </a:t>
            </a:r>
            <a:endParaRPr sz="1800">
              <a:latin typeface="Calibri"/>
              <a:ea typeface="Calibri"/>
              <a:cs typeface="Calibri"/>
              <a:sym typeface="Calibri"/>
            </a:endParaRPr>
          </a:p>
        </p:txBody>
      </p:sp>
      <p:pic>
        <p:nvPicPr>
          <p:cNvPr id="1059" name="Google Shape;1059;p9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60" name="Google Shape;1060;p95"/>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Banken - mittelfristige Anlagen</a:t>
            </a:r>
            <a:endParaRPr sz="1600"/>
          </a:p>
        </p:txBody>
      </p:sp>
      <p:sp>
        <p:nvSpPr>
          <p:cNvPr id="1061" name="Google Shape;1061;p9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062" name="Google Shape;1062;p95"/>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5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068" name="Google Shape;1068;p54"/>
          <p:cNvSpPr txBox="1"/>
          <p:nvPr>
            <p:ph idx="1" type="body"/>
          </p:nvPr>
        </p:nvSpPr>
        <p:spPr>
          <a:xfrm>
            <a:off x="1538026" y="1825656"/>
            <a:ext cx="4023024"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Bankkredite werden mit einer Marge über dem Basiszinssatz der Bank vergeben.  Erhöhungen des Basiszinssatzes könnten sich auf die Rückzahlungsverpflichtungen auswirken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Laufzeit von Bankkrediten ist in der Regel auf 8 Jahre begrenzt.</a:t>
            </a:r>
            <a:endParaRPr sz="1800">
              <a:latin typeface="Calibri"/>
              <a:ea typeface="Calibri"/>
              <a:cs typeface="Calibri"/>
              <a:sym typeface="Calibri"/>
            </a:endParaRPr>
          </a:p>
        </p:txBody>
      </p:sp>
      <p:sp>
        <p:nvSpPr>
          <p:cNvPr id="1069" name="Google Shape;1069;p54"/>
          <p:cNvSpPr txBox="1"/>
          <p:nvPr>
            <p:ph idx="2" type="body"/>
          </p:nvPr>
        </p:nvSpPr>
        <p:spPr>
          <a:xfrm>
            <a:off x="5561050" y="1789550"/>
            <a:ext cx="3484125"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Rückzahlung des Darlehens erfolgt regelmäßig und umfasst sowohl das Kapital als auch die aufgelaufenen Zinsen.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Künftige Cashflows müssen regelmäßig sein, um Zahlungsausfälle zu vermeiden</a:t>
            </a:r>
            <a:endParaRPr sz="1800">
              <a:solidFill>
                <a:srgbClr val="FF0000"/>
              </a:solidFill>
              <a:latin typeface="Calibri"/>
              <a:ea typeface="Calibri"/>
              <a:cs typeface="Calibri"/>
              <a:sym typeface="Calibri"/>
            </a:endParaRPr>
          </a:p>
        </p:txBody>
      </p:sp>
      <p:pic>
        <p:nvPicPr>
          <p:cNvPr id="1070" name="Google Shape;1070;p5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71" name="Google Shape;1071;p54"/>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Banken - mittelfristige Anlagen</a:t>
            </a:r>
            <a:endParaRPr sz="1600"/>
          </a:p>
        </p:txBody>
      </p:sp>
      <p:sp>
        <p:nvSpPr>
          <p:cNvPr id="1072" name="Google Shape;1072;p5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073" name="Google Shape;1073;p54"/>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g19bf313c08d_0_21"/>
          <p:cNvSpPr/>
          <p:nvPr/>
        </p:nvSpPr>
        <p:spPr>
          <a:xfrm>
            <a:off x="2687321" y="1516751"/>
            <a:ext cx="6259586" cy="3172008"/>
          </a:xfrm>
          <a:prstGeom prst="rect">
            <a:avLst/>
          </a:prstGeom>
          <a:no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79" name="Google Shape;1079;g19bf313c08d_0_2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80" name="Google Shape;1080;g19bf313c08d_0_21"/>
          <p:cNvSpPr txBox="1"/>
          <p:nvPr>
            <p:ph idx="1" type="body"/>
          </p:nvPr>
        </p:nvSpPr>
        <p:spPr>
          <a:xfrm>
            <a:off x="365291" y="376257"/>
            <a:ext cx="8852152"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Beispiele für Banken oder soziale Finanzdienstleister, die Sozialunternehmen mit Krediten unterstützen</a:t>
            </a:r>
            <a:endParaRPr sz="1600"/>
          </a:p>
        </p:txBody>
      </p:sp>
      <p:sp>
        <p:nvSpPr>
          <p:cNvPr id="1081" name="Google Shape;1081;g19bf313c08d_0_21"/>
          <p:cNvSpPr txBox="1"/>
          <p:nvPr/>
        </p:nvSpPr>
        <p:spPr>
          <a:xfrm>
            <a:off x="194547" y="3534183"/>
            <a:ext cx="2380210"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https://group.bnpparibas/en/news/supporting-social-entrepreneurs-accelerate-change</a:t>
            </a:r>
            <a:endParaRPr b="0" i="0" sz="700" u="none" cap="none" strike="noStrike">
              <a:solidFill>
                <a:srgbClr val="000000"/>
              </a:solidFill>
              <a:latin typeface="Arial"/>
              <a:ea typeface="Arial"/>
              <a:cs typeface="Arial"/>
              <a:sym typeface="Arial"/>
            </a:endParaRPr>
          </a:p>
        </p:txBody>
      </p:sp>
      <p:sp>
        <p:nvSpPr>
          <p:cNvPr id="1082" name="Google Shape;1082;g19bf313c08d_0_21"/>
          <p:cNvSpPr txBox="1"/>
          <p:nvPr/>
        </p:nvSpPr>
        <p:spPr>
          <a:xfrm>
            <a:off x="311175" y="4374525"/>
            <a:ext cx="22635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https://www.abnamro.com/en/about-abn-amro/product/social-entrepreneurship-is-more-than-financial-profit</a:t>
            </a:r>
            <a:endParaRPr b="0" i="0" sz="700" u="none" cap="none" strike="noStrike">
              <a:solidFill>
                <a:srgbClr val="000000"/>
              </a:solidFill>
              <a:latin typeface="Arial"/>
              <a:ea typeface="Arial"/>
              <a:cs typeface="Arial"/>
              <a:sym typeface="Arial"/>
            </a:endParaRPr>
          </a:p>
        </p:txBody>
      </p:sp>
      <p:sp>
        <p:nvSpPr>
          <p:cNvPr id="1083" name="Google Shape;1083;g19bf313c08d_0_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084" name="Google Shape;1084;g19bf313c08d_0_21"/>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pic>
        <p:nvPicPr>
          <p:cNvPr descr="Erste Social Finance" id="1085" name="Google Shape;1085;g19bf313c08d_0_21"/>
          <p:cNvPicPr preferRelativeResize="0"/>
          <p:nvPr/>
        </p:nvPicPr>
        <p:blipFill rotWithShape="1">
          <a:blip r:embed="rId5">
            <a:alphaModFix/>
          </a:blip>
          <a:srcRect b="24916" l="6036" r="8104" t="26916"/>
          <a:stretch/>
        </p:blipFill>
        <p:spPr>
          <a:xfrm>
            <a:off x="5079606" y="1615794"/>
            <a:ext cx="1138843" cy="638846"/>
          </a:xfrm>
          <a:prstGeom prst="rect">
            <a:avLst/>
          </a:prstGeom>
          <a:noFill/>
          <a:ln>
            <a:noFill/>
          </a:ln>
        </p:spPr>
      </p:pic>
      <p:pic>
        <p:nvPicPr>
          <p:cNvPr id="1086" name="Google Shape;1086;g19bf313c08d_0_21"/>
          <p:cNvPicPr preferRelativeResize="0"/>
          <p:nvPr/>
        </p:nvPicPr>
        <p:blipFill rotWithShape="1">
          <a:blip r:embed="rId6">
            <a:alphaModFix/>
          </a:blip>
          <a:srcRect b="0" l="0" r="0" t="0"/>
          <a:stretch/>
        </p:blipFill>
        <p:spPr>
          <a:xfrm>
            <a:off x="282850" y="2264725"/>
            <a:ext cx="1785625" cy="437525"/>
          </a:xfrm>
          <a:prstGeom prst="rect">
            <a:avLst/>
          </a:prstGeom>
          <a:noFill/>
          <a:ln>
            <a:noFill/>
          </a:ln>
        </p:spPr>
      </p:pic>
      <p:pic>
        <p:nvPicPr>
          <p:cNvPr descr="storage.googleapis.com/endurance-apps-liip/medi..." id="1087" name="Google Shape;1087;g19bf313c08d_0_21"/>
          <p:cNvPicPr preferRelativeResize="0"/>
          <p:nvPr/>
        </p:nvPicPr>
        <p:blipFill rotWithShape="1">
          <a:blip r:embed="rId7">
            <a:alphaModFix/>
          </a:blip>
          <a:srcRect b="0" l="0" r="0" t="0"/>
          <a:stretch/>
        </p:blipFill>
        <p:spPr>
          <a:xfrm>
            <a:off x="281475" y="2628475"/>
            <a:ext cx="1636650" cy="581600"/>
          </a:xfrm>
          <a:prstGeom prst="rect">
            <a:avLst/>
          </a:prstGeom>
          <a:noFill/>
          <a:ln>
            <a:noFill/>
          </a:ln>
        </p:spPr>
      </p:pic>
      <p:pic>
        <p:nvPicPr>
          <p:cNvPr id="1088" name="Google Shape;1088;g19bf313c08d_0_21"/>
          <p:cNvPicPr preferRelativeResize="0"/>
          <p:nvPr/>
        </p:nvPicPr>
        <p:blipFill rotWithShape="1">
          <a:blip r:embed="rId8">
            <a:alphaModFix/>
          </a:blip>
          <a:srcRect b="0" l="0" r="0" t="0"/>
          <a:stretch/>
        </p:blipFill>
        <p:spPr>
          <a:xfrm>
            <a:off x="295652" y="3992100"/>
            <a:ext cx="1541174" cy="396600"/>
          </a:xfrm>
          <a:prstGeom prst="rect">
            <a:avLst/>
          </a:prstGeom>
          <a:noFill/>
          <a:ln>
            <a:noFill/>
          </a:ln>
        </p:spPr>
      </p:pic>
      <p:pic>
        <p:nvPicPr>
          <p:cNvPr descr="BNP Paribas Deutschland - eine europäische Bank, stark in Deutschland" id="1089" name="Google Shape;1089;g19bf313c08d_0_21"/>
          <p:cNvPicPr preferRelativeResize="0"/>
          <p:nvPr/>
        </p:nvPicPr>
        <p:blipFill rotWithShape="1">
          <a:blip r:embed="rId9">
            <a:alphaModFix/>
          </a:blip>
          <a:srcRect b="0" l="0" r="0" t="0"/>
          <a:stretch/>
        </p:blipFill>
        <p:spPr>
          <a:xfrm>
            <a:off x="281724" y="3091325"/>
            <a:ext cx="1785625" cy="525325"/>
          </a:xfrm>
          <a:prstGeom prst="rect">
            <a:avLst/>
          </a:prstGeom>
          <a:noFill/>
          <a:ln>
            <a:noFill/>
          </a:ln>
        </p:spPr>
      </p:pic>
      <p:pic>
        <p:nvPicPr>
          <p:cNvPr id="1090" name="Google Shape;1090;g19bf313c08d_0_21"/>
          <p:cNvPicPr preferRelativeResize="0"/>
          <p:nvPr/>
        </p:nvPicPr>
        <p:blipFill rotWithShape="1">
          <a:blip r:embed="rId10">
            <a:alphaModFix/>
          </a:blip>
          <a:srcRect b="0" l="8090" r="9121" t="12863"/>
          <a:stretch/>
        </p:blipFill>
        <p:spPr>
          <a:xfrm>
            <a:off x="311175" y="1368191"/>
            <a:ext cx="1556052" cy="600066"/>
          </a:xfrm>
          <a:prstGeom prst="rect">
            <a:avLst/>
          </a:prstGeom>
          <a:noFill/>
          <a:ln>
            <a:noFill/>
          </a:ln>
        </p:spPr>
      </p:pic>
      <p:pic>
        <p:nvPicPr>
          <p:cNvPr id="1091" name="Google Shape;1091;g19bf313c08d_0_21"/>
          <p:cNvPicPr preferRelativeResize="0"/>
          <p:nvPr/>
        </p:nvPicPr>
        <p:blipFill rotWithShape="1">
          <a:blip r:embed="rId11">
            <a:alphaModFix/>
          </a:blip>
          <a:srcRect b="0" l="0" r="0" t="0"/>
          <a:stretch/>
        </p:blipFill>
        <p:spPr>
          <a:xfrm>
            <a:off x="281475" y="1897450"/>
            <a:ext cx="1871650" cy="437525"/>
          </a:xfrm>
          <a:prstGeom prst="rect">
            <a:avLst/>
          </a:prstGeom>
          <a:noFill/>
          <a:ln>
            <a:noFill/>
          </a:ln>
        </p:spPr>
      </p:pic>
      <p:pic>
        <p:nvPicPr>
          <p:cNvPr descr="CREDAL | 1819.brussels" id="1092" name="Google Shape;1092;g19bf313c08d_0_21"/>
          <p:cNvPicPr preferRelativeResize="0"/>
          <p:nvPr/>
        </p:nvPicPr>
        <p:blipFill rotWithShape="1">
          <a:blip r:embed="rId12">
            <a:alphaModFix/>
          </a:blip>
          <a:srcRect b="0" l="0" r="0" t="0"/>
          <a:stretch/>
        </p:blipFill>
        <p:spPr>
          <a:xfrm>
            <a:off x="5615471" y="3014810"/>
            <a:ext cx="1233749" cy="873328"/>
          </a:xfrm>
          <a:prstGeom prst="rect">
            <a:avLst/>
          </a:prstGeom>
          <a:noFill/>
          <a:ln>
            <a:noFill/>
          </a:ln>
        </p:spPr>
      </p:pic>
      <p:pic>
        <p:nvPicPr>
          <p:cNvPr id="1093" name="Google Shape;1093;g19bf313c08d_0_21"/>
          <p:cNvPicPr preferRelativeResize="0"/>
          <p:nvPr/>
        </p:nvPicPr>
        <p:blipFill rotWithShape="1">
          <a:blip r:embed="rId13">
            <a:alphaModFix/>
          </a:blip>
          <a:srcRect b="0" l="0" r="0" t="0"/>
          <a:stretch/>
        </p:blipFill>
        <p:spPr>
          <a:xfrm>
            <a:off x="6862320" y="2237143"/>
            <a:ext cx="2070385" cy="328119"/>
          </a:xfrm>
          <a:prstGeom prst="rect">
            <a:avLst/>
          </a:prstGeom>
          <a:noFill/>
          <a:ln>
            <a:noFill/>
          </a:ln>
        </p:spPr>
      </p:pic>
      <p:pic>
        <p:nvPicPr>
          <p:cNvPr id="1094" name="Google Shape;1094;g19bf313c08d_0_21"/>
          <p:cNvPicPr preferRelativeResize="0"/>
          <p:nvPr/>
        </p:nvPicPr>
        <p:blipFill rotWithShape="1">
          <a:blip r:embed="rId14">
            <a:alphaModFix/>
          </a:blip>
          <a:srcRect b="0" l="0" r="0" t="0"/>
          <a:stretch/>
        </p:blipFill>
        <p:spPr>
          <a:xfrm>
            <a:off x="3537582" y="2751123"/>
            <a:ext cx="1828513" cy="961444"/>
          </a:xfrm>
          <a:prstGeom prst="rect">
            <a:avLst/>
          </a:prstGeom>
          <a:noFill/>
          <a:ln>
            <a:noFill/>
          </a:ln>
        </p:spPr>
      </p:pic>
      <p:pic>
        <p:nvPicPr>
          <p:cNvPr id="1095" name="Google Shape;1095;g19bf313c08d_0_21"/>
          <p:cNvPicPr preferRelativeResize="0"/>
          <p:nvPr/>
        </p:nvPicPr>
        <p:blipFill rotWithShape="1">
          <a:blip r:embed="rId15">
            <a:alphaModFix/>
          </a:blip>
          <a:srcRect b="0" l="0" r="0" t="0"/>
          <a:stretch/>
        </p:blipFill>
        <p:spPr>
          <a:xfrm>
            <a:off x="6924003" y="2832946"/>
            <a:ext cx="1453422" cy="539617"/>
          </a:xfrm>
          <a:prstGeom prst="rect">
            <a:avLst/>
          </a:prstGeom>
          <a:noFill/>
          <a:ln>
            <a:noFill/>
          </a:ln>
        </p:spPr>
      </p:pic>
      <p:pic>
        <p:nvPicPr>
          <p:cNvPr id="1096" name="Google Shape;1096;g19bf313c08d_0_21"/>
          <p:cNvPicPr preferRelativeResize="0"/>
          <p:nvPr/>
        </p:nvPicPr>
        <p:blipFill rotWithShape="1">
          <a:blip r:embed="rId16">
            <a:alphaModFix/>
          </a:blip>
          <a:srcRect b="0" l="0" r="0" t="0"/>
          <a:stretch/>
        </p:blipFill>
        <p:spPr>
          <a:xfrm>
            <a:off x="6600668" y="3579813"/>
            <a:ext cx="1785634" cy="777276"/>
          </a:xfrm>
          <a:prstGeom prst="rect">
            <a:avLst/>
          </a:prstGeom>
          <a:noFill/>
          <a:ln>
            <a:noFill/>
          </a:ln>
        </p:spPr>
      </p:pic>
      <p:pic>
        <p:nvPicPr>
          <p:cNvPr id="1097" name="Google Shape;1097;g19bf313c08d_0_21"/>
          <p:cNvPicPr preferRelativeResize="0"/>
          <p:nvPr/>
        </p:nvPicPr>
        <p:blipFill rotWithShape="1">
          <a:blip r:embed="rId17">
            <a:alphaModFix/>
          </a:blip>
          <a:srcRect b="0" l="0" r="0" t="0"/>
          <a:stretch/>
        </p:blipFill>
        <p:spPr>
          <a:xfrm>
            <a:off x="3540508" y="3739092"/>
            <a:ext cx="754380" cy="754380"/>
          </a:xfrm>
          <a:prstGeom prst="rect">
            <a:avLst/>
          </a:prstGeom>
          <a:noFill/>
          <a:ln>
            <a:noFill/>
          </a:ln>
        </p:spPr>
      </p:pic>
      <p:sp>
        <p:nvSpPr>
          <p:cNvPr id="1098" name="Google Shape;1098;g19bf313c08d_0_21"/>
          <p:cNvSpPr txBox="1"/>
          <p:nvPr/>
        </p:nvSpPr>
        <p:spPr>
          <a:xfrm>
            <a:off x="2884707" y="2262132"/>
            <a:ext cx="958347"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https://febea.org/</a:t>
            </a:r>
            <a:endParaRPr b="0" i="0" sz="1400" u="none" cap="none" strike="noStrike">
              <a:solidFill>
                <a:srgbClr val="000000"/>
              </a:solidFill>
              <a:latin typeface="Arial"/>
              <a:ea typeface="Arial"/>
              <a:cs typeface="Arial"/>
              <a:sym typeface="Arial"/>
            </a:endParaRPr>
          </a:p>
        </p:txBody>
      </p:sp>
      <p:pic>
        <p:nvPicPr>
          <p:cNvPr descr="FEBEA – Genossenschaft für Gemeinwohl" id="1099" name="Google Shape;1099;g19bf313c08d_0_21"/>
          <p:cNvPicPr preferRelativeResize="0"/>
          <p:nvPr/>
        </p:nvPicPr>
        <p:blipFill rotWithShape="1">
          <a:blip r:embed="rId18">
            <a:alphaModFix/>
          </a:blip>
          <a:srcRect b="-2891" l="13401" r="2056" t="21410"/>
          <a:stretch/>
        </p:blipFill>
        <p:spPr>
          <a:xfrm>
            <a:off x="2736308" y="1576863"/>
            <a:ext cx="1502557" cy="724069"/>
          </a:xfrm>
          <a:prstGeom prst="rect">
            <a:avLst/>
          </a:prstGeom>
          <a:noFill/>
          <a:ln>
            <a:noFill/>
          </a:ln>
        </p:spPr>
      </p:pic>
      <p:pic>
        <p:nvPicPr>
          <p:cNvPr id="1100" name="Google Shape;1100;g19bf313c08d_0_21"/>
          <p:cNvPicPr preferRelativeResize="0"/>
          <p:nvPr/>
        </p:nvPicPr>
        <p:blipFill rotWithShape="1">
          <a:blip r:embed="rId19">
            <a:alphaModFix/>
          </a:blip>
          <a:srcRect b="0" l="0" r="0" t="0"/>
          <a:stretch/>
        </p:blipFill>
        <p:spPr>
          <a:xfrm>
            <a:off x="4520634" y="2210964"/>
            <a:ext cx="1579478" cy="772517"/>
          </a:xfrm>
          <a:prstGeom prst="rect">
            <a:avLst/>
          </a:prstGeom>
          <a:noFill/>
          <a:ln>
            <a:noFill/>
          </a:ln>
        </p:spPr>
      </p:pic>
      <p:pic>
        <p:nvPicPr>
          <p:cNvPr id="1101" name="Google Shape;1101;g19bf313c08d_0_21"/>
          <p:cNvPicPr preferRelativeResize="0"/>
          <p:nvPr/>
        </p:nvPicPr>
        <p:blipFill rotWithShape="1">
          <a:blip r:embed="rId20">
            <a:alphaModFix/>
          </a:blip>
          <a:srcRect b="0" l="0" r="0" t="0"/>
          <a:stretch/>
        </p:blipFill>
        <p:spPr>
          <a:xfrm>
            <a:off x="4375645" y="3968451"/>
            <a:ext cx="1842804" cy="564217"/>
          </a:xfrm>
          <a:prstGeom prst="rect">
            <a:avLst/>
          </a:prstGeom>
          <a:noFill/>
          <a:ln>
            <a:noFill/>
          </a:ln>
        </p:spPr>
      </p:pic>
      <p:pic>
        <p:nvPicPr>
          <p:cNvPr id="1102" name="Google Shape;1102;g19bf313c08d_0_21"/>
          <p:cNvPicPr preferRelativeResize="0"/>
          <p:nvPr/>
        </p:nvPicPr>
        <p:blipFill rotWithShape="1">
          <a:blip r:embed="rId21">
            <a:alphaModFix/>
          </a:blip>
          <a:srcRect b="0" l="0" r="0" t="0"/>
          <a:stretch/>
        </p:blipFill>
        <p:spPr>
          <a:xfrm>
            <a:off x="6918521" y="1480369"/>
            <a:ext cx="1579478" cy="52122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g14a9ba76ca6_0_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Finanzierungsquellen -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Haftungsausschluss für Kapitalmärkte</a:t>
            </a:r>
            <a:endParaRPr sz="4500"/>
          </a:p>
        </p:txBody>
      </p:sp>
      <p:sp>
        <p:nvSpPr>
          <p:cNvPr id="1108" name="Google Shape;1108;g14a9ba76ca6_0_0"/>
          <p:cNvSpPr txBox="1"/>
          <p:nvPr>
            <p:ph idx="1" type="body"/>
          </p:nvPr>
        </p:nvSpPr>
        <p:spPr>
          <a:xfrm>
            <a:off x="2400250" y="1526854"/>
            <a:ext cx="6074100" cy="284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de-DE" sz="2000">
                <a:latin typeface="Calibri"/>
                <a:ea typeface="Calibri"/>
                <a:cs typeface="Calibri"/>
                <a:sym typeface="Calibri"/>
              </a:rPr>
              <a:t>Die Kapitalmärkte sind durch die Emission von Aktien und Anleihen eine wichtige Finanzierungsquelle für kleine und große Unternehmen, einschließlich Familienunternehmen und KMU. </a:t>
            </a:r>
            <a:endParaRPr sz="2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2000">
                <a:latin typeface="Calibri"/>
                <a:ea typeface="Calibri"/>
                <a:cs typeface="Calibri"/>
                <a:sym typeface="Calibri"/>
              </a:rPr>
              <a:t>Es ist jedoch zu beachten, dass in einigen Rechtsordnungen Sozialunternehmen von der Inanspruchnahme der Kapitalmärkte ausgeschlossen sind, so dass diese Optionen möglicherweise nicht zur Verfügung stehen. </a:t>
            </a:r>
            <a:endParaRPr sz="2000">
              <a:latin typeface="Calibri"/>
              <a:ea typeface="Calibri"/>
              <a:cs typeface="Calibri"/>
              <a:sym typeface="Calibri"/>
            </a:endParaRPr>
          </a:p>
        </p:txBody>
      </p:sp>
      <p:pic>
        <p:nvPicPr>
          <p:cNvPr id="1109" name="Google Shape;1109;g14a9ba76ca6_0_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10" name="Google Shape;1110;g14a9ba76ca6_0_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111" name="Google Shape;1111;g14a9ba76ca6_0_0"/>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5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117" name="Google Shape;1117;p55"/>
          <p:cNvSpPr txBox="1"/>
          <p:nvPr>
            <p:ph idx="1" type="body"/>
          </p:nvPr>
        </p:nvSpPr>
        <p:spPr>
          <a:xfrm>
            <a:off x="2518000"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Langfristiges Engagement von neuen Investoren </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Marktbewertung nach Notierung und Handel </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Signifikante Vorteile für das Branding</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Bonitätsvorteile</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Keine Cashflow-Verpflichtungen außer für Dividenden</a:t>
            </a:r>
            <a:endParaRPr sz="1800">
              <a:latin typeface="Calibri"/>
              <a:ea typeface="Calibri"/>
              <a:cs typeface="Calibri"/>
              <a:sym typeface="Calibri"/>
            </a:endParaRPr>
          </a:p>
          <a:p>
            <a:pPr indent="-228600" lvl="0" marL="457200" rtl="0" algn="l">
              <a:lnSpc>
                <a:spcPct val="100000"/>
              </a:lnSpc>
              <a:spcBef>
                <a:spcPts val="0"/>
              </a:spcBef>
              <a:spcAft>
                <a:spcPts val="0"/>
              </a:spcAft>
              <a:buSzPts val="2000"/>
              <a:buFont typeface="Calibri"/>
              <a:buNone/>
            </a:pPr>
            <a:r>
              <a:t/>
            </a:r>
            <a:endParaRPr sz="1800">
              <a:latin typeface="Calibri"/>
              <a:ea typeface="Calibri"/>
              <a:cs typeface="Calibri"/>
              <a:sym typeface="Calibri"/>
            </a:endParaRPr>
          </a:p>
        </p:txBody>
      </p:sp>
      <p:sp>
        <p:nvSpPr>
          <p:cNvPr id="1118" name="Google Shape;1118;p55"/>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800">
                <a:latin typeface="Calibri"/>
                <a:ea typeface="Calibri"/>
                <a:cs typeface="Calibri"/>
                <a:sym typeface="Calibri"/>
              </a:rPr>
              <a:t>Vorteile der Corporate Governance </a:t>
            </a:r>
            <a:endParaRPr sz="1800">
              <a:latin typeface="Calibri"/>
              <a:ea typeface="Calibri"/>
              <a:cs typeface="Calibri"/>
              <a:sym typeface="Calibri"/>
            </a:endParaRPr>
          </a:p>
          <a:p>
            <a:pPr indent="-336550" lvl="0" marL="457200" rtl="0" algn="l">
              <a:lnSpc>
                <a:spcPct val="115000"/>
              </a:lnSpc>
              <a:spcBef>
                <a:spcPts val="0"/>
              </a:spcBef>
              <a:spcAft>
                <a:spcPts val="0"/>
              </a:spcAft>
              <a:buSzPts val="1700"/>
              <a:buChar char="●"/>
            </a:pPr>
            <a:r>
              <a:rPr lang="de-DE" sz="1800">
                <a:latin typeface="Calibri"/>
                <a:ea typeface="Calibri"/>
                <a:cs typeface="Calibri"/>
                <a:sym typeface="Calibri"/>
              </a:rPr>
              <a:t>Höhere Effizienz aufgrund der Marktbeobachtung</a:t>
            </a:r>
            <a:endParaRPr sz="1800">
              <a:latin typeface="Calibri"/>
              <a:ea typeface="Calibri"/>
              <a:cs typeface="Calibri"/>
              <a:sym typeface="Calibri"/>
            </a:endParaRPr>
          </a:p>
          <a:p>
            <a:pPr indent="-349250" lvl="0" marL="457200" rtl="0" algn="l">
              <a:lnSpc>
                <a:spcPct val="115000"/>
              </a:lnSpc>
              <a:spcBef>
                <a:spcPts val="0"/>
              </a:spcBef>
              <a:spcAft>
                <a:spcPts val="0"/>
              </a:spcAft>
              <a:buSzPts val="1900"/>
              <a:buChar char="●"/>
            </a:pPr>
            <a:r>
              <a:rPr lang="de-DE" sz="1800">
                <a:latin typeface="Calibri"/>
                <a:ea typeface="Calibri"/>
                <a:cs typeface="Calibri"/>
                <a:sym typeface="Calibri"/>
              </a:rPr>
              <a:t>Externer Direktor bringt Know-how und Fachwissen ein</a:t>
            </a:r>
            <a:endParaRPr sz="1800">
              <a:latin typeface="Calibri"/>
              <a:ea typeface="Calibri"/>
              <a:cs typeface="Calibri"/>
              <a:sym typeface="Calibri"/>
            </a:endParaRPr>
          </a:p>
        </p:txBody>
      </p:sp>
      <p:pic>
        <p:nvPicPr>
          <p:cNvPr id="1119" name="Google Shape;1119;p5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20" name="Google Shape;1120;p55"/>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Kapitalmärkte - Aktien</a:t>
            </a:r>
            <a:endParaRPr sz="1600"/>
          </a:p>
        </p:txBody>
      </p:sp>
      <p:sp>
        <p:nvSpPr>
          <p:cNvPr id="1121" name="Google Shape;1121;p5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122" name="Google Shape;1122;p55"/>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5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128" name="Google Shape;1128;p56"/>
          <p:cNvSpPr txBox="1"/>
          <p:nvPr>
            <p:ph idx="1" type="body"/>
          </p:nvPr>
        </p:nvSpPr>
        <p:spPr>
          <a:xfrm>
            <a:off x="2518000"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Hohe Kosten für den Marktzugang - Marketing, Prospekte, Berater, Umstrukturierung</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Risiko, nicht genügend Investitionen anzuziehen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Risiko eines negativen Marktdrucks auf die Aktienwerte</a:t>
            </a:r>
            <a:endParaRPr sz="1800">
              <a:solidFill>
                <a:srgbClr val="FF0000"/>
              </a:solidFill>
              <a:latin typeface="Calibri"/>
              <a:ea typeface="Calibri"/>
              <a:cs typeface="Calibri"/>
              <a:sym typeface="Calibri"/>
            </a:endParaRPr>
          </a:p>
        </p:txBody>
      </p:sp>
      <p:sp>
        <p:nvSpPr>
          <p:cNvPr id="1129" name="Google Shape;1129;p56"/>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Externe" Aktionärsfragen - Verwässerung des Eigentums / Streben nach Dividendenrendite statt nach langfristigem Wachstum</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Einhaltungspflichten und Kosten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Keine Steuervorteile</a:t>
            </a:r>
            <a:endParaRPr sz="1800">
              <a:solidFill>
                <a:srgbClr val="FF0000"/>
              </a:solidFill>
              <a:latin typeface="Calibri"/>
              <a:ea typeface="Calibri"/>
              <a:cs typeface="Calibri"/>
              <a:sym typeface="Calibri"/>
            </a:endParaRPr>
          </a:p>
        </p:txBody>
      </p:sp>
      <p:pic>
        <p:nvPicPr>
          <p:cNvPr id="1130" name="Google Shape;1130;p56"/>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31" name="Google Shape;1131;p56"/>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Kapitalmärkte - Aktien</a:t>
            </a:r>
            <a:endParaRPr sz="1600"/>
          </a:p>
        </p:txBody>
      </p:sp>
      <p:sp>
        <p:nvSpPr>
          <p:cNvPr id="1132" name="Google Shape;1132;p5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133" name="Google Shape;1133;p56"/>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
          <p:cNvSpPr txBox="1"/>
          <p:nvPr>
            <p:ph idx="1" type="body"/>
          </p:nvPr>
        </p:nvSpPr>
        <p:spPr>
          <a:xfrm>
            <a:off x="1871664" y="1211350"/>
            <a:ext cx="7529914" cy="33937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de-DE" sz="2100">
                <a:solidFill>
                  <a:schemeClr val="dk1"/>
                </a:solidFill>
              </a:rPr>
              <a:t>Quellen der Finanzierung</a:t>
            </a:r>
            <a:endParaRPr/>
          </a:p>
          <a:p>
            <a:pPr indent="-88900" lvl="0" marL="36000" rtl="0" algn="l">
              <a:lnSpc>
                <a:spcPct val="100000"/>
              </a:lnSpc>
              <a:spcBef>
                <a:spcPts val="0"/>
              </a:spcBef>
              <a:spcAft>
                <a:spcPts val="0"/>
              </a:spcAft>
              <a:buSzPts val="1400"/>
              <a:buChar char="●"/>
            </a:pPr>
            <a:r>
              <a:rPr lang="de-DE"/>
              <a:t>Interne Quellen</a:t>
            </a:r>
            <a:endParaRPr/>
          </a:p>
          <a:p>
            <a:pPr indent="-88900" lvl="0" marL="36000" rtl="0" algn="l">
              <a:lnSpc>
                <a:spcPct val="100000"/>
              </a:lnSpc>
              <a:spcBef>
                <a:spcPts val="0"/>
              </a:spcBef>
              <a:spcAft>
                <a:spcPts val="0"/>
              </a:spcAft>
              <a:buSzPts val="1400"/>
              <a:buChar char="●"/>
            </a:pPr>
            <a:r>
              <a:rPr lang="de-DE"/>
              <a:t>Externe Quellen</a:t>
            </a:r>
            <a:endParaRPr/>
          </a:p>
          <a:p>
            <a:pPr indent="52900" lvl="0" marL="360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sz="2100">
                <a:solidFill>
                  <a:schemeClr val="dk1"/>
                </a:solidFill>
              </a:rPr>
              <a:t>Finanzierungsstrategie und ihre Auswirkungen auf Ihr Unternehmen</a:t>
            </a:r>
            <a:endParaRPr/>
          </a:p>
          <a:p>
            <a:pPr indent="-88900" lvl="0" marL="36000" rtl="0" algn="l">
              <a:lnSpc>
                <a:spcPct val="100000"/>
              </a:lnSpc>
              <a:spcBef>
                <a:spcPts val="0"/>
              </a:spcBef>
              <a:spcAft>
                <a:spcPts val="0"/>
              </a:spcAft>
              <a:buSzPts val="1400"/>
              <a:buChar char="●"/>
            </a:pPr>
            <a:r>
              <a:rPr lang="de-DE"/>
              <a:t>Schlechte Finanzplanung und -voranschläge, Kurzfristigkeit (Quantität)</a:t>
            </a:r>
            <a:endParaRPr/>
          </a:p>
          <a:p>
            <a:pPr indent="-88900" lvl="0" marL="36000" rtl="0" algn="l">
              <a:lnSpc>
                <a:spcPct val="100000"/>
              </a:lnSpc>
              <a:spcBef>
                <a:spcPts val="0"/>
              </a:spcBef>
              <a:spcAft>
                <a:spcPts val="0"/>
              </a:spcAft>
              <a:buSzPts val="1400"/>
              <a:buChar char="●"/>
            </a:pPr>
            <a:r>
              <a:rPr lang="de-DE"/>
              <a:t>Wie wichtig es ist, den perfekten Partner zu finden (Ressourcen, Finanzpartner)</a:t>
            </a:r>
            <a:endParaRPr/>
          </a:p>
        </p:txBody>
      </p:sp>
      <p:pic>
        <p:nvPicPr>
          <p:cNvPr id="195" name="Google Shape;195;p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96" name="Google Shape;196;p4"/>
          <p:cNvSpPr txBox="1"/>
          <p:nvPr/>
        </p:nvSpPr>
        <p:spPr>
          <a:xfrm>
            <a:off x="2552650" y="728350"/>
            <a:ext cx="6321600" cy="63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Raleway"/>
              <a:buNone/>
            </a:pPr>
            <a:r>
              <a:rPr b="1" i="0" lang="de-DE" sz="3000" u="none" cap="none" strike="noStrike">
                <a:solidFill>
                  <a:schemeClr val="dk2"/>
                </a:solidFill>
                <a:latin typeface="Raleway"/>
                <a:ea typeface="Raleway"/>
                <a:cs typeface="Raleway"/>
                <a:sym typeface="Raleway"/>
              </a:rPr>
              <a:t>Detaillierter Index</a:t>
            </a:r>
            <a:endParaRPr b="1" i="0" sz="3000" u="none" cap="none" strike="noStrike">
              <a:solidFill>
                <a:schemeClr val="dk2"/>
              </a:solidFill>
              <a:latin typeface="Raleway"/>
              <a:ea typeface="Raleway"/>
              <a:cs typeface="Raleway"/>
              <a:sym typeface="Raleway"/>
            </a:endParaRPr>
          </a:p>
        </p:txBody>
      </p:sp>
      <p:sp>
        <p:nvSpPr>
          <p:cNvPr id="197" name="Google Shape;197;p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98" name="Google Shape;198;p4"/>
          <p:cNvPicPr preferRelativeResize="0"/>
          <p:nvPr/>
        </p:nvPicPr>
        <p:blipFill rotWithShape="1">
          <a:blip r:embed="rId4">
            <a:alphaModFix/>
          </a:blip>
          <a:srcRect b="0" l="0" r="0" t="0"/>
          <a:stretch/>
        </p:blipFill>
        <p:spPr>
          <a:xfrm>
            <a:off x="26258" y="4707226"/>
            <a:ext cx="1871663" cy="39317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5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139" name="Google Shape;1139;p57"/>
          <p:cNvSpPr txBox="1"/>
          <p:nvPr>
            <p:ph idx="1" type="body"/>
          </p:nvPr>
        </p:nvSpPr>
        <p:spPr>
          <a:xfrm>
            <a:off x="2298931" y="1690155"/>
            <a:ext cx="3671564"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Pauschalierter Geldeingang</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Niedriges Zinsumfeld garantiert niedrigen Coupon während der Laufzeit der Anleihe</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Ein erfolgreicher Zugang zum Markt könnte in Zukunft zu einem leichteren Zugang führen </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Möglichkeit der Prolongation von Schulden bei Fälligkeit</a:t>
            </a:r>
            <a:endParaRPr sz="1800">
              <a:latin typeface="Calibri"/>
              <a:ea typeface="Calibri"/>
              <a:cs typeface="Calibri"/>
              <a:sym typeface="Calibri"/>
            </a:endParaRPr>
          </a:p>
        </p:txBody>
      </p:sp>
      <p:sp>
        <p:nvSpPr>
          <p:cNvPr id="1140" name="Google Shape;1140;p57"/>
          <p:cNvSpPr txBox="1"/>
          <p:nvPr>
            <p:ph idx="2" type="body"/>
          </p:nvPr>
        </p:nvSpPr>
        <p:spPr>
          <a:xfrm>
            <a:off x="5814611" y="1690155"/>
            <a:ext cx="3232088"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Gezahlte Zinsen sind steuerlich absetzbar</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Keine Verwässerung des Eigentums</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Anleger mögen Anleihen</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1800">
                <a:latin typeface="Calibri"/>
                <a:ea typeface="Calibri"/>
                <a:cs typeface="Calibri"/>
                <a:sym typeface="Calibri"/>
              </a:rPr>
              <a:t>Verschiedene Optionen zur Strukturierung der Anleihebedingungen (z. B. Vanilla, Laufzeit, Abrufbar)</a:t>
            </a:r>
            <a:endParaRPr sz="1800">
              <a:latin typeface="Calibri"/>
              <a:ea typeface="Calibri"/>
              <a:cs typeface="Calibri"/>
              <a:sym typeface="Calibri"/>
            </a:endParaRPr>
          </a:p>
        </p:txBody>
      </p:sp>
      <p:pic>
        <p:nvPicPr>
          <p:cNvPr id="1141" name="Google Shape;1141;p5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42" name="Google Shape;1142;p57"/>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Kapitalmärkte - Anleihen</a:t>
            </a:r>
            <a:endParaRPr sz="1600"/>
          </a:p>
        </p:txBody>
      </p:sp>
      <p:sp>
        <p:nvSpPr>
          <p:cNvPr id="1143" name="Google Shape;1143;p5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144" name="Google Shape;1144;p57"/>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9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150" name="Google Shape;1150;p96"/>
          <p:cNvSpPr txBox="1"/>
          <p:nvPr>
            <p:ph idx="1" type="body"/>
          </p:nvPr>
        </p:nvSpPr>
        <p:spPr>
          <a:xfrm>
            <a:off x="2097816" y="1844159"/>
            <a:ext cx="3875959" cy="32382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Kosten für die Markteinführung (Prospekt, Berater, mögliche Umstrukturierung, Compliance, Corporate Governance </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Risiko eines erfolglosen Verkaufs der Anleiheemission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Erfordert einen starken Cashflow, wenn die Anleihe fällig wird</a:t>
            </a:r>
            <a:endParaRPr sz="1800">
              <a:solidFill>
                <a:srgbClr val="FF0000"/>
              </a:solidFill>
              <a:latin typeface="Calibri"/>
              <a:ea typeface="Calibri"/>
              <a:cs typeface="Calibri"/>
              <a:sym typeface="Calibri"/>
            </a:endParaRPr>
          </a:p>
        </p:txBody>
      </p:sp>
      <p:sp>
        <p:nvSpPr>
          <p:cNvPr id="1151" name="Google Shape;1151;p96"/>
          <p:cNvSpPr txBox="1"/>
          <p:nvPr>
            <p:ph idx="2" type="body"/>
          </p:nvPr>
        </p:nvSpPr>
        <p:spPr>
          <a:xfrm>
            <a:off x="5973775" y="1844159"/>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Änderung (Anstieg) der Zinssätze könnte Refinanzierungs-/Rollover-Optionen beeinflussen</a:t>
            </a:r>
            <a:endParaRPr sz="1800">
              <a:solidFill>
                <a:srgbClr val="FF0000"/>
              </a:solidFill>
              <a:latin typeface="Calibri"/>
              <a:ea typeface="Calibri"/>
              <a:cs typeface="Calibri"/>
              <a:sym typeface="Calibri"/>
            </a:endParaRPr>
          </a:p>
          <a:p>
            <a:pPr indent="-349250" lvl="0" marL="457200" rtl="0" algn="l">
              <a:lnSpc>
                <a:spcPct val="115000"/>
              </a:lnSpc>
              <a:spcBef>
                <a:spcPts val="0"/>
              </a:spcBef>
              <a:spcAft>
                <a:spcPts val="0"/>
              </a:spcAft>
              <a:buClr>
                <a:srgbClr val="FF0000"/>
              </a:buClr>
              <a:buSzPts val="1900"/>
              <a:buChar char="●"/>
            </a:pPr>
            <a:r>
              <a:rPr lang="de-DE" sz="1800">
                <a:solidFill>
                  <a:srgbClr val="FF0000"/>
                </a:solidFill>
                <a:latin typeface="Calibri"/>
                <a:ea typeface="Calibri"/>
                <a:cs typeface="Calibri"/>
                <a:sym typeface="Calibri"/>
              </a:rPr>
              <a:t>Marktkräfte könnten den Markenwert beeinflussen</a:t>
            </a:r>
            <a:endParaRPr sz="1800">
              <a:solidFill>
                <a:srgbClr val="FF0000"/>
              </a:solidFill>
              <a:latin typeface="Calibri"/>
              <a:ea typeface="Calibri"/>
              <a:cs typeface="Calibri"/>
              <a:sym typeface="Calibri"/>
            </a:endParaRPr>
          </a:p>
        </p:txBody>
      </p:sp>
      <p:pic>
        <p:nvPicPr>
          <p:cNvPr id="1152" name="Google Shape;1152;p96"/>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53" name="Google Shape;1153;p96"/>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Kapitalmärkte - Anleihen</a:t>
            </a:r>
            <a:endParaRPr sz="1600"/>
          </a:p>
        </p:txBody>
      </p:sp>
      <p:sp>
        <p:nvSpPr>
          <p:cNvPr id="1154" name="Google Shape;1154;p9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155" name="Google Shape;1155;p96"/>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97"/>
          <p:cNvSpPr txBox="1"/>
          <p:nvPr>
            <p:ph type="title"/>
          </p:nvPr>
        </p:nvSpPr>
        <p:spPr>
          <a:xfrm>
            <a:off x="1283496" y="552886"/>
            <a:ext cx="7763203" cy="18938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2100"/>
              <a:buFont typeface="Arial"/>
              <a:buNone/>
            </a:pPr>
            <a:r>
              <a:rPr lang="de-DE"/>
              <a:t>Außenfinanzierung - Finanzierungsinstrumente</a:t>
            </a:r>
            <a:br>
              <a:rPr lang="de-DE"/>
            </a:br>
            <a:endParaRPr/>
          </a:p>
        </p:txBody>
      </p:sp>
      <p:grpSp>
        <p:nvGrpSpPr>
          <p:cNvPr id="1162" name="Google Shape;1162;p97"/>
          <p:cNvGrpSpPr/>
          <p:nvPr/>
        </p:nvGrpSpPr>
        <p:grpSpPr>
          <a:xfrm>
            <a:off x="1353696" y="1516467"/>
            <a:ext cx="5686425" cy="2217823"/>
            <a:chOff x="2159348" y="2758466"/>
            <a:chExt cx="4500890" cy="2231211"/>
          </a:xfrm>
        </p:grpSpPr>
        <p:sp>
          <p:nvSpPr>
            <p:cNvPr id="1163" name="Google Shape;1163;p97"/>
            <p:cNvSpPr/>
            <p:nvPr/>
          </p:nvSpPr>
          <p:spPr>
            <a:xfrm>
              <a:off x="3492408" y="3212886"/>
              <a:ext cx="2160300" cy="1440000"/>
            </a:xfrm>
            <a:prstGeom prst="triangle">
              <a:avLst>
                <a:gd fmla="val 50000" name="adj"/>
              </a:avLst>
            </a:prstGeom>
            <a:solidFill>
              <a:srgbClr val="DDE3F1"/>
            </a:solidFill>
            <a:ln cap="flat" cmpd="sng" w="19050">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164" name="Google Shape;1164;p97"/>
            <p:cNvSpPr txBox="1"/>
            <p:nvPr/>
          </p:nvSpPr>
          <p:spPr>
            <a:xfrm>
              <a:off x="3879323" y="2758466"/>
              <a:ext cx="1368000" cy="30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de-DE" sz="1350" u="none" cap="none" strike="noStrike">
                  <a:solidFill>
                    <a:schemeClr val="dk1"/>
                  </a:solidFill>
                  <a:latin typeface="Arial"/>
                  <a:ea typeface="Arial"/>
                  <a:cs typeface="Arial"/>
                  <a:sym typeface="Arial"/>
                </a:rPr>
                <a:t>Spenden, Zuschüsse</a:t>
              </a:r>
              <a:endParaRPr b="1" i="0" sz="1350" u="none" cap="none" strike="noStrike">
                <a:solidFill>
                  <a:schemeClr val="dk1"/>
                </a:solidFill>
                <a:latin typeface="Arial"/>
                <a:ea typeface="Arial"/>
                <a:cs typeface="Arial"/>
                <a:sym typeface="Arial"/>
              </a:endParaRPr>
            </a:p>
          </p:txBody>
        </p:sp>
        <p:sp>
          <p:nvSpPr>
            <p:cNvPr id="1165" name="Google Shape;1165;p97"/>
            <p:cNvSpPr txBox="1"/>
            <p:nvPr/>
          </p:nvSpPr>
          <p:spPr>
            <a:xfrm>
              <a:off x="2159348" y="4646566"/>
              <a:ext cx="1440600" cy="30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de-DE" sz="1350" u="none" cap="none" strike="noStrike">
                  <a:solidFill>
                    <a:schemeClr val="dk1"/>
                  </a:solidFill>
                  <a:latin typeface="Arial"/>
                  <a:ea typeface="Arial"/>
                  <a:cs typeface="Arial"/>
                  <a:sym typeface="Arial"/>
                </a:rPr>
                <a:t>Beteiligungskapital</a:t>
              </a:r>
              <a:endParaRPr b="0" i="0" sz="1400" u="none" cap="none" strike="noStrike">
                <a:solidFill>
                  <a:srgbClr val="000000"/>
                </a:solidFill>
                <a:latin typeface="Arial"/>
                <a:ea typeface="Arial"/>
                <a:cs typeface="Arial"/>
                <a:sym typeface="Arial"/>
              </a:endParaRPr>
            </a:p>
          </p:txBody>
        </p:sp>
        <p:sp>
          <p:nvSpPr>
            <p:cNvPr id="1166" name="Google Shape;1166;p97"/>
            <p:cNvSpPr txBox="1"/>
            <p:nvPr/>
          </p:nvSpPr>
          <p:spPr>
            <a:xfrm>
              <a:off x="5292238" y="4658234"/>
              <a:ext cx="1368000" cy="30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de-DE" sz="1350" u="none" cap="none" strike="noStrike">
                  <a:solidFill>
                    <a:schemeClr val="dk1"/>
                  </a:solidFill>
                  <a:latin typeface="Arial"/>
                  <a:ea typeface="Arial"/>
                  <a:cs typeface="Arial"/>
                  <a:sym typeface="Arial"/>
                </a:rPr>
                <a:t>Fremdkapital</a:t>
              </a:r>
              <a:endParaRPr b="0" i="0" sz="1400" u="none" cap="none" strike="noStrike">
                <a:solidFill>
                  <a:srgbClr val="000000"/>
                </a:solidFill>
                <a:latin typeface="Arial"/>
                <a:ea typeface="Arial"/>
                <a:cs typeface="Arial"/>
                <a:sym typeface="Arial"/>
              </a:endParaRPr>
            </a:p>
          </p:txBody>
        </p:sp>
        <p:sp>
          <p:nvSpPr>
            <p:cNvPr id="1167" name="Google Shape;1167;p97"/>
            <p:cNvSpPr txBox="1"/>
            <p:nvPr/>
          </p:nvSpPr>
          <p:spPr>
            <a:xfrm>
              <a:off x="3851762" y="4687877"/>
              <a:ext cx="1440600" cy="30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chemeClr val="dk1"/>
                  </a:solidFill>
                  <a:latin typeface="Arial"/>
                  <a:ea typeface="Arial"/>
                  <a:cs typeface="Arial"/>
                  <a:sym typeface="Arial"/>
                </a:rPr>
                <a:t>Mezzanine-Kapital</a:t>
              </a:r>
              <a:endParaRPr b="0" i="0" sz="1400" u="none" cap="none" strike="noStrike">
                <a:solidFill>
                  <a:srgbClr val="000000"/>
                </a:solidFill>
                <a:latin typeface="Arial"/>
                <a:ea typeface="Arial"/>
                <a:cs typeface="Arial"/>
                <a:sym typeface="Arial"/>
              </a:endParaRPr>
            </a:p>
          </p:txBody>
        </p:sp>
        <p:cxnSp>
          <p:nvCxnSpPr>
            <p:cNvPr id="1168" name="Google Shape;1168;p97"/>
            <p:cNvCxnSpPr/>
            <p:nvPr/>
          </p:nvCxnSpPr>
          <p:spPr>
            <a:xfrm rot="10800000">
              <a:off x="3636244" y="4797467"/>
              <a:ext cx="288000" cy="900"/>
            </a:xfrm>
            <a:prstGeom prst="straightConnector1">
              <a:avLst/>
            </a:prstGeom>
            <a:noFill/>
            <a:ln cap="flat" cmpd="sng" w="9525">
              <a:solidFill>
                <a:schemeClr val="dk1"/>
              </a:solidFill>
              <a:prstDash val="solid"/>
              <a:round/>
              <a:headEnd len="sm" w="sm" type="none"/>
              <a:tailEnd len="med" w="med" type="triangle"/>
            </a:ln>
          </p:spPr>
        </p:cxnSp>
        <p:cxnSp>
          <p:nvCxnSpPr>
            <p:cNvPr id="1169" name="Google Shape;1169;p97"/>
            <p:cNvCxnSpPr/>
            <p:nvPr/>
          </p:nvCxnSpPr>
          <p:spPr>
            <a:xfrm rot="10800000">
              <a:off x="5219646" y="4797467"/>
              <a:ext cx="288000" cy="900"/>
            </a:xfrm>
            <a:prstGeom prst="straightConnector1">
              <a:avLst/>
            </a:prstGeom>
            <a:noFill/>
            <a:ln cap="flat" cmpd="sng" w="9525">
              <a:solidFill>
                <a:schemeClr val="dk1"/>
              </a:solidFill>
              <a:prstDash val="solid"/>
              <a:round/>
              <a:headEnd len="med" w="med" type="triangle"/>
              <a:tailEnd len="sm" w="sm" type="none"/>
            </a:ln>
          </p:spPr>
        </p:cxnSp>
        <p:sp>
          <p:nvSpPr>
            <p:cNvPr id="1170" name="Google Shape;1170;p97"/>
            <p:cNvSpPr txBox="1"/>
            <p:nvPr/>
          </p:nvSpPr>
          <p:spPr>
            <a:xfrm>
              <a:off x="4068191" y="3931518"/>
              <a:ext cx="1007700" cy="30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chemeClr val="dk1"/>
                  </a:solidFill>
                  <a:latin typeface="Arial"/>
                  <a:ea typeface="Arial"/>
                  <a:cs typeface="Arial"/>
                  <a:sym typeface="Arial"/>
                </a:rPr>
                <a:t>Hybrides Kapital</a:t>
              </a:r>
              <a:endParaRPr b="0" i="0" sz="1400" u="none" cap="none" strike="noStrike">
                <a:solidFill>
                  <a:srgbClr val="000000"/>
                </a:solidFill>
                <a:latin typeface="Arial"/>
                <a:ea typeface="Arial"/>
                <a:cs typeface="Arial"/>
                <a:sym typeface="Arial"/>
              </a:endParaRPr>
            </a:p>
          </p:txBody>
        </p:sp>
        <p:cxnSp>
          <p:nvCxnSpPr>
            <p:cNvPr id="1171" name="Google Shape;1171;p97"/>
            <p:cNvCxnSpPr/>
            <p:nvPr/>
          </p:nvCxnSpPr>
          <p:spPr>
            <a:xfrm flipH="1">
              <a:off x="3851898" y="4222563"/>
              <a:ext cx="431700" cy="286500"/>
            </a:xfrm>
            <a:prstGeom prst="straightConnector1">
              <a:avLst/>
            </a:prstGeom>
            <a:noFill/>
            <a:ln cap="flat" cmpd="sng" w="9525">
              <a:solidFill>
                <a:schemeClr val="dk1"/>
              </a:solidFill>
              <a:prstDash val="solid"/>
              <a:round/>
              <a:headEnd len="sm" w="sm" type="none"/>
              <a:tailEnd len="med" w="med" type="triangle"/>
            </a:ln>
          </p:spPr>
        </p:cxnSp>
        <p:cxnSp>
          <p:nvCxnSpPr>
            <p:cNvPr id="1172" name="Google Shape;1172;p97"/>
            <p:cNvCxnSpPr/>
            <p:nvPr/>
          </p:nvCxnSpPr>
          <p:spPr>
            <a:xfrm>
              <a:off x="4913488" y="4229750"/>
              <a:ext cx="431700" cy="288300"/>
            </a:xfrm>
            <a:prstGeom prst="straightConnector1">
              <a:avLst/>
            </a:prstGeom>
            <a:noFill/>
            <a:ln cap="flat" cmpd="sng" w="9525">
              <a:solidFill>
                <a:schemeClr val="dk1"/>
              </a:solidFill>
              <a:prstDash val="solid"/>
              <a:round/>
              <a:headEnd len="sm" w="sm" type="none"/>
              <a:tailEnd len="med" w="med" type="triangle"/>
            </a:ln>
          </p:spPr>
        </p:cxnSp>
        <p:cxnSp>
          <p:nvCxnSpPr>
            <p:cNvPr id="1173" name="Google Shape;1173;p97"/>
            <p:cNvCxnSpPr/>
            <p:nvPr/>
          </p:nvCxnSpPr>
          <p:spPr>
            <a:xfrm rot="-5400000">
              <a:off x="4347323" y="3572689"/>
              <a:ext cx="432000" cy="0"/>
            </a:xfrm>
            <a:prstGeom prst="straightConnector1">
              <a:avLst/>
            </a:prstGeom>
            <a:noFill/>
            <a:ln cap="flat" cmpd="sng" w="9525">
              <a:solidFill>
                <a:schemeClr val="dk1"/>
              </a:solidFill>
              <a:prstDash val="solid"/>
              <a:round/>
              <a:headEnd len="sm" w="sm" type="none"/>
              <a:tailEnd len="med" w="med" type="triangle"/>
            </a:ln>
          </p:spPr>
        </p:cxnSp>
      </p:grpSp>
      <p:sp>
        <p:nvSpPr>
          <p:cNvPr id="1174" name="Google Shape;1174;p97"/>
          <p:cNvSpPr txBox="1"/>
          <p:nvPr/>
        </p:nvSpPr>
        <p:spPr>
          <a:xfrm>
            <a:off x="1871663" y="4197804"/>
            <a:ext cx="6266100" cy="30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75"/>
              <a:buFont typeface="Arial"/>
              <a:buNone/>
            </a:pPr>
            <a:r>
              <a:rPr b="0" i="0" lang="de-DE" sz="675" u="none" cap="none" strike="noStrike">
                <a:solidFill>
                  <a:srgbClr val="3F3F3F"/>
                </a:solidFill>
                <a:latin typeface="Arial"/>
                <a:ea typeface="Arial"/>
                <a:cs typeface="Arial"/>
                <a:sym typeface="Arial"/>
              </a:rPr>
              <a:t>Quelle: Achleitner, A. K., Spiess-Knafl, W., &amp; Volk, S. (2011). Finanzierung von Social Enterprises - Neue Herausforderungen für die Finanzmärkte. </a:t>
            </a:r>
            <a:r>
              <a:rPr b="0" i="1" lang="de-DE" sz="675" u="none" cap="none" strike="noStrike">
                <a:solidFill>
                  <a:srgbClr val="3F3F3F"/>
                </a:solidFill>
                <a:latin typeface="Arial"/>
                <a:ea typeface="Arial"/>
                <a:cs typeface="Arial"/>
                <a:sym typeface="Arial"/>
              </a:rPr>
              <a:t>Social Entrepreneurship-Social Business: Für die Gesellschaft unternehmen</a:t>
            </a:r>
            <a:r>
              <a:rPr b="0" i="0" lang="de-DE" sz="675" u="none" cap="none" strike="noStrike">
                <a:solidFill>
                  <a:srgbClr val="3F3F3F"/>
                </a:solidFill>
                <a:latin typeface="Arial"/>
                <a:ea typeface="Arial"/>
                <a:cs typeface="Arial"/>
                <a:sym typeface="Arial"/>
              </a:rPr>
              <a:t>, 269-286.</a:t>
            </a:r>
            <a:endParaRPr b="0" i="0" sz="675" u="none" cap="none" strike="noStrike">
              <a:solidFill>
                <a:srgbClr val="3F3F3F"/>
              </a:solidFill>
              <a:latin typeface="Arial"/>
              <a:ea typeface="Arial"/>
              <a:cs typeface="Arial"/>
              <a:sym typeface="Arial"/>
            </a:endParaRPr>
          </a:p>
        </p:txBody>
      </p:sp>
      <p:sp>
        <p:nvSpPr>
          <p:cNvPr id="1175" name="Google Shape;1175;p97"/>
          <p:cNvSpPr txBox="1"/>
          <p:nvPr/>
        </p:nvSpPr>
        <p:spPr>
          <a:xfrm>
            <a:off x="928662" y="789552"/>
            <a:ext cx="7143900" cy="20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2"/>
              </a:solidFill>
              <a:latin typeface="Arial"/>
              <a:ea typeface="Arial"/>
              <a:cs typeface="Arial"/>
              <a:sym typeface="Arial"/>
            </a:endParaRPr>
          </a:p>
        </p:txBody>
      </p:sp>
      <p:sp>
        <p:nvSpPr>
          <p:cNvPr id="1176" name="Google Shape;1176;p9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177" name="Google Shape;1177;p97"/>
          <p:cNvPicPr preferRelativeResize="0"/>
          <p:nvPr/>
        </p:nvPicPr>
        <p:blipFill rotWithShape="1">
          <a:blip r:embed="rId3">
            <a:alphaModFix/>
          </a:blip>
          <a:srcRect b="0" l="0" r="0" t="0"/>
          <a:stretch/>
        </p:blipFill>
        <p:spPr>
          <a:xfrm>
            <a:off x="79013" y="4672056"/>
            <a:ext cx="1871663" cy="393179"/>
          </a:xfrm>
          <a:prstGeom prst="rect">
            <a:avLst/>
          </a:prstGeom>
          <a:noFill/>
          <a:ln>
            <a:noFill/>
          </a:ln>
        </p:spPr>
      </p:pic>
      <p:pic>
        <p:nvPicPr>
          <p:cNvPr id="1178" name="Google Shape;1178;p97"/>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9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184" name="Google Shape;1184;p98"/>
          <p:cNvSpPr txBox="1"/>
          <p:nvPr>
            <p:ph idx="1" type="body"/>
          </p:nvPr>
        </p:nvSpPr>
        <p:spPr>
          <a:xfrm>
            <a:off x="2105350"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Dies könnte in Form von speziellen Instrumenten geschehen, die möglicherweise nicht für alle Zielgruppen geeignet sind</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Beispiele sind Wandelanleihen, Vorzugsaktien, sehr langfristige Anleihen</a:t>
            </a:r>
            <a:endParaRPr sz="1800">
              <a:latin typeface="Calibri"/>
              <a:ea typeface="Calibri"/>
              <a:cs typeface="Calibri"/>
              <a:sym typeface="Calibri"/>
            </a:endParaRPr>
          </a:p>
        </p:txBody>
      </p:sp>
      <p:sp>
        <p:nvSpPr>
          <p:cNvPr id="1185" name="Google Shape;1185;p98"/>
          <p:cNvSpPr txBox="1"/>
          <p:nvPr>
            <p:ph idx="2" type="body"/>
          </p:nvPr>
        </p:nvSpPr>
        <p:spPr>
          <a:xfrm>
            <a:off x="5378824" y="1758750"/>
            <a:ext cx="3666351"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Diese Instrumente bieten oft eine höhere Rendite (Coupon), da sie mit einem höheren Risiko verbunden sind. </a:t>
            </a:r>
            <a:endParaRPr sz="1800">
              <a:solidFill>
                <a:srgbClr val="FF0000"/>
              </a:solidFill>
              <a:latin typeface="Calibri"/>
              <a:ea typeface="Calibri"/>
              <a:cs typeface="Calibri"/>
              <a:sym typeface="Calibri"/>
            </a:endParaRPr>
          </a:p>
          <a:p>
            <a:pPr indent="-336550" lvl="0" marL="457200" rtl="0" algn="l">
              <a:lnSpc>
                <a:spcPct val="115000"/>
              </a:lnSpc>
              <a:spcBef>
                <a:spcPts val="0"/>
              </a:spcBef>
              <a:spcAft>
                <a:spcPts val="0"/>
              </a:spcAft>
              <a:buClr>
                <a:srgbClr val="FF0000"/>
              </a:buClr>
              <a:buSzPts val="1700"/>
              <a:buChar char="●"/>
            </a:pPr>
            <a:r>
              <a:rPr lang="de-DE" sz="1800">
                <a:solidFill>
                  <a:srgbClr val="FF0000"/>
                </a:solidFill>
                <a:latin typeface="Calibri"/>
                <a:ea typeface="Calibri"/>
                <a:cs typeface="Calibri"/>
                <a:sym typeface="Calibri"/>
              </a:rPr>
              <a:t>Der Markt für diese Instrumente besteht hauptsächlich aus institutionellen Anlegern.</a:t>
            </a:r>
            <a:endParaRPr sz="1800">
              <a:solidFill>
                <a:srgbClr val="FF0000"/>
              </a:solidFill>
              <a:latin typeface="Calibri"/>
              <a:ea typeface="Calibri"/>
              <a:cs typeface="Calibri"/>
              <a:sym typeface="Calibri"/>
            </a:endParaRPr>
          </a:p>
        </p:txBody>
      </p:sp>
      <p:pic>
        <p:nvPicPr>
          <p:cNvPr id="1186" name="Google Shape;1186;p9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87" name="Google Shape;1187;p98"/>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Hybride Lösungen </a:t>
            </a:r>
            <a:endParaRPr sz="1600"/>
          </a:p>
        </p:txBody>
      </p:sp>
      <p:sp>
        <p:nvSpPr>
          <p:cNvPr id="1188" name="Google Shape;1188;p9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189" name="Google Shape;1189;p98"/>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9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195" name="Google Shape;1195;p99"/>
          <p:cNvSpPr txBox="1"/>
          <p:nvPr>
            <p:ph idx="1" type="body"/>
          </p:nvPr>
        </p:nvSpPr>
        <p:spPr>
          <a:xfrm>
            <a:off x="1950676"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Crowdfunding stützt sich auf viele kleine Investitionen von Einzelpersonen</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Der Anreiz zu investieren ist in der Regel emotional, nicht finanziell</a:t>
            </a:r>
            <a:endParaRPr sz="1800">
              <a:latin typeface="Calibri"/>
              <a:ea typeface="Calibri"/>
              <a:cs typeface="Calibri"/>
              <a:sym typeface="Calibri"/>
            </a:endParaRPr>
          </a:p>
          <a:p>
            <a:pPr indent="-228600" lvl="0" marL="457200" rtl="0" algn="l">
              <a:lnSpc>
                <a:spcPct val="100000"/>
              </a:lnSpc>
              <a:spcBef>
                <a:spcPts val="0"/>
              </a:spcBef>
              <a:spcAft>
                <a:spcPts val="0"/>
              </a:spcAft>
              <a:buSzPts val="2000"/>
              <a:buFont typeface="Calibri"/>
              <a:buNone/>
            </a:pPr>
            <a:r>
              <a:t/>
            </a:r>
            <a:endParaRPr sz="1800">
              <a:latin typeface="Calibri"/>
              <a:ea typeface="Calibri"/>
              <a:cs typeface="Calibri"/>
              <a:sym typeface="Calibri"/>
            </a:endParaRPr>
          </a:p>
        </p:txBody>
      </p:sp>
      <p:sp>
        <p:nvSpPr>
          <p:cNvPr id="1196" name="Google Shape;1196;p99"/>
          <p:cNvSpPr txBox="1"/>
          <p:nvPr>
            <p:ph idx="2" type="body"/>
          </p:nvPr>
        </p:nvSpPr>
        <p:spPr>
          <a:xfrm>
            <a:off x="5406376" y="1758750"/>
            <a:ext cx="3638799"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800">
                <a:latin typeface="Calibri"/>
                <a:ea typeface="Calibri"/>
                <a:cs typeface="Calibri"/>
                <a:sym typeface="Calibri"/>
              </a:rPr>
              <a:t>Das Zielkapital kann bis zu 5 Mio. EUR betragen, liegt aber oft deutlich darunter.</a:t>
            </a:r>
            <a:endParaRPr sz="1800">
              <a:latin typeface="Calibri"/>
              <a:ea typeface="Calibri"/>
              <a:cs typeface="Calibri"/>
              <a:sym typeface="Calibri"/>
            </a:endParaRPr>
          </a:p>
          <a:p>
            <a:pPr indent="-336550" lvl="0" marL="457200" rtl="0" algn="l">
              <a:lnSpc>
                <a:spcPct val="115000"/>
              </a:lnSpc>
              <a:spcBef>
                <a:spcPts val="0"/>
              </a:spcBef>
              <a:spcAft>
                <a:spcPts val="0"/>
              </a:spcAft>
              <a:buSzPts val="1700"/>
              <a:buChar char="●"/>
            </a:pPr>
            <a:r>
              <a:rPr lang="de-DE" sz="1800">
                <a:latin typeface="Calibri"/>
                <a:ea typeface="Calibri"/>
                <a:cs typeface="Calibri"/>
                <a:sym typeface="Calibri"/>
              </a:rPr>
              <a:t>Es handelt sich um ein relativ kostengünstiges Verfahren, das einen Geschäftsplan und einen lizenzierten Vermittler erfordert</a:t>
            </a:r>
            <a:endParaRPr sz="1800">
              <a:latin typeface="Calibri"/>
              <a:ea typeface="Calibri"/>
              <a:cs typeface="Calibri"/>
              <a:sym typeface="Calibri"/>
            </a:endParaRPr>
          </a:p>
        </p:txBody>
      </p:sp>
      <p:pic>
        <p:nvPicPr>
          <p:cNvPr id="1197" name="Google Shape;1197;p9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98" name="Google Shape;1198;p99"/>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Crowdfunding </a:t>
            </a:r>
            <a:endParaRPr sz="1600"/>
          </a:p>
        </p:txBody>
      </p:sp>
      <p:sp>
        <p:nvSpPr>
          <p:cNvPr id="1199" name="Google Shape;1199;p9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200" name="Google Shape;1200;p99"/>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10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206" name="Google Shape;1206;p100"/>
          <p:cNvSpPr txBox="1"/>
          <p:nvPr>
            <p:ph idx="1" type="body"/>
          </p:nvPr>
        </p:nvSpPr>
        <p:spPr>
          <a:xfrm>
            <a:off x="2194750" y="1710215"/>
            <a:ext cx="3455700" cy="33063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Crowdfunding wird bei relativ geringem Kapitalbedarf eingesetzt</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meisten (75%) Crowdfunding-Kampagnen erreichen ihr Ziel nicht </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Crowdfunding ist ein relativ unregulierter Markt und es ist Vorsicht geboten</a:t>
            </a:r>
            <a:endParaRPr sz="1800">
              <a:solidFill>
                <a:srgbClr val="FF0000"/>
              </a:solidFill>
              <a:latin typeface="Calibri"/>
              <a:ea typeface="Calibri"/>
              <a:cs typeface="Calibri"/>
              <a:sym typeface="Calibri"/>
            </a:endParaRPr>
          </a:p>
        </p:txBody>
      </p:sp>
      <p:sp>
        <p:nvSpPr>
          <p:cNvPr id="1207" name="Google Shape;1207;p100"/>
          <p:cNvSpPr txBox="1"/>
          <p:nvPr>
            <p:ph idx="2" type="body"/>
          </p:nvPr>
        </p:nvSpPr>
        <p:spPr>
          <a:xfrm>
            <a:off x="5781400" y="1758750"/>
            <a:ext cx="3071400"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Crowdfunding zieht in der Regel Projekte an, die sozial, kulturell, persönlich und gemeinschaftsorientiert sind. </a:t>
            </a:r>
            <a:endParaRPr sz="1800">
              <a:solidFill>
                <a:srgbClr val="FF0000"/>
              </a:solidFill>
              <a:latin typeface="Calibri"/>
              <a:ea typeface="Calibri"/>
              <a:cs typeface="Calibri"/>
              <a:sym typeface="Calibri"/>
            </a:endParaRPr>
          </a:p>
        </p:txBody>
      </p:sp>
      <p:pic>
        <p:nvPicPr>
          <p:cNvPr id="1208" name="Google Shape;1208;p10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209" name="Google Shape;1209;p100"/>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Crowdfunding </a:t>
            </a:r>
            <a:endParaRPr sz="1600"/>
          </a:p>
        </p:txBody>
      </p:sp>
      <p:sp>
        <p:nvSpPr>
          <p:cNvPr id="1210" name="Google Shape;1210;p10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211" name="Google Shape;1211;p100"/>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101"/>
          <p:cNvSpPr txBox="1"/>
          <p:nvPr/>
        </p:nvSpPr>
        <p:spPr>
          <a:xfrm>
            <a:off x="1238250" y="1157288"/>
            <a:ext cx="6096000" cy="342900"/>
          </a:xfrm>
          <a:prstGeom prst="rect">
            <a:avLst/>
          </a:prstGeom>
          <a:noFill/>
          <a:ln>
            <a:noFill/>
          </a:ln>
        </p:spPr>
        <p:txBody>
          <a:bodyPr anchorCtr="0" anchor="b"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Arial"/>
              <a:ea typeface="Arial"/>
              <a:cs typeface="Arial"/>
              <a:sym typeface="Arial"/>
            </a:endParaRPr>
          </a:p>
        </p:txBody>
      </p:sp>
      <p:sp>
        <p:nvSpPr>
          <p:cNvPr id="1218" name="Google Shape;1218;p101"/>
          <p:cNvSpPr/>
          <p:nvPr/>
        </p:nvSpPr>
        <p:spPr>
          <a:xfrm>
            <a:off x="982874" y="2298644"/>
            <a:ext cx="2894591" cy="1950308"/>
          </a:xfrm>
          <a:prstGeom prst="roundRect">
            <a:avLst>
              <a:gd fmla="val 863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000000"/>
              </a:buClr>
              <a:buSzPts val="1248"/>
              <a:buFont typeface="Arial"/>
              <a:buNone/>
            </a:pPr>
            <a:r>
              <a:rPr b="1" i="0" lang="de-DE" sz="1248" u="none" cap="none" strike="noStrike">
                <a:solidFill>
                  <a:srgbClr val="000000"/>
                </a:solidFill>
                <a:latin typeface="Arial"/>
                <a:ea typeface="Arial"/>
                <a:cs typeface="Arial"/>
                <a:sym typeface="Arial"/>
              </a:rPr>
              <a:t>Rückzahlbarer Zuschuss</a:t>
            </a:r>
            <a:endParaRPr b="0" i="0" sz="1400" u="none" cap="none" strike="noStrike">
              <a:solidFill>
                <a:srgbClr val="000000"/>
              </a:solidFill>
              <a:latin typeface="Arial"/>
              <a:ea typeface="Arial"/>
              <a:cs typeface="Arial"/>
              <a:sym typeface="Arial"/>
            </a:endParaRPr>
          </a:p>
          <a:p>
            <a:pPr indent="-202406" lvl="0" marL="202406" marR="0" rtl="0" algn="l">
              <a:lnSpc>
                <a:spcPct val="110000"/>
              </a:lnSpc>
              <a:spcBef>
                <a:spcPts val="450"/>
              </a:spcBef>
              <a:spcAft>
                <a:spcPts val="0"/>
              </a:spcAft>
              <a:buClr>
                <a:srgbClr val="000000"/>
              </a:buClr>
              <a:buSzPts val="1248"/>
              <a:buFont typeface="Arial"/>
              <a:buChar char="•"/>
            </a:pPr>
            <a:r>
              <a:rPr b="0" i="0" lang="de-DE" sz="1248" u="none" cap="none" strike="noStrike">
                <a:solidFill>
                  <a:srgbClr val="000000"/>
                </a:solidFill>
                <a:latin typeface="Arial"/>
                <a:ea typeface="Arial"/>
                <a:cs typeface="Arial"/>
                <a:sym typeface="Arial"/>
              </a:rPr>
              <a:t>Darlehen, das nur zurückgezahlt werden muss, wenn das Projekt bestimmte Meilensteine erreicht. </a:t>
            </a:r>
            <a:endParaRPr b="0" i="0" sz="1400" u="none" cap="none" strike="noStrike">
              <a:solidFill>
                <a:srgbClr val="000000"/>
              </a:solidFill>
              <a:latin typeface="Arial"/>
              <a:ea typeface="Arial"/>
              <a:cs typeface="Arial"/>
              <a:sym typeface="Arial"/>
            </a:endParaRPr>
          </a:p>
          <a:p>
            <a:pPr indent="-202406" lvl="0" marL="202406" marR="0" rtl="0" algn="l">
              <a:lnSpc>
                <a:spcPct val="110000"/>
              </a:lnSpc>
              <a:spcBef>
                <a:spcPts val="450"/>
              </a:spcBef>
              <a:spcAft>
                <a:spcPts val="0"/>
              </a:spcAft>
              <a:buClr>
                <a:srgbClr val="000000"/>
              </a:buClr>
              <a:buSzPts val="1248"/>
              <a:buFont typeface="Arial"/>
              <a:buChar char="•"/>
            </a:pPr>
            <a:r>
              <a:rPr b="0" i="0" lang="de-DE" sz="1248" u="none" cap="none" strike="noStrike">
                <a:solidFill>
                  <a:srgbClr val="000000"/>
                </a:solidFill>
                <a:latin typeface="Arial"/>
                <a:ea typeface="Arial"/>
                <a:cs typeface="Arial"/>
                <a:sym typeface="Arial"/>
              </a:rPr>
              <a:t>Werden die Meilensteine nicht erreicht, wird der rückzahlbare Zuschuss in einen Zuschuss umgewandelt.</a:t>
            </a:r>
            <a:endParaRPr b="0" i="0" sz="1400" u="none" cap="none" strike="noStrike">
              <a:solidFill>
                <a:srgbClr val="000000"/>
              </a:solidFill>
              <a:latin typeface="Arial"/>
              <a:ea typeface="Arial"/>
              <a:cs typeface="Arial"/>
              <a:sym typeface="Arial"/>
            </a:endParaRPr>
          </a:p>
        </p:txBody>
      </p:sp>
      <p:sp>
        <p:nvSpPr>
          <p:cNvPr id="1219" name="Google Shape;1219;p101"/>
          <p:cNvSpPr/>
          <p:nvPr/>
        </p:nvSpPr>
        <p:spPr>
          <a:xfrm>
            <a:off x="4286250" y="1007205"/>
            <a:ext cx="3585031" cy="1493679"/>
          </a:xfrm>
          <a:prstGeom prst="roundRect">
            <a:avLst>
              <a:gd fmla="val 863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000000"/>
              </a:buClr>
              <a:buSzPts val="1248"/>
              <a:buFont typeface="Arial"/>
              <a:buNone/>
            </a:pPr>
            <a:r>
              <a:rPr b="1" i="0" lang="de-DE" sz="1248" u="none" cap="none" strike="noStrike">
                <a:solidFill>
                  <a:srgbClr val="000000"/>
                </a:solidFill>
                <a:latin typeface="Arial"/>
                <a:ea typeface="Arial"/>
                <a:cs typeface="Arial"/>
                <a:sym typeface="Arial"/>
              </a:rPr>
              <a:t>Erlassbares Darlehen</a:t>
            </a:r>
            <a:endParaRPr b="0" i="0" sz="1400" u="none" cap="none" strike="noStrike">
              <a:solidFill>
                <a:srgbClr val="000000"/>
              </a:solidFill>
              <a:latin typeface="Arial"/>
              <a:ea typeface="Arial"/>
              <a:cs typeface="Arial"/>
              <a:sym typeface="Arial"/>
            </a:endParaRPr>
          </a:p>
          <a:p>
            <a:pPr indent="-202406" lvl="0" marL="202406" marR="0" rtl="0" algn="l">
              <a:lnSpc>
                <a:spcPct val="110000"/>
              </a:lnSpc>
              <a:spcBef>
                <a:spcPts val="450"/>
              </a:spcBef>
              <a:spcAft>
                <a:spcPts val="0"/>
              </a:spcAft>
              <a:buClr>
                <a:srgbClr val="000000"/>
              </a:buClr>
              <a:buSzPts val="1248"/>
              <a:buFont typeface="Arial"/>
              <a:buChar char="•"/>
            </a:pPr>
            <a:r>
              <a:rPr b="0" i="0" lang="de-DE" sz="1248" u="none" cap="none" strike="noStrike">
                <a:solidFill>
                  <a:srgbClr val="000000"/>
                </a:solidFill>
                <a:latin typeface="Arial"/>
                <a:ea typeface="Arial"/>
                <a:cs typeface="Arial"/>
                <a:sym typeface="Arial"/>
              </a:rPr>
              <a:t>Darlehen, das im Erfolgsfall in einen Zuschuss umgewandelt wird.</a:t>
            </a:r>
            <a:endParaRPr b="0" i="0" sz="1400" u="none" cap="none" strike="noStrike">
              <a:solidFill>
                <a:srgbClr val="000000"/>
              </a:solidFill>
              <a:latin typeface="Arial"/>
              <a:ea typeface="Arial"/>
              <a:cs typeface="Arial"/>
              <a:sym typeface="Arial"/>
            </a:endParaRPr>
          </a:p>
          <a:p>
            <a:pPr indent="-202406" lvl="0" marL="202406" marR="0" rtl="0" algn="l">
              <a:lnSpc>
                <a:spcPct val="110000"/>
              </a:lnSpc>
              <a:spcBef>
                <a:spcPts val="450"/>
              </a:spcBef>
              <a:spcAft>
                <a:spcPts val="0"/>
              </a:spcAft>
              <a:buClr>
                <a:srgbClr val="000000"/>
              </a:buClr>
              <a:buSzPts val="1248"/>
              <a:buFont typeface="Arial"/>
              <a:buChar char="•"/>
            </a:pPr>
            <a:r>
              <a:rPr b="0" i="0" lang="de-DE" sz="1248" u="none" cap="none" strike="noStrike">
                <a:solidFill>
                  <a:srgbClr val="000000"/>
                </a:solidFill>
                <a:latin typeface="Arial"/>
                <a:ea typeface="Arial"/>
                <a:cs typeface="Arial"/>
                <a:sym typeface="Arial"/>
              </a:rPr>
              <a:t>Wenn das Sozialunternehmen die zuvor vereinbarten Ziele erreicht, muss das Darlehen nicht zurückgezahlt werden.</a:t>
            </a:r>
            <a:endParaRPr b="0" i="0" sz="1400" u="none" cap="none" strike="noStrike">
              <a:solidFill>
                <a:srgbClr val="000000"/>
              </a:solidFill>
              <a:latin typeface="Arial"/>
              <a:ea typeface="Arial"/>
              <a:cs typeface="Arial"/>
              <a:sym typeface="Arial"/>
            </a:endParaRPr>
          </a:p>
        </p:txBody>
      </p:sp>
      <p:sp>
        <p:nvSpPr>
          <p:cNvPr id="1220" name="Google Shape;1220;p101"/>
          <p:cNvSpPr/>
          <p:nvPr/>
        </p:nvSpPr>
        <p:spPr>
          <a:xfrm>
            <a:off x="997466" y="1024664"/>
            <a:ext cx="2880000" cy="1194900"/>
          </a:xfrm>
          <a:prstGeom prst="roundRect">
            <a:avLst>
              <a:gd fmla="val 863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75"/>
              <a:buFont typeface="Arial"/>
              <a:buNone/>
            </a:pPr>
            <a:r>
              <a:rPr b="1" i="0" lang="de-DE" sz="1275" u="none" cap="none" strike="noStrike">
                <a:solidFill>
                  <a:srgbClr val="000000"/>
                </a:solidFill>
                <a:latin typeface="Arial"/>
                <a:ea typeface="Arial"/>
                <a:cs typeface="Arial"/>
                <a:sym typeface="Arial"/>
              </a:rPr>
              <a:t>Wandelbarer Zuschuss </a:t>
            </a:r>
            <a:endParaRPr b="0" i="0" sz="1400" u="none" cap="none" strike="noStrike">
              <a:solidFill>
                <a:srgbClr val="000000"/>
              </a:solidFill>
              <a:latin typeface="Arial"/>
              <a:ea typeface="Arial"/>
              <a:cs typeface="Arial"/>
              <a:sym typeface="Arial"/>
            </a:endParaRPr>
          </a:p>
          <a:p>
            <a:pPr indent="-202406" lvl="0" marL="202406" marR="0" rtl="0" algn="l">
              <a:lnSpc>
                <a:spcPct val="115000"/>
              </a:lnSpc>
              <a:spcBef>
                <a:spcPts val="450"/>
              </a:spcBef>
              <a:spcAft>
                <a:spcPts val="0"/>
              </a:spcAft>
              <a:buClr>
                <a:srgbClr val="000000"/>
              </a:buClr>
              <a:buSzPts val="1275"/>
              <a:buFont typeface="Arial"/>
              <a:buChar char="•"/>
            </a:pPr>
            <a:r>
              <a:rPr b="0" i="0" lang="de-DE" sz="1275" u="none" cap="none" strike="noStrike">
                <a:solidFill>
                  <a:srgbClr val="000000"/>
                </a:solidFill>
                <a:latin typeface="Arial"/>
                <a:ea typeface="Arial"/>
                <a:cs typeface="Arial"/>
                <a:sym typeface="Arial"/>
              </a:rPr>
              <a:t>Zuschuss, der im Erfolgsfall in Eigenkapital umgewandelt wird.</a:t>
            </a:r>
            <a:endParaRPr b="0" i="0" sz="1400" u="none" cap="none" strike="noStrike">
              <a:solidFill>
                <a:srgbClr val="000000"/>
              </a:solidFill>
              <a:latin typeface="Arial"/>
              <a:ea typeface="Arial"/>
              <a:cs typeface="Arial"/>
              <a:sym typeface="Arial"/>
            </a:endParaRPr>
          </a:p>
        </p:txBody>
      </p:sp>
      <p:sp>
        <p:nvSpPr>
          <p:cNvPr id="1221" name="Google Shape;1221;p101"/>
          <p:cNvSpPr/>
          <p:nvPr/>
        </p:nvSpPr>
        <p:spPr>
          <a:xfrm>
            <a:off x="4286250" y="2561738"/>
            <a:ext cx="3585031" cy="1687214"/>
          </a:xfrm>
          <a:prstGeom prst="roundRect">
            <a:avLst>
              <a:gd fmla="val 863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000000"/>
              </a:buClr>
              <a:buSzPts val="1248"/>
              <a:buFont typeface="Arial"/>
              <a:buNone/>
            </a:pPr>
            <a:r>
              <a:rPr b="1" i="0" lang="de-DE" sz="1248" u="none" cap="none" strike="noStrike">
                <a:solidFill>
                  <a:srgbClr val="000000"/>
                </a:solidFill>
                <a:latin typeface="Arial"/>
                <a:ea typeface="Arial"/>
                <a:cs typeface="Arial"/>
                <a:sym typeface="Arial"/>
              </a:rPr>
              <a:t>Vereinbarungen über die Aufteilung der Einnahmen</a:t>
            </a:r>
            <a:endParaRPr b="0" i="0" sz="1400" u="none" cap="none" strike="noStrike">
              <a:solidFill>
                <a:srgbClr val="000000"/>
              </a:solidFill>
              <a:latin typeface="Arial"/>
              <a:ea typeface="Arial"/>
              <a:cs typeface="Arial"/>
              <a:sym typeface="Arial"/>
            </a:endParaRPr>
          </a:p>
          <a:p>
            <a:pPr indent="-202406" lvl="0" marL="202406" marR="0" rtl="0" algn="l">
              <a:lnSpc>
                <a:spcPct val="110000"/>
              </a:lnSpc>
              <a:spcBef>
                <a:spcPts val="450"/>
              </a:spcBef>
              <a:spcAft>
                <a:spcPts val="0"/>
              </a:spcAft>
              <a:buClr>
                <a:srgbClr val="000000"/>
              </a:buClr>
              <a:buSzPts val="1248"/>
              <a:buFont typeface="Arial"/>
              <a:buChar char="•"/>
            </a:pPr>
            <a:r>
              <a:rPr b="0" i="0" lang="de-DE" sz="1248" u="none" cap="none" strike="noStrike">
                <a:solidFill>
                  <a:srgbClr val="000000"/>
                </a:solidFill>
                <a:latin typeface="Arial"/>
                <a:ea typeface="Arial"/>
                <a:cs typeface="Arial"/>
                <a:sym typeface="Arial"/>
              </a:rPr>
              <a:t>Die Investoren finanzieren ein Projekt und erhalten einen Anteil an den künftigen Einnahmen.</a:t>
            </a:r>
            <a:endParaRPr b="0" i="0" sz="1400" u="none" cap="none" strike="noStrike">
              <a:solidFill>
                <a:srgbClr val="000000"/>
              </a:solidFill>
              <a:latin typeface="Arial"/>
              <a:ea typeface="Arial"/>
              <a:cs typeface="Arial"/>
              <a:sym typeface="Arial"/>
            </a:endParaRPr>
          </a:p>
          <a:p>
            <a:pPr indent="-202406" lvl="0" marL="202406" marR="0" rtl="0" algn="l">
              <a:lnSpc>
                <a:spcPct val="110000"/>
              </a:lnSpc>
              <a:spcBef>
                <a:spcPts val="450"/>
              </a:spcBef>
              <a:spcAft>
                <a:spcPts val="0"/>
              </a:spcAft>
              <a:buClr>
                <a:srgbClr val="000000"/>
              </a:buClr>
              <a:buSzPts val="1248"/>
              <a:buFont typeface="Arial"/>
              <a:buChar char="•"/>
            </a:pPr>
            <a:r>
              <a:rPr b="0" i="0" lang="de-DE" sz="1248" u="none" cap="none" strike="noStrike">
                <a:solidFill>
                  <a:srgbClr val="000000"/>
                </a:solidFill>
                <a:latin typeface="Arial"/>
                <a:ea typeface="Arial"/>
                <a:cs typeface="Arial"/>
                <a:sym typeface="Arial"/>
              </a:rPr>
              <a:t>Modell der Risikoteilung; gibt Sozialunternehmen finanzielle Flexibilität. </a:t>
            </a:r>
            <a:endParaRPr b="0" i="0" sz="1400" u="none" cap="none" strike="noStrike">
              <a:solidFill>
                <a:srgbClr val="000000"/>
              </a:solidFill>
              <a:latin typeface="Arial"/>
              <a:ea typeface="Arial"/>
              <a:cs typeface="Arial"/>
              <a:sym typeface="Arial"/>
            </a:endParaRPr>
          </a:p>
        </p:txBody>
      </p:sp>
      <p:sp>
        <p:nvSpPr>
          <p:cNvPr id="1222" name="Google Shape;1222;p101"/>
          <p:cNvSpPr txBox="1"/>
          <p:nvPr/>
        </p:nvSpPr>
        <p:spPr>
          <a:xfrm>
            <a:off x="997466" y="4334712"/>
            <a:ext cx="6163800" cy="40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75"/>
              <a:buFont typeface="Arial"/>
              <a:buNone/>
            </a:pPr>
            <a:r>
              <a:rPr b="0" i="0" lang="de-DE" sz="675" u="none" cap="none" strike="noStrike">
                <a:solidFill>
                  <a:srgbClr val="000000"/>
                </a:solidFill>
                <a:latin typeface="Arial"/>
                <a:ea typeface="Arial"/>
                <a:cs typeface="Arial"/>
                <a:sym typeface="Arial"/>
              </a:rPr>
              <a:t>Quelle: Achleitner, A. K., Heinecke, A., Noble, A., Schöning, M., &amp; Spiess-Knafl, W. (2011). </a:t>
            </a:r>
            <a:r>
              <a:rPr b="0" i="1" lang="de-DE" sz="675" u="none" cap="none" strike="noStrike">
                <a:solidFill>
                  <a:srgbClr val="000000"/>
                </a:solidFill>
                <a:latin typeface="Arial"/>
                <a:ea typeface="Arial"/>
                <a:cs typeface="Arial"/>
                <a:sym typeface="Arial"/>
              </a:rPr>
              <a:t>Handbuch Soziales Investment</a:t>
            </a:r>
            <a:r>
              <a:rPr b="0" i="0" lang="de-DE" sz="675" u="none" cap="none" strike="noStrike">
                <a:solidFill>
                  <a:srgbClr val="000000"/>
                </a:solidFill>
                <a:latin typeface="Arial"/>
                <a:ea typeface="Arial"/>
                <a:cs typeface="Arial"/>
                <a:sym typeface="Arial"/>
              </a:rPr>
              <a:t>. Schwab Stiftung, TU München, Dialog Soziales Unternehmen.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000000"/>
              </a:solidFill>
              <a:latin typeface="Arial"/>
              <a:ea typeface="Arial"/>
              <a:cs typeface="Arial"/>
              <a:sym typeface="Arial"/>
            </a:endParaRPr>
          </a:p>
        </p:txBody>
      </p:sp>
      <p:sp>
        <p:nvSpPr>
          <p:cNvPr id="1223" name="Google Shape;1223;p101"/>
          <p:cNvSpPr txBox="1"/>
          <p:nvPr/>
        </p:nvSpPr>
        <p:spPr>
          <a:xfrm>
            <a:off x="1354099" y="622871"/>
            <a:ext cx="7143900" cy="20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2"/>
              </a:solidFill>
              <a:latin typeface="Arial"/>
              <a:ea typeface="Arial"/>
              <a:cs typeface="Arial"/>
              <a:sym typeface="Arial"/>
            </a:endParaRPr>
          </a:p>
        </p:txBody>
      </p:sp>
      <p:sp>
        <p:nvSpPr>
          <p:cNvPr id="1224" name="Google Shape;1224;p101"/>
          <p:cNvSpPr txBox="1"/>
          <p:nvPr>
            <p:ph type="title"/>
          </p:nvPr>
        </p:nvSpPr>
        <p:spPr>
          <a:xfrm>
            <a:off x="1426866" y="363221"/>
            <a:ext cx="6699300" cy="20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2100"/>
              <a:buFont typeface="Arial"/>
              <a:buNone/>
            </a:pPr>
            <a:r>
              <a:rPr lang="de-DE"/>
              <a:t>Hybrides Kapital - Beispiele </a:t>
            </a:r>
            <a:br>
              <a:rPr lang="de-DE"/>
            </a:br>
            <a:endParaRPr/>
          </a:p>
        </p:txBody>
      </p:sp>
      <p:sp>
        <p:nvSpPr>
          <p:cNvPr id="1225" name="Google Shape;1225;p10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226" name="Google Shape;1226;p101"/>
          <p:cNvPicPr preferRelativeResize="0"/>
          <p:nvPr/>
        </p:nvPicPr>
        <p:blipFill rotWithShape="1">
          <a:blip r:embed="rId3">
            <a:alphaModFix/>
          </a:blip>
          <a:srcRect b="0" l="0" r="0" t="0"/>
          <a:stretch/>
        </p:blipFill>
        <p:spPr>
          <a:xfrm>
            <a:off x="79013" y="4672056"/>
            <a:ext cx="1871663" cy="393179"/>
          </a:xfrm>
          <a:prstGeom prst="rect">
            <a:avLst/>
          </a:prstGeom>
          <a:noFill/>
          <a:ln>
            <a:noFill/>
          </a:ln>
        </p:spPr>
      </p:pic>
      <p:pic>
        <p:nvPicPr>
          <p:cNvPr id="1227" name="Google Shape;1227;p101"/>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102"/>
          <p:cNvSpPr txBox="1"/>
          <p:nvPr>
            <p:ph type="title"/>
          </p:nvPr>
        </p:nvSpPr>
        <p:spPr>
          <a:xfrm>
            <a:off x="2400250" y="4438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233" name="Google Shape;1233;p102"/>
          <p:cNvSpPr txBox="1"/>
          <p:nvPr>
            <p:ph idx="1" type="body"/>
          </p:nvPr>
        </p:nvSpPr>
        <p:spPr>
          <a:xfrm>
            <a:off x="1950676" y="16063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Einige Länder bieten der Industrie Beihilfen an, um ausländische Direktinvestitionen und Investitionen von KMU zu fördern.</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Auch familiengeführte Unternehmen werden häufig gefördert</a:t>
            </a:r>
            <a:endParaRPr sz="1800">
              <a:latin typeface="Calibri"/>
              <a:ea typeface="Calibri"/>
              <a:cs typeface="Calibri"/>
              <a:sym typeface="Calibri"/>
            </a:endParaRPr>
          </a:p>
        </p:txBody>
      </p:sp>
      <p:sp>
        <p:nvSpPr>
          <p:cNvPr id="1234" name="Google Shape;1234;p102"/>
          <p:cNvSpPr txBox="1"/>
          <p:nvPr>
            <p:ph idx="2" type="body"/>
          </p:nvPr>
        </p:nvSpPr>
        <p:spPr>
          <a:xfrm>
            <a:off x="5292762" y="1606350"/>
            <a:ext cx="3752413" cy="3123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Beihilfen in Form von Zuschüssen sind nicht rückzahlbar</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Zinsgünstige Darlehen, längerfristige Darlehen sind rückzahlungspflichtig. </a:t>
            </a:r>
            <a:endParaRPr sz="18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1800">
                <a:latin typeface="Calibri"/>
                <a:ea typeface="Calibri"/>
                <a:cs typeface="Calibri"/>
                <a:sym typeface="Calibri"/>
              </a:rPr>
              <a:t>Einige Unternehmen bieten Bürgschaften als Sicherheit für die Beantragung von Bankkrediten an.</a:t>
            </a:r>
            <a:endParaRPr sz="1800">
              <a:latin typeface="Calibri"/>
              <a:ea typeface="Calibri"/>
              <a:cs typeface="Calibri"/>
              <a:sym typeface="Calibri"/>
            </a:endParaRPr>
          </a:p>
        </p:txBody>
      </p:sp>
      <p:pic>
        <p:nvPicPr>
          <p:cNvPr id="1235" name="Google Shape;1235;p10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236" name="Google Shape;1236;p102"/>
          <p:cNvSpPr txBox="1"/>
          <p:nvPr>
            <p:ph idx="1" type="body"/>
          </p:nvPr>
        </p:nvSpPr>
        <p:spPr>
          <a:xfrm>
            <a:off x="1950676" y="931405"/>
            <a:ext cx="6860777"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Zuschüsse und Beihilfen für die Industrie</a:t>
            </a:r>
            <a:endParaRPr sz="1600"/>
          </a:p>
        </p:txBody>
      </p:sp>
      <p:sp>
        <p:nvSpPr>
          <p:cNvPr id="1237" name="Google Shape;1237;p10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238" name="Google Shape;1238;p102"/>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10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Externe Finanzierungsquellen</a:t>
            </a:r>
            <a:endParaRPr sz="4500"/>
          </a:p>
        </p:txBody>
      </p:sp>
      <p:sp>
        <p:nvSpPr>
          <p:cNvPr id="1244" name="Google Shape;1244;p103"/>
          <p:cNvSpPr txBox="1"/>
          <p:nvPr>
            <p:ph idx="1" type="body"/>
          </p:nvPr>
        </p:nvSpPr>
        <p:spPr>
          <a:xfrm>
            <a:off x="1805683" y="1761009"/>
            <a:ext cx="41449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Die Optionen für Zuschüsse/Beihilfen für die Industrie sind von Land zu Land unterschiedlich.</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Das Bewerbungsverfahren kann entmutigend und zeitaufwendig sein</a:t>
            </a:r>
            <a:endParaRPr sz="18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1800">
                <a:solidFill>
                  <a:srgbClr val="FF0000"/>
                </a:solidFill>
                <a:latin typeface="Calibri"/>
                <a:ea typeface="Calibri"/>
                <a:cs typeface="Calibri"/>
                <a:sym typeface="Calibri"/>
              </a:rPr>
              <a:t>Die Einhaltung der Steuervorschriften ist häufig eine Voraussetzung für die Anwendung</a:t>
            </a:r>
            <a:endParaRPr sz="1800">
              <a:solidFill>
                <a:srgbClr val="FF0000"/>
              </a:solidFill>
              <a:latin typeface="Calibri"/>
              <a:ea typeface="Calibri"/>
              <a:cs typeface="Calibri"/>
              <a:sym typeface="Calibri"/>
            </a:endParaRPr>
          </a:p>
        </p:txBody>
      </p:sp>
      <p:sp>
        <p:nvSpPr>
          <p:cNvPr id="1245" name="Google Shape;1245;p103"/>
          <p:cNvSpPr txBox="1"/>
          <p:nvPr>
            <p:ph idx="2" type="body"/>
          </p:nvPr>
        </p:nvSpPr>
        <p:spPr>
          <a:xfrm>
            <a:off x="5767623" y="1745045"/>
            <a:ext cx="3279076" cy="3123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800">
                <a:solidFill>
                  <a:srgbClr val="FF0000"/>
                </a:solidFill>
                <a:latin typeface="Calibri"/>
                <a:ea typeface="Calibri"/>
                <a:cs typeface="Calibri"/>
                <a:sym typeface="Calibri"/>
              </a:rPr>
              <a:t>Es könnten Bedingungen und Auflagen gelten, z. B. Verwendung der Mittel, persönliche Bürgschaft der Eigentümer, Einhaltung </a:t>
            </a:r>
            <a:endParaRPr sz="1800">
              <a:solidFill>
                <a:srgbClr val="FF0000"/>
              </a:solidFill>
              <a:latin typeface="Calibri"/>
              <a:ea typeface="Calibri"/>
              <a:cs typeface="Calibri"/>
              <a:sym typeface="Calibri"/>
            </a:endParaRPr>
          </a:p>
        </p:txBody>
      </p:sp>
      <p:pic>
        <p:nvPicPr>
          <p:cNvPr id="1246" name="Google Shape;1246;p10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247" name="Google Shape;1247;p103"/>
          <p:cNvSpPr txBox="1"/>
          <p:nvPr>
            <p:ph idx="1" type="body"/>
          </p:nvPr>
        </p:nvSpPr>
        <p:spPr>
          <a:xfrm>
            <a:off x="2076226" y="1036270"/>
            <a:ext cx="6645624"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Zuschüsse und Beihilfen für die Industrie</a:t>
            </a:r>
            <a:endParaRPr sz="1600"/>
          </a:p>
        </p:txBody>
      </p:sp>
      <p:sp>
        <p:nvSpPr>
          <p:cNvPr id="1248" name="Google Shape;1248;p10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249" name="Google Shape;1249;p103"/>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40"/>
          <p:cNvSpPr txBox="1"/>
          <p:nvPr>
            <p:ph type="ctrTitle"/>
          </p:nvPr>
        </p:nvSpPr>
        <p:spPr>
          <a:xfrm>
            <a:off x="1699709" y="1164152"/>
            <a:ext cx="7332156" cy="157972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4800"/>
              <a:buNone/>
            </a:pPr>
            <a:r>
              <a:rPr lang="de-DE"/>
              <a:t>Finanzierungsstrategie und ihre Auswirkungen auf Ihr Unternehmen</a:t>
            </a:r>
            <a:endParaRPr/>
          </a:p>
        </p:txBody>
      </p:sp>
      <p:sp>
        <p:nvSpPr>
          <p:cNvPr id="1255" name="Google Shape;1255;p40"/>
          <p:cNvSpPr txBox="1"/>
          <p:nvPr/>
        </p:nvSpPr>
        <p:spPr>
          <a:xfrm>
            <a:off x="5962136" y="30768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4800"/>
              <a:buNone/>
            </a:pPr>
            <a:r>
              <a:rPr lang="de-DE"/>
              <a:t>Überblick über die Cashflow-Zyklen</a:t>
            </a:r>
            <a:br>
              <a:rPr lang="de-DE"/>
            </a:br>
            <a:endParaRPr/>
          </a:p>
        </p:txBody>
      </p:sp>
      <p:sp>
        <p:nvSpPr>
          <p:cNvPr id="204" name="Google Shape;204;p8"/>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None/>
            </a:pPr>
            <a:r>
              <a:rPr lang="de-DE"/>
              <a:t>Wo alles beginnt...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43"/>
          <p:cNvSpPr txBox="1"/>
          <p:nvPr/>
        </p:nvSpPr>
        <p:spPr>
          <a:xfrm>
            <a:off x="2356795" y="2215388"/>
            <a:ext cx="1458566" cy="290702"/>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Neue Schulden</a:t>
            </a:r>
            <a:endParaRPr b="0" i="0" sz="1400" u="none" cap="none" strike="noStrike">
              <a:solidFill>
                <a:srgbClr val="000000"/>
              </a:solidFill>
              <a:latin typeface="Arial"/>
              <a:ea typeface="Arial"/>
              <a:cs typeface="Arial"/>
              <a:sym typeface="Arial"/>
            </a:endParaRPr>
          </a:p>
        </p:txBody>
      </p:sp>
      <p:sp>
        <p:nvSpPr>
          <p:cNvPr id="1262" name="Google Shape;1262;p43"/>
          <p:cNvSpPr txBox="1"/>
          <p:nvPr/>
        </p:nvSpPr>
        <p:spPr>
          <a:xfrm>
            <a:off x="3834077" y="1403554"/>
            <a:ext cx="2015789" cy="290702"/>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Investitionen</a:t>
            </a:r>
            <a:endParaRPr b="0" i="0" sz="1400" u="none" cap="none" strike="noStrike">
              <a:solidFill>
                <a:srgbClr val="000000"/>
              </a:solidFill>
              <a:latin typeface="Arial"/>
              <a:ea typeface="Arial"/>
              <a:cs typeface="Arial"/>
              <a:sym typeface="Arial"/>
            </a:endParaRPr>
          </a:p>
        </p:txBody>
      </p:sp>
      <p:sp>
        <p:nvSpPr>
          <p:cNvPr id="1263" name="Google Shape;1263;p43"/>
          <p:cNvSpPr txBox="1"/>
          <p:nvPr/>
        </p:nvSpPr>
        <p:spPr>
          <a:xfrm>
            <a:off x="5407833" y="1976373"/>
            <a:ext cx="1782676" cy="737235"/>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Wachsende Einnahmen, Rendite &gt; Cashflow</a:t>
            </a:r>
            <a:endParaRPr b="0" i="0" sz="1400" u="none" cap="none" strike="noStrike">
              <a:solidFill>
                <a:srgbClr val="000000"/>
              </a:solidFill>
              <a:latin typeface="Arial"/>
              <a:ea typeface="Arial"/>
              <a:cs typeface="Arial"/>
              <a:sym typeface="Arial"/>
            </a:endParaRPr>
          </a:p>
        </p:txBody>
      </p:sp>
      <p:sp>
        <p:nvSpPr>
          <p:cNvPr id="1264" name="Google Shape;1264;p43"/>
          <p:cNvSpPr txBox="1"/>
          <p:nvPr/>
        </p:nvSpPr>
        <p:spPr>
          <a:xfrm>
            <a:off x="4841973" y="3313993"/>
            <a:ext cx="2676679" cy="394385"/>
          </a:xfrm>
          <a:prstGeom prst="rect">
            <a:avLst/>
          </a:prstGeom>
          <a:noFill/>
          <a:ln>
            <a:noFill/>
          </a:ln>
        </p:spPr>
        <p:txBody>
          <a:bodyPr anchorCtr="0" anchor="t" bIns="33375" lIns="66775" spcFirstLastPara="1" rIns="66775" wrap="square" tIns="33375">
            <a:spAutoFit/>
          </a:bodyPr>
          <a:lstStyle/>
          <a:p>
            <a:pPr indent="0" lvl="0" marL="0" marR="0" rtl="0" algn="l">
              <a:lnSpc>
                <a:spcPct val="70000"/>
              </a:lnSpc>
              <a:spcBef>
                <a:spcPts val="0"/>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 Zahlung von Zinsen </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73"/>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 Nominale Rückzahlung</a:t>
            </a:r>
            <a:endParaRPr b="0" i="0" sz="1400" u="none" cap="none" strike="noStrike">
              <a:solidFill>
                <a:srgbClr val="000000"/>
              </a:solidFill>
              <a:latin typeface="Arial"/>
              <a:ea typeface="Arial"/>
              <a:cs typeface="Arial"/>
              <a:sym typeface="Arial"/>
            </a:endParaRPr>
          </a:p>
        </p:txBody>
      </p:sp>
      <p:sp>
        <p:nvSpPr>
          <p:cNvPr id="1265" name="Google Shape;1265;p43"/>
          <p:cNvSpPr txBox="1"/>
          <p:nvPr/>
        </p:nvSpPr>
        <p:spPr>
          <a:xfrm>
            <a:off x="2375511" y="3434939"/>
            <a:ext cx="1710541" cy="513969"/>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Schuldentilgung</a:t>
            </a:r>
            <a:br>
              <a:rPr b="0" i="0" lang="de-DE" sz="1451" u="none" cap="none" strike="noStrike">
                <a:solidFill>
                  <a:srgbClr val="000000"/>
                </a:solidFill>
                <a:latin typeface="Arial"/>
                <a:ea typeface="Arial"/>
                <a:cs typeface="Arial"/>
                <a:sym typeface="Arial"/>
              </a:rPr>
            </a:br>
            <a:endParaRPr b="0" i="0" sz="1451" u="none" cap="none" strike="noStrike">
              <a:solidFill>
                <a:srgbClr val="000000"/>
              </a:solidFill>
              <a:latin typeface="Arial"/>
              <a:ea typeface="Arial"/>
              <a:cs typeface="Arial"/>
              <a:sym typeface="Arial"/>
            </a:endParaRPr>
          </a:p>
        </p:txBody>
      </p:sp>
      <p:sp>
        <p:nvSpPr>
          <p:cNvPr id="1266" name="Google Shape;1266;p43"/>
          <p:cNvSpPr/>
          <p:nvPr/>
        </p:nvSpPr>
        <p:spPr>
          <a:xfrm rot="2700000">
            <a:off x="4672070" y="1799272"/>
            <a:ext cx="659451" cy="377240"/>
          </a:xfrm>
          <a:prstGeom prst="rightArrow">
            <a:avLst>
              <a:gd fmla="val 50000" name="adj1"/>
              <a:gd fmla="val 46502"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267" name="Google Shape;1267;p43"/>
          <p:cNvSpPr/>
          <p:nvPr/>
        </p:nvSpPr>
        <p:spPr>
          <a:xfrm rot="2700000">
            <a:off x="2803866" y="2774769"/>
            <a:ext cx="836552" cy="431955"/>
          </a:xfrm>
          <a:prstGeom prst="leftArrow">
            <a:avLst>
              <a:gd fmla="val 50000" name="adj1"/>
              <a:gd fmla="val 51519"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268" name="Google Shape;1268;p43"/>
          <p:cNvSpPr/>
          <p:nvPr/>
        </p:nvSpPr>
        <p:spPr>
          <a:xfrm rot="-2700000">
            <a:off x="3148710" y="1738798"/>
            <a:ext cx="781838" cy="354203"/>
          </a:xfrm>
          <a:prstGeom prst="rightArrow">
            <a:avLst>
              <a:gd fmla="val 50000" name="adj1"/>
              <a:gd fmla="val 51862"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269" name="Google Shape;1269;p43"/>
          <p:cNvSpPr/>
          <p:nvPr/>
        </p:nvSpPr>
        <p:spPr>
          <a:xfrm rot="2700000">
            <a:off x="5435689" y="2662577"/>
            <a:ext cx="406021" cy="656337"/>
          </a:xfrm>
          <a:prstGeom prst="downArrow">
            <a:avLst>
              <a:gd fmla="val 50000" name="adj1"/>
              <a:gd fmla="val 46824"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270" name="Google Shape;1270;p43"/>
          <p:cNvSpPr/>
          <p:nvPr/>
        </p:nvSpPr>
        <p:spPr>
          <a:xfrm>
            <a:off x="4139327" y="3434940"/>
            <a:ext cx="647932" cy="253414"/>
          </a:xfrm>
          <a:prstGeom prst="leftArrow">
            <a:avLst>
              <a:gd fmla="val 50000" name="adj1"/>
              <a:gd fmla="val 60073"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271" name="Google Shape;1271;p43"/>
          <p:cNvSpPr/>
          <p:nvPr/>
        </p:nvSpPr>
        <p:spPr>
          <a:xfrm>
            <a:off x="2901997" y="437120"/>
            <a:ext cx="3879951" cy="29069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400" u="none" cap="none" strike="noStrike">
                <a:solidFill>
                  <a:schemeClr val="dk2"/>
                </a:solidFill>
                <a:latin typeface="Raleway"/>
                <a:ea typeface="Raleway"/>
                <a:cs typeface="Raleway"/>
                <a:sym typeface="Raleway"/>
              </a:rPr>
              <a:t>Finanzierungsstrategie: ein positiver Kreislauf</a:t>
            </a:r>
            <a:endParaRPr b="0" i="0" sz="2400" u="none" cap="none" strike="noStrike">
              <a:solidFill>
                <a:srgbClr val="000000"/>
              </a:solidFill>
              <a:latin typeface="Arial"/>
              <a:ea typeface="Arial"/>
              <a:cs typeface="Arial"/>
              <a:sym typeface="Arial"/>
            </a:endParaRPr>
          </a:p>
        </p:txBody>
      </p:sp>
      <p:cxnSp>
        <p:nvCxnSpPr>
          <p:cNvPr id="1272" name="Google Shape;1272;p43"/>
          <p:cNvCxnSpPr/>
          <p:nvPr/>
        </p:nvCxnSpPr>
        <p:spPr>
          <a:xfrm>
            <a:off x="2305858" y="403499"/>
            <a:ext cx="6244200" cy="0"/>
          </a:xfrm>
          <a:prstGeom prst="straightConnector1">
            <a:avLst/>
          </a:prstGeom>
          <a:noFill/>
          <a:ln cap="flat" cmpd="sng" w="38100">
            <a:solidFill>
              <a:schemeClr val="dk2"/>
            </a:solidFill>
            <a:prstDash val="solid"/>
            <a:round/>
            <a:headEnd len="sm" w="sm" type="none"/>
            <a:tailEnd len="sm" w="sm" type="none"/>
          </a:ln>
        </p:spPr>
      </p:cxnSp>
      <p:cxnSp>
        <p:nvCxnSpPr>
          <p:cNvPr id="1273" name="Google Shape;1273;p4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274" name="Google Shape;1274;p4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275" name="Google Shape;1275;p4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276" name="Google Shape;1276;p43"/>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44"/>
          <p:cNvSpPr txBox="1"/>
          <p:nvPr/>
        </p:nvSpPr>
        <p:spPr>
          <a:xfrm>
            <a:off x="1893162" y="2267222"/>
            <a:ext cx="1922198" cy="290702"/>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b="0" i="0" lang="de-DE" sz="1451" u="sng" cap="none" strike="noStrike">
                <a:solidFill>
                  <a:srgbClr val="000000"/>
                </a:solidFill>
                <a:latin typeface="Arial"/>
                <a:ea typeface="Arial"/>
                <a:cs typeface="Arial"/>
                <a:sym typeface="Arial"/>
              </a:rPr>
              <a:t>Überschuldung</a:t>
            </a:r>
            <a:endParaRPr b="0" i="0" sz="1400" u="none" cap="none" strike="noStrike">
              <a:solidFill>
                <a:srgbClr val="000000"/>
              </a:solidFill>
              <a:latin typeface="Arial"/>
              <a:ea typeface="Arial"/>
              <a:cs typeface="Arial"/>
              <a:sym typeface="Arial"/>
            </a:endParaRPr>
          </a:p>
        </p:txBody>
      </p:sp>
      <p:sp>
        <p:nvSpPr>
          <p:cNvPr id="1283" name="Google Shape;1283;p44"/>
          <p:cNvSpPr txBox="1"/>
          <p:nvPr/>
        </p:nvSpPr>
        <p:spPr>
          <a:xfrm>
            <a:off x="3669341" y="1595531"/>
            <a:ext cx="1986992" cy="290702"/>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Investitionen</a:t>
            </a:r>
            <a:endParaRPr b="0" i="0" sz="1400" u="none" cap="none" strike="noStrike">
              <a:solidFill>
                <a:srgbClr val="000000"/>
              </a:solidFill>
              <a:latin typeface="Arial"/>
              <a:ea typeface="Arial"/>
              <a:cs typeface="Arial"/>
              <a:sym typeface="Arial"/>
            </a:endParaRPr>
          </a:p>
        </p:txBody>
      </p:sp>
      <p:sp>
        <p:nvSpPr>
          <p:cNvPr id="1284" name="Google Shape;1284;p44"/>
          <p:cNvSpPr txBox="1"/>
          <p:nvPr/>
        </p:nvSpPr>
        <p:spPr>
          <a:xfrm>
            <a:off x="5436629" y="2128997"/>
            <a:ext cx="2403108" cy="513969"/>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Unzureichender Anstieg der Gewinne und damit des Cashflows</a:t>
            </a:r>
            <a:endParaRPr b="0" i="0" sz="1400" u="none" cap="none" strike="noStrike">
              <a:solidFill>
                <a:srgbClr val="000000"/>
              </a:solidFill>
              <a:latin typeface="Arial"/>
              <a:ea typeface="Arial"/>
              <a:cs typeface="Arial"/>
              <a:sym typeface="Arial"/>
            </a:endParaRPr>
          </a:p>
        </p:txBody>
      </p:sp>
      <p:sp>
        <p:nvSpPr>
          <p:cNvPr id="1285" name="Google Shape;1285;p44"/>
          <p:cNvSpPr txBox="1"/>
          <p:nvPr/>
        </p:nvSpPr>
        <p:spPr>
          <a:xfrm>
            <a:off x="4949962" y="3466616"/>
            <a:ext cx="2462141" cy="550645"/>
          </a:xfrm>
          <a:prstGeom prst="rect">
            <a:avLst/>
          </a:prstGeom>
          <a:noFill/>
          <a:ln>
            <a:noFill/>
          </a:ln>
        </p:spPr>
        <p:txBody>
          <a:bodyPr anchorCtr="0" anchor="t" bIns="33375" lIns="66775" spcFirstLastPara="1" rIns="66775" wrap="square" tIns="33375">
            <a:spAutoFit/>
          </a:bodyPr>
          <a:lstStyle/>
          <a:p>
            <a:pPr indent="0" lvl="0" marL="0" marR="0" rtl="0" algn="l">
              <a:lnSpc>
                <a:spcPct val="70000"/>
              </a:lnSpc>
              <a:spcBef>
                <a:spcPts val="0"/>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 Zahlung von Zinsen</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73"/>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 Nominale Rückzahlung </a:t>
            </a:r>
            <a:r>
              <a:rPr b="0" i="0" lang="de-DE" sz="1451" u="sng" cap="none" strike="noStrike">
                <a:solidFill>
                  <a:srgbClr val="000000"/>
                </a:solidFill>
                <a:latin typeface="Arial"/>
                <a:ea typeface="Arial"/>
                <a:cs typeface="Arial"/>
                <a:sym typeface="Arial"/>
              </a:rPr>
              <a:t>unmöglich</a:t>
            </a:r>
            <a:endParaRPr b="0" i="0" sz="1400" u="none" cap="none" strike="noStrike">
              <a:solidFill>
                <a:srgbClr val="000000"/>
              </a:solidFill>
              <a:latin typeface="Arial"/>
              <a:ea typeface="Arial"/>
              <a:cs typeface="Arial"/>
              <a:sym typeface="Arial"/>
            </a:endParaRPr>
          </a:p>
        </p:txBody>
      </p:sp>
      <p:sp>
        <p:nvSpPr>
          <p:cNvPr id="1286" name="Google Shape;1286;p44"/>
          <p:cNvSpPr txBox="1"/>
          <p:nvPr/>
        </p:nvSpPr>
        <p:spPr>
          <a:xfrm>
            <a:off x="2482060" y="3478135"/>
            <a:ext cx="1458567" cy="290702"/>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b="0" i="0" lang="de-DE" sz="1451" u="none" cap="none" strike="noStrike">
                <a:solidFill>
                  <a:srgbClr val="000000"/>
                </a:solidFill>
                <a:latin typeface="Arial"/>
                <a:ea typeface="Arial"/>
                <a:cs typeface="Arial"/>
                <a:sym typeface="Arial"/>
              </a:rPr>
              <a:t>Neue Schulden</a:t>
            </a:r>
            <a:endParaRPr b="0" i="0" sz="1400" u="none" cap="none" strike="noStrike">
              <a:solidFill>
                <a:srgbClr val="000000"/>
              </a:solidFill>
              <a:latin typeface="Arial"/>
              <a:ea typeface="Arial"/>
              <a:cs typeface="Arial"/>
              <a:sym typeface="Arial"/>
            </a:endParaRPr>
          </a:p>
        </p:txBody>
      </p:sp>
      <p:sp>
        <p:nvSpPr>
          <p:cNvPr id="1287" name="Google Shape;1287;p44"/>
          <p:cNvSpPr/>
          <p:nvPr/>
        </p:nvSpPr>
        <p:spPr>
          <a:xfrm rot="2700000">
            <a:off x="4700147" y="1951175"/>
            <a:ext cx="659451" cy="378681"/>
          </a:xfrm>
          <a:prstGeom prst="rightArrow">
            <a:avLst>
              <a:gd fmla="val 50000" name="adj1"/>
              <a:gd fmla="val 46326"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288" name="Google Shape;1288;p44"/>
          <p:cNvSpPr/>
          <p:nvPr/>
        </p:nvSpPr>
        <p:spPr>
          <a:xfrm rot="2700000">
            <a:off x="2911855" y="2774769"/>
            <a:ext cx="836552" cy="431955"/>
          </a:xfrm>
          <a:prstGeom prst="leftArrow">
            <a:avLst>
              <a:gd fmla="val 50000" name="adj1"/>
              <a:gd fmla="val 51519"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289" name="Google Shape;1289;p44"/>
          <p:cNvSpPr/>
          <p:nvPr/>
        </p:nvSpPr>
        <p:spPr>
          <a:xfrm rot="2700000">
            <a:off x="6111546" y="2700648"/>
            <a:ext cx="406037" cy="809195"/>
          </a:xfrm>
          <a:prstGeom prst="downArrow">
            <a:avLst>
              <a:gd fmla="val 50000" name="adj1"/>
              <a:gd fmla="val 46824"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290" name="Google Shape;1290;p44"/>
          <p:cNvSpPr/>
          <p:nvPr/>
        </p:nvSpPr>
        <p:spPr>
          <a:xfrm>
            <a:off x="3978064" y="3535729"/>
            <a:ext cx="809195" cy="305248"/>
          </a:xfrm>
          <a:prstGeom prst="leftArrow">
            <a:avLst>
              <a:gd fmla="val 50000" name="adj1"/>
              <a:gd fmla="val 62285"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291" name="Google Shape;1291;p44"/>
          <p:cNvSpPr/>
          <p:nvPr/>
        </p:nvSpPr>
        <p:spPr>
          <a:xfrm>
            <a:off x="2678655" y="463325"/>
            <a:ext cx="6043270" cy="58740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de-DE" sz="2400" u="none" cap="none" strike="noStrike">
                <a:solidFill>
                  <a:schemeClr val="dk2"/>
                </a:solidFill>
                <a:latin typeface="Raleway"/>
                <a:ea typeface="Raleway"/>
                <a:cs typeface="Raleway"/>
                <a:sym typeface="Raleway"/>
              </a:rPr>
              <a:t>Von schlechter Finanzierungsstrategie und ihrem Teufelskreis</a:t>
            </a:r>
            <a:endParaRPr b="0" i="0" sz="1400" u="none" cap="none" strike="noStrike">
              <a:solidFill>
                <a:srgbClr val="000000"/>
              </a:solidFill>
              <a:latin typeface="Arial"/>
              <a:ea typeface="Arial"/>
              <a:cs typeface="Arial"/>
              <a:sym typeface="Arial"/>
            </a:endParaRPr>
          </a:p>
        </p:txBody>
      </p:sp>
      <p:cxnSp>
        <p:nvCxnSpPr>
          <p:cNvPr id="1292" name="Google Shape;1292;p4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293" name="Google Shape;1293;p4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294" name="Google Shape;1294;p4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295" name="Google Shape;1295;p4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296" name="Google Shape;1296;p44"/>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grpSp>
        <p:nvGrpSpPr>
          <p:cNvPr id="1302" name="Google Shape;1302;p45"/>
          <p:cNvGrpSpPr/>
          <p:nvPr/>
        </p:nvGrpSpPr>
        <p:grpSpPr>
          <a:xfrm>
            <a:off x="1143001" y="1562828"/>
            <a:ext cx="6475814" cy="2500313"/>
            <a:chOff x="197" y="1545"/>
            <a:chExt cx="5439" cy="2100"/>
          </a:xfrm>
        </p:grpSpPr>
        <p:grpSp>
          <p:nvGrpSpPr>
            <p:cNvPr id="1303" name="Google Shape;1303;p45"/>
            <p:cNvGrpSpPr/>
            <p:nvPr/>
          </p:nvGrpSpPr>
          <p:grpSpPr>
            <a:xfrm>
              <a:off x="758" y="3442"/>
              <a:ext cx="1999" cy="203"/>
              <a:chOff x="1292" y="3884"/>
              <a:chExt cx="3811" cy="272"/>
            </a:xfrm>
          </p:grpSpPr>
          <p:sp>
            <p:nvSpPr>
              <p:cNvPr id="1304" name="Google Shape;1304;p45"/>
              <p:cNvSpPr/>
              <p:nvPr/>
            </p:nvSpPr>
            <p:spPr>
              <a:xfrm>
                <a:off x="1292" y="3884"/>
                <a:ext cx="1860" cy="27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1" i="0" lang="de-DE" sz="750" u="none" cap="none" strike="noStrike">
                    <a:solidFill>
                      <a:schemeClr val="dk1"/>
                    </a:solidFill>
                    <a:latin typeface="Arial"/>
                    <a:ea typeface="Arial"/>
                    <a:cs typeface="Arial"/>
                    <a:sym typeface="Arial"/>
                  </a:rPr>
                  <a:t>Vermögenswerte</a:t>
                </a:r>
                <a:endParaRPr b="1" i="0" sz="750" u="none" cap="none" strike="noStrike">
                  <a:solidFill>
                    <a:schemeClr val="dk1"/>
                  </a:solidFill>
                  <a:latin typeface="Arial"/>
                  <a:ea typeface="Arial"/>
                  <a:cs typeface="Arial"/>
                  <a:sym typeface="Arial"/>
                </a:endParaRPr>
              </a:p>
            </p:txBody>
          </p:sp>
          <p:sp>
            <p:nvSpPr>
              <p:cNvPr id="1305" name="Google Shape;1305;p45"/>
              <p:cNvSpPr/>
              <p:nvPr/>
            </p:nvSpPr>
            <p:spPr>
              <a:xfrm>
                <a:off x="3152" y="3884"/>
                <a:ext cx="1951" cy="27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1" i="0" lang="de-DE" sz="750" u="none" cap="none" strike="noStrike">
                    <a:solidFill>
                      <a:schemeClr val="dk1"/>
                    </a:solidFill>
                    <a:latin typeface="Arial"/>
                    <a:ea typeface="Arial"/>
                    <a:cs typeface="Arial"/>
                    <a:sym typeface="Arial"/>
                  </a:rPr>
                  <a:t>Eigenkapital &amp; Haftung</a:t>
                </a:r>
                <a:endParaRPr b="1" i="0" sz="750" u="none" cap="none" strike="noStrike">
                  <a:solidFill>
                    <a:schemeClr val="dk1"/>
                  </a:solidFill>
                  <a:latin typeface="Arial"/>
                  <a:ea typeface="Arial"/>
                  <a:cs typeface="Arial"/>
                  <a:sym typeface="Arial"/>
                </a:endParaRPr>
              </a:p>
            </p:txBody>
          </p:sp>
        </p:grpSp>
        <p:sp>
          <p:nvSpPr>
            <p:cNvPr id="1306" name="Google Shape;1306;p45"/>
            <p:cNvSpPr/>
            <p:nvPr/>
          </p:nvSpPr>
          <p:spPr>
            <a:xfrm>
              <a:off x="751" y="1547"/>
              <a:ext cx="975" cy="365"/>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Bargeld</a:t>
              </a:r>
              <a:endParaRPr b="0" i="0" sz="1400" u="none" cap="none" strike="noStrike">
                <a:solidFill>
                  <a:srgbClr val="000000"/>
                </a:solidFill>
                <a:latin typeface="Arial"/>
                <a:ea typeface="Arial"/>
                <a:cs typeface="Arial"/>
                <a:sym typeface="Arial"/>
              </a:endParaRPr>
            </a:p>
          </p:txBody>
        </p:sp>
        <p:sp>
          <p:nvSpPr>
            <p:cNvPr id="1307" name="Google Shape;1307;p45"/>
            <p:cNvSpPr/>
            <p:nvPr/>
          </p:nvSpPr>
          <p:spPr>
            <a:xfrm>
              <a:off x="1732" y="1545"/>
              <a:ext cx="1024" cy="8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Kurzfristige Verbindlichkeiten :</a:t>
              </a:r>
              <a:endParaRPr b="0" i="0" sz="1400" u="none" cap="none" strike="noStrike">
                <a:solidFill>
                  <a:srgbClr val="000000"/>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Anbieter</a:t>
              </a:r>
              <a:endParaRPr b="0" i="0" sz="750" u="none" cap="none" strike="noStrike">
                <a:solidFill>
                  <a:schemeClr val="dk1"/>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Arbeitnehmer, Wohlfahrtsverband, </a:t>
              </a:r>
              <a:endParaRPr b="0" i="0" sz="1400" u="none" cap="none" strike="noStrike">
                <a:solidFill>
                  <a:srgbClr val="000000"/>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Staat...</a:t>
              </a:r>
              <a:endParaRPr b="0" i="0" sz="1400" u="none" cap="none" strike="noStrike">
                <a:solidFill>
                  <a:srgbClr val="000000"/>
                </a:solidFill>
                <a:latin typeface="Arial"/>
                <a:ea typeface="Arial"/>
                <a:cs typeface="Arial"/>
                <a:sym typeface="Arial"/>
              </a:endParaRPr>
            </a:p>
          </p:txBody>
        </p:sp>
        <p:sp>
          <p:nvSpPr>
            <p:cNvPr id="1308" name="Google Shape;1308;p45"/>
            <p:cNvSpPr/>
            <p:nvPr/>
          </p:nvSpPr>
          <p:spPr>
            <a:xfrm>
              <a:off x="754" y="2178"/>
              <a:ext cx="975" cy="36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Debitoren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(Kunden)</a:t>
              </a:r>
              <a:endParaRPr b="0" i="0" sz="1400" u="none" cap="none" strike="noStrike">
                <a:solidFill>
                  <a:srgbClr val="000000"/>
                </a:solidFill>
                <a:latin typeface="Arial"/>
                <a:ea typeface="Arial"/>
                <a:cs typeface="Arial"/>
                <a:sym typeface="Arial"/>
              </a:endParaRPr>
            </a:p>
          </p:txBody>
        </p:sp>
        <p:sp>
          <p:nvSpPr>
            <p:cNvPr id="1309" name="Google Shape;1309;p45"/>
            <p:cNvSpPr/>
            <p:nvPr/>
          </p:nvSpPr>
          <p:spPr>
            <a:xfrm>
              <a:off x="758" y="2547"/>
              <a:ext cx="975" cy="34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Bestandsaufnahme</a:t>
              </a:r>
              <a:endParaRPr b="0" i="0" sz="1400" u="none" cap="none" strike="noStrike">
                <a:solidFill>
                  <a:srgbClr val="000000"/>
                </a:solidFill>
                <a:latin typeface="Arial"/>
                <a:ea typeface="Arial"/>
                <a:cs typeface="Arial"/>
                <a:sym typeface="Arial"/>
              </a:endParaRPr>
            </a:p>
          </p:txBody>
        </p:sp>
        <p:sp>
          <p:nvSpPr>
            <p:cNvPr id="1310" name="Google Shape;1310;p45"/>
            <p:cNvSpPr/>
            <p:nvPr/>
          </p:nvSpPr>
          <p:spPr>
            <a:xfrm>
              <a:off x="758" y="2898"/>
              <a:ext cx="975" cy="541"/>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Langfristige Vermögenswerte</a:t>
              </a:r>
              <a:endParaRPr b="0" i="0" sz="750" u="none" cap="none" strike="noStrike">
                <a:solidFill>
                  <a:schemeClr val="lt1"/>
                </a:solidFill>
                <a:latin typeface="Arial"/>
                <a:ea typeface="Arial"/>
                <a:cs typeface="Arial"/>
                <a:sym typeface="Arial"/>
              </a:endParaRPr>
            </a:p>
          </p:txBody>
        </p:sp>
        <p:sp>
          <p:nvSpPr>
            <p:cNvPr id="1311" name="Google Shape;1311;p45"/>
            <p:cNvSpPr/>
            <p:nvPr/>
          </p:nvSpPr>
          <p:spPr>
            <a:xfrm>
              <a:off x="1740" y="3132"/>
              <a:ext cx="1024" cy="297"/>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Eigenkapital</a:t>
              </a:r>
              <a:endParaRPr b="0" i="0" sz="750" u="none" cap="none" strike="noStrike">
                <a:solidFill>
                  <a:schemeClr val="lt1"/>
                </a:solidFill>
                <a:latin typeface="Arial"/>
                <a:ea typeface="Arial"/>
                <a:cs typeface="Arial"/>
                <a:sym typeface="Arial"/>
              </a:endParaRPr>
            </a:p>
          </p:txBody>
        </p:sp>
        <p:sp>
          <p:nvSpPr>
            <p:cNvPr id="1312" name="Google Shape;1312;p45"/>
            <p:cNvSpPr/>
            <p:nvPr/>
          </p:nvSpPr>
          <p:spPr>
            <a:xfrm>
              <a:off x="1739" y="2885"/>
              <a:ext cx="1024" cy="237"/>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Einbehaltene Gewinne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Investitionszuschüsse</a:t>
              </a:r>
              <a:endParaRPr b="0" i="0" sz="750" u="none" cap="none" strike="noStrike">
                <a:solidFill>
                  <a:schemeClr val="lt1"/>
                </a:solidFill>
                <a:latin typeface="Arial"/>
                <a:ea typeface="Arial"/>
                <a:cs typeface="Arial"/>
                <a:sym typeface="Arial"/>
              </a:endParaRPr>
            </a:p>
          </p:txBody>
        </p:sp>
        <p:sp>
          <p:nvSpPr>
            <p:cNvPr id="1313" name="Google Shape;1313;p45"/>
            <p:cNvSpPr/>
            <p:nvPr/>
          </p:nvSpPr>
          <p:spPr>
            <a:xfrm>
              <a:off x="1739" y="2706"/>
              <a:ext cx="1024" cy="169"/>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Nettoeinkommen (n)</a:t>
              </a:r>
              <a:endParaRPr b="0" i="0" sz="1400" u="none" cap="none" strike="noStrike">
                <a:solidFill>
                  <a:srgbClr val="000000"/>
                </a:solidFill>
                <a:latin typeface="Arial"/>
                <a:ea typeface="Arial"/>
                <a:cs typeface="Arial"/>
                <a:sym typeface="Arial"/>
              </a:endParaRPr>
            </a:p>
          </p:txBody>
        </p:sp>
        <p:sp>
          <p:nvSpPr>
            <p:cNvPr id="1314" name="Google Shape;1314;p45"/>
            <p:cNvSpPr/>
            <p:nvPr/>
          </p:nvSpPr>
          <p:spPr>
            <a:xfrm>
              <a:off x="1733" y="2433"/>
              <a:ext cx="1024" cy="27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Langfristige Schulden</a:t>
              </a:r>
              <a:endParaRPr b="0" i="0" sz="750" u="none" cap="none" strike="noStrike">
                <a:solidFill>
                  <a:schemeClr val="lt1"/>
                </a:solidFill>
                <a:latin typeface="Arial"/>
                <a:ea typeface="Arial"/>
                <a:cs typeface="Arial"/>
                <a:sym typeface="Arial"/>
              </a:endParaRPr>
            </a:p>
          </p:txBody>
        </p:sp>
        <p:grpSp>
          <p:nvGrpSpPr>
            <p:cNvPr id="1315" name="Google Shape;1315;p45"/>
            <p:cNvGrpSpPr/>
            <p:nvPr/>
          </p:nvGrpSpPr>
          <p:grpSpPr>
            <a:xfrm>
              <a:off x="197" y="1655"/>
              <a:ext cx="600" cy="1428"/>
              <a:chOff x="-204" y="1687"/>
              <a:chExt cx="1148" cy="1917"/>
            </a:xfrm>
          </p:grpSpPr>
          <p:sp>
            <p:nvSpPr>
              <p:cNvPr id="1316" name="Google Shape;1316;p45"/>
              <p:cNvSpPr txBox="1"/>
              <p:nvPr/>
            </p:nvSpPr>
            <p:spPr>
              <a:xfrm>
                <a:off x="-204" y="3344"/>
                <a:ext cx="884" cy="2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highlight>
                      <a:srgbClr val="FFFF00"/>
                    </a:highlight>
                    <a:latin typeface="Arial"/>
                    <a:ea typeface="Arial"/>
                    <a:cs typeface="Arial"/>
                    <a:sym typeface="Arial"/>
                  </a:rPr>
                  <a:t>WC</a:t>
                </a:r>
                <a:endParaRPr b="0" i="0" sz="1400" u="none" cap="none" strike="noStrike">
                  <a:solidFill>
                    <a:srgbClr val="000000"/>
                  </a:solidFill>
                  <a:latin typeface="Arial"/>
                  <a:ea typeface="Arial"/>
                  <a:cs typeface="Arial"/>
                  <a:sym typeface="Arial"/>
                </a:endParaRPr>
              </a:p>
            </p:txBody>
          </p:sp>
          <p:sp>
            <p:nvSpPr>
              <p:cNvPr id="1317" name="Google Shape;1317;p45"/>
              <p:cNvSpPr txBox="1"/>
              <p:nvPr/>
            </p:nvSpPr>
            <p:spPr>
              <a:xfrm>
                <a:off x="-140" y="2225"/>
                <a:ext cx="885" cy="2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WCR</a:t>
                </a:r>
                <a:endParaRPr b="0" i="0" sz="1400" u="none" cap="none" strike="noStrike">
                  <a:solidFill>
                    <a:srgbClr val="000000"/>
                  </a:solidFill>
                  <a:latin typeface="Arial"/>
                  <a:ea typeface="Arial"/>
                  <a:cs typeface="Arial"/>
                  <a:sym typeface="Arial"/>
                </a:endParaRPr>
              </a:p>
            </p:txBody>
          </p:sp>
          <p:sp>
            <p:nvSpPr>
              <p:cNvPr id="1318" name="Google Shape;1318;p45"/>
              <p:cNvSpPr txBox="1"/>
              <p:nvPr/>
            </p:nvSpPr>
            <p:spPr>
              <a:xfrm>
                <a:off x="-99" y="1687"/>
                <a:ext cx="1043" cy="4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Bargeld (+/-)</a:t>
                </a:r>
                <a:endParaRPr b="0" i="0" sz="1400" u="none" cap="none" strike="noStrike">
                  <a:solidFill>
                    <a:srgbClr val="000000"/>
                  </a:solidFill>
                  <a:latin typeface="Arial"/>
                  <a:ea typeface="Arial"/>
                  <a:cs typeface="Arial"/>
                  <a:sym typeface="Arial"/>
                </a:endParaRPr>
              </a:p>
            </p:txBody>
          </p:sp>
          <p:sp>
            <p:nvSpPr>
              <p:cNvPr id="1319" name="Google Shape;1319;p45"/>
              <p:cNvSpPr txBox="1"/>
              <p:nvPr/>
            </p:nvSpPr>
            <p:spPr>
              <a:xfrm>
                <a:off x="107" y="2732"/>
                <a:ext cx="453" cy="2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20" name="Google Shape;1320;p45"/>
              <p:cNvSpPr txBox="1"/>
              <p:nvPr/>
            </p:nvSpPr>
            <p:spPr>
              <a:xfrm>
                <a:off x="153" y="2022"/>
                <a:ext cx="451" cy="2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sp>
          <p:nvSpPr>
            <p:cNvPr id="1321" name="Google Shape;1321;p45"/>
            <p:cNvSpPr/>
            <p:nvPr/>
          </p:nvSpPr>
          <p:spPr>
            <a:xfrm>
              <a:off x="751" y="1925"/>
              <a:ext cx="975" cy="237"/>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Debitoren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(Subvention)</a:t>
              </a:r>
              <a:endParaRPr b="0" i="0" sz="1400" u="none" cap="none" strike="noStrike">
                <a:solidFill>
                  <a:srgbClr val="000000"/>
                </a:solidFill>
                <a:latin typeface="Arial"/>
                <a:ea typeface="Arial"/>
                <a:cs typeface="Arial"/>
                <a:sym typeface="Arial"/>
              </a:endParaRPr>
            </a:p>
          </p:txBody>
        </p:sp>
        <p:sp>
          <p:nvSpPr>
            <p:cNvPr id="1322" name="Google Shape;1322;p45"/>
            <p:cNvSpPr/>
            <p:nvPr/>
          </p:nvSpPr>
          <p:spPr>
            <a:xfrm>
              <a:off x="4563" y="1837"/>
              <a:ext cx="1071" cy="80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Kurzfristige Verbindlichkeiten :</a:t>
              </a:r>
              <a:endParaRPr b="0" i="0" sz="1400" u="none" cap="none" strike="noStrike">
                <a:solidFill>
                  <a:srgbClr val="000000"/>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Anbieter</a:t>
              </a:r>
              <a:endParaRPr b="0" i="0" sz="750" u="none" cap="none" strike="noStrike">
                <a:solidFill>
                  <a:schemeClr val="dk1"/>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Gehälter, Wohlfahrt org, </a:t>
              </a:r>
              <a:endParaRPr b="0" i="0" sz="1400" u="none" cap="none" strike="noStrike">
                <a:solidFill>
                  <a:srgbClr val="000000"/>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Staat...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grpSp>
          <p:nvGrpSpPr>
            <p:cNvPr id="1323" name="Google Shape;1323;p45"/>
            <p:cNvGrpSpPr/>
            <p:nvPr/>
          </p:nvGrpSpPr>
          <p:grpSpPr>
            <a:xfrm>
              <a:off x="3543" y="3450"/>
              <a:ext cx="2092" cy="174"/>
              <a:chOff x="1292" y="3884"/>
              <a:chExt cx="3811" cy="272"/>
            </a:xfrm>
          </p:grpSpPr>
          <p:sp>
            <p:nvSpPr>
              <p:cNvPr id="1324" name="Google Shape;1324;p45"/>
              <p:cNvSpPr/>
              <p:nvPr/>
            </p:nvSpPr>
            <p:spPr>
              <a:xfrm>
                <a:off x="1292" y="3884"/>
                <a:ext cx="1860" cy="27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1" i="0" lang="de-DE" sz="750" u="none" cap="none" strike="noStrike">
                    <a:solidFill>
                      <a:schemeClr val="dk1"/>
                    </a:solidFill>
                    <a:latin typeface="Arial"/>
                    <a:ea typeface="Arial"/>
                    <a:cs typeface="Arial"/>
                    <a:sym typeface="Arial"/>
                  </a:rPr>
                  <a:t>Vermögenswerte</a:t>
                </a:r>
                <a:endParaRPr b="1" i="0" sz="750" u="none" cap="none" strike="noStrike">
                  <a:solidFill>
                    <a:schemeClr val="dk1"/>
                  </a:solidFill>
                  <a:latin typeface="Arial"/>
                  <a:ea typeface="Arial"/>
                  <a:cs typeface="Arial"/>
                  <a:sym typeface="Arial"/>
                </a:endParaRPr>
              </a:p>
            </p:txBody>
          </p:sp>
          <p:sp>
            <p:nvSpPr>
              <p:cNvPr id="1325" name="Google Shape;1325;p45"/>
              <p:cNvSpPr/>
              <p:nvPr/>
            </p:nvSpPr>
            <p:spPr>
              <a:xfrm>
                <a:off x="3152" y="3884"/>
                <a:ext cx="1951" cy="27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1" i="0" lang="de-DE" sz="750" u="none" cap="none" strike="noStrike">
                    <a:solidFill>
                      <a:schemeClr val="dk1"/>
                    </a:solidFill>
                    <a:latin typeface="Arial"/>
                    <a:ea typeface="Arial"/>
                    <a:cs typeface="Arial"/>
                    <a:sym typeface="Arial"/>
                  </a:rPr>
                  <a:t>Eigenkapital &amp; Haftung</a:t>
                </a:r>
                <a:endParaRPr b="1" i="0" sz="750" u="none" cap="none" strike="noStrike">
                  <a:solidFill>
                    <a:schemeClr val="dk1"/>
                  </a:solidFill>
                  <a:latin typeface="Arial"/>
                  <a:ea typeface="Arial"/>
                  <a:cs typeface="Arial"/>
                  <a:sym typeface="Arial"/>
                </a:endParaRPr>
              </a:p>
            </p:txBody>
          </p:sp>
        </p:grpSp>
        <p:sp>
          <p:nvSpPr>
            <p:cNvPr id="1326" name="Google Shape;1326;p45"/>
            <p:cNvSpPr/>
            <p:nvPr/>
          </p:nvSpPr>
          <p:spPr>
            <a:xfrm>
              <a:off x="3542" y="1550"/>
              <a:ext cx="1021" cy="11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Bargeld</a:t>
              </a:r>
              <a:endParaRPr b="0" i="0" sz="1400" u="none" cap="none" strike="noStrike">
                <a:solidFill>
                  <a:srgbClr val="000000"/>
                </a:solidFill>
                <a:latin typeface="Arial"/>
                <a:ea typeface="Arial"/>
                <a:cs typeface="Arial"/>
                <a:sym typeface="Arial"/>
              </a:endParaRPr>
            </a:p>
          </p:txBody>
        </p:sp>
        <p:sp>
          <p:nvSpPr>
            <p:cNvPr id="1327" name="Google Shape;1327;p45"/>
            <p:cNvSpPr/>
            <p:nvPr/>
          </p:nvSpPr>
          <p:spPr>
            <a:xfrm>
              <a:off x="3544" y="1857"/>
              <a:ext cx="1021" cy="49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Debitoren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(Kunden)</a:t>
              </a:r>
              <a:endParaRPr b="0" i="0" sz="1400" u="none" cap="none" strike="noStrike">
                <a:solidFill>
                  <a:srgbClr val="000000"/>
                </a:solidFill>
                <a:latin typeface="Arial"/>
                <a:ea typeface="Arial"/>
                <a:cs typeface="Arial"/>
                <a:sym typeface="Arial"/>
              </a:endParaRPr>
            </a:p>
          </p:txBody>
        </p:sp>
        <p:sp>
          <p:nvSpPr>
            <p:cNvPr id="1328" name="Google Shape;1328;p45"/>
            <p:cNvSpPr/>
            <p:nvPr/>
          </p:nvSpPr>
          <p:spPr>
            <a:xfrm>
              <a:off x="3543" y="2358"/>
              <a:ext cx="1021" cy="328"/>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Bestandsaufnahme</a:t>
              </a:r>
              <a:endParaRPr b="0" i="0" sz="1400" u="none" cap="none" strike="noStrike">
                <a:solidFill>
                  <a:srgbClr val="000000"/>
                </a:solidFill>
                <a:latin typeface="Arial"/>
                <a:ea typeface="Arial"/>
                <a:cs typeface="Arial"/>
                <a:sym typeface="Arial"/>
              </a:endParaRPr>
            </a:p>
          </p:txBody>
        </p:sp>
        <p:sp>
          <p:nvSpPr>
            <p:cNvPr id="1329" name="Google Shape;1329;p45"/>
            <p:cNvSpPr/>
            <p:nvPr/>
          </p:nvSpPr>
          <p:spPr>
            <a:xfrm>
              <a:off x="3543" y="2686"/>
              <a:ext cx="1021" cy="757"/>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Langfristige Vermögenswerte</a:t>
              </a:r>
              <a:endParaRPr b="0" i="0" sz="750" u="none" cap="none" strike="noStrike">
                <a:solidFill>
                  <a:schemeClr val="lt1"/>
                </a:solidFill>
                <a:latin typeface="Arial"/>
                <a:ea typeface="Arial"/>
                <a:cs typeface="Arial"/>
                <a:sym typeface="Arial"/>
              </a:endParaRPr>
            </a:p>
          </p:txBody>
        </p:sp>
        <p:sp>
          <p:nvSpPr>
            <p:cNvPr id="1330" name="Google Shape;1330;p45"/>
            <p:cNvSpPr/>
            <p:nvPr/>
          </p:nvSpPr>
          <p:spPr>
            <a:xfrm>
              <a:off x="4564" y="3182"/>
              <a:ext cx="1071" cy="261"/>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Eigenkapital</a:t>
              </a:r>
              <a:endParaRPr b="0" i="0" sz="750" u="none" cap="none" strike="noStrike">
                <a:solidFill>
                  <a:schemeClr val="lt1"/>
                </a:solidFill>
                <a:latin typeface="Arial"/>
                <a:ea typeface="Arial"/>
                <a:cs typeface="Arial"/>
                <a:sym typeface="Arial"/>
              </a:endParaRPr>
            </a:p>
          </p:txBody>
        </p:sp>
        <p:sp>
          <p:nvSpPr>
            <p:cNvPr id="1331" name="Google Shape;1331;p45"/>
            <p:cNvSpPr/>
            <p:nvPr/>
          </p:nvSpPr>
          <p:spPr>
            <a:xfrm>
              <a:off x="4564" y="2973"/>
              <a:ext cx="1071" cy="204"/>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Einbehaltene Gewinne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Investitionszuschüsse</a:t>
              </a:r>
              <a:endParaRPr b="0" i="0" sz="750" u="none" cap="none" strike="noStrike">
                <a:solidFill>
                  <a:schemeClr val="lt1"/>
                </a:solidFill>
                <a:latin typeface="Arial"/>
                <a:ea typeface="Arial"/>
                <a:cs typeface="Arial"/>
                <a:sym typeface="Arial"/>
              </a:endParaRPr>
            </a:p>
          </p:txBody>
        </p:sp>
        <p:sp>
          <p:nvSpPr>
            <p:cNvPr id="1332" name="Google Shape;1332;p45"/>
            <p:cNvSpPr/>
            <p:nvPr/>
          </p:nvSpPr>
          <p:spPr>
            <a:xfrm>
              <a:off x="4564" y="2826"/>
              <a:ext cx="1071" cy="146"/>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Nettoeinkommen (n)</a:t>
              </a:r>
              <a:endParaRPr b="0" i="0" sz="1400" u="none" cap="none" strike="noStrike">
                <a:solidFill>
                  <a:srgbClr val="000000"/>
                </a:solidFill>
                <a:latin typeface="Arial"/>
                <a:ea typeface="Arial"/>
                <a:cs typeface="Arial"/>
                <a:sym typeface="Arial"/>
              </a:endParaRPr>
            </a:p>
          </p:txBody>
        </p:sp>
        <p:sp>
          <p:nvSpPr>
            <p:cNvPr id="1333" name="Google Shape;1333;p45"/>
            <p:cNvSpPr/>
            <p:nvPr/>
          </p:nvSpPr>
          <p:spPr>
            <a:xfrm>
              <a:off x="4564" y="2642"/>
              <a:ext cx="1071" cy="18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Langfristige Schulden</a:t>
              </a:r>
              <a:endParaRPr b="0" i="0" sz="750" u="none" cap="none" strike="noStrike">
                <a:solidFill>
                  <a:schemeClr val="lt1"/>
                </a:solidFill>
                <a:latin typeface="Arial"/>
                <a:ea typeface="Arial"/>
                <a:cs typeface="Arial"/>
                <a:sym typeface="Arial"/>
              </a:endParaRPr>
            </a:p>
          </p:txBody>
        </p:sp>
        <p:sp>
          <p:nvSpPr>
            <p:cNvPr id="1334" name="Google Shape;1334;p45"/>
            <p:cNvSpPr/>
            <p:nvPr/>
          </p:nvSpPr>
          <p:spPr>
            <a:xfrm>
              <a:off x="4565" y="1550"/>
              <a:ext cx="1071" cy="270"/>
            </a:xfrm>
            <a:prstGeom prst="rect">
              <a:avLst/>
            </a:prstGeom>
            <a:solidFill>
              <a:srgbClr val="FF79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Kurzfristige Schulden</a:t>
              </a:r>
              <a:endParaRPr b="0" i="0" sz="750" u="none" cap="none" strike="noStrike">
                <a:solidFill>
                  <a:schemeClr val="dk1"/>
                </a:solidFill>
                <a:latin typeface="Arial"/>
                <a:ea typeface="Arial"/>
                <a:cs typeface="Arial"/>
                <a:sym typeface="Arial"/>
              </a:endParaRPr>
            </a:p>
          </p:txBody>
        </p:sp>
        <p:sp>
          <p:nvSpPr>
            <p:cNvPr id="1335" name="Google Shape;1335;p45"/>
            <p:cNvSpPr/>
            <p:nvPr/>
          </p:nvSpPr>
          <p:spPr>
            <a:xfrm>
              <a:off x="3542" y="1653"/>
              <a:ext cx="1021" cy="20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Debitoren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(Subvention)</a:t>
              </a:r>
              <a:endParaRPr b="0" i="0" sz="1400" u="none" cap="none" strike="noStrike">
                <a:solidFill>
                  <a:srgbClr val="000000"/>
                </a:solidFill>
                <a:latin typeface="Arial"/>
                <a:ea typeface="Arial"/>
                <a:cs typeface="Arial"/>
                <a:sym typeface="Arial"/>
              </a:endParaRPr>
            </a:p>
          </p:txBody>
        </p:sp>
        <p:cxnSp>
          <p:nvCxnSpPr>
            <p:cNvPr id="1336" name="Google Shape;1336;p45"/>
            <p:cNvCxnSpPr/>
            <p:nvPr/>
          </p:nvCxnSpPr>
          <p:spPr>
            <a:xfrm>
              <a:off x="4577" y="2711"/>
              <a:ext cx="1058" cy="0"/>
            </a:xfrm>
            <a:prstGeom prst="straightConnector1">
              <a:avLst/>
            </a:prstGeom>
            <a:solidFill>
              <a:schemeClr val="accent2"/>
            </a:solidFill>
            <a:ln cap="flat" cmpd="sng" w="9525">
              <a:solidFill>
                <a:schemeClr val="dk1"/>
              </a:solidFill>
              <a:prstDash val="dash"/>
              <a:round/>
              <a:headEnd len="sm" w="sm" type="none"/>
              <a:tailEnd len="sm" w="sm" type="none"/>
            </a:ln>
          </p:spPr>
        </p:cxnSp>
        <p:cxnSp>
          <p:nvCxnSpPr>
            <p:cNvPr id="1337" name="Google Shape;1337;p45"/>
            <p:cNvCxnSpPr/>
            <p:nvPr/>
          </p:nvCxnSpPr>
          <p:spPr>
            <a:xfrm>
              <a:off x="3542" y="1898"/>
              <a:ext cx="1021" cy="0"/>
            </a:xfrm>
            <a:prstGeom prst="straightConnector1">
              <a:avLst/>
            </a:prstGeom>
            <a:noFill/>
            <a:ln cap="flat" cmpd="sng" w="9525">
              <a:solidFill>
                <a:schemeClr val="dk1"/>
              </a:solidFill>
              <a:prstDash val="dash"/>
              <a:round/>
              <a:headEnd len="sm" w="sm" type="none"/>
              <a:tailEnd len="sm" w="sm" type="none"/>
            </a:ln>
          </p:spPr>
        </p:cxnSp>
        <p:cxnSp>
          <p:nvCxnSpPr>
            <p:cNvPr id="1338" name="Google Shape;1338;p45"/>
            <p:cNvCxnSpPr/>
            <p:nvPr/>
          </p:nvCxnSpPr>
          <p:spPr>
            <a:xfrm>
              <a:off x="1726" y="2830"/>
              <a:ext cx="1021" cy="0"/>
            </a:xfrm>
            <a:prstGeom prst="straightConnector1">
              <a:avLst/>
            </a:prstGeom>
            <a:noFill/>
            <a:ln cap="flat" cmpd="sng" w="9525">
              <a:solidFill>
                <a:schemeClr val="dk1"/>
              </a:solidFill>
              <a:prstDash val="dash"/>
              <a:round/>
              <a:headEnd len="sm" w="sm" type="none"/>
              <a:tailEnd len="sm" w="sm" type="none"/>
            </a:ln>
          </p:spPr>
        </p:cxnSp>
        <p:cxnSp>
          <p:nvCxnSpPr>
            <p:cNvPr id="1339" name="Google Shape;1339;p45"/>
            <p:cNvCxnSpPr/>
            <p:nvPr/>
          </p:nvCxnSpPr>
          <p:spPr>
            <a:xfrm>
              <a:off x="751" y="2050"/>
              <a:ext cx="968" cy="7"/>
            </a:xfrm>
            <a:prstGeom prst="straightConnector1">
              <a:avLst/>
            </a:prstGeom>
            <a:noFill/>
            <a:ln cap="flat" cmpd="sng" w="9525">
              <a:solidFill>
                <a:schemeClr val="dk1"/>
              </a:solidFill>
              <a:prstDash val="dash"/>
              <a:round/>
              <a:headEnd len="sm" w="sm" type="none"/>
              <a:tailEnd len="sm" w="sm" type="none"/>
            </a:ln>
          </p:spPr>
        </p:cxnSp>
      </p:grpSp>
      <p:sp>
        <p:nvSpPr>
          <p:cNvPr id="1340" name="Google Shape;1340;p45"/>
          <p:cNvSpPr txBox="1"/>
          <p:nvPr/>
        </p:nvSpPr>
        <p:spPr>
          <a:xfrm>
            <a:off x="3419475" y="432419"/>
            <a:ext cx="5302449" cy="4129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i="0" lang="de-DE" sz="2300" u="none" cap="none" strike="noStrike">
                <a:solidFill>
                  <a:schemeClr val="dk2"/>
                </a:solidFill>
                <a:latin typeface="Raleway"/>
                <a:ea typeface="Raleway"/>
                <a:cs typeface="Raleway"/>
                <a:sym typeface="Raleway"/>
              </a:rPr>
              <a:t>Was eine Bilanz über Ihre Finanzierungsstrategie aussagt</a:t>
            </a:r>
            <a:endParaRPr b="0" i="0" sz="1600" u="none" cap="none" strike="noStrike">
              <a:solidFill>
                <a:srgbClr val="000000"/>
              </a:solidFill>
              <a:latin typeface="Arial"/>
              <a:ea typeface="Arial"/>
              <a:cs typeface="Arial"/>
              <a:sym typeface="Arial"/>
            </a:endParaRPr>
          </a:p>
        </p:txBody>
      </p:sp>
      <p:sp>
        <p:nvSpPr>
          <p:cNvPr id="1341" name="Google Shape;1341;p45"/>
          <p:cNvSpPr txBox="1"/>
          <p:nvPr/>
        </p:nvSpPr>
        <p:spPr>
          <a:xfrm>
            <a:off x="4469443" y="3190015"/>
            <a:ext cx="550094"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highlight>
                  <a:srgbClr val="FFFF00"/>
                </a:highlight>
                <a:latin typeface="Arial"/>
                <a:ea typeface="Arial"/>
                <a:cs typeface="Arial"/>
                <a:sym typeface="Arial"/>
              </a:rPr>
              <a:t>WC</a:t>
            </a:r>
            <a:endParaRPr b="0" i="0" sz="1400" u="none" cap="none" strike="noStrike">
              <a:solidFill>
                <a:srgbClr val="000000"/>
              </a:solidFill>
              <a:latin typeface="Arial"/>
              <a:ea typeface="Arial"/>
              <a:cs typeface="Arial"/>
              <a:sym typeface="Arial"/>
            </a:endParaRPr>
          </a:p>
        </p:txBody>
      </p:sp>
      <p:sp>
        <p:nvSpPr>
          <p:cNvPr id="1342" name="Google Shape;1342;p45"/>
          <p:cNvSpPr txBox="1"/>
          <p:nvPr/>
        </p:nvSpPr>
        <p:spPr>
          <a:xfrm>
            <a:off x="4455831" y="2196954"/>
            <a:ext cx="55071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WCR</a:t>
            </a:r>
            <a:endParaRPr b="0" i="0" sz="1400" u="none" cap="none" strike="noStrike">
              <a:solidFill>
                <a:srgbClr val="000000"/>
              </a:solidFill>
              <a:latin typeface="Arial"/>
              <a:ea typeface="Arial"/>
              <a:cs typeface="Arial"/>
              <a:sym typeface="Arial"/>
            </a:endParaRPr>
          </a:p>
        </p:txBody>
      </p:sp>
      <p:sp>
        <p:nvSpPr>
          <p:cNvPr id="1343" name="Google Shape;1343;p45"/>
          <p:cNvSpPr txBox="1"/>
          <p:nvPr/>
        </p:nvSpPr>
        <p:spPr>
          <a:xfrm>
            <a:off x="4481344" y="1719504"/>
            <a:ext cx="6490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Bargeld (+/-)</a:t>
            </a:r>
            <a:endParaRPr b="0" i="0" sz="1400" u="none" cap="none" strike="noStrike">
              <a:solidFill>
                <a:srgbClr val="000000"/>
              </a:solidFill>
              <a:latin typeface="Arial"/>
              <a:ea typeface="Arial"/>
              <a:cs typeface="Arial"/>
              <a:sym typeface="Arial"/>
            </a:endParaRPr>
          </a:p>
        </p:txBody>
      </p:sp>
      <p:sp>
        <p:nvSpPr>
          <p:cNvPr id="1344" name="Google Shape;1344;p45"/>
          <p:cNvSpPr txBox="1"/>
          <p:nvPr/>
        </p:nvSpPr>
        <p:spPr>
          <a:xfrm>
            <a:off x="4609534" y="2646893"/>
            <a:ext cx="281892"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45" name="Google Shape;1345;p45"/>
          <p:cNvSpPr txBox="1"/>
          <p:nvPr/>
        </p:nvSpPr>
        <p:spPr>
          <a:xfrm>
            <a:off x="4638159" y="2016801"/>
            <a:ext cx="280648"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346" name="Google Shape;1346;p4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347" name="Google Shape;1347;p4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348" name="Google Shape;1348;p4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349" name="Google Shape;1349;p4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350" name="Google Shape;1350;p45"/>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42"/>
          <p:cNvSpPr txBox="1"/>
          <p:nvPr>
            <p:ph type="title"/>
          </p:nvPr>
        </p:nvSpPr>
        <p:spPr>
          <a:xfrm>
            <a:off x="2376276" y="411163"/>
            <a:ext cx="6478799" cy="30969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de-DE" sz="2400">
                <a:latin typeface="Raleway"/>
                <a:ea typeface="Raleway"/>
                <a:cs typeface="Raleway"/>
                <a:sym typeface="Raleway"/>
              </a:rPr>
              <a:t>Finanzierungsstrategie Schritt für Schritt</a:t>
            </a:r>
            <a:endParaRPr b="1" sz="2400">
              <a:latin typeface="Raleway"/>
              <a:ea typeface="Raleway"/>
              <a:cs typeface="Raleway"/>
              <a:sym typeface="Raleway"/>
            </a:endParaRPr>
          </a:p>
        </p:txBody>
      </p:sp>
      <p:sp>
        <p:nvSpPr>
          <p:cNvPr id="1358" name="Google Shape;1358;p42"/>
          <p:cNvSpPr txBox="1"/>
          <p:nvPr>
            <p:ph idx="1" type="body"/>
          </p:nvPr>
        </p:nvSpPr>
        <p:spPr>
          <a:xfrm>
            <a:off x="2243225" y="1155300"/>
            <a:ext cx="4429200" cy="1194300"/>
          </a:xfrm>
          <a:prstGeom prst="rect">
            <a:avLst/>
          </a:prstGeom>
          <a:noFill/>
          <a:ln cap="flat" cmpd="sng" w="25400">
            <a:solidFill>
              <a:srgbClr val="003F71"/>
            </a:solidFill>
            <a:prstDash val="solid"/>
            <a:round/>
            <a:headEnd len="sm" w="sm" type="none"/>
            <a:tailEnd len="sm" w="sm" type="none"/>
          </a:ln>
          <a:effectLst>
            <a:outerShdw rotWithShape="0" algn="tl" dir="2700000" dist="38100">
              <a:srgbClr val="000000">
                <a:alpha val="6666"/>
              </a:srgbClr>
            </a:outerShdw>
          </a:effectLst>
        </p:spPr>
        <p:txBody>
          <a:bodyPr anchorCtr="0" anchor="ctr" bIns="91425" lIns="91425" spcFirstLastPara="1" rIns="91425" wrap="square" tIns="91425">
            <a:noAutofit/>
          </a:bodyPr>
          <a:lstStyle/>
          <a:p>
            <a:pPr indent="-225029" lvl="1" marL="610791" rtl="0" algn="l">
              <a:lnSpc>
                <a:spcPct val="100000"/>
              </a:lnSpc>
              <a:spcBef>
                <a:spcPts val="0"/>
              </a:spcBef>
              <a:spcAft>
                <a:spcPts val="0"/>
              </a:spcAft>
              <a:buSzPts val="1400"/>
              <a:buFont typeface="Arial"/>
              <a:buAutoNum type="romanUcPeriod"/>
            </a:pPr>
            <a:r>
              <a:rPr b="1" lang="de-DE" sz="900">
                <a:solidFill>
                  <a:srgbClr val="7F7F7F"/>
                </a:solidFill>
                <a:latin typeface="Arial"/>
                <a:ea typeface="Arial"/>
                <a:cs typeface="Arial"/>
                <a:sym typeface="Arial"/>
              </a:rPr>
              <a:t>Entwurf einer Finanzierungsstrategie</a:t>
            </a:r>
            <a:endParaRPr b="1" sz="900">
              <a:solidFill>
                <a:srgbClr val="7F7F7F"/>
              </a:solidFill>
              <a:latin typeface="Arial"/>
              <a:ea typeface="Arial"/>
              <a:cs typeface="Arial"/>
              <a:sym typeface="Arial"/>
            </a:endParaRPr>
          </a:p>
          <a:p>
            <a:pPr indent="0" lvl="1" marL="914400" rtl="0" algn="l">
              <a:lnSpc>
                <a:spcPct val="100000"/>
              </a:lnSpc>
              <a:spcBef>
                <a:spcPts val="0"/>
              </a:spcBef>
              <a:spcAft>
                <a:spcPts val="0"/>
              </a:spcAft>
              <a:buSzPts val="1400"/>
              <a:buNone/>
            </a:pPr>
            <a:r>
              <a:t/>
            </a:r>
            <a:endParaRPr b="1" sz="900" u="sng">
              <a:solidFill>
                <a:srgbClr val="C7C7C7"/>
              </a:solidFill>
              <a:latin typeface="Arial"/>
              <a:ea typeface="Arial"/>
              <a:cs typeface="Arial"/>
              <a:sym typeface="Arial"/>
            </a:endParaRPr>
          </a:p>
          <a:p>
            <a:pPr indent="-160735" lvl="1" marL="546497" rtl="0" algn="l">
              <a:lnSpc>
                <a:spcPct val="100000"/>
              </a:lnSpc>
              <a:spcBef>
                <a:spcPts val="0"/>
              </a:spcBef>
              <a:spcAft>
                <a:spcPts val="0"/>
              </a:spcAft>
              <a:buSzPts val="1400"/>
              <a:buFont typeface="Noto Sans"/>
              <a:buChar char="✔"/>
            </a:pPr>
            <a:r>
              <a:rPr b="1" lang="de-DE" sz="900">
                <a:solidFill>
                  <a:srgbClr val="7F7F7F"/>
                </a:solidFill>
                <a:latin typeface="Arial"/>
                <a:ea typeface="Arial"/>
                <a:cs typeface="Arial"/>
                <a:sym typeface="Arial"/>
              </a:rPr>
              <a:t>Wissen, wonach Sie suchen</a:t>
            </a:r>
            <a:endParaRPr b="1" sz="900">
              <a:solidFill>
                <a:srgbClr val="7F7F7F"/>
              </a:solidFill>
              <a:latin typeface="Arial"/>
              <a:ea typeface="Arial"/>
              <a:cs typeface="Arial"/>
              <a:sym typeface="Arial"/>
            </a:endParaRPr>
          </a:p>
          <a:p>
            <a:pPr indent="-160735" lvl="1" marL="546497" rtl="0" algn="l">
              <a:lnSpc>
                <a:spcPct val="100000"/>
              </a:lnSpc>
              <a:spcBef>
                <a:spcPts val="0"/>
              </a:spcBef>
              <a:spcAft>
                <a:spcPts val="0"/>
              </a:spcAft>
              <a:buSzPts val="1400"/>
              <a:buFont typeface="Noto Sans"/>
              <a:buChar char="✔"/>
            </a:pPr>
            <a:r>
              <a:rPr b="1" lang="de-DE" sz="900">
                <a:solidFill>
                  <a:srgbClr val="7F7F7F"/>
                </a:solidFill>
                <a:latin typeface="Arial"/>
                <a:ea typeface="Arial"/>
                <a:cs typeface="Arial"/>
                <a:sym typeface="Arial"/>
              </a:rPr>
              <a:t>Analyse und Schätzung des Finanzierungsbedarfs </a:t>
            </a:r>
            <a:endParaRPr b="1" sz="900">
              <a:solidFill>
                <a:srgbClr val="7F7F7F"/>
              </a:solidFill>
              <a:latin typeface="Arial"/>
              <a:ea typeface="Arial"/>
              <a:cs typeface="Arial"/>
              <a:sym typeface="Arial"/>
            </a:endParaRPr>
          </a:p>
          <a:p>
            <a:pPr indent="-160735" lvl="1" marL="546497" rtl="0" algn="l">
              <a:lnSpc>
                <a:spcPct val="100000"/>
              </a:lnSpc>
              <a:spcBef>
                <a:spcPts val="0"/>
              </a:spcBef>
              <a:spcAft>
                <a:spcPts val="0"/>
              </a:spcAft>
              <a:buSzPts val="1400"/>
              <a:buFont typeface="Noto Sans"/>
              <a:buChar char="✔"/>
            </a:pPr>
            <a:r>
              <a:rPr b="1" lang="de-DE" sz="900">
                <a:solidFill>
                  <a:srgbClr val="7F7F7F"/>
                </a:solidFill>
                <a:latin typeface="Arial"/>
                <a:ea typeface="Arial"/>
                <a:cs typeface="Arial"/>
                <a:sym typeface="Arial"/>
              </a:rPr>
              <a:t>Kenntnis der Finanzierungslösungen und -instrumente</a:t>
            </a:r>
            <a:endParaRPr b="1" sz="900">
              <a:solidFill>
                <a:srgbClr val="7F7F7F"/>
              </a:solidFill>
              <a:latin typeface="Arial"/>
              <a:ea typeface="Arial"/>
              <a:cs typeface="Arial"/>
              <a:sym typeface="Arial"/>
            </a:endParaRPr>
          </a:p>
          <a:p>
            <a:pPr indent="-160735" lvl="1" marL="546497" rtl="0" algn="l">
              <a:lnSpc>
                <a:spcPct val="100000"/>
              </a:lnSpc>
              <a:spcBef>
                <a:spcPts val="0"/>
              </a:spcBef>
              <a:spcAft>
                <a:spcPts val="0"/>
              </a:spcAft>
              <a:buSzPts val="1400"/>
              <a:buFont typeface="Noto Sans"/>
              <a:buChar char="✔"/>
            </a:pPr>
            <a:r>
              <a:rPr b="1" lang="de-DE" sz="900">
                <a:solidFill>
                  <a:srgbClr val="7F7F7F"/>
                </a:solidFill>
                <a:latin typeface="Arial"/>
                <a:ea typeface="Arial"/>
                <a:cs typeface="Arial"/>
                <a:sym typeface="Arial"/>
              </a:rPr>
              <a:t>Identifizieren Sie den am besten geeigneten Partner, um die soziale Wirkung zu maximieren</a:t>
            </a:r>
            <a:endParaRPr b="1" sz="900">
              <a:solidFill>
                <a:srgbClr val="7F7F7F"/>
              </a:solidFill>
              <a:latin typeface="Arial"/>
              <a:ea typeface="Arial"/>
              <a:cs typeface="Arial"/>
              <a:sym typeface="Arial"/>
            </a:endParaRPr>
          </a:p>
        </p:txBody>
      </p:sp>
      <p:sp>
        <p:nvSpPr>
          <p:cNvPr id="1359" name="Google Shape;1359;p42"/>
          <p:cNvSpPr txBox="1"/>
          <p:nvPr>
            <p:ph idx="2" type="body"/>
          </p:nvPr>
        </p:nvSpPr>
        <p:spPr>
          <a:xfrm>
            <a:off x="2243225" y="2554825"/>
            <a:ext cx="4429200" cy="12045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91425" lIns="91425" spcFirstLastPara="1" rIns="91425" wrap="square" tIns="91425">
            <a:normAutofit/>
          </a:bodyPr>
          <a:lstStyle/>
          <a:p>
            <a:pPr indent="-217820" lvl="1" marL="610791" rtl="0" algn="l">
              <a:lnSpc>
                <a:spcPct val="120000"/>
              </a:lnSpc>
              <a:spcBef>
                <a:spcPts val="0"/>
              </a:spcBef>
              <a:spcAft>
                <a:spcPts val="0"/>
              </a:spcAft>
              <a:buSzPts val="1514"/>
              <a:buAutoNum type="romanUcPeriod" startAt="2"/>
            </a:pPr>
            <a:r>
              <a:rPr b="1" lang="de-DE" sz="900">
                <a:solidFill>
                  <a:srgbClr val="7F7F7F"/>
                </a:solidFill>
                <a:latin typeface="Arial"/>
                <a:ea typeface="Arial"/>
                <a:cs typeface="Arial"/>
                <a:sym typeface="Arial"/>
              </a:rPr>
              <a:t>Einführung einer Finanzierungsstrategie</a:t>
            </a:r>
            <a:endParaRPr b="1" sz="900">
              <a:solidFill>
                <a:srgbClr val="7F7F7F"/>
              </a:solidFill>
              <a:latin typeface="Arial"/>
              <a:ea typeface="Arial"/>
              <a:cs typeface="Arial"/>
              <a:sym typeface="Arial"/>
            </a:endParaRPr>
          </a:p>
          <a:p>
            <a:pPr indent="0" lvl="1" marL="257175" rtl="0" algn="l">
              <a:lnSpc>
                <a:spcPct val="120000"/>
              </a:lnSpc>
              <a:spcBef>
                <a:spcPts val="0"/>
              </a:spcBef>
              <a:spcAft>
                <a:spcPts val="0"/>
              </a:spcAft>
              <a:buSzPts val="1514"/>
              <a:buNone/>
            </a:pPr>
            <a:r>
              <a:t/>
            </a:r>
            <a:endParaRPr b="1" sz="900">
              <a:solidFill>
                <a:srgbClr val="7F7F7F"/>
              </a:solidFill>
              <a:latin typeface="Arial"/>
              <a:ea typeface="Arial"/>
              <a:cs typeface="Arial"/>
              <a:sym typeface="Arial"/>
            </a:endParaRPr>
          </a:p>
          <a:p>
            <a:pPr indent="-153526" lvl="1" marL="546497" rtl="0" algn="l">
              <a:lnSpc>
                <a:spcPct val="120000"/>
              </a:lnSpc>
              <a:spcBef>
                <a:spcPts val="0"/>
              </a:spcBef>
              <a:spcAft>
                <a:spcPts val="0"/>
              </a:spcAft>
              <a:buSzPts val="1514"/>
              <a:buFont typeface="Noto Sans"/>
              <a:buChar char="✔"/>
            </a:pPr>
            <a:r>
              <a:rPr b="1" lang="de-DE" sz="900">
                <a:solidFill>
                  <a:srgbClr val="7F7F7F"/>
                </a:solidFill>
                <a:latin typeface="Arial"/>
                <a:ea typeface="Arial"/>
                <a:cs typeface="Arial"/>
                <a:sym typeface="Arial"/>
              </a:rPr>
              <a:t>Timing </a:t>
            </a:r>
            <a:endParaRPr>
              <a:latin typeface="Arial"/>
              <a:ea typeface="Arial"/>
              <a:cs typeface="Arial"/>
              <a:sym typeface="Arial"/>
            </a:endParaRPr>
          </a:p>
          <a:p>
            <a:pPr indent="-153526" lvl="1" marL="546497" rtl="0" algn="l">
              <a:lnSpc>
                <a:spcPct val="120000"/>
              </a:lnSpc>
              <a:spcBef>
                <a:spcPts val="0"/>
              </a:spcBef>
              <a:spcAft>
                <a:spcPts val="0"/>
              </a:spcAft>
              <a:buSzPts val="1514"/>
              <a:buFont typeface="Noto Sans"/>
              <a:buChar char="✔"/>
            </a:pPr>
            <a:r>
              <a:rPr b="1" lang="de-DE" sz="900">
                <a:solidFill>
                  <a:srgbClr val="7F7F7F"/>
                </a:solidFill>
                <a:latin typeface="Arial"/>
                <a:ea typeface="Arial"/>
                <a:cs typeface="Arial"/>
                <a:sym typeface="Arial"/>
              </a:rPr>
              <a:t>Wissen über Geldgeber und Investoren</a:t>
            </a:r>
            <a:endParaRPr b="1" sz="900">
              <a:solidFill>
                <a:srgbClr val="7F7F7F"/>
              </a:solidFill>
              <a:latin typeface="Arial"/>
              <a:ea typeface="Arial"/>
              <a:cs typeface="Arial"/>
              <a:sym typeface="Arial"/>
            </a:endParaRPr>
          </a:p>
          <a:p>
            <a:pPr indent="0" lvl="1" marL="385762" rtl="0" algn="l">
              <a:lnSpc>
                <a:spcPct val="120000"/>
              </a:lnSpc>
              <a:spcBef>
                <a:spcPts val="0"/>
              </a:spcBef>
              <a:spcAft>
                <a:spcPts val="0"/>
              </a:spcAft>
              <a:buSzPts val="1514"/>
              <a:buNone/>
            </a:pPr>
            <a:r>
              <a:t/>
            </a:r>
            <a:endParaRPr b="1" sz="900">
              <a:solidFill>
                <a:srgbClr val="7F7F7F"/>
              </a:solidFill>
              <a:latin typeface="Arial"/>
              <a:ea typeface="Arial"/>
              <a:cs typeface="Arial"/>
              <a:sym typeface="Arial"/>
            </a:endParaRPr>
          </a:p>
          <a:p>
            <a:pPr indent="0" lvl="1" marL="385762" rtl="0" algn="l">
              <a:lnSpc>
                <a:spcPct val="120000"/>
              </a:lnSpc>
              <a:spcBef>
                <a:spcPts val="0"/>
              </a:spcBef>
              <a:spcAft>
                <a:spcPts val="0"/>
              </a:spcAft>
              <a:buSzPts val="1514"/>
              <a:buNone/>
            </a:pPr>
            <a:r>
              <a:rPr b="1" lang="de-DE" sz="900">
                <a:solidFill>
                  <a:srgbClr val="7F7F7F"/>
                </a:solidFill>
                <a:latin typeface="Arial"/>
                <a:ea typeface="Arial"/>
                <a:cs typeface="Arial"/>
                <a:sym typeface="Arial"/>
              </a:rPr>
              <a:t>...sind der Schlüssel </a:t>
            </a:r>
            <a:endParaRPr>
              <a:latin typeface="Arial"/>
              <a:ea typeface="Arial"/>
              <a:cs typeface="Arial"/>
              <a:sym typeface="Arial"/>
            </a:endParaRPr>
          </a:p>
        </p:txBody>
      </p:sp>
      <p:cxnSp>
        <p:nvCxnSpPr>
          <p:cNvPr id="1360" name="Google Shape;1360;p4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361" name="Google Shape;1361;p42"/>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362" name="Google Shape;1362;p4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363" name="Google Shape;1363;p42"/>
          <p:cNvSpPr txBox="1"/>
          <p:nvPr/>
        </p:nvSpPr>
        <p:spPr>
          <a:xfrm>
            <a:off x="2243225" y="4067850"/>
            <a:ext cx="6478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Cashflow-Prognose/Finanzierungsplan: das wichtigste Instrument für Ihre Finanzstrategie</a:t>
            </a:r>
            <a:endParaRPr b="0" i="0" sz="1400" u="none" cap="none" strike="noStrike">
              <a:solidFill>
                <a:srgbClr val="000000"/>
              </a:solidFill>
              <a:latin typeface="Arial"/>
              <a:ea typeface="Arial"/>
              <a:cs typeface="Arial"/>
              <a:sym typeface="Arial"/>
            </a:endParaRPr>
          </a:p>
        </p:txBody>
      </p:sp>
      <p:pic>
        <p:nvPicPr>
          <p:cNvPr descr="Ziel" id="1364" name="Google Shape;1364;p42"/>
          <p:cNvPicPr preferRelativeResize="0"/>
          <p:nvPr/>
        </p:nvPicPr>
        <p:blipFill rotWithShape="1">
          <a:blip r:embed="rId4">
            <a:alphaModFix/>
          </a:blip>
          <a:srcRect b="0" l="0" r="0" t="0"/>
          <a:stretch/>
        </p:blipFill>
        <p:spPr>
          <a:xfrm>
            <a:off x="1569456" y="3952024"/>
            <a:ext cx="539463" cy="539463"/>
          </a:xfrm>
          <a:prstGeom prst="rect">
            <a:avLst/>
          </a:prstGeom>
          <a:noFill/>
          <a:ln>
            <a:noFill/>
          </a:ln>
        </p:spPr>
      </p:pic>
      <p:pic>
        <p:nvPicPr>
          <p:cNvPr descr="Graphical user interface, application&#10;&#10;Description automatically generated with medium confidence" id="1365" name="Google Shape;1365;p42"/>
          <p:cNvPicPr preferRelativeResize="0"/>
          <p:nvPr/>
        </p:nvPicPr>
        <p:blipFill rotWithShape="1">
          <a:blip r:embed="rId5">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47"/>
          <p:cNvSpPr txBox="1"/>
          <p:nvPr>
            <p:ph type="title"/>
          </p:nvPr>
        </p:nvSpPr>
        <p:spPr>
          <a:xfrm>
            <a:off x="1473798" y="442913"/>
            <a:ext cx="7317867" cy="8470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e-DE" sz="2400"/>
              <a:t>Einige Bemerkungen zur Finanzierungsstrategie</a:t>
            </a:r>
            <a:endParaRPr sz="2400"/>
          </a:p>
        </p:txBody>
      </p:sp>
      <p:sp>
        <p:nvSpPr>
          <p:cNvPr id="1372" name="Google Shape;1372;p47"/>
          <p:cNvSpPr txBox="1"/>
          <p:nvPr>
            <p:ph idx="1" type="body"/>
          </p:nvPr>
        </p:nvSpPr>
        <p:spPr>
          <a:xfrm>
            <a:off x="1607925" y="1166825"/>
            <a:ext cx="7183800" cy="3300900"/>
          </a:xfrm>
          <a:prstGeom prst="rect">
            <a:avLst/>
          </a:prstGeom>
          <a:noFill/>
          <a:ln>
            <a:noFill/>
          </a:ln>
        </p:spPr>
        <p:txBody>
          <a:bodyPr anchorCtr="0" anchor="t" bIns="91425" lIns="91425" spcFirstLastPara="1" rIns="91425" wrap="square" tIns="91425">
            <a:noAutofit/>
          </a:bodyPr>
          <a:lstStyle/>
          <a:p>
            <a:pPr indent="-347090" lvl="0" marL="457200" rtl="0" algn="l">
              <a:lnSpc>
                <a:spcPct val="80000"/>
              </a:lnSpc>
              <a:spcBef>
                <a:spcPts val="0"/>
              </a:spcBef>
              <a:spcAft>
                <a:spcPts val="0"/>
              </a:spcAft>
              <a:buClr>
                <a:schemeClr val="accent5"/>
              </a:buClr>
              <a:buSzPts val="1865"/>
              <a:buChar char="●"/>
            </a:pPr>
            <a:r>
              <a:rPr lang="de-DE" sz="1240"/>
              <a:t>Bedürfnisse: </a:t>
            </a:r>
            <a:endParaRPr sz="1865"/>
          </a:p>
          <a:p>
            <a:pPr indent="-323533" lvl="1" marL="914400" rtl="0" algn="l">
              <a:lnSpc>
                <a:spcPct val="80000"/>
              </a:lnSpc>
              <a:spcBef>
                <a:spcPts val="0"/>
              </a:spcBef>
              <a:spcAft>
                <a:spcPts val="0"/>
              </a:spcAft>
              <a:buClr>
                <a:schemeClr val="accent5"/>
              </a:buClr>
              <a:buSzPts val="1495"/>
              <a:buChar char="○"/>
            </a:pPr>
            <a:r>
              <a:rPr lang="de-DE" sz="1137"/>
              <a:t>Änderungen des Betriebskapitalbedarfs</a:t>
            </a:r>
            <a:endParaRPr sz="1137"/>
          </a:p>
          <a:p>
            <a:pPr indent="-323533" lvl="1" marL="914400" rtl="0" algn="l">
              <a:lnSpc>
                <a:spcPct val="80000"/>
              </a:lnSpc>
              <a:spcBef>
                <a:spcPts val="0"/>
              </a:spcBef>
              <a:spcAft>
                <a:spcPts val="0"/>
              </a:spcAft>
              <a:buClr>
                <a:schemeClr val="accent5"/>
              </a:buClr>
              <a:buSzPts val="1495"/>
              <a:buChar char="○"/>
            </a:pPr>
            <a:r>
              <a:rPr lang="de-DE" sz="1137"/>
              <a:t>Neue Investitionen</a:t>
            </a:r>
            <a:endParaRPr sz="1137"/>
          </a:p>
          <a:p>
            <a:pPr indent="-323533" lvl="1" marL="914400" rtl="0" algn="l">
              <a:lnSpc>
                <a:spcPct val="80000"/>
              </a:lnSpc>
              <a:spcBef>
                <a:spcPts val="0"/>
              </a:spcBef>
              <a:spcAft>
                <a:spcPts val="0"/>
              </a:spcAft>
              <a:buClr>
                <a:schemeClr val="accent5"/>
              </a:buClr>
              <a:buSzPts val="1495"/>
              <a:buChar char="○"/>
            </a:pPr>
            <a:r>
              <a:rPr lang="de-DE" sz="1137"/>
              <a:t>Wiederkehrende Investitionsausgaben</a:t>
            </a:r>
            <a:endParaRPr sz="1495"/>
          </a:p>
          <a:p>
            <a:pPr indent="-228600" lvl="1" marL="914400" rtl="0" algn="l">
              <a:lnSpc>
                <a:spcPct val="80000"/>
              </a:lnSpc>
              <a:spcBef>
                <a:spcPts val="0"/>
              </a:spcBef>
              <a:spcAft>
                <a:spcPts val="0"/>
              </a:spcAft>
              <a:buClr>
                <a:schemeClr val="accent5"/>
              </a:buClr>
              <a:buSzPts val="1295"/>
              <a:buNone/>
            </a:pPr>
            <a:r>
              <a:t/>
            </a:r>
            <a:endParaRPr sz="1137"/>
          </a:p>
          <a:p>
            <a:pPr indent="-347090" lvl="0" marL="457200" rtl="0" algn="l">
              <a:lnSpc>
                <a:spcPct val="80000"/>
              </a:lnSpc>
              <a:spcBef>
                <a:spcPts val="0"/>
              </a:spcBef>
              <a:spcAft>
                <a:spcPts val="0"/>
              </a:spcAft>
              <a:buClr>
                <a:schemeClr val="accent5"/>
              </a:buClr>
              <a:buSzPts val="1865"/>
              <a:buChar char="●"/>
            </a:pPr>
            <a:r>
              <a:rPr lang="de-DE" sz="1240"/>
              <a:t>Azimut : </a:t>
            </a:r>
            <a:endParaRPr sz="1865"/>
          </a:p>
          <a:p>
            <a:pPr indent="-323533" lvl="1" marL="914400" rtl="0" algn="l">
              <a:lnSpc>
                <a:spcPct val="80000"/>
              </a:lnSpc>
              <a:spcBef>
                <a:spcPts val="0"/>
              </a:spcBef>
              <a:spcAft>
                <a:spcPts val="0"/>
              </a:spcAft>
              <a:buClr>
                <a:schemeClr val="accent5"/>
              </a:buClr>
              <a:buSzPts val="1495"/>
              <a:buChar char="○"/>
            </a:pPr>
            <a:r>
              <a:rPr lang="de-DE" sz="1137"/>
              <a:t>Erhaltung/Konsolidierung der Finanzstruktur. </a:t>
            </a:r>
            <a:endParaRPr sz="1495"/>
          </a:p>
          <a:p>
            <a:pPr indent="-323533" lvl="1" marL="914400" rtl="0" algn="l">
              <a:lnSpc>
                <a:spcPct val="80000"/>
              </a:lnSpc>
              <a:spcBef>
                <a:spcPts val="0"/>
              </a:spcBef>
              <a:spcAft>
                <a:spcPts val="0"/>
              </a:spcAft>
              <a:buClr>
                <a:schemeClr val="accent5"/>
              </a:buClr>
              <a:buSzPts val="1495"/>
              <a:buChar char="○"/>
            </a:pPr>
            <a:r>
              <a:rPr lang="de-DE" sz="1137"/>
              <a:t>Handlungsspielraum gewährleisten </a:t>
            </a:r>
            <a:endParaRPr sz="1495"/>
          </a:p>
          <a:p>
            <a:pPr indent="-228600" lvl="0" marL="457200" rtl="0" algn="l">
              <a:lnSpc>
                <a:spcPct val="80000"/>
              </a:lnSpc>
              <a:spcBef>
                <a:spcPts val="0"/>
              </a:spcBef>
              <a:spcAft>
                <a:spcPts val="0"/>
              </a:spcAft>
              <a:buClr>
                <a:schemeClr val="accent5"/>
              </a:buClr>
              <a:buSzPts val="1665"/>
              <a:buNone/>
            </a:pPr>
            <a:r>
              <a:t/>
            </a:r>
            <a:endParaRPr sz="1240"/>
          </a:p>
          <a:p>
            <a:pPr indent="-347090" lvl="0" marL="457200" rtl="0" algn="l">
              <a:lnSpc>
                <a:spcPct val="80000"/>
              </a:lnSpc>
              <a:spcBef>
                <a:spcPts val="0"/>
              </a:spcBef>
              <a:spcAft>
                <a:spcPts val="0"/>
              </a:spcAft>
              <a:buClr>
                <a:schemeClr val="accent5"/>
              </a:buClr>
              <a:buSzPts val="1865"/>
              <a:buChar char="●"/>
            </a:pPr>
            <a:r>
              <a:rPr lang="de-DE" sz="1240"/>
              <a:t>Kurzfristig: </a:t>
            </a:r>
            <a:endParaRPr sz="1865"/>
          </a:p>
          <a:p>
            <a:pPr indent="-323533" lvl="1" marL="914400" rtl="0" algn="l">
              <a:lnSpc>
                <a:spcPct val="80000"/>
              </a:lnSpc>
              <a:spcBef>
                <a:spcPts val="0"/>
              </a:spcBef>
              <a:spcAft>
                <a:spcPts val="0"/>
              </a:spcAft>
              <a:buClr>
                <a:schemeClr val="accent5"/>
              </a:buClr>
              <a:buSzPts val="1495"/>
              <a:buChar char="○"/>
            </a:pPr>
            <a:r>
              <a:rPr lang="de-DE" sz="1137"/>
              <a:t>In der Cashflow-Prognose ist die kurzfristige Finanzierung nicht berücksichtigt. Sie muss ebenfalls bewertet werden (+eine Finanzierungslösung gefunden werden, damit sich das Unternehmen nicht mit diesem Problem herumschlagen muss).</a:t>
            </a:r>
            <a:endParaRPr sz="1137"/>
          </a:p>
          <a:p>
            <a:pPr indent="-323532" lvl="2" marL="1371600" rtl="0" algn="l">
              <a:lnSpc>
                <a:spcPct val="80000"/>
              </a:lnSpc>
              <a:spcBef>
                <a:spcPts val="0"/>
              </a:spcBef>
              <a:spcAft>
                <a:spcPts val="0"/>
              </a:spcAft>
              <a:buClr>
                <a:schemeClr val="accent5"/>
              </a:buClr>
              <a:buSzPts val="1495"/>
              <a:buChar char="■"/>
            </a:pPr>
            <a:r>
              <a:rPr lang="de-DE" sz="1137"/>
              <a:t>Z.B.: saisonale Aktivitäten</a:t>
            </a:r>
            <a:endParaRPr sz="1137"/>
          </a:p>
          <a:p>
            <a:pPr indent="-228600" lvl="2" marL="1371600" rtl="0" algn="l">
              <a:lnSpc>
                <a:spcPct val="80000"/>
              </a:lnSpc>
              <a:spcBef>
                <a:spcPts val="0"/>
              </a:spcBef>
              <a:spcAft>
                <a:spcPts val="0"/>
              </a:spcAft>
              <a:buClr>
                <a:schemeClr val="accent5"/>
              </a:buClr>
              <a:buSzPts val="1295"/>
              <a:buNone/>
            </a:pPr>
            <a:r>
              <a:t/>
            </a:r>
            <a:endParaRPr sz="1032"/>
          </a:p>
          <a:p>
            <a:pPr indent="-347090" lvl="0" marL="457200" rtl="0" algn="l">
              <a:lnSpc>
                <a:spcPct val="80000"/>
              </a:lnSpc>
              <a:spcBef>
                <a:spcPts val="0"/>
              </a:spcBef>
              <a:spcAft>
                <a:spcPts val="0"/>
              </a:spcAft>
              <a:buClr>
                <a:schemeClr val="accent5"/>
              </a:buClr>
              <a:buSzPts val="1865"/>
              <a:buChar char="●"/>
            </a:pPr>
            <a:r>
              <a:rPr lang="de-DE" sz="1240"/>
              <a:t>Strukturell vs. situativ : </a:t>
            </a:r>
            <a:endParaRPr sz="1865"/>
          </a:p>
          <a:p>
            <a:pPr indent="-323533" lvl="1" marL="914400" rtl="0" algn="l">
              <a:lnSpc>
                <a:spcPct val="90000"/>
              </a:lnSpc>
              <a:spcBef>
                <a:spcPts val="0"/>
              </a:spcBef>
              <a:spcAft>
                <a:spcPts val="0"/>
              </a:spcAft>
              <a:buClr>
                <a:schemeClr val="accent5"/>
              </a:buClr>
              <a:buSzPts val="1495"/>
              <a:buChar char="○"/>
            </a:pPr>
            <a:r>
              <a:rPr lang="de-DE" sz="1137"/>
              <a:t>strukturell (oft in Verbindung mit unzureichenden langfristigen Ressourcen zu Beginn) oder nur zu einem bestimmten Zeitpunkt. </a:t>
            </a:r>
            <a:endParaRPr sz="1495"/>
          </a:p>
          <a:p>
            <a:pPr indent="-323533" lvl="1" marL="914400" rtl="0" algn="l">
              <a:lnSpc>
                <a:spcPct val="90000"/>
              </a:lnSpc>
              <a:spcBef>
                <a:spcPts val="0"/>
              </a:spcBef>
              <a:spcAft>
                <a:spcPts val="0"/>
              </a:spcAft>
              <a:buClr>
                <a:schemeClr val="accent5"/>
              </a:buClr>
              <a:buSzPts val="1495"/>
              <a:buChar char="○"/>
            </a:pPr>
            <a:r>
              <a:rPr lang="de-DE" sz="1137"/>
              <a:t>im 1. Fall durch mittelfristige Mittel gedeckt, während im 2. Fall kurzfristige Lösungen ausreichen. </a:t>
            </a:r>
            <a:endParaRPr sz="1137"/>
          </a:p>
        </p:txBody>
      </p:sp>
      <p:cxnSp>
        <p:nvCxnSpPr>
          <p:cNvPr id="1373" name="Google Shape;1373;p4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374" name="Google Shape;1374;p4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375" name="Google Shape;1375;p4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376" name="Google Shape;1376;p4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377" name="Google Shape;1377;p47"/>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48"/>
          <p:cNvSpPr txBox="1"/>
          <p:nvPr>
            <p:ph idx="4294967295" type="body"/>
          </p:nvPr>
        </p:nvSpPr>
        <p:spPr>
          <a:xfrm>
            <a:off x="1871663" y="1264266"/>
            <a:ext cx="6850200" cy="3162900"/>
          </a:xfrm>
          <a:prstGeom prst="rect">
            <a:avLst/>
          </a:prstGeom>
          <a:noFill/>
          <a:ln>
            <a:noFill/>
          </a:ln>
        </p:spPr>
        <p:txBody>
          <a:bodyPr anchorCtr="0" anchor="t" bIns="91425" lIns="91425" spcFirstLastPara="1" rIns="91425" wrap="square" tIns="91425">
            <a:noAutofit/>
          </a:bodyPr>
          <a:lstStyle/>
          <a:p>
            <a:pPr indent="-349250" lvl="0" marL="457200" rtl="0" algn="l">
              <a:lnSpc>
                <a:spcPct val="80000"/>
              </a:lnSpc>
              <a:spcBef>
                <a:spcPts val="0"/>
              </a:spcBef>
              <a:spcAft>
                <a:spcPts val="0"/>
              </a:spcAft>
              <a:buClr>
                <a:schemeClr val="accent5"/>
              </a:buClr>
              <a:buSzPts val="1900"/>
              <a:buChar char="●"/>
            </a:pPr>
            <a:r>
              <a:rPr lang="de-DE" sz="1225"/>
              <a:t>Die Cashflow-Prognose ist ein Steuerungsinstrument, denn sie ermöglicht:</a:t>
            </a:r>
            <a:endParaRPr sz="1900"/>
          </a:p>
          <a:p>
            <a:pPr indent="-228600" lvl="1" marL="914400" rtl="0" algn="l">
              <a:lnSpc>
                <a:spcPct val="80000"/>
              </a:lnSpc>
              <a:spcBef>
                <a:spcPts val="0"/>
              </a:spcBef>
              <a:spcAft>
                <a:spcPts val="0"/>
              </a:spcAft>
              <a:buClr>
                <a:schemeClr val="accent5"/>
              </a:buClr>
              <a:buSzPts val="1400"/>
              <a:buNone/>
            </a:pPr>
            <a:r>
              <a:t/>
            </a:r>
            <a:endParaRPr sz="1113"/>
          </a:p>
          <a:p>
            <a:pPr indent="-323850" lvl="1" marL="914400" rtl="0" algn="l">
              <a:lnSpc>
                <a:spcPct val="80000"/>
              </a:lnSpc>
              <a:spcBef>
                <a:spcPts val="0"/>
              </a:spcBef>
              <a:spcAft>
                <a:spcPts val="0"/>
              </a:spcAft>
              <a:buClr>
                <a:schemeClr val="accent5"/>
              </a:buClr>
              <a:buSzPts val="1500"/>
              <a:buChar char="○"/>
            </a:pPr>
            <a:r>
              <a:rPr lang="de-DE" sz="1113"/>
              <a:t>Visualisierung der Dynamik Ihrer Wachstums-/Finanzierungsstrategie</a:t>
            </a:r>
            <a:endParaRPr sz="1500"/>
          </a:p>
          <a:p>
            <a:pPr indent="-228600" lvl="1" marL="914400" rtl="0" algn="l">
              <a:lnSpc>
                <a:spcPct val="80000"/>
              </a:lnSpc>
              <a:spcBef>
                <a:spcPts val="0"/>
              </a:spcBef>
              <a:spcAft>
                <a:spcPts val="0"/>
              </a:spcAft>
              <a:buClr>
                <a:schemeClr val="accent5"/>
              </a:buClr>
              <a:buSzPts val="1400"/>
              <a:buNone/>
            </a:pPr>
            <a:r>
              <a:t/>
            </a:r>
            <a:endParaRPr sz="1113"/>
          </a:p>
          <a:p>
            <a:pPr indent="-323850" lvl="1" marL="914400" rtl="0" algn="l">
              <a:lnSpc>
                <a:spcPct val="80000"/>
              </a:lnSpc>
              <a:spcBef>
                <a:spcPts val="0"/>
              </a:spcBef>
              <a:spcAft>
                <a:spcPts val="0"/>
              </a:spcAft>
              <a:buClr>
                <a:schemeClr val="accent5"/>
              </a:buClr>
              <a:buSzPts val="1500"/>
              <a:buChar char="○"/>
            </a:pPr>
            <a:r>
              <a:rPr lang="de-DE" sz="1113"/>
              <a:t>Überprüfung der Relevanz der GP-Hypothese</a:t>
            </a:r>
            <a:endParaRPr sz="1500"/>
          </a:p>
          <a:p>
            <a:pPr indent="-323850" lvl="2" marL="1371600" rtl="0" algn="l">
              <a:lnSpc>
                <a:spcPct val="80000"/>
              </a:lnSpc>
              <a:spcBef>
                <a:spcPts val="600"/>
              </a:spcBef>
              <a:spcAft>
                <a:spcPts val="0"/>
              </a:spcAft>
              <a:buClr>
                <a:schemeClr val="accent5"/>
              </a:buClr>
              <a:buSzPts val="1500"/>
              <a:buChar char="■"/>
            </a:pPr>
            <a:r>
              <a:rPr lang="de-DE" sz="1000"/>
              <a:t>In Bezug auf das erwirtschaftete Nettoeinkommen und die Veränderungen des Betriebskapitals</a:t>
            </a:r>
            <a:endParaRPr sz="1500"/>
          </a:p>
          <a:p>
            <a:pPr indent="-323850" lvl="2" marL="1371600" rtl="0" algn="l">
              <a:lnSpc>
                <a:spcPct val="80000"/>
              </a:lnSpc>
              <a:spcBef>
                <a:spcPts val="600"/>
              </a:spcBef>
              <a:spcAft>
                <a:spcPts val="0"/>
              </a:spcAft>
              <a:buClr>
                <a:schemeClr val="accent5"/>
              </a:buClr>
              <a:buSzPts val="1500"/>
              <a:buChar char="■"/>
            </a:pPr>
            <a:r>
              <a:rPr lang="de-DE" sz="1000"/>
              <a:t>Was die Produktionsmittel betrifft, so wurden folgende Investitionen berücksichtigt</a:t>
            </a:r>
            <a:endParaRPr sz="1500"/>
          </a:p>
          <a:p>
            <a:pPr indent="-323850" lvl="2" marL="1371600" rtl="0" algn="l">
              <a:lnSpc>
                <a:spcPct val="80000"/>
              </a:lnSpc>
              <a:spcBef>
                <a:spcPts val="600"/>
              </a:spcBef>
              <a:spcAft>
                <a:spcPts val="0"/>
              </a:spcAft>
              <a:buClr>
                <a:schemeClr val="accent5"/>
              </a:buClr>
              <a:buSzPts val="1500"/>
              <a:buChar char="■"/>
            </a:pPr>
            <a:r>
              <a:rPr lang="de-DE" sz="1000"/>
              <a:t>In Bezug auf die mit der Finanzierungsstrategie verbundenen Zwänge. </a:t>
            </a:r>
            <a:endParaRPr sz="1500"/>
          </a:p>
          <a:p>
            <a:pPr indent="-228600" lvl="0" marL="457200" rtl="0" algn="l">
              <a:lnSpc>
                <a:spcPct val="80000"/>
              </a:lnSpc>
              <a:spcBef>
                <a:spcPts val="0"/>
              </a:spcBef>
              <a:spcAft>
                <a:spcPts val="0"/>
              </a:spcAft>
              <a:buClr>
                <a:schemeClr val="accent5"/>
              </a:buClr>
              <a:buSzPts val="1800"/>
              <a:buNone/>
            </a:pPr>
            <a:r>
              <a:t/>
            </a:r>
            <a:endParaRPr sz="1225"/>
          </a:p>
          <a:p>
            <a:pPr indent="-349250" lvl="0" marL="457200" rtl="0" algn="l">
              <a:lnSpc>
                <a:spcPct val="80000"/>
              </a:lnSpc>
              <a:spcBef>
                <a:spcPts val="0"/>
              </a:spcBef>
              <a:spcAft>
                <a:spcPts val="0"/>
              </a:spcAft>
              <a:buClr>
                <a:schemeClr val="accent5"/>
              </a:buClr>
              <a:buSzPts val="1900"/>
              <a:buChar char="●"/>
            </a:pPr>
            <a:r>
              <a:rPr lang="de-DE" sz="1225"/>
              <a:t>Die Cashflow-Prognose ist ein Verhandlungsinstrument, denn sie gibt Aufschluss über:</a:t>
            </a:r>
            <a:endParaRPr sz="1900"/>
          </a:p>
          <a:p>
            <a:pPr indent="-228600" lvl="1" marL="914400" rtl="0" algn="l">
              <a:lnSpc>
                <a:spcPct val="80000"/>
              </a:lnSpc>
              <a:spcBef>
                <a:spcPts val="0"/>
              </a:spcBef>
              <a:spcAft>
                <a:spcPts val="0"/>
              </a:spcAft>
              <a:buClr>
                <a:schemeClr val="accent5"/>
              </a:buClr>
              <a:buSzPts val="1400"/>
              <a:buNone/>
            </a:pPr>
            <a:r>
              <a:t/>
            </a:r>
            <a:endParaRPr sz="1113"/>
          </a:p>
          <a:p>
            <a:pPr indent="-323850" lvl="1" marL="914400" rtl="0" algn="l">
              <a:lnSpc>
                <a:spcPct val="80000"/>
              </a:lnSpc>
              <a:spcBef>
                <a:spcPts val="0"/>
              </a:spcBef>
              <a:spcAft>
                <a:spcPts val="0"/>
              </a:spcAft>
              <a:buClr>
                <a:schemeClr val="accent5"/>
              </a:buClr>
              <a:buSzPts val="1500"/>
              <a:buChar char="○"/>
            </a:pPr>
            <a:r>
              <a:rPr lang="de-DE" sz="1113"/>
              <a:t>Was soll finanziert werden?</a:t>
            </a:r>
            <a:endParaRPr sz="1500"/>
          </a:p>
          <a:p>
            <a:pPr indent="-228600" lvl="1" marL="914400" rtl="0" algn="l">
              <a:lnSpc>
                <a:spcPct val="80000"/>
              </a:lnSpc>
              <a:spcBef>
                <a:spcPts val="0"/>
              </a:spcBef>
              <a:spcAft>
                <a:spcPts val="0"/>
              </a:spcAft>
              <a:buClr>
                <a:schemeClr val="accent5"/>
              </a:buClr>
              <a:buSzPts val="1400"/>
              <a:buNone/>
            </a:pPr>
            <a:r>
              <a:t/>
            </a:r>
            <a:endParaRPr sz="1113"/>
          </a:p>
          <a:p>
            <a:pPr indent="-323850" lvl="1" marL="914400" rtl="0" algn="l">
              <a:lnSpc>
                <a:spcPct val="80000"/>
              </a:lnSpc>
              <a:spcBef>
                <a:spcPts val="0"/>
              </a:spcBef>
              <a:spcAft>
                <a:spcPts val="0"/>
              </a:spcAft>
              <a:buClr>
                <a:schemeClr val="accent5"/>
              </a:buClr>
              <a:buSzPts val="1500"/>
              <a:buChar char="○"/>
            </a:pPr>
            <a:r>
              <a:rPr lang="de-DE" sz="1113"/>
              <a:t>Eine Gesamtvision des Finanzierungsbedarfs für das Unternehmen; </a:t>
            </a:r>
            <a:endParaRPr sz="1500"/>
          </a:p>
          <a:p>
            <a:pPr indent="-228600" lvl="1" marL="914400" rtl="0" algn="l">
              <a:lnSpc>
                <a:spcPct val="80000"/>
              </a:lnSpc>
              <a:spcBef>
                <a:spcPts val="0"/>
              </a:spcBef>
              <a:spcAft>
                <a:spcPts val="0"/>
              </a:spcAft>
              <a:buClr>
                <a:schemeClr val="accent5"/>
              </a:buClr>
              <a:buSzPts val="1400"/>
              <a:buNone/>
            </a:pPr>
            <a:r>
              <a:t/>
            </a:r>
            <a:endParaRPr sz="1113"/>
          </a:p>
          <a:p>
            <a:pPr indent="-323850" lvl="1" marL="914400" rtl="0" algn="l">
              <a:lnSpc>
                <a:spcPct val="80000"/>
              </a:lnSpc>
              <a:spcBef>
                <a:spcPts val="0"/>
              </a:spcBef>
              <a:spcAft>
                <a:spcPts val="0"/>
              </a:spcAft>
              <a:buClr>
                <a:schemeClr val="accent5"/>
              </a:buClr>
              <a:buSzPts val="1500"/>
              <a:buChar char="○"/>
            </a:pPr>
            <a:r>
              <a:rPr lang="de-DE" sz="1113"/>
              <a:t>Eine Bewertung der Übereinstimmung zwischen dem operativen Cashflow und der Schuldentilgung.</a:t>
            </a:r>
            <a:endParaRPr sz="1500"/>
          </a:p>
        </p:txBody>
      </p:sp>
      <p:sp>
        <p:nvSpPr>
          <p:cNvPr id="1383" name="Google Shape;1383;p48"/>
          <p:cNvSpPr txBox="1"/>
          <p:nvPr/>
        </p:nvSpPr>
        <p:spPr>
          <a:xfrm>
            <a:off x="1495313" y="442913"/>
            <a:ext cx="7344947" cy="64236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i="0" lang="de-DE" sz="2400" u="none" cap="none" strike="noStrike">
                <a:solidFill>
                  <a:schemeClr val="dk2"/>
                </a:solidFill>
                <a:latin typeface="Raleway"/>
                <a:ea typeface="Raleway"/>
                <a:cs typeface="Raleway"/>
                <a:sym typeface="Raleway"/>
              </a:rPr>
              <a:t>Einige Bemerkungen zur Finanzierungsstrategie</a:t>
            </a:r>
            <a:endParaRPr b="1" i="0" sz="2400" u="none" cap="none" strike="noStrike">
              <a:solidFill>
                <a:schemeClr val="dk2"/>
              </a:solidFill>
              <a:latin typeface="Raleway"/>
              <a:ea typeface="Raleway"/>
              <a:cs typeface="Raleway"/>
              <a:sym typeface="Raleway"/>
            </a:endParaRPr>
          </a:p>
        </p:txBody>
      </p:sp>
      <p:cxnSp>
        <p:nvCxnSpPr>
          <p:cNvPr id="1384" name="Google Shape;1384;p4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385" name="Google Shape;1385;p4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386" name="Google Shape;1386;p4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387" name="Google Shape;1387;p4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388" name="Google Shape;1388;p48"/>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53"/>
          <p:cNvSpPr/>
          <p:nvPr/>
        </p:nvSpPr>
        <p:spPr>
          <a:xfrm>
            <a:off x="1871662" y="1166814"/>
            <a:ext cx="6850261" cy="2912662"/>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chemeClr val="accent5"/>
              </a:buClr>
              <a:buSzPts val="1900"/>
              <a:buFont typeface="Lato"/>
              <a:buChar char="●"/>
            </a:pPr>
            <a:r>
              <a:rPr b="0" i="0" lang="de-DE" sz="1200" u="none" cap="none" strike="noStrike">
                <a:solidFill>
                  <a:schemeClr val="dk2"/>
                </a:solidFill>
                <a:latin typeface="Lato"/>
                <a:ea typeface="Lato"/>
                <a:cs typeface="Lato"/>
                <a:sym typeface="Lato"/>
              </a:rPr>
              <a:t>Schwerpunkte - Entwicklungsprojekt : </a:t>
            </a:r>
            <a:endParaRPr b="0" i="0" sz="1500" u="none" cap="none" strike="noStrike">
              <a:solidFill>
                <a:srgbClr val="000000"/>
              </a:solidFill>
              <a:latin typeface="Arial"/>
              <a:ea typeface="Arial"/>
              <a:cs typeface="Arial"/>
              <a:sym typeface="Arial"/>
            </a:endParaRPr>
          </a:p>
          <a:p>
            <a:pPr indent="-228600" lvl="1" marL="914400" marR="0" rtl="0" algn="l">
              <a:lnSpc>
                <a:spcPct val="100000"/>
              </a:lnSpc>
              <a:spcBef>
                <a:spcPts val="0"/>
              </a:spcBef>
              <a:spcAft>
                <a:spcPts val="0"/>
              </a:spcAft>
              <a:buClr>
                <a:schemeClr val="accent5"/>
              </a:buClr>
              <a:buSzPts val="1400"/>
              <a:buFont typeface="Lato"/>
              <a:buNone/>
            </a:pPr>
            <a:r>
              <a:t/>
            </a:r>
            <a:endParaRPr b="0" i="0" sz="1200" u="none" cap="none" strike="noStrike">
              <a:solidFill>
                <a:schemeClr val="dk2"/>
              </a:solidFill>
              <a:latin typeface="Lato"/>
              <a:ea typeface="Lato"/>
              <a:cs typeface="Lato"/>
              <a:sym typeface="Lato"/>
            </a:endParaRPr>
          </a:p>
          <a:p>
            <a:pPr indent="-323850" lvl="1" marL="914400" marR="0" rtl="0" algn="l">
              <a:lnSpc>
                <a:spcPct val="100000"/>
              </a:lnSpc>
              <a:spcBef>
                <a:spcPts val="0"/>
              </a:spcBef>
              <a:spcAft>
                <a:spcPts val="0"/>
              </a:spcAft>
              <a:buClr>
                <a:schemeClr val="accent5"/>
              </a:buClr>
              <a:buSzPts val="1500"/>
              <a:buFont typeface="Lato"/>
              <a:buChar char="○"/>
            </a:pPr>
            <a:r>
              <a:rPr b="0" i="0" lang="de-DE" sz="1200" u="none" cap="none" strike="noStrike">
                <a:solidFill>
                  <a:schemeClr val="dk2"/>
                </a:solidFill>
                <a:latin typeface="Lato"/>
                <a:ea typeface="Lato"/>
                <a:cs typeface="Lato"/>
                <a:sym typeface="Lato"/>
              </a:rPr>
              <a:t>Veränderungen des Betriebskapitalbedarfs - bezogen auf den Umsatz</a:t>
            </a:r>
            <a:endParaRPr b="0" i="0" sz="1500" u="none" cap="none" strike="noStrike">
              <a:solidFill>
                <a:srgbClr val="000000"/>
              </a:solidFill>
              <a:latin typeface="Arial"/>
              <a:ea typeface="Arial"/>
              <a:cs typeface="Arial"/>
              <a:sym typeface="Arial"/>
            </a:endParaRPr>
          </a:p>
          <a:p>
            <a:pPr indent="-323850" lvl="2" marL="1371600" marR="0" rtl="0" algn="l">
              <a:lnSpc>
                <a:spcPct val="100000"/>
              </a:lnSpc>
              <a:spcBef>
                <a:spcPts val="400"/>
              </a:spcBef>
              <a:spcAft>
                <a:spcPts val="0"/>
              </a:spcAft>
              <a:buClr>
                <a:schemeClr val="dk2"/>
              </a:buClr>
              <a:buSzPts val="1500"/>
              <a:buFont typeface="Lato"/>
              <a:buChar char="■"/>
            </a:pPr>
            <a:r>
              <a:rPr b="0" i="0" lang="de-DE" sz="1200" u="none" cap="none" strike="noStrike">
                <a:solidFill>
                  <a:schemeClr val="dk2"/>
                </a:solidFill>
                <a:latin typeface="Lato"/>
                <a:ea typeface="Lato"/>
                <a:cs typeface="Lato"/>
                <a:sym typeface="Lato"/>
              </a:rPr>
              <a:t>Jede Änderung des WCR vorwegnehmen, um eine potenzielle Krise durch Bargeldmangel zu vermeiden</a:t>
            </a:r>
            <a:endParaRPr b="0" i="0" sz="1500" u="none" cap="none" strike="noStrike">
              <a:solidFill>
                <a:srgbClr val="000000"/>
              </a:solidFill>
              <a:latin typeface="Arial"/>
              <a:ea typeface="Arial"/>
              <a:cs typeface="Arial"/>
              <a:sym typeface="Arial"/>
            </a:endParaRPr>
          </a:p>
          <a:p>
            <a:pPr indent="-228600" lvl="1" marL="914400" marR="0" rtl="0" algn="l">
              <a:lnSpc>
                <a:spcPct val="100000"/>
              </a:lnSpc>
              <a:spcBef>
                <a:spcPts val="0"/>
              </a:spcBef>
              <a:spcAft>
                <a:spcPts val="0"/>
              </a:spcAft>
              <a:buClr>
                <a:schemeClr val="accent5"/>
              </a:buClr>
              <a:buSzPts val="1400"/>
              <a:buFont typeface="Lato"/>
              <a:buNone/>
            </a:pPr>
            <a:r>
              <a:t/>
            </a:r>
            <a:endParaRPr b="0" i="0" sz="1200" u="none" cap="none" strike="noStrike">
              <a:solidFill>
                <a:schemeClr val="dk2"/>
              </a:solidFill>
              <a:latin typeface="Lato"/>
              <a:ea typeface="Lato"/>
              <a:cs typeface="Lato"/>
              <a:sym typeface="Lato"/>
            </a:endParaRPr>
          </a:p>
          <a:p>
            <a:pPr indent="-228600" lvl="1" marL="914400" marR="0" rtl="0" algn="l">
              <a:lnSpc>
                <a:spcPct val="100000"/>
              </a:lnSpc>
              <a:spcBef>
                <a:spcPts val="0"/>
              </a:spcBef>
              <a:spcAft>
                <a:spcPts val="0"/>
              </a:spcAft>
              <a:buClr>
                <a:schemeClr val="accent5"/>
              </a:buClr>
              <a:buSzPts val="1400"/>
              <a:buFont typeface="Lato"/>
              <a:buNone/>
            </a:pPr>
            <a:r>
              <a:t/>
            </a:r>
            <a:endParaRPr b="0" i="0" sz="1200" u="none" cap="none" strike="noStrike">
              <a:solidFill>
                <a:schemeClr val="dk2"/>
              </a:solidFill>
              <a:latin typeface="Lato"/>
              <a:ea typeface="Lato"/>
              <a:cs typeface="Lato"/>
              <a:sym typeface="Lato"/>
            </a:endParaRPr>
          </a:p>
          <a:p>
            <a:pPr indent="-323850" lvl="1" marL="914400" marR="0" rtl="0" algn="l">
              <a:lnSpc>
                <a:spcPct val="100000"/>
              </a:lnSpc>
              <a:spcBef>
                <a:spcPts val="0"/>
              </a:spcBef>
              <a:spcAft>
                <a:spcPts val="0"/>
              </a:spcAft>
              <a:buClr>
                <a:schemeClr val="accent5"/>
              </a:buClr>
              <a:buSzPts val="1500"/>
              <a:buFont typeface="Lato"/>
              <a:buChar char="○"/>
            </a:pPr>
            <a:r>
              <a:rPr b="0" i="0" lang="de-DE" sz="1200" u="none" cap="none" strike="noStrike">
                <a:solidFill>
                  <a:schemeClr val="dk2"/>
                </a:solidFill>
                <a:latin typeface="Lato"/>
                <a:ea typeface="Lato"/>
                <a:cs typeface="Lato"/>
                <a:sym typeface="Lato"/>
              </a:rPr>
              <a:t>Möglichkeiten zur teilweisen Finanzierung von WCR (zusätzlich zur Quasi-Eigenkapitalfinanzierung) : </a:t>
            </a:r>
            <a:endParaRPr b="0" i="0" sz="1500" u="none" cap="none" strike="noStrike">
              <a:solidFill>
                <a:srgbClr val="000000"/>
              </a:solidFill>
              <a:latin typeface="Arial"/>
              <a:ea typeface="Arial"/>
              <a:cs typeface="Arial"/>
              <a:sym typeface="Arial"/>
            </a:endParaRPr>
          </a:p>
          <a:p>
            <a:pPr indent="-323850" lvl="2" marL="1371600" marR="0" rtl="0" algn="l">
              <a:lnSpc>
                <a:spcPct val="100000"/>
              </a:lnSpc>
              <a:spcBef>
                <a:spcPts val="400"/>
              </a:spcBef>
              <a:spcAft>
                <a:spcPts val="0"/>
              </a:spcAft>
              <a:buClr>
                <a:schemeClr val="dk2"/>
              </a:buClr>
              <a:buSzPts val="1500"/>
              <a:buFont typeface="Lato"/>
              <a:buChar char="■"/>
            </a:pPr>
            <a:r>
              <a:rPr b="0" i="0" lang="de-DE" sz="1200" u="none" cap="none" strike="noStrike">
                <a:solidFill>
                  <a:schemeClr val="dk2"/>
                </a:solidFill>
                <a:latin typeface="Lato"/>
                <a:ea typeface="Lato"/>
                <a:cs typeface="Lato"/>
                <a:sym typeface="Lato"/>
              </a:rPr>
              <a:t>Überziehungsfazilität</a:t>
            </a:r>
            <a:endParaRPr b="0" i="0" sz="1500" u="none" cap="none" strike="noStrike">
              <a:solidFill>
                <a:srgbClr val="000000"/>
              </a:solidFill>
              <a:latin typeface="Arial"/>
              <a:ea typeface="Arial"/>
              <a:cs typeface="Arial"/>
              <a:sym typeface="Arial"/>
            </a:endParaRPr>
          </a:p>
          <a:p>
            <a:pPr indent="-323850" lvl="2" marL="1371600" marR="0" rtl="0" algn="l">
              <a:lnSpc>
                <a:spcPct val="100000"/>
              </a:lnSpc>
              <a:spcBef>
                <a:spcPts val="400"/>
              </a:spcBef>
              <a:spcAft>
                <a:spcPts val="0"/>
              </a:spcAft>
              <a:buClr>
                <a:schemeClr val="dk2"/>
              </a:buClr>
              <a:buSzPts val="1500"/>
              <a:buFont typeface="Lato"/>
              <a:buChar char="■"/>
            </a:pPr>
            <a:r>
              <a:rPr b="0" i="0" lang="de-DE" sz="1200" u="none" cap="none" strike="noStrike">
                <a:solidFill>
                  <a:schemeClr val="dk2"/>
                </a:solidFill>
                <a:latin typeface="Lato"/>
                <a:ea typeface="Lato"/>
                <a:cs typeface="Lato"/>
                <a:sym typeface="Lato"/>
              </a:rPr>
              <a:t>Kurzfristiger Kredit.</a:t>
            </a:r>
            <a:endParaRPr b="0" i="0" sz="1200" u="none" cap="none" strike="noStrike">
              <a:solidFill>
                <a:schemeClr val="dk2"/>
              </a:solidFill>
              <a:latin typeface="Lato"/>
              <a:ea typeface="Lato"/>
              <a:cs typeface="Lato"/>
              <a:sym typeface="Lato"/>
            </a:endParaRPr>
          </a:p>
          <a:p>
            <a:pPr indent="-228600" lvl="1" marL="914400" marR="0" rtl="0" algn="l">
              <a:lnSpc>
                <a:spcPct val="100000"/>
              </a:lnSpc>
              <a:spcBef>
                <a:spcPts val="0"/>
              </a:spcBef>
              <a:spcAft>
                <a:spcPts val="0"/>
              </a:spcAft>
              <a:buClr>
                <a:schemeClr val="accent5"/>
              </a:buClr>
              <a:buSzPts val="1400"/>
              <a:buFont typeface="Lato"/>
              <a:buNone/>
            </a:pPr>
            <a:r>
              <a:t/>
            </a:r>
            <a:endParaRPr b="0" i="0" sz="1200" u="none" cap="none" strike="noStrike">
              <a:solidFill>
                <a:schemeClr val="dk2"/>
              </a:solidFill>
              <a:latin typeface="Lato"/>
              <a:ea typeface="Lato"/>
              <a:cs typeface="Lato"/>
              <a:sym typeface="Lato"/>
            </a:endParaRPr>
          </a:p>
          <a:p>
            <a:pPr indent="-228600" lvl="1" marL="914400" marR="0" rtl="0" algn="l">
              <a:lnSpc>
                <a:spcPct val="100000"/>
              </a:lnSpc>
              <a:spcBef>
                <a:spcPts val="0"/>
              </a:spcBef>
              <a:spcAft>
                <a:spcPts val="0"/>
              </a:spcAft>
              <a:buClr>
                <a:schemeClr val="accent5"/>
              </a:buClr>
              <a:buSzPts val="1400"/>
              <a:buFont typeface="Lato"/>
              <a:buNone/>
            </a:pPr>
            <a:r>
              <a:t/>
            </a:r>
            <a:endParaRPr b="0" i="0" sz="1200" u="none" cap="none" strike="noStrike">
              <a:solidFill>
                <a:schemeClr val="dk2"/>
              </a:solidFill>
              <a:latin typeface="Lato"/>
              <a:ea typeface="Lato"/>
              <a:cs typeface="Lato"/>
              <a:sym typeface="Lato"/>
            </a:endParaRPr>
          </a:p>
          <a:p>
            <a:pPr indent="-323850" lvl="1" marL="914400" marR="0" rtl="0" algn="l">
              <a:lnSpc>
                <a:spcPct val="100000"/>
              </a:lnSpc>
              <a:spcBef>
                <a:spcPts val="0"/>
              </a:spcBef>
              <a:spcAft>
                <a:spcPts val="0"/>
              </a:spcAft>
              <a:buClr>
                <a:schemeClr val="accent5"/>
              </a:buClr>
              <a:buSzPts val="1500"/>
              <a:buFont typeface="Lato"/>
              <a:buChar char="○"/>
            </a:pPr>
            <a:r>
              <a:rPr b="0" i="0" lang="de-DE" sz="1200" u="none" cap="none" strike="noStrike">
                <a:solidFill>
                  <a:schemeClr val="dk2"/>
                </a:solidFill>
                <a:latin typeface="Lato"/>
                <a:ea typeface="Lato"/>
                <a:cs typeface="Lato"/>
                <a:sym typeface="Lato"/>
              </a:rPr>
              <a:t>Achten Sie auf eine übermäßige Mobilisierung dieser Arten von Finanzmitteln: </a:t>
            </a:r>
            <a:endParaRPr b="0" i="0" sz="1500" u="none" cap="none" strike="noStrike">
              <a:solidFill>
                <a:srgbClr val="000000"/>
              </a:solidFill>
              <a:latin typeface="Arial"/>
              <a:ea typeface="Arial"/>
              <a:cs typeface="Arial"/>
              <a:sym typeface="Arial"/>
            </a:endParaRPr>
          </a:p>
          <a:p>
            <a:pPr indent="-323850" lvl="2" marL="1371600" marR="0" rtl="0" algn="l">
              <a:lnSpc>
                <a:spcPct val="100000"/>
              </a:lnSpc>
              <a:spcBef>
                <a:spcPts val="400"/>
              </a:spcBef>
              <a:spcAft>
                <a:spcPts val="0"/>
              </a:spcAft>
              <a:buClr>
                <a:schemeClr val="dk2"/>
              </a:buClr>
              <a:buSzPts val="1500"/>
              <a:buFont typeface="Lato"/>
              <a:buChar char="■"/>
            </a:pPr>
            <a:r>
              <a:rPr b="0" i="0" lang="de-DE" sz="1200" u="none" cap="none" strike="noStrike">
                <a:solidFill>
                  <a:schemeClr val="dk2"/>
                </a:solidFill>
                <a:latin typeface="Lato"/>
                <a:ea typeface="Lato"/>
                <a:cs typeface="Lato"/>
                <a:sym typeface="Lato"/>
              </a:rPr>
              <a:t>Hohe finanzielle Belastungen,</a:t>
            </a:r>
            <a:endParaRPr b="0" i="0" sz="1200" u="none" cap="none" strike="noStrike">
              <a:solidFill>
                <a:schemeClr val="dk2"/>
              </a:solidFill>
              <a:latin typeface="Lato"/>
              <a:ea typeface="Lato"/>
              <a:cs typeface="Lato"/>
              <a:sym typeface="Lato"/>
            </a:endParaRPr>
          </a:p>
          <a:p>
            <a:pPr indent="-323850" lvl="2" marL="1371600" marR="0" rtl="0" algn="l">
              <a:lnSpc>
                <a:spcPct val="100000"/>
              </a:lnSpc>
              <a:spcBef>
                <a:spcPts val="400"/>
              </a:spcBef>
              <a:spcAft>
                <a:spcPts val="0"/>
              </a:spcAft>
              <a:buClr>
                <a:schemeClr val="dk2"/>
              </a:buClr>
              <a:buSzPts val="1500"/>
              <a:buFont typeface="Lato"/>
              <a:buChar char="■"/>
            </a:pPr>
            <a:r>
              <a:rPr b="0" i="0" lang="de-DE" sz="1200" u="none" cap="none" strike="noStrike">
                <a:solidFill>
                  <a:schemeClr val="dk2"/>
                </a:solidFill>
                <a:latin typeface="Lato"/>
                <a:ea typeface="Lato"/>
                <a:cs typeface="Lato"/>
                <a:sym typeface="Lato"/>
              </a:rPr>
              <a:t>Langfristig ungewiss.</a:t>
            </a:r>
            <a:endParaRPr b="0" i="0" sz="1200" u="none" cap="none" strike="noStrike">
              <a:solidFill>
                <a:schemeClr val="dk2"/>
              </a:solidFill>
              <a:latin typeface="Lato"/>
              <a:ea typeface="Lato"/>
              <a:cs typeface="Lato"/>
              <a:sym typeface="Lato"/>
            </a:endParaRPr>
          </a:p>
        </p:txBody>
      </p:sp>
      <p:cxnSp>
        <p:nvCxnSpPr>
          <p:cNvPr id="1394" name="Google Shape;1394;p5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395" name="Google Shape;1395;p5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396" name="Google Shape;1396;p5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397" name="Google Shape;1397;p53"/>
          <p:cNvSpPr/>
          <p:nvPr/>
        </p:nvSpPr>
        <p:spPr>
          <a:xfrm>
            <a:off x="3064473" y="530518"/>
            <a:ext cx="5525391" cy="504118"/>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0000"/>
              </a:buClr>
              <a:buSzPts val="2100"/>
              <a:buFont typeface="Arial"/>
              <a:buNone/>
            </a:pPr>
            <a:r>
              <a:rPr b="1" i="0" lang="de-DE" sz="2220" u="none" cap="none" strike="noStrike">
                <a:solidFill>
                  <a:schemeClr val="dk2"/>
                </a:solidFill>
                <a:latin typeface="Raleway"/>
                <a:ea typeface="Raleway"/>
                <a:cs typeface="Raleway"/>
                <a:sym typeface="Raleway"/>
              </a:rPr>
              <a:t>Einige abschließende Bemerkungen</a:t>
            </a:r>
            <a:endParaRPr b="1" i="0" sz="2220" u="none" cap="none" strike="noStrike">
              <a:solidFill>
                <a:schemeClr val="dk2"/>
              </a:solidFill>
              <a:latin typeface="Raleway"/>
              <a:ea typeface="Raleway"/>
              <a:cs typeface="Raleway"/>
              <a:sym typeface="Raleway"/>
            </a:endParaRPr>
          </a:p>
        </p:txBody>
      </p:sp>
      <p:sp>
        <p:nvSpPr>
          <p:cNvPr id="1398" name="Google Shape;1398;p5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399" name="Google Shape;1399;p53"/>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52"/>
          <p:cNvSpPr/>
          <p:nvPr/>
        </p:nvSpPr>
        <p:spPr>
          <a:xfrm>
            <a:off x="1871650" y="1166825"/>
            <a:ext cx="6850200" cy="28497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chemeClr val="accent5"/>
              </a:buClr>
              <a:buSzPts val="2000"/>
              <a:buFont typeface="Lato"/>
              <a:buChar char="●"/>
            </a:pPr>
            <a:r>
              <a:rPr b="0" i="0" lang="de-DE" sz="1300" u="none" cap="none" strike="noStrike">
                <a:solidFill>
                  <a:schemeClr val="dk2"/>
                </a:solidFill>
                <a:latin typeface="Lato"/>
                <a:ea typeface="Lato"/>
                <a:cs typeface="Lato"/>
                <a:sym typeface="Lato"/>
              </a:rPr>
              <a:t>Was ist bei der Prüfung eines Investitionsprojekts zu beachten?</a:t>
            </a:r>
            <a:endParaRPr b="0" i="0" sz="1600" u="none" cap="none" strike="noStrike">
              <a:solidFill>
                <a:srgbClr val="000000"/>
              </a:solidFill>
              <a:latin typeface="Arial"/>
              <a:ea typeface="Arial"/>
              <a:cs typeface="Arial"/>
              <a:sym typeface="Arial"/>
            </a:endParaRPr>
          </a:p>
          <a:p>
            <a:pPr indent="-330200" lvl="1" marL="914400" marR="0" rtl="0" algn="l">
              <a:lnSpc>
                <a:spcPct val="115000"/>
              </a:lnSpc>
              <a:spcBef>
                <a:spcPts val="1600"/>
              </a:spcBef>
              <a:spcAft>
                <a:spcPts val="0"/>
              </a:spcAft>
              <a:buClr>
                <a:schemeClr val="dk2"/>
              </a:buClr>
              <a:buSzPts val="1600"/>
              <a:buFont typeface="Lato"/>
              <a:buChar char="○"/>
            </a:pPr>
            <a:r>
              <a:rPr b="0" i="0" lang="de-DE" sz="1300" u="none" cap="none" strike="noStrike">
                <a:solidFill>
                  <a:schemeClr val="dk2"/>
                </a:solidFill>
                <a:latin typeface="Lato"/>
                <a:ea typeface="Lato"/>
                <a:cs typeface="Lato"/>
                <a:sym typeface="Lato"/>
              </a:rPr>
              <a:t>Überprüfung der Angemessenheit mit dem strategischen Fahrplan.</a:t>
            </a:r>
            <a:endParaRPr b="0" i="0" sz="1600" u="none" cap="none" strike="noStrike">
              <a:solidFill>
                <a:srgbClr val="000000"/>
              </a:solidFill>
              <a:latin typeface="Arial"/>
              <a:ea typeface="Arial"/>
              <a:cs typeface="Arial"/>
              <a:sym typeface="Arial"/>
            </a:endParaRPr>
          </a:p>
          <a:p>
            <a:pPr indent="-330200" lvl="1" marL="914400" marR="0" rtl="0" algn="l">
              <a:lnSpc>
                <a:spcPct val="115000"/>
              </a:lnSpc>
              <a:spcBef>
                <a:spcPts val="1600"/>
              </a:spcBef>
              <a:spcAft>
                <a:spcPts val="0"/>
              </a:spcAft>
              <a:buClr>
                <a:schemeClr val="dk2"/>
              </a:buClr>
              <a:buSzPts val="1600"/>
              <a:buFont typeface="Lato"/>
              <a:buChar char="○"/>
            </a:pPr>
            <a:r>
              <a:rPr b="0" i="0" lang="de-DE" sz="1300" u="none" cap="none" strike="noStrike">
                <a:solidFill>
                  <a:schemeClr val="dk2"/>
                </a:solidFill>
                <a:latin typeface="Lato"/>
                <a:ea typeface="Lato"/>
                <a:cs typeface="Lato"/>
                <a:sym typeface="Lato"/>
              </a:rPr>
              <a:t>Benchmark-Investitionskosten.</a:t>
            </a:r>
            <a:endParaRPr b="0" i="0" sz="1600" u="none" cap="none" strike="noStrike">
              <a:solidFill>
                <a:srgbClr val="000000"/>
              </a:solidFill>
              <a:latin typeface="Arial"/>
              <a:ea typeface="Arial"/>
              <a:cs typeface="Arial"/>
              <a:sym typeface="Arial"/>
            </a:endParaRPr>
          </a:p>
          <a:p>
            <a:pPr indent="-330200" lvl="1" marL="914400" marR="0" rtl="0" algn="l">
              <a:lnSpc>
                <a:spcPct val="115000"/>
              </a:lnSpc>
              <a:spcBef>
                <a:spcPts val="1600"/>
              </a:spcBef>
              <a:spcAft>
                <a:spcPts val="0"/>
              </a:spcAft>
              <a:buClr>
                <a:schemeClr val="dk2"/>
              </a:buClr>
              <a:buSzPts val="1600"/>
              <a:buFont typeface="Lato"/>
              <a:buChar char="○"/>
            </a:pPr>
            <a:r>
              <a:rPr b="0" i="0" lang="de-DE" sz="1300" u="none" cap="none" strike="noStrike">
                <a:solidFill>
                  <a:schemeClr val="dk2"/>
                </a:solidFill>
                <a:latin typeface="Lato"/>
                <a:ea typeface="Lato"/>
                <a:cs typeface="Lato"/>
                <a:sym typeface="Lato"/>
              </a:rPr>
              <a:t>Sicherstellung der Konsistenz mit der Finanzstruktur des Unternehmens (aktuelle Schulden, Eigenkapital, ...)</a:t>
            </a:r>
            <a:endParaRPr b="0" i="0" sz="1600" u="none" cap="none" strike="noStrike">
              <a:solidFill>
                <a:srgbClr val="000000"/>
              </a:solidFill>
              <a:latin typeface="Arial"/>
              <a:ea typeface="Arial"/>
              <a:cs typeface="Arial"/>
              <a:sym typeface="Arial"/>
            </a:endParaRPr>
          </a:p>
          <a:p>
            <a:pPr indent="-330200" lvl="1" marL="914400" marR="0" rtl="0" algn="l">
              <a:lnSpc>
                <a:spcPct val="115000"/>
              </a:lnSpc>
              <a:spcBef>
                <a:spcPts val="1600"/>
              </a:spcBef>
              <a:spcAft>
                <a:spcPts val="0"/>
              </a:spcAft>
              <a:buClr>
                <a:schemeClr val="dk2"/>
              </a:buClr>
              <a:buSzPts val="1600"/>
              <a:buFont typeface="Lato"/>
              <a:buChar char="○"/>
            </a:pPr>
            <a:r>
              <a:rPr b="0" i="0" lang="de-DE" sz="1300" u="none" cap="none" strike="noStrike">
                <a:solidFill>
                  <a:schemeClr val="dk2"/>
                </a:solidFill>
                <a:latin typeface="Lato"/>
                <a:ea typeface="Lato"/>
                <a:cs typeface="Lato"/>
                <a:sym typeface="Lato"/>
              </a:rPr>
              <a:t>Sicherstellung der Konsistenz mit den aktuellen jährlichen operativen Cashflows/Projektionen </a:t>
            </a:r>
            <a:endParaRPr b="0" i="0" sz="1600" u="none" cap="none" strike="noStrike">
              <a:solidFill>
                <a:srgbClr val="000000"/>
              </a:solidFill>
              <a:latin typeface="Arial"/>
              <a:ea typeface="Arial"/>
              <a:cs typeface="Arial"/>
              <a:sym typeface="Arial"/>
            </a:endParaRPr>
          </a:p>
          <a:p>
            <a:pPr indent="-330200" lvl="1" marL="914400" marR="0" rtl="0" algn="l">
              <a:lnSpc>
                <a:spcPct val="115000"/>
              </a:lnSpc>
              <a:spcBef>
                <a:spcPts val="1600"/>
              </a:spcBef>
              <a:spcAft>
                <a:spcPts val="0"/>
              </a:spcAft>
              <a:buClr>
                <a:schemeClr val="dk2"/>
              </a:buClr>
              <a:buSzPts val="1600"/>
              <a:buFont typeface="Lato"/>
              <a:buChar char="○"/>
            </a:pPr>
            <a:r>
              <a:rPr b="0" i="0" lang="de-DE" sz="1300" u="none" cap="none" strike="noStrike">
                <a:solidFill>
                  <a:schemeClr val="dk2"/>
                </a:solidFill>
                <a:latin typeface="Lato"/>
                <a:ea typeface="Lato"/>
                <a:cs typeface="Lato"/>
                <a:sym typeface="Lato"/>
              </a:rPr>
              <a:t>Vermeiden Sie Eigenfinanzierung</a:t>
            </a:r>
            <a:endParaRPr b="0" i="0" sz="1600" u="none" cap="none" strike="noStrike">
              <a:solidFill>
                <a:srgbClr val="000000"/>
              </a:solidFill>
              <a:latin typeface="Arial"/>
              <a:ea typeface="Arial"/>
              <a:cs typeface="Arial"/>
              <a:sym typeface="Arial"/>
            </a:endParaRPr>
          </a:p>
          <a:p>
            <a:pPr indent="-330200" lvl="2" marL="1371600" marR="0" rtl="0" algn="l">
              <a:lnSpc>
                <a:spcPct val="115000"/>
              </a:lnSpc>
              <a:spcBef>
                <a:spcPts val="1600"/>
              </a:spcBef>
              <a:spcAft>
                <a:spcPts val="0"/>
              </a:spcAft>
              <a:buClr>
                <a:schemeClr val="dk2"/>
              </a:buClr>
              <a:buSzPts val="1600"/>
              <a:buFont typeface="Lato"/>
              <a:buChar char="■"/>
            </a:pPr>
            <a:r>
              <a:rPr b="0" i="0" lang="de-DE" sz="1300" u="none" cap="none" strike="noStrike">
                <a:solidFill>
                  <a:schemeClr val="dk2"/>
                </a:solidFill>
                <a:latin typeface="Lato"/>
                <a:ea typeface="Lato"/>
                <a:cs typeface="Lato"/>
                <a:sym typeface="Lato"/>
              </a:rPr>
              <a:t>Es sei denn, der Kassenbestand ist zu hoch ☺...</a:t>
            </a:r>
            <a:endParaRPr b="0" i="0" sz="1600" u="none" cap="none" strike="noStrike">
              <a:solidFill>
                <a:srgbClr val="000000"/>
              </a:solidFill>
              <a:latin typeface="Arial"/>
              <a:ea typeface="Arial"/>
              <a:cs typeface="Arial"/>
              <a:sym typeface="Arial"/>
            </a:endParaRPr>
          </a:p>
        </p:txBody>
      </p:sp>
      <p:sp>
        <p:nvSpPr>
          <p:cNvPr id="1406" name="Google Shape;1406;p52"/>
          <p:cNvSpPr/>
          <p:nvPr/>
        </p:nvSpPr>
        <p:spPr>
          <a:xfrm>
            <a:off x="3419475" y="442913"/>
            <a:ext cx="5371329" cy="760151"/>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100"/>
              <a:buFont typeface="Arial"/>
              <a:buNone/>
            </a:pPr>
            <a:r>
              <a:rPr b="1" i="0" lang="de-DE" sz="2220" u="none" cap="none" strike="noStrike">
                <a:solidFill>
                  <a:schemeClr val="dk2"/>
                </a:solidFill>
                <a:latin typeface="Raleway"/>
                <a:ea typeface="Raleway"/>
                <a:cs typeface="Raleway"/>
                <a:sym typeface="Raleway"/>
              </a:rPr>
              <a:t>Einige abschließende Bemerkungen</a:t>
            </a:r>
            <a:endParaRPr b="1" i="0" sz="2220" u="none" cap="none" strike="noStrike">
              <a:solidFill>
                <a:schemeClr val="dk2"/>
              </a:solidFill>
              <a:latin typeface="Raleway"/>
              <a:ea typeface="Raleway"/>
              <a:cs typeface="Raleway"/>
              <a:sym typeface="Raleway"/>
            </a:endParaRPr>
          </a:p>
        </p:txBody>
      </p:sp>
      <p:cxnSp>
        <p:nvCxnSpPr>
          <p:cNvPr id="1407" name="Google Shape;1407;p5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408" name="Google Shape;1408;p52"/>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409" name="Google Shape;1409;p5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410" name="Google Shape;1410;p5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411" name="Google Shape;1411;p52"/>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
        <p:nvSpPr>
          <p:cNvPr id="1412" name="Google Shape;1412;p52"/>
          <p:cNvSpPr txBox="1"/>
          <p:nvPr/>
        </p:nvSpPr>
        <p:spPr>
          <a:xfrm>
            <a:off x="2286000" y="241786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5"/>
          <p:cNvSpPr txBox="1"/>
          <p:nvPr>
            <p:ph type="title"/>
          </p:nvPr>
        </p:nvSpPr>
        <p:spPr>
          <a:xfrm>
            <a:off x="298133" y="86249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de-DE"/>
              <a:t>Wichtige Punkte zum Mitnehmen</a:t>
            </a:r>
            <a:endParaRPr/>
          </a:p>
        </p:txBody>
      </p:sp>
      <p:sp>
        <p:nvSpPr>
          <p:cNvPr id="1418" name="Google Shape;1418;p15"/>
          <p:cNvSpPr txBox="1"/>
          <p:nvPr>
            <p:ph idx="2" type="body"/>
          </p:nvPr>
        </p:nvSpPr>
        <p:spPr>
          <a:xfrm>
            <a:off x="4446270" y="61141"/>
            <a:ext cx="4697730" cy="4880610"/>
          </a:xfrm>
          <a:prstGeom prst="rect">
            <a:avLst/>
          </a:prstGeom>
          <a:noFill/>
          <a:ln>
            <a:noFill/>
          </a:ln>
        </p:spPr>
        <p:txBody>
          <a:bodyPr anchorCtr="0" anchor="ctr" bIns="91425" lIns="91425" spcFirstLastPara="1" rIns="91425" wrap="square" tIns="91425">
            <a:noAutofit/>
          </a:bodyPr>
          <a:lstStyle/>
          <a:p>
            <a:pPr indent="-342900" lvl="0" marL="457200" rtl="0" algn="just">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Als Ergebnis dieser Analyse müssen Sie Ihre Unternehmensstruktur und die Kapitalströme verstehen.</a:t>
            </a:r>
            <a:endParaRPr sz="1600">
              <a:solidFill>
                <a:schemeClr val="dk2"/>
              </a:solidFill>
              <a:latin typeface="Calibri"/>
              <a:ea typeface="Calibri"/>
              <a:cs typeface="Calibri"/>
              <a:sym typeface="Calibri"/>
            </a:endParaRPr>
          </a:p>
          <a:p>
            <a:pPr indent="0" lvl="0" marL="457200" rtl="0" algn="just">
              <a:lnSpc>
                <a:spcPct val="115000"/>
              </a:lnSpc>
              <a:spcBef>
                <a:spcPts val="0"/>
              </a:spcBef>
              <a:spcAft>
                <a:spcPts val="0"/>
              </a:spcAft>
              <a:buSzPts val="1800"/>
              <a:buNone/>
            </a:pPr>
            <a:r>
              <a:t/>
            </a:r>
            <a:endParaRPr sz="1600">
              <a:solidFill>
                <a:schemeClr val="dk2"/>
              </a:solidFill>
              <a:latin typeface="Calibri"/>
              <a:ea typeface="Calibri"/>
              <a:cs typeface="Calibri"/>
              <a:sym typeface="Calibri"/>
            </a:endParaRPr>
          </a:p>
          <a:p>
            <a:pPr indent="-342900" lvl="0" marL="457200" rtl="0" algn="just">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Sie müssen die kurz- und langfristigen Bedürfnisse des Unternehmens auf der Grundlage Ihrer Unternehmensbewertung und Ihres Geschäftsplans verstehen.</a:t>
            </a:r>
            <a:endParaRPr sz="1600">
              <a:solidFill>
                <a:schemeClr val="dk2"/>
              </a:solidFill>
              <a:latin typeface="Calibri"/>
              <a:ea typeface="Calibri"/>
              <a:cs typeface="Calibri"/>
              <a:sym typeface="Calibri"/>
            </a:endParaRPr>
          </a:p>
          <a:p>
            <a:pPr indent="0" lvl="0" marL="457200" rtl="0" algn="just">
              <a:lnSpc>
                <a:spcPct val="115000"/>
              </a:lnSpc>
              <a:spcBef>
                <a:spcPts val="0"/>
              </a:spcBef>
              <a:spcAft>
                <a:spcPts val="0"/>
              </a:spcAft>
              <a:buSzPts val="1800"/>
              <a:buNone/>
            </a:pPr>
            <a:r>
              <a:t/>
            </a:r>
            <a:endParaRPr sz="1600">
              <a:solidFill>
                <a:schemeClr val="dk2"/>
              </a:solidFill>
              <a:latin typeface="Calibri"/>
              <a:ea typeface="Calibri"/>
              <a:cs typeface="Calibri"/>
              <a:sym typeface="Calibri"/>
            </a:endParaRPr>
          </a:p>
          <a:p>
            <a:pPr indent="-342900" lvl="0" marL="457200" rtl="0" algn="just">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Sie müssen sich über die verschiedenen Kapitalquellen und den Zugang Ihres Unternehmens zu diesen Quellen im Klaren sein und die Risiken, Folgen und Kosten sowie die Rückzahlungsverpflichtungen und -fristen genau kennen. </a:t>
            </a:r>
            <a:endParaRPr sz="1600">
              <a:solidFill>
                <a:schemeClr val="dk2"/>
              </a:solidFill>
              <a:latin typeface="Calibri"/>
              <a:ea typeface="Calibri"/>
              <a:cs typeface="Calibri"/>
              <a:sym typeface="Calibri"/>
            </a:endParaRPr>
          </a:p>
          <a:p>
            <a:pPr indent="-228600" lvl="0" marL="457200" rtl="0" algn="just">
              <a:lnSpc>
                <a:spcPct val="115000"/>
              </a:lnSpc>
              <a:spcBef>
                <a:spcPts val="0"/>
              </a:spcBef>
              <a:spcAft>
                <a:spcPts val="0"/>
              </a:spcAft>
              <a:buSzPts val="1800"/>
              <a:buNone/>
            </a:pPr>
            <a:r>
              <a:t/>
            </a:r>
            <a:endParaRPr sz="1600">
              <a:latin typeface="Calibri"/>
              <a:ea typeface="Calibri"/>
              <a:cs typeface="Calibri"/>
              <a:sym typeface="Calibri"/>
            </a:endParaRPr>
          </a:p>
        </p:txBody>
      </p:sp>
      <p:sp>
        <p:nvSpPr>
          <p:cNvPr id="1419" name="Google Shape;1419;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1420" name="Google Shape;1420;p15"/>
          <p:cNvPicPr preferRelativeResize="0"/>
          <p:nvPr/>
        </p:nvPicPr>
        <p:blipFill rotWithShape="1">
          <a:blip r:embed="rId3">
            <a:alphaModFix/>
          </a:blip>
          <a:srcRect b="0" l="0" r="0" t="0"/>
          <a:stretch/>
        </p:blipFill>
        <p:spPr>
          <a:xfrm>
            <a:off x="79013" y="4672056"/>
            <a:ext cx="1871663" cy="393179"/>
          </a:xfrm>
          <a:prstGeom prst="rect">
            <a:avLst/>
          </a:prstGeom>
          <a:noFill/>
          <a:ln>
            <a:noFill/>
          </a:ln>
        </p:spPr>
      </p:pic>
      <p:pic>
        <p:nvPicPr>
          <p:cNvPr id="1421" name="Google Shape;1421;p15"/>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id="1422" name="Google Shape;1422;p15"/>
          <p:cNvPicPr preferRelativeResize="0"/>
          <p:nvPr/>
        </p:nvPicPr>
        <p:blipFill rotWithShape="1">
          <a:blip r:embed="rId5">
            <a:alphaModFix/>
          </a:blip>
          <a:srcRect b="0" l="0" r="0" t="0"/>
          <a:stretch/>
        </p:blipFill>
        <p:spPr>
          <a:xfrm>
            <a:off x="409475" y="2180701"/>
            <a:ext cx="3514816" cy="23389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g1892e141b05_0_0"/>
          <p:cNvSpPr txBox="1"/>
          <p:nvPr>
            <p:ph type="title"/>
          </p:nvPr>
        </p:nvSpPr>
        <p:spPr>
          <a:xfrm>
            <a:off x="197403" y="1311213"/>
            <a:ext cx="4117422" cy="869484"/>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de-DE" sz="3200"/>
              <a:t>Reflexion/</a:t>
            </a:r>
            <a:br>
              <a:rPr lang="de-DE" sz="3200"/>
            </a:br>
            <a:r>
              <a:rPr lang="de-DE" sz="3200"/>
              <a:t>Selbsteinschätzung</a:t>
            </a:r>
            <a:endParaRPr sz="3200"/>
          </a:p>
        </p:txBody>
      </p:sp>
      <p:sp>
        <p:nvSpPr>
          <p:cNvPr id="1428" name="Google Shape;1428;g1892e141b05_0_0"/>
          <p:cNvSpPr txBox="1"/>
          <p:nvPr>
            <p:ph idx="2" type="body"/>
          </p:nvPr>
        </p:nvSpPr>
        <p:spPr>
          <a:xfrm>
            <a:off x="4446300" y="0"/>
            <a:ext cx="4697700" cy="4667100"/>
          </a:xfrm>
          <a:prstGeom prst="rect">
            <a:avLst/>
          </a:prstGeom>
          <a:noFill/>
          <a:ln>
            <a:noFill/>
          </a:ln>
        </p:spPr>
        <p:txBody>
          <a:bodyPr anchorCtr="0" anchor="ctr" bIns="91425" lIns="91425" spcFirstLastPara="1" rIns="91425" wrap="square" tIns="91425">
            <a:noAutofit/>
          </a:bodyPr>
          <a:lstStyle/>
          <a:p>
            <a:pPr indent="-342900" lvl="0" marL="457200" rtl="0" algn="just">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Wie würden Sie die aktuelle Finanzstrategie Ihres Unternehmens bewerten? </a:t>
            </a:r>
            <a:endParaRPr/>
          </a:p>
          <a:p>
            <a:pPr indent="-342900" lvl="1" marL="914400" rtl="0" algn="just">
              <a:lnSpc>
                <a:spcPct val="115000"/>
              </a:lnSpc>
              <a:spcBef>
                <a:spcPts val="0"/>
              </a:spcBef>
              <a:spcAft>
                <a:spcPts val="0"/>
              </a:spcAft>
              <a:buClr>
                <a:schemeClr val="accent5"/>
              </a:buClr>
              <a:buSzPts val="1800"/>
              <a:buFont typeface="Lato"/>
              <a:buChar char="●"/>
            </a:pPr>
            <a:r>
              <a:rPr lang="de-DE" sz="1200">
                <a:solidFill>
                  <a:schemeClr val="dk2"/>
                </a:solidFill>
                <a:latin typeface="Calibri"/>
                <a:ea typeface="Calibri"/>
                <a:cs typeface="Calibri"/>
                <a:sym typeface="Calibri"/>
              </a:rPr>
              <a:t>Ist der finanzielle Bedarf ausreichend gedeckt? </a:t>
            </a:r>
            <a:endParaRPr/>
          </a:p>
          <a:p>
            <a:pPr indent="-342900" lvl="1" marL="914400" rtl="0" algn="just">
              <a:lnSpc>
                <a:spcPct val="115000"/>
              </a:lnSpc>
              <a:spcBef>
                <a:spcPts val="0"/>
              </a:spcBef>
              <a:spcAft>
                <a:spcPts val="0"/>
              </a:spcAft>
              <a:buClr>
                <a:schemeClr val="accent5"/>
              </a:buClr>
              <a:buSzPts val="1800"/>
              <a:buFont typeface="Lato"/>
              <a:buChar char="●"/>
            </a:pPr>
            <a:r>
              <a:rPr lang="de-DE" sz="1200">
                <a:solidFill>
                  <a:schemeClr val="dk2"/>
                </a:solidFill>
                <a:latin typeface="Calibri"/>
                <a:ea typeface="Calibri"/>
                <a:cs typeface="Calibri"/>
                <a:sym typeface="Calibri"/>
              </a:rPr>
              <a:t>Glauben Sie, dass Sie den richtigen Pool an Finanzierungspartnern für das Projekt an Bord haben?</a:t>
            </a:r>
            <a:endParaRPr/>
          </a:p>
          <a:p>
            <a:pPr indent="0" lvl="0" marL="0" rtl="0" algn="just">
              <a:lnSpc>
                <a:spcPct val="115000"/>
              </a:lnSpc>
              <a:spcBef>
                <a:spcPts val="0"/>
              </a:spcBef>
              <a:spcAft>
                <a:spcPts val="0"/>
              </a:spcAft>
              <a:buSzPts val="1800"/>
              <a:buNone/>
            </a:pPr>
            <a:r>
              <a:t/>
            </a:r>
            <a:endParaRPr b="1" sz="1600">
              <a:solidFill>
                <a:schemeClr val="dk2"/>
              </a:solidFill>
              <a:latin typeface="Calibri"/>
              <a:ea typeface="Calibri"/>
              <a:cs typeface="Calibri"/>
              <a:sym typeface="Calibri"/>
            </a:endParaRPr>
          </a:p>
          <a:p>
            <a:pPr indent="-342900" lvl="0" marL="457200" rtl="0" algn="just">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Wie würden Sie sicherstellen, dass Sie eine gute Einschätzung Ihres Finanzierungsbedarfs haben, sowohl zum jetzigen Zeitpunkt als auch im Hinblick auf die bestmögliche Unterstützung künftiger Entwicklungsschritte, die Sie zu unternehmen bereit sind?</a:t>
            </a:r>
            <a:endParaRPr/>
          </a:p>
          <a:p>
            <a:pPr indent="0" lvl="0" marL="0" rtl="0" algn="just">
              <a:lnSpc>
                <a:spcPct val="115000"/>
              </a:lnSpc>
              <a:spcBef>
                <a:spcPts val="0"/>
              </a:spcBef>
              <a:spcAft>
                <a:spcPts val="0"/>
              </a:spcAft>
              <a:buSzPts val="1800"/>
              <a:buNone/>
            </a:pPr>
            <a:r>
              <a:t/>
            </a:r>
            <a:endParaRPr b="1" sz="1600">
              <a:solidFill>
                <a:schemeClr val="dk2"/>
              </a:solidFill>
              <a:latin typeface="Calibri"/>
              <a:ea typeface="Calibri"/>
              <a:cs typeface="Calibri"/>
              <a:sym typeface="Calibri"/>
            </a:endParaRPr>
          </a:p>
          <a:p>
            <a:pPr indent="-342900" lvl="0" marL="457200" rtl="0" algn="just">
              <a:lnSpc>
                <a:spcPct val="115000"/>
              </a:lnSpc>
              <a:spcBef>
                <a:spcPts val="0"/>
              </a:spcBef>
              <a:spcAft>
                <a:spcPts val="0"/>
              </a:spcAft>
              <a:buClr>
                <a:schemeClr val="accent5"/>
              </a:buClr>
              <a:buSzPts val="1800"/>
              <a:buFont typeface="Lato"/>
              <a:buChar char="●"/>
            </a:pPr>
            <a:r>
              <a:rPr lang="de-DE" sz="1600">
                <a:solidFill>
                  <a:schemeClr val="dk2"/>
                </a:solidFill>
                <a:latin typeface="Calibri"/>
                <a:ea typeface="Calibri"/>
                <a:cs typeface="Calibri"/>
                <a:sym typeface="Calibri"/>
              </a:rPr>
              <a:t>Was wären die ersten Schritte, die Sie bereit wären zu unternehmen, um die Finanzierung Ihres Sozialunternehmens zu verbessern</a:t>
            </a:r>
            <a:r>
              <a:rPr b="1" lang="de-DE" sz="1600">
                <a:solidFill>
                  <a:schemeClr val="dk2"/>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228600" lvl="0" marL="457200" rtl="0" algn="just">
              <a:lnSpc>
                <a:spcPct val="115000"/>
              </a:lnSpc>
              <a:spcBef>
                <a:spcPts val="0"/>
              </a:spcBef>
              <a:spcAft>
                <a:spcPts val="0"/>
              </a:spcAft>
              <a:buSzPts val="1800"/>
              <a:buNone/>
            </a:pPr>
            <a:r>
              <a:t/>
            </a:r>
            <a:endParaRPr sz="1600">
              <a:latin typeface="Calibri"/>
              <a:ea typeface="Calibri"/>
              <a:cs typeface="Calibri"/>
              <a:sym typeface="Calibri"/>
            </a:endParaRPr>
          </a:p>
        </p:txBody>
      </p:sp>
      <p:sp>
        <p:nvSpPr>
          <p:cNvPr id="1429" name="Google Shape;1429;g1892e141b05_0_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id="1430" name="Google Shape;1430;g1892e141b05_0_0"/>
          <p:cNvPicPr preferRelativeResize="0"/>
          <p:nvPr/>
        </p:nvPicPr>
        <p:blipFill rotWithShape="1">
          <a:blip r:embed="rId3">
            <a:alphaModFix/>
          </a:blip>
          <a:srcRect b="0" l="0" r="0" t="0"/>
          <a:stretch/>
        </p:blipFill>
        <p:spPr>
          <a:xfrm>
            <a:off x="1108710" y="2180697"/>
            <a:ext cx="3074670" cy="2962804"/>
          </a:xfrm>
          <a:prstGeom prst="rect">
            <a:avLst/>
          </a:prstGeom>
          <a:noFill/>
          <a:ln>
            <a:noFill/>
          </a:ln>
        </p:spPr>
      </p:pic>
      <p:pic>
        <p:nvPicPr>
          <p:cNvPr descr="Graphical user interface, application&#10;&#10;Description automatically generated with medium confidence" id="1431" name="Google Shape;1431;g1892e141b05_0_0"/>
          <p:cNvPicPr preferRelativeResize="0"/>
          <p:nvPr/>
        </p:nvPicPr>
        <p:blipFill rotWithShape="1">
          <a:blip r:embed="rId4">
            <a:alphaModFix/>
          </a:blip>
          <a:srcRect b="0" l="0" r="0" t="0"/>
          <a:stretch/>
        </p:blipFill>
        <p:spPr>
          <a:xfrm>
            <a:off x="79013" y="4672056"/>
            <a:ext cx="1871664" cy="393179"/>
          </a:xfrm>
          <a:prstGeom prst="rect">
            <a:avLst/>
          </a:prstGeom>
          <a:noFill/>
          <a:ln>
            <a:noFill/>
          </a:ln>
        </p:spPr>
      </p:pic>
      <p:pic>
        <p:nvPicPr>
          <p:cNvPr id="1432" name="Google Shape;1432;g1892e141b05_0_0"/>
          <p:cNvPicPr preferRelativeResize="0"/>
          <p:nvPr/>
        </p:nvPicPr>
        <p:blipFill rotWithShape="1">
          <a:blip r:embed="rId5">
            <a:alphaModFix/>
          </a:blip>
          <a:srcRect b="0" l="0" r="0" t="0"/>
          <a:stretch/>
        </p:blipFill>
        <p:spPr>
          <a:xfrm>
            <a:off x="0" y="0"/>
            <a:ext cx="718275" cy="67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nvSpPr>
        <p:spPr>
          <a:xfrm>
            <a:off x="1863217" y="978651"/>
            <a:ext cx="5429123"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22D4A"/>
              </a:solidFill>
              <a:latin typeface="Arial"/>
              <a:ea typeface="Arial"/>
              <a:cs typeface="Arial"/>
              <a:sym typeface="Arial"/>
            </a:endParaRPr>
          </a:p>
        </p:txBody>
      </p:sp>
      <p:sp>
        <p:nvSpPr>
          <p:cNvPr id="210" name="Google Shape;210;p5"/>
          <p:cNvSpPr txBox="1"/>
          <p:nvPr/>
        </p:nvSpPr>
        <p:spPr>
          <a:xfrm>
            <a:off x="1863216" y="2080260"/>
            <a:ext cx="6858707" cy="2084582"/>
          </a:xfrm>
          <a:prstGeom prst="rect">
            <a:avLst/>
          </a:prstGeom>
          <a:noFill/>
          <a:ln>
            <a:noFill/>
          </a:ln>
        </p:spPr>
        <p:txBody>
          <a:bodyPr anchorCtr="0" anchor="ctr" bIns="91425" lIns="91425" spcFirstLastPara="1" rIns="91425" wrap="square" tIns="91425">
            <a:noAutofit/>
          </a:bodyPr>
          <a:lstStyle/>
          <a:p>
            <a:pPr indent="-228600" lvl="0" marL="457200" marR="0" rtl="0" algn="l">
              <a:lnSpc>
                <a:spcPct val="100000"/>
              </a:lnSpc>
              <a:spcBef>
                <a:spcPts val="600"/>
              </a:spcBef>
              <a:spcAft>
                <a:spcPts val="0"/>
              </a:spcAft>
              <a:buClr>
                <a:schemeClr val="dk1"/>
              </a:buClr>
              <a:buSzPts val="1800"/>
              <a:buFont typeface="Noto Sans"/>
              <a:buChar char="−"/>
            </a:pPr>
            <a:r>
              <a:rPr b="0" i="0" lang="de-DE" sz="1500" u="none" cap="none" strike="noStrike">
                <a:solidFill>
                  <a:schemeClr val="dk2"/>
                </a:solidFill>
                <a:latin typeface="Lato"/>
                <a:ea typeface="Lato"/>
                <a:cs typeface="Lato"/>
                <a:sym typeface="Lato"/>
              </a:rPr>
              <a:t>Was muss ich finanzieren, damit mein Unternehmen reibungslos läuft und wächst? </a:t>
            </a:r>
            <a:endParaRPr b="0" i="0" sz="1400" u="none" cap="none" strike="noStrike">
              <a:solidFill>
                <a:srgbClr val="000000"/>
              </a:solidFill>
              <a:latin typeface="Arial"/>
              <a:ea typeface="Arial"/>
              <a:cs typeface="Arial"/>
              <a:sym typeface="Arial"/>
            </a:endParaRPr>
          </a:p>
          <a:p>
            <a:pPr indent="-114300" lvl="0" marL="457200" marR="0" rtl="0" algn="l">
              <a:lnSpc>
                <a:spcPct val="100000"/>
              </a:lnSpc>
              <a:spcBef>
                <a:spcPts val="600"/>
              </a:spcBef>
              <a:spcAft>
                <a:spcPts val="0"/>
              </a:spcAft>
              <a:buClr>
                <a:schemeClr val="dk1"/>
              </a:buClr>
              <a:buSzPts val="1800"/>
              <a:buFont typeface="Noto Sans"/>
              <a:buNone/>
            </a:pPr>
            <a:r>
              <a:t/>
            </a:r>
            <a:endParaRPr b="0" i="0" sz="500" u="none" cap="none" strike="noStrike">
              <a:solidFill>
                <a:schemeClr val="dk2"/>
              </a:solidFill>
              <a:latin typeface="Lato"/>
              <a:ea typeface="Lato"/>
              <a:cs typeface="Lato"/>
              <a:sym typeface="Lato"/>
            </a:endParaRPr>
          </a:p>
          <a:p>
            <a:pPr indent="-228600" lvl="0" marL="457200" marR="0" rtl="0" algn="l">
              <a:lnSpc>
                <a:spcPct val="100000"/>
              </a:lnSpc>
              <a:spcBef>
                <a:spcPts val="600"/>
              </a:spcBef>
              <a:spcAft>
                <a:spcPts val="0"/>
              </a:spcAft>
              <a:buClr>
                <a:schemeClr val="dk1"/>
              </a:buClr>
              <a:buSzPts val="1800"/>
              <a:buFont typeface="Noto Sans"/>
              <a:buChar char="−"/>
            </a:pPr>
            <a:r>
              <a:rPr b="0" i="0" lang="de-DE" sz="1500" u="none" cap="none" strike="noStrike">
                <a:solidFill>
                  <a:schemeClr val="dk2"/>
                </a:solidFill>
                <a:latin typeface="Lato"/>
                <a:ea typeface="Lato"/>
                <a:cs typeface="Lato"/>
                <a:sym typeface="Lato"/>
              </a:rPr>
              <a:t>Wie viel brauche ich? </a:t>
            </a:r>
            <a:endParaRPr b="0" i="0" sz="1400" u="none" cap="none" strike="noStrike">
              <a:solidFill>
                <a:srgbClr val="000000"/>
              </a:solidFill>
              <a:latin typeface="Arial"/>
              <a:ea typeface="Arial"/>
              <a:cs typeface="Arial"/>
              <a:sym typeface="Arial"/>
            </a:endParaRPr>
          </a:p>
          <a:p>
            <a:pPr indent="-114300" lvl="0" marL="457200" marR="0" rtl="0" algn="l">
              <a:lnSpc>
                <a:spcPct val="100000"/>
              </a:lnSpc>
              <a:spcBef>
                <a:spcPts val="600"/>
              </a:spcBef>
              <a:spcAft>
                <a:spcPts val="0"/>
              </a:spcAft>
              <a:buClr>
                <a:schemeClr val="dk1"/>
              </a:buClr>
              <a:buSzPts val="1800"/>
              <a:buFont typeface="Noto Sans"/>
              <a:buNone/>
            </a:pPr>
            <a:r>
              <a:t/>
            </a:r>
            <a:endParaRPr b="0" i="0" sz="600" u="none" cap="none" strike="noStrike">
              <a:solidFill>
                <a:schemeClr val="dk2"/>
              </a:solidFill>
              <a:latin typeface="Lato"/>
              <a:ea typeface="Lato"/>
              <a:cs typeface="Lato"/>
              <a:sym typeface="Lato"/>
            </a:endParaRPr>
          </a:p>
          <a:p>
            <a:pPr indent="-228600" lvl="0" marL="457200" marR="0" rtl="0" algn="l">
              <a:lnSpc>
                <a:spcPct val="100000"/>
              </a:lnSpc>
              <a:spcBef>
                <a:spcPts val="600"/>
              </a:spcBef>
              <a:spcAft>
                <a:spcPts val="0"/>
              </a:spcAft>
              <a:buClr>
                <a:schemeClr val="dk1"/>
              </a:buClr>
              <a:buSzPts val="1800"/>
              <a:buFont typeface="Noto Sans"/>
              <a:buChar char="−"/>
            </a:pPr>
            <a:r>
              <a:rPr b="0" i="0" lang="de-DE" sz="1500" u="none" cap="none" strike="noStrike">
                <a:solidFill>
                  <a:schemeClr val="dk2"/>
                </a:solidFill>
                <a:latin typeface="Lato"/>
                <a:ea typeface="Lato"/>
                <a:cs typeface="Lato"/>
                <a:sym typeface="Lato"/>
              </a:rPr>
              <a:t>Welche Arten von Finanzinstrumenten sind am besten geeignet?</a:t>
            </a:r>
            <a:endParaRPr b="0" i="0" sz="1400" u="none" cap="none" strike="noStrike">
              <a:solidFill>
                <a:srgbClr val="000000"/>
              </a:solidFill>
              <a:latin typeface="Arial"/>
              <a:ea typeface="Arial"/>
              <a:cs typeface="Arial"/>
              <a:sym typeface="Arial"/>
            </a:endParaRPr>
          </a:p>
          <a:p>
            <a:pPr indent="-342900" lvl="1" marL="571500" marR="0" rtl="0" algn="l">
              <a:lnSpc>
                <a:spcPct val="100000"/>
              </a:lnSpc>
              <a:spcBef>
                <a:spcPts val="600"/>
              </a:spcBef>
              <a:spcAft>
                <a:spcPts val="0"/>
              </a:spcAft>
              <a:buClr>
                <a:schemeClr val="dk1"/>
              </a:buClr>
              <a:buSzPts val="1800"/>
              <a:buFont typeface="Courier New"/>
              <a:buChar char="o"/>
            </a:pPr>
            <a:r>
              <a:rPr b="0" i="0" lang="de-DE" sz="1500" u="none" cap="none" strike="noStrike">
                <a:solidFill>
                  <a:schemeClr val="dk2"/>
                </a:solidFill>
                <a:latin typeface="Lato"/>
                <a:ea typeface="Lato"/>
                <a:cs typeface="Lato"/>
                <a:sym typeface="Lato"/>
              </a:rPr>
              <a:t>zu seinem Geschäfts- und Wirkungsmodell</a:t>
            </a:r>
            <a:endParaRPr b="0" i="0" sz="1400" u="none" cap="none" strike="noStrike">
              <a:solidFill>
                <a:srgbClr val="000000"/>
              </a:solidFill>
              <a:latin typeface="Arial"/>
              <a:ea typeface="Arial"/>
              <a:cs typeface="Arial"/>
              <a:sym typeface="Arial"/>
            </a:endParaRPr>
          </a:p>
          <a:p>
            <a:pPr indent="-342900" lvl="1" marL="571500" marR="0" rtl="0" algn="l">
              <a:lnSpc>
                <a:spcPct val="100000"/>
              </a:lnSpc>
              <a:spcBef>
                <a:spcPts val="600"/>
              </a:spcBef>
              <a:spcAft>
                <a:spcPts val="0"/>
              </a:spcAft>
              <a:buClr>
                <a:schemeClr val="dk1"/>
              </a:buClr>
              <a:buSzPts val="1800"/>
              <a:buFont typeface="Courier New"/>
              <a:buChar char="o"/>
            </a:pPr>
            <a:r>
              <a:rPr b="0" i="0" lang="de-DE" sz="1500" u="none" cap="none" strike="noStrike">
                <a:solidFill>
                  <a:schemeClr val="dk2"/>
                </a:solidFill>
                <a:latin typeface="Lato"/>
                <a:ea typeface="Lato"/>
                <a:cs typeface="Lato"/>
                <a:sym typeface="Lato"/>
              </a:rPr>
              <a:t>zu seinem Entwicklungsstand</a:t>
            </a:r>
            <a:endParaRPr b="0" i="0" sz="1400" u="none" cap="none" strike="noStrike">
              <a:solidFill>
                <a:srgbClr val="000000"/>
              </a:solidFill>
              <a:latin typeface="Arial"/>
              <a:ea typeface="Arial"/>
              <a:cs typeface="Arial"/>
              <a:sym typeface="Arial"/>
            </a:endParaRPr>
          </a:p>
          <a:p>
            <a:pPr indent="-342900" lvl="1" marL="571500" marR="0" rtl="0" algn="l">
              <a:lnSpc>
                <a:spcPct val="100000"/>
              </a:lnSpc>
              <a:spcBef>
                <a:spcPts val="600"/>
              </a:spcBef>
              <a:spcAft>
                <a:spcPts val="0"/>
              </a:spcAft>
              <a:buClr>
                <a:schemeClr val="dk1"/>
              </a:buClr>
              <a:buSzPts val="1800"/>
              <a:buFont typeface="Courier New"/>
              <a:buChar char="o"/>
            </a:pPr>
            <a:r>
              <a:rPr b="0" i="0" lang="de-DE" sz="1500" u="none" cap="none" strike="noStrike">
                <a:solidFill>
                  <a:schemeClr val="dk2"/>
                </a:solidFill>
                <a:latin typeface="Lato"/>
                <a:ea typeface="Lato"/>
                <a:cs typeface="Lato"/>
                <a:sym typeface="Lato"/>
              </a:rPr>
              <a:t>an die Bedürfnisse des Unternehmens anpassen? </a:t>
            </a:r>
            <a:endParaRPr b="0" i="0" sz="1400" u="none" cap="none" strike="noStrike">
              <a:solidFill>
                <a:srgbClr val="000000"/>
              </a:solidFill>
              <a:latin typeface="Arial"/>
              <a:ea typeface="Arial"/>
              <a:cs typeface="Arial"/>
              <a:sym typeface="Arial"/>
            </a:endParaRPr>
          </a:p>
          <a:p>
            <a:pPr indent="-228600" lvl="1" marL="571500" marR="0" rtl="0" algn="l">
              <a:lnSpc>
                <a:spcPct val="100000"/>
              </a:lnSpc>
              <a:spcBef>
                <a:spcPts val="600"/>
              </a:spcBef>
              <a:spcAft>
                <a:spcPts val="0"/>
              </a:spcAft>
              <a:buClr>
                <a:schemeClr val="dk1"/>
              </a:buClr>
              <a:buSzPts val="1800"/>
              <a:buFont typeface="Noto Sans Symbols"/>
              <a:buNone/>
            </a:pPr>
            <a:r>
              <a:t/>
            </a:r>
            <a:endParaRPr b="0" i="0" sz="600" u="none" cap="none" strike="noStrike">
              <a:solidFill>
                <a:schemeClr val="dk2"/>
              </a:solidFill>
              <a:latin typeface="Lato"/>
              <a:ea typeface="Lato"/>
              <a:cs typeface="Lato"/>
              <a:sym typeface="Lato"/>
            </a:endParaRPr>
          </a:p>
          <a:p>
            <a:pPr indent="-342900" lvl="1" marL="571500" marR="0" rtl="0" algn="l">
              <a:lnSpc>
                <a:spcPct val="100000"/>
              </a:lnSpc>
              <a:spcBef>
                <a:spcPts val="600"/>
              </a:spcBef>
              <a:spcAft>
                <a:spcPts val="0"/>
              </a:spcAft>
              <a:buClr>
                <a:schemeClr val="dk1"/>
              </a:buClr>
              <a:buSzPts val="1800"/>
              <a:buFont typeface="Noto Sans Symbols"/>
              <a:buChar char="−"/>
            </a:pPr>
            <a:r>
              <a:rPr b="0" i="0" lang="de-DE" sz="1500" u="none" cap="none" strike="noStrike">
                <a:solidFill>
                  <a:schemeClr val="dk2"/>
                </a:solidFill>
                <a:latin typeface="Lato"/>
                <a:ea typeface="Lato"/>
                <a:cs typeface="Lato"/>
                <a:sym typeface="Lato"/>
              </a:rPr>
              <a:t>...alles beginnt mit einem guten Verständnis dafür, wie Geld in und aus dem Unternehmen fließt, auch bekannt als Cashflow-Zyklus. </a:t>
            </a:r>
            <a:endParaRPr b="0" i="0" sz="1400" u="none" cap="none" strike="noStrike">
              <a:solidFill>
                <a:srgbClr val="000000"/>
              </a:solidFill>
              <a:latin typeface="Arial"/>
              <a:ea typeface="Arial"/>
              <a:cs typeface="Arial"/>
              <a:sym typeface="Arial"/>
            </a:endParaRPr>
          </a:p>
          <a:p>
            <a:pPr indent="-114300" lvl="0" marL="457200" marR="0" rtl="0" algn="l">
              <a:lnSpc>
                <a:spcPct val="100000"/>
              </a:lnSpc>
              <a:spcBef>
                <a:spcPts val="1200"/>
              </a:spcBef>
              <a:spcAft>
                <a:spcPts val="600"/>
              </a:spcAft>
              <a:buClr>
                <a:schemeClr val="dk1"/>
              </a:buClr>
              <a:buSzPts val="1800"/>
              <a:buFont typeface="Noto Sans"/>
              <a:buNone/>
            </a:pPr>
            <a:r>
              <a:t/>
            </a:r>
            <a:endParaRPr b="0" i="0" sz="1500" u="none" cap="none" strike="noStrike">
              <a:solidFill>
                <a:schemeClr val="dk2"/>
              </a:solidFill>
              <a:latin typeface="Lato"/>
              <a:ea typeface="Lato"/>
              <a:cs typeface="Lato"/>
              <a:sym typeface="Lato"/>
            </a:endParaRPr>
          </a:p>
        </p:txBody>
      </p:sp>
      <p:sp>
        <p:nvSpPr>
          <p:cNvPr id="211" name="Google Shape;211;p5"/>
          <p:cNvSpPr txBox="1"/>
          <p:nvPr/>
        </p:nvSpPr>
        <p:spPr>
          <a:xfrm>
            <a:off x="2915323" y="442913"/>
            <a:ext cx="5806602" cy="97473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i="0" lang="de-DE" sz="2100" u="none" cap="none" strike="noStrike">
                <a:solidFill>
                  <a:schemeClr val="dk2"/>
                </a:solidFill>
                <a:latin typeface="Raleway"/>
                <a:ea typeface="Raleway"/>
                <a:cs typeface="Raleway"/>
                <a:sym typeface="Raleway"/>
              </a:rPr>
              <a:t>Cashflow-Zyklen als Ausgangspunkt für die Finanzierung des Sozialunternehmens</a:t>
            </a:r>
            <a:endParaRPr b="0" i="0" sz="1400" u="none" cap="none" strike="noStrike">
              <a:solidFill>
                <a:srgbClr val="000000"/>
              </a:solidFill>
              <a:latin typeface="Arial"/>
              <a:ea typeface="Arial"/>
              <a:cs typeface="Arial"/>
              <a:sym typeface="Arial"/>
            </a:endParaRPr>
          </a:p>
        </p:txBody>
      </p:sp>
      <p:cxnSp>
        <p:nvCxnSpPr>
          <p:cNvPr id="212" name="Google Shape;212;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13" name="Google Shape;213;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14" name="Google Shape;214;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pic>
        <p:nvPicPr>
          <p:cNvPr id="215" name="Google Shape;215;p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216" name="Google Shape;216;p5"/>
          <p:cNvSpPr txBox="1"/>
          <p:nvPr>
            <p:ph idx="12" type="sldNum"/>
          </p:nvPr>
        </p:nvSpPr>
        <p:spPr>
          <a:xfrm>
            <a:off x="8747592" y="4903627"/>
            <a:ext cx="388789" cy="115416"/>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217" name="Google Shape;217;p5"/>
          <p:cNvPicPr preferRelativeResize="0"/>
          <p:nvPr/>
        </p:nvPicPr>
        <p:blipFill rotWithShape="1">
          <a:blip r:embed="rId4">
            <a:alphaModFix/>
          </a:blip>
          <a:srcRect b="0" l="0" r="0" t="0"/>
          <a:stretch/>
        </p:blipFill>
        <p:spPr>
          <a:xfrm>
            <a:off x="79013" y="4672056"/>
            <a:ext cx="1871663" cy="39317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pic>
        <p:nvPicPr>
          <p:cNvPr id="1437" name="Google Shape;1437;g23a6e1e233e_0_15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438" name="Google Shape;1438;g23a6e1e233e_0_153"/>
          <p:cNvSpPr txBox="1"/>
          <p:nvPr>
            <p:ph type="title"/>
          </p:nvPr>
        </p:nvSpPr>
        <p:spPr>
          <a:xfrm>
            <a:off x="5827057" y="800066"/>
            <a:ext cx="1963200" cy="88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600">
                <a:solidFill>
                  <a:schemeClr val="dk1"/>
                </a:solidFill>
              </a:rPr>
              <a:t>Danke!</a:t>
            </a:r>
            <a:endParaRPr/>
          </a:p>
        </p:txBody>
      </p:sp>
      <p:sp>
        <p:nvSpPr>
          <p:cNvPr id="1439" name="Google Shape;1439;g23a6e1e233e_0_153"/>
          <p:cNvSpPr txBox="1"/>
          <p:nvPr/>
        </p:nvSpPr>
        <p:spPr>
          <a:xfrm>
            <a:off x="5504785" y="1685362"/>
            <a:ext cx="2607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https://www.beyond-capital.eu/</a:t>
            </a:r>
            <a:endParaRPr b="0" i="0" sz="1400" u="none" cap="none" strike="noStrike">
              <a:solidFill>
                <a:srgbClr val="000000"/>
              </a:solidFill>
              <a:latin typeface="Arial"/>
              <a:ea typeface="Arial"/>
              <a:cs typeface="Arial"/>
              <a:sym typeface="Arial"/>
            </a:endParaRPr>
          </a:p>
        </p:txBody>
      </p:sp>
      <p:sp>
        <p:nvSpPr>
          <p:cNvPr id="1440" name="Google Shape;1440;g23a6e1e233e_0_153"/>
          <p:cNvSpPr txBox="1"/>
          <p:nvPr/>
        </p:nvSpPr>
        <p:spPr>
          <a:xfrm>
            <a:off x="4801489" y="2137586"/>
            <a:ext cx="4081200" cy="1046700"/>
          </a:xfrm>
          <a:prstGeom prst="rect">
            <a:avLst/>
          </a:prstGeom>
          <a:noFill/>
          <a:ln>
            <a:noFill/>
          </a:ln>
        </p:spPr>
        <p:txBody>
          <a:bodyPr anchorCtr="1" anchor="t" bIns="121875" lIns="121875" spcFirstLastPara="1" rIns="121875" wrap="square" tIns="121875">
            <a:noAutofit/>
          </a:bodyPr>
          <a:lstStyle/>
          <a:p>
            <a:pPr indent="0" lvl="0" marL="0" marR="0" rtl="0" algn="ctr">
              <a:lnSpc>
                <a:spcPct val="114000"/>
              </a:lnSpc>
              <a:spcBef>
                <a:spcPts val="0"/>
              </a:spcBef>
              <a:spcAft>
                <a:spcPts val="0"/>
              </a:spcAft>
              <a:buClr>
                <a:srgbClr val="000000"/>
              </a:buClr>
              <a:buSzPts val="1600"/>
              <a:buFont typeface="Arial"/>
              <a:buNone/>
            </a:pPr>
            <a:r>
              <a:rPr b="1" i="0" lang="de-DE" sz="1600" u="none" cap="none" strike="noStrike">
                <a:solidFill>
                  <a:srgbClr val="000000"/>
                </a:solidFill>
                <a:latin typeface="Open Sans"/>
                <a:ea typeface="Open Sans"/>
                <a:cs typeface="Open Sans"/>
                <a:sym typeface="Open Sans"/>
              </a:rPr>
              <a:t>Bitte bewahren Sie diese Folie zur Weitergabe auf</a:t>
            </a:r>
            <a:endParaRPr b="1" i="0" sz="1600" u="none" cap="none" strike="noStrike">
              <a:solidFill>
                <a:srgbClr val="000000"/>
              </a:solidFill>
              <a:latin typeface="Open Sans"/>
              <a:ea typeface="Open Sans"/>
              <a:cs typeface="Open Sans"/>
              <a:sym typeface="Open Sans"/>
            </a:endParaRPr>
          </a:p>
          <a:p>
            <a:pPr indent="0" lvl="0" marL="0" marR="0" rtl="0" algn="ctr">
              <a:lnSpc>
                <a:spcPct val="114000"/>
              </a:lnSpc>
              <a:spcBef>
                <a:spcPts val="400"/>
              </a:spcBef>
              <a:spcAft>
                <a:spcPts val="0"/>
              </a:spcAft>
              <a:buClr>
                <a:srgbClr val="000000"/>
              </a:buClr>
              <a:buSzPts val="1600"/>
              <a:buFont typeface="Arial"/>
              <a:buNone/>
            </a:pPr>
            <a:r>
              <a:rPr b="0" i="0" lang="de-DE" sz="1600" u="sng" cap="none" strike="noStrike">
                <a:solidFill>
                  <a:srgbClr val="000000"/>
                </a:solidFill>
                <a:latin typeface="Arial"/>
                <a:ea typeface="Arial"/>
                <a:cs typeface="Arial"/>
                <a:sym typeface="Arial"/>
                <a:hlinkClick r:id="rId5">
                  <a:extLst>
                    <a:ext uri="{A12FA001-AC4F-418D-AE19-62706E023703}">
                      <ahyp:hlinkClr val="tx"/>
                    </a:ext>
                  </a:extLst>
                </a:hlinkClick>
              </a:rPr>
              <a:t>www.</a:t>
            </a:r>
            <a:r>
              <a:rPr lang="de-DE" sz="1600" u="sng"/>
              <a:t>ecsocfin.com</a:t>
            </a:r>
            <a:endParaRPr sz="1600" u="sng"/>
          </a:p>
          <a:p>
            <a:pPr indent="0" lvl="0" marL="0" marR="0" rtl="0" algn="ctr">
              <a:lnSpc>
                <a:spcPct val="114000"/>
              </a:lnSpc>
              <a:spcBef>
                <a:spcPts val="400"/>
              </a:spcBef>
              <a:spcAft>
                <a:spcPts val="0"/>
              </a:spcAft>
              <a:buClr>
                <a:srgbClr val="000000"/>
              </a:buClr>
              <a:buSzPts val="1600"/>
              <a:buFont typeface="Arial"/>
              <a:buNone/>
            </a:pPr>
            <a:r>
              <a:t/>
            </a:r>
            <a:endParaRPr sz="1600"/>
          </a:p>
          <a:p>
            <a:pPr indent="0" lvl="0" marL="0" marR="0" rtl="0" algn="ctr">
              <a:lnSpc>
                <a:spcPct val="114000"/>
              </a:lnSpc>
              <a:spcBef>
                <a:spcPts val="400"/>
              </a:spcBef>
              <a:spcAft>
                <a:spcPts val="0"/>
              </a:spcAft>
              <a:buClr>
                <a:srgbClr val="000000"/>
              </a:buClr>
              <a:buSzPts val="1600"/>
              <a:buFont typeface="Arial"/>
              <a:buNone/>
            </a:pPr>
            <a:r>
              <a:t/>
            </a:r>
            <a:endParaRPr b="1" i="0" sz="1600" u="none" cap="none" strike="noStrike">
              <a:solidFill>
                <a:srgbClr val="000000"/>
              </a:solidFill>
              <a:latin typeface="Open Sans"/>
              <a:ea typeface="Open Sans"/>
              <a:cs typeface="Open Sans"/>
              <a:sym typeface="Open Sans"/>
            </a:endParaRPr>
          </a:p>
        </p:txBody>
      </p:sp>
      <p:grpSp>
        <p:nvGrpSpPr>
          <p:cNvPr id="1441" name="Google Shape;1441;g23a6e1e233e_0_153"/>
          <p:cNvGrpSpPr/>
          <p:nvPr/>
        </p:nvGrpSpPr>
        <p:grpSpPr>
          <a:xfrm>
            <a:off x="560655" y="403401"/>
            <a:ext cx="3660934" cy="4346958"/>
            <a:chOff x="560655" y="710397"/>
            <a:chExt cx="3660934" cy="5262024"/>
          </a:xfrm>
        </p:grpSpPr>
        <p:sp>
          <p:nvSpPr>
            <p:cNvPr id="1442" name="Google Shape;1442;g23a6e1e233e_0_153"/>
            <p:cNvSpPr/>
            <p:nvPr/>
          </p:nvSpPr>
          <p:spPr>
            <a:xfrm>
              <a:off x="560655" y="4623124"/>
              <a:ext cx="471310" cy="399127"/>
            </a:xfrm>
            <a:custGeom>
              <a:rect b="b" l="l" r="r" t="t"/>
              <a:pathLst>
                <a:path extrusionOk="0" h="1742" w="2057">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43" name="Google Shape;1443;g23a6e1e233e_0_153"/>
            <p:cNvSpPr/>
            <p:nvPr/>
          </p:nvSpPr>
          <p:spPr>
            <a:xfrm>
              <a:off x="583789" y="4678564"/>
              <a:ext cx="509574" cy="460073"/>
            </a:xfrm>
            <a:custGeom>
              <a:rect b="b" l="l" r="r" t="t"/>
              <a:pathLst>
                <a:path extrusionOk="0" h="2008" w="2224">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44" name="Google Shape;1444;g23a6e1e233e_0_153"/>
            <p:cNvSpPr/>
            <p:nvPr/>
          </p:nvSpPr>
          <p:spPr>
            <a:xfrm>
              <a:off x="1153853" y="4452195"/>
              <a:ext cx="500644" cy="555387"/>
            </a:xfrm>
            <a:custGeom>
              <a:rect b="b" l="l" r="r" t="t"/>
              <a:pathLst>
                <a:path extrusionOk="0" h="2424" w="2185">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45" name="Google Shape;1445;g23a6e1e233e_0_153"/>
            <p:cNvSpPr/>
            <p:nvPr/>
          </p:nvSpPr>
          <p:spPr>
            <a:xfrm>
              <a:off x="1183178" y="4477167"/>
              <a:ext cx="412659" cy="678890"/>
            </a:xfrm>
            <a:custGeom>
              <a:rect b="b" l="l" r="r" t="t"/>
              <a:pathLst>
                <a:path extrusionOk="0" h="2963" w="1801">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46" name="Google Shape;1446;g23a6e1e233e_0_153"/>
            <p:cNvSpPr/>
            <p:nvPr/>
          </p:nvSpPr>
          <p:spPr>
            <a:xfrm>
              <a:off x="622057" y="4046649"/>
              <a:ext cx="613597" cy="809481"/>
            </a:xfrm>
            <a:custGeom>
              <a:rect b="b" l="l" r="r" t="t"/>
              <a:pathLst>
                <a:path extrusionOk="0" h="3533" w="2678">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47" name="Google Shape;1447;g23a6e1e233e_0_153"/>
            <p:cNvSpPr/>
            <p:nvPr/>
          </p:nvSpPr>
          <p:spPr>
            <a:xfrm>
              <a:off x="720574" y="4065897"/>
              <a:ext cx="413346" cy="993923"/>
            </a:xfrm>
            <a:custGeom>
              <a:rect b="b" l="l" r="r" t="t"/>
              <a:pathLst>
                <a:path extrusionOk="0" h="4338" w="1804">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48" name="Google Shape;1448;g23a6e1e233e_0_153"/>
            <p:cNvSpPr/>
            <p:nvPr/>
          </p:nvSpPr>
          <p:spPr>
            <a:xfrm>
              <a:off x="781985" y="5146892"/>
              <a:ext cx="715336" cy="741891"/>
            </a:xfrm>
            <a:custGeom>
              <a:rect b="b" l="l" r="r" t="t"/>
              <a:pathLst>
                <a:path extrusionOk="0" h="3238" w="3122">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49" name="Google Shape;1449;g23a6e1e233e_0_153"/>
            <p:cNvSpPr/>
            <p:nvPr/>
          </p:nvSpPr>
          <p:spPr>
            <a:xfrm>
              <a:off x="758156" y="5062347"/>
              <a:ext cx="762307" cy="116851"/>
            </a:xfrm>
            <a:custGeom>
              <a:rect b="b" l="l" r="r" t="t"/>
              <a:pathLst>
                <a:path extrusionOk="0" h="510" w="3327">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0" name="Google Shape;1450;g23a6e1e233e_0_153"/>
            <p:cNvSpPr/>
            <p:nvPr/>
          </p:nvSpPr>
          <p:spPr>
            <a:xfrm>
              <a:off x="3732864" y="1207136"/>
              <a:ext cx="244482" cy="116851"/>
            </a:xfrm>
            <a:custGeom>
              <a:rect b="b" l="l" r="r" t="t"/>
              <a:pathLst>
                <a:path extrusionOk="0" h="510" w="1067">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1" name="Google Shape;1451;g23a6e1e233e_0_153"/>
            <p:cNvSpPr/>
            <p:nvPr/>
          </p:nvSpPr>
          <p:spPr>
            <a:xfrm>
              <a:off x="3727368" y="1201640"/>
              <a:ext cx="255474" cy="127850"/>
            </a:xfrm>
            <a:custGeom>
              <a:rect b="b" l="l" r="r" t="t"/>
              <a:pathLst>
                <a:path extrusionOk="0" h="558" w="1115">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2" name="Google Shape;1452;g23a6e1e233e_0_153"/>
            <p:cNvSpPr/>
            <p:nvPr/>
          </p:nvSpPr>
          <p:spPr>
            <a:xfrm>
              <a:off x="3732864" y="1483458"/>
              <a:ext cx="241730" cy="241722"/>
            </a:xfrm>
            <a:custGeom>
              <a:rect b="b" l="l" r="r" t="t"/>
              <a:pathLst>
                <a:path extrusionOk="0" h="1055" w="1055">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3" name="Google Shape;1453;g23a6e1e233e_0_153"/>
            <p:cNvSpPr/>
            <p:nvPr/>
          </p:nvSpPr>
          <p:spPr>
            <a:xfrm>
              <a:off x="3727368" y="1477963"/>
              <a:ext cx="252730" cy="252722"/>
            </a:xfrm>
            <a:custGeom>
              <a:rect b="b" l="l" r="r" t="t"/>
              <a:pathLst>
                <a:path extrusionOk="0" h="1103" w="1103">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4" name="Google Shape;1454;g23a6e1e233e_0_153"/>
            <p:cNvSpPr/>
            <p:nvPr/>
          </p:nvSpPr>
          <p:spPr>
            <a:xfrm>
              <a:off x="3845829" y="710397"/>
              <a:ext cx="228" cy="496956"/>
            </a:xfrm>
            <a:custGeom>
              <a:rect b="b" l="l" r="r" t="t"/>
              <a:pathLst>
                <a:path extrusionOk="0" h="2169" w="1">
                  <a:moveTo>
                    <a:pt x="1" y="2169"/>
                  </a:moveTo>
                  <a:lnTo>
                    <a:pt x="1" y="0"/>
                  </a:ln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5" name="Google Shape;1455;g23a6e1e233e_0_153"/>
            <p:cNvSpPr/>
            <p:nvPr/>
          </p:nvSpPr>
          <p:spPr>
            <a:xfrm>
              <a:off x="3840324" y="710397"/>
              <a:ext cx="12143" cy="496956"/>
            </a:xfrm>
            <a:custGeom>
              <a:rect b="b" l="l" r="r" t="t"/>
              <a:pathLst>
                <a:path extrusionOk="0" h="2169" w="52">
                  <a:moveTo>
                    <a:pt x="1" y="0"/>
                  </a:moveTo>
                  <a:lnTo>
                    <a:pt x="1" y="2169"/>
                  </a:lnTo>
                  <a:lnTo>
                    <a:pt x="52" y="2169"/>
                  </a:lnTo>
                  <a:lnTo>
                    <a:pt x="52" y="0"/>
                  </a:ln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6" name="Google Shape;1456;g23a6e1e233e_0_153"/>
            <p:cNvSpPr/>
            <p:nvPr/>
          </p:nvSpPr>
          <p:spPr>
            <a:xfrm>
              <a:off x="3494123" y="1253880"/>
              <a:ext cx="721744" cy="363151"/>
            </a:xfrm>
            <a:custGeom>
              <a:rect b="b" l="l" r="r" t="t"/>
              <a:pathLst>
                <a:path extrusionOk="0" h="1585" w="315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7" name="Google Shape;1457;g23a6e1e233e_0_153"/>
            <p:cNvSpPr/>
            <p:nvPr/>
          </p:nvSpPr>
          <p:spPr>
            <a:xfrm>
              <a:off x="3488618" y="1248375"/>
              <a:ext cx="732971" cy="372087"/>
            </a:xfrm>
            <a:custGeom>
              <a:rect b="b" l="l" r="r" t="t"/>
              <a:pathLst>
                <a:path extrusionOk="0" h="1624" w="3199">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8" name="Google Shape;1458;g23a6e1e233e_0_153"/>
            <p:cNvSpPr/>
            <p:nvPr/>
          </p:nvSpPr>
          <p:spPr>
            <a:xfrm>
              <a:off x="2404177" y="5518760"/>
              <a:ext cx="279533" cy="157176"/>
            </a:xfrm>
            <a:custGeom>
              <a:rect b="b" l="l" r="r" t="t"/>
              <a:pathLst>
                <a:path extrusionOk="0" h="686" w="1220">
                  <a:moveTo>
                    <a:pt x="1" y="0"/>
                  </a:moveTo>
                  <a:lnTo>
                    <a:pt x="1" y="686"/>
                  </a:lnTo>
                  <a:lnTo>
                    <a:pt x="1167" y="661"/>
                  </a:lnTo>
                  <a:lnTo>
                    <a:pt x="1219" y="40"/>
                  </a:lnTo>
                  <a:lnTo>
                    <a:pt x="1"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9" name="Google Shape;1459;g23a6e1e233e_0_153"/>
            <p:cNvSpPr/>
            <p:nvPr/>
          </p:nvSpPr>
          <p:spPr>
            <a:xfrm>
              <a:off x="2392491" y="5658298"/>
              <a:ext cx="605119" cy="303122"/>
            </a:xfrm>
            <a:custGeom>
              <a:rect b="b" l="l" r="r" t="t"/>
              <a:pathLst>
                <a:path extrusionOk="0" h="1323" w="2641">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0" name="Google Shape;1460;g23a6e1e233e_0_153"/>
            <p:cNvSpPr/>
            <p:nvPr/>
          </p:nvSpPr>
          <p:spPr>
            <a:xfrm>
              <a:off x="2392491" y="5899791"/>
              <a:ext cx="605119" cy="61630"/>
            </a:xfrm>
            <a:custGeom>
              <a:rect b="b" l="l" r="r" t="t"/>
              <a:pathLst>
                <a:path extrusionOk="0" h="269" w="2641">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1" name="Google Shape;1461;g23a6e1e233e_0_153"/>
            <p:cNvSpPr/>
            <p:nvPr/>
          </p:nvSpPr>
          <p:spPr>
            <a:xfrm>
              <a:off x="2386766" y="5899791"/>
              <a:ext cx="520807" cy="20391"/>
            </a:xfrm>
            <a:custGeom>
              <a:rect b="b" l="l" r="r" t="t"/>
              <a:pathLst>
                <a:path extrusionOk="0" h="89" w="2273">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2" name="Google Shape;1462;g23a6e1e233e_0_153"/>
            <p:cNvSpPr/>
            <p:nvPr/>
          </p:nvSpPr>
          <p:spPr>
            <a:xfrm>
              <a:off x="2456654" y="5733214"/>
              <a:ext cx="107688" cy="99669"/>
            </a:xfrm>
            <a:custGeom>
              <a:rect b="b" l="l" r="r" t="t"/>
              <a:pathLst>
                <a:path extrusionOk="0" h="435" w="47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3" name="Google Shape;1463;g23a6e1e233e_0_153"/>
            <p:cNvSpPr/>
            <p:nvPr/>
          </p:nvSpPr>
          <p:spPr>
            <a:xfrm>
              <a:off x="2686232" y="5691061"/>
              <a:ext cx="58201" cy="60944"/>
            </a:xfrm>
            <a:custGeom>
              <a:rect b="b" l="l" r="r" t="t"/>
              <a:pathLst>
                <a:path extrusionOk="0" h="266" w="254">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4" name="Google Shape;1464;g23a6e1e233e_0_153"/>
            <p:cNvSpPr/>
            <p:nvPr/>
          </p:nvSpPr>
          <p:spPr>
            <a:xfrm>
              <a:off x="2723805" y="5725881"/>
              <a:ext cx="58201" cy="60944"/>
            </a:xfrm>
            <a:custGeom>
              <a:rect b="b" l="l" r="r" t="t"/>
              <a:pathLst>
                <a:path extrusionOk="0" h="266" w="254">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5" name="Google Shape;1465;g23a6e1e233e_0_153"/>
            <p:cNvSpPr/>
            <p:nvPr/>
          </p:nvSpPr>
          <p:spPr>
            <a:xfrm>
              <a:off x="2758863" y="5760939"/>
              <a:ext cx="57972" cy="60944"/>
            </a:xfrm>
            <a:custGeom>
              <a:rect b="b" l="l" r="r" t="t"/>
              <a:pathLst>
                <a:path extrusionOk="0" h="266" w="253">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6" name="Google Shape;1466;g23a6e1e233e_0_153"/>
            <p:cNvSpPr/>
            <p:nvPr/>
          </p:nvSpPr>
          <p:spPr>
            <a:xfrm>
              <a:off x="2648422" y="5576267"/>
              <a:ext cx="67363" cy="114327"/>
            </a:xfrm>
            <a:custGeom>
              <a:rect b="b" l="l" r="r" t="t"/>
              <a:pathLst>
                <a:path extrusionOk="0" h="499" w="294">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7" name="Google Shape;1467;g23a6e1e233e_0_153"/>
            <p:cNvSpPr/>
            <p:nvPr/>
          </p:nvSpPr>
          <p:spPr>
            <a:xfrm>
              <a:off x="2688985" y="5616592"/>
              <a:ext cx="104936" cy="74002"/>
            </a:xfrm>
            <a:custGeom>
              <a:rect b="b" l="l" r="r" t="t"/>
              <a:pathLst>
                <a:path extrusionOk="0" h="323" w="458">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8" name="Google Shape;1468;g23a6e1e233e_0_153"/>
            <p:cNvSpPr/>
            <p:nvPr/>
          </p:nvSpPr>
          <p:spPr>
            <a:xfrm>
              <a:off x="2008708" y="5518760"/>
              <a:ext cx="279303" cy="157176"/>
            </a:xfrm>
            <a:custGeom>
              <a:rect b="b" l="l" r="r" t="t"/>
              <a:pathLst>
                <a:path extrusionOk="0" h="686" w="1219">
                  <a:moveTo>
                    <a:pt x="0" y="0"/>
                  </a:moveTo>
                  <a:lnTo>
                    <a:pt x="0" y="686"/>
                  </a:lnTo>
                  <a:lnTo>
                    <a:pt x="1167" y="661"/>
                  </a:lnTo>
                  <a:lnTo>
                    <a:pt x="1218" y="40"/>
                  </a:lnTo>
                  <a:lnTo>
                    <a:pt x="0"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9" name="Google Shape;1469;g23a6e1e233e_0_153"/>
            <p:cNvSpPr/>
            <p:nvPr/>
          </p:nvSpPr>
          <p:spPr>
            <a:xfrm>
              <a:off x="1988317" y="5670203"/>
              <a:ext cx="605348" cy="302209"/>
            </a:xfrm>
            <a:custGeom>
              <a:rect b="b" l="l" r="r" t="t"/>
              <a:pathLst>
                <a:path extrusionOk="0" h="1319" w="2642">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0" name="Google Shape;1470;g23a6e1e233e_0_153"/>
            <p:cNvSpPr/>
            <p:nvPr/>
          </p:nvSpPr>
          <p:spPr>
            <a:xfrm>
              <a:off x="1988317" y="5911477"/>
              <a:ext cx="605348" cy="60944"/>
            </a:xfrm>
            <a:custGeom>
              <a:rect b="b" l="l" r="r" t="t"/>
              <a:pathLst>
                <a:path extrusionOk="0" h="266" w="2642">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1" name="Google Shape;1471;g23a6e1e233e_0_153"/>
            <p:cNvSpPr/>
            <p:nvPr/>
          </p:nvSpPr>
          <p:spPr>
            <a:xfrm>
              <a:off x="1982821" y="5911477"/>
              <a:ext cx="520119" cy="20619"/>
            </a:xfrm>
            <a:custGeom>
              <a:rect b="b" l="l" r="r" t="t"/>
              <a:pathLst>
                <a:path extrusionOk="0" h="90" w="227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2" name="Google Shape;1472;g23a6e1e233e_0_153"/>
            <p:cNvSpPr/>
            <p:nvPr/>
          </p:nvSpPr>
          <p:spPr>
            <a:xfrm>
              <a:off x="2052699" y="5744443"/>
              <a:ext cx="110441" cy="100355"/>
            </a:xfrm>
            <a:custGeom>
              <a:rect b="b" l="l" r="r" t="t"/>
              <a:pathLst>
                <a:path extrusionOk="0" h="438" w="482">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3" name="Google Shape;1473;g23a6e1e233e_0_153"/>
            <p:cNvSpPr/>
            <p:nvPr/>
          </p:nvSpPr>
          <p:spPr>
            <a:xfrm>
              <a:off x="2282058" y="5702975"/>
              <a:ext cx="58201" cy="60258"/>
            </a:xfrm>
            <a:custGeom>
              <a:rect b="b" l="l" r="r" t="t"/>
              <a:pathLst>
                <a:path extrusionOk="0" h="263" w="254">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4" name="Google Shape;1474;g23a6e1e233e_0_153"/>
            <p:cNvSpPr/>
            <p:nvPr/>
          </p:nvSpPr>
          <p:spPr>
            <a:xfrm>
              <a:off x="2319860" y="5737795"/>
              <a:ext cx="58201" cy="60258"/>
            </a:xfrm>
            <a:custGeom>
              <a:rect b="b" l="l" r="r" t="t"/>
              <a:pathLst>
                <a:path extrusionOk="0" h="263" w="254">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5" name="Google Shape;1475;g23a6e1e233e_0_153"/>
            <p:cNvSpPr/>
            <p:nvPr/>
          </p:nvSpPr>
          <p:spPr>
            <a:xfrm>
              <a:off x="2354689" y="5772625"/>
              <a:ext cx="58201" cy="63925"/>
            </a:xfrm>
            <a:custGeom>
              <a:rect b="b" l="l" r="r" t="t"/>
              <a:pathLst>
                <a:path extrusionOk="0" h="279" w="254">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6" name="Google Shape;1476;g23a6e1e233e_0_153"/>
            <p:cNvSpPr/>
            <p:nvPr/>
          </p:nvSpPr>
          <p:spPr>
            <a:xfrm>
              <a:off x="2247229" y="5587953"/>
              <a:ext cx="63697" cy="114556"/>
            </a:xfrm>
            <a:custGeom>
              <a:rect b="b" l="l" r="r" t="t"/>
              <a:pathLst>
                <a:path extrusionOk="0" h="500" w="278">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7" name="Google Shape;1477;g23a6e1e233e_0_153"/>
            <p:cNvSpPr/>
            <p:nvPr/>
          </p:nvSpPr>
          <p:spPr>
            <a:xfrm>
              <a:off x="2285039" y="5628506"/>
              <a:ext cx="104707" cy="74002"/>
            </a:xfrm>
            <a:custGeom>
              <a:rect b="b" l="l" r="r" t="t"/>
              <a:pathLst>
                <a:path extrusionOk="0" h="323" w="457">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8" name="Google Shape;1478;g23a6e1e233e_0_153"/>
            <p:cNvSpPr/>
            <p:nvPr/>
          </p:nvSpPr>
          <p:spPr>
            <a:xfrm>
              <a:off x="1880865" y="3390439"/>
              <a:ext cx="1160073" cy="2201843"/>
            </a:xfrm>
            <a:custGeom>
              <a:rect b="b" l="l" r="r" t="t"/>
              <a:pathLst>
                <a:path extrusionOk="0" h="9610" w="5063">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79" name="Google Shape;1479;g23a6e1e233e_0_153"/>
            <p:cNvSpPr/>
            <p:nvPr/>
          </p:nvSpPr>
          <p:spPr>
            <a:xfrm>
              <a:off x="2421824" y="3536396"/>
              <a:ext cx="43305" cy="471071"/>
            </a:xfrm>
            <a:custGeom>
              <a:rect b="b" l="l" r="r" t="t"/>
              <a:pathLst>
                <a:path extrusionOk="0" h="2056" w="189">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0" name="Google Shape;1480;g23a6e1e233e_0_153"/>
            <p:cNvSpPr/>
            <p:nvPr/>
          </p:nvSpPr>
          <p:spPr>
            <a:xfrm>
              <a:off x="2729538" y="2419877"/>
              <a:ext cx="692423" cy="781528"/>
            </a:xfrm>
            <a:custGeom>
              <a:rect b="b" l="l" r="r" t="t"/>
              <a:pathLst>
                <a:path extrusionOk="0" h="3411" w="3022">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1" name="Google Shape;1481;g23a6e1e233e_0_153"/>
            <p:cNvSpPr/>
            <p:nvPr/>
          </p:nvSpPr>
          <p:spPr>
            <a:xfrm>
              <a:off x="3005861" y="2742258"/>
              <a:ext cx="69887" cy="111127"/>
            </a:xfrm>
            <a:custGeom>
              <a:rect b="b" l="l" r="r" t="t"/>
              <a:pathLst>
                <a:path extrusionOk="0" h="485" w="305">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2" name="Google Shape;1482;g23a6e1e233e_0_153"/>
            <p:cNvSpPr/>
            <p:nvPr/>
          </p:nvSpPr>
          <p:spPr>
            <a:xfrm>
              <a:off x="3124998" y="2210461"/>
              <a:ext cx="593434" cy="785423"/>
            </a:xfrm>
            <a:custGeom>
              <a:rect b="b" l="l" r="r" t="t"/>
              <a:pathLst>
                <a:path extrusionOk="0" h="3428" w="2590">
                  <a:moveTo>
                    <a:pt x="1" y="1"/>
                  </a:moveTo>
                  <a:lnTo>
                    <a:pt x="1" y="3427"/>
                  </a:lnTo>
                  <a:lnTo>
                    <a:pt x="2590" y="3427"/>
                  </a:lnTo>
                  <a:lnTo>
                    <a:pt x="2590" y="1"/>
                  </a:lnTo>
                  <a:close/>
                </a:path>
              </a:pathLst>
            </a:custGeom>
            <a:solidFill>
              <a:srgbClr val="F3F3F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3" name="Google Shape;1483;g23a6e1e233e_0_153"/>
            <p:cNvSpPr/>
            <p:nvPr/>
          </p:nvSpPr>
          <p:spPr>
            <a:xfrm>
              <a:off x="3192133" y="2350227"/>
              <a:ext cx="259140" cy="8476"/>
            </a:xfrm>
            <a:custGeom>
              <a:rect b="b" l="l" r="r" t="t"/>
              <a:pathLst>
                <a:path extrusionOk="0" h="37" w="1131">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4" name="Google Shape;1484;g23a6e1e233e_0_153"/>
            <p:cNvSpPr/>
            <p:nvPr/>
          </p:nvSpPr>
          <p:spPr>
            <a:xfrm>
              <a:off x="3192133" y="2460440"/>
              <a:ext cx="293971" cy="9162"/>
            </a:xfrm>
            <a:custGeom>
              <a:rect b="b" l="l" r="r" t="t"/>
              <a:pathLst>
                <a:path extrusionOk="0" h="40" w="1283">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5" name="Google Shape;1485;g23a6e1e233e_0_153"/>
            <p:cNvSpPr/>
            <p:nvPr/>
          </p:nvSpPr>
          <p:spPr>
            <a:xfrm>
              <a:off x="3192133" y="2814888"/>
              <a:ext cx="293971" cy="9162"/>
            </a:xfrm>
            <a:custGeom>
              <a:rect b="b" l="l" r="r" t="t"/>
              <a:pathLst>
                <a:path extrusionOk="0" h="40" w="1283">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6" name="Google Shape;1486;g23a6e1e233e_0_153"/>
            <p:cNvSpPr/>
            <p:nvPr/>
          </p:nvSpPr>
          <p:spPr>
            <a:xfrm>
              <a:off x="3192133" y="2539252"/>
              <a:ext cx="453672" cy="8476"/>
            </a:xfrm>
            <a:custGeom>
              <a:rect b="b" l="l" r="r" t="t"/>
              <a:pathLst>
                <a:path extrusionOk="0" h="37" w="198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7" name="Google Shape;1487;g23a6e1e233e_0_153"/>
            <p:cNvSpPr/>
            <p:nvPr/>
          </p:nvSpPr>
          <p:spPr>
            <a:xfrm>
              <a:off x="3192133" y="2722095"/>
              <a:ext cx="453672" cy="9162"/>
            </a:xfrm>
            <a:custGeom>
              <a:rect b="b" l="l" r="r" t="t"/>
              <a:pathLst>
                <a:path extrusionOk="0" h="40" w="198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8" name="Google Shape;1488;g23a6e1e233e_0_153"/>
            <p:cNvSpPr/>
            <p:nvPr/>
          </p:nvSpPr>
          <p:spPr>
            <a:xfrm>
              <a:off x="3503285" y="2460440"/>
              <a:ext cx="142517" cy="9162"/>
            </a:xfrm>
            <a:custGeom>
              <a:rect b="b" l="l" r="r" t="t"/>
              <a:pathLst>
                <a:path extrusionOk="0" h="40" w="622">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89" name="Google Shape;1489;g23a6e1e233e_0_153"/>
            <p:cNvSpPr/>
            <p:nvPr/>
          </p:nvSpPr>
          <p:spPr>
            <a:xfrm>
              <a:off x="3192133" y="2632045"/>
              <a:ext cx="142517" cy="8476"/>
            </a:xfrm>
            <a:custGeom>
              <a:rect b="b" l="l" r="r" t="t"/>
              <a:pathLst>
                <a:path extrusionOk="0" h="37" w="622">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0" name="Google Shape;1490;g23a6e1e233e_0_153"/>
            <p:cNvSpPr/>
            <p:nvPr/>
          </p:nvSpPr>
          <p:spPr>
            <a:xfrm>
              <a:off x="3308527" y="2116982"/>
              <a:ext cx="75611" cy="169091"/>
            </a:xfrm>
            <a:custGeom>
              <a:rect b="b" l="l" r="r" t="t"/>
              <a:pathLst>
                <a:path extrusionOk="0" h="738" w="33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1" name="Google Shape;1491;g23a6e1e233e_0_153"/>
            <p:cNvSpPr/>
            <p:nvPr/>
          </p:nvSpPr>
          <p:spPr>
            <a:xfrm>
              <a:off x="3241630" y="2111486"/>
              <a:ext cx="75611" cy="175044"/>
            </a:xfrm>
            <a:custGeom>
              <a:rect b="b" l="l" r="r" t="t"/>
              <a:pathLst>
                <a:path extrusionOk="0" h="764" w="33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2" name="Google Shape;1492;g23a6e1e233e_0_153"/>
            <p:cNvSpPr/>
            <p:nvPr/>
          </p:nvSpPr>
          <p:spPr>
            <a:xfrm>
              <a:off x="3372224" y="2146078"/>
              <a:ext cx="72630" cy="131745"/>
            </a:xfrm>
            <a:custGeom>
              <a:rect b="b" l="l" r="r" t="t"/>
              <a:pathLst>
                <a:path extrusionOk="0" h="575" w="317">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3" name="Google Shape;1493;g23a6e1e233e_0_153"/>
            <p:cNvSpPr/>
            <p:nvPr/>
          </p:nvSpPr>
          <p:spPr>
            <a:xfrm>
              <a:off x="3436379" y="2151583"/>
              <a:ext cx="69887" cy="97145"/>
            </a:xfrm>
            <a:custGeom>
              <a:rect b="b" l="l" r="r" t="t"/>
              <a:pathLst>
                <a:path extrusionOk="0" h="422" w="305">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4" name="Google Shape;1494;g23a6e1e233e_0_153"/>
            <p:cNvSpPr/>
            <p:nvPr/>
          </p:nvSpPr>
          <p:spPr>
            <a:xfrm>
              <a:off x="3305098" y="2140811"/>
              <a:ext cx="17638" cy="115936"/>
            </a:xfrm>
            <a:custGeom>
              <a:rect b="b" l="l" r="r" t="t"/>
              <a:pathLst>
                <a:path extrusionOk="0" h="506" w="77">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5" name="Google Shape;1495;g23a6e1e233e_0_153"/>
            <p:cNvSpPr/>
            <p:nvPr/>
          </p:nvSpPr>
          <p:spPr>
            <a:xfrm>
              <a:off x="3372224" y="2155469"/>
              <a:ext cx="20391" cy="104936"/>
            </a:xfrm>
            <a:custGeom>
              <a:rect b="b" l="l" r="r" t="t"/>
              <a:pathLst>
                <a:path extrusionOk="0" h="458" w="89">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6" name="Google Shape;1496;g23a6e1e233e_0_153"/>
            <p:cNvSpPr/>
            <p:nvPr/>
          </p:nvSpPr>
          <p:spPr>
            <a:xfrm>
              <a:off x="3436379" y="2163726"/>
              <a:ext cx="14895" cy="84774"/>
            </a:xfrm>
            <a:custGeom>
              <a:rect b="b" l="l" r="r" t="t"/>
              <a:pathLst>
                <a:path extrusionOk="0" h="370" w="65">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7" name="Google Shape;1497;g23a6e1e233e_0_153"/>
            <p:cNvSpPr/>
            <p:nvPr/>
          </p:nvSpPr>
          <p:spPr>
            <a:xfrm>
              <a:off x="1665259" y="2262929"/>
              <a:ext cx="1372932" cy="1235873"/>
            </a:xfrm>
            <a:custGeom>
              <a:rect b="b" l="l" r="r" t="t"/>
              <a:pathLst>
                <a:path extrusionOk="0" h="5394" w="5992">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8" name="Google Shape;1498;g23a6e1e233e_0_153"/>
            <p:cNvSpPr/>
            <p:nvPr/>
          </p:nvSpPr>
          <p:spPr>
            <a:xfrm>
              <a:off x="2165664" y="1449543"/>
              <a:ext cx="526300" cy="374152"/>
            </a:xfrm>
            <a:custGeom>
              <a:rect b="b" l="l" r="r" t="t"/>
              <a:pathLst>
                <a:path extrusionOk="0" h="1632" w="2297">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9" name="Google Shape;1499;g23a6e1e233e_0_153"/>
            <p:cNvSpPr/>
            <p:nvPr/>
          </p:nvSpPr>
          <p:spPr>
            <a:xfrm>
              <a:off x="2148245" y="1655073"/>
              <a:ext cx="497659" cy="730435"/>
            </a:xfrm>
            <a:custGeom>
              <a:rect b="b" l="l" r="r" t="t"/>
              <a:pathLst>
                <a:path extrusionOk="0" h="3188" w="2172">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0" name="Google Shape;1500;g23a6e1e233e_0_153"/>
            <p:cNvSpPr/>
            <p:nvPr/>
          </p:nvSpPr>
          <p:spPr>
            <a:xfrm>
              <a:off x="2342775" y="2114229"/>
              <a:ext cx="177576" cy="125100"/>
            </a:xfrm>
            <a:custGeom>
              <a:rect b="b" l="l" r="r" t="t"/>
              <a:pathLst>
                <a:path extrusionOk="0" h="546" w="775">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1" name="Google Shape;1501;g23a6e1e233e_0_153"/>
            <p:cNvSpPr/>
            <p:nvPr/>
          </p:nvSpPr>
          <p:spPr>
            <a:xfrm>
              <a:off x="2142521" y="2209547"/>
              <a:ext cx="439233" cy="273111"/>
            </a:xfrm>
            <a:custGeom>
              <a:rect b="b" l="l" r="r" t="t"/>
              <a:pathLst>
                <a:path extrusionOk="0" h="1192" w="1917">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2" name="Google Shape;1502;g23a6e1e233e_0_153"/>
            <p:cNvSpPr/>
            <p:nvPr/>
          </p:nvSpPr>
          <p:spPr>
            <a:xfrm>
              <a:off x="2136331" y="2203127"/>
              <a:ext cx="450918" cy="283873"/>
            </a:xfrm>
            <a:custGeom>
              <a:rect b="b" l="l" r="r" t="t"/>
              <a:pathLst>
                <a:path extrusionOk="0" h="1239" w="1968">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3" name="Google Shape;1503;g23a6e1e233e_0_153"/>
            <p:cNvSpPr/>
            <p:nvPr/>
          </p:nvSpPr>
          <p:spPr>
            <a:xfrm>
              <a:off x="2607411" y="2547500"/>
              <a:ext cx="276560" cy="44220"/>
            </a:xfrm>
            <a:custGeom>
              <a:rect b="b" l="l" r="r" t="t"/>
              <a:pathLst>
                <a:path extrusionOk="0" h="193" w="1207">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4" name="Google Shape;1504;g23a6e1e233e_0_153"/>
            <p:cNvSpPr/>
            <p:nvPr/>
          </p:nvSpPr>
          <p:spPr>
            <a:xfrm>
              <a:off x="2587020" y="2602720"/>
              <a:ext cx="317112" cy="372782"/>
            </a:xfrm>
            <a:custGeom>
              <a:rect b="b" l="l" r="r" t="t"/>
              <a:pathLst>
                <a:path extrusionOk="0" h="1627" w="1384">
                  <a:moveTo>
                    <a:pt x="1" y="0"/>
                  </a:moveTo>
                  <a:lnTo>
                    <a:pt x="193" y="1627"/>
                  </a:lnTo>
                  <a:lnTo>
                    <a:pt x="1195" y="1627"/>
                  </a:lnTo>
                  <a:lnTo>
                    <a:pt x="1384" y="0"/>
                  </a:ln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5" name="Google Shape;1505;g23a6e1e233e_0_153"/>
            <p:cNvSpPr/>
            <p:nvPr/>
          </p:nvSpPr>
          <p:spPr>
            <a:xfrm>
              <a:off x="2564105" y="2582558"/>
              <a:ext cx="363847" cy="61630"/>
            </a:xfrm>
            <a:custGeom>
              <a:rect b="b" l="l" r="r" t="t"/>
              <a:pathLst>
                <a:path extrusionOk="0" h="269" w="1588">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6" name="Google Shape;1506;g23a6e1e233e_0_153"/>
            <p:cNvSpPr/>
            <p:nvPr/>
          </p:nvSpPr>
          <p:spPr>
            <a:xfrm>
              <a:off x="2674318" y="2696199"/>
              <a:ext cx="142517" cy="142510"/>
            </a:xfrm>
            <a:custGeom>
              <a:rect b="b" l="l" r="r" t="t"/>
              <a:pathLst>
                <a:path extrusionOk="0" h="622" w="622">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7" name="Google Shape;1507;g23a6e1e233e_0_153"/>
            <p:cNvSpPr/>
            <p:nvPr/>
          </p:nvSpPr>
          <p:spPr>
            <a:xfrm>
              <a:off x="1663193" y="2662065"/>
              <a:ext cx="1247127" cy="676591"/>
            </a:xfrm>
            <a:custGeom>
              <a:rect b="b" l="l" r="r" t="t"/>
              <a:pathLst>
                <a:path extrusionOk="0" h="2953" w="5443">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8" name="Google Shape;1508;g23a6e1e233e_0_153"/>
            <p:cNvSpPr/>
            <p:nvPr/>
          </p:nvSpPr>
          <p:spPr>
            <a:xfrm>
              <a:off x="2060957" y="2588053"/>
              <a:ext cx="110441" cy="393166"/>
            </a:xfrm>
            <a:custGeom>
              <a:rect b="b" l="l" r="r" t="t"/>
              <a:pathLst>
                <a:path extrusionOk="0" h="1716" w="482">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9" name="Google Shape;1509;g23a6e1e233e_0_153"/>
            <p:cNvSpPr/>
            <p:nvPr/>
          </p:nvSpPr>
          <p:spPr>
            <a:xfrm>
              <a:off x="2596182" y="2710181"/>
              <a:ext cx="113185" cy="79049"/>
            </a:xfrm>
            <a:custGeom>
              <a:rect b="b" l="l" r="r" t="t"/>
              <a:pathLst>
                <a:path extrusionOk="0" h="345" w="492">
                  <a:moveTo>
                    <a:pt x="494" y="0"/>
                  </a:moveTo>
                  <a:lnTo>
                    <a:pt x="494" y="0"/>
                  </a:lnTo>
                  <a:cubicBezTo>
                    <a:pt x="418" y="28"/>
                    <a:pt x="0" y="345"/>
                    <a:pt x="0" y="345"/>
                  </a:cubicBezTo>
                  <a:lnTo>
                    <a:pt x="430" y="168"/>
                  </a:lnTo>
                  <a:lnTo>
                    <a:pt x="494" y="0"/>
                  </a:lnTo>
                  <a:close/>
                </a:path>
              </a:pathLst>
            </a:custGeom>
            <a:solidFill>
              <a:srgbClr val="E58E7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10" name="Google Shape;1510;g23a6e1e233e_0_153"/>
            <p:cNvSpPr/>
            <p:nvPr/>
          </p:nvSpPr>
          <p:spPr>
            <a:xfrm>
              <a:off x="2787959" y="2771582"/>
              <a:ext cx="84774" cy="35058"/>
            </a:xfrm>
            <a:custGeom>
              <a:rect b="b" l="l" r="r" t="t"/>
              <a:pathLst>
                <a:path extrusionOk="0" h="153" w="37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11" name="Google Shape;1511;g23a6e1e233e_0_153"/>
            <p:cNvSpPr/>
            <p:nvPr/>
          </p:nvSpPr>
          <p:spPr>
            <a:xfrm>
              <a:off x="1996802" y="2960607"/>
              <a:ext cx="134270" cy="52696"/>
            </a:xfrm>
            <a:custGeom>
              <a:rect b="b" l="l" r="r" t="t"/>
              <a:pathLst>
                <a:path extrusionOk="0" h="230" w="586">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12" name="Google Shape;1512;g23a6e1e233e_0_153"/>
            <p:cNvSpPr/>
            <p:nvPr/>
          </p:nvSpPr>
          <p:spPr>
            <a:xfrm>
              <a:off x="2802626" y="2849718"/>
              <a:ext cx="70116" cy="29553"/>
            </a:xfrm>
            <a:custGeom>
              <a:rect b="b" l="l" r="r" t="t"/>
              <a:pathLst>
                <a:path extrusionOk="0" h="129" w="306">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13" name="Google Shape;1513;g23a6e1e233e_0_153"/>
            <p:cNvSpPr/>
            <p:nvPr/>
          </p:nvSpPr>
          <p:spPr>
            <a:xfrm>
              <a:off x="2805607" y="2925787"/>
              <a:ext cx="43305" cy="20391"/>
            </a:xfrm>
            <a:custGeom>
              <a:rect b="b" l="l" r="r" t="t"/>
              <a:pathLst>
                <a:path extrusionOk="0" h="89" w="189">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descr="Graphical user interface, application&#10;&#10;Description automatically generated with medium confidence" id="1514" name="Google Shape;1514;g23a6e1e233e_0_153"/>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
        <p:nvSpPr>
          <p:cNvPr id="1515" name="Google Shape;1515;g23a6e1e233e_0_153"/>
          <p:cNvSpPr txBox="1"/>
          <p:nvPr/>
        </p:nvSpPr>
        <p:spPr>
          <a:xfrm>
            <a:off x="5340600" y="3162463"/>
            <a:ext cx="3003000" cy="1273200"/>
          </a:xfrm>
          <a:prstGeom prst="rect">
            <a:avLst/>
          </a:prstGeom>
          <a:noFill/>
          <a:ln>
            <a:noFill/>
          </a:ln>
        </p:spPr>
        <p:txBody>
          <a:bodyPr anchorCtr="0" anchor="t" bIns="91425" lIns="91425" spcFirstLastPara="1" rIns="91425" wrap="square" tIns="91425">
            <a:spAutoFit/>
          </a:bodyPr>
          <a:lstStyle/>
          <a:p>
            <a:pPr indent="0" lvl="0" marL="0" marR="0" rtl="0" algn="ctr">
              <a:lnSpc>
                <a:spcPct val="114000"/>
              </a:lnSpc>
              <a:spcBef>
                <a:spcPts val="0"/>
              </a:spcBef>
              <a:spcAft>
                <a:spcPts val="0"/>
              </a:spcAft>
              <a:buClr>
                <a:srgbClr val="000000"/>
              </a:buClr>
              <a:buSzPts val="1600"/>
              <a:buFont typeface="Arial"/>
              <a:buNone/>
            </a:pPr>
            <a:r>
              <a:rPr b="1" i="0" lang="de-DE" sz="1600" u="none" cap="none" strike="noStrike">
                <a:solidFill>
                  <a:srgbClr val="000000"/>
                </a:solidFill>
                <a:latin typeface="Open Sans"/>
                <a:ea typeface="Open Sans"/>
                <a:cs typeface="Open Sans"/>
                <a:sym typeface="Open Sans"/>
              </a:rPr>
              <a:t>Bitte füllen Sie diese Kurzbewertung aus, um uns bei der Verbesserung des Moduls zu helfen!</a:t>
            </a:r>
            <a:endParaRPr b="0" i="0" sz="1400" u="none" cap="none" strike="noStrike">
              <a:solidFill>
                <a:srgbClr val="000000"/>
              </a:solidFill>
              <a:latin typeface="Arial"/>
              <a:ea typeface="Arial"/>
              <a:cs typeface="Arial"/>
              <a:sym typeface="Arial"/>
            </a:endParaRPr>
          </a:p>
        </p:txBody>
      </p:sp>
      <p:pic>
        <p:nvPicPr>
          <p:cNvPr id="1516" name="Google Shape;1516;g23a6e1e233e_0_153"/>
          <p:cNvPicPr preferRelativeResize="0"/>
          <p:nvPr/>
        </p:nvPicPr>
        <p:blipFill>
          <a:blip r:embed="rId7">
            <a:alphaModFix/>
          </a:blip>
          <a:stretch>
            <a:fillRect/>
          </a:stretch>
        </p:blipFill>
        <p:spPr>
          <a:xfrm>
            <a:off x="3276025" y="2495174"/>
            <a:ext cx="2169300" cy="216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Social enterprise: Entrepreneurship with a social impact " id="223" name="Google Shape;223;p9"/>
          <p:cNvPicPr preferRelativeResize="0"/>
          <p:nvPr/>
        </p:nvPicPr>
        <p:blipFill rotWithShape="1">
          <a:blip r:embed="rId3">
            <a:alphaModFix/>
          </a:blip>
          <a:srcRect b="0" l="0" r="0" t="0"/>
          <a:stretch/>
        </p:blipFill>
        <p:spPr>
          <a:xfrm>
            <a:off x="3713190" y="2010581"/>
            <a:ext cx="1733425" cy="1727029"/>
          </a:xfrm>
          <a:prstGeom prst="rect">
            <a:avLst/>
          </a:prstGeom>
          <a:noFill/>
          <a:ln>
            <a:noFill/>
          </a:ln>
        </p:spPr>
      </p:pic>
      <p:grpSp>
        <p:nvGrpSpPr>
          <p:cNvPr id="224" name="Google Shape;224;p9"/>
          <p:cNvGrpSpPr/>
          <p:nvPr/>
        </p:nvGrpSpPr>
        <p:grpSpPr>
          <a:xfrm>
            <a:off x="1921166" y="1199739"/>
            <a:ext cx="7260054" cy="3569399"/>
            <a:chOff x="2172" y="1594"/>
            <a:chExt cx="4519" cy="1989"/>
          </a:xfrm>
        </p:grpSpPr>
        <p:sp>
          <p:nvSpPr>
            <p:cNvPr id="225" name="Google Shape;225;p9"/>
            <p:cNvSpPr/>
            <p:nvPr/>
          </p:nvSpPr>
          <p:spPr>
            <a:xfrm>
              <a:off x="2304" y="1609"/>
              <a:ext cx="938" cy="310"/>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Mitglied/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Aktionär</a:t>
              </a:r>
              <a:endParaRPr b="0" i="0" sz="1400" u="none" cap="none" strike="noStrike">
                <a:solidFill>
                  <a:srgbClr val="000000"/>
                </a:solidFill>
                <a:latin typeface="Arial"/>
                <a:ea typeface="Arial"/>
                <a:cs typeface="Arial"/>
                <a:sym typeface="Arial"/>
              </a:endParaRPr>
            </a:p>
          </p:txBody>
        </p:sp>
        <p:sp>
          <p:nvSpPr>
            <p:cNvPr id="226" name="Google Shape;226;p9"/>
            <p:cNvSpPr/>
            <p:nvPr/>
          </p:nvSpPr>
          <p:spPr>
            <a:xfrm>
              <a:off x="3484" y="1594"/>
              <a:ext cx="697" cy="187"/>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Kunden</a:t>
              </a:r>
              <a:endParaRPr b="0" i="0" sz="1400" u="none" cap="none" strike="noStrike">
                <a:solidFill>
                  <a:srgbClr val="000000"/>
                </a:solidFill>
                <a:latin typeface="Arial"/>
                <a:ea typeface="Arial"/>
                <a:cs typeface="Arial"/>
                <a:sym typeface="Arial"/>
              </a:endParaRPr>
            </a:p>
          </p:txBody>
        </p:sp>
        <p:sp>
          <p:nvSpPr>
            <p:cNvPr id="227" name="Google Shape;227;p9"/>
            <p:cNvSpPr/>
            <p:nvPr/>
          </p:nvSpPr>
          <p:spPr>
            <a:xfrm>
              <a:off x="4888" y="2222"/>
              <a:ext cx="789" cy="222"/>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Mitarbeiter</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a:off x="4274" y="3291"/>
              <a:ext cx="707" cy="225"/>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Staat</a:t>
              </a:r>
              <a:endParaRPr b="0" i="0" sz="1400" u="none" cap="none" strike="noStrike">
                <a:solidFill>
                  <a:srgbClr val="000000"/>
                </a:solidFill>
                <a:latin typeface="Arial"/>
                <a:ea typeface="Arial"/>
                <a:cs typeface="Arial"/>
                <a:sym typeface="Arial"/>
              </a:endParaRPr>
            </a:p>
          </p:txBody>
        </p:sp>
        <p:sp>
          <p:nvSpPr>
            <p:cNvPr id="229" name="Google Shape;229;p9"/>
            <p:cNvSpPr/>
            <p:nvPr/>
          </p:nvSpPr>
          <p:spPr>
            <a:xfrm>
              <a:off x="3253" y="3312"/>
              <a:ext cx="783" cy="256"/>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Lokaler Staat</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4879" y="2761"/>
              <a:ext cx="781" cy="193"/>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Anbieter</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a:off x="2172" y="2968"/>
              <a:ext cx="818" cy="311"/>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Wohlfahrt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Organisationen</a:t>
              </a:r>
              <a:endParaRPr b="0" i="0" sz="1400" u="none" cap="none" strike="noStrike">
                <a:solidFill>
                  <a:srgbClr val="000000"/>
                </a:solidFill>
                <a:latin typeface="Arial"/>
                <a:ea typeface="Arial"/>
                <a:cs typeface="Arial"/>
                <a:sym typeface="Arial"/>
              </a:endParaRPr>
            </a:p>
          </p:txBody>
        </p:sp>
        <p:sp>
          <p:nvSpPr>
            <p:cNvPr id="232" name="Google Shape;232;p9"/>
            <p:cNvSpPr/>
            <p:nvPr/>
          </p:nvSpPr>
          <p:spPr>
            <a:xfrm>
              <a:off x="2172" y="2340"/>
              <a:ext cx="572" cy="218"/>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Bank</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rot="5400000">
              <a:off x="3657" y="1764"/>
              <a:ext cx="315" cy="290"/>
            </a:xfrm>
            <a:prstGeom prst="rightArrow">
              <a:avLst>
                <a:gd fmla="val 48455" name="adj1"/>
                <a:gd fmla="val 47083"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34" name="Google Shape;234;p9"/>
            <p:cNvSpPr/>
            <p:nvPr/>
          </p:nvSpPr>
          <p:spPr>
            <a:xfrm>
              <a:off x="5549" y="3364"/>
              <a:ext cx="318" cy="219"/>
            </a:xfrm>
            <a:prstGeom prst="rightArrow">
              <a:avLst>
                <a:gd fmla="val 50000" name="adj1"/>
                <a:gd fmla="val 71434"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txBox="1"/>
            <p:nvPr/>
          </p:nvSpPr>
          <p:spPr>
            <a:xfrm>
              <a:off x="5867" y="3421"/>
              <a:ext cx="824" cy="1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chemeClr val="dk1"/>
                  </a:solidFill>
                  <a:latin typeface="Arial"/>
                  <a:ea typeface="Arial"/>
                  <a:cs typeface="Arial"/>
                  <a:sym typeface="Arial"/>
                </a:rPr>
                <a:t>Finanzströme</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rot="1366838">
              <a:off x="4353" y="2601"/>
              <a:ext cx="506" cy="245"/>
            </a:xfrm>
            <a:prstGeom prst="rightArrow">
              <a:avLst>
                <a:gd fmla="val 50000" name="adj1"/>
                <a:gd fmla="val 36891"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37" name="Google Shape;237;p9"/>
            <p:cNvSpPr/>
            <p:nvPr/>
          </p:nvSpPr>
          <p:spPr>
            <a:xfrm flipH="1" rot="-7300417">
              <a:off x="4054" y="2905"/>
              <a:ext cx="508" cy="292"/>
            </a:xfrm>
            <a:prstGeom prst="leftRightArrow">
              <a:avLst>
                <a:gd fmla="val 50000" name="adj1"/>
                <a:gd fmla="val 55620"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38" name="Google Shape;238;p9"/>
            <p:cNvSpPr/>
            <p:nvPr/>
          </p:nvSpPr>
          <p:spPr>
            <a:xfrm rot="-5098090">
              <a:off x="3550" y="3003"/>
              <a:ext cx="385" cy="296"/>
            </a:xfrm>
            <a:prstGeom prst="leftRightArrow">
              <a:avLst>
                <a:gd fmla="val 50000" name="adj1"/>
                <a:gd fmla="val 28948"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rot="8483794">
              <a:off x="2931" y="2785"/>
              <a:ext cx="466" cy="265"/>
            </a:xfrm>
            <a:prstGeom prst="rightArrow">
              <a:avLst>
                <a:gd fmla="val 50000" name="adj1"/>
                <a:gd fmla="val 51640"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txBox="1"/>
            <p:nvPr/>
          </p:nvSpPr>
          <p:spPr>
            <a:xfrm rot="-2781268">
              <a:off x="2965" y="2771"/>
              <a:ext cx="341" cy="1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41" name="Google Shape;241;p9"/>
            <p:cNvSpPr/>
            <p:nvPr/>
          </p:nvSpPr>
          <p:spPr>
            <a:xfrm rot="674015">
              <a:off x="2742" y="2356"/>
              <a:ext cx="580" cy="222"/>
            </a:xfrm>
            <a:prstGeom prst="leftRightArrow">
              <a:avLst>
                <a:gd fmla="val 59495" name="adj1"/>
                <a:gd fmla="val 50294"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42" name="Google Shape;242;p9"/>
            <p:cNvSpPr/>
            <p:nvPr/>
          </p:nvSpPr>
          <p:spPr>
            <a:xfrm rot="-7960539">
              <a:off x="2936" y="1892"/>
              <a:ext cx="501" cy="279"/>
            </a:xfrm>
            <a:prstGeom prst="leftRightArrow">
              <a:avLst>
                <a:gd fmla="val 54365" name="adj1"/>
                <a:gd fmla="val 54053"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txBox="1"/>
            <p:nvPr/>
          </p:nvSpPr>
          <p:spPr>
            <a:xfrm rot="2839461">
              <a:off x="3007" y="1939"/>
              <a:ext cx="337" cy="15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sp>
        <p:nvSpPr>
          <p:cNvPr id="244" name="Google Shape;244;p9"/>
          <p:cNvSpPr/>
          <p:nvPr/>
        </p:nvSpPr>
        <p:spPr>
          <a:xfrm>
            <a:off x="5366469" y="2388459"/>
            <a:ext cx="877927" cy="398395"/>
          </a:xfrm>
          <a:prstGeom prst="leftRightArrow">
            <a:avLst>
              <a:gd fmla="val 59495" name="adj1"/>
              <a:gd fmla="val 50294"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45" name="Google Shape;245;p9"/>
          <p:cNvSpPr/>
          <p:nvPr/>
        </p:nvSpPr>
        <p:spPr>
          <a:xfrm>
            <a:off x="5848378" y="1344314"/>
            <a:ext cx="1119774" cy="517445"/>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Benutzer/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Begünstigte</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rot="-2346643">
            <a:off x="5107110" y="1787474"/>
            <a:ext cx="844730" cy="398395"/>
          </a:xfrm>
          <a:prstGeom prst="leftRightArrow">
            <a:avLst>
              <a:gd fmla="val 59495" name="adj1"/>
              <a:gd fmla="val 50294"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47" name="Google Shape;247;p9"/>
          <p:cNvSpPr txBox="1"/>
          <p:nvPr/>
        </p:nvSpPr>
        <p:spPr>
          <a:xfrm>
            <a:off x="1581374" y="403740"/>
            <a:ext cx="7137427" cy="64850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rgbClr val="000000"/>
                </a:solidFill>
                <a:latin typeface="Raleway"/>
                <a:ea typeface="Raleway"/>
                <a:cs typeface="Raleway"/>
                <a:sym typeface="Raleway"/>
              </a:rPr>
              <a:t>Wie sich die Stakeholder eines Sozialunternehmens (auch) in Finanzströmen niederschlagen </a:t>
            </a:r>
            <a:endParaRPr b="0" i="0" sz="2100" u="none" cap="none" strike="noStrike">
              <a:solidFill>
                <a:srgbClr val="000000"/>
              </a:solidFill>
              <a:latin typeface="Arial"/>
              <a:ea typeface="Arial"/>
              <a:cs typeface="Arial"/>
              <a:sym typeface="Arial"/>
            </a:endParaRPr>
          </a:p>
        </p:txBody>
      </p:sp>
      <p:pic>
        <p:nvPicPr>
          <p:cNvPr id="248" name="Google Shape;248;p9"/>
          <p:cNvPicPr preferRelativeResize="0"/>
          <p:nvPr/>
        </p:nvPicPr>
        <p:blipFill rotWithShape="1">
          <a:blip r:embed="rId4">
            <a:alphaModFix/>
          </a:blip>
          <a:srcRect b="0" l="0" r="0" t="0"/>
          <a:stretch/>
        </p:blipFill>
        <p:spPr>
          <a:xfrm>
            <a:off x="0" y="0"/>
            <a:ext cx="718275" cy="679625"/>
          </a:xfrm>
          <a:prstGeom prst="rect">
            <a:avLst/>
          </a:prstGeom>
          <a:noFill/>
          <a:ln>
            <a:noFill/>
          </a:ln>
        </p:spPr>
      </p:pic>
      <p:cxnSp>
        <p:nvCxnSpPr>
          <p:cNvPr id="249" name="Google Shape;249;p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50" name="Google Shape;250;p9"/>
          <p:cNvCxnSpPr/>
          <p:nvPr/>
        </p:nvCxnSpPr>
        <p:spPr>
          <a:xfrm>
            <a:off x="2477724" y="4836252"/>
            <a:ext cx="6244200" cy="0"/>
          </a:xfrm>
          <a:prstGeom prst="straightConnector1">
            <a:avLst/>
          </a:prstGeom>
          <a:noFill/>
          <a:ln cap="flat" cmpd="sng" w="19050">
            <a:solidFill>
              <a:schemeClr val="dk2"/>
            </a:solidFill>
            <a:prstDash val="solid"/>
            <a:round/>
            <a:headEnd len="sm" w="sm" type="none"/>
            <a:tailEnd len="sm" w="sm" type="none"/>
          </a:ln>
        </p:spPr>
      </p:cxnSp>
      <p:cxnSp>
        <p:nvCxnSpPr>
          <p:cNvPr id="251" name="Google Shape;251;p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2" name="Google Shape;252;p9"/>
          <p:cNvSpPr txBox="1"/>
          <p:nvPr/>
        </p:nvSpPr>
        <p:spPr>
          <a:xfrm>
            <a:off x="2477724" y="4860163"/>
            <a:ext cx="5131198" cy="2154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Logo Sozialunternehmen : Shutterstock, urheberrechtsfrei</a:t>
            </a:r>
            <a:endParaRPr b="0" i="0" sz="800" u="none" cap="none" strike="noStrike">
              <a:solidFill>
                <a:srgbClr val="000000"/>
              </a:solidFill>
              <a:latin typeface="Arial"/>
              <a:ea typeface="Arial"/>
              <a:cs typeface="Arial"/>
              <a:sym typeface="Arial"/>
            </a:endParaRPr>
          </a:p>
        </p:txBody>
      </p:sp>
      <p:sp>
        <p:nvSpPr>
          <p:cNvPr id="253" name="Google Shape;253;p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pic>
        <p:nvPicPr>
          <p:cNvPr descr="Graphical user interface, application&#10;&#10;Description automatically generated with medium confidence" id="254" name="Google Shape;254;p9"/>
          <p:cNvPicPr preferRelativeResize="0"/>
          <p:nvPr/>
        </p:nvPicPr>
        <p:blipFill rotWithShape="1">
          <a:blip r:embed="rId5">
            <a:alphaModFix/>
          </a:blip>
          <a:srcRect b="0" l="0" r="0" t="0"/>
          <a:stretch/>
        </p:blipFill>
        <p:spPr>
          <a:xfrm>
            <a:off x="79013" y="4672056"/>
            <a:ext cx="1871663" cy="3931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