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Lst>
  <p:sldSz cy="5143500" cx="9144000"/>
  <p:notesSz cx="6858000" cy="9144000"/>
  <p:embeddedFontLst>
    <p:embeddedFont>
      <p:font typeface="Raleway"/>
      <p:regular r:id="rId67"/>
      <p:bold r:id="rId68"/>
      <p:italic r:id="rId69"/>
      <p:boldItalic r:id="rId70"/>
    </p:embeddedFont>
    <p:embeddedFont>
      <p:font typeface="Lato"/>
      <p:regular r:id="rId71"/>
      <p:bold r:id="rId72"/>
      <p:italic r:id="rId73"/>
      <p:boldItalic r:id="rId74"/>
    </p:embeddedFont>
    <p:embeddedFont>
      <p:font typeface="Open Sans"/>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79" roundtripDataSignature="AMtx7mjsxLPGOzBgLbloLSZhLYUMYKqI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60EBD19-95DA-48CA-B63E-AE03F65167CB}">
  <a:tblStyle styleId="{460EBD19-95DA-48CA-B63E-AE03F65167CB}"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Lato-italic.fntdata"/><Relationship Id="rId72" Type="http://schemas.openxmlformats.org/officeDocument/2006/relationships/font" Target="fonts/Lato-bold.fntdata"/><Relationship Id="rId31" Type="http://schemas.openxmlformats.org/officeDocument/2006/relationships/slide" Target="slides/slide24.xml"/><Relationship Id="rId75" Type="http://schemas.openxmlformats.org/officeDocument/2006/relationships/font" Target="fonts/OpenSans-regular.fntdata"/><Relationship Id="rId30" Type="http://schemas.openxmlformats.org/officeDocument/2006/relationships/slide" Target="slides/slide23.xml"/><Relationship Id="rId74" Type="http://schemas.openxmlformats.org/officeDocument/2006/relationships/font" Target="fonts/Lato-boldItalic.fntdata"/><Relationship Id="rId33" Type="http://schemas.openxmlformats.org/officeDocument/2006/relationships/slide" Target="slides/slide26.xml"/><Relationship Id="rId77" Type="http://schemas.openxmlformats.org/officeDocument/2006/relationships/font" Target="fonts/OpenSans-italic.fntdata"/><Relationship Id="rId32" Type="http://schemas.openxmlformats.org/officeDocument/2006/relationships/slide" Target="slides/slide25.xml"/><Relationship Id="rId76" Type="http://schemas.openxmlformats.org/officeDocument/2006/relationships/font" Target="fonts/OpenSans-bold.fntdata"/><Relationship Id="rId35" Type="http://schemas.openxmlformats.org/officeDocument/2006/relationships/slide" Target="slides/slide28.xml"/><Relationship Id="rId79" Type="http://customschemas.google.com/relationships/presentationmetadata" Target="metadata"/><Relationship Id="rId34" Type="http://schemas.openxmlformats.org/officeDocument/2006/relationships/slide" Target="slides/slide27.xml"/><Relationship Id="rId78" Type="http://schemas.openxmlformats.org/officeDocument/2006/relationships/font" Target="fonts/OpenSans-boldItalic.fntdata"/><Relationship Id="rId71" Type="http://schemas.openxmlformats.org/officeDocument/2006/relationships/font" Target="fonts/Lato-regular.fntdata"/><Relationship Id="rId70" Type="http://schemas.openxmlformats.org/officeDocument/2006/relationships/font" Target="fonts/Raleway-bold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font" Target="fonts/Raleway-bold.fntdata"/><Relationship Id="rId23" Type="http://schemas.openxmlformats.org/officeDocument/2006/relationships/slide" Target="slides/slide16.xml"/><Relationship Id="rId67" Type="http://schemas.openxmlformats.org/officeDocument/2006/relationships/font" Target="fonts/Raleway-regular.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Raleway-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6" name="Google Shape;29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2" name="Google Shape;33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8" name="Google Shape;36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2" name="Google Shape;492;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1" name="Google Shape;50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6" name="Google Shape;526;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5" name="Google Shape;535;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1" name="Google Shape;56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8" name="Google Shape;578;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5" name="Google Shape;595;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5" name="Google Shape;615;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4" name="Google Shape;624;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3" name="Google Shape;633;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2" name="Google Shape;642;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1" name="Google Shape;651;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3a86812f6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0" name="Google Shape;660;g23a86812f6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60"/>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60"/>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60"/>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60"/>
          <p:cNvSpPr txBox="1"/>
          <p:nvPr>
            <p:ph type="ctrTitle"/>
          </p:nvPr>
        </p:nvSpPr>
        <p:spPr>
          <a:xfrm>
            <a:off x="2371725" y="630225"/>
            <a:ext cx="6331500" cy="1542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14" name="Google Shape;14;p60"/>
          <p:cNvSpPr txBox="1"/>
          <p:nvPr>
            <p:ph idx="1" type="subTitle"/>
          </p:nvPr>
        </p:nvSpPr>
        <p:spPr>
          <a:xfrm>
            <a:off x="2390267" y="3238450"/>
            <a:ext cx="6331500" cy="1241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6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72"/>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72"/>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72"/>
          <p:cNvSpPr txBox="1"/>
          <p:nvPr>
            <p:ph hasCustomPrompt="1" type="title"/>
          </p:nvPr>
        </p:nvSpPr>
        <p:spPr>
          <a:xfrm>
            <a:off x="853950" y="1304850"/>
            <a:ext cx="7436100" cy="1538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72"/>
          <p:cNvSpPr txBox="1"/>
          <p:nvPr>
            <p:ph idx="1" type="body"/>
          </p:nvPr>
        </p:nvSpPr>
        <p:spPr>
          <a:xfrm>
            <a:off x="853950" y="2919450"/>
            <a:ext cx="7436100" cy="10716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65" name="Google Shape;65;p7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7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2" name="Shape 72"/>
        <p:cNvGrpSpPr/>
        <p:nvPr/>
      </p:nvGrpSpPr>
      <p:grpSpPr>
        <a:xfrm>
          <a:off x="0" y="0"/>
          <a:ext cx="0" cy="0"/>
          <a:chOff x="0" y="0"/>
          <a:chExt cx="0" cy="0"/>
        </a:xfrm>
      </p:grpSpPr>
      <p:cxnSp>
        <p:nvCxnSpPr>
          <p:cNvPr id="73" name="Google Shape;73;p6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74" name="Google Shape;74;p6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75" name="Google Shape;75;p6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76" name="Google Shape;76;p65"/>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77" name="Google Shape;77;p65"/>
          <p:cNvSpPr txBox="1"/>
          <p:nvPr>
            <p:ph idx="1" type="body"/>
          </p:nvPr>
        </p:nvSpPr>
        <p:spPr>
          <a:xfrm>
            <a:off x="2400303" y="1602675"/>
            <a:ext cx="3071400" cy="3002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8" name="Google Shape;78;p65"/>
          <p:cNvSpPr txBox="1"/>
          <p:nvPr>
            <p:ph idx="2" type="body"/>
          </p:nvPr>
        </p:nvSpPr>
        <p:spPr>
          <a:xfrm>
            <a:off x="5650572" y="1602675"/>
            <a:ext cx="3071400" cy="3002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9" name="Google Shape;79;p6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66"/>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2" name="Google Shape;82;p66"/>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3" name="Google Shape;83;p66"/>
          <p:cNvSpPr txBox="1"/>
          <p:nvPr>
            <p:ph type="title"/>
          </p:nvPr>
        </p:nvSpPr>
        <p:spPr>
          <a:xfrm>
            <a:off x="265500" y="1397350"/>
            <a:ext cx="4045200" cy="1318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3600"/>
              <a:buNone/>
              <a:defRPr sz="3600">
                <a:solidFill>
                  <a:schemeClr val="dk1"/>
                </a:solidFill>
              </a:defRPr>
            </a:lvl1pPr>
            <a:lvl2pPr lvl="1" algn="ctr">
              <a:lnSpc>
                <a:spcPct val="100000"/>
              </a:lnSpc>
              <a:spcBef>
                <a:spcPts val="0"/>
              </a:spcBef>
              <a:spcAft>
                <a:spcPts val="0"/>
              </a:spcAft>
              <a:buClr>
                <a:schemeClr val="dk1"/>
              </a:buClr>
              <a:buSzPts val="3600"/>
              <a:buNone/>
              <a:defRPr sz="3600">
                <a:solidFill>
                  <a:schemeClr val="dk1"/>
                </a:solidFill>
              </a:defRPr>
            </a:lvl2pPr>
            <a:lvl3pPr lvl="2" algn="ctr">
              <a:lnSpc>
                <a:spcPct val="100000"/>
              </a:lnSpc>
              <a:spcBef>
                <a:spcPts val="0"/>
              </a:spcBef>
              <a:spcAft>
                <a:spcPts val="0"/>
              </a:spcAft>
              <a:buClr>
                <a:schemeClr val="dk1"/>
              </a:buClr>
              <a:buSzPts val="3600"/>
              <a:buNone/>
              <a:defRPr sz="3600">
                <a:solidFill>
                  <a:schemeClr val="dk1"/>
                </a:solidFill>
              </a:defRPr>
            </a:lvl3pPr>
            <a:lvl4pPr lvl="3" algn="ctr">
              <a:lnSpc>
                <a:spcPct val="100000"/>
              </a:lnSpc>
              <a:spcBef>
                <a:spcPts val="0"/>
              </a:spcBef>
              <a:spcAft>
                <a:spcPts val="0"/>
              </a:spcAft>
              <a:buClr>
                <a:schemeClr val="dk1"/>
              </a:buClr>
              <a:buSzPts val="3600"/>
              <a:buNone/>
              <a:defRPr sz="3600">
                <a:solidFill>
                  <a:schemeClr val="dk1"/>
                </a:solidFill>
              </a:defRPr>
            </a:lvl4pPr>
            <a:lvl5pPr lvl="4" algn="ctr">
              <a:lnSpc>
                <a:spcPct val="100000"/>
              </a:lnSpc>
              <a:spcBef>
                <a:spcPts val="0"/>
              </a:spcBef>
              <a:spcAft>
                <a:spcPts val="0"/>
              </a:spcAft>
              <a:buClr>
                <a:schemeClr val="dk1"/>
              </a:buClr>
              <a:buSzPts val="3600"/>
              <a:buNone/>
              <a:defRPr sz="3600">
                <a:solidFill>
                  <a:schemeClr val="dk1"/>
                </a:solidFill>
              </a:defRPr>
            </a:lvl5pPr>
            <a:lvl6pPr lvl="5" algn="ctr">
              <a:lnSpc>
                <a:spcPct val="100000"/>
              </a:lnSpc>
              <a:spcBef>
                <a:spcPts val="0"/>
              </a:spcBef>
              <a:spcAft>
                <a:spcPts val="0"/>
              </a:spcAft>
              <a:buClr>
                <a:schemeClr val="dk1"/>
              </a:buClr>
              <a:buSzPts val="3600"/>
              <a:buNone/>
              <a:defRPr sz="3600">
                <a:solidFill>
                  <a:schemeClr val="dk1"/>
                </a:solidFill>
              </a:defRPr>
            </a:lvl6pPr>
            <a:lvl7pPr lvl="6" algn="ctr">
              <a:lnSpc>
                <a:spcPct val="100000"/>
              </a:lnSpc>
              <a:spcBef>
                <a:spcPts val="0"/>
              </a:spcBef>
              <a:spcAft>
                <a:spcPts val="0"/>
              </a:spcAft>
              <a:buClr>
                <a:schemeClr val="dk1"/>
              </a:buClr>
              <a:buSzPts val="3600"/>
              <a:buNone/>
              <a:defRPr sz="3600">
                <a:solidFill>
                  <a:schemeClr val="dk1"/>
                </a:solidFill>
              </a:defRPr>
            </a:lvl7pPr>
            <a:lvl8pPr lvl="7" algn="ctr">
              <a:lnSpc>
                <a:spcPct val="100000"/>
              </a:lnSpc>
              <a:spcBef>
                <a:spcPts val="0"/>
              </a:spcBef>
              <a:spcAft>
                <a:spcPts val="0"/>
              </a:spcAft>
              <a:buClr>
                <a:schemeClr val="dk1"/>
              </a:buClr>
              <a:buSzPts val="3600"/>
              <a:buNone/>
              <a:defRPr sz="3600">
                <a:solidFill>
                  <a:schemeClr val="dk1"/>
                </a:solidFill>
              </a:defRPr>
            </a:lvl8pPr>
            <a:lvl9pPr lvl="8" algn="ctr">
              <a:lnSpc>
                <a:spcPct val="100000"/>
              </a:lnSpc>
              <a:spcBef>
                <a:spcPts val="0"/>
              </a:spcBef>
              <a:spcAft>
                <a:spcPts val="0"/>
              </a:spcAft>
              <a:buClr>
                <a:schemeClr val="dk1"/>
              </a:buClr>
              <a:buSzPts val="3600"/>
              <a:buNone/>
              <a:defRPr sz="3600">
                <a:solidFill>
                  <a:schemeClr val="dk1"/>
                </a:solidFill>
              </a:defRPr>
            </a:lvl9pPr>
          </a:lstStyle>
          <a:p/>
        </p:txBody>
      </p:sp>
      <p:sp>
        <p:nvSpPr>
          <p:cNvPr id="84" name="Google Shape;84;p66"/>
          <p:cNvSpPr txBox="1"/>
          <p:nvPr>
            <p:ph idx="1" type="subTitle"/>
          </p:nvPr>
        </p:nvSpPr>
        <p:spPr>
          <a:xfrm>
            <a:off x="265500" y="2735371"/>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5" name="Google Shape;85;p66"/>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86" name="Google Shape;86;p6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87" name="Shape 87"/>
        <p:cNvGrpSpPr/>
        <p:nvPr/>
      </p:nvGrpSpPr>
      <p:grpSpPr>
        <a:xfrm>
          <a:off x="0" y="0"/>
          <a:ext cx="0" cy="0"/>
          <a:chOff x="0" y="0"/>
          <a:chExt cx="0" cy="0"/>
        </a:xfrm>
      </p:grpSpPr>
      <p:cxnSp>
        <p:nvCxnSpPr>
          <p:cNvPr id="88" name="Google Shape;88;p74"/>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89" name="Google Shape;89;p74"/>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90" name="Google Shape;90;p74"/>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91" name="Google Shape;91;p74"/>
          <p:cNvSpPr txBox="1"/>
          <p:nvPr>
            <p:ph type="ctrTitle"/>
          </p:nvPr>
        </p:nvSpPr>
        <p:spPr>
          <a:xfrm>
            <a:off x="2371725" y="630225"/>
            <a:ext cx="6331500" cy="1542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92" name="Google Shape;92;p74"/>
          <p:cNvSpPr txBox="1"/>
          <p:nvPr>
            <p:ph idx="1" type="subTitle"/>
          </p:nvPr>
        </p:nvSpPr>
        <p:spPr>
          <a:xfrm>
            <a:off x="2390267" y="3238450"/>
            <a:ext cx="6331500" cy="1241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93" name="Google Shape;93;p7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4" name="Shape 94"/>
        <p:cNvGrpSpPr/>
        <p:nvPr/>
      </p:nvGrpSpPr>
      <p:grpSpPr>
        <a:xfrm>
          <a:off x="0" y="0"/>
          <a:ext cx="0" cy="0"/>
          <a:chOff x="0" y="0"/>
          <a:chExt cx="0" cy="0"/>
        </a:xfrm>
      </p:grpSpPr>
      <p:cxnSp>
        <p:nvCxnSpPr>
          <p:cNvPr id="95" name="Google Shape;95;p7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96" name="Google Shape;96;p7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97" name="Google Shape;97;p7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98" name="Google Shape;98;p75"/>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99" name="Google Shape;99;p75"/>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00" name="Google Shape;100;p75"/>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01" name="Shape 101"/>
        <p:cNvGrpSpPr/>
        <p:nvPr/>
      </p:nvGrpSpPr>
      <p:grpSpPr>
        <a:xfrm>
          <a:off x="0" y="0"/>
          <a:ext cx="0" cy="0"/>
          <a:chOff x="0" y="0"/>
          <a:chExt cx="0" cy="0"/>
        </a:xfrm>
      </p:grpSpPr>
      <p:cxnSp>
        <p:nvCxnSpPr>
          <p:cNvPr id="102" name="Google Shape;102;p76"/>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03" name="Google Shape;103;p76"/>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04" name="Google Shape;104;p76"/>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105" name="Google Shape;105;p76"/>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sp>
        <p:nvSpPr>
          <p:cNvPr id="107" name="Google Shape;107;p77"/>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08" name="Google Shape;108;p7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9" name="Shape 109"/>
        <p:cNvGrpSpPr/>
        <p:nvPr/>
      </p:nvGrpSpPr>
      <p:grpSpPr>
        <a:xfrm>
          <a:off x="0" y="0"/>
          <a:ext cx="0" cy="0"/>
          <a:chOff x="0" y="0"/>
          <a:chExt cx="0" cy="0"/>
        </a:xfrm>
      </p:grpSpPr>
      <p:cxnSp>
        <p:nvCxnSpPr>
          <p:cNvPr id="110" name="Google Shape;110;p78"/>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11" name="Google Shape;111;p78"/>
          <p:cNvSpPr txBox="1"/>
          <p:nvPr>
            <p:ph type="title"/>
          </p:nvPr>
        </p:nvSpPr>
        <p:spPr>
          <a:xfrm>
            <a:off x="319500" y="936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12" name="Google Shape;112;p78"/>
          <p:cNvSpPr txBox="1"/>
          <p:nvPr>
            <p:ph idx="1" type="body"/>
          </p:nvPr>
        </p:nvSpPr>
        <p:spPr>
          <a:xfrm>
            <a:off x="319500" y="1846804"/>
            <a:ext cx="2808000" cy="28062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13" name="Google Shape;113;p7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14" name="Shape 114"/>
        <p:cNvGrpSpPr/>
        <p:nvPr/>
      </p:nvGrpSpPr>
      <p:grpSpPr>
        <a:xfrm>
          <a:off x="0" y="0"/>
          <a:ext cx="0" cy="0"/>
          <a:chOff x="0" y="0"/>
          <a:chExt cx="0" cy="0"/>
        </a:xfrm>
      </p:grpSpPr>
      <p:cxnSp>
        <p:nvCxnSpPr>
          <p:cNvPr id="115" name="Google Shape;115;p79"/>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16" name="Google Shape;116;p79"/>
          <p:cNvSpPr txBox="1"/>
          <p:nvPr>
            <p:ph type="title"/>
          </p:nvPr>
        </p:nvSpPr>
        <p:spPr>
          <a:xfrm>
            <a:off x="283103" y="712141"/>
            <a:ext cx="6244200" cy="3835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117" name="Google Shape;117;p7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 name="Shape 16"/>
        <p:cNvGrpSpPr/>
        <p:nvPr/>
      </p:nvGrpSpPr>
      <p:grpSpPr>
        <a:xfrm>
          <a:off x="0" y="0"/>
          <a:ext cx="0" cy="0"/>
          <a:chOff x="0" y="0"/>
          <a:chExt cx="0" cy="0"/>
        </a:xfrm>
      </p:grpSpPr>
      <p:sp>
        <p:nvSpPr>
          <p:cNvPr id="17" name="Google Shape;17;p61"/>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8" name="Google Shape;18;p6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61"/>
          <p:cNvSpPr txBox="1"/>
          <p:nvPr>
            <p:ph type="title"/>
          </p:nvPr>
        </p:nvSpPr>
        <p:spPr>
          <a:xfrm>
            <a:off x="265500" y="1397350"/>
            <a:ext cx="4045200" cy="1318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1"/>
              </a:buClr>
              <a:buSzPts val="3600"/>
              <a:buNone/>
              <a:defRPr sz="3600">
                <a:solidFill>
                  <a:schemeClr val="dk1"/>
                </a:solidFill>
              </a:defRPr>
            </a:lvl1pPr>
            <a:lvl2pPr lvl="1" algn="ctr">
              <a:lnSpc>
                <a:spcPct val="100000"/>
              </a:lnSpc>
              <a:spcBef>
                <a:spcPts val="0"/>
              </a:spcBef>
              <a:spcAft>
                <a:spcPts val="0"/>
              </a:spcAft>
              <a:buClr>
                <a:schemeClr val="dk1"/>
              </a:buClr>
              <a:buSzPts val="3600"/>
              <a:buNone/>
              <a:defRPr sz="3600">
                <a:solidFill>
                  <a:schemeClr val="dk1"/>
                </a:solidFill>
              </a:defRPr>
            </a:lvl2pPr>
            <a:lvl3pPr lvl="2" algn="ctr">
              <a:lnSpc>
                <a:spcPct val="100000"/>
              </a:lnSpc>
              <a:spcBef>
                <a:spcPts val="0"/>
              </a:spcBef>
              <a:spcAft>
                <a:spcPts val="0"/>
              </a:spcAft>
              <a:buClr>
                <a:schemeClr val="dk1"/>
              </a:buClr>
              <a:buSzPts val="3600"/>
              <a:buNone/>
              <a:defRPr sz="3600">
                <a:solidFill>
                  <a:schemeClr val="dk1"/>
                </a:solidFill>
              </a:defRPr>
            </a:lvl3pPr>
            <a:lvl4pPr lvl="3" algn="ctr">
              <a:lnSpc>
                <a:spcPct val="100000"/>
              </a:lnSpc>
              <a:spcBef>
                <a:spcPts val="0"/>
              </a:spcBef>
              <a:spcAft>
                <a:spcPts val="0"/>
              </a:spcAft>
              <a:buClr>
                <a:schemeClr val="dk1"/>
              </a:buClr>
              <a:buSzPts val="3600"/>
              <a:buNone/>
              <a:defRPr sz="3600">
                <a:solidFill>
                  <a:schemeClr val="dk1"/>
                </a:solidFill>
              </a:defRPr>
            </a:lvl4pPr>
            <a:lvl5pPr lvl="4" algn="ctr">
              <a:lnSpc>
                <a:spcPct val="100000"/>
              </a:lnSpc>
              <a:spcBef>
                <a:spcPts val="0"/>
              </a:spcBef>
              <a:spcAft>
                <a:spcPts val="0"/>
              </a:spcAft>
              <a:buClr>
                <a:schemeClr val="dk1"/>
              </a:buClr>
              <a:buSzPts val="3600"/>
              <a:buNone/>
              <a:defRPr sz="3600">
                <a:solidFill>
                  <a:schemeClr val="dk1"/>
                </a:solidFill>
              </a:defRPr>
            </a:lvl5pPr>
            <a:lvl6pPr lvl="5" algn="ctr">
              <a:lnSpc>
                <a:spcPct val="100000"/>
              </a:lnSpc>
              <a:spcBef>
                <a:spcPts val="0"/>
              </a:spcBef>
              <a:spcAft>
                <a:spcPts val="0"/>
              </a:spcAft>
              <a:buClr>
                <a:schemeClr val="dk1"/>
              </a:buClr>
              <a:buSzPts val="3600"/>
              <a:buNone/>
              <a:defRPr sz="3600">
                <a:solidFill>
                  <a:schemeClr val="dk1"/>
                </a:solidFill>
              </a:defRPr>
            </a:lvl6pPr>
            <a:lvl7pPr lvl="6" algn="ctr">
              <a:lnSpc>
                <a:spcPct val="100000"/>
              </a:lnSpc>
              <a:spcBef>
                <a:spcPts val="0"/>
              </a:spcBef>
              <a:spcAft>
                <a:spcPts val="0"/>
              </a:spcAft>
              <a:buClr>
                <a:schemeClr val="dk1"/>
              </a:buClr>
              <a:buSzPts val="3600"/>
              <a:buNone/>
              <a:defRPr sz="3600">
                <a:solidFill>
                  <a:schemeClr val="dk1"/>
                </a:solidFill>
              </a:defRPr>
            </a:lvl7pPr>
            <a:lvl8pPr lvl="7" algn="ctr">
              <a:lnSpc>
                <a:spcPct val="100000"/>
              </a:lnSpc>
              <a:spcBef>
                <a:spcPts val="0"/>
              </a:spcBef>
              <a:spcAft>
                <a:spcPts val="0"/>
              </a:spcAft>
              <a:buClr>
                <a:schemeClr val="dk1"/>
              </a:buClr>
              <a:buSzPts val="3600"/>
              <a:buNone/>
              <a:defRPr sz="3600">
                <a:solidFill>
                  <a:schemeClr val="dk1"/>
                </a:solidFill>
              </a:defRPr>
            </a:lvl8pPr>
            <a:lvl9pPr lvl="8" algn="ctr">
              <a:lnSpc>
                <a:spcPct val="100000"/>
              </a:lnSpc>
              <a:spcBef>
                <a:spcPts val="0"/>
              </a:spcBef>
              <a:spcAft>
                <a:spcPts val="0"/>
              </a:spcAft>
              <a:buClr>
                <a:schemeClr val="dk1"/>
              </a:buClr>
              <a:buSzPts val="3600"/>
              <a:buNone/>
              <a:defRPr sz="3600">
                <a:solidFill>
                  <a:schemeClr val="dk1"/>
                </a:solidFill>
              </a:defRPr>
            </a:lvl9pPr>
          </a:lstStyle>
          <a:p/>
        </p:txBody>
      </p:sp>
      <p:sp>
        <p:nvSpPr>
          <p:cNvPr id="20" name="Google Shape;20;p61"/>
          <p:cNvSpPr txBox="1"/>
          <p:nvPr>
            <p:ph idx="1" type="subTitle"/>
          </p:nvPr>
        </p:nvSpPr>
        <p:spPr>
          <a:xfrm>
            <a:off x="265500" y="2735371"/>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1" name="Google Shape;21;p61"/>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22" name="Google Shape;22;p6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8" name="Shape 118"/>
        <p:cNvGrpSpPr/>
        <p:nvPr/>
      </p:nvGrpSpPr>
      <p:grpSpPr>
        <a:xfrm>
          <a:off x="0" y="0"/>
          <a:ext cx="0" cy="0"/>
          <a:chOff x="0" y="0"/>
          <a:chExt cx="0" cy="0"/>
        </a:xfrm>
      </p:grpSpPr>
      <p:cxnSp>
        <p:nvCxnSpPr>
          <p:cNvPr id="119" name="Google Shape;119;p8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120" name="Google Shape;120;p8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121" name="Google Shape;121;p80"/>
          <p:cNvSpPr txBox="1"/>
          <p:nvPr>
            <p:ph idx="1" type="body"/>
          </p:nvPr>
        </p:nvSpPr>
        <p:spPr>
          <a:xfrm>
            <a:off x="328017" y="4226025"/>
            <a:ext cx="8388600" cy="3936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122" name="Google Shape;122;p8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3" name="Shape 123"/>
        <p:cNvGrpSpPr/>
        <p:nvPr/>
      </p:nvGrpSpPr>
      <p:grpSpPr>
        <a:xfrm>
          <a:off x="0" y="0"/>
          <a:ext cx="0" cy="0"/>
          <a:chOff x="0" y="0"/>
          <a:chExt cx="0" cy="0"/>
        </a:xfrm>
      </p:grpSpPr>
      <p:cxnSp>
        <p:nvCxnSpPr>
          <p:cNvPr id="124" name="Google Shape;124;p8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125" name="Google Shape;125;p8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126" name="Google Shape;126;p81"/>
          <p:cNvSpPr txBox="1"/>
          <p:nvPr>
            <p:ph hasCustomPrompt="1" type="title"/>
          </p:nvPr>
        </p:nvSpPr>
        <p:spPr>
          <a:xfrm>
            <a:off x="853950" y="1304850"/>
            <a:ext cx="7436100" cy="1538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lnSpc>
                <a:spcPct val="100000"/>
              </a:lnSpc>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127" name="Google Shape;127;p81"/>
          <p:cNvSpPr txBox="1"/>
          <p:nvPr>
            <p:ph idx="1" type="body"/>
          </p:nvPr>
        </p:nvSpPr>
        <p:spPr>
          <a:xfrm>
            <a:off x="853950" y="2919450"/>
            <a:ext cx="7436100" cy="10716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128" name="Google Shape;128;p8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8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cxnSp>
        <p:nvCxnSpPr>
          <p:cNvPr id="24" name="Google Shape;24;p62"/>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5" name="Google Shape;25;p62"/>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6" name="Google Shape;26;p62"/>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7" name="Google Shape;27;p62"/>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8" name="Google Shape;28;p62"/>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9" name="Google Shape;29;p62"/>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cxnSp>
        <p:nvCxnSpPr>
          <p:cNvPr id="31" name="Google Shape;31;p63"/>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2" name="Google Shape;32;p63"/>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3" name="Google Shape;33;p63"/>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4" name="Google Shape;34;p63"/>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5" name="Google Shape;35;p63"/>
          <p:cNvSpPr txBox="1"/>
          <p:nvPr>
            <p:ph idx="1" type="body"/>
          </p:nvPr>
        </p:nvSpPr>
        <p:spPr>
          <a:xfrm>
            <a:off x="2400303" y="1602675"/>
            <a:ext cx="3071400" cy="3002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6" name="Google Shape;36;p63"/>
          <p:cNvSpPr txBox="1"/>
          <p:nvPr>
            <p:ph idx="2" type="body"/>
          </p:nvPr>
        </p:nvSpPr>
        <p:spPr>
          <a:xfrm>
            <a:off x="5650572" y="1602675"/>
            <a:ext cx="3071400" cy="3002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7" name="Google Shape;37;p6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8" name="Shape 38"/>
        <p:cNvGrpSpPr/>
        <p:nvPr/>
      </p:nvGrpSpPr>
      <p:grpSpPr>
        <a:xfrm>
          <a:off x="0" y="0"/>
          <a:ext cx="0" cy="0"/>
          <a:chOff x="0" y="0"/>
          <a:chExt cx="0" cy="0"/>
        </a:xfrm>
      </p:grpSpPr>
      <p:cxnSp>
        <p:nvCxnSpPr>
          <p:cNvPr id="39" name="Google Shape;39;p67"/>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40" name="Google Shape;40;p67"/>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41" name="Google Shape;41;p67"/>
          <p:cNvSpPr txBox="1"/>
          <p:nvPr>
            <p:ph type="title"/>
          </p:nvPr>
        </p:nvSpPr>
        <p:spPr>
          <a:xfrm>
            <a:off x="406425" y="1806825"/>
            <a:ext cx="8296800" cy="1542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4800"/>
              <a:buNone/>
              <a:defRPr sz="4800">
                <a:solidFill>
                  <a:schemeClr val="lt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sp>
        <p:nvSpPr>
          <p:cNvPr id="42" name="Google Shape;42;p67"/>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68"/>
          <p:cNvSpPr txBox="1"/>
          <p:nvPr>
            <p:ph type="title"/>
          </p:nvPr>
        </p:nvSpPr>
        <p:spPr>
          <a:xfrm>
            <a:off x="303300" y="411575"/>
            <a:ext cx="8520600" cy="639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45" name="Google Shape;45;p6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6" name="Shape 46"/>
        <p:cNvGrpSpPr/>
        <p:nvPr/>
      </p:nvGrpSpPr>
      <p:grpSpPr>
        <a:xfrm>
          <a:off x="0" y="0"/>
          <a:ext cx="0" cy="0"/>
          <a:chOff x="0" y="0"/>
          <a:chExt cx="0" cy="0"/>
        </a:xfrm>
      </p:grpSpPr>
      <p:cxnSp>
        <p:nvCxnSpPr>
          <p:cNvPr id="47" name="Google Shape;47;p69"/>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8" name="Google Shape;48;p69"/>
          <p:cNvSpPr txBox="1"/>
          <p:nvPr>
            <p:ph type="title"/>
          </p:nvPr>
        </p:nvSpPr>
        <p:spPr>
          <a:xfrm>
            <a:off x="319500" y="936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9" name="Google Shape;49;p69"/>
          <p:cNvSpPr txBox="1"/>
          <p:nvPr>
            <p:ph idx="1" type="body"/>
          </p:nvPr>
        </p:nvSpPr>
        <p:spPr>
          <a:xfrm>
            <a:off x="319500" y="1846804"/>
            <a:ext cx="2808000" cy="28062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50" name="Google Shape;50;p6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51" name="Shape 51"/>
        <p:cNvGrpSpPr/>
        <p:nvPr/>
      </p:nvGrpSpPr>
      <p:grpSpPr>
        <a:xfrm>
          <a:off x="0" y="0"/>
          <a:ext cx="0" cy="0"/>
          <a:chOff x="0" y="0"/>
          <a:chExt cx="0" cy="0"/>
        </a:xfrm>
      </p:grpSpPr>
      <p:cxnSp>
        <p:nvCxnSpPr>
          <p:cNvPr id="52" name="Google Shape;52;p70"/>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53" name="Google Shape;53;p70"/>
          <p:cNvSpPr txBox="1"/>
          <p:nvPr>
            <p:ph type="title"/>
          </p:nvPr>
        </p:nvSpPr>
        <p:spPr>
          <a:xfrm>
            <a:off x="283103" y="712141"/>
            <a:ext cx="6244200" cy="3835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54" name="Google Shape;54;p70"/>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7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71"/>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71"/>
          <p:cNvSpPr txBox="1"/>
          <p:nvPr>
            <p:ph idx="1" type="body"/>
          </p:nvPr>
        </p:nvSpPr>
        <p:spPr>
          <a:xfrm>
            <a:off x="328017" y="4226025"/>
            <a:ext cx="8388600" cy="3936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59" name="Google Shape;59;p7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59"/>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7" name="Google Shape;7;p59"/>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1600"/>
              </a:spcBef>
              <a:spcAft>
                <a:spcPts val="160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8" name="Google Shape;8;p5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68" name="Shape 68"/>
        <p:cNvGrpSpPr/>
        <p:nvPr/>
      </p:nvGrpSpPr>
      <p:grpSpPr>
        <a:xfrm>
          <a:off x="0" y="0"/>
          <a:ext cx="0" cy="0"/>
          <a:chOff x="0" y="0"/>
          <a:chExt cx="0" cy="0"/>
        </a:xfrm>
      </p:grpSpPr>
      <p:sp>
        <p:nvSpPr>
          <p:cNvPr id="69" name="Google Shape;69;p64"/>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3000"/>
              <a:buFont typeface="Raleway"/>
              <a:buNone/>
              <a:defRPr b="1" i="0" sz="3000" u="none" cap="none" strike="noStrike">
                <a:solidFill>
                  <a:schemeClr val="dk2"/>
                </a:solidFill>
                <a:latin typeface="Raleway"/>
                <a:ea typeface="Raleway"/>
                <a:cs typeface="Raleway"/>
                <a:sym typeface="Raleway"/>
              </a:defRPr>
            </a:lvl9pPr>
          </a:lstStyle>
          <a:p/>
        </p:txBody>
      </p:sp>
      <p:sp>
        <p:nvSpPr>
          <p:cNvPr id="70" name="Google Shape;70;p64"/>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Lato"/>
              <a:buChar char="●"/>
              <a:defRPr b="0" i="0" sz="1800" u="none" cap="none" strike="noStrike">
                <a:solidFill>
                  <a:schemeClr val="dk2"/>
                </a:solidFill>
                <a:latin typeface="Lato"/>
                <a:ea typeface="Lato"/>
                <a:cs typeface="Lato"/>
                <a:sym typeface="Lato"/>
              </a:defRPr>
            </a:lvl1pPr>
            <a:lvl2pPr indent="-317500" lvl="1" marL="914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2pPr>
            <a:lvl3pPr indent="-317500" lvl="2" marL="1371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3pPr>
            <a:lvl4pPr indent="-317500" lvl="3" marL="18288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4pPr>
            <a:lvl5pPr indent="-317500" lvl="4" marL="22860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5pPr>
            <a:lvl6pPr indent="-317500" lvl="5" marL="27432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6pPr>
            <a:lvl7pPr indent="-317500" lvl="6" marL="32004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7pPr>
            <a:lvl8pPr indent="-317500" lvl="7" marL="3657600" marR="0" rtl="0" algn="l">
              <a:lnSpc>
                <a:spcPct val="115000"/>
              </a:lnSpc>
              <a:spcBef>
                <a:spcPts val="1600"/>
              </a:spcBef>
              <a:spcAft>
                <a:spcPts val="0"/>
              </a:spcAft>
              <a:buClr>
                <a:schemeClr val="dk2"/>
              </a:buClr>
              <a:buSzPts val="1400"/>
              <a:buFont typeface="Lato"/>
              <a:buChar char="○"/>
              <a:defRPr b="0" i="0" sz="1400" u="none" cap="none" strike="noStrike">
                <a:solidFill>
                  <a:schemeClr val="dk2"/>
                </a:solidFill>
                <a:latin typeface="Lato"/>
                <a:ea typeface="Lato"/>
                <a:cs typeface="Lato"/>
                <a:sym typeface="Lato"/>
              </a:defRPr>
            </a:lvl8pPr>
            <a:lvl9pPr indent="-317500" lvl="8" marL="4114800" marR="0" rtl="0" algn="l">
              <a:lnSpc>
                <a:spcPct val="115000"/>
              </a:lnSpc>
              <a:spcBef>
                <a:spcPts val="1600"/>
              </a:spcBef>
              <a:spcAft>
                <a:spcPts val="1600"/>
              </a:spcAft>
              <a:buClr>
                <a:schemeClr val="dk2"/>
              </a:buClr>
              <a:buSzPts val="1400"/>
              <a:buFont typeface="Lato"/>
              <a:buChar char="■"/>
              <a:defRPr b="0" i="0" sz="1400" u="none" cap="none" strike="noStrike">
                <a:solidFill>
                  <a:schemeClr val="dk2"/>
                </a:solidFill>
                <a:latin typeface="Lato"/>
                <a:ea typeface="Lato"/>
                <a:cs typeface="Lato"/>
                <a:sym typeface="Lato"/>
              </a:defRPr>
            </a:lvl9pPr>
          </a:lstStyle>
          <a:p/>
        </p:txBody>
      </p:sp>
      <p:sp>
        <p:nvSpPr>
          <p:cNvPr id="71" name="Google Shape;71;p64"/>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3.jpg"/><Relationship Id="rId5"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3.jp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3.jp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3.jp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23.png"/><Relationship Id="rId5" Type="http://schemas.openxmlformats.org/officeDocument/2006/relationships/image" Target="../media/image3.jpg"/><Relationship Id="rId6"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3.jpg"/><Relationship Id="rId6"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3.jp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3.jpg"/><Relationship Id="rId5"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2.png"/><Relationship Id="rId5" Type="http://schemas.openxmlformats.org/officeDocument/2006/relationships/image" Target="../media/image15.png"/><Relationship Id="rId6" Type="http://schemas.openxmlformats.org/officeDocument/2006/relationships/image" Target="../media/image8.png"/><Relationship Id="rId7" Type="http://schemas.openxmlformats.org/officeDocument/2006/relationships/image" Target="../media/image22.png"/><Relationship Id="rId8" Type="http://schemas.openxmlformats.org/officeDocument/2006/relationships/image" Target="../media/image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3.jpg"/><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3.jpg"/><Relationship Id="rId5"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3.jpg"/><Relationship Id="rId5"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3.jpg"/><Relationship Id="rId5"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4.png"/><Relationship Id="rId4" Type="http://schemas.openxmlformats.org/officeDocument/2006/relationships/image" Target="../media/image3.jpg"/><Relationship Id="rId5"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3.jpg"/><Relationship Id="rId5"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6.png"/><Relationship Id="rId4" Type="http://schemas.openxmlformats.org/officeDocument/2006/relationships/image" Target="../media/image3.jpg"/><Relationship Id="rId5"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5.png"/><Relationship Id="rId4" Type="http://schemas.openxmlformats.org/officeDocument/2006/relationships/image" Target="../media/image3.jp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5.png"/><Relationship Id="rId4" Type="http://schemas.openxmlformats.org/officeDocument/2006/relationships/image" Target="../media/image3.jpg"/><Relationship Id="rId5"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6.jpg"/><Relationship Id="rId4" Type="http://schemas.openxmlformats.org/officeDocument/2006/relationships/image" Target="../media/image3.jpg"/><Relationship Id="rId5"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31.png"/><Relationship Id="rId5" Type="http://schemas.openxmlformats.org/officeDocument/2006/relationships/image" Target="../media/image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31.png"/><Relationship Id="rId5" Type="http://schemas.openxmlformats.org/officeDocument/2006/relationships/image" Target="../media/image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8.png"/><Relationship Id="rId4" Type="http://schemas.openxmlformats.org/officeDocument/2006/relationships/image" Target="../media/image56.png"/><Relationship Id="rId5" Type="http://schemas.openxmlformats.org/officeDocument/2006/relationships/image" Target="../media/image55.png"/><Relationship Id="rId6" Type="http://schemas.openxmlformats.org/officeDocument/2006/relationships/image" Target="../media/image3.jpg"/><Relationship Id="rId7"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3.jpg"/><Relationship Id="rId4" Type="http://schemas.openxmlformats.org/officeDocument/2006/relationships/image" Target="../media/image3.jpg"/><Relationship Id="rId5"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7.jpg"/><Relationship Id="rId4" Type="http://schemas.openxmlformats.org/officeDocument/2006/relationships/image" Target="../media/image3.jpg"/><Relationship Id="rId5"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0.png"/><Relationship Id="rId4" Type="http://schemas.openxmlformats.org/officeDocument/2006/relationships/image" Target="../media/image3.jpg"/><Relationship Id="rId5"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7.jpg"/><Relationship Id="rId4" Type="http://schemas.openxmlformats.org/officeDocument/2006/relationships/image" Target="../media/image3.jpg"/><Relationship Id="rId5"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6.jpg"/><Relationship Id="rId4" Type="http://schemas.openxmlformats.org/officeDocument/2006/relationships/image" Target="../media/image3.jpg"/><Relationship Id="rId5"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4.png"/><Relationship Id="rId4" Type="http://schemas.openxmlformats.org/officeDocument/2006/relationships/image" Target="../media/image3.jpg"/><Relationship Id="rId5"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3.jpg"/><Relationship Id="rId4" Type="http://schemas.openxmlformats.org/officeDocument/2006/relationships/image" Target="../media/image3.jpg"/><Relationship Id="rId5"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4.png"/><Relationship Id="rId4" Type="http://schemas.openxmlformats.org/officeDocument/2006/relationships/image" Target="../media/image2.png"/><Relationship Id="rId5" Type="http://schemas.openxmlformats.org/officeDocument/2006/relationships/image" Target="../media/image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38.jpg"/><Relationship Id="rId4" Type="http://schemas.openxmlformats.org/officeDocument/2006/relationships/image" Target="../media/image2.png"/><Relationship Id="rId5" Type="http://schemas.openxmlformats.org/officeDocument/2006/relationships/image" Target="../media/image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39.jpg"/><Relationship Id="rId4" Type="http://schemas.openxmlformats.org/officeDocument/2006/relationships/image" Target="../media/image2.png"/><Relationship Id="rId5" Type="http://schemas.openxmlformats.org/officeDocument/2006/relationships/image" Target="../media/image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5.png"/><Relationship Id="rId4" Type="http://schemas.openxmlformats.org/officeDocument/2006/relationships/image" Target="../media/image2.png"/><Relationship Id="rId5"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png"/><Relationship Id="rId4" Type="http://schemas.openxmlformats.org/officeDocument/2006/relationships/image" Target="../media/image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40.png"/><Relationship Id="rId5" Type="http://schemas.openxmlformats.org/officeDocument/2006/relationships/image" Target="../media/image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40.png"/><Relationship Id="rId5" Type="http://schemas.openxmlformats.org/officeDocument/2006/relationships/image" Target="../media/image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41.png"/><Relationship Id="rId5" Type="http://schemas.openxmlformats.org/officeDocument/2006/relationships/image" Target="../media/image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hyperlink" Target="https://www.cubesoftware.com/" TargetMode="External"/><Relationship Id="rId5" Type="http://schemas.openxmlformats.org/officeDocument/2006/relationships/hyperlink" Target="https://help.anaplan.com/fed5bb63-0592-4402-b290-e708f500f14f-Anaplan-User-Experience" TargetMode="External"/><Relationship Id="rId6" Type="http://schemas.openxmlformats.org/officeDocument/2006/relationships/image" Target="../media/image53.png"/><Relationship Id="rId7" Type="http://schemas.openxmlformats.org/officeDocument/2006/relationships/image" Target="../media/image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hyperlink" Target="https://www.venasolutions.com/" TargetMode="External"/><Relationship Id="rId5" Type="http://schemas.openxmlformats.org/officeDocument/2006/relationships/hyperlink" Target="https://planful.com/" TargetMode="External"/><Relationship Id="rId6" Type="http://schemas.openxmlformats.org/officeDocument/2006/relationships/image" Target="../media/image53.png"/><Relationship Id="rId7" Type="http://schemas.openxmlformats.org/officeDocument/2006/relationships/image" Target="../media/image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hyperlink" Target="https://www.workday.com/en-us/products/adaptive-planning/overview.html" TargetMode="External"/><Relationship Id="rId5" Type="http://schemas.openxmlformats.org/officeDocument/2006/relationships/image" Target="../media/image53.png"/><Relationship Id="rId6" Type="http://schemas.openxmlformats.org/officeDocument/2006/relationships/image" Target="../media/image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3.jpg"/><Relationship Id="rId4" Type="http://schemas.openxmlformats.org/officeDocument/2006/relationships/image" Target="../media/image2.png"/><Relationship Id="rId5" Type="http://schemas.openxmlformats.org/officeDocument/2006/relationships/image" Target="../media/image4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52.jpg"/><Relationship Id="rId4" Type="http://schemas.openxmlformats.org/officeDocument/2006/relationships/image" Target="../media/image3.jpg"/><Relationship Id="rId5"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hyperlink" Target="https://www.beyond-capital.eu/" TargetMode="External"/><Relationship Id="rId5" Type="http://schemas.openxmlformats.org/officeDocument/2006/relationships/hyperlink" Target="http://www.exeolab.it/" TargetMode="External"/><Relationship Id="rId6" Type="http://schemas.openxmlformats.org/officeDocument/2006/relationships/image" Target="../media/image49.jpg"/><Relationship Id="rId7"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jpg"/><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 name="Shape 134"/>
        <p:cNvGrpSpPr/>
        <p:nvPr/>
      </p:nvGrpSpPr>
      <p:grpSpPr>
        <a:xfrm>
          <a:off x="0" y="0"/>
          <a:ext cx="0" cy="0"/>
          <a:chOff x="0" y="0"/>
          <a:chExt cx="0" cy="0"/>
        </a:xfrm>
      </p:grpSpPr>
      <p:sp>
        <p:nvSpPr>
          <p:cNvPr id="135" name="Google Shape;135;p1"/>
          <p:cNvSpPr txBox="1"/>
          <p:nvPr>
            <p:ph type="ctrTitle"/>
          </p:nvPr>
        </p:nvSpPr>
        <p:spPr>
          <a:xfrm>
            <a:off x="2371725" y="630225"/>
            <a:ext cx="6331500" cy="2813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2"/>
              </a:buClr>
              <a:buSzPts val="1100"/>
              <a:buFont typeface="Arial"/>
              <a:buNone/>
            </a:pPr>
            <a:r>
              <a:rPr b="0" lang="it-IT" sz="3000">
                <a:solidFill>
                  <a:schemeClr val="dk2"/>
                </a:solidFill>
              </a:rPr>
              <a:t>Modulo 2 - </a:t>
            </a:r>
            <a:r>
              <a:rPr lang="it-IT" sz="3000">
                <a:solidFill>
                  <a:schemeClr val="dk2"/>
                </a:solidFill>
              </a:rPr>
              <a:t>Creare un piano strategico e costruire una funzione finanziaria per le imprese in fase iniziale: analisi dei bisogni, pianificazione finanziaria e gestione</a:t>
            </a:r>
            <a:endParaRPr sz="3000"/>
          </a:p>
        </p:txBody>
      </p:sp>
      <p:sp>
        <p:nvSpPr>
          <p:cNvPr id="136" name="Google Shape;136;p1"/>
          <p:cNvSpPr txBox="1"/>
          <p:nvPr>
            <p:ph idx="1" type="subTitle"/>
          </p:nvPr>
        </p:nvSpPr>
        <p:spPr>
          <a:xfrm>
            <a:off x="2468217" y="3750575"/>
            <a:ext cx="6331500" cy="1241700"/>
          </a:xfrm>
          <a:prstGeom prst="rect">
            <a:avLst/>
          </a:prstGeom>
          <a:solidFill>
            <a:schemeClr val="dk1"/>
          </a:solid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800"/>
              <a:buNone/>
            </a:pPr>
            <a:r>
              <a:rPr lang="it-IT"/>
              <a:t>GEINNOVA &amp; EXEO LAB </a:t>
            </a:r>
            <a:endParaRPr/>
          </a:p>
        </p:txBody>
      </p:sp>
      <p:pic>
        <p:nvPicPr>
          <p:cNvPr id="137" name="Google Shape;137;p1"/>
          <p:cNvPicPr preferRelativeResize="0"/>
          <p:nvPr/>
        </p:nvPicPr>
        <p:blipFill rotWithShape="1">
          <a:blip r:embed="rId3">
            <a:alphaModFix/>
          </a:blip>
          <a:srcRect b="0" l="0" r="0" t="0"/>
          <a:stretch/>
        </p:blipFill>
        <p:spPr>
          <a:xfrm>
            <a:off x="126650" y="757075"/>
            <a:ext cx="1792650" cy="1696175"/>
          </a:xfrm>
          <a:prstGeom prst="rect">
            <a:avLst/>
          </a:prstGeom>
          <a:noFill/>
          <a:ln>
            <a:noFill/>
          </a:ln>
        </p:spPr>
      </p:pic>
      <p:pic>
        <p:nvPicPr>
          <p:cNvPr id="138" name="Google Shape;138;p1"/>
          <p:cNvPicPr preferRelativeResize="0"/>
          <p:nvPr/>
        </p:nvPicPr>
        <p:blipFill rotWithShape="1">
          <a:blip r:embed="rId4">
            <a:alphaModFix/>
          </a:blip>
          <a:srcRect b="0" l="0" r="0" t="0"/>
          <a:stretch/>
        </p:blipFill>
        <p:spPr>
          <a:xfrm>
            <a:off x="174475" y="4474950"/>
            <a:ext cx="2056050" cy="426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0"/>
          <p:cNvSpPr txBox="1"/>
          <p:nvPr>
            <p:ph type="title"/>
          </p:nvPr>
        </p:nvSpPr>
        <p:spPr>
          <a:xfrm>
            <a:off x="272400" y="1912650"/>
            <a:ext cx="4045200" cy="1318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1000"/>
              </a:spcAft>
              <a:buClr>
                <a:schemeClr val="dk2"/>
              </a:buClr>
              <a:buSzPts val="1100"/>
              <a:buFont typeface="Arial"/>
              <a:buNone/>
            </a:pPr>
            <a:r>
              <a:rPr lang="it-IT" sz="2400">
                <a:solidFill>
                  <a:schemeClr val="dk2"/>
                </a:solidFill>
                <a:latin typeface="Arial"/>
                <a:ea typeface="Arial"/>
                <a:cs typeface="Arial"/>
                <a:sym typeface="Arial"/>
              </a:rPr>
              <a:t>Metodologia di lavoro della gestione per obiettivi</a:t>
            </a:r>
            <a:endParaRPr b="0" sz="2400">
              <a:solidFill>
                <a:schemeClr val="dk2"/>
              </a:solidFill>
              <a:latin typeface="Arial"/>
              <a:ea typeface="Arial"/>
              <a:cs typeface="Arial"/>
              <a:sym typeface="Arial"/>
            </a:endParaRPr>
          </a:p>
        </p:txBody>
      </p:sp>
      <p:sp>
        <p:nvSpPr>
          <p:cNvPr id="213" name="Google Shape;213;p10"/>
          <p:cNvSpPr txBox="1"/>
          <p:nvPr>
            <p:ph idx="2" type="body"/>
          </p:nvPr>
        </p:nvSpPr>
        <p:spPr>
          <a:xfrm>
            <a:off x="4737875" y="826975"/>
            <a:ext cx="4244100" cy="3941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b="1" lang="it-IT" sz="1700">
                <a:solidFill>
                  <a:schemeClr val="dk2"/>
                </a:solidFill>
              </a:rPr>
              <a:t>La pianificazione </a:t>
            </a:r>
            <a:r>
              <a:rPr lang="it-IT" sz="1700">
                <a:solidFill>
                  <a:schemeClr val="dk2"/>
                </a:solidFill>
              </a:rPr>
              <a:t>è la funzione del management che prevede la definizione degli obiettivi e delle azioni da intraprendere per raggiungerli. </a:t>
            </a:r>
            <a:endParaRPr/>
          </a:p>
          <a:p>
            <a:pPr indent="0" lvl="0" marL="0" rtl="0" algn="l">
              <a:lnSpc>
                <a:spcPct val="100000"/>
              </a:lnSpc>
              <a:spcBef>
                <a:spcPts val="0"/>
              </a:spcBef>
              <a:spcAft>
                <a:spcPts val="0"/>
              </a:spcAft>
              <a:buSzPts val="1800"/>
              <a:buNone/>
            </a:pPr>
            <a:r>
              <a:t/>
            </a:r>
            <a:endParaRPr sz="1700">
              <a:solidFill>
                <a:schemeClr val="dk2"/>
              </a:solidFill>
            </a:endParaRPr>
          </a:p>
          <a:p>
            <a:pPr indent="0" lvl="0" marL="0" rtl="0" algn="l">
              <a:lnSpc>
                <a:spcPct val="100000"/>
              </a:lnSpc>
              <a:spcBef>
                <a:spcPts val="0"/>
              </a:spcBef>
              <a:spcAft>
                <a:spcPts val="0"/>
              </a:spcAft>
              <a:buSzPts val="1800"/>
              <a:buNone/>
            </a:pPr>
            <a:r>
              <a:rPr lang="it-IT" sz="1700">
                <a:solidFill>
                  <a:schemeClr val="dk2"/>
                </a:solidFill>
              </a:rPr>
              <a:t>La pianificazione richiede che i manager siano consapevoli delle condizioni  in cui versa la loro organizzazione e che possano prevederne le condizioni future.</a:t>
            </a:r>
            <a:endParaRPr sz="1700"/>
          </a:p>
        </p:txBody>
      </p:sp>
      <p:pic>
        <p:nvPicPr>
          <p:cNvPr id="214" name="Google Shape;214;p10"/>
          <p:cNvPicPr preferRelativeResize="0"/>
          <p:nvPr/>
        </p:nvPicPr>
        <p:blipFill rotWithShape="1">
          <a:blip r:embed="rId3">
            <a:alphaModFix/>
          </a:blip>
          <a:srcRect b="0" l="0" r="0" t="0"/>
          <a:stretch/>
        </p:blipFill>
        <p:spPr>
          <a:xfrm>
            <a:off x="265500" y="4577350"/>
            <a:ext cx="1484200" cy="307805"/>
          </a:xfrm>
          <a:prstGeom prst="rect">
            <a:avLst/>
          </a:prstGeom>
          <a:noFill/>
          <a:ln>
            <a:noFill/>
          </a:ln>
        </p:spPr>
      </p:pic>
      <p:pic>
        <p:nvPicPr>
          <p:cNvPr id="215" name="Google Shape;215;p10"/>
          <p:cNvPicPr preferRelativeResize="0"/>
          <p:nvPr/>
        </p:nvPicPr>
        <p:blipFill rotWithShape="1">
          <a:blip r:embed="rId4">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1"/>
          <p:cNvSpPr txBox="1"/>
          <p:nvPr>
            <p:ph idx="1" type="body"/>
          </p:nvPr>
        </p:nvSpPr>
        <p:spPr>
          <a:xfrm>
            <a:off x="2400250" y="418250"/>
            <a:ext cx="6318600" cy="355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b="1" sz="1700">
              <a:solidFill>
                <a:schemeClr val="dk1"/>
              </a:solidFill>
              <a:latin typeface="Arial"/>
              <a:ea typeface="Arial"/>
              <a:cs typeface="Arial"/>
              <a:sym typeface="Arial"/>
            </a:endParaRPr>
          </a:p>
          <a:p>
            <a:pPr indent="0" lvl="0" marL="0" rtl="0" algn="ctr">
              <a:lnSpc>
                <a:spcPct val="100000"/>
              </a:lnSpc>
              <a:spcBef>
                <a:spcPts val="0"/>
              </a:spcBef>
              <a:spcAft>
                <a:spcPts val="0"/>
              </a:spcAft>
              <a:buSzPts val="1400"/>
              <a:buNone/>
            </a:pPr>
            <a:r>
              <a:rPr b="1" lang="it-IT">
                <a:solidFill>
                  <a:schemeClr val="dk1"/>
                </a:solidFill>
              </a:rPr>
              <a:t>Esistono diversi tipi di piani e di pianificazione:</a:t>
            </a:r>
            <a:endParaRPr b="1">
              <a:solidFill>
                <a:schemeClr val="dk1"/>
              </a:solidFill>
            </a:endParaRPr>
          </a:p>
          <a:p>
            <a:pPr indent="0" lvl="0" marL="0" rtl="0" algn="ctr">
              <a:lnSpc>
                <a:spcPct val="100000"/>
              </a:lnSpc>
              <a:spcBef>
                <a:spcPts val="0"/>
              </a:spcBef>
              <a:spcAft>
                <a:spcPts val="0"/>
              </a:spcAft>
              <a:buSzPts val="1400"/>
              <a:buNone/>
            </a:pPr>
            <a:r>
              <a:t/>
            </a:r>
            <a:endParaRPr b="1"/>
          </a:p>
          <a:p>
            <a:pPr indent="-317500" lvl="0" marL="457200" rtl="0" algn="just">
              <a:lnSpc>
                <a:spcPct val="100000"/>
              </a:lnSpc>
              <a:spcBef>
                <a:spcPts val="1400"/>
              </a:spcBef>
              <a:spcAft>
                <a:spcPts val="0"/>
              </a:spcAft>
              <a:buSzPts val="1400"/>
              <a:buFont typeface="Calibri"/>
              <a:buChar char="-"/>
            </a:pPr>
            <a:r>
              <a:rPr b="1" lang="it-IT">
                <a:solidFill>
                  <a:schemeClr val="dk1"/>
                </a:solidFill>
              </a:rPr>
              <a:t>Pianificazione strategica </a:t>
            </a:r>
            <a:r>
              <a:rPr lang="it-IT"/>
              <a:t>comporta l'analisi delle opportunità e delle minacce competitive, nonché dei punti di forza e di debolezza dell'organizzazione. Ha un orizzonte temporale lungo;</a:t>
            </a:r>
            <a:endParaRPr/>
          </a:p>
          <a:p>
            <a:pPr indent="0" lvl="0" marL="0" rtl="0" algn="just">
              <a:lnSpc>
                <a:spcPct val="100000"/>
              </a:lnSpc>
              <a:spcBef>
                <a:spcPts val="1400"/>
              </a:spcBef>
              <a:spcAft>
                <a:spcPts val="0"/>
              </a:spcAft>
              <a:buSzPts val="1400"/>
              <a:buNone/>
            </a:pPr>
            <a:r>
              <a:t/>
            </a:r>
            <a:endParaRPr/>
          </a:p>
          <a:p>
            <a:pPr indent="-317500" lvl="0" marL="457200" rtl="0" algn="just">
              <a:lnSpc>
                <a:spcPct val="100000"/>
              </a:lnSpc>
              <a:spcBef>
                <a:spcPts val="1400"/>
              </a:spcBef>
              <a:spcAft>
                <a:spcPts val="0"/>
              </a:spcAft>
              <a:buSzPts val="1400"/>
              <a:buFont typeface="Times New Roman"/>
              <a:buChar char="-"/>
            </a:pPr>
            <a:r>
              <a:rPr b="1" lang="it-IT">
                <a:solidFill>
                  <a:schemeClr val="dk1"/>
                </a:solidFill>
              </a:rPr>
              <a:t>Pianificazione tattica </a:t>
            </a:r>
            <a:r>
              <a:rPr lang="it-IT"/>
              <a:t>è una pianificazione a medio termine (da uno a tre anni) che ha lo scopo di sviluppare mezzi relativamente concreti e specifici per attuare il piano strategico;</a:t>
            </a:r>
            <a:endParaRPr/>
          </a:p>
          <a:p>
            <a:pPr indent="0" lvl="0" marL="457200" rtl="0" algn="just">
              <a:lnSpc>
                <a:spcPct val="100000"/>
              </a:lnSpc>
              <a:spcBef>
                <a:spcPts val="1400"/>
              </a:spcBef>
              <a:spcAft>
                <a:spcPts val="0"/>
              </a:spcAft>
              <a:buSzPts val="1400"/>
              <a:buNone/>
            </a:pPr>
            <a:r>
              <a:t/>
            </a:r>
            <a:endParaRPr/>
          </a:p>
          <a:p>
            <a:pPr indent="-317500" lvl="0" marL="457200" rtl="0" algn="just">
              <a:lnSpc>
                <a:spcPct val="100000"/>
              </a:lnSpc>
              <a:spcBef>
                <a:spcPts val="1400"/>
              </a:spcBef>
              <a:spcAft>
                <a:spcPts val="0"/>
              </a:spcAft>
              <a:buSzPts val="1400"/>
              <a:buFont typeface="Times New Roman"/>
              <a:buChar char="-"/>
            </a:pPr>
            <a:r>
              <a:rPr b="1" lang="it-IT">
                <a:solidFill>
                  <a:schemeClr val="dk1"/>
                </a:solidFill>
              </a:rPr>
              <a:t>Pianificazione operativa </a:t>
            </a:r>
            <a:r>
              <a:rPr lang="it-IT"/>
              <a:t>è una pianificazione a breve termine (meno di un anno) che ha lo scopo di sviluppare azioni specifiche a supporto dei piani strategici e tattici.</a:t>
            </a:r>
            <a:endParaRPr/>
          </a:p>
        </p:txBody>
      </p:sp>
      <p:pic>
        <p:nvPicPr>
          <p:cNvPr id="221" name="Google Shape;221;p11"/>
          <p:cNvPicPr preferRelativeResize="0"/>
          <p:nvPr/>
        </p:nvPicPr>
        <p:blipFill rotWithShape="1">
          <a:blip r:embed="rId3">
            <a:alphaModFix/>
          </a:blip>
          <a:srcRect b="0" l="0" r="0" t="0"/>
          <a:stretch/>
        </p:blipFill>
        <p:spPr>
          <a:xfrm>
            <a:off x="351475" y="1563675"/>
            <a:ext cx="2095450" cy="2016162"/>
          </a:xfrm>
          <a:prstGeom prst="rect">
            <a:avLst/>
          </a:prstGeom>
          <a:noFill/>
          <a:ln>
            <a:noFill/>
          </a:ln>
        </p:spPr>
      </p:pic>
      <p:pic>
        <p:nvPicPr>
          <p:cNvPr id="222" name="Google Shape;222;p11"/>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223" name="Google Shape;223;p11"/>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2"/>
          <p:cNvSpPr txBox="1"/>
          <p:nvPr>
            <p:ph type="title"/>
          </p:nvPr>
        </p:nvSpPr>
        <p:spPr>
          <a:xfrm>
            <a:off x="281725" y="963525"/>
            <a:ext cx="4045200" cy="1318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1000"/>
              </a:spcAft>
              <a:buClr>
                <a:schemeClr val="dk2"/>
              </a:buClr>
              <a:buSzPts val="1100"/>
              <a:buFont typeface="Arial"/>
              <a:buNone/>
            </a:pPr>
            <a:r>
              <a:rPr lang="it-IT" sz="2400">
                <a:solidFill>
                  <a:schemeClr val="dk2"/>
                </a:solidFill>
                <a:latin typeface="Arial"/>
                <a:ea typeface="Arial"/>
                <a:cs typeface="Arial"/>
                <a:sym typeface="Arial"/>
              </a:rPr>
              <a:t>Gestione del tempo</a:t>
            </a:r>
            <a:endParaRPr b="0" sz="2400">
              <a:solidFill>
                <a:srgbClr val="12129F"/>
              </a:solidFill>
              <a:latin typeface="Arial"/>
              <a:ea typeface="Arial"/>
              <a:cs typeface="Arial"/>
              <a:sym typeface="Arial"/>
            </a:endParaRPr>
          </a:p>
        </p:txBody>
      </p:sp>
      <p:sp>
        <p:nvSpPr>
          <p:cNvPr id="229" name="Google Shape;229;p12"/>
          <p:cNvSpPr txBox="1"/>
          <p:nvPr>
            <p:ph idx="2" type="body"/>
          </p:nvPr>
        </p:nvSpPr>
        <p:spPr>
          <a:xfrm>
            <a:off x="4737875" y="826975"/>
            <a:ext cx="4244100" cy="3941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lang="it-IT" sz="1400" u="sng">
                <a:solidFill>
                  <a:srgbClr val="09142A"/>
                </a:solidFill>
              </a:rPr>
              <a:t>Circa il 20% degli sforzi produce l'80% dei risultati.</a:t>
            </a:r>
            <a:endParaRPr/>
          </a:p>
          <a:p>
            <a:pPr indent="0" lvl="0" marL="0" rtl="0" algn="just">
              <a:lnSpc>
                <a:spcPct val="100000"/>
              </a:lnSpc>
              <a:spcBef>
                <a:spcPts val="0"/>
              </a:spcBef>
              <a:spcAft>
                <a:spcPts val="0"/>
              </a:spcAft>
              <a:buSzPts val="1800"/>
              <a:buNone/>
            </a:pPr>
            <a:r>
              <a:t/>
            </a:r>
            <a:endParaRPr sz="1400">
              <a:solidFill>
                <a:srgbClr val="09142A"/>
              </a:solidFill>
            </a:endParaRPr>
          </a:p>
          <a:p>
            <a:pPr indent="0" lvl="0" marL="0" rtl="0" algn="just">
              <a:lnSpc>
                <a:spcPct val="100000"/>
              </a:lnSpc>
              <a:spcBef>
                <a:spcPts val="0"/>
              </a:spcBef>
              <a:spcAft>
                <a:spcPts val="0"/>
              </a:spcAft>
              <a:buSzPts val="1800"/>
              <a:buNone/>
            </a:pPr>
            <a:r>
              <a:rPr lang="it-IT" sz="1400">
                <a:solidFill>
                  <a:srgbClr val="09142A"/>
                </a:solidFill>
              </a:rPr>
              <a:t>Imparare a riconoscere e a concentrarsi su quel 20% è la chiave per fare un uso più efficace del proprio tempo.</a:t>
            </a:r>
            <a:endParaRPr sz="1400">
              <a:solidFill>
                <a:srgbClr val="09142A"/>
              </a:solidFill>
            </a:endParaRPr>
          </a:p>
          <a:p>
            <a:pPr indent="0" lvl="0" marL="0" rtl="0" algn="just">
              <a:lnSpc>
                <a:spcPct val="100000"/>
              </a:lnSpc>
              <a:spcBef>
                <a:spcPts val="0"/>
              </a:spcBef>
              <a:spcAft>
                <a:spcPts val="0"/>
              </a:spcAft>
              <a:buSzPts val="1800"/>
              <a:buNone/>
            </a:pPr>
            <a:r>
              <a:t/>
            </a:r>
            <a:endParaRPr sz="1700">
              <a:solidFill>
                <a:schemeClr val="dk2"/>
              </a:solidFill>
            </a:endParaRPr>
          </a:p>
          <a:p>
            <a:pPr indent="-304800" lvl="0" marL="457200" rtl="0" algn="just">
              <a:lnSpc>
                <a:spcPct val="100000"/>
              </a:lnSpc>
              <a:spcBef>
                <a:spcPts val="0"/>
              </a:spcBef>
              <a:spcAft>
                <a:spcPts val="0"/>
              </a:spcAft>
              <a:buClr>
                <a:srgbClr val="292929"/>
              </a:buClr>
              <a:buSzPts val="1200"/>
              <a:buFont typeface="Calibri"/>
              <a:buChar char="-"/>
            </a:pPr>
            <a:r>
              <a:rPr b="1" lang="it-IT" sz="1200">
                <a:solidFill>
                  <a:srgbClr val="292929"/>
                </a:solidFill>
                <a:latin typeface="Calibri"/>
                <a:ea typeface="Calibri"/>
                <a:cs typeface="Calibri"/>
                <a:sym typeface="Calibri"/>
              </a:rPr>
              <a:t>Gestione dei compiti: </a:t>
            </a:r>
            <a:r>
              <a:rPr lang="it-IT" sz="1200">
                <a:solidFill>
                  <a:srgbClr val="292929"/>
                </a:solidFill>
                <a:latin typeface="Calibri"/>
                <a:ea typeface="Calibri"/>
                <a:cs typeface="Calibri"/>
                <a:sym typeface="Calibri"/>
              </a:rPr>
              <a:t>iniziare con un compito che sembra  più complesso e difficile;</a:t>
            </a:r>
            <a:endParaRPr sz="1200">
              <a:solidFill>
                <a:srgbClr val="292929"/>
              </a:solidFill>
              <a:latin typeface="Calibri"/>
              <a:ea typeface="Calibri"/>
              <a:cs typeface="Calibri"/>
              <a:sym typeface="Calibri"/>
            </a:endParaRPr>
          </a:p>
          <a:p>
            <a:pPr indent="-304800" lvl="0" marL="457200" rtl="0" algn="just">
              <a:lnSpc>
                <a:spcPct val="100000"/>
              </a:lnSpc>
              <a:spcBef>
                <a:spcPts val="0"/>
              </a:spcBef>
              <a:spcAft>
                <a:spcPts val="0"/>
              </a:spcAft>
              <a:buClr>
                <a:srgbClr val="292929"/>
              </a:buClr>
              <a:buSzPts val="1200"/>
              <a:buFont typeface="Calibri"/>
              <a:buChar char="-"/>
            </a:pPr>
            <a:r>
              <a:rPr b="1" lang="it-IT" sz="1200">
                <a:solidFill>
                  <a:srgbClr val="292929"/>
                </a:solidFill>
                <a:latin typeface="Calibri"/>
                <a:ea typeface="Calibri"/>
                <a:cs typeface="Calibri"/>
                <a:sym typeface="Calibri"/>
              </a:rPr>
              <a:t>Tenete gli occhi sull'obiettivo principale: </a:t>
            </a:r>
            <a:r>
              <a:rPr lang="it-IT" sz="1200">
                <a:solidFill>
                  <a:srgbClr val="292929"/>
                </a:solidFill>
                <a:latin typeface="Calibri"/>
                <a:ea typeface="Calibri"/>
                <a:cs typeface="Calibri"/>
                <a:sym typeface="Calibri"/>
              </a:rPr>
              <a:t>fissate un unico grande obiettivo e lavorate sempre su di esso;</a:t>
            </a:r>
            <a:endParaRPr sz="1200">
              <a:solidFill>
                <a:srgbClr val="292929"/>
              </a:solidFill>
              <a:latin typeface="Calibri"/>
              <a:ea typeface="Calibri"/>
              <a:cs typeface="Calibri"/>
              <a:sym typeface="Calibri"/>
            </a:endParaRPr>
          </a:p>
          <a:p>
            <a:pPr indent="-304800" lvl="0" marL="457200" rtl="0" algn="just">
              <a:lnSpc>
                <a:spcPct val="100000"/>
              </a:lnSpc>
              <a:spcBef>
                <a:spcPts val="0"/>
              </a:spcBef>
              <a:spcAft>
                <a:spcPts val="0"/>
              </a:spcAft>
              <a:buClr>
                <a:srgbClr val="292929"/>
              </a:buClr>
              <a:buSzPts val="1200"/>
              <a:buFont typeface="Calibri"/>
              <a:buChar char="-"/>
            </a:pPr>
            <a:r>
              <a:rPr b="1" lang="it-IT" sz="1200">
                <a:solidFill>
                  <a:srgbClr val="292929"/>
                </a:solidFill>
                <a:latin typeface="Calibri"/>
                <a:ea typeface="Calibri"/>
                <a:cs typeface="Calibri"/>
                <a:sym typeface="Calibri"/>
              </a:rPr>
              <a:t>Identificare ciò che vi distrae di più:</a:t>
            </a:r>
            <a:r>
              <a:rPr lang="it-IT" sz="1200">
                <a:solidFill>
                  <a:srgbClr val="292929"/>
                </a:solidFill>
                <a:latin typeface="Calibri"/>
                <a:ea typeface="Calibri"/>
                <a:cs typeface="Calibri"/>
                <a:sym typeface="Calibri"/>
              </a:rPr>
              <a:t> identificate ciò che vi distrae di più per tenerlo lontano.</a:t>
            </a:r>
            <a:endParaRPr sz="1700">
              <a:solidFill>
                <a:schemeClr val="dk2"/>
              </a:solidFill>
            </a:endParaRPr>
          </a:p>
        </p:txBody>
      </p:sp>
      <p:sp>
        <p:nvSpPr>
          <p:cNvPr id="230" name="Google Shape;230;p12"/>
          <p:cNvSpPr txBox="1"/>
          <p:nvPr/>
        </p:nvSpPr>
        <p:spPr>
          <a:xfrm>
            <a:off x="5359925" y="679625"/>
            <a:ext cx="30000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it-IT" sz="1800" u="none" cap="none" strike="noStrike">
                <a:solidFill>
                  <a:srgbClr val="351C75"/>
                </a:solidFill>
                <a:latin typeface="Lato"/>
                <a:ea typeface="Lato"/>
                <a:cs typeface="Lato"/>
                <a:sym typeface="Lato"/>
              </a:rPr>
              <a:t>La regola dell'80/20​​</a:t>
            </a:r>
            <a:endParaRPr b="1" i="0" sz="1800" u="none" cap="none" strike="noStrike">
              <a:solidFill>
                <a:srgbClr val="351C75"/>
              </a:solidFill>
              <a:latin typeface="Lato"/>
              <a:ea typeface="Lato"/>
              <a:cs typeface="Lato"/>
              <a:sym typeface="Lato"/>
            </a:endParaRPr>
          </a:p>
        </p:txBody>
      </p:sp>
      <p:pic>
        <p:nvPicPr>
          <p:cNvPr id="231" name="Google Shape;231;p12"/>
          <p:cNvPicPr preferRelativeResize="0"/>
          <p:nvPr/>
        </p:nvPicPr>
        <p:blipFill rotWithShape="1">
          <a:blip r:embed="rId3">
            <a:alphaModFix/>
          </a:blip>
          <a:srcRect b="0" l="0" r="0" t="0"/>
          <a:stretch/>
        </p:blipFill>
        <p:spPr>
          <a:xfrm>
            <a:off x="895963" y="2017425"/>
            <a:ext cx="2816724" cy="2279875"/>
          </a:xfrm>
          <a:prstGeom prst="rect">
            <a:avLst/>
          </a:prstGeom>
          <a:noFill/>
          <a:ln>
            <a:noFill/>
          </a:ln>
        </p:spPr>
      </p:pic>
      <p:pic>
        <p:nvPicPr>
          <p:cNvPr id="232" name="Google Shape;232;p12"/>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233" name="Google Shape;233;p12"/>
          <p:cNvPicPr preferRelativeResize="0"/>
          <p:nvPr/>
        </p:nvPicPr>
        <p:blipFill rotWithShape="1">
          <a:blip r:embed="rId5">
            <a:alphaModFix/>
          </a:blip>
          <a:srcRect b="0" l="0" r="0" t="0"/>
          <a:stretch/>
        </p:blipFill>
        <p:spPr>
          <a:xfrm>
            <a:off x="0" y="391425"/>
            <a:ext cx="1097150" cy="1038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3"/>
          <p:cNvSpPr txBox="1"/>
          <p:nvPr>
            <p:ph idx="1" type="body"/>
          </p:nvPr>
        </p:nvSpPr>
        <p:spPr>
          <a:xfrm>
            <a:off x="2260226" y="447300"/>
            <a:ext cx="6318600" cy="355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b="1" sz="1700">
              <a:solidFill>
                <a:schemeClr val="dk1"/>
              </a:solidFill>
              <a:latin typeface="Arial"/>
              <a:ea typeface="Arial"/>
              <a:cs typeface="Arial"/>
              <a:sym typeface="Arial"/>
            </a:endParaRPr>
          </a:p>
          <a:p>
            <a:pPr indent="0" lvl="0" marL="0" rtl="0" algn="ctr">
              <a:lnSpc>
                <a:spcPct val="100000"/>
              </a:lnSpc>
              <a:spcBef>
                <a:spcPts val="0"/>
              </a:spcBef>
              <a:spcAft>
                <a:spcPts val="0"/>
              </a:spcAft>
              <a:buSzPts val="1400"/>
              <a:buNone/>
            </a:pPr>
            <a:r>
              <a:rPr b="1" lang="it-IT" sz="2400"/>
              <a:t>Strumenti di gestione</a:t>
            </a:r>
            <a:endParaRPr/>
          </a:p>
          <a:p>
            <a:pPr indent="0" lvl="0" marL="0" rtl="0" algn="l">
              <a:lnSpc>
                <a:spcPct val="100000"/>
              </a:lnSpc>
              <a:spcBef>
                <a:spcPts val="0"/>
              </a:spcBef>
              <a:spcAft>
                <a:spcPts val="0"/>
              </a:spcAft>
              <a:buSzPts val="1400"/>
              <a:buNone/>
            </a:pPr>
            <a:r>
              <a:t/>
            </a:r>
            <a:endParaRPr b="1" sz="1200"/>
          </a:p>
          <a:p>
            <a:pPr indent="-304800" lvl="0" marL="457200" rtl="0" algn="just">
              <a:lnSpc>
                <a:spcPct val="100000"/>
              </a:lnSpc>
              <a:spcBef>
                <a:spcPts val="0"/>
              </a:spcBef>
              <a:spcAft>
                <a:spcPts val="0"/>
              </a:spcAft>
              <a:buSzPts val="1200"/>
              <a:buChar char="-"/>
            </a:pPr>
            <a:r>
              <a:rPr b="1" lang="it-IT" sz="1200" u="sng">
                <a:solidFill>
                  <a:schemeClr val="dk1"/>
                </a:solidFill>
              </a:rPr>
              <a:t>SimpleMind</a:t>
            </a:r>
            <a:r>
              <a:rPr lang="it-IT" sz="1200"/>
              <a:t> consente agli utenti di creare mappe mentali per stabilire facilmente connessioni tra le idee;</a:t>
            </a:r>
            <a:endParaRPr sz="1200"/>
          </a:p>
          <a:p>
            <a:pPr indent="0" lvl="0" marL="0" rtl="0" algn="just">
              <a:lnSpc>
                <a:spcPct val="100000"/>
              </a:lnSpc>
              <a:spcBef>
                <a:spcPts val="0"/>
              </a:spcBef>
              <a:spcAft>
                <a:spcPts val="0"/>
              </a:spcAft>
              <a:buSzPts val="1400"/>
              <a:buNone/>
            </a:pPr>
            <a:r>
              <a:t/>
            </a:r>
            <a:endParaRPr sz="1200"/>
          </a:p>
          <a:p>
            <a:pPr indent="-304800" lvl="0" marL="457200" rtl="0" algn="just">
              <a:lnSpc>
                <a:spcPct val="100000"/>
              </a:lnSpc>
              <a:spcBef>
                <a:spcPts val="0"/>
              </a:spcBef>
              <a:spcAft>
                <a:spcPts val="0"/>
              </a:spcAft>
              <a:buSzPts val="1200"/>
              <a:buChar char="-"/>
            </a:pPr>
            <a:r>
              <a:rPr b="1" lang="it-IT" sz="1200" u="sng">
                <a:solidFill>
                  <a:schemeClr val="dk1"/>
                </a:solidFill>
              </a:rPr>
              <a:t>Evernote</a:t>
            </a:r>
            <a:r>
              <a:rPr lang="it-IT" sz="1200"/>
              <a:t> consente agli utenti di organizzare tutte le informazioni archiviando le note;</a:t>
            </a:r>
            <a:endParaRPr sz="1200"/>
          </a:p>
          <a:p>
            <a:pPr indent="0" lvl="0" marL="0" rtl="0" algn="just">
              <a:lnSpc>
                <a:spcPct val="100000"/>
              </a:lnSpc>
              <a:spcBef>
                <a:spcPts val="0"/>
              </a:spcBef>
              <a:spcAft>
                <a:spcPts val="0"/>
              </a:spcAft>
              <a:buSzPts val="1400"/>
              <a:buNone/>
            </a:pPr>
            <a:r>
              <a:t/>
            </a:r>
            <a:endParaRPr sz="1200"/>
          </a:p>
          <a:p>
            <a:pPr indent="-304800" lvl="0" marL="457200" rtl="0" algn="just">
              <a:lnSpc>
                <a:spcPct val="100000"/>
              </a:lnSpc>
              <a:spcBef>
                <a:spcPts val="0"/>
              </a:spcBef>
              <a:spcAft>
                <a:spcPts val="0"/>
              </a:spcAft>
              <a:buSzPts val="1200"/>
              <a:buChar char="-"/>
            </a:pPr>
            <a:r>
              <a:rPr b="1" lang="it-IT" sz="1200" u="sng">
                <a:solidFill>
                  <a:schemeClr val="dk1"/>
                </a:solidFill>
              </a:rPr>
              <a:t>Stratpad</a:t>
            </a:r>
            <a:r>
              <a:rPr lang="it-IT" sz="1200"/>
              <a:t> consente agli utenti di creare un business plan e proiezioni finanziarie spiegate passo dopo passo;</a:t>
            </a:r>
            <a:endParaRPr sz="1200"/>
          </a:p>
          <a:p>
            <a:pPr indent="0" lvl="0" marL="0" rtl="0" algn="just">
              <a:lnSpc>
                <a:spcPct val="100000"/>
              </a:lnSpc>
              <a:spcBef>
                <a:spcPts val="0"/>
              </a:spcBef>
              <a:spcAft>
                <a:spcPts val="0"/>
              </a:spcAft>
              <a:buSzPts val="1400"/>
              <a:buNone/>
            </a:pPr>
            <a:r>
              <a:t/>
            </a:r>
            <a:endParaRPr sz="1200"/>
          </a:p>
          <a:p>
            <a:pPr indent="-304800" lvl="0" marL="457200" rtl="0" algn="just">
              <a:lnSpc>
                <a:spcPct val="100000"/>
              </a:lnSpc>
              <a:spcBef>
                <a:spcPts val="0"/>
              </a:spcBef>
              <a:spcAft>
                <a:spcPts val="0"/>
              </a:spcAft>
              <a:buSzPts val="1200"/>
              <a:buChar char="-"/>
            </a:pPr>
            <a:r>
              <a:rPr b="1" lang="it-IT" sz="1200" u="sng">
                <a:solidFill>
                  <a:schemeClr val="dk1"/>
                </a:solidFill>
              </a:rPr>
              <a:t>Anfix</a:t>
            </a:r>
            <a:r>
              <a:rPr lang="it-IT" sz="1200"/>
              <a:t> consente agli utenti di effettuare la contabilità e la fatturazione della propria attività;</a:t>
            </a:r>
            <a:endParaRPr sz="1200"/>
          </a:p>
          <a:p>
            <a:pPr indent="0" lvl="0" marL="0" rtl="0" algn="just">
              <a:lnSpc>
                <a:spcPct val="100000"/>
              </a:lnSpc>
              <a:spcBef>
                <a:spcPts val="0"/>
              </a:spcBef>
              <a:spcAft>
                <a:spcPts val="0"/>
              </a:spcAft>
              <a:buSzPts val="1400"/>
              <a:buNone/>
            </a:pPr>
            <a:r>
              <a:t/>
            </a:r>
            <a:endParaRPr sz="1200"/>
          </a:p>
          <a:p>
            <a:pPr indent="-304800" lvl="0" marL="457200" rtl="0" algn="just">
              <a:lnSpc>
                <a:spcPct val="100000"/>
              </a:lnSpc>
              <a:spcBef>
                <a:spcPts val="0"/>
              </a:spcBef>
              <a:spcAft>
                <a:spcPts val="0"/>
              </a:spcAft>
              <a:buSzPts val="1200"/>
              <a:buChar char="-"/>
            </a:pPr>
            <a:r>
              <a:rPr b="1" lang="it-IT" sz="1200" u="sng">
                <a:solidFill>
                  <a:schemeClr val="dk1"/>
                </a:solidFill>
              </a:rPr>
              <a:t>Skype</a:t>
            </a:r>
            <a:r>
              <a:rPr lang="it-IT" sz="1200"/>
              <a:t> consente la comunicazione istantanea;</a:t>
            </a:r>
            <a:endParaRPr sz="1200"/>
          </a:p>
          <a:p>
            <a:pPr indent="0" lvl="0" marL="0" rtl="0" algn="just">
              <a:lnSpc>
                <a:spcPct val="100000"/>
              </a:lnSpc>
              <a:spcBef>
                <a:spcPts val="0"/>
              </a:spcBef>
              <a:spcAft>
                <a:spcPts val="0"/>
              </a:spcAft>
              <a:buSzPts val="1400"/>
              <a:buNone/>
            </a:pPr>
            <a:r>
              <a:t/>
            </a:r>
            <a:endParaRPr sz="1200"/>
          </a:p>
          <a:p>
            <a:pPr indent="-304800" lvl="0" marL="457200" rtl="0" algn="just">
              <a:lnSpc>
                <a:spcPct val="100000"/>
              </a:lnSpc>
              <a:spcBef>
                <a:spcPts val="0"/>
              </a:spcBef>
              <a:spcAft>
                <a:spcPts val="0"/>
              </a:spcAft>
              <a:buSzPts val="1200"/>
              <a:buChar char="-"/>
            </a:pPr>
            <a:r>
              <a:rPr b="1" lang="it-IT" sz="1200" u="sng">
                <a:solidFill>
                  <a:schemeClr val="dk1"/>
                </a:solidFill>
              </a:rPr>
              <a:t>LinkedIn</a:t>
            </a:r>
            <a:r>
              <a:rPr lang="it-IT" sz="1200"/>
              <a:t> è la rete professionale più diffusa al mondo;</a:t>
            </a:r>
            <a:endParaRPr sz="1200"/>
          </a:p>
          <a:p>
            <a:pPr indent="0" lvl="0" marL="457200" rtl="0" algn="just">
              <a:lnSpc>
                <a:spcPct val="100000"/>
              </a:lnSpc>
              <a:spcBef>
                <a:spcPts val="0"/>
              </a:spcBef>
              <a:spcAft>
                <a:spcPts val="0"/>
              </a:spcAft>
              <a:buSzPts val="1400"/>
              <a:buNone/>
            </a:pPr>
            <a:r>
              <a:t/>
            </a:r>
            <a:endParaRPr sz="1200"/>
          </a:p>
          <a:p>
            <a:pPr indent="-304800" lvl="0" marL="457200" rtl="0" algn="just">
              <a:lnSpc>
                <a:spcPct val="100000"/>
              </a:lnSpc>
              <a:spcBef>
                <a:spcPts val="0"/>
              </a:spcBef>
              <a:spcAft>
                <a:spcPts val="0"/>
              </a:spcAft>
              <a:buSzPts val="1200"/>
              <a:buChar char="-"/>
            </a:pPr>
            <a:r>
              <a:rPr b="1" lang="it-IT" sz="1200" u="sng">
                <a:solidFill>
                  <a:schemeClr val="dk1"/>
                </a:solidFill>
              </a:rPr>
              <a:t>Google Analytics</a:t>
            </a:r>
            <a:r>
              <a:rPr lang="it-IT" sz="1200"/>
              <a:t> permette di conoscere e analizzare il traffico del proprio sito web e le tendenze della rete.</a:t>
            </a:r>
            <a:endParaRPr sz="1200"/>
          </a:p>
        </p:txBody>
      </p:sp>
      <p:pic>
        <p:nvPicPr>
          <p:cNvPr id="239" name="Google Shape;239;p13"/>
          <p:cNvPicPr preferRelativeResize="0"/>
          <p:nvPr/>
        </p:nvPicPr>
        <p:blipFill rotWithShape="1">
          <a:blip r:embed="rId3">
            <a:alphaModFix/>
          </a:blip>
          <a:srcRect b="0" l="0" r="0" t="0"/>
          <a:stretch/>
        </p:blipFill>
        <p:spPr>
          <a:xfrm>
            <a:off x="304800" y="1733837"/>
            <a:ext cx="1955426" cy="1980335"/>
          </a:xfrm>
          <a:prstGeom prst="rect">
            <a:avLst/>
          </a:prstGeom>
          <a:noFill/>
          <a:ln>
            <a:noFill/>
          </a:ln>
        </p:spPr>
      </p:pic>
      <p:pic>
        <p:nvPicPr>
          <p:cNvPr id="240" name="Google Shape;240;p13"/>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241" name="Google Shape;241;p13"/>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14"/>
          <p:cNvPicPr preferRelativeResize="0"/>
          <p:nvPr/>
        </p:nvPicPr>
        <p:blipFill rotWithShape="1">
          <a:blip r:embed="rId3">
            <a:alphaModFix/>
          </a:blip>
          <a:srcRect b="0" l="0" r="0" t="0"/>
          <a:stretch/>
        </p:blipFill>
        <p:spPr>
          <a:xfrm>
            <a:off x="1100434" y="1386650"/>
            <a:ext cx="2381800" cy="1586874"/>
          </a:xfrm>
          <a:prstGeom prst="rect">
            <a:avLst/>
          </a:prstGeom>
          <a:noFill/>
          <a:ln>
            <a:noFill/>
          </a:ln>
        </p:spPr>
      </p:pic>
      <p:sp>
        <p:nvSpPr>
          <p:cNvPr id="247" name="Google Shape;247;p14"/>
          <p:cNvSpPr txBox="1"/>
          <p:nvPr>
            <p:ph type="title"/>
          </p:nvPr>
        </p:nvSpPr>
        <p:spPr>
          <a:xfrm>
            <a:off x="268734" y="2367300"/>
            <a:ext cx="4045200" cy="277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2"/>
              </a:buClr>
              <a:buSzPts val="1100"/>
              <a:buFont typeface="Arial"/>
              <a:buNone/>
            </a:pPr>
            <a:r>
              <a:rPr lang="it-IT" sz="2000">
                <a:solidFill>
                  <a:schemeClr val="dk2"/>
                </a:solidFill>
                <a:latin typeface="Arial"/>
                <a:ea typeface="Arial"/>
                <a:cs typeface="Arial"/>
                <a:sym typeface="Arial"/>
              </a:rPr>
              <a:t>1.2 Pianificare l'agenda tenendo conto delle priorità e delle esigenze interne.</a:t>
            </a:r>
            <a:endParaRPr b="0" sz="3000">
              <a:solidFill>
                <a:srgbClr val="122D4A"/>
              </a:solidFill>
              <a:latin typeface="Arial"/>
              <a:ea typeface="Arial"/>
              <a:cs typeface="Arial"/>
              <a:sym typeface="Arial"/>
            </a:endParaRPr>
          </a:p>
        </p:txBody>
      </p:sp>
      <p:sp>
        <p:nvSpPr>
          <p:cNvPr id="248" name="Google Shape;248;p14"/>
          <p:cNvSpPr txBox="1"/>
          <p:nvPr>
            <p:ph idx="2" type="body"/>
          </p:nvPr>
        </p:nvSpPr>
        <p:spPr>
          <a:xfrm>
            <a:off x="4841475" y="908700"/>
            <a:ext cx="4045200" cy="33261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800"/>
              <a:buNone/>
            </a:pPr>
            <a:r>
              <a:rPr b="1" lang="it-IT" sz="1400">
                <a:solidFill>
                  <a:schemeClr val="dk2"/>
                </a:solidFill>
              </a:rPr>
              <a:t>Quando si pianifica l'agenda è molto importante prendere in considerazione tutto ciò che richiede attenzione, tutti i compiti e le esigenze interne.</a:t>
            </a:r>
            <a:endParaRPr/>
          </a:p>
          <a:p>
            <a:pPr indent="0" lvl="0" marL="0" rtl="0" algn="just">
              <a:lnSpc>
                <a:spcPct val="100000"/>
              </a:lnSpc>
              <a:spcBef>
                <a:spcPts val="0"/>
              </a:spcBef>
              <a:spcAft>
                <a:spcPts val="0"/>
              </a:spcAft>
              <a:buSzPts val="1800"/>
              <a:buNone/>
            </a:pPr>
            <a:r>
              <a:t/>
            </a:r>
            <a:endParaRPr sz="1200">
              <a:solidFill>
                <a:schemeClr val="dk2"/>
              </a:solidFill>
              <a:latin typeface="Calibri"/>
              <a:ea typeface="Calibri"/>
              <a:cs typeface="Calibri"/>
              <a:sym typeface="Calibri"/>
            </a:endParaRPr>
          </a:p>
          <a:p>
            <a:pPr indent="0" lvl="0" marL="0" rtl="0" algn="just">
              <a:lnSpc>
                <a:spcPct val="100000"/>
              </a:lnSpc>
              <a:spcBef>
                <a:spcPts val="0"/>
              </a:spcBef>
              <a:spcAft>
                <a:spcPts val="0"/>
              </a:spcAft>
              <a:buSzPts val="1800"/>
              <a:buNone/>
            </a:pPr>
            <a:r>
              <a:rPr lang="it-IT" sz="1200">
                <a:solidFill>
                  <a:schemeClr val="dk2"/>
                </a:solidFill>
              </a:rPr>
              <a:t>È possibile suddividere i compiti in tre diversi livelli di priorità:</a:t>
            </a:r>
            <a:endParaRPr sz="1200">
              <a:solidFill>
                <a:schemeClr val="dk2"/>
              </a:solidFill>
            </a:endParaRPr>
          </a:p>
          <a:p>
            <a:pPr indent="0" lvl="0" marL="0" rtl="0" algn="just">
              <a:lnSpc>
                <a:spcPct val="100000"/>
              </a:lnSpc>
              <a:spcBef>
                <a:spcPts val="0"/>
              </a:spcBef>
              <a:spcAft>
                <a:spcPts val="0"/>
              </a:spcAft>
              <a:buSzPts val="1800"/>
              <a:buNone/>
            </a:pPr>
            <a:r>
              <a:t/>
            </a:r>
            <a:endParaRPr sz="1200">
              <a:solidFill>
                <a:schemeClr val="dk2"/>
              </a:solidFill>
            </a:endParaRPr>
          </a:p>
          <a:p>
            <a:pPr indent="-304800" lvl="0" marL="457200" rtl="0" algn="just">
              <a:lnSpc>
                <a:spcPct val="100000"/>
              </a:lnSpc>
              <a:spcBef>
                <a:spcPts val="0"/>
              </a:spcBef>
              <a:spcAft>
                <a:spcPts val="0"/>
              </a:spcAft>
              <a:buClr>
                <a:schemeClr val="dk2"/>
              </a:buClr>
              <a:buSzPts val="1200"/>
              <a:buFont typeface="Calibri"/>
              <a:buChar char="-"/>
            </a:pPr>
            <a:r>
              <a:rPr b="1" lang="it-IT" sz="1200">
                <a:solidFill>
                  <a:schemeClr val="dk2"/>
                </a:solidFill>
              </a:rPr>
              <a:t>Priorità critiche s</a:t>
            </a:r>
            <a:r>
              <a:rPr lang="it-IT" sz="1200">
                <a:solidFill>
                  <a:schemeClr val="dk2"/>
                </a:solidFill>
              </a:rPr>
              <a:t>ono sensibili al tempo e di alto valore. Si tratta di compiti che hanno a che fare con crisi o scadenze rigide per i clienti. I compiti di alto valore che non sono sensibili al tempo dovrebbero essere considerati </a:t>
            </a:r>
            <a:r>
              <a:rPr b="1" lang="it-IT" sz="1200">
                <a:solidFill>
                  <a:schemeClr val="dk2"/>
                </a:solidFill>
              </a:rPr>
              <a:t>priorità elevate</a:t>
            </a:r>
            <a:r>
              <a:rPr lang="it-IT" sz="1200">
                <a:solidFill>
                  <a:schemeClr val="dk2"/>
                </a:solidFill>
              </a:rPr>
              <a:t>;</a:t>
            </a:r>
            <a:endParaRPr sz="1200">
              <a:solidFill>
                <a:schemeClr val="dk2"/>
              </a:solidFill>
            </a:endParaRPr>
          </a:p>
          <a:p>
            <a:pPr indent="0" lvl="0" marL="457200" rtl="0" algn="just">
              <a:lnSpc>
                <a:spcPct val="100000"/>
              </a:lnSpc>
              <a:spcBef>
                <a:spcPts val="0"/>
              </a:spcBef>
              <a:spcAft>
                <a:spcPts val="0"/>
              </a:spcAft>
              <a:buSzPts val="1800"/>
              <a:buNone/>
            </a:pPr>
            <a:r>
              <a:t/>
            </a:r>
            <a:endParaRPr sz="1200">
              <a:solidFill>
                <a:schemeClr val="dk2"/>
              </a:solidFill>
            </a:endParaRPr>
          </a:p>
          <a:p>
            <a:pPr indent="-304800" lvl="0" marL="457200" rtl="0" algn="just">
              <a:lnSpc>
                <a:spcPct val="100000"/>
              </a:lnSpc>
              <a:spcBef>
                <a:spcPts val="0"/>
              </a:spcBef>
              <a:spcAft>
                <a:spcPts val="0"/>
              </a:spcAft>
              <a:buClr>
                <a:schemeClr val="dk2"/>
              </a:buClr>
              <a:buSzPts val="1200"/>
              <a:buFont typeface="Calibri"/>
              <a:buChar char="-"/>
            </a:pPr>
            <a:r>
              <a:rPr b="1" lang="it-IT" sz="1200">
                <a:solidFill>
                  <a:schemeClr val="dk2"/>
                </a:solidFill>
              </a:rPr>
              <a:t>Priorità medie</a:t>
            </a:r>
            <a:r>
              <a:rPr lang="it-IT" sz="1200">
                <a:solidFill>
                  <a:schemeClr val="dk2"/>
                </a:solidFill>
              </a:rPr>
              <a:t> possono essere sensibili al tempo ma non di alto valore. Riunioni, comunicazioni via e-mail e organizzazione di progetti possono rientrare in questa categoria;</a:t>
            </a:r>
            <a:endParaRPr sz="1200">
              <a:solidFill>
                <a:schemeClr val="dk2"/>
              </a:solidFill>
            </a:endParaRPr>
          </a:p>
          <a:p>
            <a:pPr indent="0" lvl="0" marL="457200" rtl="0" algn="just">
              <a:lnSpc>
                <a:spcPct val="100000"/>
              </a:lnSpc>
              <a:spcBef>
                <a:spcPts val="0"/>
              </a:spcBef>
              <a:spcAft>
                <a:spcPts val="0"/>
              </a:spcAft>
              <a:buSzPts val="1800"/>
              <a:buNone/>
            </a:pPr>
            <a:r>
              <a:t/>
            </a:r>
            <a:endParaRPr sz="1200">
              <a:solidFill>
                <a:schemeClr val="dk2"/>
              </a:solidFill>
            </a:endParaRPr>
          </a:p>
          <a:p>
            <a:pPr indent="-304800" lvl="0" marL="457200" rtl="0" algn="just">
              <a:lnSpc>
                <a:spcPct val="100000"/>
              </a:lnSpc>
              <a:spcBef>
                <a:spcPts val="0"/>
              </a:spcBef>
              <a:spcAft>
                <a:spcPts val="0"/>
              </a:spcAft>
              <a:buClr>
                <a:schemeClr val="dk2"/>
              </a:buClr>
              <a:buSzPts val="1200"/>
              <a:buFont typeface="Calibri"/>
              <a:buChar char="-"/>
            </a:pPr>
            <a:r>
              <a:rPr b="1" lang="it-IT" sz="1200">
                <a:solidFill>
                  <a:schemeClr val="dk2"/>
                </a:solidFill>
              </a:rPr>
              <a:t>Compiti a bassa priorità </a:t>
            </a:r>
            <a:r>
              <a:rPr lang="it-IT" sz="1200">
                <a:solidFill>
                  <a:schemeClr val="dk2"/>
                </a:solidFill>
              </a:rPr>
              <a:t>sono quelli che non sono sensibili al tempo e non hanno un valore elevato.</a:t>
            </a:r>
            <a:endParaRPr sz="1200">
              <a:solidFill>
                <a:schemeClr val="dk2"/>
              </a:solidFill>
            </a:endParaRPr>
          </a:p>
          <a:p>
            <a:pPr indent="0" lvl="0" marL="457200" rtl="0" algn="l">
              <a:lnSpc>
                <a:spcPct val="100000"/>
              </a:lnSpc>
              <a:spcBef>
                <a:spcPts val="0"/>
              </a:spcBef>
              <a:spcAft>
                <a:spcPts val="0"/>
              </a:spcAft>
              <a:buSzPts val="1800"/>
              <a:buNone/>
            </a:pPr>
            <a:r>
              <a:t/>
            </a:r>
            <a:endParaRPr sz="1600">
              <a:solidFill>
                <a:schemeClr val="dk2"/>
              </a:solidFill>
            </a:endParaRPr>
          </a:p>
        </p:txBody>
      </p:sp>
      <p:pic>
        <p:nvPicPr>
          <p:cNvPr id="249" name="Google Shape;249;p14"/>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250" name="Google Shape;250;p14"/>
          <p:cNvPicPr preferRelativeResize="0"/>
          <p:nvPr/>
        </p:nvPicPr>
        <p:blipFill rotWithShape="1">
          <a:blip r:embed="rId5">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5"/>
          <p:cNvSpPr txBox="1"/>
          <p:nvPr>
            <p:ph type="title"/>
          </p:nvPr>
        </p:nvSpPr>
        <p:spPr>
          <a:xfrm>
            <a:off x="259400" y="1379700"/>
            <a:ext cx="4045200" cy="277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2"/>
              </a:buClr>
              <a:buSzPts val="1100"/>
              <a:buFont typeface="Arial"/>
              <a:buNone/>
            </a:pPr>
            <a:r>
              <a:rPr lang="it-IT" sz="2200">
                <a:solidFill>
                  <a:schemeClr val="dk2"/>
                </a:solidFill>
                <a:latin typeface="Arial"/>
                <a:ea typeface="Arial"/>
                <a:cs typeface="Arial"/>
                <a:sym typeface="Arial"/>
              </a:rPr>
              <a:t>1.3 Articolare la missione dell'impresa sociale</a:t>
            </a:r>
            <a:endParaRPr b="0" sz="3000">
              <a:solidFill>
                <a:srgbClr val="122D4A"/>
              </a:solidFill>
              <a:latin typeface="Arial"/>
              <a:ea typeface="Arial"/>
              <a:cs typeface="Arial"/>
              <a:sym typeface="Arial"/>
            </a:endParaRPr>
          </a:p>
        </p:txBody>
      </p:sp>
      <p:sp>
        <p:nvSpPr>
          <p:cNvPr id="256" name="Google Shape;256;p15"/>
          <p:cNvSpPr txBox="1"/>
          <p:nvPr>
            <p:ph idx="2" type="body"/>
          </p:nvPr>
        </p:nvSpPr>
        <p:spPr>
          <a:xfrm>
            <a:off x="4925500" y="908700"/>
            <a:ext cx="4045200" cy="33261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800"/>
              <a:buNone/>
            </a:pPr>
            <a:r>
              <a:t/>
            </a:r>
            <a:endParaRPr sz="1400">
              <a:solidFill>
                <a:schemeClr val="dk2"/>
              </a:solidFill>
            </a:endParaRPr>
          </a:p>
          <a:p>
            <a:pPr indent="0" lvl="0" marL="0" rtl="0" algn="just">
              <a:lnSpc>
                <a:spcPct val="100000"/>
              </a:lnSpc>
              <a:spcBef>
                <a:spcPts val="0"/>
              </a:spcBef>
              <a:spcAft>
                <a:spcPts val="0"/>
              </a:spcAft>
              <a:buSzPts val="1800"/>
              <a:buNone/>
            </a:pPr>
            <a:r>
              <a:t/>
            </a:r>
            <a:endParaRPr sz="1400">
              <a:solidFill>
                <a:schemeClr val="dk2"/>
              </a:solidFill>
            </a:endParaRPr>
          </a:p>
          <a:p>
            <a:pPr indent="0" lvl="0" marL="0" rtl="0" algn="just">
              <a:lnSpc>
                <a:spcPct val="100000"/>
              </a:lnSpc>
              <a:spcBef>
                <a:spcPts val="0"/>
              </a:spcBef>
              <a:spcAft>
                <a:spcPts val="0"/>
              </a:spcAft>
              <a:buSzPts val="1800"/>
              <a:buNone/>
            </a:pPr>
            <a:r>
              <a:rPr lang="it-IT" sz="1400">
                <a:solidFill>
                  <a:schemeClr val="dk2"/>
                </a:solidFill>
              </a:rPr>
              <a:t>La vostra impresa sociale deve avere un marchio e un business brief chiaramente definiti che comunichino </a:t>
            </a:r>
            <a:r>
              <a:rPr b="1" lang="it-IT" sz="1400">
                <a:solidFill>
                  <a:schemeClr val="dk2"/>
                </a:solidFill>
              </a:rPr>
              <a:t>cosa fa</a:t>
            </a:r>
            <a:r>
              <a:rPr lang="it-IT" sz="1400">
                <a:solidFill>
                  <a:schemeClr val="dk2"/>
                </a:solidFill>
              </a:rPr>
              <a:t>, </a:t>
            </a:r>
            <a:r>
              <a:rPr b="1" lang="it-IT" sz="1400">
                <a:solidFill>
                  <a:schemeClr val="dk2"/>
                </a:solidFill>
              </a:rPr>
              <a:t>come lo fa </a:t>
            </a:r>
            <a:r>
              <a:rPr lang="it-IT" sz="1400">
                <a:solidFill>
                  <a:schemeClr val="dk2"/>
                </a:solidFill>
              </a:rPr>
              <a:t>e </a:t>
            </a:r>
            <a:r>
              <a:rPr b="1" lang="it-IT" sz="1400">
                <a:solidFill>
                  <a:schemeClr val="dk2"/>
                </a:solidFill>
              </a:rPr>
              <a:t>perché lo fa</a:t>
            </a:r>
            <a:r>
              <a:rPr lang="it-IT" sz="1400">
                <a:solidFill>
                  <a:schemeClr val="dk2"/>
                </a:solidFill>
              </a:rPr>
              <a:t>.</a:t>
            </a:r>
            <a:endParaRPr/>
          </a:p>
          <a:p>
            <a:pPr indent="0" lvl="0" marL="0" rtl="0" algn="just">
              <a:lnSpc>
                <a:spcPct val="100000"/>
              </a:lnSpc>
              <a:spcBef>
                <a:spcPts val="0"/>
              </a:spcBef>
              <a:spcAft>
                <a:spcPts val="0"/>
              </a:spcAft>
              <a:buSzPts val="1800"/>
              <a:buNone/>
            </a:pPr>
            <a:r>
              <a:t/>
            </a:r>
            <a:endParaRPr sz="1400">
              <a:solidFill>
                <a:schemeClr val="dk2"/>
              </a:solidFill>
            </a:endParaRPr>
          </a:p>
          <a:p>
            <a:pPr indent="0" lvl="0" marL="0" rtl="0" algn="just">
              <a:lnSpc>
                <a:spcPct val="100000"/>
              </a:lnSpc>
              <a:spcBef>
                <a:spcPts val="0"/>
              </a:spcBef>
              <a:spcAft>
                <a:spcPts val="0"/>
              </a:spcAft>
              <a:buSzPts val="1800"/>
              <a:buNone/>
            </a:pPr>
            <a:r>
              <a:rPr lang="it-IT" sz="1400">
                <a:solidFill>
                  <a:schemeClr val="dk2"/>
                </a:solidFill>
              </a:rPr>
              <a:t>Un'impresa sociale si distingue da un'impresa convenzionale perché nasce con l'obiettivo primario di affrontare un problema o promuovere una causa.</a:t>
            </a:r>
            <a:endParaRPr/>
          </a:p>
          <a:p>
            <a:pPr indent="0" lvl="0" marL="0" rtl="0" algn="just">
              <a:lnSpc>
                <a:spcPct val="100000"/>
              </a:lnSpc>
              <a:spcBef>
                <a:spcPts val="0"/>
              </a:spcBef>
              <a:spcAft>
                <a:spcPts val="0"/>
              </a:spcAft>
              <a:buSzPts val="1800"/>
              <a:buNone/>
            </a:pPr>
            <a:r>
              <a:t/>
            </a:r>
            <a:endParaRPr sz="1400">
              <a:solidFill>
                <a:schemeClr val="dk2"/>
              </a:solidFill>
            </a:endParaRPr>
          </a:p>
          <a:p>
            <a:pPr indent="0" lvl="0" marL="0" rtl="0" algn="just">
              <a:lnSpc>
                <a:spcPct val="100000"/>
              </a:lnSpc>
              <a:spcBef>
                <a:spcPts val="0"/>
              </a:spcBef>
              <a:spcAft>
                <a:spcPts val="0"/>
              </a:spcAft>
              <a:buSzPts val="1800"/>
              <a:buNone/>
            </a:pPr>
            <a:r>
              <a:rPr b="1" lang="it-IT" sz="1400">
                <a:solidFill>
                  <a:schemeClr val="dk2"/>
                </a:solidFill>
              </a:rPr>
              <a:t>Affrontare un problema o una sfida diventa la "missione sociale" dell'organizzazione</a:t>
            </a:r>
            <a:r>
              <a:rPr lang="it-IT" sz="1400">
                <a:solidFill>
                  <a:schemeClr val="dk2"/>
                </a:solidFill>
              </a:rPr>
              <a:t>. </a:t>
            </a:r>
            <a:endParaRPr/>
          </a:p>
          <a:p>
            <a:pPr indent="0" lvl="0" marL="0" rtl="0" algn="just">
              <a:lnSpc>
                <a:spcPct val="100000"/>
              </a:lnSpc>
              <a:spcBef>
                <a:spcPts val="0"/>
              </a:spcBef>
              <a:spcAft>
                <a:spcPts val="0"/>
              </a:spcAft>
              <a:buSzPts val="1800"/>
              <a:buNone/>
            </a:pPr>
            <a:r>
              <a:t/>
            </a:r>
            <a:endParaRPr sz="1200">
              <a:solidFill>
                <a:schemeClr val="dk2"/>
              </a:solidFill>
              <a:latin typeface="Calibri"/>
              <a:ea typeface="Calibri"/>
              <a:cs typeface="Calibri"/>
              <a:sym typeface="Calibri"/>
            </a:endParaRPr>
          </a:p>
          <a:p>
            <a:pPr indent="0" lvl="0" marL="0" rtl="0" algn="just">
              <a:lnSpc>
                <a:spcPct val="100000"/>
              </a:lnSpc>
              <a:spcBef>
                <a:spcPts val="0"/>
              </a:spcBef>
              <a:spcAft>
                <a:spcPts val="0"/>
              </a:spcAft>
              <a:buSzPts val="1800"/>
              <a:buNone/>
            </a:pPr>
            <a:r>
              <a:t/>
            </a:r>
            <a:endParaRPr sz="1200">
              <a:solidFill>
                <a:schemeClr val="dk2"/>
              </a:solidFill>
              <a:latin typeface="Calibri"/>
              <a:ea typeface="Calibri"/>
              <a:cs typeface="Calibri"/>
              <a:sym typeface="Calibri"/>
            </a:endParaRPr>
          </a:p>
          <a:p>
            <a:pPr indent="0" lvl="0" marL="0" rtl="0" algn="l">
              <a:lnSpc>
                <a:spcPct val="100000"/>
              </a:lnSpc>
              <a:spcBef>
                <a:spcPts val="0"/>
              </a:spcBef>
              <a:spcAft>
                <a:spcPts val="0"/>
              </a:spcAft>
              <a:buSzPts val="1800"/>
              <a:buNone/>
            </a:pPr>
            <a:r>
              <a:t/>
            </a:r>
            <a:endParaRPr sz="1600">
              <a:solidFill>
                <a:schemeClr val="dk2"/>
              </a:solidFill>
            </a:endParaRPr>
          </a:p>
        </p:txBody>
      </p:sp>
      <p:pic>
        <p:nvPicPr>
          <p:cNvPr id="257" name="Google Shape;257;p15"/>
          <p:cNvPicPr preferRelativeResize="0"/>
          <p:nvPr/>
        </p:nvPicPr>
        <p:blipFill rotWithShape="1">
          <a:blip r:embed="rId3">
            <a:alphaModFix/>
          </a:blip>
          <a:srcRect b="0" l="0" r="0" t="0"/>
          <a:stretch/>
        </p:blipFill>
        <p:spPr>
          <a:xfrm>
            <a:off x="265500" y="4577350"/>
            <a:ext cx="1484200" cy="307805"/>
          </a:xfrm>
          <a:prstGeom prst="rect">
            <a:avLst/>
          </a:prstGeom>
          <a:noFill/>
          <a:ln>
            <a:noFill/>
          </a:ln>
        </p:spPr>
      </p:pic>
      <p:pic>
        <p:nvPicPr>
          <p:cNvPr id="258" name="Google Shape;258;p15"/>
          <p:cNvPicPr preferRelativeResize="0"/>
          <p:nvPr/>
        </p:nvPicPr>
        <p:blipFill rotWithShape="1">
          <a:blip r:embed="rId4">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6"/>
          <p:cNvSpPr txBox="1"/>
          <p:nvPr>
            <p:ph idx="1" type="body"/>
          </p:nvPr>
        </p:nvSpPr>
        <p:spPr>
          <a:xfrm>
            <a:off x="2660049" y="447300"/>
            <a:ext cx="5851800" cy="338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b="1" sz="1700">
              <a:solidFill>
                <a:schemeClr val="dk1"/>
              </a:solidFill>
              <a:latin typeface="Arial"/>
              <a:ea typeface="Arial"/>
              <a:cs typeface="Arial"/>
              <a:sym typeface="Arial"/>
            </a:endParaRPr>
          </a:p>
          <a:p>
            <a:pPr indent="0" lvl="0" marL="0" rtl="0" algn="ctr">
              <a:lnSpc>
                <a:spcPct val="100000"/>
              </a:lnSpc>
              <a:spcBef>
                <a:spcPts val="0"/>
              </a:spcBef>
              <a:spcAft>
                <a:spcPts val="0"/>
              </a:spcAft>
              <a:buSzPts val="1400"/>
              <a:buNone/>
            </a:pPr>
            <a:r>
              <a:rPr b="1" lang="it-IT" sz="1700">
                <a:solidFill>
                  <a:schemeClr val="dk1"/>
                </a:solidFill>
              </a:rPr>
              <a:t>La dichiarazione di missione</a:t>
            </a:r>
            <a:endParaRPr/>
          </a:p>
          <a:p>
            <a:pPr indent="0" lvl="0" marL="0" rtl="0" algn="ctr">
              <a:lnSpc>
                <a:spcPct val="100000"/>
              </a:lnSpc>
              <a:spcBef>
                <a:spcPts val="0"/>
              </a:spcBef>
              <a:spcAft>
                <a:spcPts val="0"/>
              </a:spcAft>
              <a:buSzPts val="1400"/>
              <a:buNone/>
            </a:pPr>
            <a:r>
              <a:t/>
            </a:r>
            <a:endParaRPr b="1" sz="1700">
              <a:solidFill>
                <a:schemeClr val="dk1"/>
              </a:solidFill>
            </a:endParaRPr>
          </a:p>
          <a:p>
            <a:pPr indent="0" lvl="0" marL="0" rtl="0" algn="ctr">
              <a:lnSpc>
                <a:spcPct val="100000"/>
              </a:lnSpc>
              <a:spcBef>
                <a:spcPts val="0"/>
              </a:spcBef>
              <a:spcAft>
                <a:spcPts val="0"/>
              </a:spcAft>
              <a:buSzPts val="1400"/>
              <a:buNone/>
            </a:pPr>
            <a:r>
              <a:t/>
            </a:r>
            <a:endParaRPr b="1">
              <a:solidFill>
                <a:schemeClr val="dk1"/>
              </a:solidFill>
            </a:endParaRPr>
          </a:p>
          <a:p>
            <a:pPr indent="0" lvl="0" marL="0" rtl="0" algn="ctr">
              <a:lnSpc>
                <a:spcPct val="100000"/>
              </a:lnSpc>
              <a:spcBef>
                <a:spcPts val="0"/>
              </a:spcBef>
              <a:spcAft>
                <a:spcPts val="0"/>
              </a:spcAft>
              <a:buSzPts val="1400"/>
              <a:buNone/>
            </a:pPr>
            <a:r>
              <a:rPr b="1" lang="it-IT" sz="1200">
                <a:highlight>
                  <a:srgbClr val="FFFFFF"/>
                </a:highlight>
              </a:rPr>
              <a:t>La dichiarazione di missione è l'idea essenziale e diretta del </a:t>
            </a:r>
            <a:r>
              <a:rPr b="1" lang="it-IT" sz="1200">
                <a:solidFill>
                  <a:srgbClr val="D04A43"/>
                </a:solidFill>
                <a:highlight>
                  <a:srgbClr val="FFFFFF"/>
                </a:highlight>
              </a:rPr>
              <a:t>perché</a:t>
            </a:r>
            <a:r>
              <a:rPr b="1" lang="it-IT" sz="1200">
                <a:highlight>
                  <a:srgbClr val="FFFFFF"/>
                </a:highlight>
              </a:rPr>
              <a:t> e del </a:t>
            </a:r>
            <a:r>
              <a:rPr b="1" lang="it-IT" sz="1200">
                <a:solidFill>
                  <a:srgbClr val="F19B38"/>
                </a:solidFill>
                <a:highlight>
                  <a:srgbClr val="FFFFFF"/>
                </a:highlight>
              </a:rPr>
              <a:t>cosa</a:t>
            </a:r>
            <a:r>
              <a:rPr b="1" lang="it-IT" sz="1200">
                <a:highlight>
                  <a:srgbClr val="FFFFFF"/>
                </a:highlight>
              </a:rPr>
              <a:t> si intende realizzare.</a:t>
            </a:r>
            <a:endParaRPr/>
          </a:p>
          <a:p>
            <a:pPr indent="0" lvl="0" marL="0" rtl="0" algn="ctr">
              <a:lnSpc>
                <a:spcPct val="100000"/>
              </a:lnSpc>
              <a:spcBef>
                <a:spcPts val="0"/>
              </a:spcBef>
              <a:spcAft>
                <a:spcPts val="0"/>
              </a:spcAft>
              <a:buSzPts val="1400"/>
              <a:buNone/>
            </a:pPr>
            <a:r>
              <a:t/>
            </a:r>
            <a:endParaRPr b="1" sz="1200"/>
          </a:p>
          <a:p>
            <a:pPr indent="-304800" lvl="0" marL="457200" rtl="0" algn="just">
              <a:lnSpc>
                <a:spcPct val="100000"/>
              </a:lnSpc>
              <a:spcBef>
                <a:spcPts val="0"/>
              </a:spcBef>
              <a:spcAft>
                <a:spcPts val="0"/>
              </a:spcAft>
              <a:buSzPts val="1200"/>
              <a:buFont typeface="Calibri"/>
              <a:buChar char="-"/>
            </a:pPr>
            <a:r>
              <a:rPr lang="it-IT" sz="1200"/>
              <a:t>Le imprese sociali si trovano spesso a dover rispondere alla domanda </a:t>
            </a:r>
            <a:r>
              <a:rPr b="1" lang="it-IT" sz="1200">
                <a:solidFill>
                  <a:srgbClr val="12129F"/>
                </a:solidFill>
              </a:rPr>
              <a:t>"Perché?": </a:t>
            </a:r>
            <a:r>
              <a:rPr lang="it-IT" sz="1200">
                <a:solidFill>
                  <a:schemeClr val="dk2"/>
                </a:solidFill>
              </a:rPr>
              <a:t>il fondamento della </a:t>
            </a:r>
            <a:r>
              <a:rPr lang="it-IT" sz="1200"/>
              <a:t>vostra impresa sociale e </a:t>
            </a:r>
            <a:r>
              <a:rPr b="1" lang="it-IT" sz="1200"/>
              <a:t>i valori </a:t>
            </a:r>
            <a:r>
              <a:rPr lang="it-IT" sz="1200"/>
              <a:t>che vuole perseguire. Una </a:t>
            </a:r>
            <a:r>
              <a:rPr lang="it-IT" sz="1200">
                <a:solidFill>
                  <a:schemeClr val="dk2"/>
                </a:solidFill>
              </a:rPr>
              <a:t>visione ben chiara e definita</a:t>
            </a:r>
            <a:r>
              <a:rPr lang="it-IT" sz="1200"/>
              <a:t> arriva davvero al </a:t>
            </a:r>
            <a:r>
              <a:rPr b="1" lang="it-IT" sz="1200"/>
              <a:t>"perché" </a:t>
            </a:r>
            <a:r>
              <a:rPr lang="it-IT" sz="1200"/>
              <a:t>della vostra organizzazione.</a:t>
            </a:r>
            <a:endParaRPr sz="1200"/>
          </a:p>
          <a:p>
            <a:pPr indent="0" lvl="0" marL="457200" rtl="0" algn="just">
              <a:lnSpc>
                <a:spcPct val="100000"/>
              </a:lnSpc>
              <a:spcBef>
                <a:spcPts val="0"/>
              </a:spcBef>
              <a:spcAft>
                <a:spcPts val="0"/>
              </a:spcAft>
              <a:buSzPts val="1400"/>
              <a:buNone/>
            </a:pPr>
            <a:r>
              <a:t/>
            </a:r>
            <a:endParaRPr sz="1200"/>
          </a:p>
          <a:p>
            <a:pPr indent="-304800" lvl="0" marL="457200" rtl="0" algn="just">
              <a:lnSpc>
                <a:spcPct val="100000"/>
              </a:lnSpc>
              <a:spcBef>
                <a:spcPts val="0"/>
              </a:spcBef>
              <a:spcAft>
                <a:spcPts val="0"/>
              </a:spcAft>
              <a:buSzPts val="1200"/>
              <a:buFont typeface="Calibri"/>
              <a:buChar char="-"/>
            </a:pPr>
            <a:r>
              <a:rPr lang="it-IT" sz="1200"/>
              <a:t>Il </a:t>
            </a:r>
            <a:r>
              <a:rPr b="1" lang="it-IT" sz="1200">
                <a:solidFill>
                  <a:srgbClr val="12129F"/>
                </a:solidFill>
              </a:rPr>
              <a:t>"Che cosa" </a:t>
            </a:r>
            <a:r>
              <a:rPr lang="it-IT" sz="1200"/>
              <a:t>è ciò che avete designato per l'azienda e risponde alla domanda "che cosa farete per fare la differenza?". Il </a:t>
            </a:r>
            <a:r>
              <a:rPr b="1" lang="it-IT" sz="1200"/>
              <a:t>"cosa" </a:t>
            </a:r>
            <a:r>
              <a:rPr lang="it-IT" sz="1200"/>
              <a:t>indica l'</a:t>
            </a:r>
            <a:r>
              <a:rPr b="1" lang="it-IT" sz="1200">
                <a:solidFill>
                  <a:srgbClr val="12129F"/>
                </a:solidFill>
              </a:rPr>
              <a:t>obiettivo</a:t>
            </a:r>
            <a:r>
              <a:rPr lang="it-IT" sz="1200"/>
              <a:t> dell'organizzazione.</a:t>
            </a:r>
            <a:endParaRPr sz="1200"/>
          </a:p>
          <a:p>
            <a:pPr indent="0" lvl="0" marL="0" rtl="0" algn="just">
              <a:lnSpc>
                <a:spcPct val="100000"/>
              </a:lnSpc>
              <a:spcBef>
                <a:spcPts val="1000"/>
              </a:spcBef>
              <a:spcAft>
                <a:spcPts val="0"/>
              </a:spcAft>
              <a:buSzPts val="1400"/>
              <a:buNone/>
            </a:pPr>
            <a:r>
              <a:rPr lang="it-IT" sz="1200"/>
              <a:t>Il modo in cui stabiliamo la dichiarazione di missione consiste nel definire gli obiettivi in un'unica frase che racchiuda l'intera visione. Deve essere breve, specifica e misurabile. </a:t>
            </a:r>
            <a:endParaRPr sz="1200"/>
          </a:p>
          <a:p>
            <a:pPr indent="0" lvl="0" marL="0" rtl="0" algn="just">
              <a:lnSpc>
                <a:spcPct val="100000"/>
              </a:lnSpc>
              <a:spcBef>
                <a:spcPts val="0"/>
              </a:spcBef>
              <a:spcAft>
                <a:spcPts val="0"/>
              </a:spcAft>
              <a:buSzPts val="1400"/>
              <a:buNone/>
            </a:pPr>
            <a:r>
              <a:t/>
            </a:r>
            <a:endParaRPr b="1" i="1" sz="1200">
              <a:highlight>
                <a:srgbClr val="FFFFFF"/>
              </a:highlight>
            </a:endParaRPr>
          </a:p>
          <a:p>
            <a:pPr indent="0" lvl="0" marL="0" rtl="0" algn="ctr">
              <a:lnSpc>
                <a:spcPct val="100000"/>
              </a:lnSpc>
              <a:spcBef>
                <a:spcPts val="0"/>
              </a:spcBef>
              <a:spcAft>
                <a:spcPts val="0"/>
              </a:spcAft>
              <a:buSzPts val="1400"/>
              <a:buNone/>
            </a:pPr>
            <a:r>
              <a:rPr b="1" i="1" lang="it-IT" sz="1200">
                <a:highlight>
                  <a:srgbClr val="FFFFFF"/>
                </a:highlight>
              </a:rPr>
              <a:t>Nelle imprese sociali, questa può anche essere descritta come la vostra "missione sociale".</a:t>
            </a:r>
            <a:endParaRPr sz="1200"/>
          </a:p>
        </p:txBody>
      </p:sp>
      <p:pic>
        <p:nvPicPr>
          <p:cNvPr id="264" name="Google Shape;264;p16"/>
          <p:cNvPicPr preferRelativeResize="0"/>
          <p:nvPr/>
        </p:nvPicPr>
        <p:blipFill rotWithShape="1">
          <a:blip r:embed="rId3">
            <a:alphaModFix/>
          </a:blip>
          <a:srcRect b="0" l="0" r="0" t="0"/>
          <a:stretch/>
        </p:blipFill>
        <p:spPr>
          <a:xfrm>
            <a:off x="811500" y="2680325"/>
            <a:ext cx="1062350" cy="1084025"/>
          </a:xfrm>
          <a:prstGeom prst="rect">
            <a:avLst/>
          </a:prstGeom>
          <a:noFill/>
          <a:ln>
            <a:noFill/>
          </a:ln>
        </p:spPr>
      </p:pic>
      <p:pic>
        <p:nvPicPr>
          <p:cNvPr id="265" name="Google Shape;265;p16"/>
          <p:cNvPicPr preferRelativeResize="0"/>
          <p:nvPr/>
        </p:nvPicPr>
        <p:blipFill rotWithShape="1">
          <a:blip r:embed="rId4">
            <a:alphaModFix/>
          </a:blip>
          <a:srcRect b="0" l="0" r="0" t="0"/>
          <a:stretch/>
        </p:blipFill>
        <p:spPr>
          <a:xfrm>
            <a:off x="817088" y="1540850"/>
            <a:ext cx="1051175" cy="1084020"/>
          </a:xfrm>
          <a:prstGeom prst="rect">
            <a:avLst/>
          </a:prstGeom>
          <a:noFill/>
          <a:ln>
            <a:noFill/>
          </a:ln>
        </p:spPr>
      </p:pic>
      <p:pic>
        <p:nvPicPr>
          <p:cNvPr id="266" name="Google Shape;266;p16"/>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pic>
        <p:nvPicPr>
          <p:cNvPr id="267" name="Google Shape;267;p16"/>
          <p:cNvPicPr preferRelativeResize="0"/>
          <p:nvPr/>
        </p:nvPicPr>
        <p:blipFill rotWithShape="1">
          <a:blip r:embed="rId6">
            <a:alphaModFix/>
          </a:blip>
          <a:srcRect b="0" l="0" r="0" t="0"/>
          <a:stretch/>
        </p:blipFill>
        <p:spPr>
          <a:xfrm>
            <a:off x="0" y="447300"/>
            <a:ext cx="1097150" cy="1038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7"/>
          <p:cNvSpPr txBox="1"/>
          <p:nvPr>
            <p:ph type="title"/>
          </p:nvPr>
        </p:nvSpPr>
        <p:spPr>
          <a:xfrm>
            <a:off x="265500" y="644444"/>
            <a:ext cx="4045200" cy="2776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2"/>
              </a:buClr>
              <a:buSzPts val="1100"/>
              <a:buFont typeface="Arial"/>
              <a:buNone/>
            </a:pPr>
            <a:r>
              <a:rPr lang="it-IT" sz="1900">
                <a:solidFill>
                  <a:schemeClr val="dk2"/>
                </a:solidFill>
                <a:latin typeface="Arial"/>
                <a:ea typeface="Arial"/>
                <a:cs typeface="Arial"/>
                <a:sym typeface="Arial"/>
              </a:rPr>
              <a:t>1.4 </a:t>
            </a:r>
            <a:r>
              <a:rPr lang="it-IT" sz="1900">
                <a:solidFill>
                  <a:schemeClr val="dk2"/>
                </a:solidFill>
                <a:highlight>
                  <a:schemeClr val="lt1"/>
                </a:highlight>
                <a:latin typeface="Arial"/>
                <a:ea typeface="Arial"/>
                <a:cs typeface="Arial"/>
                <a:sym typeface="Arial"/>
              </a:rPr>
              <a:t>Delineare le azioni specifiche per il raggiungimento di obiettivi e traguardi</a:t>
            </a:r>
            <a:endParaRPr b="0" sz="3000">
              <a:solidFill>
                <a:srgbClr val="122D4A"/>
              </a:solidFill>
              <a:latin typeface="Arial"/>
              <a:ea typeface="Arial"/>
              <a:cs typeface="Arial"/>
              <a:sym typeface="Arial"/>
            </a:endParaRPr>
          </a:p>
        </p:txBody>
      </p:sp>
      <p:sp>
        <p:nvSpPr>
          <p:cNvPr id="273" name="Google Shape;273;p17"/>
          <p:cNvSpPr txBox="1"/>
          <p:nvPr>
            <p:ph idx="2" type="body"/>
          </p:nvPr>
        </p:nvSpPr>
        <p:spPr>
          <a:xfrm>
            <a:off x="4934800" y="1020725"/>
            <a:ext cx="4045200" cy="33261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800"/>
              <a:buNone/>
            </a:pPr>
            <a:r>
              <a:t/>
            </a:r>
            <a:endParaRPr sz="1400">
              <a:solidFill>
                <a:schemeClr val="dk2"/>
              </a:solidFill>
            </a:endParaRPr>
          </a:p>
          <a:p>
            <a:pPr indent="0" lvl="0" marL="0" rtl="0" algn="just">
              <a:lnSpc>
                <a:spcPct val="100000"/>
              </a:lnSpc>
              <a:spcBef>
                <a:spcPts val="0"/>
              </a:spcBef>
              <a:spcAft>
                <a:spcPts val="0"/>
              </a:spcAft>
              <a:buSzPts val="1800"/>
              <a:buNone/>
            </a:pPr>
            <a:r>
              <a:t/>
            </a:r>
            <a:endParaRPr sz="1400">
              <a:solidFill>
                <a:schemeClr val="dk2"/>
              </a:solidFill>
            </a:endParaRPr>
          </a:p>
          <a:p>
            <a:pPr indent="-228600" lvl="0" marL="381000" rtl="0" algn="l">
              <a:lnSpc>
                <a:spcPct val="100000"/>
              </a:lnSpc>
              <a:spcBef>
                <a:spcPts val="0"/>
              </a:spcBef>
              <a:spcAft>
                <a:spcPts val="0"/>
              </a:spcAft>
              <a:buClr>
                <a:schemeClr val="dk2"/>
              </a:buClr>
              <a:buSzPts val="1200"/>
              <a:buFont typeface="Arial"/>
              <a:buAutoNum type="arabicPeriod"/>
            </a:pPr>
            <a:r>
              <a:rPr lang="it-IT" sz="1200">
                <a:solidFill>
                  <a:schemeClr val="dk2"/>
                </a:solidFill>
                <a:latin typeface="Calibri"/>
                <a:ea typeface="Calibri"/>
                <a:cs typeface="Calibri"/>
                <a:sym typeface="Calibri"/>
              </a:rPr>
              <a:t>Una volta stabilita la dichiarazione della missione per la vostra causa, il passo successivo sarà la determinazione del </a:t>
            </a:r>
            <a:r>
              <a:rPr b="1" i="1" lang="it-IT" sz="1200">
                <a:solidFill>
                  <a:schemeClr val="dk2"/>
                </a:solidFill>
                <a:latin typeface="Calibri"/>
                <a:ea typeface="Calibri"/>
                <a:cs typeface="Calibri"/>
                <a:sym typeface="Calibri"/>
              </a:rPr>
              <a:t>come. </a:t>
            </a:r>
            <a:r>
              <a:rPr lang="it-IT" sz="1200">
                <a:solidFill>
                  <a:schemeClr val="dk2"/>
                </a:solidFill>
                <a:latin typeface="Calibri"/>
                <a:ea typeface="Calibri"/>
                <a:cs typeface="Calibri"/>
                <a:sym typeface="Calibri"/>
              </a:rPr>
              <a:t>Questo informa su </a:t>
            </a:r>
            <a:r>
              <a:rPr b="1" lang="it-IT" sz="1200">
                <a:solidFill>
                  <a:schemeClr val="dk2"/>
                </a:solidFill>
                <a:latin typeface="Calibri"/>
                <a:ea typeface="Calibri"/>
                <a:cs typeface="Calibri"/>
                <a:sym typeface="Calibri"/>
              </a:rPr>
              <a:t>come</a:t>
            </a:r>
            <a:r>
              <a:rPr lang="it-IT" sz="1200">
                <a:solidFill>
                  <a:schemeClr val="dk2"/>
                </a:solidFill>
                <a:latin typeface="Calibri"/>
                <a:ea typeface="Calibri"/>
                <a:cs typeface="Calibri"/>
                <a:sym typeface="Calibri"/>
              </a:rPr>
              <a:t> intendete realizzare il cambiamento che ritenete necessario.</a:t>
            </a:r>
            <a:br>
              <a:rPr lang="it-IT" sz="1200">
                <a:solidFill>
                  <a:schemeClr val="dk2"/>
                </a:solidFill>
                <a:latin typeface="Calibri"/>
                <a:ea typeface="Calibri"/>
                <a:cs typeface="Calibri"/>
                <a:sym typeface="Calibri"/>
              </a:rPr>
            </a:br>
            <a:endParaRPr sz="1400">
              <a:solidFill>
                <a:schemeClr val="dk2"/>
              </a:solidFill>
            </a:endParaRPr>
          </a:p>
          <a:p>
            <a:pPr indent="-304800" lvl="0" marL="457200" rtl="0" algn="l">
              <a:lnSpc>
                <a:spcPct val="100000"/>
              </a:lnSpc>
              <a:spcBef>
                <a:spcPts val="0"/>
              </a:spcBef>
              <a:spcAft>
                <a:spcPts val="0"/>
              </a:spcAft>
              <a:buClr>
                <a:schemeClr val="dk2"/>
              </a:buClr>
              <a:buSzPts val="1200"/>
              <a:buFont typeface="Calibri"/>
              <a:buAutoNum type="arabicPeriod"/>
            </a:pPr>
            <a:r>
              <a:rPr lang="it-IT" sz="1200">
                <a:solidFill>
                  <a:schemeClr val="dk2"/>
                </a:solidFill>
                <a:latin typeface="Calibri"/>
                <a:ea typeface="Calibri"/>
                <a:cs typeface="Calibri"/>
                <a:sym typeface="Calibri"/>
              </a:rPr>
              <a:t>Bisogna individuare </a:t>
            </a:r>
            <a:r>
              <a:rPr b="1" lang="it-IT" sz="1200">
                <a:solidFill>
                  <a:schemeClr val="dk2"/>
                </a:solidFill>
                <a:latin typeface="Calibri"/>
                <a:ea typeface="Calibri"/>
                <a:cs typeface="Calibri"/>
                <a:sym typeface="Calibri"/>
              </a:rPr>
              <a:t>chi</a:t>
            </a:r>
            <a:r>
              <a:rPr lang="it-IT" sz="1200">
                <a:solidFill>
                  <a:schemeClr val="dk2"/>
                </a:solidFill>
                <a:latin typeface="Calibri"/>
                <a:ea typeface="Calibri"/>
                <a:cs typeface="Calibri"/>
                <a:sym typeface="Calibri"/>
              </a:rPr>
              <a:t> lo farà.</a:t>
            </a:r>
            <a:br>
              <a:rPr lang="it-IT" sz="1200">
                <a:solidFill>
                  <a:schemeClr val="dk2"/>
                </a:solidFill>
                <a:latin typeface="Calibri"/>
                <a:ea typeface="Calibri"/>
                <a:cs typeface="Calibri"/>
                <a:sym typeface="Calibri"/>
              </a:rPr>
            </a:br>
            <a:endParaRPr sz="1200">
              <a:solidFill>
                <a:schemeClr val="dk2"/>
              </a:solidFill>
              <a:latin typeface="Calibri"/>
              <a:ea typeface="Calibri"/>
              <a:cs typeface="Calibri"/>
              <a:sym typeface="Calibri"/>
            </a:endParaRPr>
          </a:p>
          <a:p>
            <a:pPr indent="-304800" lvl="0" marL="457200" rtl="0" algn="l">
              <a:lnSpc>
                <a:spcPct val="100000"/>
              </a:lnSpc>
              <a:spcBef>
                <a:spcPts val="0"/>
              </a:spcBef>
              <a:spcAft>
                <a:spcPts val="0"/>
              </a:spcAft>
              <a:buClr>
                <a:schemeClr val="dk2"/>
              </a:buClr>
              <a:buSzPts val="1200"/>
              <a:buFont typeface="Calibri"/>
              <a:buAutoNum type="arabicPeriod"/>
            </a:pPr>
            <a:r>
              <a:rPr lang="it-IT" sz="1200">
                <a:solidFill>
                  <a:schemeClr val="dk2"/>
                </a:solidFill>
                <a:latin typeface="Calibri"/>
                <a:ea typeface="Calibri"/>
                <a:cs typeface="Calibri"/>
                <a:sym typeface="Calibri"/>
              </a:rPr>
              <a:t>Una volta delegata la responsabilità del compito, assicuratevi di specificarne la </a:t>
            </a:r>
            <a:r>
              <a:rPr b="1" lang="it-IT" sz="1200">
                <a:solidFill>
                  <a:schemeClr val="dk2"/>
                </a:solidFill>
                <a:latin typeface="Calibri"/>
                <a:ea typeface="Calibri"/>
                <a:cs typeface="Calibri"/>
                <a:sym typeface="Calibri"/>
              </a:rPr>
              <a:t>responsabilità</a:t>
            </a:r>
            <a:r>
              <a:rPr lang="it-IT" sz="1200">
                <a:solidFill>
                  <a:schemeClr val="dk2"/>
                </a:solidFill>
                <a:latin typeface="Calibri"/>
                <a:ea typeface="Calibri"/>
                <a:cs typeface="Calibri"/>
                <a:sym typeface="Calibri"/>
              </a:rPr>
              <a:t>. In questo modo si chiariscono gli obiettivi e i parametri.</a:t>
            </a:r>
            <a:br>
              <a:rPr lang="it-IT" sz="1200">
                <a:solidFill>
                  <a:schemeClr val="dk2"/>
                </a:solidFill>
                <a:latin typeface="Calibri"/>
                <a:ea typeface="Calibri"/>
                <a:cs typeface="Calibri"/>
                <a:sym typeface="Calibri"/>
              </a:rPr>
            </a:br>
            <a:endParaRPr sz="1200">
              <a:solidFill>
                <a:schemeClr val="dk2"/>
              </a:solidFill>
              <a:latin typeface="Calibri"/>
              <a:ea typeface="Calibri"/>
              <a:cs typeface="Calibri"/>
              <a:sym typeface="Calibri"/>
            </a:endParaRPr>
          </a:p>
          <a:p>
            <a:pPr indent="-304800" lvl="0" marL="457200" rtl="0" algn="l">
              <a:lnSpc>
                <a:spcPct val="100000"/>
              </a:lnSpc>
              <a:spcBef>
                <a:spcPts val="0"/>
              </a:spcBef>
              <a:spcAft>
                <a:spcPts val="0"/>
              </a:spcAft>
              <a:buClr>
                <a:schemeClr val="dk2"/>
              </a:buClr>
              <a:buSzPts val="1200"/>
              <a:buFont typeface="Calibri"/>
              <a:buAutoNum type="arabicPeriod"/>
            </a:pPr>
            <a:r>
              <a:rPr lang="it-IT" sz="1200">
                <a:solidFill>
                  <a:schemeClr val="dk2"/>
                </a:solidFill>
                <a:latin typeface="Calibri"/>
                <a:ea typeface="Calibri"/>
                <a:cs typeface="Calibri"/>
                <a:sym typeface="Calibri"/>
              </a:rPr>
              <a:t>Dopo aver sviluppato la responsabilità, dovrete includere abbastanza </a:t>
            </a:r>
            <a:r>
              <a:rPr b="1" lang="it-IT" sz="1200">
                <a:solidFill>
                  <a:schemeClr val="dk2"/>
                </a:solidFill>
                <a:latin typeface="Calibri"/>
                <a:ea typeface="Calibri"/>
                <a:cs typeface="Calibri"/>
                <a:sym typeface="Calibri"/>
              </a:rPr>
              <a:t>dettagli</a:t>
            </a:r>
            <a:r>
              <a:rPr lang="it-IT" sz="1200">
                <a:solidFill>
                  <a:schemeClr val="dk2"/>
                </a:solidFill>
                <a:latin typeface="Calibri"/>
                <a:ea typeface="Calibri"/>
                <a:cs typeface="Calibri"/>
                <a:sym typeface="Calibri"/>
              </a:rPr>
              <a:t> per garantire la piena comprensione dell'ambito, dei limiti e dello scopo dell'incarico.</a:t>
            </a:r>
            <a:endParaRPr sz="1200">
              <a:solidFill>
                <a:schemeClr val="dk2"/>
              </a:solidFill>
              <a:latin typeface="Calibri"/>
              <a:ea typeface="Calibri"/>
              <a:cs typeface="Calibri"/>
              <a:sym typeface="Calibri"/>
            </a:endParaRPr>
          </a:p>
          <a:p>
            <a:pPr indent="-114300" lvl="0" marL="228600" rtl="0" algn="l">
              <a:lnSpc>
                <a:spcPct val="100000"/>
              </a:lnSpc>
              <a:spcBef>
                <a:spcPts val="0"/>
              </a:spcBef>
              <a:spcAft>
                <a:spcPts val="0"/>
              </a:spcAft>
              <a:buSzPts val="1800"/>
              <a:buFont typeface="Arial"/>
              <a:buNone/>
            </a:pPr>
            <a:r>
              <a:t/>
            </a:r>
            <a:endParaRPr sz="1200">
              <a:solidFill>
                <a:schemeClr val="dk2"/>
              </a:solidFill>
              <a:latin typeface="Calibri"/>
              <a:ea typeface="Calibri"/>
              <a:cs typeface="Calibri"/>
              <a:sym typeface="Calibri"/>
            </a:endParaRPr>
          </a:p>
          <a:p>
            <a:pPr indent="-304800" lvl="0" marL="457200" rtl="0" algn="l">
              <a:lnSpc>
                <a:spcPct val="100000"/>
              </a:lnSpc>
              <a:spcBef>
                <a:spcPts val="0"/>
              </a:spcBef>
              <a:spcAft>
                <a:spcPts val="0"/>
              </a:spcAft>
              <a:buClr>
                <a:schemeClr val="dk2"/>
              </a:buClr>
              <a:buSzPts val="1200"/>
              <a:buFont typeface="Calibri"/>
              <a:buAutoNum type="arabicPeriod"/>
            </a:pPr>
            <a:r>
              <a:rPr lang="it-IT" sz="1200">
                <a:solidFill>
                  <a:schemeClr val="dk2"/>
                </a:solidFill>
                <a:latin typeface="Calibri"/>
                <a:ea typeface="Calibri"/>
                <a:cs typeface="Calibri"/>
                <a:sym typeface="Calibri"/>
              </a:rPr>
              <a:t>Sarete pronti a </a:t>
            </a:r>
            <a:r>
              <a:rPr b="1" lang="it-IT" sz="1200">
                <a:solidFill>
                  <a:schemeClr val="dk2"/>
                </a:solidFill>
                <a:latin typeface="Calibri"/>
                <a:ea typeface="Calibri"/>
                <a:cs typeface="Calibri"/>
                <a:sym typeface="Calibri"/>
              </a:rPr>
              <a:t>diffondere</a:t>
            </a:r>
            <a:r>
              <a:rPr lang="it-IT" sz="1200">
                <a:solidFill>
                  <a:schemeClr val="dk2"/>
                </a:solidFill>
                <a:latin typeface="Calibri"/>
                <a:ea typeface="Calibri"/>
                <a:cs typeface="Calibri"/>
                <a:sym typeface="Calibri"/>
              </a:rPr>
              <a:t> la bozza dell'azione alle persone designate con piena fiducia.</a:t>
            </a:r>
            <a:endParaRPr sz="1200">
              <a:solidFill>
                <a:schemeClr val="dk2"/>
              </a:solidFill>
              <a:latin typeface="Calibri"/>
              <a:ea typeface="Calibri"/>
              <a:cs typeface="Calibri"/>
              <a:sym typeface="Calibri"/>
            </a:endParaRPr>
          </a:p>
          <a:p>
            <a:pPr indent="-228600" lvl="0" marL="342900" rtl="0" algn="just">
              <a:lnSpc>
                <a:spcPct val="100000"/>
              </a:lnSpc>
              <a:spcBef>
                <a:spcPts val="0"/>
              </a:spcBef>
              <a:spcAft>
                <a:spcPts val="0"/>
              </a:spcAft>
              <a:buSzPts val="1800"/>
              <a:buFont typeface="Arial"/>
              <a:buNone/>
            </a:pPr>
            <a:r>
              <a:t/>
            </a:r>
            <a:endParaRPr sz="1400">
              <a:solidFill>
                <a:schemeClr val="dk2"/>
              </a:solidFill>
            </a:endParaRPr>
          </a:p>
          <a:p>
            <a:pPr indent="-114300" lvl="0" marL="228600" rtl="0" algn="just">
              <a:lnSpc>
                <a:spcPct val="100000"/>
              </a:lnSpc>
              <a:spcBef>
                <a:spcPts val="0"/>
              </a:spcBef>
              <a:spcAft>
                <a:spcPts val="0"/>
              </a:spcAft>
              <a:buSzPts val="1800"/>
              <a:buFont typeface="Arial"/>
              <a:buNone/>
            </a:pPr>
            <a:r>
              <a:t/>
            </a:r>
            <a:endParaRPr sz="1200">
              <a:solidFill>
                <a:schemeClr val="dk2"/>
              </a:solidFill>
              <a:latin typeface="Calibri"/>
              <a:ea typeface="Calibri"/>
              <a:cs typeface="Calibri"/>
              <a:sym typeface="Calibri"/>
            </a:endParaRPr>
          </a:p>
          <a:p>
            <a:pPr indent="-114300" lvl="0" marL="228600" rtl="0" algn="just">
              <a:lnSpc>
                <a:spcPct val="100000"/>
              </a:lnSpc>
              <a:spcBef>
                <a:spcPts val="0"/>
              </a:spcBef>
              <a:spcAft>
                <a:spcPts val="0"/>
              </a:spcAft>
              <a:buSzPts val="1800"/>
              <a:buFont typeface="Arial"/>
              <a:buNone/>
            </a:pPr>
            <a:r>
              <a:t/>
            </a:r>
            <a:endParaRPr sz="1200">
              <a:solidFill>
                <a:schemeClr val="dk2"/>
              </a:solidFill>
              <a:latin typeface="Calibri"/>
              <a:ea typeface="Calibri"/>
              <a:cs typeface="Calibri"/>
              <a:sym typeface="Calibri"/>
            </a:endParaRPr>
          </a:p>
          <a:p>
            <a:pPr indent="0" lvl="0" marL="0" rtl="0" algn="l">
              <a:lnSpc>
                <a:spcPct val="100000"/>
              </a:lnSpc>
              <a:spcBef>
                <a:spcPts val="0"/>
              </a:spcBef>
              <a:spcAft>
                <a:spcPts val="0"/>
              </a:spcAft>
              <a:buSzPts val="1800"/>
              <a:buNone/>
            </a:pPr>
            <a:r>
              <a:t/>
            </a:r>
            <a:endParaRPr sz="1600">
              <a:solidFill>
                <a:schemeClr val="dk2"/>
              </a:solidFill>
            </a:endParaRPr>
          </a:p>
        </p:txBody>
      </p:sp>
      <p:pic>
        <p:nvPicPr>
          <p:cNvPr id="274" name="Google Shape;274;p17"/>
          <p:cNvPicPr preferRelativeResize="0"/>
          <p:nvPr/>
        </p:nvPicPr>
        <p:blipFill rotWithShape="1">
          <a:blip r:embed="rId3">
            <a:alphaModFix/>
          </a:blip>
          <a:srcRect b="0" l="0" r="0" t="0"/>
          <a:stretch/>
        </p:blipFill>
        <p:spPr>
          <a:xfrm>
            <a:off x="1268475" y="2746200"/>
            <a:ext cx="775950" cy="783825"/>
          </a:xfrm>
          <a:prstGeom prst="rect">
            <a:avLst/>
          </a:prstGeom>
          <a:noFill/>
          <a:ln>
            <a:noFill/>
          </a:ln>
        </p:spPr>
      </p:pic>
      <p:pic>
        <p:nvPicPr>
          <p:cNvPr id="275" name="Google Shape;275;p17"/>
          <p:cNvPicPr preferRelativeResize="0"/>
          <p:nvPr/>
        </p:nvPicPr>
        <p:blipFill rotWithShape="1">
          <a:blip r:embed="rId4">
            <a:alphaModFix/>
          </a:blip>
          <a:srcRect b="0" l="0" r="0" t="0"/>
          <a:stretch/>
        </p:blipFill>
        <p:spPr>
          <a:xfrm>
            <a:off x="2444150" y="2743650"/>
            <a:ext cx="775951" cy="788926"/>
          </a:xfrm>
          <a:prstGeom prst="rect">
            <a:avLst/>
          </a:prstGeom>
          <a:noFill/>
          <a:ln>
            <a:noFill/>
          </a:ln>
        </p:spPr>
      </p:pic>
      <p:pic>
        <p:nvPicPr>
          <p:cNvPr id="276" name="Google Shape;276;p17"/>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pic>
        <p:nvPicPr>
          <p:cNvPr id="277" name="Google Shape;277;p17"/>
          <p:cNvPicPr preferRelativeResize="0"/>
          <p:nvPr/>
        </p:nvPicPr>
        <p:blipFill rotWithShape="1">
          <a:blip r:embed="rId6">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8"/>
          <p:cNvSpPr txBox="1"/>
          <p:nvPr>
            <p:ph type="title"/>
          </p:nvPr>
        </p:nvSpPr>
        <p:spPr>
          <a:xfrm>
            <a:off x="268025" y="1315050"/>
            <a:ext cx="4045200" cy="2513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SzPts val="1100"/>
              <a:buNone/>
            </a:pPr>
            <a:r>
              <a:rPr lang="it-IT" sz="2100">
                <a:solidFill>
                  <a:schemeClr val="dk2"/>
                </a:solidFill>
                <a:latin typeface="Arial"/>
                <a:ea typeface="Arial"/>
                <a:cs typeface="Arial"/>
                <a:sym typeface="Arial"/>
              </a:rPr>
              <a:t>1.5 Stabilire obiettivi per pianificare, misurare e migliorare le prestazioni.</a:t>
            </a:r>
            <a:endParaRPr b="0" sz="3300">
              <a:solidFill>
                <a:schemeClr val="dk2"/>
              </a:solidFill>
              <a:latin typeface="Arial"/>
              <a:ea typeface="Arial"/>
              <a:cs typeface="Arial"/>
              <a:sym typeface="Arial"/>
            </a:endParaRPr>
          </a:p>
        </p:txBody>
      </p:sp>
      <p:sp>
        <p:nvSpPr>
          <p:cNvPr id="283" name="Google Shape;283;p18"/>
          <p:cNvSpPr txBox="1"/>
          <p:nvPr>
            <p:ph idx="2" type="body"/>
          </p:nvPr>
        </p:nvSpPr>
        <p:spPr>
          <a:xfrm>
            <a:off x="4737350" y="439500"/>
            <a:ext cx="4293300" cy="4264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it-IT" sz="1200">
                <a:solidFill>
                  <a:schemeClr val="dk2"/>
                </a:solidFill>
              </a:rPr>
              <a:t>Stabilire obiettivi per la pianificazione, la misurazione e il miglioramento delle prestazioni è incredibilmente importante per capire dove l'organizzazione sta avendo successo, progredendo, regredendo e fallendo. </a:t>
            </a:r>
            <a:endParaRPr b="1" sz="1200">
              <a:solidFill>
                <a:schemeClr val="dk2"/>
              </a:solidFill>
            </a:endParaRPr>
          </a:p>
          <a:p>
            <a:pPr indent="0" lvl="0" marL="0" rtl="0" algn="l">
              <a:lnSpc>
                <a:spcPct val="115000"/>
              </a:lnSpc>
              <a:spcBef>
                <a:spcPts val="1200"/>
              </a:spcBef>
              <a:spcAft>
                <a:spcPts val="0"/>
              </a:spcAft>
              <a:buClr>
                <a:schemeClr val="dk2"/>
              </a:buClr>
              <a:buSzPts val="1100"/>
              <a:buFont typeface="Arial"/>
              <a:buNone/>
            </a:pPr>
            <a:r>
              <a:rPr i="1" lang="it-IT" sz="1200">
                <a:solidFill>
                  <a:schemeClr val="dk2"/>
                </a:solidFill>
              </a:rPr>
              <a:t>È necessario identificare le aree chiave che guidano le prestazioni aziendali e trovare un modo per misurarle..</a:t>
            </a:r>
            <a:endParaRPr i="1" sz="1200">
              <a:solidFill>
                <a:schemeClr val="dk2"/>
              </a:solidFill>
            </a:endParaRPr>
          </a:p>
          <a:p>
            <a:pPr indent="0" lvl="0" marL="0" rtl="0" algn="l">
              <a:lnSpc>
                <a:spcPct val="115000"/>
              </a:lnSpc>
              <a:spcBef>
                <a:spcPts val="1200"/>
              </a:spcBef>
              <a:spcAft>
                <a:spcPts val="0"/>
              </a:spcAft>
              <a:buClr>
                <a:schemeClr val="dk2"/>
              </a:buClr>
              <a:buSzPts val="1100"/>
              <a:buFont typeface="Arial"/>
              <a:buNone/>
            </a:pPr>
            <a:r>
              <a:t/>
            </a:r>
            <a:endParaRPr sz="1200">
              <a:solidFill>
                <a:schemeClr val="dk2"/>
              </a:solidFill>
            </a:endParaRPr>
          </a:p>
          <a:p>
            <a:pPr indent="0" lvl="0" marL="0" rtl="0" algn="ctr">
              <a:lnSpc>
                <a:spcPct val="100000"/>
              </a:lnSpc>
              <a:spcBef>
                <a:spcPts val="1200"/>
              </a:spcBef>
              <a:spcAft>
                <a:spcPts val="0"/>
              </a:spcAft>
              <a:buClr>
                <a:schemeClr val="dk2"/>
              </a:buClr>
              <a:buSzPts val="1100"/>
              <a:buFont typeface="Arial"/>
              <a:buNone/>
            </a:pPr>
            <a:r>
              <a:rPr b="1" lang="it-IT" sz="1400">
                <a:solidFill>
                  <a:schemeClr val="dk2"/>
                </a:solidFill>
              </a:rPr>
              <a:t>Questo tipo di unità di misura viene definito come </a:t>
            </a:r>
            <a:endParaRPr/>
          </a:p>
          <a:p>
            <a:pPr indent="0" lvl="0" marL="0" rtl="0" algn="ctr">
              <a:lnSpc>
                <a:spcPct val="100000"/>
              </a:lnSpc>
              <a:spcBef>
                <a:spcPts val="1200"/>
              </a:spcBef>
              <a:spcAft>
                <a:spcPts val="0"/>
              </a:spcAft>
              <a:buClr>
                <a:schemeClr val="dk2"/>
              </a:buClr>
              <a:buSzPts val="1100"/>
              <a:buFont typeface="Arial"/>
              <a:buNone/>
            </a:pPr>
            <a:r>
              <a:rPr b="1" lang="it-IT" sz="1400">
                <a:solidFill>
                  <a:schemeClr val="dk2"/>
                </a:solidFill>
              </a:rPr>
              <a:t>indicatore chiave di prestazione (KPI)</a:t>
            </a:r>
            <a:endParaRPr/>
          </a:p>
          <a:p>
            <a:pPr indent="0" lvl="0" marL="0" rtl="0" algn="l">
              <a:lnSpc>
                <a:spcPct val="100000"/>
              </a:lnSpc>
              <a:spcBef>
                <a:spcPts val="1100"/>
              </a:spcBef>
              <a:spcAft>
                <a:spcPts val="0"/>
              </a:spcAft>
              <a:buClr>
                <a:schemeClr val="dk2"/>
              </a:buClr>
              <a:buSzPts val="1100"/>
              <a:buFont typeface="Arial"/>
              <a:buNone/>
            </a:pPr>
            <a:r>
              <a:t/>
            </a:r>
            <a:endParaRPr sz="1200">
              <a:solidFill>
                <a:schemeClr val="dk2"/>
              </a:solidFill>
            </a:endParaRPr>
          </a:p>
          <a:p>
            <a:pPr indent="0" lvl="0" marL="0" rtl="0" algn="l">
              <a:lnSpc>
                <a:spcPct val="100000"/>
              </a:lnSpc>
              <a:spcBef>
                <a:spcPts val="1100"/>
              </a:spcBef>
              <a:spcAft>
                <a:spcPts val="0"/>
              </a:spcAft>
              <a:buClr>
                <a:schemeClr val="dk2"/>
              </a:buClr>
              <a:buSzPts val="1100"/>
              <a:buFont typeface="Arial"/>
              <a:buNone/>
            </a:pPr>
            <a:r>
              <a:rPr lang="it-IT" sz="1200">
                <a:solidFill>
                  <a:schemeClr val="dk2"/>
                </a:solidFill>
              </a:rPr>
              <a:t>I due attributi chiave di un KPI sono:</a:t>
            </a:r>
            <a:endParaRPr sz="1200">
              <a:solidFill>
                <a:schemeClr val="dk2"/>
              </a:solidFill>
            </a:endParaRPr>
          </a:p>
          <a:p>
            <a:pPr indent="-304800" lvl="0" marL="457200" rtl="0" algn="l">
              <a:lnSpc>
                <a:spcPct val="100000"/>
              </a:lnSpc>
              <a:spcBef>
                <a:spcPts val="1100"/>
              </a:spcBef>
              <a:spcAft>
                <a:spcPts val="0"/>
              </a:spcAft>
              <a:buClr>
                <a:schemeClr val="dk2"/>
              </a:buClr>
              <a:buSzPts val="1200"/>
              <a:buAutoNum type="arabicPeriod"/>
            </a:pPr>
            <a:r>
              <a:rPr lang="it-IT" sz="1200" u="sng">
                <a:solidFill>
                  <a:schemeClr val="dk2"/>
                </a:solidFill>
              </a:rPr>
              <a:t>L</a:t>
            </a:r>
            <a:r>
              <a:rPr lang="it-IT" sz="1200" u="sng">
                <a:solidFill>
                  <a:schemeClr val="dk2"/>
                </a:solidFill>
              </a:rPr>
              <a:t>a quantificabilità</a:t>
            </a:r>
            <a:r>
              <a:rPr lang="it-IT" sz="1200">
                <a:solidFill>
                  <a:schemeClr val="dk2"/>
                </a:solidFill>
              </a:rPr>
              <a:t> (cioè si deve essere in grado di ridurre il problema a un numero)</a:t>
            </a:r>
            <a:br>
              <a:rPr lang="it-IT" sz="1200">
                <a:solidFill>
                  <a:schemeClr val="dk2"/>
                </a:solidFill>
              </a:rPr>
            </a:br>
            <a:endParaRPr sz="1200">
              <a:solidFill>
                <a:schemeClr val="dk2"/>
              </a:solidFill>
            </a:endParaRPr>
          </a:p>
          <a:p>
            <a:pPr indent="-304800" lvl="0" marL="457200" rtl="0" algn="l">
              <a:lnSpc>
                <a:spcPct val="100000"/>
              </a:lnSpc>
              <a:spcBef>
                <a:spcPts val="0"/>
              </a:spcBef>
              <a:spcAft>
                <a:spcPts val="0"/>
              </a:spcAft>
              <a:buClr>
                <a:schemeClr val="dk2"/>
              </a:buClr>
              <a:buSzPts val="1200"/>
              <a:buAutoNum type="arabicPeriod"/>
            </a:pPr>
            <a:r>
              <a:rPr lang="it-IT" sz="1200">
                <a:solidFill>
                  <a:schemeClr val="dk2"/>
                </a:solidFill>
              </a:rPr>
              <a:t>Coglie direttamente </a:t>
            </a:r>
            <a:r>
              <a:rPr lang="it-IT" sz="1200" u="sng">
                <a:solidFill>
                  <a:schemeClr val="dk2"/>
                </a:solidFill>
              </a:rPr>
              <a:t>un elemento chiave del business.</a:t>
            </a:r>
            <a:endParaRPr sz="1200" u="sng">
              <a:solidFill>
                <a:schemeClr val="dk2"/>
              </a:solidFill>
            </a:endParaRPr>
          </a:p>
          <a:p>
            <a:pPr indent="0" lvl="0" marL="0" rtl="0" algn="ctr">
              <a:lnSpc>
                <a:spcPct val="100000"/>
              </a:lnSpc>
              <a:spcBef>
                <a:spcPts val="1100"/>
              </a:spcBef>
              <a:spcAft>
                <a:spcPts val="1100"/>
              </a:spcAft>
              <a:buClr>
                <a:schemeClr val="dk2"/>
              </a:buClr>
              <a:buSzPts val="1100"/>
              <a:buFont typeface="Arial"/>
              <a:buNone/>
            </a:pPr>
            <a:r>
              <a:t/>
            </a:r>
            <a:endParaRPr sz="1200">
              <a:solidFill>
                <a:schemeClr val="dk2"/>
              </a:solidFill>
              <a:latin typeface="Calibri"/>
              <a:ea typeface="Calibri"/>
              <a:cs typeface="Calibri"/>
              <a:sym typeface="Calibri"/>
            </a:endParaRPr>
          </a:p>
        </p:txBody>
      </p:sp>
      <p:pic>
        <p:nvPicPr>
          <p:cNvPr id="284" name="Google Shape;284;p18"/>
          <p:cNvPicPr preferRelativeResize="0"/>
          <p:nvPr/>
        </p:nvPicPr>
        <p:blipFill rotWithShape="1">
          <a:blip r:embed="rId3">
            <a:alphaModFix/>
          </a:blip>
          <a:srcRect b="0" l="0" r="0" t="0"/>
          <a:stretch/>
        </p:blipFill>
        <p:spPr>
          <a:xfrm>
            <a:off x="265500" y="4577350"/>
            <a:ext cx="1484200" cy="307805"/>
          </a:xfrm>
          <a:prstGeom prst="rect">
            <a:avLst/>
          </a:prstGeom>
          <a:noFill/>
          <a:ln>
            <a:noFill/>
          </a:ln>
        </p:spPr>
      </p:pic>
      <p:pic>
        <p:nvPicPr>
          <p:cNvPr id="285" name="Google Shape;285;p18"/>
          <p:cNvPicPr preferRelativeResize="0"/>
          <p:nvPr/>
        </p:nvPicPr>
        <p:blipFill rotWithShape="1">
          <a:blip r:embed="rId4">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9"/>
          <p:cNvSpPr txBox="1"/>
          <p:nvPr>
            <p:ph idx="1" type="body"/>
          </p:nvPr>
        </p:nvSpPr>
        <p:spPr>
          <a:xfrm>
            <a:off x="2642975" y="383950"/>
            <a:ext cx="5851800" cy="338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t/>
            </a:r>
            <a:endParaRPr b="1" sz="1700">
              <a:solidFill>
                <a:schemeClr val="dk1"/>
              </a:solidFill>
              <a:latin typeface="Arial"/>
              <a:ea typeface="Arial"/>
              <a:cs typeface="Arial"/>
              <a:sym typeface="Arial"/>
            </a:endParaRPr>
          </a:p>
          <a:p>
            <a:pPr indent="0" lvl="0" marL="0" rtl="0" algn="ctr">
              <a:lnSpc>
                <a:spcPct val="100000"/>
              </a:lnSpc>
              <a:spcBef>
                <a:spcPts val="0"/>
              </a:spcBef>
              <a:spcAft>
                <a:spcPts val="0"/>
              </a:spcAft>
              <a:buSzPts val="1400"/>
              <a:buNone/>
            </a:pPr>
            <a:r>
              <a:rPr b="1" lang="it-IT" sz="2200">
                <a:solidFill>
                  <a:schemeClr val="dk1"/>
                </a:solidFill>
              </a:rPr>
              <a:t>KPI</a:t>
            </a:r>
            <a:endParaRPr b="1" sz="2200">
              <a:solidFill>
                <a:schemeClr val="dk1"/>
              </a:solidFill>
            </a:endParaRPr>
          </a:p>
          <a:p>
            <a:pPr indent="0" lvl="0" marL="0" rtl="0" algn="ctr">
              <a:lnSpc>
                <a:spcPct val="100000"/>
              </a:lnSpc>
              <a:spcBef>
                <a:spcPts val="0"/>
              </a:spcBef>
              <a:spcAft>
                <a:spcPts val="0"/>
              </a:spcAft>
              <a:buSzPts val="1400"/>
              <a:buNone/>
            </a:pPr>
            <a:r>
              <a:t/>
            </a:r>
            <a:endParaRPr b="1">
              <a:solidFill>
                <a:schemeClr val="dk1"/>
              </a:solidFill>
            </a:endParaRPr>
          </a:p>
          <a:p>
            <a:pPr indent="0" lvl="0" marL="0" rtl="0" algn="ctr">
              <a:lnSpc>
                <a:spcPct val="100000"/>
              </a:lnSpc>
              <a:spcBef>
                <a:spcPts val="0"/>
              </a:spcBef>
              <a:spcAft>
                <a:spcPts val="0"/>
              </a:spcAft>
              <a:buSzPts val="1400"/>
              <a:buNone/>
            </a:pPr>
            <a:r>
              <a:rPr b="1" lang="it-IT" sz="1200">
                <a:highlight>
                  <a:srgbClr val="FFFFFF"/>
                </a:highlight>
              </a:rPr>
              <a:t>I KPI sono il cuore di qualsiasi sistema di misurazione delle prestazioni e di definizione degli obiettivi.</a:t>
            </a:r>
            <a:endParaRPr b="1" sz="1200">
              <a:solidFill>
                <a:schemeClr val="dk1"/>
              </a:solidFill>
            </a:endParaRPr>
          </a:p>
          <a:p>
            <a:pPr indent="0" lvl="0" marL="0" rtl="0" algn="ctr">
              <a:lnSpc>
                <a:spcPct val="100000"/>
              </a:lnSpc>
              <a:spcBef>
                <a:spcPts val="1100"/>
              </a:spcBef>
              <a:spcAft>
                <a:spcPts val="0"/>
              </a:spcAft>
              <a:buSzPts val="1400"/>
              <a:buNone/>
            </a:pPr>
            <a:r>
              <a:t/>
            </a:r>
            <a:endParaRPr b="1" sz="1200"/>
          </a:p>
          <a:p>
            <a:pPr indent="0" lvl="0" marL="0" rtl="0" algn="just">
              <a:lnSpc>
                <a:spcPct val="100000"/>
              </a:lnSpc>
              <a:spcBef>
                <a:spcPts val="0"/>
              </a:spcBef>
              <a:spcAft>
                <a:spcPts val="0"/>
              </a:spcAft>
              <a:buSzPts val="1400"/>
              <a:buNone/>
            </a:pPr>
            <a:r>
              <a:rPr lang="it-IT" sz="1200">
                <a:highlight>
                  <a:srgbClr val="FFFFFF"/>
                </a:highlight>
              </a:rPr>
              <a:t>Ci sono alcuni criteri chiave che i vostri KPI dovrebbero soddisfare:</a:t>
            </a:r>
            <a:endParaRPr sz="1200">
              <a:highlight>
                <a:srgbClr val="FFFFFF"/>
              </a:highlight>
            </a:endParaRPr>
          </a:p>
          <a:p>
            <a:pPr indent="-304800" lvl="0" marL="457200" rtl="0" algn="just">
              <a:lnSpc>
                <a:spcPct val="100000"/>
              </a:lnSpc>
              <a:spcBef>
                <a:spcPts val="1100"/>
              </a:spcBef>
              <a:spcAft>
                <a:spcPts val="0"/>
              </a:spcAft>
              <a:buSzPts val="1200"/>
              <a:buFont typeface="Calibri"/>
              <a:buAutoNum type="arabicPeriod"/>
            </a:pPr>
            <a:r>
              <a:rPr lang="it-IT" sz="1200">
                <a:highlight>
                  <a:srgbClr val="FFFFFF"/>
                </a:highlight>
              </a:rPr>
              <a:t>devono essere il più possibile </a:t>
            </a:r>
            <a:r>
              <a:rPr b="1" lang="it-IT" sz="1200">
                <a:highlight>
                  <a:srgbClr val="FFFFFF"/>
                </a:highlight>
              </a:rPr>
              <a:t>collegati</a:t>
            </a:r>
            <a:r>
              <a:rPr lang="it-IT" sz="1200">
                <a:highlight>
                  <a:srgbClr val="FFFFFF"/>
                </a:highlight>
              </a:rPr>
              <a:t> agli obiettivi di primo livello della vostra azienda;</a:t>
            </a:r>
            <a:endParaRPr sz="1200">
              <a:highlight>
                <a:srgbClr val="FFFFFF"/>
              </a:highlight>
            </a:endParaRPr>
          </a:p>
          <a:p>
            <a:pPr indent="-304800" lvl="0" marL="457200" rtl="0" algn="just">
              <a:lnSpc>
                <a:spcPct val="100000"/>
              </a:lnSpc>
              <a:spcBef>
                <a:spcPts val="0"/>
              </a:spcBef>
              <a:spcAft>
                <a:spcPts val="0"/>
              </a:spcAft>
              <a:buSzPts val="1200"/>
              <a:buFont typeface="Calibri"/>
              <a:buAutoNum type="arabicPeriod"/>
            </a:pPr>
            <a:r>
              <a:rPr lang="it-IT" sz="1200">
                <a:highlight>
                  <a:srgbClr val="FFFFFF"/>
                </a:highlight>
              </a:rPr>
              <a:t>devono essere </a:t>
            </a:r>
            <a:r>
              <a:rPr b="1" lang="it-IT" sz="1200">
                <a:highlight>
                  <a:srgbClr val="FFFFFF"/>
                </a:highlight>
              </a:rPr>
              <a:t>quantificabili</a:t>
            </a:r>
            <a:r>
              <a:rPr lang="it-IT" sz="1200">
                <a:highlight>
                  <a:srgbClr val="FFFFFF"/>
                </a:highlight>
              </a:rPr>
              <a:t>;</a:t>
            </a:r>
            <a:endParaRPr sz="1200">
              <a:highlight>
                <a:srgbClr val="FFFFFF"/>
              </a:highlight>
            </a:endParaRPr>
          </a:p>
          <a:p>
            <a:pPr indent="-304800" lvl="0" marL="457200" rtl="0" algn="just">
              <a:lnSpc>
                <a:spcPct val="100000"/>
              </a:lnSpc>
              <a:spcBef>
                <a:spcPts val="0"/>
              </a:spcBef>
              <a:spcAft>
                <a:spcPts val="0"/>
              </a:spcAft>
              <a:buSzPts val="1200"/>
              <a:buFont typeface="Calibri"/>
              <a:buAutoNum type="arabicPeriod"/>
            </a:pPr>
            <a:r>
              <a:rPr lang="it-IT" sz="1200">
                <a:highlight>
                  <a:srgbClr val="FFFFFF"/>
                </a:highlight>
              </a:rPr>
              <a:t>devono riguardare aspetti dell'azienda su cui si ha il </a:t>
            </a:r>
            <a:r>
              <a:rPr b="1" lang="it-IT" sz="1200">
                <a:highlight>
                  <a:srgbClr val="FFFFFF"/>
                </a:highlight>
              </a:rPr>
              <a:t>controllo</a:t>
            </a:r>
            <a:r>
              <a:rPr lang="it-IT" sz="1200">
                <a:highlight>
                  <a:srgbClr val="FFFFFF"/>
                </a:highlight>
              </a:rPr>
              <a:t>.</a:t>
            </a:r>
            <a:endParaRPr sz="1200">
              <a:highlight>
                <a:srgbClr val="FFFFFF"/>
              </a:highlight>
            </a:endParaRPr>
          </a:p>
          <a:p>
            <a:pPr indent="0" lvl="0" marL="0" rtl="0" algn="just">
              <a:lnSpc>
                <a:spcPct val="100000"/>
              </a:lnSpc>
              <a:spcBef>
                <a:spcPts val="2200"/>
              </a:spcBef>
              <a:spcAft>
                <a:spcPts val="0"/>
              </a:spcAft>
              <a:buSzPts val="1400"/>
              <a:buNone/>
            </a:pPr>
            <a:r>
              <a:rPr lang="it-IT" sz="1200">
                <a:highlight>
                  <a:srgbClr val="FFFFFF"/>
                </a:highlight>
              </a:rPr>
              <a:t>Inoltre, ci sono due modi principali in cui è possibile guidare i miglioramenti futuri utilizzando i KPI per:</a:t>
            </a:r>
            <a:endParaRPr sz="1200">
              <a:highlight>
                <a:srgbClr val="FFFFFF"/>
              </a:highlight>
            </a:endParaRPr>
          </a:p>
          <a:p>
            <a:pPr indent="-304800" lvl="0" marL="457200" rtl="0" algn="just">
              <a:lnSpc>
                <a:spcPct val="100000"/>
              </a:lnSpc>
              <a:spcBef>
                <a:spcPts val="2200"/>
              </a:spcBef>
              <a:spcAft>
                <a:spcPts val="0"/>
              </a:spcAft>
              <a:buSzPts val="1200"/>
              <a:buChar char="-"/>
            </a:pPr>
            <a:r>
              <a:rPr lang="it-IT" sz="1200">
                <a:highlight>
                  <a:srgbClr val="FFFFFF"/>
                </a:highlight>
              </a:rPr>
              <a:t>individuare potenziali problemi o opportunità;</a:t>
            </a:r>
            <a:endParaRPr sz="1200">
              <a:highlight>
                <a:srgbClr val="FFFFFF"/>
              </a:highlight>
            </a:endParaRPr>
          </a:p>
          <a:p>
            <a:pPr indent="-304800" lvl="0" marL="457200" rtl="0" algn="just">
              <a:lnSpc>
                <a:spcPct val="100000"/>
              </a:lnSpc>
              <a:spcBef>
                <a:spcPts val="0"/>
              </a:spcBef>
              <a:spcAft>
                <a:spcPts val="0"/>
              </a:spcAft>
              <a:buSzPts val="1200"/>
              <a:buChar char="-"/>
            </a:pPr>
            <a:r>
              <a:rPr lang="it-IT" sz="1200">
                <a:highlight>
                  <a:srgbClr val="FFFFFF"/>
                </a:highlight>
              </a:rPr>
              <a:t>stabilire obiettivi per i reparti e i dipendenti.</a:t>
            </a:r>
            <a:endParaRPr sz="1200">
              <a:highlight>
                <a:srgbClr val="FFFFFF"/>
              </a:highlight>
            </a:endParaRPr>
          </a:p>
          <a:p>
            <a:pPr indent="0" lvl="0" marL="0" rtl="0" algn="just">
              <a:lnSpc>
                <a:spcPct val="100000"/>
              </a:lnSpc>
              <a:spcBef>
                <a:spcPts val="1100"/>
              </a:spcBef>
              <a:spcAft>
                <a:spcPts val="0"/>
              </a:spcAft>
              <a:buSzPts val="1400"/>
              <a:buNone/>
            </a:pPr>
            <a:r>
              <a:t/>
            </a:r>
            <a:endParaRPr sz="1200"/>
          </a:p>
          <a:p>
            <a:pPr indent="0" lvl="0" marL="0" rtl="0" algn="just">
              <a:lnSpc>
                <a:spcPct val="100000"/>
              </a:lnSpc>
              <a:spcBef>
                <a:spcPts val="0"/>
              </a:spcBef>
              <a:spcAft>
                <a:spcPts val="0"/>
              </a:spcAft>
              <a:buSzPts val="1400"/>
              <a:buNone/>
            </a:pPr>
            <a:r>
              <a:t/>
            </a:r>
            <a:endParaRPr b="1" i="1" sz="1200">
              <a:highlight>
                <a:srgbClr val="FFFFFF"/>
              </a:highlight>
            </a:endParaRPr>
          </a:p>
          <a:p>
            <a:pPr indent="0" lvl="0" marL="0" rtl="0" algn="ctr">
              <a:lnSpc>
                <a:spcPct val="100000"/>
              </a:lnSpc>
              <a:spcBef>
                <a:spcPts val="0"/>
              </a:spcBef>
              <a:spcAft>
                <a:spcPts val="0"/>
              </a:spcAft>
              <a:buSzPts val="1400"/>
              <a:buNone/>
            </a:pPr>
            <a:r>
              <a:t/>
            </a:r>
            <a:endParaRPr sz="1200"/>
          </a:p>
        </p:txBody>
      </p:sp>
      <p:pic>
        <p:nvPicPr>
          <p:cNvPr id="291" name="Google Shape;291;p19"/>
          <p:cNvPicPr preferRelativeResize="0"/>
          <p:nvPr/>
        </p:nvPicPr>
        <p:blipFill rotWithShape="1">
          <a:blip r:embed="rId3">
            <a:alphaModFix/>
          </a:blip>
          <a:srcRect b="0" l="0" r="0" t="0"/>
          <a:stretch/>
        </p:blipFill>
        <p:spPr>
          <a:xfrm>
            <a:off x="171050" y="1424150"/>
            <a:ext cx="2338175" cy="2295193"/>
          </a:xfrm>
          <a:prstGeom prst="rect">
            <a:avLst/>
          </a:prstGeom>
          <a:noFill/>
          <a:ln>
            <a:noFill/>
          </a:ln>
        </p:spPr>
      </p:pic>
      <p:pic>
        <p:nvPicPr>
          <p:cNvPr id="292" name="Google Shape;292;p19"/>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293" name="Google Shape;293;p19"/>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
          <p:cNvSpPr txBox="1"/>
          <p:nvPr>
            <p:ph type="title"/>
          </p:nvPr>
        </p:nvSpPr>
        <p:spPr>
          <a:xfrm>
            <a:off x="265500" y="1912650"/>
            <a:ext cx="4045200" cy="1318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it-IT"/>
              <a:t>Unità di Lavoro</a:t>
            </a:r>
            <a:endParaRPr/>
          </a:p>
        </p:txBody>
      </p:sp>
      <p:sp>
        <p:nvSpPr>
          <p:cNvPr id="144" name="Google Shape;144;p2"/>
          <p:cNvSpPr txBox="1"/>
          <p:nvPr>
            <p:ph idx="2" type="body"/>
          </p:nvPr>
        </p:nvSpPr>
        <p:spPr>
          <a:xfrm>
            <a:off x="4957550" y="907500"/>
            <a:ext cx="3837000" cy="3328500"/>
          </a:xfrm>
          <a:prstGeom prst="rect">
            <a:avLst/>
          </a:prstGeom>
          <a:noFill/>
          <a:ln>
            <a:noFill/>
          </a:ln>
        </p:spPr>
        <p:txBody>
          <a:bodyPr anchorCtr="0" anchor="ctr" bIns="91425" lIns="91425" spcFirstLastPara="1" rIns="91425" wrap="square" tIns="91425">
            <a:noAutofit/>
          </a:bodyPr>
          <a:lstStyle/>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342900" lvl="0" marL="457200" rtl="0" algn="l">
              <a:lnSpc>
                <a:spcPct val="100000"/>
              </a:lnSpc>
              <a:spcBef>
                <a:spcPts val="0"/>
              </a:spcBef>
              <a:spcAft>
                <a:spcPts val="0"/>
              </a:spcAft>
              <a:buClr>
                <a:schemeClr val="dk2"/>
              </a:buClr>
              <a:buSzPts val="1800"/>
              <a:buAutoNum type="arabicPeriod"/>
            </a:pPr>
            <a:r>
              <a:rPr b="1" lang="it-IT">
                <a:solidFill>
                  <a:schemeClr val="dk2"/>
                </a:solidFill>
              </a:rPr>
              <a:t>Mappare i processi economici e finanziari dell'impresa sociale</a:t>
            </a:r>
            <a:endParaRPr/>
          </a:p>
          <a:p>
            <a:pPr indent="-228600" lvl="0" marL="800100" rtl="0" algn="l">
              <a:lnSpc>
                <a:spcPct val="100000"/>
              </a:lnSpc>
              <a:spcBef>
                <a:spcPts val="0"/>
              </a:spcBef>
              <a:spcAft>
                <a:spcPts val="0"/>
              </a:spcAft>
              <a:buSzPts val="1800"/>
              <a:buFont typeface="Arial"/>
              <a:buNone/>
            </a:pPr>
            <a:r>
              <a:t/>
            </a:r>
            <a:endParaRPr b="1">
              <a:solidFill>
                <a:schemeClr val="dk2"/>
              </a:solidFill>
            </a:endParaRPr>
          </a:p>
          <a:p>
            <a:pPr indent="-228600" lvl="0" marL="800100" rtl="0" algn="l">
              <a:lnSpc>
                <a:spcPct val="100000"/>
              </a:lnSpc>
              <a:spcBef>
                <a:spcPts val="0"/>
              </a:spcBef>
              <a:spcAft>
                <a:spcPts val="0"/>
              </a:spcAft>
              <a:buSzPts val="1800"/>
              <a:buFont typeface="Arial"/>
              <a:buNone/>
            </a:pPr>
            <a:r>
              <a:t/>
            </a:r>
            <a:endParaRPr b="1">
              <a:solidFill>
                <a:schemeClr val="dk2"/>
              </a:solidFill>
            </a:endParaRPr>
          </a:p>
          <a:p>
            <a:pPr indent="-342900" lvl="0" marL="457200" rtl="0" algn="l">
              <a:lnSpc>
                <a:spcPct val="100000"/>
              </a:lnSpc>
              <a:spcBef>
                <a:spcPts val="0"/>
              </a:spcBef>
              <a:spcAft>
                <a:spcPts val="0"/>
              </a:spcAft>
              <a:buClr>
                <a:schemeClr val="dk2"/>
              </a:buClr>
              <a:buSzPts val="1800"/>
              <a:buAutoNum type="arabicPeriod"/>
            </a:pPr>
            <a:r>
              <a:rPr b="1" lang="it-IT">
                <a:solidFill>
                  <a:schemeClr val="dk2"/>
                </a:solidFill>
              </a:rPr>
              <a:t>Pianificazione e gestione finanziaria dell'impresa sociale  innovazione e digitalizzazione dei processi finanziari</a:t>
            </a:r>
            <a:endParaRPr/>
          </a:p>
          <a:p>
            <a:pPr indent="0" lvl="0" marL="457200" rtl="0" algn="ctr">
              <a:lnSpc>
                <a:spcPct val="100000"/>
              </a:lnSpc>
              <a:spcBef>
                <a:spcPts val="0"/>
              </a:spcBef>
              <a:spcAft>
                <a:spcPts val="0"/>
              </a:spcAft>
              <a:buSzPts val="1800"/>
              <a:buNone/>
            </a:pPr>
            <a:r>
              <a:t/>
            </a:r>
            <a:endParaRPr b="1">
              <a:solidFill>
                <a:schemeClr val="dk2"/>
              </a:solidFill>
            </a:endParaRPr>
          </a:p>
          <a:p>
            <a:pPr indent="0" lvl="0" marL="0" rtl="0" algn="l">
              <a:lnSpc>
                <a:spcPct val="115000"/>
              </a:lnSpc>
              <a:spcBef>
                <a:spcPts val="0"/>
              </a:spcBef>
              <a:spcAft>
                <a:spcPts val="0"/>
              </a:spcAft>
              <a:buSzPts val="1800"/>
              <a:buNone/>
            </a:pPr>
            <a:r>
              <a:t/>
            </a:r>
            <a:endParaRPr b="1"/>
          </a:p>
          <a:p>
            <a:pPr indent="0" lvl="0" marL="0" rtl="0" algn="l">
              <a:lnSpc>
                <a:spcPct val="115000"/>
              </a:lnSpc>
              <a:spcBef>
                <a:spcPts val="0"/>
              </a:spcBef>
              <a:spcAft>
                <a:spcPts val="0"/>
              </a:spcAft>
              <a:buSzPts val="1800"/>
              <a:buNone/>
            </a:pPr>
            <a:r>
              <a:t/>
            </a:r>
            <a:endParaRPr b="1"/>
          </a:p>
          <a:p>
            <a:pPr indent="0" lvl="0" marL="0" rtl="0" algn="l">
              <a:lnSpc>
                <a:spcPct val="115000"/>
              </a:lnSpc>
              <a:spcBef>
                <a:spcPts val="0"/>
              </a:spcBef>
              <a:spcAft>
                <a:spcPts val="1600"/>
              </a:spcAft>
              <a:buSzPts val="1800"/>
              <a:buNone/>
            </a:pPr>
            <a:r>
              <a:t/>
            </a:r>
            <a:endParaRPr sz="1500"/>
          </a:p>
        </p:txBody>
      </p:sp>
      <p:pic>
        <p:nvPicPr>
          <p:cNvPr id="145" name="Google Shape;145;p2"/>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pic>
        <p:nvPicPr>
          <p:cNvPr id="146" name="Google Shape;146;p2"/>
          <p:cNvPicPr preferRelativeResize="0"/>
          <p:nvPr/>
        </p:nvPicPr>
        <p:blipFill rotWithShape="1">
          <a:blip r:embed="rId4">
            <a:alphaModFix/>
          </a:blip>
          <a:srcRect b="0" l="0" r="0" t="0"/>
          <a:stretch/>
        </p:blipFill>
        <p:spPr>
          <a:xfrm>
            <a:off x="174475" y="4474950"/>
            <a:ext cx="2056050" cy="426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0"/>
          <p:cNvSpPr txBox="1"/>
          <p:nvPr>
            <p:ph type="title"/>
          </p:nvPr>
        </p:nvSpPr>
        <p:spPr>
          <a:xfrm>
            <a:off x="16525" y="1249875"/>
            <a:ext cx="4550700" cy="1196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SzPts val="1100"/>
              <a:buNone/>
            </a:pPr>
            <a:r>
              <a:rPr lang="it-IT" sz="2200">
                <a:solidFill>
                  <a:srgbClr val="122D4A"/>
                </a:solidFill>
                <a:latin typeface="Arial"/>
                <a:ea typeface="Arial"/>
                <a:cs typeface="Arial"/>
                <a:sym typeface="Arial"/>
              </a:rPr>
              <a:t>1.6 Ecosistemi di sostegno alle imprese sociali</a:t>
            </a:r>
            <a:endParaRPr b="0" sz="2200">
              <a:solidFill>
                <a:srgbClr val="122D4A"/>
              </a:solidFill>
              <a:latin typeface="Arial"/>
              <a:ea typeface="Arial"/>
              <a:cs typeface="Arial"/>
              <a:sym typeface="Arial"/>
            </a:endParaRPr>
          </a:p>
        </p:txBody>
      </p:sp>
      <p:sp>
        <p:nvSpPr>
          <p:cNvPr id="299" name="Google Shape;299;p20"/>
          <p:cNvSpPr txBox="1"/>
          <p:nvPr>
            <p:ph idx="2" type="body"/>
          </p:nvPr>
        </p:nvSpPr>
        <p:spPr>
          <a:xfrm>
            <a:off x="4695999" y="560644"/>
            <a:ext cx="4293300" cy="3884100"/>
          </a:xfrm>
          <a:prstGeom prst="rect">
            <a:avLst/>
          </a:prstGeom>
          <a:no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SzPts val="1800"/>
              <a:buNone/>
            </a:pPr>
            <a:r>
              <a:rPr lang="it-IT" sz="1400">
                <a:solidFill>
                  <a:schemeClr val="dk2"/>
                </a:solidFill>
              </a:rPr>
              <a:t>L'obiettivo dell'imprenditore sociale è </a:t>
            </a:r>
            <a:r>
              <a:rPr b="1" lang="it-IT" sz="1400">
                <a:solidFill>
                  <a:schemeClr val="dk2"/>
                </a:solidFill>
              </a:rPr>
              <a:t>creare valore per la società</a:t>
            </a:r>
            <a:r>
              <a:rPr lang="it-IT" sz="1400">
                <a:solidFill>
                  <a:schemeClr val="dk2"/>
                </a:solidFill>
              </a:rPr>
              <a:t>.</a:t>
            </a:r>
            <a:endParaRPr/>
          </a:p>
          <a:p>
            <a:pPr indent="0" lvl="0" marL="0" rtl="0" algn="just">
              <a:lnSpc>
                <a:spcPct val="115000"/>
              </a:lnSpc>
              <a:spcBef>
                <a:spcPts val="0"/>
              </a:spcBef>
              <a:spcAft>
                <a:spcPts val="0"/>
              </a:spcAft>
              <a:buSzPts val="1800"/>
              <a:buNone/>
            </a:pPr>
            <a:r>
              <a:t/>
            </a:r>
            <a:endParaRPr sz="1400">
              <a:solidFill>
                <a:schemeClr val="dk2"/>
              </a:solidFill>
            </a:endParaRPr>
          </a:p>
          <a:p>
            <a:pPr indent="0" lvl="0" marL="0" rtl="0" algn="l">
              <a:lnSpc>
                <a:spcPct val="115000"/>
              </a:lnSpc>
              <a:spcBef>
                <a:spcPts val="0"/>
              </a:spcBef>
              <a:spcAft>
                <a:spcPts val="0"/>
              </a:spcAft>
              <a:buSzPts val="1800"/>
              <a:buNone/>
            </a:pPr>
            <a:r>
              <a:rPr lang="it-IT" sz="1400">
                <a:solidFill>
                  <a:schemeClr val="dk2"/>
                </a:solidFill>
              </a:rPr>
              <a:t>Le organizzazioni di sostegno sociale si caratterizzano per la volontà di creare modelli economicamente sostenibili che mirano ad aumentare il loro impatto.</a:t>
            </a:r>
            <a:endParaRPr sz="1400">
              <a:solidFill>
                <a:schemeClr val="dk2"/>
              </a:solidFill>
            </a:endParaRPr>
          </a:p>
          <a:p>
            <a:pPr indent="0" lvl="0" marL="0" rtl="0" algn="ctr">
              <a:lnSpc>
                <a:spcPct val="115000"/>
              </a:lnSpc>
              <a:spcBef>
                <a:spcPts val="0"/>
              </a:spcBef>
              <a:spcAft>
                <a:spcPts val="0"/>
              </a:spcAft>
              <a:buSzPts val="1800"/>
              <a:buNone/>
            </a:pPr>
            <a:r>
              <a:t/>
            </a:r>
            <a:endParaRPr sz="1400">
              <a:solidFill>
                <a:schemeClr val="dk2"/>
              </a:solidFill>
            </a:endParaRPr>
          </a:p>
          <a:p>
            <a:pPr indent="0" lvl="0" marL="0" rtl="0" algn="ctr">
              <a:lnSpc>
                <a:spcPct val="115000"/>
              </a:lnSpc>
              <a:spcBef>
                <a:spcPts val="0"/>
              </a:spcBef>
              <a:spcAft>
                <a:spcPts val="0"/>
              </a:spcAft>
              <a:buSzPts val="1800"/>
              <a:buNone/>
            </a:pPr>
            <a:br>
              <a:rPr lang="it-IT" sz="1400">
                <a:solidFill>
                  <a:schemeClr val="dk2"/>
                </a:solidFill>
              </a:rPr>
            </a:br>
            <a:r>
              <a:rPr lang="it-IT" sz="1400">
                <a:solidFill>
                  <a:schemeClr val="dk2"/>
                </a:solidFill>
              </a:rPr>
              <a:t>L'identificazione degli </a:t>
            </a:r>
            <a:r>
              <a:rPr b="1" lang="it-IT" sz="1400">
                <a:solidFill>
                  <a:schemeClr val="dk2"/>
                </a:solidFill>
              </a:rPr>
              <a:t>eco-sistemi di supporto </a:t>
            </a:r>
            <a:r>
              <a:rPr lang="it-IT" sz="1400">
                <a:solidFill>
                  <a:schemeClr val="dk2"/>
                </a:solidFill>
              </a:rPr>
              <a:t>è ancora più importante per le imprese sociali al fine di raggiungere </a:t>
            </a:r>
            <a:r>
              <a:rPr b="1" lang="it-IT" sz="1400">
                <a:solidFill>
                  <a:schemeClr val="dk2"/>
                </a:solidFill>
              </a:rPr>
              <a:t>la sostenibilità a medio e lungo termine.</a:t>
            </a:r>
            <a:endParaRPr b="1" sz="1400"/>
          </a:p>
        </p:txBody>
      </p:sp>
      <p:pic>
        <p:nvPicPr>
          <p:cNvPr id="300" name="Google Shape;300;p20"/>
          <p:cNvPicPr preferRelativeResize="0"/>
          <p:nvPr/>
        </p:nvPicPr>
        <p:blipFill rotWithShape="1">
          <a:blip r:embed="rId3">
            <a:alphaModFix/>
          </a:blip>
          <a:srcRect b="0" l="0" r="0" t="0"/>
          <a:stretch/>
        </p:blipFill>
        <p:spPr>
          <a:xfrm>
            <a:off x="981775" y="2273350"/>
            <a:ext cx="2429175" cy="2429175"/>
          </a:xfrm>
          <a:prstGeom prst="rect">
            <a:avLst/>
          </a:prstGeom>
          <a:noFill/>
          <a:ln>
            <a:noFill/>
          </a:ln>
        </p:spPr>
      </p:pic>
      <p:pic>
        <p:nvPicPr>
          <p:cNvPr id="301" name="Google Shape;301;p20"/>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02" name="Google Shape;302;p20"/>
          <p:cNvPicPr preferRelativeResize="0"/>
          <p:nvPr/>
        </p:nvPicPr>
        <p:blipFill rotWithShape="1">
          <a:blip r:embed="rId5">
            <a:alphaModFix/>
          </a:blip>
          <a:srcRect b="0" l="0" r="0" t="0"/>
          <a:stretch/>
        </p:blipFill>
        <p:spPr>
          <a:xfrm>
            <a:off x="265500" y="142575"/>
            <a:ext cx="1393177" cy="1318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21"/>
          <p:cNvSpPr txBox="1"/>
          <p:nvPr>
            <p:ph type="title"/>
          </p:nvPr>
        </p:nvSpPr>
        <p:spPr>
          <a:xfrm>
            <a:off x="1306050" y="527750"/>
            <a:ext cx="6227100" cy="891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it-IT" sz="2000">
                <a:solidFill>
                  <a:schemeClr val="dk1"/>
                </a:solidFill>
                <a:latin typeface="Arial"/>
                <a:ea typeface="Arial"/>
                <a:cs typeface="Arial"/>
                <a:sym typeface="Arial"/>
              </a:rPr>
              <a:t>Modi comuni di comunicare</a:t>
            </a:r>
            <a:br>
              <a:rPr lang="it-IT" sz="2000">
                <a:solidFill>
                  <a:schemeClr val="dk1"/>
                </a:solidFill>
                <a:latin typeface="Arial"/>
                <a:ea typeface="Arial"/>
                <a:cs typeface="Arial"/>
                <a:sym typeface="Arial"/>
              </a:rPr>
            </a:br>
            <a:r>
              <a:rPr lang="it-IT" sz="2000">
                <a:solidFill>
                  <a:schemeClr val="dk1"/>
                </a:solidFill>
                <a:latin typeface="Arial"/>
                <a:ea typeface="Arial"/>
                <a:cs typeface="Arial"/>
                <a:sym typeface="Arial"/>
              </a:rPr>
              <a:t>con le parti interessate</a:t>
            </a:r>
            <a:endParaRPr sz="2000">
              <a:solidFill>
                <a:schemeClr val="dk1"/>
              </a:solidFill>
              <a:latin typeface="Arial"/>
              <a:ea typeface="Arial"/>
              <a:cs typeface="Arial"/>
              <a:sym typeface="Arial"/>
            </a:endParaRPr>
          </a:p>
        </p:txBody>
      </p:sp>
      <p:sp>
        <p:nvSpPr>
          <p:cNvPr id="308" name="Google Shape;308;p21"/>
          <p:cNvSpPr txBox="1"/>
          <p:nvPr>
            <p:ph idx="1" type="body"/>
          </p:nvPr>
        </p:nvSpPr>
        <p:spPr>
          <a:xfrm>
            <a:off x="274200" y="1419350"/>
            <a:ext cx="2671800" cy="4617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b="1" lang="it-IT"/>
              <a:t>Riunioni periodiche</a:t>
            </a:r>
            <a:endParaRPr/>
          </a:p>
        </p:txBody>
      </p:sp>
      <p:sp>
        <p:nvSpPr>
          <p:cNvPr id="309" name="Google Shape;309;p21"/>
          <p:cNvSpPr txBox="1"/>
          <p:nvPr/>
        </p:nvSpPr>
        <p:spPr>
          <a:xfrm>
            <a:off x="1306050" y="3124613"/>
            <a:ext cx="27465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Lato"/>
              <a:buChar char="●"/>
            </a:pPr>
            <a:r>
              <a:rPr b="1" i="0" lang="it-IT" sz="1400" u="none" cap="none" strike="noStrike">
                <a:solidFill>
                  <a:srgbClr val="000000"/>
                </a:solidFill>
                <a:latin typeface="Lato"/>
                <a:ea typeface="Lato"/>
                <a:cs typeface="Lato"/>
                <a:sym typeface="Lato"/>
              </a:rPr>
              <a:t>Eventi di raccolta fondi</a:t>
            </a:r>
            <a:endParaRPr/>
          </a:p>
        </p:txBody>
      </p:sp>
      <p:pic>
        <p:nvPicPr>
          <p:cNvPr id="310" name="Google Shape;310;p21"/>
          <p:cNvPicPr preferRelativeResize="0"/>
          <p:nvPr/>
        </p:nvPicPr>
        <p:blipFill rotWithShape="1">
          <a:blip r:embed="rId3">
            <a:alphaModFix/>
          </a:blip>
          <a:srcRect b="0" l="0" r="0" t="0"/>
          <a:stretch/>
        </p:blipFill>
        <p:spPr>
          <a:xfrm>
            <a:off x="858121" y="1879221"/>
            <a:ext cx="985075" cy="985075"/>
          </a:xfrm>
          <a:prstGeom prst="rect">
            <a:avLst/>
          </a:prstGeom>
          <a:noFill/>
          <a:ln>
            <a:noFill/>
          </a:ln>
        </p:spPr>
      </p:pic>
      <p:pic>
        <p:nvPicPr>
          <p:cNvPr id="311" name="Google Shape;311;p21"/>
          <p:cNvPicPr preferRelativeResize="0"/>
          <p:nvPr/>
        </p:nvPicPr>
        <p:blipFill rotWithShape="1">
          <a:blip r:embed="rId4">
            <a:alphaModFix/>
          </a:blip>
          <a:srcRect b="0" l="0" r="0" t="0"/>
          <a:stretch/>
        </p:blipFill>
        <p:spPr>
          <a:xfrm>
            <a:off x="2069550" y="3591050"/>
            <a:ext cx="957975" cy="957975"/>
          </a:xfrm>
          <a:prstGeom prst="rect">
            <a:avLst/>
          </a:prstGeom>
          <a:noFill/>
          <a:ln>
            <a:noFill/>
          </a:ln>
        </p:spPr>
      </p:pic>
      <p:sp>
        <p:nvSpPr>
          <p:cNvPr id="312" name="Google Shape;312;p21"/>
          <p:cNvSpPr txBox="1"/>
          <p:nvPr/>
        </p:nvSpPr>
        <p:spPr>
          <a:xfrm>
            <a:off x="5839013" y="1450088"/>
            <a:ext cx="32631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Lato"/>
              <a:buChar char="●"/>
            </a:pPr>
            <a:r>
              <a:rPr b="1" i="0" lang="it-IT" sz="1400" u="none" cap="none" strike="noStrike">
                <a:solidFill>
                  <a:srgbClr val="000000"/>
                </a:solidFill>
                <a:latin typeface="Lato"/>
                <a:ea typeface="Lato"/>
                <a:cs typeface="Lato"/>
                <a:sym typeface="Lato"/>
              </a:rPr>
              <a:t>Siti web e social media</a:t>
            </a:r>
            <a:endParaRPr b="1" i="0" sz="1400" u="none" cap="none" strike="noStrike">
              <a:solidFill>
                <a:srgbClr val="000000"/>
              </a:solidFill>
              <a:latin typeface="Lato"/>
              <a:ea typeface="Lato"/>
              <a:cs typeface="Lato"/>
              <a:sym typeface="Lato"/>
            </a:endParaRPr>
          </a:p>
        </p:txBody>
      </p:sp>
      <p:sp>
        <p:nvSpPr>
          <p:cNvPr id="313" name="Google Shape;313;p21"/>
          <p:cNvSpPr txBox="1"/>
          <p:nvPr/>
        </p:nvSpPr>
        <p:spPr>
          <a:xfrm>
            <a:off x="4207825" y="3079388"/>
            <a:ext cx="3530700" cy="615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Lato"/>
              <a:buChar char="●"/>
            </a:pPr>
            <a:r>
              <a:rPr b="1" i="0" lang="it-IT" sz="1400" u="none" cap="none" strike="noStrike">
                <a:solidFill>
                  <a:srgbClr val="000000"/>
                </a:solidFill>
                <a:latin typeface="Lato"/>
                <a:ea typeface="Lato"/>
                <a:cs typeface="Lato"/>
                <a:sym typeface="Lato"/>
              </a:rPr>
              <a:t>Partecipazione a gruppi di progetto e task force collaborativi</a:t>
            </a:r>
            <a:endParaRPr/>
          </a:p>
        </p:txBody>
      </p:sp>
      <p:sp>
        <p:nvSpPr>
          <p:cNvPr id="314" name="Google Shape;314;p21"/>
          <p:cNvSpPr txBox="1"/>
          <p:nvPr/>
        </p:nvSpPr>
        <p:spPr>
          <a:xfrm>
            <a:off x="3295650" y="1450100"/>
            <a:ext cx="2247900" cy="4002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Lato"/>
              <a:buChar char="●"/>
            </a:pPr>
            <a:r>
              <a:rPr b="1" i="0" lang="it-IT" sz="1400" u="none" cap="none" strike="noStrike">
                <a:solidFill>
                  <a:srgbClr val="000000"/>
                </a:solidFill>
                <a:latin typeface="Lato"/>
                <a:ea typeface="Lato"/>
                <a:cs typeface="Lato"/>
                <a:sym typeface="Lato"/>
              </a:rPr>
              <a:t>Comunicati stampa</a:t>
            </a:r>
            <a:endParaRPr/>
          </a:p>
        </p:txBody>
      </p:sp>
      <p:pic>
        <p:nvPicPr>
          <p:cNvPr id="315" name="Google Shape;315;p21"/>
          <p:cNvPicPr preferRelativeResize="0"/>
          <p:nvPr/>
        </p:nvPicPr>
        <p:blipFill rotWithShape="1">
          <a:blip r:embed="rId5">
            <a:alphaModFix/>
          </a:blip>
          <a:srcRect b="0" l="0" r="0" t="0"/>
          <a:stretch/>
        </p:blipFill>
        <p:spPr>
          <a:xfrm>
            <a:off x="5354163" y="3695000"/>
            <a:ext cx="957975" cy="957975"/>
          </a:xfrm>
          <a:prstGeom prst="rect">
            <a:avLst/>
          </a:prstGeom>
          <a:noFill/>
          <a:ln>
            <a:noFill/>
          </a:ln>
        </p:spPr>
      </p:pic>
      <p:pic>
        <p:nvPicPr>
          <p:cNvPr id="316" name="Google Shape;316;p21"/>
          <p:cNvPicPr preferRelativeResize="0"/>
          <p:nvPr/>
        </p:nvPicPr>
        <p:blipFill rotWithShape="1">
          <a:blip r:embed="rId6">
            <a:alphaModFix/>
          </a:blip>
          <a:srcRect b="0" l="0" r="0" t="0"/>
          <a:stretch/>
        </p:blipFill>
        <p:spPr>
          <a:xfrm>
            <a:off x="3940613" y="1892775"/>
            <a:ext cx="957975" cy="957975"/>
          </a:xfrm>
          <a:prstGeom prst="rect">
            <a:avLst/>
          </a:prstGeom>
          <a:noFill/>
          <a:ln>
            <a:noFill/>
          </a:ln>
        </p:spPr>
      </p:pic>
      <p:pic>
        <p:nvPicPr>
          <p:cNvPr id="317" name="Google Shape;317;p21"/>
          <p:cNvPicPr preferRelativeResize="0"/>
          <p:nvPr/>
        </p:nvPicPr>
        <p:blipFill rotWithShape="1">
          <a:blip r:embed="rId7">
            <a:alphaModFix/>
          </a:blip>
          <a:srcRect b="0" l="0" r="0" t="0"/>
          <a:stretch/>
        </p:blipFill>
        <p:spPr>
          <a:xfrm>
            <a:off x="6846913" y="1925975"/>
            <a:ext cx="891624" cy="891600"/>
          </a:xfrm>
          <a:prstGeom prst="rect">
            <a:avLst/>
          </a:prstGeom>
          <a:noFill/>
          <a:ln>
            <a:noFill/>
          </a:ln>
        </p:spPr>
      </p:pic>
      <p:pic>
        <p:nvPicPr>
          <p:cNvPr id="318" name="Google Shape;318;p21"/>
          <p:cNvPicPr preferRelativeResize="0"/>
          <p:nvPr/>
        </p:nvPicPr>
        <p:blipFill rotWithShape="1">
          <a:blip r:embed="rId8">
            <a:alphaModFix/>
          </a:blip>
          <a:srcRect b="0" l="0" r="0" t="0"/>
          <a:stretch/>
        </p:blipFill>
        <p:spPr>
          <a:xfrm>
            <a:off x="265500" y="4577350"/>
            <a:ext cx="1484200" cy="307805"/>
          </a:xfrm>
          <a:prstGeom prst="rect">
            <a:avLst/>
          </a:prstGeom>
          <a:noFill/>
          <a:ln>
            <a:noFill/>
          </a:ln>
        </p:spPr>
      </p:pic>
      <p:pic>
        <p:nvPicPr>
          <p:cNvPr id="319" name="Google Shape;319;p21"/>
          <p:cNvPicPr preferRelativeResize="0"/>
          <p:nvPr/>
        </p:nvPicPr>
        <p:blipFill rotWithShape="1">
          <a:blip r:embed="rId9">
            <a:alphaModFix/>
          </a:blip>
          <a:srcRect b="0" l="0" r="0" t="0"/>
          <a:stretch/>
        </p:blipFill>
        <p:spPr>
          <a:xfrm>
            <a:off x="0" y="447300"/>
            <a:ext cx="1097150" cy="1038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2"/>
          <p:cNvSpPr txBox="1"/>
          <p:nvPr>
            <p:ph type="title"/>
          </p:nvPr>
        </p:nvSpPr>
        <p:spPr>
          <a:xfrm>
            <a:off x="-129612" y="1563125"/>
            <a:ext cx="4572000" cy="522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2"/>
              </a:buClr>
              <a:buSzPts val="1100"/>
              <a:buFont typeface="Arial"/>
              <a:buNone/>
            </a:pPr>
            <a:r>
              <a:rPr lang="it-IT" sz="2400">
                <a:solidFill>
                  <a:srgbClr val="122D4A"/>
                </a:solidFill>
                <a:latin typeface="Arial"/>
                <a:ea typeface="Arial"/>
                <a:cs typeface="Arial"/>
                <a:sym typeface="Arial"/>
              </a:rPr>
              <a:t>1.7 Business plan</a:t>
            </a:r>
            <a:endParaRPr sz="2400">
              <a:solidFill>
                <a:srgbClr val="122D4A"/>
              </a:solidFill>
              <a:latin typeface="Arial"/>
              <a:ea typeface="Arial"/>
              <a:cs typeface="Arial"/>
              <a:sym typeface="Arial"/>
            </a:endParaRPr>
          </a:p>
        </p:txBody>
      </p:sp>
      <p:sp>
        <p:nvSpPr>
          <p:cNvPr id="325" name="Google Shape;325;p22"/>
          <p:cNvSpPr txBox="1"/>
          <p:nvPr>
            <p:ph idx="2" type="body"/>
          </p:nvPr>
        </p:nvSpPr>
        <p:spPr>
          <a:xfrm>
            <a:off x="4818675" y="828450"/>
            <a:ext cx="4084500" cy="3486600"/>
          </a:xfrm>
          <a:prstGeom prst="rect">
            <a:avLst/>
          </a:prstGeom>
          <a:noFill/>
          <a:ln>
            <a:noFill/>
          </a:ln>
        </p:spPr>
        <p:txBody>
          <a:bodyPr anchorCtr="0" anchor="ctr" bIns="91425" lIns="91425" spcFirstLastPara="1" rIns="91425" wrap="square" tIns="91425">
            <a:noAutofit/>
          </a:bodyPr>
          <a:lstStyle/>
          <a:p>
            <a:pPr indent="0" lvl="0" marL="0" rtl="0" algn="just">
              <a:lnSpc>
                <a:spcPct val="115000"/>
              </a:lnSpc>
              <a:spcBef>
                <a:spcPts val="1200"/>
              </a:spcBef>
              <a:spcAft>
                <a:spcPts val="0"/>
              </a:spcAft>
              <a:buSzPts val="1800"/>
              <a:buNone/>
            </a:pPr>
            <a:r>
              <a:rPr lang="it-IT" sz="1400">
                <a:solidFill>
                  <a:schemeClr val="dk2"/>
                </a:solidFill>
              </a:rPr>
              <a:t>Il </a:t>
            </a:r>
            <a:r>
              <a:rPr b="1" lang="it-IT" sz="1400">
                <a:solidFill>
                  <a:schemeClr val="dk2"/>
                </a:solidFill>
              </a:rPr>
              <a:t>business plan </a:t>
            </a:r>
            <a:r>
              <a:rPr lang="it-IT" sz="1400">
                <a:solidFill>
                  <a:schemeClr val="dk2"/>
                </a:solidFill>
              </a:rPr>
              <a:t>deve delineare la strategia aziendale e gli obiettivi principali, tra cui:</a:t>
            </a:r>
            <a:endParaRPr sz="1400">
              <a:solidFill>
                <a:schemeClr val="dk2"/>
              </a:solidFill>
            </a:endParaRPr>
          </a:p>
          <a:p>
            <a:pPr indent="-317500" lvl="0" marL="457200" rtl="0" algn="l">
              <a:lnSpc>
                <a:spcPct val="115000"/>
              </a:lnSpc>
              <a:spcBef>
                <a:spcPts val="1200"/>
              </a:spcBef>
              <a:spcAft>
                <a:spcPts val="0"/>
              </a:spcAft>
              <a:buClr>
                <a:schemeClr val="dk2"/>
              </a:buClr>
              <a:buSzPts val="1400"/>
              <a:buChar char="●"/>
            </a:pPr>
            <a:r>
              <a:rPr lang="it-IT" sz="1400">
                <a:solidFill>
                  <a:schemeClr val="dk2"/>
                </a:solidFill>
              </a:rPr>
              <a:t>proiezioni finanziarie,</a:t>
            </a:r>
            <a:endParaRPr sz="1400">
              <a:solidFill>
                <a:schemeClr val="dk2"/>
              </a:solidFill>
            </a:endParaRPr>
          </a:p>
          <a:p>
            <a:pPr indent="-317500" lvl="0" marL="457200" rtl="0" algn="l">
              <a:lnSpc>
                <a:spcPct val="115000"/>
              </a:lnSpc>
              <a:spcBef>
                <a:spcPts val="0"/>
              </a:spcBef>
              <a:spcAft>
                <a:spcPts val="0"/>
              </a:spcAft>
              <a:buClr>
                <a:schemeClr val="dk2"/>
              </a:buClr>
              <a:buSzPts val="1400"/>
              <a:buChar char="●"/>
            </a:pPr>
            <a:r>
              <a:rPr lang="it-IT" sz="1400">
                <a:solidFill>
                  <a:schemeClr val="dk2"/>
                </a:solidFill>
              </a:rPr>
              <a:t>marketing,</a:t>
            </a:r>
            <a:endParaRPr sz="1400">
              <a:solidFill>
                <a:schemeClr val="dk2"/>
              </a:solidFill>
            </a:endParaRPr>
          </a:p>
          <a:p>
            <a:pPr indent="-317500" lvl="0" marL="457200" rtl="0" algn="l">
              <a:lnSpc>
                <a:spcPct val="115000"/>
              </a:lnSpc>
              <a:spcBef>
                <a:spcPts val="0"/>
              </a:spcBef>
              <a:spcAft>
                <a:spcPts val="0"/>
              </a:spcAft>
              <a:buClr>
                <a:schemeClr val="dk2"/>
              </a:buClr>
              <a:buSzPts val="1400"/>
              <a:buChar char="●"/>
            </a:pPr>
            <a:r>
              <a:rPr lang="it-IT" sz="1400">
                <a:solidFill>
                  <a:schemeClr val="dk2"/>
                </a:solidFill>
              </a:rPr>
              <a:t>piani operativi.</a:t>
            </a:r>
            <a:endParaRPr sz="1400">
              <a:solidFill>
                <a:schemeClr val="dk2"/>
              </a:solidFill>
            </a:endParaRPr>
          </a:p>
          <a:p>
            <a:pPr indent="0" lvl="0" marL="0" rtl="0" algn="just">
              <a:lnSpc>
                <a:spcPct val="115000"/>
              </a:lnSpc>
              <a:spcBef>
                <a:spcPts val="1200"/>
              </a:spcBef>
              <a:spcAft>
                <a:spcPts val="0"/>
              </a:spcAft>
              <a:buSzPts val="1800"/>
              <a:buNone/>
            </a:pPr>
            <a:br>
              <a:rPr b="1" lang="it-IT" sz="1600">
                <a:solidFill>
                  <a:schemeClr val="dk2"/>
                </a:solidFill>
                <a:latin typeface="Arial"/>
                <a:ea typeface="Arial"/>
                <a:cs typeface="Arial"/>
                <a:sym typeface="Arial"/>
              </a:rPr>
            </a:br>
            <a:r>
              <a:rPr b="1" lang="it-IT" sz="1600">
                <a:solidFill>
                  <a:schemeClr val="dk2"/>
                </a:solidFill>
                <a:latin typeface="Arial"/>
                <a:ea typeface="Arial"/>
                <a:cs typeface="Arial"/>
                <a:sym typeface="Arial"/>
              </a:rPr>
              <a:t>Avere chiari gli obiettivi a lungo termine aiuta a compiere passi significativi nella gestione quotidiana dell'azienda.</a:t>
            </a:r>
            <a:endParaRPr b="1" sz="1600">
              <a:solidFill>
                <a:schemeClr val="dk2"/>
              </a:solidFill>
              <a:latin typeface="Arial"/>
              <a:ea typeface="Arial"/>
              <a:cs typeface="Arial"/>
              <a:sym typeface="Arial"/>
            </a:endParaRPr>
          </a:p>
        </p:txBody>
      </p:sp>
      <p:sp>
        <p:nvSpPr>
          <p:cNvPr id="326" name="Google Shape;326;p22"/>
          <p:cNvSpPr txBox="1"/>
          <p:nvPr/>
        </p:nvSpPr>
        <p:spPr>
          <a:xfrm>
            <a:off x="324150" y="2035800"/>
            <a:ext cx="38010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Lato"/>
                <a:ea typeface="Lato"/>
                <a:cs typeface="Lato"/>
                <a:sym typeface="Lato"/>
              </a:rPr>
              <a:t>Un documento che fornisce una descrizione e una panoramica dell'impresa.</a:t>
            </a:r>
            <a:endParaRPr/>
          </a:p>
        </p:txBody>
      </p:sp>
      <p:pic>
        <p:nvPicPr>
          <p:cNvPr id="327" name="Google Shape;327;p22"/>
          <p:cNvPicPr preferRelativeResize="0"/>
          <p:nvPr/>
        </p:nvPicPr>
        <p:blipFill rotWithShape="1">
          <a:blip r:embed="rId3">
            <a:alphaModFix/>
          </a:blip>
          <a:srcRect b="0" l="0" r="0" t="0"/>
          <a:stretch/>
        </p:blipFill>
        <p:spPr>
          <a:xfrm>
            <a:off x="1323688" y="2571750"/>
            <a:ext cx="1801925" cy="1801925"/>
          </a:xfrm>
          <a:prstGeom prst="rect">
            <a:avLst/>
          </a:prstGeom>
          <a:noFill/>
          <a:ln>
            <a:noFill/>
          </a:ln>
        </p:spPr>
      </p:pic>
      <p:pic>
        <p:nvPicPr>
          <p:cNvPr id="328" name="Google Shape;328;p22"/>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29" name="Google Shape;329;p22"/>
          <p:cNvPicPr preferRelativeResize="0"/>
          <p:nvPr/>
        </p:nvPicPr>
        <p:blipFill rotWithShape="1">
          <a:blip r:embed="rId5">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23"/>
          <p:cNvPicPr preferRelativeResize="0"/>
          <p:nvPr/>
        </p:nvPicPr>
        <p:blipFill rotWithShape="1">
          <a:blip r:embed="rId3">
            <a:alphaModFix amt="58999"/>
          </a:blip>
          <a:srcRect b="0" l="0" r="0" t="0"/>
          <a:stretch/>
        </p:blipFill>
        <p:spPr>
          <a:xfrm>
            <a:off x="6025900" y="1558525"/>
            <a:ext cx="3118099" cy="2231136"/>
          </a:xfrm>
          <a:prstGeom prst="rect">
            <a:avLst/>
          </a:prstGeom>
          <a:noFill/>
          <a:ln>
            <a:noFill/>
          </a:ln>
        </p:spPr>
      </p:pic>
      <p:sp>
        <p:nvSpPr>
          <p:cNvPr id="335" name="Google Shape;335;p23"/>
          <p:cNvSpPr txBox="1"/>
          <p:nvPr>
            <p:ph idx="2" type="body"/>
          </p:nvPr>
        </p:nvSpPr>
        <p:spPr>
          <a:xfrm>
            <a:off x="915975" y="447300"/>
            <a:ext cx="5861400" cy="4159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400"/>
              <a:buNone/>
            </a:pPr>
            <a:r>
              <a:rPr b="1" lang="it-IT" sz="1800">
                <a:solidFill>
                  <a:schemeClr val="dk1"/>
                </a:solidFill>
              </a:rPr>
              <a:t>Il business plan deve anche:</a:t>
            </a:r>
            <a:endParaRPr b="1" sz="1800">
              <a:solidFill>
                <a:schemeClr val="dk1"/>
              </a:solidFill>
            </a:endParaRPr>
          </a:p>
          <a:p>
            <a:pPr indent="-317500" lvl="0" marL="457200" rtl="0" algn="l">
              <a:lnSpc>
                <a:spcPct val="115000"/>
              </a:lnSpc>
              <a:spcBef>
                <a:spcPts val="1000"/>
              </a:spcBef>
              <a:spcAft>
                <a:spcPts val="0"/>
              </a:spcAft>
              <a:buSzPts val="1400"/>
              <a:buChar char="●"/>
            </a:pPr>
            <a:r>
              <a:rPr lang="it-IT"/>
              <a:t>fungere da </a:t>
            </a:r>
            <a:r>
              <a:rPr b="1" lang="it-IT"/>
              <a:t>punto di riferimento </a:t>
            </a:r>
            <a:r>
              <a:rPr lang="it-IT"/>
              <a:t>per le prestazioni della vostra azienda,</a:t>
            </a:r>
            <a:br>
              <a:rPr lang="it-IT"/>
            </a:br>
            <a:endParaRPr/>
          </a:p>
          <a:p>
            <a:pPr indent="-317500" lvl="0" marL="457200" rtl="0" algn="l">
              <a:lnSpc>
                <a:spcPct val="115000"/>
              </a:lnSpc>
              <a:spcBef>
                <a:spcPts val="0"/>
              </a:spcBef>
              <a:spcAft>
                <a:spcPts val="0"/>
              </a:spcAft>
              <a:buSzPts val="1400"/>
              <a:buChar char="●"/>
            </a:pPr>
            <a:r>
              <a:rPr lang="it-IT"/>
              <a:t>definire l'</a:t>
            </a:r>
            <a:r>
              <a:rPr b="1" lang="it-IT"/>
              <a:t>andamento </a:t>
            </a:r>
            <a:r>
              <a:rPr lang="it-IT"/>
              <a:t>dell'azienda nei prossimi anni e il modo in cui si intende superare eventuali ostacoli,</a:t>
            </a:r>
            <a:br>
              <a:rPr lang="it-IT"/>
            </a:br>
            <a:endParaRPr/>
          </a:p>
          <a:p>
            <a:pPr indent="-317500" lvl="0" marL="457200" rtl="0" algn="l">
              <a:lnSpc>
                <a:spcPct val="115000"/>
              </a:lnSpc>
              <a:spcBef>
                <a:spcPts val="0"/>
              </a:spcBef>
              <a:spcAft>
                <a:spcPts val="0"/>
              </a:spcAft>
              <a:buSzPts val="1400"/>
              <a:buChar char="●"/>
            </a:pPr>
            <a:r>
              <a:rPr lang="it-IT"/>
              <a:t>essere uno </a:t>
            </a:r>
            <a:r>
              <a:rPr b="1" lang="it-IT"/>
              <a:t>strumento</a:t>
            </a:r>
            <a:r>
              <a:rPr lang="it-IT"/>
              <a:t> utile per:</a:t>
            </a:r>
            <a:endParaRPr/>
          </a:p>
          <a:p>
            <a:pPr indent="-317500" lvl="0" marL="457200" rtl="0" algn="l">
              <a:lnSpc>
                <a:spcPct val="115000"/>
              </a:lnSpc>
              <a:spcBef>
                <a:spcPts val="0"/>
              </a:spcBef>
              <a:spcAft>
                <a:spcPts val="0"/>
              </a:spcAft>
              <a:buSzPts val="1400"/>
              <a:buChar char="-"/>
            </a:pPr>
            <a:r>
              <a:rPr lang="it-IT"/>
              <a:t>focalizzare e sviluppare idee;</a:t>
            </a:r>
            <a:endParaRPr/>
          </a:p>
          <a:p>
            <a:pPr indent="-317500" lvl="0" marL="457200" rtl="0" algn="l">
              <a:lnSpc>
                <a:spcPct val="115000"/>
              </a:lnSpc>
              <a:spcBef>
                <a:spcPts val="0"/>
              </a:spcBef>
              <a:spcAft>
                <a:spcPts val="0"/>
              </a:spcAft>
              <a:buSzPts val="1400"/>
              <a:buChar char="-"/>
            </a:pPr>
            <a:r>
              <a:rPr lang="it-IT"/>
              <a:t>identificare i professionisti della vostra azienda;</a:t>
            </a:r>
            <a:endParaRPr/>
          </a:p>
          <a:p>
            <a:pPr indent="-317500" lvl="0" marL="457200" rtl="0" algn="l">
              <a:lnSpc>
                <a:spcPct val="115000"/>
              </a:lnSpc>
              <a:spcBef>
                <a:spcPts val="0"/>
              </a:spcBef>
              <a:spcAft>
                <a:spcPts val="0"/>
              </a:spcAft>
              <a:buSzPts val="1400"/>
              <a:buChar char="-"/>
            </a:pPr>
            <a:r>
              <a:rPr lang="it-IT"/>
              <a:t>riflettere su opzioni e opportunità</a:t>
            </a:r>
            <a:br>
              <a:rPr lang="it-IT"/>
            </a:br>
            <a:endParaRPr/>
          </a:p>
          <a:p>
            <a:pPr indent="-317500" lvl="0" marL="457200" rtl="0" algn="l">
              <a:lnSpc>
                <a:spcPct val="100000"/>
              </a:lnSpc>
              <a:spcBef>
                <a:spcPts val="0"/>
              </a:spcBef>
              <a:spcAft>
                <a:spcPts val="0"/>
              </a:spcAft>
              <a:buSzPts val="1400"/>
              <a:buChar char="●"/>
            </a:pPr>
            <a:r>
              <a:rPr lang="it-IT"/>
              <a:t>aiutare </a:t>
            </a:r>
            <a:r>
              <a:rPr b="1" lang="it-IT"/>
              <a:t>a convincere </a:t>
            </a:r>
            <a:r>
              <a:rPr lang="it-IT"/>
              <a:t>le banche e i potenziali investitori a sostenere e finanziare la vostra attività,</a:t>
            </a:r>
            <a:endParaRPr/>
          </a:p>
          <a:p>
            <a:pPr indent="-317500" lvl="0" marL="457200" rtl="0" algn="l">
              <a:lnSpc>
                <a:spcPct val="100000"/>
              </a:lnSpc>
              <a:spcBef>
                <a:spcPts val="2000"/>
              </a:spcBef>
              <a:spcAft>
                <a:spcPts val="2000"/>
              </a:spcAft>
              <a:buSzPts val="1400"/>
              <a:buChar char="●"/>
            </a:pPr>
            <a:r>
              <a:rPr lang="it-IT">
                <a:highlight>
                  <a:srgbClr val="FFFFFF"/>
                </a:highlight>
              </a:rPr>
              <a:t>aiutare ad </a:t>
            </a:r>
            <a:r>
              <a:rPr b="1" lang="it-IT">
                <a:highlight>
                  <a:srgbClr val="FFFFFF"/>
                </a:highlight>
              </a:rPr>
              <a:t>attrarre</a:t>
            </a:r>
            <a:r>
              <a:rPr lang="it-IT">
                <a:highlight>
                  <a:srgbClr val="FFFFFF"/>
                </a:highlight>
              </a:rPr>
              <a:t> più talenti e risorse.</a:t>
            </a:r>
            <a:endParaRPr/>
          </a:p>
        </p:txBody>
      </p:sp>
      <p:pic>
        <p:nvPicPr>
          <p:cNvPr id="336" name="Google Shape;336;p23"/>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37" name="Google Shape;337;p23"/>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24"/>
          <p:cNvPicPr preferRelativeResize="0"/>
          <p:nvPr/>
        </p:nvPicPr>
        <p:blipFill rotWithShape="1">
          <a:blip r:embed="rId3">
            <a:alphaModFix/>
          </a:blip>
          <a:srcRect b="0" l="0" r="0" t="0"/>
          <a:stretch/>
        </p:blipFill>
        <p:spPr>
          <a:xfrm>
            <a:off x="550863" y="2919875"/>
            <a:ext cx="3470774" cy="2156949"/>
          </a:xfrm>
          <a:prstGeom prst="rect">
            <a:avLst/>
          </a:prstGeom>
          <a:noFill/>
          <a:ln>
            <a:noFill/>
          </a:ln>
        </p:spPr>
      </p:pic>
      <p:sp>
        <p:nvSpPr>
          <p:cNvPr id="343" name="Google Shape;343;p24"/>
          <p:cNvSpPr txBox="1"/>
          <p:nvPr>
            <p:ph type="title"/>
          </p:nvPr>
        </p:nvSpPr>
        <p:spPr>
          <a:xfrm>
            <a:off x="774412" y="898450"/>
            <a:ext cx="3272700" cy="989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Clr>
                <a:schemeClr val="dk2"/>
              </a:buClr>
              <a:buSzPts val="1100"/>
              <a:buFont typeface="Arial"/>
              <a:buNone/>
            </a:pPr>
            <a:r>
              <a:rPr lang="it-IT" sz="2000">
                <a:solidFill>
                  <a:srgbClr val="122D4A"/>
                </a:solidFill>
                <a:latin typeface="Arial"/>
                <a:ea typeface="Arial"/>
                <a:cs typeface="Arial"/>
                <a:sym typeface="Arial"/>
              </a:rPr>
              <a:t>Le sezioni chiave di un business plan</a:t>
            </a:r>
            <a:endParaRPr sz="1900">
              <a:solidFill>
                <a:srgbClr val="122D4A"/>
              </a:solidFill>
              <a:latin typeface="Arial"/>
              <a:ea typeface="Arial"/>
              <a:cs typeface="Arial"/>
              <a:sym typeface="Arial"/>
            </a:endParaRPr>
          </a:p>
        </p:txBody>
      </p:sp>
      <p:sp>
        <p:nvSpPr>
          <p:cNvPr id="344" name="Google Shape;344;p24"/>
          <p:cNvSpPr txBox="1"/>
          <p:nvPr>
            <p:ph idx="2" type="body"/>
          </p:nvPr>
        </p:nvSpPr>
        <p:spPr>
          <a:xfrm>
            <a:off x="4984900" y="622625"/>
            <a:ext cx="3663300" cy="3468900"/>
          </a:xfrm>
          <a:prstGeom prst="rect">
            <a:avLst/>
          </a:prstGeom>
          <a:no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SzPts val="1800"/>
              <a:buNone/>
            </a:pPr>
            <a:r>
              <a:rPr b="1" lang="it-IT" sz="1500">
                <a:solidFill>
                  <a:schemeClr val="dk2"/>
                </a:solidFill>
              </a:rPr>
              <a:t>Cosa deve includere il vostro business plan?</a:t>
            </a:r>
            <a:endParaRPr sz="1100">
              <a:solidFill>
                <a:schemeClr val="dk2"/>
              </a:solidFill>
            </a:endParaRPr>
          </a:p>
          <a:p>
            <a:pPr indent="-298450" lvl="0" marL="457200" rtl="0" algn="l">
              <a:lnSpc>
                <a:spcPct val="115000"/>
              </a:lnSpc>
              <a:spcBef>
                <a:spcPts val="1500"/>
              </a:spcBef>
              <a:spcAft>
                <a:spcPts val="0"/>
              </a:spcAft>
              <a:buClr>
                <a:schemeClr val="dk2"/>
              </a:buClr>
              <a:buSzPts val="1100"/>
              <a:buAutoNum type="arabicPeriod"/>
            </a:pPr>
            <a:r>
              <a:rPr lang="it-IT" sz="1100">
                <a:solidFill>
                  <a:schemeClr val="dk2"/>
                </a:solidFill>
              </a:rPr>
              <a:t>Riassunto esecutivo</a:t>
            </a:r>
            <a:endParaRPr sz="1100">
              <a:solidFill>
                <a:schemeClr val="dk2"/>
              </a:solidFill>
            </a:endParaRPr>
          </a:p>
          <a:p>
            <a:pPr indent="-298450" lvl="0" marL="457200" rtl="0" algn="l">
              <a:lnSpc>
                <a:spcPct val="115000"/>
              </a:lnSpc>
              <a:spcBef>
                <a:spcPts val="1000"/>
              </a:spcBef>
              <a:spcAft>
                <a:spcPts val="0"/>
              </a:spcAft>
              <a:buClr>
                <a:schemeClr val="dk2"/>
              </a:buClr>
              <a:buSzPts val="1100"/>
              <a:buAutoNum type="arabicPeriod"/>
            </a:pPr>
            <a:r>
              <a:rPr lang="it-IT" sz="1100">
                <a:solidFill>
                  <a:schemeClr val="dk2"/>
                </a:solidFill>
              </a:rPr>
              <a:t>Descrizione dell'azienda</a:t>
            </a:r>
            <a:endParaRPr sz="1100">
              <a:solidFill>
                <a:schemeClr val="dk2"/>
              </a:solidFill>
            </a:endParaRPr>
          </a:p>
          <a:p>
            <a:pPr indent="-298450" lvl="0" marL="457200" rtl="0" algn="l">
              <a:lnSpc>
                <a:spcPct val="115000"/>
              </a:lnSpc>
              <a:spcBef>
                <a:spcPts val="1000"/>
              </a:spcBef>
              <a:spcAft>
                <a:spcPts val="0"/>
              </a:spcAft>
              <a:buClr>
                <a:schemeClr val="dk2"/>
              </a:buClr>
              <a:buSzPts val="1100"/>
              <a:buAutoNum type="arabicPeriod"/>
            </a:pPr>
            <a:r>
              <a:rPr lang="it-IT" sz="1100">
                <a:solidFill>
                  <a:schemeClr val="dk2"/>
                </a:solidFill>
              </a:rPr>
              <a:t>L'opportunità di business</a:t>
            </a:r>
            <a:endParaRPr sz="1100">
              <a:solidFill>
                <a:schemeClr val="dk2"/>
              </a:solidFill>
            </a:endParaRPr>
          </a:p>
          <a:p>
            <a:pPr indent="-298450" lvl="0" marL="457200" rtl="0" algn="l">
              <a:lnSpc>
                <a:spcPct val="115000"/>
              </a:lnSpc>
              <a:spcBef>
                <a:spcPts val="1000"/>
              </a:spcBef>
              <a:spcAft>
                <a:spcPts val="0"/>
              </a:spcAft>
              <a:buClr>
                <a:schemeClr val="dk2"/>
              </a:buClr>
              <a:buSzPts val="1100"/>
              <a:buAutoNum type="arabicPeriod"/>
            </a:pPr>
            <a:r>
              <a:rPr lang="it-IT" sz="1100">
                <a:solidFill>
                  <a:schemeClr val="dk2"/>
                </a:solidFill>
              </a:rPr>
              <a:t>Obiettivo di mercato</a:t>
            </a:r>
            <a:endParaRPr sz="1100">
              <a:solidFill>
                <a:schemeClr val="dk2"/>
              </a:solidFill>
            </a:endParaRPr>
          </a:p>
          <a:p>
            <a:pPr indent="-298450" lvl="0" marL="457200" rtl="0" algn="l">
              <a:lnSpc>
                <a:spcPct val="115000"/>
              </a:lnSpc>
              <a:spcBef>
                <a:spcPts val="1000"/>
              </a:spcBef>
              <a:spcAft>
                <a:spcPts val="0"/>
              </a:spcAft>
              <a:buClr>
                <a:schemeClr val="dk2"/>
              </a:buClr>
              <a:buSzPts val="1100"/>
              <a:buAutoNum type="arabicPeriod"/>
            </a:pPr>
            <a:r>
              <a:rPr lang="it-IT" sz="1100">
                <a:solidFill>
                  <a:schemeClr val="dk2"/>
                </a:solidFill>
              </a:rPr>
              <a:t>Dettagli sulle strategie di mercato</a:t>
            </a:r>
            <a:endParaRPr sz="1100">
              <a:solidFill>
                <a:schemeClr val="dk2"/>
              </a:solidFill>
            </a:endParaRPr>
          </a:p>
          <a:p>
            <a:pPr indent="-298450" lvl="0" marL="457200" rtl="0" algn="l">
              <a:lnSpc>
                <a:spcPct val="115000"/>
              </a:lnSpc>
              <a:spcBef>
                <a:spcPts val="1000"/>
              </a:spcBef>
              <a:spcAft>
                <a:spcPts val="0"/>
              </a:spcAft>
              <a:buClr>
                <a:schemeClr val="dk2"/>
              </a:buClr>
              <a:buSzPts val="1100"/>
              <a:buAutoNum type="arabicPeriod"/>
            </a:pPr>
            <a:r>
              <a:rPr lang="it-IT" sz="1100">
                <a:solidFill>
                  <a:schemeClr val="dk2"/>
                </a:solidFill>
              </a:rPr>
              <a:t>Analisi della concorrenza</a:t>
            </a:r>
            <a:endParaRPr sz="1100">
              <a:solidFill>
                <a:schemeClr val="dk2"/>
              </a:solidFill>
            </a:endParaRPr>
          </a:p>
          <a:p>
            <a:pPr indent="-298450" lvl="0" marL="457200" rtl="0" algn="l">
              <a:lnSpc>
                <a:spcPct val="115000"/>
              </a:lnSpc>
              <a:spcBef>
                <a:spcPts val="1200"/>
              </a:spcBef>
              <a:spcAft>
                <a:spcPts val="0"/>
              </a:spcAft>
              <a:buClr>
                <a:schemeClr val="dk2"/>
              </a:buClr>
              <a:buSzPts val="1100"/>
              <a:buAutoNum type="arabicPeriod"/>
            </a:pPr>
            <a:r>
              <a:rPr lang="it-IT" sz="1100">
                <a:solidFill>
                  <a:schemeClr val="dk2"/>
                </a:solidFill>
              </a:rPr>
              <a:t>Un piano di progettazione e sviluppo dei  prodotti e servizi</a:t>
            </a:r>
            <a:endParaRPr sz="1100">
              <a:solidFill>
                <a:schemeClr val="dk2"/>
              </a:solidFill>
            </a:endParaRPr>
          </a:p>
          <a:p>
            <a:pPr indent="-298450" lvl="0" marL="457200" rtl="0" algn="l">
              <a:lnSpc>
                <a:spcPct val="115000"/>
              </a:lnSpc>
              <a:spcBef>
                <a:spcPts val="1200"/>
              </a:spcBef>
              <a:spcAft>
                <a:spcPts val="0"/>
              </a:spcAft>
              <a:buClr>
                <a:schemeClr val="dk2"/>
              </a:buClr>
              <a:buSzPts val="1100"/>
              <a:buAutoNum type="arabicPeriod"/>
            </a:pPr>
            <a:r>
              <a:rPr lang="it-IT" sz="1100">
                <a:solidFill>
                  <a:schemeClr val="dk2"/>
                </a:solidFill>
              </a:rPr>
              <a:t>Informazioni sulle operazioni e sul piano di gestione</a:t>
            </a:r>
            <a:endParaRPr sz="1100">
              <a:solidFill>
                <a:schemeClr val="dk2"/>
              </a:solidFill>
            </a:endParaRPr>
          </a:p>
          <a:p>
            <a:pPr indent="-298450" lvl="0" marL="457200" rtl="0" algn="just">
              <a:lnSpc>
                <a:spcPct val="100000"/>
              </a:lnSpc>
              <a:spcBef>
                <a:spcPts val="1200"/>
              </a:spcBef>
              <a:spcAft>
                <a:spcPts val="2000"/>
              </a:spcAft>
              <a:buClr>
                <a:schemeClr val="dk2"/>
              </a:buClr>
              <a:buSzPts val="1100"/>
              <a:buAutoNum type="arabicPeriod"/>
            </a:pPr>
            <a:r>
              <a:rPr lang="it-IT" sz="1100">
                <a:solidFill>
                  <a:schemeClr val="dk2"/>
                </a:solidFill>
              </a:rPr>
              <a:t>Informazioni, pianificazione e fattori</a:t>
            </a:r>
            <a:endParaRPr sz="1100">
              <a:solidFill>
                <a:schemeClr val="dk2"/>
              </a:solidFill>
            </a:endParaRPr>
          </a:p>
        </p:txBody>
      </p:sp>
      <p:sp>
        <p:nvSpPr>
          <p:cNvPr id="345" name="Google Shape;345;p24"/>
          <p:cNvSpPr txBox="1"/>
          <p:nvPr/>
        </p:nvSpPr>
        <p:spPr>
          <a:xfrm>
            <a:off x="774388" y="1722813"/>
            <a:ext cx="3023700" cy="1698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2"/>
              </a:buClr>
              <a:buSzPts val="1100"/>
              <a:buFont typeface="Arial"/>
              <a:buNone/>
            </a:pPr>
            <a:r>
              <a:rPr b="0" i="0" lang="it-IT" sz="1200" u="none" cap="none" strike="noStrike">
                <a:solidFill>
                  <a:schemeClr val="dk1"/>
                </a:solidFill>
                <a:latin typeface="Lato"/>
                <a:ea typeface="Lato"/>
                <a:cs typeface="Lato"/>
                <a:sym typeface="Lato"/>
              </a:rPr>
              <a:t>Un business plan deve essere </a:t>
            </a:r>
            <a:r>
              <a:rPr b="1" i="0" lang="it-IT" sz="1200" u="none" cap="none" strike="noStrike">
                <a:solidFill>
                  <a:schemeClr val="dk1"/>
                </a:solidFill>
                <a:latin typeface="Lato"/>
                <a:ea typeface="Lato"/>
                <a:cs typeface="Lato"/>
                <a:sym typeface="Lato"/>
              </a:rPr>
              <a:t>rivisto</a:t>
            </a:r>
            <a:r>
              <a:rPr b="0" i="0" lang="it-IT" sz="1200" u="none" cap="none" strike="noStrike">
                <a:solidFill>
                  <a:schemeClr val="dk1"/>
                </a:solidFill>
                <a:latin typeface="Lato"/>
                <a:ea typeface="Lato"/>
                <a:cs typeface="Lato"/>
                <a:sym typeface="Lato"/>
              </a:rPr>
              <a:t> e </a:t>
            </a:r>
            <a:r>
              <a:rPr b="1" i="0" lang="it-IT" sz="1200" u="none" cap="none" strike="noStrike">
                <a:solidFill>
                  <a:schemeClr val="dk1"/>
                </a:solidFill>
                <a:latin typeface="Lato"/>
                <a:ea typeface="Lato"/>
                <a:cs typeface="Lato"/>
                <a:sym typeface="Lato"/>
              </a:rPr>
              <a:t>aggiornato</a:t>
            </a:r>
            <a:r>
              <a:rPr b="0" i="0" lang="it-IT" sz="1200" u="none" cap="none" strike="noStrike">
                <a:solidFill>
                  <a:schemeClr val="dk1"/>
                </a:solidFill>
                <a:latin typeface="Lato"/>
                <a:ea typeface="Lato"/>
                <a:cs typeface="Lato"/>
                <a:sym typeface="Lato"/>
              </a:rPr>
              <a:t> regolarmente.</a:t>
            </a:r>
            <a:endParaRPr/>
          </a:p>
          <a:p>
            <a:pPr indent="0" lvl="0" marL="0" marR="0" rtl="0" algn="ctr">
              <a:lnSpc>
                <a:spcPct val="100000"/>
              </a:lnSpc>
              <a:spcBef>
                <a:spcPts val="0"/>
              </a:spcBef>
              <a:spcAft>
                <a:spcPts val="0"/>
              </a:spcAft>
              <a:buClr>
                <a:schemeClr val="dk2"/>
              </a:buClr>
              <a:buSzPts val="1100"/>
              <a:buFont typeface="Arial"/>
              <a:buNone/>
            </a:pPr>
            <a:r>
              <a:rPr b="0" i="0" lang="it-IT" sz="1200" u="none" cap="none" strike="noStrike">
                <a:solidFill>
                  <a:schemeClr val="dk1"/>
                </a:solidFill>
                <a:latin typeface="Lato"/>
                <a:ea typeface="Lato"/>
                <a:cs typeface="Lato"/>
                <a:sym typeface="Lato"/>
              </a:rPr>
              <a:t>Questo lo rende uno strumento molto utile per </a:t>
            </a:r>
            <a:r>
              <a:rPr b="1" i="0" lang="it-IT" sz="1200" u="none" cap="none" strike="noStrike">
                <a:solidFill>
                  <a:schemeClr val="dk1"/>
                </a:solidFill>
                <a:latin typeface="Lato"/>
                <a:ea typeface="Lato"/>
                <a:cs typeface="Lato"/>
                <a:sym typeface="Lato"/>
              </a:rPr>
              <a:t>misurare il successo </a:t>
            </a:r>
            <a:r>
              <a:rPr b="0" i="0" lang="it-IT" sz="1200" u="none" cap="none" strike="noStrike">
                <a:solidFill>
                  <a:schemeClr val="dk1"/>
                </a:solidFill>
                <a:latin typeface="Lato"/>
                <a:ea typeface="Lato"/>
                <a:cs typeface="Lato"/>
                <a:sym typeface="Lato"/>
              </a:rPr>
              <a:t>o per </a:t>
            </a:r>
            <a:r>
              <a:rPr b="1" i="0" lang="it-IT" sz="1200" u="none" cap="none" strike="noStrike">
                <a:solidFill>
                  <a:schemeClr val="dk1"/>
                </a:solidFill>
                <a:latin typeface="Lato"/>
                <a:ea typeface="Lato"/>
                <a:cs typeface="Lato"/>
                <a:sym typeface="Lato"/>
              </a:rPr>
              <a:t>aiutarvi</a:t>
            </a:r>
            <a:r>
              <a:rPr b="0" i="0" lang="it-IT" sz="1200" u="none" cap="none" strike="noStrike">
                <a:solidFill>
                  <a:schemeClr val="dk1"/>
                </a:solidFill>
                <a:latin typeface="Lato"/>
                <a:ea typeface="Lato"/>
                <a:cs typeface="Lato"/>
                <a:sym typeface="Lato"/>
              </a:rPr>
              <a:t> a muovervi verso una nuova direzione aziendale.</a:t>
            </a:r>
            <a:endParaRPr/>
          </a:p>
          <a:p>
            <a:pPr indent="0" lvl="0" marL="0" marR="0" rtl="0" algn="l">
              <a:lnSpc>
                <a:spcPct val="100000"/>
              </a:lnSpc>
              <a:spcBef>
                <a:spcPts val="100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46" name="Google Shape;346;p24"/>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47" name="Google Shape;347;p24"/>
          <p:cNvPicPr preferRelativeResize="0"/>
          <p:nvPr/>
        </p:nvPicPr>
        <p:blipFill rotWithShape="1">
          <a:blip r:embed="rId5">
            <a:alphaModFix/>
          </a:blip>
          <a:srcRect b="0" l="0" r="0" t="0"/>
          <a:stretch/>
        </p:blipFill>
        <p:spPr>
          <a:xfrm>
            <a:off x="2289" y="98163"/>
            <a:ext cx="1020600" cy="924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5"/>
          <p:cNvSpPr txBox="1"/>
          <p:nvPr>
            <p:ph type="title"/>
          </p:nvPr>
        </p:nvSpPr>
        <p:spPr>
          <a:xfrm>
            <a:off x="50" y="1410450"/>
            <a:ext cx="4572000" cy="123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2"/>
              </a:buClr>
              <a:buSzPts val="1100"/>
              <a:buFont typeface="Arial"/>
              <a:buNone/>
            </a:pPr>
            <a:r>
              <a:rPr lang="it-IT" sz="1600">
                <a:solidFill>
                  <a:srgbClr val="122D4A"/>
                </a:solidFill>
                <a:latin typeface="Arial"/>
                <a:ea typeface="Arial"/>
                <a:cs typeface="Arial"/>
                <a:sym typeface="Arial"/>
              </a:rPr>
              <a:t>2.1 Caratteristiche e gestione degli</a:t>
            </a:r>
            <a:br>
              <a:rPr lang="it-IT" sz="1600">
                <a:solidFill>
                  <a:srgbClr val="122D4A"/>
                </a:solidFill>
                <a:latin typeface="Arial"/>
                <a:ea typeface="Arial"/>
                <a:cs typeface="Arial"/>
                <a:sym typeface="Arial"/>
              </a:rPr>
            </a:br>
            <a:r>
              <a:rPr lang="it-IT" sz="1600">
                <a:solidFill>
                  <a:srgbClr val="122D4A"/>
                </a:solidFill>
                <a:latin typeface="Arial"/>
                <a:ea typeface="Arial"/>
                <a:cs typeface="Arial"/>
                <a:sym typeface="Arial"/>
              </a:rPr>
              <a:t>obiettivi finanziari</a:t>
            </a:r>
            <a:endParaRPr sz="1600">
              <a:solidFill>
                <a:srgbClr val="122D4A"/>
              </a:solidFill>
              <a:latin typeface="Arial"/>
              <a:ea typeface="Arial"/>
              <a:cs typeface="Arial"/>
              <a:sym typeface="Arial"/>
            </a:endParaRPr>
          </a:p>
        </p:txBody>
      </p:sp>
      <p:sp>
        <p:nvSpPr>
          <p:cNvPr id="353" name="Google Shape;353;p25"/>
          <p:cNvSpPr txBox="1"/>
          <p:nvPr>
            <p:ph idx="2" type="body"/>
          </p:nvPr>
        </p:nvSpPr>
        <p:spPr>
          <a:xfrm>
            <a:off x="4851550" y="1046250"/>
            <a:ext cx="4045200" cy="3051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800"/>
              <a:buNone/>
            </a:pPr>
            <a:r>
              <a:rPr lang="it-IT" sz="1400">
                <a:solidFill>
                  <a:schemeClr val="dk2"/>
                </a:solidFill>
              </a:rPr>
              <a:t>Analizzando in modo più approfondito l'ultima sezione del business plan che riguarda le informazioni finanziarie, è importante sottolineare che </a:t>
            </a:r>
            <a:endParaRPr/>
          </a:p>
          <a:p>
            <a:pPr indent="0" lvl="0" marL="0" rtl="0" algn="ctr">
              <a:lnSpc>
                <a:spcPct val="100000"/>
              </a:lnSpc>
              <a:spcBef>
                <a:spcPts val="0"/>
              </a:spcBef>
              <a:spcAft>
                <a:spcPts val="0"/>
              </a:spcAft>
              <a:buSzPts val="1800"/>
              <a:buNone/>
            </a:pPr>
            <a:r>
              <a:t/>
            </a:r>
            <a:endParaRPr sz="1400">
              <a:solidFill>
                <a:schemeClr val="dk2"/>
              </a:solidFill>
            </a:endParaRPr>
          </a:p>
          <a:p>
            <a:pPr indent="0" lvl="0" marL="0" rtl="0" algn="ctr">
              <a:lnSpc>
                <a:spcPct val="100000"/>
              </a:lnSpc>
              <a:spcBef>
                <a:spcPts val="0"/>
              </a:spcBef>
              <a:spcAft>
                <a:spcPts val="0"/>
              </a:spcAft>
              <a:buSzPts val="1800"/>
              <a:buNone/>
            </a:pPr>
            <a:r>
              <a:rPr lang="it-IT" sz="1400">
                <a:solidFill>
                  <a:schemeClr val="dk2"/>
                </a:solidFill>
              </a:rPr>
              <a:t>Gli obiettivi principali sono la gestione delle finanze dell'organizzazione in conformità con i requisiti legali, la creazione di una disciplina e il miglioramento della salute finanziaria dell'organizzazione.</a:t>
            </a:r>
            <a:endParaRPr/>
          </a:p>
          <a:p>
            <a:pPr indent="0" lvl="0" marL="0" rtl="0" algn="ctr">
              <a:lnSpc>
                <a:spcPct val="100000"/>
              </a:lnSpc>
              <a:spcBef>
                <a:spcPts val="0"/>
              </a:spcBef>
              <a:spcAft>
                <a:spcPts val="0"/>
              </a:spcAft>
              <a:buSzPts val="1800"/>
              <a:buNone/>
            </a:pPr>
            <a:r>
              <a:t/>
            </a:r>
            <a:endParaRPr sz="1400">
              <a:solidFill>
                <a:schemeClr val="dk2"/>
              </a:solidFill>
            </a:endParaRPr>
          </a:p>
          <a:p>
            <a:pPr indent="0" lvl="0" marL="0" rtl="0" algn="ctr">
              <a:lnSpc>
                <a:spcPct val="100000"/>
              </a:lnSpc>
              <a:spcBef>
                <a:spcPts val="0"/>
              </a:spcBef>
              <a:spcAft>
                <a:spcPts val="0"/>
              </a:spcAft>
              <a:buSzPts val="1800"/>
              <a:buNone/>
            </a:pPr>
            <a:r>
              <a:rPr lang="it-IT" sz="1400">
                <a:solidFill>
                  <a:schemeClr val="dk2"/>
                </a:solidFill>
              </a:rPr>
              <a:t>Questi obiettivi aiutano i responsabili finanziari a determinare quanto investire e quanto risparmiare e a garantire il successo dell'azienda.</a:t>
            </a:r>
            <a:endParaRPr sz="1400"/>
          </a:p>
        </p:txBody>
      </p:sp>
      <p:pic>
        <p:nvPicPr>
          <p:cNvPr id="354" name="Google Shape;354;p25"/>
          <p:cNvPicPr preferRelativeResize="0"/>
          <p:nvPr/>
        </p:nvPicPr>
        <p:blipFill rotWithShape="1">
          <a:blip r:embed="rId3">
            <a:alphaModFix/>
          </a:blip>
          <a:srcRect b="0" l="0" r="0" t="0"/>
          <a:stretch/>
        </p:blipFill>
        <p:spPr>
          <a:xfrm>
            <a:off x="994525" y="2302075"/>
            <a:ext cx="2583075" cy="2583075"/>
          </a:xfrm>
          <a:prstGeom prst="rect">
            <a:avLst/>
          </a:prstGeom>
          <a:noFill/>
          <a:ln>
            <a:noFill/>
          </a:ln>
        </p:spPr>
      </p:pic>
      <p:sp>
        <p:nvSpPr>
          <p:cNvPr id="355" name="Google Shape;355;p25"/>
          <p:cNvSpPr txBox="1"/>
          <p:nvPr/>
        </p:nvSpPr>
        <p:spPr>
          <a:xfrm>
            <a:off x="139800" y="928283"/>
            <a:ext cx="4572000" cy="600134"/>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it-IT" sz="2700" u="none" cap="none" strike="noStrike">
                <a:solidFill>
                  <a:schemeClr val="dk1"/>
                </a:solidFill>
                <a:latin typeface="Raleway"/>
                <a:ea typeface="Raleway"/>
                <a:cs typeface="Raleway"/>
                <a:sym typeface="Raleway"/>
              </a:rPr>
              <a:t>2</a:t>
            </a:r>
            <a:r>
              <a:rPr b="1" i="0" lang="it-IT" sz="2500" u="none" cap="none" strike="noStrike">
                <a:solidFill>
                  <a:schemeClr val="dk1"/>
                </a:solidFill>
                <a:latin typeface="Raleway"/>
                <a:ea typeface="Raleway"/>
                <a:cs typeface="Raleway"/>
                <a:sym typeface="Raleway"/>
              </a:rPr>
              <a:t>. EQUILIBRIO ECONOMICO</a:t>
            </a:r>
            <a:endParaRPr b="1" i="0" sz="2500" u="none" cap="none" strike="noStrike">
              <a:solidFill>
                <a:schemeClr val="dk1"/>
              </a:solidFill>
              <a:latin typeface="Raleway"/>
              <a:ea typeface="Raleway"/>
              <a:cs typeface="Raleway"/>
              <a:sym typeface="Raleway"/>
            </a:endParaRPr>
          </a:p>
        </p:txBody>
      </p:sp>
      <p:pic>
        <p:nvPicPr>
          <p:cNvPr id="356" name="Google Shape;356;p25"/>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57" name="Google Shape;357;p25"/>
          <p:cNvPicPr preferRelativeResize="0"/>
          <p:nvPr/>
        </p:nvPicPr>
        <p:blipFill rotWithShape="1">
          <a:blip r:embed="rId5">
            <a:alphaModFix/>
          </a:blip>
          <a:srcRect b="0" l="0" r="0" t="0"/>
          <a:stretch/>
        </p:blipFill>
        <p:spPr>
          <a:xfrm>
            <a:off x="0" y="19175"/>
            <a:ext cx="1162373" cy="10270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6"/>
          <p:cNvSpPr txBox="1"/>
          <p:nvPr>
            <p:ph idx="1" type="body"/>
          </p:nvPr>
        </p:nvSpPr>
        <p:spPr>
          <a:xfrm>
            <a:off x="2593750" y="973625"/>
            <a:ext cx="6227700" cy="35262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000"/>
              </a:spcBef>
              <a:spcAft>
                <a:spcPts val="0"/>
              </a:spcAft>
              <a:buClr>
                <a:schemeClr val="dk2"/>
              </a:buClr>
              <a:buSzPts val="1100"/>
              <a:buFont typeface="Arial"/>
              <a:buNone/>
            </a:pPr>
            <a:r>
              <a:rPr lang="it-IT" sz="1600"/>
              <a:t>Il </a:t>
            </a:r>
            <a:r>
              <a:rPr b="1" lang="it-IT" sz="1600">
                <a:solidFill>
                  <a:schemeClr val="dk1"/>
                </a:solidFill>
              </a:rPr>
              <a:t>team finanziario </a:t>
            </a:r>
            <a:r>
              <a:rPr lang="it-IT" sz="1600"/>
              <a:t>gioca un </a:t>
            </a:r>
            <a:r>
              <a:rPr b="1" lang="it-IT" sz="1600"/>
              <a:t>ruolo fondamentale </a:t>
            </a:r>
            <a:r>
              <a:rPr lang="it-IT" sz="1600"/>
              <a:t>in qualsiasi organizzazione.</a:t>
            </a:r>
            <a:br>
              <a:rPr lang="it-IT" sz="1600"/>
            </a:br>
            <a:br>
              <a:rPr lang="it-IT" sz="1600"/>
            </a:br>
            <a:r>
              <a:rPr lang="it-IT" sz="1600"/>
              <a:t>È responsabile di:</a:t>
            </a:r>
            <a:endParaRPr sz="1600"/>
          </a:p>
          <a:p>
            <a:pPr indent="-330200" lvl="0" marL="457200" rtl="0" algn="just">
              <a:lnSpc>
                <a:spcPct val="100000"/>
              </a:lnSpc>
              <a:spcBef>
                <a:spcPts val="1000"/>
              </a:spcBef>
              <a:spcAft>
                <a:spcPts val="0"/>
              </a:spcAft>
              <a:buClr>
                <a:schemeClr val="dk2"/>
              </a:buClr>
              <a:buSzPts val="1600"/>
              <a:buChar char="-"/>
            </a:pPr>
            <a:r>
              <a:rPr lang="it-IT" sz="1600"/>
              <a:t>prendere </a:t>
            </a:r>
            <a:r>
              <a:rPr b="1" lang="it-IT" sz="1600"/>
              <a:t>decisioni</a:t>
            </a:r>
            <a:r>
              <a:rPr lang="it-IT" sz="1600"/>
              <a:t> importanti attraverso l'analisi dei profitti e delle perdite, le previsioni finanziarie e l'analisi dei rapporti;</a:t>
            </a:r>
            <a:endParaRPr sz="1600"/>
          </a:p>
          <a:p>
            <a:pPr indent="-330200" lvl="0" marL="457200" rtl="0" algn="just">
              <a:lnSpc>
                <a:spcPct val="100000"/>
              </a:lnSpc>
              <a:spcBef>
                <a:spcPts val="1000"/>
              </a:spcBef>
              <a:spcAft>
                <a:spcPts val="0"/>
              </a:spcAft>
              <a:buClr>
                <a:schemeClr val="dk2"/>
              </a:buClr>
              <a:buSzPts val="1600"/>
              <a:buChar char="-"/>
            </a:pPr>
            <a:r>
              <a:rPr lang="it-IT" sz="1600"/>
              <a:t>utilizzare le </a:t>
            </a:r>
            <a:r>
              <a:rPr b="1" lang="it-IT" sz="1600"/>
              <a:t>risorse disponibili </a:t>
            </a:r>
            <a:r>
              <a:rPr lang="it-IT" sz="1600"/>
              <a:t>e assicurarsi che soddisfino le esigenze dell'organizzazione;</a:t>
            </a:r>
            <a:endParaRPr sz="1600"/>
          </a:p>
          <a:p>
            <a:pPr indent="-330200" lvl="0" marL="457200" rtl="0" algn="just">
              <a:lnSpc>
                <a:spcPct val="100000"/>
              </a:lnSpc>
              <a:spcBef>
                <a:spcPts val="1000"/>
              </a:spcBef>
              <a:spcAft>
                <a:spcPts val="0"/>
              </a:spcAft>
              <a:buClr>
                <a:schemeClr val="dk2"/>
              </a:buClr>
              <a:buSzPts val="1600"/>
              <a:buChar char="-"/>
            </a:pPr>
            <a:r>
              <a:rPr lang="it-IT" sz="1600"/>
              <a:t>garantire che l'organizzazione prenda le decisioni dopo aver considerato i </a:t>
            </a:r>
            <a:r>
              <a:rPr b="1" lang="it-IT" sz="1600"/>
              <a:t>fondi disponibili </a:t>
            </a:r>
            <a:r>
              <a:rPr lang="it-IT" sz="1600"/>
              <a:t>e i </a:t>
            </a:r>
            <a:r>
              <a:rPr b="1" lang="it-IT" sz="1600"/>
              <a:t>potenziali rischi </a:t>
            </a:r>
            <a:r>
              <a:rPr lang="it-IT" sz="1600"/>
              <a:t>futuri.</a:t>
            </a:r>
            <a:endParaRPr sz="1600"/>
          </a:p>
        </p:txBody>
      </p:sp>
      <p:pic>
        <p:nvPicPr>
          <p:cNvPr id="363" name="Google Shape;363;p26"/>
          <p:cNvPicPr preferRelativeResize="0"/>
          <p:nvPr/>
        </p:nvPicPr>
        <p:blipFill rotWithShape="1">
          <a:blip r:embed="rId3">
            <a:alphaModFix/>
          </a:blip>
          <a:srcRect b="0" l="0" r="0" t="0"/>
          <a:stretch/>
        </p:blipFill>
        <p:spPr>
          <a:xfrm>
            <a:off x="236425" y="2026925"/>
            <a:ext cx="2288951" cy="1699861"/>
          </a:xfrm>
          <a:prstGeom prst="rect">
            <a:avLst/>
          </a:prstGeom>
          <a:noFill/>
          <a:ln>
            <a:noFill/>
          </a:ln>
        </p:spPr>
      </p:pic>
      <p:pic>
        <p:nvPicPr>
          <p:cNvPr id="364" name="Google Shape;364;p26"/>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65" name="Google Shape;365;p26"/>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27"/>
          <p:cNvSpPr txBox="1"/>
          <p:nvPr>
            <p:ph idx="1" type="subTitle"/>
          </p:nvPr>
        </p:nvSpPr>
        <p:spPr>
          <a:xfrm>
            <a:off x="0" y="1563125"/>
            <a:ext cx="4572000" cy="134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100"/>
              <a:buNone/>
            </a:pPr>
            <a:r>
              <a:rPr b="1" lang="it-IT" sz="2200">
                <a:latin typeface="Arial"/>
                <a:ea typeface="Arial"/>
                <a:cs typeface="Arial"/>
                <a:sym typeface="Arial"/>
              </a:rPr>
              <a:t>2.2 Pianificare le risorse, i costi e i ricavi necessari</a:t>
            </a:r>
            <a:endParaRPr b="1" sz="2200">
              <a:latin typeface="Arial"/>
              <a:ea typeface="Arial"/>
              <a:cs typeface="Arial"/>
              <a:sym typeface="Arial"/>
            </a:endParaRPr>
          </a:p>
        </p:txBody>
      </p:sp>
      <p:sp>
        <p:nvSpPr>
          <p:cNvPr id="371" name="Google Shape;371;p27"/>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800"/>
              <a:buNone/>
            </a:pPr>
            <a:r>
              <a:rPr lang="it-IT" sz="1600">
                <a:solidFill>
                  <a:schemeClr val="dk2"/>
                </a:solidFill>
              </a:rPr>
              <a:t>Il termine "risorse" comprende tutto ciò che può avere un impatto sulla vostra capacità di rimanere in attività:</a:t>
            </a:r>
            <a:endParaRPr/>
          </a:p>
          <a:p>
            <a:pPr indent="0" lvl="0" marL="0" rtl="0" algn="just">
              <a:lnSpc>
                <a:spcPct val="100000"/>
              </a:lnSpc>
              <a:spcBef>
                <a:spcPts val="0"/>
              </a:spcBef>
              <a:spcAft>
                <a:spcPts val="0"/>
              </a:spcAft>
              <a:buSzPts val="1800"/>
              <a:buNone/>
            </a:pPr>
            <a:r>
              <a:t/>
            </a:r>
            <a:endParaRPr sz="1600">
              <a:solidFill>
                <a:schemeClr val="dk2"/>
              </a:solidFill>
            </a:endParaRPr>
          </a:p>
          <a:p>
            <a:pPr indent="-330200" lvl="0" marL="457200" rtl="0" algn="just">
              <a:lnSpc>
                <a:spcPct val="100000"/>
              </a:lnSpc>
              <a:spcBef>
                <a:spcPts val="1200"/>
              </a:spcBef>
              <a:spcAft>
                <a:spcPts val="0"/>
              </a:spcAft>
              <a:buClr>
                <a:schemeClr val="dk2"/>
              </a:buClr>
              <a:buSzPts val="1600"/>
              <a:buChar char="●"/>
            </a:pPr>
            <a:r>
              <a:rPr lang="it-IT" sz="1600">
                <a:solidFill>
                  <a:schemeClr val="dk2"/>
                </a:solidFill>
              </a:rPr>
              <a:t>attrezzature per la produzione di prodotti o l'esecuzione di lavori,</a:t>
            </a:r>
            <a:endParaRPr sz="1600">
              <a:solidFill>
                <a:schemeClr val="dk2"/>
              </a:solidFill>
            </a:endParaRPr>
          </a:p>
          <a:p>
            <a:pPr indent="-330200" lvl="0" marL="457200" rtl="0" algn="just">
              <a:lnSpc>
                <a:spcPct val="100000"/>
              </a:lnSpc>
              <a:spcBef>
                <a:spcPts val="0"/>
              </a:spcBef>
              <a:spcAft>
                <a:spcPts val="0"/>
              </a:spcAft>
              <a:buClr>
                <a:schemeClr val="dk2"/>
              </a:buClr>
              <a:buSzPts val="1600"/>
              <a:buChar char="●"/>
            </a:pPr>
            <a:r>
              <a:rPr lang="it-IT" sz="1600">
                <a:solidFill>
                  <a:schemeClr val="dk2"/>
                </a:solidFill>
              </a:rPr>
              <a:t>macchinari,</a:t>
            </a:r>
            <a:endParaRPr sz="1600">
              <a:solidFill>
                <a:schemeClr val="dk2"/>
              </a:solidFill>
            </a:endParaRPr>
          </a:p>
          <a:p>
            <a:pPr indent="-330200" lvl="0" marL="457200" rtl="0" algn="just">
              <a:lnSpc>
                <a:spcPct val="100000"/>
              </a:lnSpc>
              <a:spcBef>
                <a:spcPts val="0"/>
              </a:spcBef>
              <a:spcAft>
                <a:spcPts val="0"/>
              </a:spcAft>
              <a:buClr>
                <a:schemeClr val="dk2"/>
              </a:buClr>
              <a:buSzPts val="1600"/>
              <a:buChar char="●"/>
            </a:pPr>
            <a:r>
              <a:rPr lang="it-IT" sz="1600">
                <a:solidFill>
                  <a:schemeClr val="dk2"/>
                </a:solidFill>
              </a:rPr>
              <a:t>materie prime,</a:t>
            </a:r>
            <a:endParaRPr sz="1600">
              <a:solidFill>
                <a:schemeClr val="dk2"/>
              </a:solidFill>
            </a:endParaRPr>
          </a:p>
          <a:p>
            <a:pPr indent="-330200" lvl="0" marL="457200" rtl="0" algn="just">
              <a:lnSpc>
                <a:spcPct val="100000"/>
              </a:lnSpc>
              <a:spcBef>
                <a:spcPts val="0"/>
              </a:spcBef>
              <a:spcAft>
                <a:spcPts val="0"/>
              </a:spcAft>
              <a:buClr>
                <a:schemeClr val="dk2"/>
              </a:buClr>
              <a:buSzPts val="1600"/>
              <a:buChar char="●"/>
            </a:pPr>
            <a:r>
              <a:rPr lang="it-IT" sz="1600">
                <a:solidFill>
                  <a:schemeClr val="dk2"/>
                </a:solidFill>
              </a:rPr>
              <a:t>veicoli,</a:t>
            </a:r>
            <a:endParaRPr sz="1600">
              <a:solidFill>
                <a:schemeClr val="dk2"/>
              </a:solidFill>
            </a:endParaRPr>
          </a:p>
          <a:p>
            <a:pPr indent="-330200" lvl="0" marL="457200" rtl="0" algn="just">
              <a:lnSpc>
                <a:spcPct val="100000"/>
              </a:lnSpc>
              <a:spcBef>
                <a:spcPts val="0"/>
              </a:spcBef>
              <a:spcAft>
                <a:spcPts val="0"/>
              </a:spcAft>
              <a:buClr>
                <a:schemeClr val="dk2"/>
              </a:buClr>
              <a:buSzPts val="1600"/>
              <a:buChar char="●"/>
            </a:pPr>
            <a:r>
              <a:rPr lang="it-IT" sz="1600">
                <a:solidFill>
                  <a:schemeClr val="dk2"/>
                </a:solidFill>
              </a:rPr>
              <a:t>personale.</a:t>
            </a:r>
            <a:endParaRPr sz="1600"/>
          </a:p>
        </p:txBody>
      </p:sp>
      <p:pic>
        <p:nvPicPr>
          <p:cNvPr id="372" name="Google Shape;372;p27"/>
          <p:cNvPicPr preferRelativeResize="0"/>
          <p:nvPr/>
        </p:nvPicPr>
        <p:blipFill rotWithShape="1">
          <a:blip r:embed="rId3">
            <a:alphaModFix/>
          </a:blip>
          <a:srcRect b="0" l="0" r="0" t="0"/>
          <a:stretch/>
        </p:blipFill>
        <p:spPr>
          <a:xfrm>
            <a:off x="766275" y="1845721"/>
            <a:ext cx="3039429" cy="3039429"/>
          </a:xfrm>
          <a:prstGeom prst="rect">
            <a:avLst/>
          </a:prstGeom>
          <a:noFill/>
          <a:ln>
            <a:noFill/>
          </a:ln>
        </p:spPr>
      </p:pic>
      <p:pic>
        <p:nvPicPr>
          <p:cNvPr id="373" name="Google Shape;373;p27"/>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74" name="Google Shape;374;p27"/>
          <p:cNvPicPr preferRelativeResize="0"/>
          <p:nvPr/>
        </p:nvPicPr>
        <p:blipFill rotWithShape="1">
          <a:blip r:embed="rId5">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28"/>
          <p:cNvPicPr preferRelativeResize="0"/>
          <p:nvPr/>
        </p:nvPicPr>
        <p:blipFill rotWithShape="1">
          <a:blip r:embed="rId3">
            <a:alphaModFix/>
          </a:blip>
          <a:srcRect b="0" l="0" r="0" t="0"/>
          <a:stretch/>
        </p:blipFill>
        <p:spPr>
          <a:xfrm>
            <a:off x="5439550" y="2673875"/>
            <a:ext cx="3250449" cy="1843550"/>
          </a:xfrm>
          <a:prstGeom prst="rect">
            <a:avLst/>
          </a:prstGeom>
          <a:noFill/>
          <a:ln>
            <a:noFill/>
          </a:ln>
        </p:spPr>
      </p:pic>
      <p:sp>
        <p:nvSpPr>
          <p:cNvPr id="380" name="Google Shape;380;p28"/>
          <p:cNvSpPr txBox="1"/>
          <p:nvPr>
            <p:ph type="title"/>
          </p:nvPr>
        </p:nvSpPr>
        <p:spPr>
          <a:xfrm>
            <a:off x="3257000" y="679625"/>
            <a:ext cx="2847600" cy="63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it-IT" sz="2100">
                <a:solidFill>
                  <a:schemeClr val="dk1"/>
                </a:solidFill>
              </a:rPr>
              <a:t>Piano delle risorse</a:t>
            </a:r>
            <a:endParaRPr sz="2100">
              <a:solidFill>
                <a:schemeClr val="dk1"/>
              </a:solidFill>
            </a:endParaRPr>
          </a:p>
        </p:txBody>
      </p:sp>
      <p:sp>
        <p:nvSpPr>
          <p:cNvPr id="381" name="Google Shape;381;p28"/>
          <p:cNvSpPr txBox="1"/>
          <p:nvPr>
            <p:ph idx="1" type="body"/>
          </p:nvPr>
        </p:nvSpPr>
        <p:spPr>
          <a:xfrm>
            <a:off x="671600" y="1444988"/>
            <a:ext cx="8018400" cy="30024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200"/>
              </a:spcBef>
              <a:spcAft>
                <a:spcPts val="0"/>
              </a:spcAft>
              <a:buSzPts val="1400"/>
              <a:buNone/>
            </a:pPr>
            <a:r>
              <a:rPr lang="it-IT" sz="1600">
                <a:latin typeface="Arial"/>
                <a:ea typeface="Arial"/>
                <a:cs typeface="Arial"/>
                <a:sym typeface="Arial"/>
              </a:rPr>
              <a:t>Un </a:t>
            </a:r>
            <a:r>
              <a:rPr b="1" lang="it-IT" sz="1600">
                <a:solidFill>
                  <a:schemeClr val="dk1"/>
                </a:solidFill>
                <a:latin typeface="Arial"/>
                <a:ea typeface="Arial"/>
                <a:cs typeface="Arial"/>
                <a:sym typeface="Arial"/>
              </a:rPr>
              <a:t>piano delle risorse </a:t>
            </a:r>
            <a:r>
              <a:rPr lang="it-IT" sz="1600">
                <a:latin typeface="Arial"/>
                <a:ea typeface="Arial"/>
                <a:cs typeface="Arial"/>
                <a:sym typeface="Arial"/>
              </a:rPr>
              <a:t>identifica, organizza ed elenca le risorse necessarie per completare un progetto. Funge da schema per garantire che i progetti e il lavoro siano eseguiti nei tempi e nei costi previsti.</a:t>
            </a:r>
            <a:endParaRPr sz="1600">
              <a:latin typeface="Arial"/>
              <a:ea typeface="Arial"/>
              <a:cs typeface="Arial"/>
              <a:sym typeface="Arial"/>
            </a:endParaRPr>
          </a:p>
          <a:p>
            <a:pPr indent="0" lvl="0" marL="0" rtl="0" algn="just">
              <a:lnSpc>
                <a:spcPct val="100000"/>
              </a:lnSpc>
              <a:spcBef>
                <a:spcPts val="1200"/>
              </a:spcBef>
              <a:spcAft>
                <a:spcPts val="1200"/>
              </a:spcAft>
              <a:buClr>
                <a:schemeClr val="dk2"/>
              </a:buClr>
              <a:buSzPts val="1100"/>
              <a:buFont typeface="Arial"/>
              <a:buNone/>
            </a:pPr>
            <a:r>
              <a:t/>
            </a:r>
            <a:endParaRPr sz="1600">
              <a:latin typeface="Arial"/>
              <a:ea typeface="Arial"/>
              <a:cs typeface="Arial"/>
              <a:sym typeface="Arial"/>
            </a:endParaRPr>
          </a:p>
        </p:txBody>
      </p:sp>
      <p:sp>
        <p:nvSpPr>
          <p:cNvPr id="382" name="Google Shape;382;p28"/>
          <p:cNvSpPr txBox="1"/>
          <p:nvPr>
            <p:ph type="title"/>
          </p:nvPr>
        </p:nvSpPr>
        <p:spPr>
          <a:xfrm>
            <a:off x="671600" y="2617875"/>
            <a:ext cx="4584000" cy="6354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1200"/>
              </a:spcBef>
              <a:spcAft>
                <a:spcPts val="0"/>
              </a:spcAft>
              <a:buClr>
                <a:schemeClr val="dk2"/>
              </a:buClr>
              <a:buSzPts val="1100"/>
              <a:buFont typeface="Arial"/>
              <a:buNone/>
            </a:pPr>
            <a:r>
              <a:rPr lang="it-IT" sz="1600">
                <a:solidFill>
                  <a:srgbClr val="F46524"/>
                </a:solidFill>
                <a:latin typeface="Arial"/>
                <a:ea typeface="Arial"/>
                <a:cs typeface="Arial"/>
                <a:sym typeface="Arial"/>
              </a:rPr>
              <a:t>Pianificazione delle risorse </a:t>
            </a:r>
            <a:r>
              <a:rPr b="0" lang="it-IT" sz="1600">
                <a:latin typeface="Arial"/>
                <a:ea typeface="Arial"/>
                <a:cs typeface="Arial"/>
                <a:sym typeface="Arial"/>
              </a:rPr>
              <a:t>è un approccio strategico per garantire che le risorse siano utilizzate nel modo più efficace, per ottenere un maggiore controllo sulle spese e sul flusso di cassa. </a:t>
            </a:r>
            <a:endParaRPr b="0" sz="1600">
              <a:latin typeface="Arial"/>
              <a:ea typeface="Arial"/>
              <a:cs typeface="Arial"/>
              <a:sym typeface="Arial"/>
            </a:endParaRPr>
          </a:p>
          <a:p>
            <a:pPr indent="0" lvl="0" marL="0" rtl="0" algn="ctr">
              <a:lnSpc>
                <a:spcPct val="100000"/>
              </a:lnSpc>
              <a:spcBef>
                <a:spcPts val="1200"/>
              </a:spcBef>
              <a:spcAft>
                <a:spcPts val="0"/>
              </a:spcAft>
              <a:buSzPts val="3000"/>
              <a:buNone/>
            </a:pPr>
            <a:r>
              <a:t/>
            </a:r>
            <a:endParaRPr sz="2100">
              <a:solidFill>
                <a:schemeClr val="dk1"/>
              </a:solidFill>
            </a:endParaRPr>
          </a:p>
        </p:txBody>
      </p:sp>
      <p:pic>
        <p:nvPicPr>
          <p:cNvPr id="383" name="Google Shape;383;p28"/>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84" name="Google Shape;384;p28"/>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29"/>
          <p:cNvPicPr preferRelativeResize="0"/>
          <p:nvPr/>
        </p:nvPicPr>
        <p:blipFill rotWithShape="1">
          <a:blip r:embed="rId3">
            <a:alphaModFix amt="54000"/>
          </a:blip>
          <a:srcRect b="0" l="0" r="0" t="0"/>
          <a:stretch/>
        </p:blipFill>
        <p:spPr>
          <a:xfrm>
            <a:off x="-66825" y="1110700"/>
            <a:ext cx="5178201" cy="3377326"/>
          </a:xfrm>
          <a:prstGeom prst="rect">
            <a:avLst/>
          </a:prstGeom>
          <a:noFill/>
          <a:ln>
            <a:noFill/>
          </a:ln>
        </p:spPr>
      </p:pic>
      <p:sp>
        <p:nvSpPr>
          <p:cNvPr id="390" name="Google Shape;390;p29"/>
          <p:cNvSpPr txBox="1"/>
          <p:nvPr>
            <p:ph type="title"/>
          </p:nvPr>
        </p:nvSpPr>
        <p:spPr>
          <a:xfrm>
            <a:off x="2400250" y="781325"/>
            <a:ext cx="6321600" cy="63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it-IT" sz="2200">
                <a:solidFill>
                  <a:schemeClr val="dk1"/>
                </a:solidFill>
              </a:rPr>
              <a:t>La pianificazione delle risorse aiuta a garantire:</a:t>
            </a:r>
            <a:endParaRPr sz="2200">
              <a:solidFill>
                <a:schemeClr val="dk1"/>
              </a:solidFill>
            </a:endParaRPr>
          </a:p>
        </p:txBody>
      </p:sp>
      <p:sp>
        <p:nvSpPr>
          <p:cNvPr id="391" name="Google Shape;391;p29"/>
          <p:cNvSpPr txBox="1"/>
          <p:nvPr>
            <p:ph idx="1" type="body"/>
          </p:nvPr>
        </p:nvSpPr>
        <p:spPr>
          <a:xfrm>
            <a:off x="2400250" y="1632225"/>
            <a:ext cx="6321600" cy="2334300"/>
          </a:xfrm>
          <a:prstGeom prst="rect">
            <a:avLst/>
          </a:prstGeom>
          <a:noFill/>
          <a:ln>
            <a:noFill/>
          </a:ln>
        </p:spPr>
        <p:txBody>
          <a:bodyPr anchorCtr="0" anchor="t" bIns="91425" lIns="91425" spcFirstLastPara="1" rIns="91425" wrap="square" tIns="91425">
            <a:noAutofit/>
          </a:bodyPr>
          <a:lstStyle/>
          <a:p>
            <a:pPr indent="-330200" lvl="0" marL="457200" rtl="0" algn="just">
              <a:lnSpc>
                <a:spcPct val="115000"/>
              </a:lnSpc>
              <a:spcBef>
                <a:spcPts val="0"/>
              </a:spcBef>
              <a:spcAft>
                <a:spcPts val="0"/>
              </a:spcAft>
              <a:buSzPts val="1600"/>
              <a:buChar char="●"/>
            </a:pPr>
            <a:r>
              <a:rPr lang="it-IT" sz="1600" u="sng"/>
              <a:t>Massimo utilizzo delle risorse:</a:t>
            </a:r>
            <a:r>
              <a:rPr lang="it-IT" sz="1600"/>
              <a:t> focus strategico sulla massimizzazione dell'utilizzo delle risorse;</a:t>
            </a:r>
            <a:endParaRPr sz="1600"/>
          </a:p>
          <a:p>
            <a:pPr indent="-330200" lvl="0" marL="457200" rtl="0" algn="just">
              <a:lnSpc>
                <a:spcPct val="115000"/>
              </a:lnSpc>
              <a:spcBef>
                <a:spcPts val="1000"/>
              </a:spcBef>
              <a:spcAft>
                <a:spcPts val="0"/>
              </a:spcAft>
              <a:buSzPts val="1600"/>
              <a:buChar char="●"/>
            </a:pPr>
            <a:r>
              <a:rPr lang="it-IT" sz="1600" u="sng"/>
              <a:t>Consegna puntuale:</a:t>
            </a:r>
            <a:r>
              <a:rPr lang="it-IT" sz="1600"/>
              <a:t> consegnare i progetti nei tempi previsti aiuta a costruire la soddisfazione e la fedeltà dei clienti;</a:t>
            </a:r>
            <a:endParaRPr sz="1600"/>
          </a:p>
          <a:p>
            <a:pPr indent="-330200" lvl="0" marL="457200" rtl="0" algn="just">
              <a:lnSpc>
                <a:spcPct val="115000"/>
              </a:lnSpc>
              <a:spcBef>
                <a:spcPts val="1000"/>
              </a:spcBef>
              <a:spcAft>
                <a:spcPts val="1000"/>
              </a:spcAft>
              <a:buSzPts val="1600"/>
              <a:buChar char="●"/>
            </a:pPr>
            <a:r>
              <a:rPr lang="it-IT" sz="1600" u="sng"/>
              <a:t>Rispetto del budget:</a:t>
            </a:r>
            <a:r>
              <a:rPr lang="it-IT" sz="1600"/>
              <a:t> una spesa eccessiva può causare l'annullamento di progetti, mancate entrate e una riduzione della redditività.</a:t>
            </a:r>
            <a:endParaRPr sz="1600"/>
          </a:p>
        </p:txBody>
      </p:sp>
      <p:pic>
        <p:nvPicPr>
          <p:cNvPr id="392" name="Google Shape;392;p29"/>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393" name="Google Shape;393;p29"/>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3"/>
          <p:cNvSpPr txBox="1"/>
          <p:nvPr>
            <p:ph type="title"/>
          </p:nvPr>
        </p:nvSpPr>
        <p:spPr>
          <a:xfrm>
            <a:off x="1411200" y="851675"/>
            <a:ext cx="6321600" cy="63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it-IT" sz="2000"/>
              <a:t>Metodologia e risultati di apprendimento</a:t>
            </a:r>
            <a:endParaRPr sz="2000"/>
          </a:p>
        </p:txBody>
      </p:sp>
      <p:graphicFrame>
        <p:nvGraphicFramePr>
          <p:cNvPr id="152" name="Google Shape;152;p3"/>
          <p:cNvGraphicFramePr/>
          <p:nvPr/>
        </p:nvGraphicFramePr>
        <p:xfrm>
          <a:off x="952500" y="2123925"/>
          <a:ext cx="3000000" cy="3000000"/>
        </p:xfrm>
        <a:graphic>
          <a:graphicData uri="http://schemas.openxmlformats.org/drawingml/2006/table">
            <a:tbl>
              <a:tblPr>
                <a:noFill/>
                <a:tableStyleId>{460EBD19-95DA-48CA-B63E-AE03F65167CB}</a:tableStyleId>
              </a:tblPr>
              <a:tblGrid>
                <a:gridCol w="3497050"/>
                <a:gridCol w="3741950"/>
              </a:tblGrid>
              <a:tr h="447825">
                <a:tc>
                  <a:txBody>
                    <a:bodyPr/>
                    <a:lstStyle/>
                    <a:p>
                      <a:pPr indent="0" lvl="0" marL="0" marR="0" rtl="0" algn="l">
                        <a:lnSpc>
                          <a:spcPct val="115000"/>
                        </a:lnSpc>
                        <a:spcBef>
                          <a:spcPts val="0"/>
                        </a:spcBef>
                        <a:spcAft>
                          <a:spcPts val="0"/>
                        </a:spcAft>
                        <a:buClr>
                          <a:schemeClr val="dk2"/>
                        </a:buClr>
                        <a:buSzPts val="1100"/>
                        <a:buFont typeface="Arial"/>
                        <a:buNone/>
                      </a:pPr>
                      <a:r>
                        <a:rPr b="1" lang="it-IT" sz="2100" u="none" cap="none" strike="noStrike">
                          <a:solidFill>
                            <a:schemeClr val="dk1"/>
                          </a:solidFill>
                          <a:latin typeface="Lato"/>
                          <a:ea typeface="Lato"/>
                          <a:cs typeface="Lato"/>
                          <a:sym typeface="Lato"/>
                        </a:rPr>
                        <a:t>Obiettivo:</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chemeClr val="dk2"/>
                        </a:buClr>
                        <a:buSzPts val="1100"/>
                        <a:buFont typeface="Arial"/>
                        <a:buNone/>
                      </a:pPr>
                      <a:r>
                        <a:rPr b="1" lang="it-IT" sz="2100" u="none" cap="none" strike="noStrike">
                          <a:solidFill>
                            <a:schemeClr val="dk1"/>
                          </a:solidFill>
                          <a:latin typeface="Lato"/>
                          <a:ea typeface="Lato"/>
                          <a:cs typeface="Lato"/>
                          <a:sym typeface="Lato"/>
                        </a:rPr>
                        <a:t>Criteri:</a:t>
                      </a:r>
                      <a:endParaRPr sz="1400" u="none" cap="none" strike="noStrike"/>
                    </a:p>
                  </a:txBody>
                  <a:tcPr marT="91425" marB="91425" marR="91425" marL="91425"/>
                </a:tc>
              </a:tr>
              <a:tr h="962700">
                <a:tc>
                  <a:txBody>
                    <a:bodyPr/>
                    <a:lstStyle/>
                    <a:p>
                      <a:pPr indent="0" lvl="0" marL="0" marR="0" rtl="0" algn="l">
                        <a:lnSpc>
                          <a:spcPct val="100000"/>
                        </a:lnSpc>
                        <a:spcBef>
                          <a:spcPts val="0"/>
                        </a:spcBef>
                        <a:spcAft>
                          <a:spcPts val="0"/>
                        </a:spcAft>
                        <a:buClr>
                          <a:srgbClr val="000000"/>
                        </a:buClr>
                        <a:buSzPts val="1400"/>
                        <a:buFont typeface="Arial"/>
                        <a:buNone/>
                      </a:pPr>
                      <a:r>
                        <a:rPr lang="it-IT" sz="1400" u="none" cap="none" strike="noStrike">
                          <a:latin typeface="Lato"/>
                          <a:ea typeface="Lato"/>
                          <a:cs typeface="Lato"/>
                          <a:sym typeface="Lato"/>
                        </a:rPr>
                        <a:t>Fornire agli imprenditori sociali le competenze per creare un </a:t>
                      </a:r>
                      <a:r>
                        <a:rPr b="1" lang="it-IT" sz="1400" u="none" cap="none" strike="noStrike">
                          <a:latin typeface="Lato"/>
                          <a:ea typeface="Lato"/>
                          <a:cs typeface="Lato"/>
                          <a:sym typeface="Lato"/>
                        </a:rPr>
                        <a:t>business plan </a:t>
                      </a:r>
                      <a:r>
                        <a:rPr lang="it-IT" sz="1400" u="none" cap="none" strike="noStrike">
                          <a:latin typeface="Lato"/>
                          <a:ea typeface="Lato"/>
                          <a:cs typeface="Lato"/>
                          <a:sym typeface="Lato"/>
                        </a:rPr>
                        <a:t>e </a:t>
                      </a:r>
                      <a:r>
                        <a:rPr b="1" lang="it-IT" sz="1400" u="none" cap="none" strike="noStrike">
                          <a:latin typeface="Lato"/>
                          <a:ea typeface="Lato"/>
                          <a:cs typeface="Lato"/>
                          <a:sym typeface="Lato"/>
                        </a:rPr>
                        <a:t>gestire i processi finanziari </a:t>
                      </a:r>
                      <a:r>
                        <a:rPr lang="it-IT" sz="1400" u="none" cap="none" strike="noStrike">
                          <a:latin typeface="Lato"/>
                          <a:ea typeface="Lato"/>
                          <a:cs typeface="Lato"/>
                          <a:sym typeface="Lato"/>
                        </a:rPr>
                        <a:t>anche attraverso strumenti innovativi e digitali.</a:t>
                      </a:r>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it-IT" sz="1400" u="none" cap="none" strike="noStrike"/>
                        <a:t> </a:t>
                      </a:r>
                      <a:r>
                        <a:rPr b="1" lang="it-IT" sz="1400" u="none" cap="none" strike="noStrike"/>
                        <a:t>Capacità</a:t>
                      </a:r>
                      <a:r>
                        <a:rPr lang="it-IT" sz="1400" u="none" cap="none" strike="noStrike"/>
                        <a:t> di comprendere il concetto di pianificazione di una strategia e delle risorse finanziarie da destinare in base agli obiettivi precedentemente fissati attraverso un modello di gestione innovativo.</a:t>
                      </a:r>
                      <a:endParaRPr sz="1400" u="none" cap="none" strike="noStrike"/>
                    </a:p>
                  </a:txBody>
                  <a:tcPr marT="91425" marB="91425" marR="91425" marL="91425"/>
                </a:tc>
              </a:tr>
            </a:tbl>
          </a:graphicData>
        </a:graphic>
      </p:graphicFrame>
      <p:pic>
        <p:nvPicPr>
          <p:cNvPr id="153" name="Google Shape;153;p3"/>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pic>
        <p:nvPicPr>
          <p:cNvPr id="154" name="Google Shape;154;p3"/>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30"/>
          <p:cNvPicPr preferRelativeResize="0"/>
          <p:nvPr/>
        </p:nvPicPr>
        <p:blipFill rotWithShape="1">
          <a:blip r:embed="rId3">
            <a:alphaModFix amt="54000"/>
          </a:blip>
          <a:srcRect b="0" l="0" r="0" t="0"/>
          <a:stretch/>
        </p:blipFill>
        <p:spPr>
          <a:xfrm>
            <a:off x="-66825" y="1110700"/>
            <a:ext cx="5178201" cy="3377326"/>
          </a:xfrm>
          <a:prstGeom prst="rect">
            <a:avLst/>
          </a:prstGeom>
          <a:noFill/>
          <a:ln>
            <a:noFill/>
          </a:ln>
        </p:spPr>
      </p:pic>
      <p:sp>
        <p:nvSpPr>
          <p:cNvPr id="399" name="Google Shape;399;p30"/>
          <p:cNvSpPr txBox="1"/>
          <p:nvPr>
            <p:ph idx="1" type="body"/>
          </p:nvPr>
        </p:nvSpPr>
        <p:spPr>
          <a:xfrm>
            <a:off x="2400250" y="1638850"/>
            <a:ext cx="6321600" cy="2948700"/>
          </a:xfrm>
          <a:prstGeom prst="rect">
            <a:avLst/>
          </a:prstGeom>
          <a:noFill/>
          <a:ln>
            <a:noFill/>
          </a:ln>
        </p:spPr>
        <p:txBody>
          <a:bodyPr anchorCtr="0" anchor="t" bIns="91425" lIns="91425" spcFirstLastPara="1" rIns="91425" wrap="square" tIns="91425">
            <a:noAutofit/>
          </a:bodyPr>
          <a:lstStyle/>
          <a:p>
            <a:pPr indent="-330200" lvl="0" marL="457200" rtl="0" algn="just">
              <a:lnSpc>
                <a:spcPct val="115000"/>
              </a:lnSpc>
              <a:spcBef>
                <a:spcPts val="0"/>
              </a:spcBef>
              <a:spcAft>
                <a:spcPts val="0"/>
              </a:spcAft>
              <a:buSzPts val="1600"/>
              <a:buChar char="●"/>
            </a:pPr>
            <a:r>
              <a:rPr lang="it-IT" sz="1600" u="sng"/>
              <a:t>Tempistica del progetto prevedibile:</a:t>
            </a:r>
            <a:r>
              <a:rPr lang="it-IT" sz="1600"/>
              <a:t> le risorse disponibili sono strettamente collegate alla quantità di tempo necessaria per eseguire i compiti;</a:t>
            </a:r>
            <a:endParaRPr sz="1600"/>
          </a:p>
          <a:p>
            <a:pPr indent="-330200" lvl="0" marL="457200" rtl="0" algn="just">
              <a:lnSpc>
                <a:spcPct val="115000"/>
              </a:lnSpc>
              <a:spcBef>
                <a:spcPts val="1000"/>
              </a:spcBef>
              <a:spcAft>
                <a:spcPts val="0"/>
              </a:spcAft>
              <a:buSzPts val="1600"/>
              <a:buChar char="●"/>
            </a:pPr>
            <a:r>
              <a:rPr lang="it-IT" sz="1600" u="sng"/>
              <a:t>Miglioramento del flusso delle attività:</a:t>
            </a:r>
            <a:r>
              <a:rPr lang="it-IT" sz="1600"/>
              <a:t> le persone giuste lavorano sulle attività giuste al momento giusto;</a:t>
            </a:r>
            <a:endParaRPr sz="1600"/>
          </a:p>
          <a:p>
            <a:pPr indent="-330200" lvl="0" marL="457200" rtl="0" algn="just">
              <a:lnSpc>
                <a:spcPct val="115000"/>
              </a:lnSpc>
              <a:spcBef>
                <a:spcPts val="1000"/>
              </a:spcBef>
              <a:spcAft>
                <a:spcPts val="1000"/>
              </a:spcAft>
              <a:buSzPts val="1600"/>
              <a:buChar char="●"/>
            </a:pPr>
            <a:r>
              <a:rPr lang="it-IT" sz="1600" u="sng"/>
              <a:t>Stime più accurate:</a:t>
            </a:r>
            <a:r>
              <a:rPr lang="it-IT" sz="1600"/>
              <a:t> questo può anche aiutare i dirigenti a stimare quando i progetti inizieranno a incidere su ricavi, costi e redditività.</a:t>
            </a:r>
            <a:endParaRPr sz="1600"/>
          </a:p>
        </p:txBody>
      </p:sp>
      <p:sp>
        <p:nvSpPr>
          <p:cNvPr id="400" name="Google Shape;400;p30"/>
          <p:cNvSpPr txBox="1"/>
          <p:nvPr>
            <p:ph type="title"/>
          </p:nvPr>
        </p:nvSpPr>
        <p:spPr>
          <a:xfrm>
            <a:off x="2400250" y="781325"/>
            <a:ext cx="6321600" cy="63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it-IT" sz="2200">
                <a:solidFill>
                  <a:schemeClr val="dk1"/>
                </a:solidFill>
              </a:rPr>
              <a:t>La pianificazione delle risorse aiuta a garantire:</a:t>
            </a:r>
            <a:endParaRPr sz="2200">
              <a:solidFill>
                <a:schemeClr val="dk1"/>
              </a:solidFill>
            </a:endParaRPr>
          </a:p>
        </p:txBody>
      </p:sp>
      <p:pic>
        <p:nvPicPr>
          <p:cNvPr id="401" name="Google Shape;401;p30"/>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402" name="Google Shape;402;p30"/>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31"/>
          <p:cNvSpPr txBox="1"/>
          <p:nvPr>
            <p:ph type="title"/>
          </p:nvPr>
        </p:nvSpPr>
        <p:spPr>
          <a:xfrm>
            <a:off x="265500" y="2219950"/>
            <a:ext cx="3319500" cy="1318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it-IT" sz="2300"/>
              <a:t>3. INTRODUZIONE ALLA </a:t>
            </a:r>
            <a:br>
              <a:rPr lang="it-IT" sz="2300"/>
            </a:br>
            <a:r>
              <a:rPr lang="it-IT" sz="2300"/>
              <a:t>GESTIONE FINANZIARIA</a:t>
            </a:r>
            <a:endParaRPr/>
          </a:p>
        </p:txBody>
      </p:sp>
      <p:sp>
        <p:nvSpPr>
          <p:cNvPr id="408" name="Google Shape;408;p31"/>
          <p:cNvSpPr txBox="1"/>
          <p:nvPr>
            <p:ph idx="2" type="body"/>
          </p:nvPr>
        </p:nvSpPr>
        <p:spPr>
          <a:xfrm>
            <a:off x="4957550" y="907500"/>
            <a:ext cx="3837000" cy="3328500"/>
          </a:xfrm>
          <a:prstGeom prst="rect">
            <a:avLst/>
          </a:prstGeom>
          <a:noFill/>
          <a:ln>
            <a:noFill/>
          </a:ln>
        </p:spPr>
        <p:txBody>
          <a:bodyPr anchorCtr="0" anchor="ctr" bIns="91425" lIns="91425" spcFirstLastPara="1" rIns="91425" wrap="square" tIns="91425">
            <a:noAutofit/>
          </a:bodyPr>
          <a:lstStyle/>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0" rtl="0" algn="l">
              <a:lnSpc>
                <a:spcPct val="100000"/>
              </a:lnSpc>
              <a:spcBef>
                <a:spcPts val="0"/>
              </a:spcBef>
              <a:spcAft>
                <a:spcPts val="0"/>
              </a:spcAft>
              <a:buSzPts val="1800"/>
              <a:buNone/>
            </a:pPr>
            <a:r>
              <a:rPr b="1" lang="it-IT">
                <a:solidFill>
                  <a:schemeClr val="dk2"/>
                </a:solidFill>
              </a:rPr>
              <a:t>3.1 Che cos'è la gestione finanziaria</a:t>
            </a:r>
            <a:endParaRPr b="1">
              <a:solidFill>
                <a:schemeClr val="dk2"/>
              </a:solidFill>
            </a:endParaRPr>
          </a:p>
          <a:p>
            <a:pPr indent="0" lvl="0" marL="0" rtl="0" algn="l">
              <a:lnSpc>
                <a:spcPct val="100000"/>
              </a:lnSpc>
              <a:spcBef>
                <a:spcPts val="0"/>
              </a:spcBef>
              <a:spcAft>
                <a:spcPts val="0"/>
              </a:spcAft>
              <a:buSzPts val="1800"/>
              <a:buNone/>
            </a:pPr>
            <a:r>
              <a:t/>
            </a:r>
            <a:endParaRPr b="1">
              <a:solidFill>
                <a:schemeClr val="dk2"/>
              </a:solidFill>
            </a:endParaRPr>
          </a:p>
          <a:p>
            <a:pPr indent="0" lvl="0" marL="0" rtl="0" algn="l">
              <a:lnSpc>
                <a:spcPct val="100000"/>
              </a:lnSpc>
              <a:spcBef>
                <a:spcPts val="0"/>
              </a:spcBef>
              <a:spcAft>
                <a:spcPts val="0"/>
              </a:spcAft>
              <a:buSzPts val="1800"/>
              <a:buNone/>
            </a:pPr>
            <a:r>
              <a:rPr b="1" lang="it-IT">
                <a:solidFill>
                  <a:schemeClr val="dk2"/>
                </a:solidFill>
              </a:rPr>
              <a:t>3.2 Obiettivo della gestione finanziaria</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0" rtl="0" algn="l">
              <a:lnSpc>
                <a:spcPct val="100000"/>
              </a:lnSpc>
              <a:spcBef>
                <a:spcPts val="0"/>
              </a:spcBef>
              <a:spcAft>
                <a:spcPts val="0"/>
              </a:spcAft>
              <a:buSzPts val="1800"/>
              <a:buNone/>
            </a:pPr>
            <a:r>
              <a:rPr b="1" lang="it-IT">
                <a:solidFill>
                  <a:schemeClr val="dk2"/>
                </a:solidFill>
              </a:rPr>
              <a:t>3.3 Elementi di gestione finanziaria</a:t>
            </a:r>
            <a:endParaRPr b="1">
              <a:solidFill>
                <a:schemeClr val="dk2"/>
              </a:solidFill>
            </a:endParaRPr>
          </a:p>
          <a:p>
            <a:pPr indent="0" lvl="0" marL="0" rtl="0" algn="l">
              <a:lnSpc>
                <a:spcPct val="100000"/>
              </a:lnSpc>
              <a:spcBef>
                <a:spcPts val="0"/>
              </a:spcBef>
              <a:spcAft>
                <a:spcPts val="0"/>
              </a:spcAft>
              <a:buSzPts val="1800"/>
              <a:buNone/>
            </a:pPr>
            <a:r>
              <a:t/>
            </a:r>
            <a:endParaRPr b="1">
              <a:solidFill>
                <a:schemeClr val="dk2"/>
              </a:solidFill>
            </a:endParaRPr>
          </a:p>
          <a:p>
            <a:pPr indent="0" lvl="0" marL="457200" rtl="0" algn="ctr">
              <a:lnSpc>
                <a:spcPct val="100000"/>
              </a:lnSpc>
              <a:spcBef>
                <a:spcPts val="0"/>
              </a:spcBef>
              <a:spcAft>
                <a:spcPts val="0"/>
              </a:spcAft>
              <a:buSzPts val="1800"/>
              <a:buNone/>
            </a:pPr>
            <a:r>
              <a:t/>
            </a:r>
            <a:endParaRPr b="1">
              <a:solidFill>
                <a:schemeClr val="dk2"/>
              </a:solidFill>
            </a:endParaRPr>
          </a:p>
          <a:p>
            <a:pPr indent="0" lvl="0" marL="0" rtl="0" algn="l">
              <a:lnSpc>
                <a:spcPct val="115000"/>
              </a:lnSpc>
              <a:spcBef>
                <a:spcPts val="0"/>
              </a:spcBef>
              <a:spcAft>
                <a:spcPts val="0"/>
              </a:spcAft>
              <a:buSzPts val="1800"/>
              <a:buNone/>
            </a:pPr>
            <a:r>
              <a:t/>
            </a:r>
            <a:endParaRPr b="1"/>
          </a:p>
          <a:p>
            <a:pPr indent="0" lvl="0" marL="0" rtl="0" algn="l">
              <a:lnSpc>
                <a:spcPct val="115000"/>
              </a:lnSpc>
              <a:spcBef>
                <a:spcPts val="0"/>
              </a:spcBef>
              <a:spcAft>
                <a:spcPts val="0"/>
              </a:spcAft>
              <a:buSzPts val="1800"/>
              <a:buNone/>
            </a:pPr>
            <a:r>
              <a:t/>
            </a:r>
            <a:endParaRPr b="1"/>
          </a:p>
          <a:p>
            <a:pPr indent="0" lvl="0" marL="0" rtl="0" algn="l">
              <a:lnSpc>
                <a:spcPct val="115000"/>
              </a:lnSpc>
              <a:spcBef>
                <a:spcPts val="0"/>
              </a:spcBef>
              <a:spcAft>
                <a:spcPts val="1600"/>
              </a:spcAft>
              <a:buSzPts val="1800"/>
              <a:buNone/>
            </a:pPr>
            <a:r>
              <a:t/>
            </a:r>
            <a:endParaRPr sz="1500"/>
          </a:p>
        </p:txBody>
      </p:sp>
      <p:pic>
        <p:nvPicPr>
          <p:cNvPr id="409" name="Google Shape;409;p31"/>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pic>
        <p:nvPicPr>
          <p:cNvPr id="410" name="Google Shape;410;p31"/>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2"/>
          <p:cNvSpPr txBox="1"/>
          <p:nvPr>
            <p:ph idx="1" type="body"/>
          </p:nvPr>
        </p:nvSpPr>
        <p:spPr>
          <a:xfrm>
            <a:off x="1296375" y="662225"/>
            <a:ext cx="3853800" cy="1759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it-IT" sz="1800">
                <a:solidFill>
                  <a:schemeClr val="dk1"/>
                </a:solidFill>
              </a:rPr>
              <a:t>Che cos'è la </a:t>
            </a:r>
            <a:r>
              <a:rPr b="1" lang="it-IT" sz="1800" u="sng">
                <a:solidFill>
                  <a:schemeClr val="dk1"/>
                </a:solidFill>
              </a:rPr>
              <a:t>gestione finanziaria</a:t>
            </a:r>
            <a:r>
              <a:rPr b="1" lang="it-IT" sz="1800">
                <a:solidFill>
                  <a:schemeClr val="dk1"/>
                </a:solidFill>
              </a:rPr>
              <a:t>?</a:t>
            </a:r>
            <a:endParaRPr b="1" sz="1800">
              <a:solidFill>
                <a:schemeClr val="dk1"/>
              </a:solidFill>
            </a:endParaRPr>
          </a:p>
          <a:p>
            <a:pPr indent="0" lvl="0" marL="0" rtl="0" algn="l">
              <a:lnSpc>
                <a:spcPct val="100000"/>
              </a:lnSpc>
              <a:spcBef>
                <a:spcPts val="0"/>
              </a:spcBef>
              <a:spcAft>
                <a:spcPts val="0"/>
              </a:spcAft>
              <a:buSzPts val="1400"/>
              <a:buNone/>
            </a:pPr>
            <a:r>
              <a:t/>
            </a:r>
            <a:endParaRPr b="1" sz="1300">
              <a:solidFill>
                <a:schemeClr val="dk1"/>
              </a:solidFill>
            </a:endParaRPr>
          </a:p>
          <a:p>
            <a:pPr indent="0" lvl="0" marL="0" rtl="0" algn="just">
              <a:lnSpc>
                <a:spcPct val="115000"/>
              </a:lnSpc>
              <a:spcBef>
                <a:spcPts val="1200"/>
              </a:spcBef>
              <a:spcAft>
                <a:spcPts val="0"/>
              </a:spcAft>
              <a:buSzPts val="1400"/>
              <a:buNone/>
            </a:pPr>
            <a:r>
              <a:rPr i="1" lang="it-IT">
                <a:highlight>
                  <a:srgbClr val="FFFFFF"/>
                </a:highlight>
              </a:rPr>
              <a:t>“La gestione finanziaria è l'attività che riguarda la pianificazione, la raccolta, il controllo e l'amministrazione dei fondi utilizzati nell'azienda.”</a:t>
            </a:r>
            <a:r>
              <a:rPr lang="it-IT">
                <a:highlight>
                  <a:srgbClr val="FFFFFF"/>
                </a:highlight>
              </a:rPr>
              <a:t> </a:t>
            </a:r>
            <a:endParaRPr>
              <a:highlight>
                <a:srgbClr val="FFFFFF"/>
              </a:highlight>
            </a:endParaRPr>
          </a:p>
          <a:p>
            <a:pPr indent="0" lvl="0" marL="0" rtl="0" algn="just">
              <a:lnSpc>
                <a:spcPct val="115000"/>
              </a:lnSpc>
              <a:spcBef>
                <a:spcPts val="1200"/>
              </a:spcBef>
              <a:spcAft>
                <a:spcPts val="0"/>
              </a:spcAft>
              <a:buSzPts val="1400"/>
              <a:buNone/>
            </a:pPr>
            <a:r>
              <a:rPr lang="it-IT" sz="1000">
                <a:highlight>
                  <a:srgbClr val="FFFFFF"/>
                </a:highlight>
              </a:rPr>
              <a:t>Guthman and Dougal</a:t>
            </a:r>
            <a:endParaRPr sz="1100">
              <a:highlight>
                <a:srgbClr val="FFFFFF"/>
              </a:highlight>
            </a:endParaRPr>
          </a:p>
          <a:p>
            <a:pPr indent="0" lvl="0" marL="0" rtl="0" algn="just">
              <a:lnSpc>
                <a:spcPct val="115000"/>
              </a:lnSpc>
              <a:spcBef>
                <a:spcPts val="1200"/>
              </a:spcBef>
              <a:spcAft>
                <a:spcPts val="0"/>
              </a:spcAft>
              <a:buSzPts val="1400"/>
              <a:buNone/>
            </a:pPr>
            <a:r>
              <a:t/>
            </a:r>
            <a:endParaRPr sz="1300">
              <a:highlight>
                <a:srgbClr val="FFFFFF"/>
              </a:highlight>
            </a:endParaRPr>
          </a:p>
          <a:p>
            <a:pPr indent="0" lvl="0" marL="0" rtl="0" algn="just">
              <a:lnSpc>
                <a:spcPct val="115000"/>
              </a:lnSpc>
              <a:spcBef>
                <a:spcPts val="1200"/>
              </a:spcBef>
              <a:spcAft>
                <a:spcPts val="0"/>
              </a:spcAft>
              <a:buSzPts val="1400"/>
              <a:buNone/>
            </a:pPr>
            <a:r>
              <a:t/>
            </a:r>
            <a:endParaRPr sz="1300">
              <a:highlight>
                <a:srgbClr val="FFFFFF"/>
              </a:highlight>
            </a:endParaRPr>
          </a:p>
          <a:p>
            <a:pPr indent="0" lvl="0" marL="0" rtl="0" algn="just">
              <a:lnSpc>
                <a:spcPct val="115000"/>
              </a:lnSpc>
              <a:spcBef>
                <a:spcPts val="1200"/>
              </a:spcBef>
              <a:spcAft>
                <a:spcPts val="1200"/>
              </a:spcAft>
              <a:buSzPts val="1400"/>
              <a:buNone/>
            </a:pPr>
            <a:r>
              <a:t/>
            </a:r>
            <a:endParaRPr sz="1300"/>
          </a:p>
        </p:txBody>
      </p:sp>
      <p:pic>
        <p:nvPicPr>
          <p:cNvPr id="416" name="Google Shape;416;p32"/>
          <p:cNvPicPr preferRelativeResize="0"/>
          <p:nvPr/>
        </p:nvPicPr>
        <p:blipFill rotWithShape="1">
          <a:blip r:embed="rId3">
            <a:alphaModFix/>
          </a:blip>
          <a:srcRect b="0" l="0" r="0" t="0"/>
          <a:stretch/>
        </p:blipFill>
        <p:spPr>
          <a:xfrm>
            <a:off x="2149476" y="2422025"/>
            <a:ext cx="2294750" cy="2294750"/>
          </a:xfrm>
          <a:prstGeom prst="rect">
            <a:avLst/>
          </a:prstGeom>
          <a:noFill/>
          <a:ln>
            <a:noFill/>
          </a:ln>
        </p:spPr>
      </p:pic>
      <p:sp>
        <p:nvSpPr>
          <p:cNvPr id="417" name="Google Shape;417;p32"/>
          <p:cNvSpPr txBox="1"/>
          <p:nvPr/>
        </p:nvSpPr>
        <p:spPr>
          <a:xfrm>
            <a:off x="4813925" y="3006875"/>
            <a:ext cx="3853800" cy="1483453"/>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1200"/>
              </a:spcAft>
              <a:buClr>
                <a:srgbClr val="000000"/>
              </a:buClr>
              <a:buSzPts val="1400"/>
              <a:buFont typeface="Arial"/>
              <a:buNone/>
            </a:pPr>
            <a:r>
              <a:rPr b="1" i="0" lang="it-IT" sz="1400" u="none" cap="none" strike="noStrike">
                <a:solidFill>
                  <a:schemeClr val="dk1"/>
                </a:solidFill>
                <a:highlight>
                  <a:srgbClr val="FFFFFF"/>
                </a:highlight>
                <a:latin typeface="Lato"/>
                <a:ea typeface="Lato"/>
                <a:cs typeface="Lato"/>
                <a:sym typeface="Lato"/>
              </a:rPr>
              <a:t>GF</a:t>
            </a:r>
            <a:r>
              <a:rPr b="0" i="0" lang="it-IT" sz="1400" u="none" cap="none" strike="noStrike">
                <a:solidFill>
                  <a:schemeClr val="dk2"/>
                </a:solidFill>
                <a:highlight>
                  <a:srgbClr val="FFFFFF"/>
                </a:highlight>
                <a:latin typeface="Lato"/>
                <a:ea typeface="Lato"/>
                <a:cs typeface="Lato"/>
                <a:sym typeface="Lato"/>
              </a:rPr>
              <a:t> è la sottounità del management che si concentra sulla generazione di informazioni finanziarie che possono essere utilizzate per </a:t>
            </a:r>
            <a:r>
              <a:rPr b="1" i="1" lang="it-IT" sz="1400" u="none" cap="none" strike="noStrike">
                <a:solidFill>
                  <a:schemeClr val="dk2"/>
                </a:solidFill>
                <a:highlight>
                  <a:srgbClr val="FFFFFF"/>
                </a:highlight>
                <a:latin typeface="Lato"/>
                <a:ea typeface="Lato"/>
                <a:cs typeface="Lato"/>
                <a:sym typeface="Lato"/>
              </a:rPr>
              <a:t>migliorare il processo decisionale.</a:t>
            </a:r>
            <a:endParaRPr b="0" i="0" sz="1500" u="none" cap="none" strike="noStrike">
              <a:solidFill>
                <a:srgbClr val="000000"/>
              </a:solidFill>
              <a:latin typeface="Arial"/>
              <a:ea typeface="Arial"/>
              <a:cs typeface="Arial"/>
              <a:sym typeface="Arial"/>
            </a:endParaRPr>
          </a:p>
        </p:txBody>
      </p:sp>
      <p:pic>
        <p:nvPicPr>
          <p:cNvPr id="418" name="Google Shape;418;p32"/>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419" name="Google Shape;419;p32"/>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33"/>
          <p:cNvSpPr txBox="1"/>
          <p:nvPr>
            <p:ph type="title"/>
          </p:nvPr>
        </p:nvSpPr>
        <p:spPr>
          <a:xfrm>
            <a:off x="265500" y="2219950"/>
            <a:ext cx="3319500" cy="1318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it-IT" sz="2300"/>
              <a:t>OBIETTIVO DELLA </a:t>
            </a:r>
            <a:br>
              <a:rPr lang="it-IT" sz="2300"/>
            </a:br>
            <a:r>
              <a:rPr lang="it-IT" sz="2300"/>
              <a:t>GESTIONE FINANZIARIA</a:t>
            </a:r>
            <a:endParaRPr/>
          </a:p>
        </p:txBody>
      </p:sp>
      <p:pic>
        <p:nvPicPr>
          <p:cNvPr id="425" name="Google Shape;425;p33"/>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pic>
        <p:nvPicPr>
          <p:cNvPr id="426" name="Google Shape;426;p33"/>
          <p:cNvPicPr preferRelativeResize="0"/>
          <p:nvPr/>
        </p:nvPicPr>
        <p:blipFill rotWithShape="1">
          <a:blip r:embed="rId4">
            <a:alphaModFix amt="80000"/>
          </a:blip>
          <a:srcRect b="0" l="0" r="0" t="0"/>
          <a:stretch/>
        </p:blipFill>
        <p:spPr>
          <a:xfrm>
            <a:off x="2075825" y="3137475"/>
            <a:ext cx="2054925" cy="1939326"/>
          </a:xfrm>
          <a:prstGeom prst="rect">
            <a:avLst/>
          </a:prstGeom>
          <a:noFill/>
          <a:ln>
            <a:noFill/>
          </a:ln>
        </p:spPr>
      </p:pic>
      <p:sp>
        <p:nvSpPr>
          <p:cNvPr id="427" name="Google Shape;427;p33"/>
          <p:cNvSpPr txBox="1"/>
          <p:nvPr/>
        </p:nvSpPr>
        <p:spPr>
          <a:xfrm>
            <a:off x="5075200" y="584350"/>
            <a:ext cx="3000000" cy="15699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accent1"/>
              </a:buClr>
              <a:buSzPts val="1800"/>
              <a:buFont typeface="Lato"/>
              <a:buChar char="❖"/>
            </a:pPr>
            <a:r>
              <a:rPr b="1" i="0" lang="it-IT" sz="1800" u="sng" cap="none" strike="noStrike">
                <a:solidFill>
                  <a:schemeClr val="accent1"/>
                </a:solidFill>
                <a:latin typeface="Lato"/>
                <a:ea typeface="Lato"/>
                <a:cs typeface="Lato"/>
                <a:sym typeface="Lato"/>
              </a:rPr>
              <a:t>Alta Efficienza</a:t>
            </a:r>
            <a:endParaRPr/>
          </a:p>
          <a:p>
            <a:pPr indent="0" lvl="0" marL="45720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2"/>
                </a:solidFill>
                <a:latin typeface="Lato"/>
                <a:ea typeface="Lato"/>
                <a:cs typeface="Lato"/>
                <a:sym typeface="Lato"/>
              </a:rPr>
              <a:t>GF cerca di aumentare l'efficienza di tutti i reparti aziendali</a:t>
            </a:r>
            <a:endParaRPr b="0" i="0" sz="24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428" name="Google Shape;428;p33"/>
          <p:cNvSpPr txBox="1"/>
          <p:nvPr/>
        </p:nvSpPr>
        <p:spPr>
          <a:xfrm>
            <a:off x="5075200" y="2749425"/>
            <a:ext cx="3000000" cy="1846629"/>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accent1"/>
              </a:buClr>
              <a:buSzPts val="1800"/>
              <a:buFont typeface="Lato"/>
              <a:buChar char="❖"/>
            </a:pPr>
            <a:r>
              <a:rPr b="1" i="0" lang="it-IT" sz="1800" u="sng" cap="none" strike="noStrike">
                <a:solidFill>
                  <a:schemeClr val="accent1"/>
                </a:solidFill>
                <a:latin typeface="Lato"/>
                <a:ea typeface="Lato"/>
                <a:cs typeface="Lato"/>
                <a:sym typeface="Lato"/>
              </a:rPr>
              <a:t>Ridurre i Rischi</a:t>
            </a:r>
            <a:endParaRPr b="1" i="0" sz="1800" u="sng" cap="none" strike="noStrike">
              <a:solidFill>
                <a:schemeClr val="accent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rPr b="0" i="0" lang="it-IT" sz="1800" u="none" cap="none" strike="noStrike">
                <a:solidFill>
                  <a:schemeClr val="dk2"/>
                </a:solidFill>
                <a:latin typeface="Lato"/>
                <a:ea typeface="Lato"/>
                <a:cs typeface="Lato"/>
                <a:sym typeface="Lato"/>
              </a:rPr>
              <a:t>I manager finanziari devono evitare situazioni ad alto rischio e assumere rischi calcolati.</a:t>
            </a:r>
            <a:endParaRPr/>
          </a:p>
        </p:txBody>
      </p:sp>
      <p:pic>
        <p:nvPicPr>
          <p:cNvPr id="429" name="Google Shape;429;p33"/>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4"/>
          <p:cNvSpPr txBox="1"/>
          <p:nvPr>
            <p:ph type="title"/>
          </p:nvPr>
        </p:nvSpPr>
        <p:spPr>
          <a:xfrm>
            <a:off x="265500" y="2219950"/>
            <a:ext cx="3319500" cy="1318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it-IT" sz="2300"/>
              <a:t>OBIETTIVO DELLA </a:t>
            </a:r>
            <a:br>
              <a:rPr lang="it-IT" sz="2300"/>
            </a:br>
            <a:r>
              <a:rPr lang="it-IT" sz="2300"/>
              <a:t>GESTIONE FINANZIARIA</a:t>
            </a:r>
            <a:endParaRPr/>
          </a:p>
        </p:txBody>
      </p:sp>
      <p:pic>
        <p:nvPicPr>
          <p:cNvPr id="435" name="Google Shape;435;p34"/>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pic>
        <p:nvPicPr>
          <p:cNvPr id="436" name="Google Shape;436;p34"/>
          <p:cNvPicPr preferRelativeResize="0"/>
          <p:nvPr/>
        </p:nvPicPr>
        <p:blipFill rotWithShape="1">
          <a:blip r:embed="rId4">
            <a:alphaModFix amt="80000"/>
          </a:blip>
          <a:srcRect b="0" l="0" r="0" t="0"/>
          <a:stretch/>
        </p:blipFill>
        <p:spPr>
          <a:xfrm>
            <a:off x="2075825" y="3137475"/>
            <a:ext cx="2054925" cy="1939326"/>
          </a:xfrm>
          <a:prstGeom prst="rect">
            <a:avLst/>
          </a:prstGeom>
          <a:noFill/>
          <a:ln>
            <a:noFill/>
          </a:ln>
        </p:spPr>
      </p:pic>
      <p:sp>
        <p:nvSpPr>
          <p:cNvPr id="437" name="Google Shape;437;p34"/>
          <p:cNvSpPr txBox="1"/>
          <p:nvPr/>
        </p:nvSpPr>
        <p:spPr>
          <a:xfrm>
            <a:off x="5075200" y="584350"/>
            <a:ext cx="3000000" cy="249296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chemeClr val="accent1"/>
              </a:buClr>
              <a:buSzPts val="1800"/>
              <a:buFont typeface="Lato"/>
              <a:buChar char="❖"/>
            </a:pPr>
            <a:r>
              <a:rPr b="1" i="0" lang="it-IT" sz="1800" u="sng" cap="none" strike="noStrike">
                <a:solidFill>
                  <a:schemeClr val="accent1"/>
                </a:solidFill>
                <a:latin typeface="Lato"/>
                <a:ea typeface="Lato"/>
                <a:cs typeface="Lato"/>
                <a:sym typeface="Lato"/>
              </a:rPr>
              <a:t>Sopravvivenza Aziendale</a:t>
            </a:r>
            <a:br>
              <a:rPr b="1" i="0" lang="it-IT" sz="1800" u="sng" cap="none" strike="noStrike">
                <a:solidFill>
                  <a:schemeClr val="accent1"/>
                </a:solidFill>
                <a:latin typeface="Lato"/>
                <a:ea typeface="Lato"/>
                <a:cs typeface="Lato"/>
                <a:sym typeface="Lato"/>
              </a:rPr>
            </a:br>
            <a:r>
              <a:rPr b="0" i="0" lang="it-IT" sz="1600" u="none" cap="none" strike="noStrike">
                <a:solidFill>
                  <a:schemeClr val="dk2"/>
                </a:solidFill>
                <a:latin typeface="Lato"/>
                <a:ea typeface="Lato"/>
                <a:cs typeface="Lato"/>
                <a:sym typeface="Lato"/>
              </a:rPr>
              <a:t>L'imprenditore deve mantenere il controllo della gestione poiché la sopravvivenza dell'organizzazione è un </a:t>
            </a:r>
            <a:r>
              <a:rPr b="0" i="1" lang="it-IT" sz="1600" u="none" cap="none" strike="noStrike">
                <a:solidFill>
                  <a:schemeClr val="dk2"/>
                </a:solidFill>
                <a:latin typeface="Lato"/>
                <a:ea typeface="Lato"/>
                <a:cs typeface="Lato"/>
                <a:sym typeface="Lato"/>
              </a:rPr>
              <a:t>obiettivo primario</a:t>
            </a:r>
            <a:r>
              <a:rPr b="0" i="0" lang="it-IT" sz="1600" u="none" cap="none" strike="noStrike">
                <a:solidFill>
                  <a:schemeClr val="dk2"/>
                </a:solidFill>
                <a:latin typeface="Lato"/>
                <a:ea typeface="Lato"/>
                <a:cs typeface="Lato"/>
                <a:sym typeface="Lato"/>
              </a:rPr>
              <a:t>.</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Lato"/>
              <a:ea typeface="Lato"/>
              <a:cs typeface="Lato"/>
              <a:sym typeface="Lato"/>
            </a:endParaRPr>
          </a:p>
        </p:txBody>
      </p:sp>
      <p:sp>
        <p:nvSpPr>
          <p:cNvPr id="438" name="Google Shape;438;p34"/>
          <p:cNvSpPr txBox="1"/>
          <p:nvPr/>
        </p:nvSpPr>
        <p:spPr>
          <a:xfrm>
            <a:off x="5075200" y="2749425"/>
            <a:ext cx="3000000" cy="1908184"/>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chemeClr val="accent1"/>
              </a:buClr>
              <a:buSzPts val="1600"/>
              <a:buFont typeface="Lato"/>
              <a:buChar char="❖"/>
            </a:pPr>
            <a:r>
              <a:rPr b="1" i="0" lang="it-IT" sz="1600" u="sng" cap="none" strike="noStrike">
                <a:solidFill>
                  <a:schemeClr val="accent1"/>
                </a:solidFill>
                <a:latin typeface="Lato"/>
                <a:ea typeface="Lato"/>
                <a:cs typeface="Lato"/>
                <a:sym typeface="Lato"/>
              </a:rPr>
              <a:t>Struttura equilibrata</a:t>
            </a:r>
            <a:endParaRPr/>
          </a:p>
          <a:p>
            <a:pPr indent="0" lvl="0" marL="457200" marR="0" rtl="0" algn="l">
              <a:lnSpc>
                <a:spcPct val="100000"/>
              </a:lnSpc>
              <a:spcBef>
                <a:spcPts val="0"/>
              </a:spcBef>
              <a:spcAft>
                <a:spcPts val="0"/>
              </a:spcAft>
              <a:buClr>
                <a:srgbClr val="000000"/>
              </a:buClr>
              <a:buSzPts val="1600"/>
              <a:buFont typeface="Arial"/>
              <a:buNone/>
            </a:pPr>
            <a:r>
              <a:rPr b="0" i="0" lang="it-IT" sz="1600" u="none" cap="none" strike="noStrike">
                <a:solidFill>
                  <a:schemeClr val="dk2"/>
                </a:solidFill>
                <a:latin typeface="Lato"/>
                <a:ea typeface="Lato"/>
                <a:cs typeface="Lato"/>
                <a:sym typeface="Lato"/>
              </a:rPr>
              <a:t>I direttori finanziari devono preparare una struttura del capitale aziendale che tenga conto di tutte le fonti dello stesso.</a:t>
            </a:r>
            <a:endParaRPr b="0" i="0" sz="1600" u="none" cap="none" strike="noStrike">
              <a:solidFill>
                <a:schemeClr val="dk2"/>
              </a:solidFill>
              <a:latin typeface="Lato"/>
              <a:ea typeface="Lato"/>
              <a:cs typeface="Lato"/>
              <a:sym typeface="Lato"/>
            </a:endParaRPr>
          </a:p>
        </p:txBody>
      </p:sp>
      <p:pic>
        <p:nvPicPr>
          <p:cNvPr id="439" name="Google Shape;439;p34"/>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35"/>
          <p:cNvSpPr txBox="1"/>
          <p:nvPr>
            <p:ph idx="1" type="body"/>
          </p:nvPr>
        </p:nvSpPr>
        <p:spPr>
          <a:xfrm>
            <a:off x="1296375" y="662225"/>
            <a:ext cx="3853800" cy="405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it-IT" sz="1800">
                <a:solidFill>
                  <a:schemeClr val="dk1"/>
                </a:solidFill>
              </a:rPr>
              <a:t>Elementi di gestione finanziaria</a:t>
            </a:r>
            <a:endParaRPr/>
          </a:p>
          <a:p>
            <a:pPr indent="0" lvl="0" marL="0" rtl="0" algn="l">
              <a:lnSpc>
                <a:spcPct val="100000"/>
              </a:lnSpc>
              <a:spcBef>
                <a:spcPts val="0"/>
              </a:spcBef>
              <a:spcAft>
                <a:spcPts val="0"/>
              </a:spcAft>
              <a:buSzPts val="1400"/>
              <a:buNone/>
            </a:pPr>
            <a:r>
              <a:t/>
            </a:r>
            <a:endParaRPr>
              <a:highlight>
                <a:srgbClr val="FFFFFF"/>
              </a:highlight>
            </a:endParaRPr>
          </a:p>
          <a:p>
            <a:pPr indent="0" lvl="0" marL="0" rtl="0" algn="l">
              <a:lnSpc>
                <a:spcPct val="100000"/>
              </a:lnSpc>
              <a:spcBef>
                <a:spcPts val="0"/>
              </a:spcBef>
              <a:spcAft>
                <a:spcPts val="0"/>
              </a:spcAft>
              <a:buSzPts val="1400"/>
              <a:buNone/>
            </a:pPr>
            <a:r>
              <a:rPr b="1" lang="it-IT">
                <a:solidFill>
                  <a:schemeClr val="dk1"/>
                </a:solidFill>
                <a:highlight>
                  <a:srgbClr val="FFFFFF"/>
                </a:highlight>
              </a:rPr>
              <a:t>GF</a:t>
            </a:r>
            <a:r>
              <a:rPr lang="it-IT">
                <a:highlight>
                  <a:srgbClr val="FFFFFF"/>
                </a:highlight>
              </a:rPr>
              <a:t> si compone di </a:t>
            </a:r>
            <a:r>
              <a:rPr b="1" lang="it-IT">
                <a:highlight>
                  <a:srgbClr val="FFFFFF"/>
                </a:highlight>
              </a:rPr>
              <a:t>tre</a:t>
            </a:r>
            <a:r>
              <a:rPr lang="it-IT">
                <a:highlight>
                  <a:srgbClr val="FFFFFF"/>
                </a:highlight>
              </a:rPr>
              <a:t> elementi chiave:</a:t>
            </a:r>
            <a:endParaRPr b="1" sz="2000">
              <a:solidFill>
                <a:schemeClr val="dk1"/>
              </a:solidFill>
            </a:endParaRPr>
          </a:p>
          <a:p>
            <a:pPr indent="0" lvl="0" marL="0" rtl="0" algn="l">
              <a:lnSpc>
                <a:spcPct val="100000"/>
              </a:lnSpc>
              <a:spcBef>
                <a:spcPts val="0"/>
              </a:spcBef>
              <a:spcAft>
                <a:spcPts val="0"/>
              </a:spcAft>
              <a:buSzPts val="1400"/>
              <a:buNone/>
            </a:pPr>
            <a:r>
              <a:t/>
            </a:r>
            <a:endParaRPr b="1" sz="1800">
              <a:solidFill>
                <a:schemeClr val="dk1"/>
              </a:solidFill>
            </a:endParaRPr>
          </a:p>
          <a:p>
            <a:pPr indent="0" lvl="0" marL="0" rtl="0" algn="just">
              <a:lnSpc>
                <a:spcPct val="115000"/>
              </a:lnSpc>
              <a:spcBef>
                <a:spcPts val="1200"/>
              </a:spcBef>
              <a:spcAft>
                <a:spcPts val="0"/>
              </a:spcAft>
              <a:buSzPts val="1400"/>
              <a:buNone/>
            </a:pPr>
            <a:r>
              <a:t/>
            </a:r>
            <a:endParaRPr sz="1300">
              <a:highlight>
                <a:srgbClr val="FFFFFF"/>
              </a:highlight>
            </a:endParaRPr>
          </a:p>
          <a:p>
            <a:pPr indent="0" lvl="0" marL="0" rtl="0" algn="just">
              <a:lnSpc>
                <a:spcPct val="115000"/>
              </a:lnSpc>
              <a:spcBef>
                <a:spcPts val="1200"/>
              </a:spcBef>
              <a:spcAft>
                <a:spcPts val="0"/>
              </a:spcAft>
              <a:buSzPts val="1400"/>
              <a:buNone/>
            </a:pPr>
            <a:r>
              <a:t/>
            </a:r>
            <a:endParaRPr sz="1300">
              <a:highlight>
                <a:srgbClr val="FFFFFF"/>
              </a:highlight>
            </a:endParaRPr>
          </a:p>
          <a:p>
            <a:pPr indent="0" lvl="0" marL="0" rtl="0" algn="just">
              <a:lnSpc>
                <a:spcPct val="115000"/>
              </a:lnSpc>
              <a:spcBef>
                <a:spcPts val="1200"/>
              </a:spcBef>
              <a:spcAft>
                <a:spcPts val="1200"/>
              </a:spcAft>
              <a:buSzPts val="1400"/>
              <a:buNone/>
            </a:pPr>
            <a:r>
              <a:t/>
            </a:r>
            <a:endParaRPr sz="1300"/>
          </a:p>
        </p:txBody>
      </p:sp>
      <p:sp>
        <p:nvSpPr>
          <p:cNvPr id="445" name="Google Shape;445;p35"/>
          <p:cNvSpPr txBox="1"/>
          <p:nvPr/>
        </p:nvSpPr>
        <p:spPr>
          <a:xfrm>
            <a:off x="1380817" y="1521224"/>
            <a:ext cx="4044900" cy="1147207"/>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1200"/>
              </a:spcAft>
              <a:buClr>
                <a:srgbClr val="000000"/>
              </a:buClr>
              <a:buSzPts val="1300"/>
              <a:buFont typeface="Arial"/>
              <a:buNone/>
            </a:pPr>
            <a:r>
              <a:rPr b="1" i="0" lang="it-IT" sz="1300" u="none" cap="none" strike="noStrike">
                <a:solidFill>
                  <a:schemeClr val="dk1"/>
                </a:solidFill>
                <a:highlight>
                  <a:srgbClr val="FFFFFF"/>
                </a:highlight>
                <a:latin typeface="Lato"/>
                <a:ea typeface="Lato"/>
                <a:cs typeface="Lato"/>
                <a:sym typeface="Lato"/>
              </a:rPr>
              <a:t>Pianificazione finanziaria </a:t>
            </a:r>
            <a:r>
              <a:rPr b="1" i="0" lang="it-IT" sz="1200" u="none" cap="none" strike="noStrike">
                <a:solidFill>
                  <a:schemeClr val="dk1"/>
                </a:solidFill>
                <a:highlight>
                  <a:srgbClr val="FFFFFF"/>
                </a:highlight>
                <a:latin typeface="Lato"/>
                <a:ea typeface="Lato"/>
                <a:cs typeface="Lato"/>
                <a:sym typeface="Lato"/>
              </a:rPr>
              <a:t>-</a:t>
            </a:r>
            <a:r>
              <a:rPr b="0" i="0" lang="it-IT" sz="1200" u="none" cap="none" strike="noStrike">
                <a:solidFill>
                  <a:schemeClr val="dk2"/>
                </a:solidFill>
                <a:highlight>
                  <a:srgbClr val="FFFFFF"/>
                </a:highlight>
                <a:latin typeface="Lato"/>
                <a:ea typeface="Lato"/>
                <a:cs typeface="Lato"/>
                <a:sym typeface="Lato"/>
              </a:rPr>
              <a:t> È un modo per calcolare il capitale necessario e definire le risorse in modo appropriato.</a:t>
            </a:r>
            <a:endParaRPr b="0" i="0" sz="1200" u="none" cap="none" strike="noStrike">
              <a:solidFill>
                <a:srgbClr val="000000"/>
              </a:solidFill>
              <a:latin typeface="Lato"/>
              <a:ea typeface="Lato"/>
              <a:cs typeface="Lato"/>
              <a:sym typeface="Lato"/>
            </a:endParaRPr>
          </a:p>
        </p:txBody>
      </p:sp>
      <p:sp>
        <p:nvSpPr>
          <p:cNvPr id="446" name="Google Shape;446;p35"/>
          <p:cNvSpPr txBox="1"/>
          <p:nvPr/>
        </p:nvSpPr>
        <p:spPr>
          <a:xfrm>
            <a:off x="1980725" y="2571750"/>
            <a:ext cx="4201200" cy="1147207"/>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1200"/>
              </a:spcAft>
              <a:buClr>
                <a:srgbClr val="000000"/>
              </a:buClr>
              <a:buSzPts val="1300"/>
              <a:buFont typeface="Arial"/>
              <a:buNone/>
            </a:pPr>
            <a:r>
              <a:rPr b="1" i="0" lang="it-IT" sz="1300" u="none" cap="none" strike="noStrike">
                <a:solidFill>
                  <a:schemeClr val="dk1"/>
                </a:solidFill>
                <a:highlight>
                  <a:srgbClr val="FFFFFF"/>
                </a:highlight>
                <a:latin typeface="Lato"/>
                <a:ea typeface="Lato"/>
                <a:cs typeface="Lato"/>
                <a:sym typeface="Lato"/>
              </a:rPr>
              <a:t>Controllo finanziario -</a:t>
            </a:r>
            <a:r>
              <a:rPr b="0" i="0" lang="it-IT" sz="1300" u="none" cap="none" strike="noStrike">
                <a:solidFill>
                  <a:schemeClr val="dk2"/>
                </a:solidFill>
                <a:highlight>
                  <a:srgbClr val="FFFFFF"/>
                </a:highlight>
                <a:latin typeface="Lato"/>
                <a:ea typeface="Lato"/>
                <a:cs typeface="Lato"/>
                <a:sym typeface="Lato"/>
              </a:rPr>
              <a:t> </a:t>
            </a:r>
            <a:r>
              <a:rPr b="0" i="0" lang="it-IT" sz="1200" u="none" cap="none" strike="noStrike">
                <a:solidFill>
                  <a:schemeClr val="dk2"/>
                </a:solidFill>
                <a:latin typeface="Lato"/>
                <a:ea typeface="Lato"/>
                <a:cs typeface="Lato"/>
                <a:sym typeface="Lato"/>
              </a:rPr>
              <a:t>Si tratta di stabilire KIP appropriati per garantire che l'organizzazione lavori per raggiungere i suoi obiettivi.</a:t>
            </a:r>
            <a:endParaRPr b="0" i="0" sz="1400" u="none" cap="none" strike="noStrike">
              <a:solidFill>
                <a:srgbClr val="000000"/>
              </a:solidFill>
              <a:latin typeface="Lato"/>
              <a:ea typeface="Lato"/>
              <a:cs typeface="Lato"/>
              <a:sym typeface="Lato"/>
            </a:endParaRPr>
          </a:p>
        </p:txBody>
      </p:sp>
      <p:sp>
        <p:nvSpPr>
          <p:cNvPr id="447" name="Google Shape;447;p35"/>
          <p:cNvSpPr txBox="1"/>
          <p:nvPr/>
        </p:nvSpPr>
        <p:spPr>
          <a:xfrm>
            <a:off x="2778125" y="3456313"/>
            <a:ext cx="4434000" cy="1147207"/>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1200"/>
              </a:spcAft>
              <a:buClr>
                <a:srgbClr val="000000"/>
              </a:buClr>
              <a:buSzPts val="1300"/>
              <a:buFont typeface="Arial"/>
              <a:buNone/>
            </a:pPr>
            <a:r>
              <a:rPr b="1" i="0" lang="it-IT" sz="1300" u="none" cap="none" strike="noStrike">
                <a:solidFill>
                  <a:schemeClr val="dk1"/>
                </a:solidFill>
                <a:highlight>
                  <a:srgbClr val="FFFFFF"/>
                </a:highlight>
                <a:latin typeface="Lato"/>
                <a:ea typeface="Lato"/>
                <a:cs typeface="Lato"/>
                <a:sym typeface="Lato"/>
              </a:rPr>
              <a:t>Processo decisionale finanziario -</a:t>
            </a:r>
            <a:r>
              <a:rPr b="0" i="0" lang="it-IT" sz="1300" u="none" cap="none" strike="noStrike">
                <a:solidFill>
                  <a:schemeClr val="dk2"/>
                </a:solidFill>
                <a:highlight>
                  <a:srgbClr val="FFFFFF"/>
                </a:highlight>
                <a:latin typeface="Lato"/>
                <a:ea typeface="Lato"/>
                <a:cs typeface="Lato"/>
                <a:sym typeface="Lato"/>
              </a:rPr>
              <a:t> </a:t>
            </a:r>
            <a:r>
              <a:rPr b="0" i="0" lang="it-IT" sz="1200" u="none" cap="none" strike="noStrike">
                <a:solidFill>
                  <a:schemeClr val="dk2"/>
                </a:solidFill>
                <a:highlight>
                  <a:srgbClr val="FFFFFF"/>
                </a:highlight>
                <a:latin typeface="Lato"/>
                <a:ea typeface="Lato"/>
                <a:cs typeface="Lato"/>
                <a:sym typeface="Lato"/>
              </a:rPr>
              <a:t>Si tratta di imprenditori che devono decidere in merito a finanziamenti, allocazione delle risorse, distribuzione dei profitti e molto altro ancora</a:t>
            </a:r>
            <a:r>
              <a:rPr b="1" i="1" lang="it-IT" sz="1200" u="none" cap="none" strike="noStrike">
                <a:solidFill>
                  <a:schemeClr val="dk2"/>
                </a:solidFill>
                <a:highlight>
                  <a:srgbClr val="FFFFFF"/>
                </a:highlight>
                <a:latin typeface="Lato"/>
                <a:ea typeface="Lato"/>
                <a:cs typeface="Lato"/>
                <a:sym typeface="Lato"/>
              </a:rPr>
              <a:t>.</a:t>
            </a:r>
            <a:endParaRPr b="0" i="0" sz="1200" u="none" cap="none" strike="noStrike">
              <a:solidFill>
                <a:srgbClr val="000000"/>
              </a:solidFill>
              <a:latin typeface="Lato"/>
              <a:ea typeface="Lato"/>
              <a:cs typeface="Lato"/>
              <a:sym typeface="Lato"/>
            </a:endParaRPr>
          </a:p>
        </p:txBody>
      </p:sp>
      <p:pic>
        <p:nvPicPr>
          <p:cNvPr id="448" name="Google Shape;448;p35"/>
          <p:cNvPicPr preferRelativeResize="0"/>
          <p:nvPr/>
        </p:nvPicPr>
        <p:blipFill rotWithShape="1">
          <a:blip r:embed="rId3">
            <a:alphaModFix/>
          </a:blip>
          <a:srcRect b="0" l="0" r="0" t="0"/>
          <a:stretch/>
        </p:blipFill>
        <p:spPr>
          <a:xfrm>
            <a:off x="884150" y="1810250"/>
            <a:ext cx="307121" cy="405000"/>
          </a:xfrm>
          <a:prstGeom prst="rect">
            <a:avLst/>
          </a:prstGeom>
          <a:noFill/>
          <a:ln>
            <a:noFill/>
          </a:ln>
        </p:spPr>
      </p:pic>
      <p:pic>
        <p:nvPicPr>
          <p:cNvPr id="449" name="Google Shape;449;p35"/>
          <p:cNvPicPr preferRelativeResize="0"/>
          <p:nvPr/>
        </p:nvPicPr>
        <p:blipFill rotWithShape="1">
          <a:blip r:embed="rId4">
            <a:alphaModFix/>
          </a:blip>
          <a:srcRect b="0" l="0" r="0" t="0"/>
          <a:stretch/>
        </p:blipFill>
        <p:spPr>
          <a:xfrm>
            <a:off x="1428625" y="2814325"/>
            <a:ext cx="307125" cy="405000"/>
          </a:xfrm>
          <a:prstGeom prst="rect">
            <a:avLst/>
          </a:prstGeom>
          <a:noFill/>
          <a:ln>
            <a:noFill/>
          </a:ln>
        </p:spPr>
      </p:pic>
      <p:pic>
        <p:nvPicPr>
          <p:cNvPr id="450" name="Google Shape;450;p35"/>
          <p:cNvPicPr preferRelativeResize="0"/>
          <p:nvPr/>
        </p:nvPicPr>
        <p:blipFill rotWithShape="1">
          <a:blip r:embed="rId5">
            <a:alphaModFix/>
          </a:blip>
          <a:srcRect b="0" l="0" r="0" t="0"/>
          <a:stretch/>
        </p:blipFill>
        <p:spPr>
          <a:xfrm>
            <a:off x="2184475" y="3721203"/>
            <a:ext cx="359676" cy="474298"/>
          </a:xfrm>
          <a:prstGeom prst="rect">
            <a:avLst/>
          </a:prstGeom>
          <a:noFill/>
          <a:ln>
            <a:noFill/>
          </a:ln>
        </p:spPr>
      </p:pic>
      <p:sp>
        <p:nvSpPr>
          <p:cNvPr id="451" name="Google Shape;451;p35"/>
          <p:cNvSpPr/>
          <p:nvPr/>
        </p:nvSpPr>
        <p:spPr>
          <a:xfrm>
            <a:off x="1428624" y="1713050"/>
            <a:ext cx="3949287" cy="810024"/>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35"/>
          <p:cNvSpPr/>
          <p:nvPr/>
        </p:nvSpPr>
        <p:spPr>
          <a:xfrm>
            <a:off x="2000225" y="2930510"/>
            <a:ext cx="4162200" cy="7884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35"/>
          <p:cNvSpPr/>
          <p:nvPr/>
        </p:nvSpPr>
        <p:spPr>
          <a:xfrm>
            <a:off x="2899025" y="2891649"/>
            <a:ext cx="4313100" cy="866100"/>
          </a:xfrm>
          <a:prstGeom prst="rect">
            <a:avLst/>
          </a:prstGeom>
          <a:no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4" name="Google Shape;454;p35"/>
          <p:cNvPicPr preferRelativeResize="0"/>
          <p:nvPr/>
        </p:nvPicPr>
        <p:blipFill rotWithShape="1">
          <a:blip r:embed="rId6">
            <a:alphaModFix/>
          </a:blip>
          <a:srcRect b="0" l="0" r="0" t="0"/>
          <a:stretch/>
        </p:blipFill>
        <p:spPr>
          <a:xfrm>
            <a:off x="265500" y="4577350"/>
            <a:ext cx="1484200" cy="307805"/>
          </a:xfrm>
          <a:prstGeom prst="rect">
            <a:avLst/>
          </a:prstGeom>
          <a:noFill/>
          <a:ln>
            <a:noFill/>
          </a:ln>
        </p:spPr>
      </p:pic>
      <p:pic>
        <p:nvPicPr>
          <p:cNvPr id="455" name="Google Shape;455;p35"/>
          <p:cNvPicPr preferRelativeResize="0"/>
          <p:nvPr/>
        </p:nvPicPr>
        <p:blipFill rotWithShape="1">
          <a:blip r:embed="rId7">
            <a:alphaModFix/>
          </a:blip>
          <a:srcRect b="0" l="0" r="0" t="0"/>
          <a:stretch/>
        </p:blipFill>
        <p:spPr>
          <a:xfrm>
            <a:off x="0" y="447300"/>
            <a:ext cx="1097150" cy="1038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6"/>
          <p:cNvSpPr txBox="1"/>
          <p:nvPr>
            <p:ph type="title"/>
          </p:nvPr>
        </p:nvSpPr>
        <p:spPr>
          <a:xfrm>
            <a:off x="219325" y="2150800"/>
            <a:ext cx="4238100" cy="1648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it-IT" sz="2300"/>
              <a:t>4. COMPONENTI DELLA GESTIONE FINANZIARIA: COSTRUZIONE, LETTURA E COMPRENSIONE</a:t>
            </a:r>
            <a:endParaRPr/>
          </a:p>
        </p:txBody>
      </p:sp>
      <p:sp>
        <p:nvSpPr>
          <p:cNvPr id="461" name="Google Shape;461;p36"/>
          <p:cNvSpPr txBox="1"/>
          <p:nvPr>
            <p:ph idx="2" type="body"/>
          </p:nvPr>
        </p:nvSpPr>
        <p:spPr>
          <a:xfrm>
            <a:off x="4957550" y="907500"/>
            <a:ext cx="3837000" cy="3328500"/>
          </a:xfrm>
          <a:prstGeom prst="rect">
            <a:avLst/>
          </a:prstGeom>
          <a:noFill/>
          <a:ln>
            <a:noFill/>
          </a:ln>
        </p:spPr>
        <p:txBody>
          <a:bodyPr anchorCtr="0" anchor="ctr" bIns="91425" lIns="91425" spcFirstLastPara="1" rIns="91425" wrap="square" tIns="91425">
            <a:noAutofit/>
          </a:bodyPr>
          <a:lstStyle/>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0" rtl="0" algn="l">
              <a:lnSpc>
                <a:spcPct val="100000"/>
              </a:lnSpc>
              <a:spcBef>
                <a:spcPts val="0"/>
              </a:spcBef>
              <a:spcAft>
                <a:spcPts val="0"/>
              </a:spcAft>
              <a:buSzPts val="1800"/>
              <a:buNone/>
            </a:pPr>
            <a:r>
              <a:rPr b="1" lang="it-IT">
                <a:solidFill>
                  <a:schemeClr val="dk2"/>
                </a:solidFill>
              </a:rPr>
              <a:t>4.1 Lo stato patrimoniale</a:t>
            </a:r>
            <a:endParaRPr b="1">
              <a:solidFill>
                <a:schemeClr val="dk2"/>
              </a:solidFill>
            </a:endParaRPr>
          </a:p>
          <a:p>
            <a:pPr indent="0" lvl="0" marL="0" rtl="0" algn="l">
              <a:lnSpc>
                <a:spcPct val="100000"/>
              </a:lnSpc>
              <a:spcBef>
                <a:spcPts val="0"/>
              </a:spcBef>
              <a:spcAft>
                <a:spcPts val="0"/>
              </a:spcAft>
              <a:buSzPts val="1800"/>
              <a:buNone/>
            </a:pPr>
            <a:r>
              <a:t/>
            </a:r>
            <a:endParaRPr b="1">
              <a:solidFill>
                <a:schemeClr val="dk2"/>
              </a:solidFill>
            </a:endParaRPr>
          </a:p>
          <a:p>
            <a:pPr indent="0" lvl="0" marL="0" rtl="0" algn="l">
              <a:lnSpc>
                <a:spcPct val="100000"/>
              </a:lnSpc>
              <a:spcBef>
                <a:spcPts val="0"/>
              </a:spcBef>
              <a:spcAft>
                <a:spcPts val="0"/>
              </a:spcAft>
              <a:buSzPts val="1800"/>
              <a:buNone/>
            </a:pPr>
            <a:r>
              <a:rPr b="1" lang="it-IT">
                <a:solidFill>
                  <a:schemeClr val="dk2"/>
                </a:solidFill>
              </a:rPr>
              <a:t>4.2 Il conto economico</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0" rtl="0" algn="l">
              <a:lnSpc>
                <a:spcPct val="100000"/>
              </a:lnSpc>
              <a:spcBef>
                <a:spcPts val="0"/>
              </a:spcBef>
              <a:spcAft>
                <a:spcPts val="0"/>
              </a:spcAft>
              <a:buSzPts val="1800"/>
              <a:buNone/>
            </a:pPr>
            <a:r>
              <a:rPr b="1" lang="it-IT">
                <a:solidFill>
                  <a:schemeClr val="dk2"/>
                </a:solidFill>
              </a:rPr>
              <a:t>4.3 Il flusso di cassa</a:t>
            </a:r>
            <a:endParaRPr b="1">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0" lvl="0" marL="0" rtl="0" algn="l">
              <a:lnSpc>
                <a:spcPct val="100000"/>
              </a:lnSpc>
              <a:spcBef>
                <a:spcPts val="0"/>
              </a:spcBef>
              <a:spcAft>
                <a:spcPts val="0"/>
              </a:spcAft>
              <a:buSzPts val="1800"/>
              <a:buNone/>
            </a:pPr>
            <a:r>
              <a:rPr b="1" lang="it-IT">
                <a:solidFill>
                  <a:schemeClr val="dk2"/>
                </a:solidFill>
              </a:rPr>
              <a:t>4.4 Indicatori di bilancio</a:t>
            </a:r>
            <a:endParaRPr b="1"/>
          </a:p>
          <a:p>
            <a:pPr indent="0" lvl="0" marL="0" rtl="0" algn="l">
              <a:lnSpc>
                <a:spcPct val="115000"/>
              </a:lnSpc>
              <a:spcBef>
                <a:spcPts val="0"/>
              </a:spcBef>
              <a:spcAft>
                <a:spcPts val="0"/>
              </a:spcAft>
              <a:buSzPts val="1800"/>
              <a:buNone/>
            </a:pPr>
            <a:r>
              <a:t/>
            </a:r>
            <a:endParaRPr b="1"/>
          </a:p>
          <a:p>
            <a:pPr indent="0" lvl="0" marL="0" rtl="0" algn="l">
              <a:lnSpc>
                <a:spcPct val="115000"/>
              </a:lnSpc>
              <a:spcBef>
                <a:spcPts val="0"/>
              </a:spcBef>
              <a:spcAft>
                <a:spcPts val="1600"/>
              </a:spcAft>
              <a:buSzPts val="1800"/>
              <a:buNone/>
            </a:pPr>
            <a:r>
              <a:t/>
            </a:r>
            <a:endParaRPr sz="1500"/>
          </a:p>
        </p:txBody>
      </p:sp>
      <p:pic>
        <p:nvPicPr>
          <p:cNvPr id="462" name="Google Shape;462;p36"/>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pic>
        <p:nvPicPr>
          <p:cNvPr id="463" name="Google Shape;463;p36"/>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37"/>
          <p:cNvPicPr preferRelativeResize="0"/>
          <p:nvPr/>
        </p:nvPicPr>
        <p:blipFill rotWithShape="1">
          <a:blip r:embed="rId3">
            <a:alphaModFix/>
          </a:blip>
          <a:srcRect b="0" l="0" r="0" t="0"/>
          <a:stretch/>
        </p:blipFill>
        <p:spPr>
          <a:xfrm>
            <a:off x="599475" y="1569100"/>
            <a:ext cx="4053875" cy="3231950"/>
          </a:xfrm>
          <a:prstGeom prst="rect">
            <a:avLst/>
          </a:prstGeom>
          <a:noFill/>
          <a:ln>
            <a:noFill/>
          </a:ln>
        </p:spPr>
      </p:pic>
      <p:sp>
        <p:nvSpPr>
          <p:cNvPr id="469" name="Google Shape;469;p37"/>
          <p:cNvSpPr txBox="1"/>
          <p:nvPr>
            <p:ph type="title"/>
          </p:nvPr>
        </p:nvSpPr>
        <p:spPr>
          <a:xfrm>
            <a:off x="2187900" y="614325"/>
            <a:ext cx="6472500" cy="13050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Clr>
                <a:schemeClr val="dk2"/>
              </a:buClr>
              <a:buSzPts val="1100"/>
              <a:buFont typeface="Arial"/>
              <a:buNone/>
            </a:pPr>
            <a:r>
              <a:rPr b="0" lang="it-IT" sz="1900">
                <a:latin typeface="Lato"/>
                <a:ea typeface="Lato"/>
                <a:cs typeface="Lato"/>
                <a:sym typeface="Lato"/>
              </a:rPr>
              <a:t>Per capire come affrontare il mondo della gestione finanziaria, intesa come controllo dei fondi di un'organizzazione, è innanzitutto necessario che ogni impresa disponga di tre documenti fondamentali:</a:t>
            </a:r>
            <a:endParaRPr sz="3300">
              <a:latin typeface="Lato"/>
              <a:ea typeface="Lato"/>
              <a:cs typeface="Lato"/>
              <a:sym typeface="Lato"/>
            </a:endParaRPr>
          </a:p>
        </p:txBody>
      </p:sp>
      <p:sp>
        <p:nvSpPr>
          <p:cNvPr id="470" name="Google Shape;470;p37"/>
          <p:cNvSpPr txBox="1"/>
          <p:nvPr/>
        </p:nvSpPr>
        <p:spPr>
          <a:xfrm>
            <a:off x="4192200" y="2040825"/>
            <a:ext cx="4468200" cy="1299556"/>
          </a:xfrm>
          <a:prstGeom prst="rect">
            <a:avLst/>
          </a:prstGeom>
          <a:noFill/>
          <a:ln>
            <a:noFill/>
          </a:ln>
        </p:spPr>
        <p:txBody>
          <a:bodyPr anchorCtr="0" anchor="t" bIns="91425" lIns="91425" spcFirstLastPara="1" rIns="91425" wrap="square" tIns="91425">
            <a:spAutoFit/>
          </a:bodyPr>
          <a:lstStyle/>
          <a:p>
            <a:pPr indent="-361950" lvl="0" marL="457200" marR="0" rtl="0" algn="l">
              <a:lnSpc>
                <a:spcPct val="115000"/>
              </a:lnSpc>
              <a:spcBef>
                <a:spcPts val="0"/>
              </a:spcBef>
              <a:spcAft>
                <a:spcPts val="0"/>
              </a:spcAft>
              <a:buClr>
                <a:schemeClr val="dk1"/>
              </a:buClr>
              <a:buSzPts val="2100"/>
              <a:buFont typeface="Lato"/>
              <a:buChar char="●"/>
            </a:pPr>
            <a:r>
              <a:rPr b="1" i="0" lang="it-IT" sz="2100" u="none" cap="none" strike="noStrike">
                <a:solidFill>
                  <a:schemeClr val="dk1"/>
                </a:solidFill>
                <a:latin typeface="Lato"/>
                <a:ea typeface="Lato"/>
                <a:cs typeface="Lato"/>
                <a:sym typeface="Lato"/>
              </a:rPr>
              <a:t>Il Bilancio</a:t>
            </a:r>
            <a:endParaRPr/>
          </a:p>
          <a:p>
            <a:pPr indent="-361950" lvl="0" marL="457200" marR="0" rtl="0" algn="l">
              <a:lnSpc>
                <a:spcPct val="115000"/>
              </a:lnSpc>
              <a:spcBef>
                <a:spcPts val="0"/>
              </a:spcBef>
              <a:spcAft>
                <a:spcPts val="0"/>
              </a:spcAft>
              <a:buClr>
                <a:schemeClr val="dk1"/>
              </a:buClr>
              <a:buSzPts val="2100"/>
              <a:buFont typeface="Lato"/>
              <a:buChar char="●"/>
            </a:pPr>
            <a:r>
              <a:rPr b="1" i="0" lang="it-IT" sz="2100" u="none" cap="none" strike="noStrike">
                <a:solidFill>
                  <a:schemeClr val="dk1"/>
                </a:solidFill>
                <a:latin typeface="Lato"/>
                <a:ea typeface="Lato"/>
                <a:cs typeface="Lato"/>
                <a:sym typeface="Lato"/>
              </a:rPr>
              <a:t>Il Bilancio Economico</a:t>
            </a:r>
            <a:endParaRPr/>
          </a:p>
          <a:p>
            <a:pPr indent="-361950" lvl="0" marL="457200" marR="0" rtl="0" algn="l">
              <a:lnSpc>
                <a:spcPct val="115000"/>
              </a:lnSpc>
              <a:spcBef>
                <a:spcPts val="0"/>
              </a:spcBef>
              <a:spcAft>
                <a:spcPts val="0"/>
              </a:spcAft>
              <a:buClr>
                <a:schemeClr val="dk1"/>
              </a:buClr>
              <a:buSzPts val="2100"/>
              <a:buFont typeface="Lato"/>
              <a:buChar char="●"/>
            </a:pPr>
            <a:r>
              <a:rPr b="1" i="0" lang="it-IT" sz="2100" u="none" cap="none" strike="noStrike">
                <a:solidFill>
                  <a:schemeClr val="dk1"/>
                </a:solidFill>
                <a:latin typeface="Lato"/>
                <a:ea typeface="Lato"/>
                <a:cs typeface="Lato"/>
                <a:sym typeface="Lato"/>
              </a:rPr>
              <a:t>Il flusso di Cassa</a:t>
            </a:r>
            <a:endParaRPr/>
          </a:p>
        </p:txBody>
      </p:sp>
      <p:pic>
        <p:nvPicPr>
          <p:cNvPr id="471" name="Google Shape;471;p37"/>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472" name="Google Shape;472;p37"/>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38"/>
          <p:cNvPicPr preferRelativeResize="0"/>
          <p:nvPr/>
        </p:nvPicPr>
        <p:blipFill rotWithShape="1">
          <a:blip r:embed="rId3">
            <a:alphaModFix/>
          </a:blip>
          <a:srcRect b="0" l="0" r="0" t="0"/>
          <a:stretch/>
        </p:blipFill>
        <p:spPr>
          <a:xfrm>
            <a:off x="751225" y="788514"/>
            <a:ext cx="3566475" cy="3566475"/>
          </a:xfrm>
          <a:prstGeom prst="rect">
            <a:avLst/>
          </a:prstGeom>
          <a:noFill/>
          <a:ln>
            <a:noFill/>
          </a:ln>
        </p:spPr>
      </p:pic>
      <p:sp>
        <p:nvSpPr>
          <p:cNvPr id="478" name="Google Shape;478;p38"/>
          <p:cNvSpPr txBox="1"/>
          <p:nvPr>
            <p:ph idx="1" type="body"/>
          </p:nvPr>
        </p:nvSpPr>
        <p:spPr>
          <a:xfrm>
            <a:off x="1727300" y="621825"/>
            <a:ext cx="6850800" cy="1696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it-IT" sz="1300">
                <a:solidFill>
                  <a:schemeClr val="dk1"/>
                </a:solidFill>
              </a:rPr>
              <a:t>IL BILANCIO</a:t>
            </a:r>
            <a:endParaRPr/>
          </a:p>
          <a:p>
            <a:pPr indent="0" lvl="0" marL="0" rtl="0" algn="l">
              <a:lnSpc>
                <a:spcPct val="100000"/>
              </a:lnSpc>
              <a:spcBef>
                <a:spcPts val="0"/>
              </a:spcBef>
              <a:spcAft>
                <a:spcPts val="0"/>
              </a:spcAft>
              <a:buSzPts val="1400"/>
              <a:buNone/>
            </a:pPr>
            <a:r>
              <a:t/>
            </a:r>
            <a:endParaRPr b="1" sz="1300">
              <a:solidFill>
                <a:schemeClr val="dk1"/>
              </a:solidFill>
            </a:endParaRPr>
          </a:p>
          <a:p>
            <a:pPr indent="0" lvl="0" marL="0" rtl="0" algn="just">
              <a:lnSpc>
                <a:spcPct val="115000"/>
              </a:lnSpc>
              <a:spcBef>
                <a:spcPts val="1200"/>
              </a:spcBef>
              <a:spcAft>
                <a:spcPts val="1200"/>
              </a:spcAft>
              <a:buSzPts val="1400"/>
              <a:buNone/>
            </a:pPr>
            <a:r>
              <a:rPr lang="it-IT" sz="1200"/>
              <a:t>Il bilancio contabile è un quadro della situazione finanziaria dell'azienda, attraverso il quale è possibile analizzare la posizione finanziaria. Con questo documento chiunque può vedere cosa possiede l'impresa, quanti debiti ha l'organizzazione e quanto è stato investito. La situazione finanziaria è il punto principale del bilancio, ma cos'è? È semplicemente la capacità di far fronte ai debiti. È diversa, come vedremo, dalla situazione economica. </a:t>
            </a:r>
            <a:endParaRPr sz="1800"/>
          </a:p>
        </p:txBody>
      </p:sp>
      <p:sp>
        <p:nvSpPr>
          <p:cNvPr id="479" name="Google Shape;479;p38"/>
          <p:cNvSpPr txBox="1"/>
          <p:nvPr/>
        </p:nvSpPr>
        <p:spPr>
          <a:xfrm>
            <a:off x="4099475" y="3299900"/>
            <a:ext cx="4514100" cy="1341876"/>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1200"/>
              </a:spcAft>
              <a:buClr>
                <a:srgbClr val="000000"/>
              </a:buClr>
              <a:buSzPts val="1200"/>
              <a:buFont typeface="Arial"/>
              <a:buNone/>
            </a:pPr>
            <a:r>
              <a:rPr b="0" i="0" lang="it-IT" sz="1200" u="none" cap="none" strike="noStrike">
                <a:solidFill>
                  <a:schemeClr val="dk2"/>
                </a:solidFill>
                <a:latin typeface="Lato"/>
                <a:ea typeface="Lato"/>
                <a:cs typeface="Lato"/>
                <a:sym typeface="Lato"/>
              </a:rPr>
              <a:t>In altre parole, il bilancio mostra il totale delle attività dell'azienda e il modo in cui queste attività sono finanziate, attraverso il debito o il capitale, ed è utile per fare </a:t>
            </a:r>
            <a:r>
              <a:rPr b="1" i="0" lang="it-IT" sz="1200" u="none" cap="none" strike="noStrike">
                <a:solidFill>
                  <a:schemeClr val="dk2"/>
                </a:solidFill>
                <a:latin typeface="Lato"/>
                <a:ea typeface="Lato"/>
                <a:cs typeface="Lato"/>
                <a:sym typeface="Lato"/>
              </a:rPr>
              <a:t>analisi sia interne che esterne.</a:t>
            </a:r>
            <a:endParaRPr b="1" i="0" sz="1600" u="none" cap="none" strike="noStrike">
              <a:solidFill>
                <a:srgbClr val="000000"/>
              </a:solidFill>
              <a:latin typeface="Arial"/>
              <a:ea typeface="Arial"/>
              <a:cs typeface="Arial"/>
              <a:sym typeface="Arial"/>
            </a:endParaRPr>
          </a:p>
        </p:txBody>
      </p:sp>
      <p:pic>
        <p:nvPicPr>
          <p:cNvPr id="480" name="Google Shape;480;p38"/>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481" name="Google Shape;481;p38"/>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39"/>
          <p:cNvSpPr txBox="1"/>
          <p:nvPr>
            <p:ph type="title"/>
          </p:nvPr>
        </p:nvSpPr>
        <p:spPr>
          <a:xfrm>
            <a:off x="1411200" y="531425"/>
            <a:ext cx="7386600" cy="9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it-IT" sz="2000"/>
              <a:t>&lt;&lt; I bilanci aiutano a capire se un'organizzazione sta avendo successo o sta lottando, analizzando la situazione della liquidità&gt;&gt;</a:t>
            </a:r>
            <a:endParaRPr sz="2000"/>
          </a:p>
        </p:txBody>
      </p:sp>
      <p:graphicFrame>
        <p:nvGraphicFramePr>
          <p:cNvPr id="487" name="Google Shape;487;p39"/>
          <p:cNvGraphicFramePr/>
          <p:nvPr/>
        </p:nvGraphicFramePr>
        <p:xfrm>
          <a:off x="1097150" y="1675774"/>
          <a:ext cx="3000000" cy="3000000"/>
        </p:xfrm>
        <a:graphic>
          <a:graphicData uri="http://schemas.openxmlformats.org/drawingml/2006/table">
            <a:tbl>
              <a:tblPr>
                <a:noFill/>
                <a:tableStyleId>{460EBD19-95DA-48CA-B63E-AE03F65167CB}</a:tableStyleId>
              </a:tblPr>
              <a:tblGrid>
                <a:gridCol w="3530025"/>
                <a:gridCol w="3777225"/>
              </a:tblGrid>
              <a:tr h="441300">
                <a:tc>
                  <a:txBody>
                    <a:bodyPr/>
                    <a:lstStyle/>
                    <a:p>
                      <a:pPr indent="0" lvl="0" marL="0" marR="0" rtl="0" algn="l">
                        <a:lnSpc>
                          <a:spcPct val="115000"/>
                        </a:lnSpc>
                        <a:spcBef>
                          <a:spcPts val="0"/>
                        </a:spcBef>
                        <a:spcAft>
                          <a:spcPts val="0"/>
                        </a:spcAft>
                        <a:buClr>
                          <a:schemeClr val="dk2"/>
                        </a:buClr>
                        <a:buSzPts val="1100"/>
                        <a:buFont typeface="Arial"/>
                        <a:buNone/>
                      </a:pPr>
                      <a:r>
                        <a:rPr b="1" lang="it-IT" sz="2100" u="none" cap="none" strike="noStrike">
                          <a:solidFill>
                            <a:schemeClr val="dk1"/>
                          </a:solidFill>
                          <a:latin typeface="Lato"/>
                          <a:ea typeface="Lato"/>
                          <a:cs typeface="Lato"/>
                          <a:sym typeface="Lato"/>
                        </a:rPr>
                        <a:t>Analisi Interna:</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chemeClr val="dk2"/>
                        </a:buClr>
                        <a:buSzPts val="1100"/>
                        <a:buFont typeface="Arial"/>
                        <a:buNone/>
                      </a:pPr>
                      <a:r>
                        <a:rPr b="1" lang="it-IT" sz="2100" u="none" cap="none" strike="noStrike">
                          <a:solidFill>
                            <a:schemeClr val="dk1"/>
                          </a:solidFill>
                          <a:latin typeface="Lato"/>
                          <a:ea typeface="Lato"/>
                          <a:cs typeface="Lato"/>
                          <a:sym typeface="Lato"/>
                        </a:rPr>
                        <a:t>Analisi Esterna:</a:t>
                      </a:r>
                      <a:endParaRPr sz="1400" u="none" cap="none" strike="noStrike"/>
                    </a:p>
                  </a:txBody>
                  <a:tcPr marT="91425" marB="91425" marR="91425" marL="91425"/>
                </a:tc>
              </a:tr>
              <a:tr h="2332900">
                <a:tc>
                  <a:txBody>
                    <a:bodyPr/>
                    <a:lstStyle/>
                    <a:p>
                      <a:pPr indent="0" lvl="0" marL="0" marR="0" rtl="0" algn="l">
                        <a:lnSpc>
                          <a:spcPct val="100000"/>
                        </a:lnSpc>
                        <a:spcBef>
                          <a:spcPts val="0"/>
                        </a:spcBef>
                        <a:spcAft>
                          <a:spcPts val="0"/>
                        </a:spcAft>
                        <a:buClr>
                          <a:srgbClr val="000000"/>
                        </a:buClr>
                        <a:buSzPts val="1400"/>
                        <a:buFont typeface="Arial"/>
                        <a:buNone/>
                      </a:pPr>
                      <a:r>
                        <a:rPr lang="it-IT" sz="1400" u="none" cap="none" strike="noStrike">
                          <a:latin typeface="Lato"/>
                          <a:ea typeface="Lato"/>
                          <a:cs typeface="Lato"/>
                          <a:sym typeface="Lato"/>
                        </a:rPr>
                        <a:t>Con l'analisi interna è possibile capire:</a:t>
                      </a:r>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p>
                      <a:pPr indent="-285750" lvl="0" marL="285750" marR="0" rtl="0" algn="l">
                        <a:lnSpc>
                          <a:spcPct val="100000"/>
                        </a:lnSpc>
                        <a:spcBef>
                          <a:spcPts val="0"/>
                        </a:spcBef>
                        <a:spcAft>
                          <a:spcPts val="0"/>
                        </a:spcAft>
                        <a:buClr>
                          <a:srgbClr val="000000"/>
                        </a:buClr>
                        <a:buSzPts val="1400"/>
                        <a:buFont typeface="Lato"/>
                        <a:buChar char="•"/>
                      </a:pPr>
                      <a:r>
                        <a:rPr lang="it-IT" sz="1400" u="none" cap="none" strike="noStrike">
                          <a:latin typeface="Lato"/>
                          <a:ea typeface="Lato"/>
                          <a:cs typeface="Lato"/>
                          <a:sym typeface="Lato"/>
                        </a:rPr>
                        <a:t>se l'organizzazione è in grado di far fronte alle spese future o di gestire uno shock di mercato;  </a:t>
                      </a:r>
                      <a:endParaRPr/>
                    </a:p>
                    <a:p>
                      <a:pPr indent="-285750" lvl="0" marL="285750" marR="0" rtl="0" algn="l">
                        <a:lnSpc>
                          <a:spcPct val="100000"/>
                        </a:lnSpc>
                        <a:spcBef>
                          <a:spcPts val="0"/>
                        </a:spcBef>
                        <a:spcAft>
                          <a:spcPts val="0"/>
                        </a:spcAft>
                        <a:buClr>
                          <a:srgbClr val="000000"/>
                        </a:buClr>
                        <a:buSzPts val="1400"/>
                        <a:buFont typeface="Lato"/>
                        <a:buChar char="•"/>
                      </a:pPr>
                      <a:r>
                        <a:rPr lang="it-IT" sz="1400" u="none" cap="none" strike="noStrike">
                          <a:latin typeface="Lato"/>
                          <a:ea typeface="Lato"/>
                          <a:cs typeface="Lato"/>
                          <a:sym typeface="Lato"/>
                        </a:rPr>
                        <a:t>l'andamento delle attività e delle passività per assicurarsi che l'organizzazione funzioni correttamente;</a:t>
                      </a:r>
                      <a:endParaRPr/>
                    </a:p>
                    <a:p>
                      <a:pPr indent="-285750" lvl="0" marL="285750" marR="0" rtl="0" algn="l">
                        <a:lnSpc>
                          <a:spcPct val="100000"/>
                        </a:lnSpc>
                        <a:spcBef>
                          <a:spcPts val="0"/>
                        </a:spcBef>
                        <a:spcAft>
                          <a:spcPts val="0"/>
                        </a:spcAft>
                        <a:buClr>
                          <a:srgbClr val="000000"/>
                        </a:buClr>
                        <a:buSzPts val="1400"/>
                        <a:buFont typeface="Lato"/>
                        <a:buChar char="•"/>
                      </a:pPr>
                      <a:r>
                        <a:rPr lang="it-IT" sz="1400" u="none" cap="none" strike="noStrike">
                          <a:latin typeface="Lato"/>
                          <a:ea typeface="Lato"/>
                          <a:cs typeface="Lato"/>
                          <a:sym typeface="Lato"/>
                        </a:rPr>
                        <a:t>le aree problematiche</a:t>
                      </a:r>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it-IT" sz="1400" u="none" cap="none" strike="noStrike">
                          <a:latin typeface="Lato"/>
                          <a:ea typeface="Lato"/>
                          <a:cs typeface="Lato"/>
                          <a:sym typeface="Lato"/>
                        </a:rPr>
                        <a:t>Aiuta gli investitori e gli stakeholder a:</a:t>
                      </a:r>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p>
                      <a:pPr indent="-285750" lvl="0" marL="285750" marR="0" rtl="0" algn="l">
                        <a:lnSpc>
                          <a:spcPct val="100000"/>
                        </a:lnSpc>
                        <a:spcBef>
                          <a:spcPts val="0"/>
                        </a:spcBef>
                        <a:spcAft>
                          <a:spcPts val="0"/>
                        </a:spcAft>
                        <a:buClr>
                          <a:srgbClr val="000000"/>
                        </a:buClr>
                        <a:buSzPts val="1400"/>
                        <a:buFont typeface="Lato"/>
                        <a:buChar char="•"/>
                      </a:pPr>
                      <a:r>
                        <a:rPr lang="it-IT" sz="1400" u="none" cap="none" strike="noStrike">
                          <a:latin typeface="Lato"/>
                          <a:ea typeface="Lato"/>
                          <a:cs typeface="Lato"/>
                          <a:sym typeface="Lato"/>
                        </a:rPr>
                        <a:t>valutare l'azienda, </a:t>
                      </a:r>
                      <a:endParaRPr/>
                    </a:p>
                    <a:p>
                      <a:pPr indent="-285750" lvl="0" marL="285750" marR="0" rtl="0" algn="l">
                        <a:lnSpc>
                          <a:spcPct val="100000"/>
                        </a:lnSpc>
                        <a:spcBef>
                          <a:spcPts val="0"/>
                        </a:spcBef>
                        <a:spcAft>
                          <a:spcPts val="0"/>
                        </a:spcAft>
                        <a:buClr>
                          <a:srgbClr val="000000"/>
                        </a:buClr>
                        <a:buSzPts val="1400"/>
                        <a:buFont typeface="Lato"/>
                        <a:buChar char="•"/>
                      </a:pPr>
                      <a:r>
                        <a:rPr lang="it-IT" sz="1400" u="none" cap="none" strike="noStrike">
                          <a:latin typeface="Lato"/>
                          <a:ea typeface="Lato"/>
                          <a:cs typeface="Lato"/>
                          <a:sym typeface="Lato"/>
                        </a:rPr>
                        <a:t>vedere la sua posizione finanziaria, le risorse attualmente disponibili e tutti gli accordi di finanziamento. </a:t>
                      </a:r>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lang="it-IT" sz="1400" u="none" cap="none" strike="noStrike">
                          <a:latin typeface="Lato"/>
                          <a:ea typeface="Lato"/>
                          <a:cs typeface="Lato"/>
                          <a:sym typeface="Lato"/>
                        </a:rPr>
                        <a:t>Per gli investitori, questo può aiutarli a capire se vale la pena investire in quell'azienda</a:t>
                      </a:r>
                      <a:r>
                        <a:rPr lang="it-IT" sz="1400" u="none" cap="none" strike="noStrike"/>
                        <a:t>.</a:t>
                      </a:r>
                      <a:endParaRPr sz="1400" u="none" cap="none" strike="noStrike"/>
                    </a:p>
                  </a:txBody>
                  <a:tcPr marT="91425" marB="91425" marR="91425" marL="91425"/>
                </a:tc>
              </a:tr>
            </a:tbl>
          </a:graphicData>
        </a:graphic>
      </p:graphicFrame>
      <p:pic>
        <p:nvPicPr>
          <p:cNvPr id="488" name="Google Shape;488;p39"/>
          <p:cNvPicPr preferRelativeResize="0"/>
          <p:nvPr/>
        </p:nvPicPr>
        <p:blipFill rotWithShape="1">
          <a:blip r:embed="rId3">
            <a:alphaModFix/>
          </a:blip>
          <a:srcRect b="0" l="0" r="0" t="0"/>
          <a:stretch/>
        </p:blipFill>
        <p:spPr>
          <a:xfrm>
            <a:off x="265500" y="4577350"/>
            <a:ext cx="1484200" cy="307805"/>
          </a:xfrm>
          <a:prstGeom prst="rect">
            <a:avLst/>
          </a:prstGeom>
          <a:noFill/>
          <a:ln>
            <a:noFill/>
          </a:ln>
        </p:spPr>
      </p:pic>
      <p:pic>
        <p:nvPicPr>
          <p:cNvPr id="489" name="Google Shape;489;p39"/>
          <p:cNvPicPr preferRelativeResize="0"/>
          <p:nvPr/>
        </p:nvPicPr>
        <p:blipFill rotWithShape="1">
          <a:blip r:embed="rId4">
            <a:alphaModFix/>
          </a:blip>
          <a:srcRect b="0" l="0" r="0" t="0"/>
          <a:stretch/>
        </p:blipFill>
        <p:spPr>
          <a:xfrm>
            <a:off x="0" y="447300"/>
            <a:ext cx="1097150" cy="10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4"/>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sp>
        <p:nvSpPr>
          <p:cNvPr id="160" name="Google Shape;160;p4"/>
          <p:cNvSpPr txBox="1"/>
          <p:nvPr>
            <p:ph type="title"/>
          </p:nvPr>
        </p:nvSpPr>
        <p:spPr>
          <a:xfrm>
            <a:off x="1894738" y="531425"/>
            <a:ext cx="6321600" cy="63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it-IT" sz="2000"/>
              <a:t>Metodologia - EQF</a:t>
            </a:r>
            <a:endParaRPr sz="2000"/>
          </a:p>
        </p:txBody>
      </p:sp>
      <p:graphicFrame>
        <p:nvGraphicFramePr>
          <p:cNvPr id="161" name="Google Shape;161;p4"/>
          <p:cNvGraphicFramePr/>
          <p:nvPr/>
        </p:nvGraphicFramePr>
        <p:xfrm>
          <a:off x="1658663" y="1166835"/>
          <a:ext cx="3000000" cy="3000000"/>
        </p:xfrm>
        <a:graphic>
          <a:graphicData uri="http://schemas.openxmlformats.org/drawingml/2006/table">
            <a:tbl>
              <a:tblPr>
                <a:noFill/>
                <a:tableStyleId>{460EBD19-95DA-48CA-B63E-AE03F65167CB}</a:tableStyleId>
              </a:tblPr>
              <a:tblGrid>
                <a:gridCol w="2264575"/>
                <a:gridCol w="2264575"/>
                <a:gridCol w="2264575"/>
              </a:tblGrid>
              <a:tr h="459175">
                <a:tc>
                  <a:txBody>
                    <a:bodyPr/>
                    <a:lstStyle/>
                    <a:p>
                      <a:pPr indent="0" lvl="0" marL="0" marR="0" rtl="0" algn="l">
                        <a:lnSpc>
                          <a:spcPct val="115000"/>
                        </a:lnSpc>
                        <a:spcBef>
                          <a:spcPts val="0"/>
                        </a:spcBef>
                        <a:spcAft>
                          <a:spcPts val="0"/>
                        </a:spcAft>
                        <a:buClr>
                          <a:schemeClr val="dk2"/>
                        </a:buClr>
                        <a:buSzPts val="1100"/>
                        <a:buFont typeface="Arial"/>
                        <a:buNone/>
                      </a:pPr>
                      <a:r>
                        <a:rPr b="1" lang="it-IT" sz="2100" u="none" cap="none" strike="noStrike">
                          <a:solidFill>
                            <a:schemeClr val="dk1"/>
                          </a:solidFill>
                          <a:latin typeface="Lato"/>
                          <a:ea typeface="Lato"/>
                          <a:cs typeface="Lato"/>
                          <a:sym typeface="Lato"/>
                        </a:rPr>
                        <a:t>Conoscenze:</a:t>
                      </a:r>
                      <a:endParaRPr sz="1400" u="none" cap="none" strike="noStrike"/>
                    </a:p>
                  </a:txBody>
                  <a:tcPr marT="91425" marB="91425" marR="91425" marL="91425"/>
                </a:tc>
                <a:tc>
                  <a:txBody>
                    <a:bodyPr/>
                    <a:lstStyle/>
                    <a:p>
                      <a:pPr indent="0" lvl="0" marL="0" marR="0" rtl="0" algn="l">
                        <a:lnSpc>
                          <a:spcPct val="115000"/>
                        </a:lnSpc>
                        <a:spcBef>
                          <a:spcPts val="0"/>
                        </a:spcBef>
                        <a:spcAft>
                          <a:spcPts val="0"/>
                        </a:spcAft>
                        <a:buClr>
                          <a:schemeClr val="dk2"/>
                        </a:buClr>
                        <a:buSzPts val="1100"/>
                        <a:buFont typeface="Arial"/>
                        <a:buNone/>
                      </a:pPr>
                      <a:r>
                        <a:rPr b="1" lang="it-IT" sz="2100" u="none" cap="none" strike="noStrike">
                          <a:solidFill>
                            <a:schemeClr val="dk1"/>
                          </a:solidFill>
                          <a:latin typeface="Lato"/>
                          <a:ea typeface="Lato"/>
                          <a:cs typeface="Lato"/>
                          <a:sym typeface="Lato"/>
                        </a:rPr>
                        <a:t>Skills:</a:t>
                      </a:r>
                      <a:endParaRPr sz="1400" u="none" cap="none" strike="noStrike"/>
                    </a:p>
                  </a:txBody>
                  <a:tcPr marT="91425" marB="91425" marR="91425" marL="91425"/>
                </a:tc>
                <a:tc>
                  <a:txBody>
                    <a:bodyPr/>
                    <a:lstStyle/>
                    <a:p>
                      <a:pPr indent="0" lvl="0" marL="0" marR="0" rtl="0" algn="l">
                        <a:lnSpc>
                          <a:spcPct val="115000"/>
                        </a:lnSpc>
                        <a:spcBef>
                          <a:spcPts val="0"/>
                        </a:spcBef>
                        <a:spcAft>
                          <a:spcPts val="0"/>
                        </a:spcAft>
                        <a:buClr>
                          <a:schemeClr val="dk2"/>
                        </a:buClr>
                        <a:buSzPts val="1100"/>
                        <a:buFont typeface="Arial"/>
                        <a:buNone/>
                      </a:pPr>
                      <a:r>
                        <a:rPr b="1" lang="it-IT" sz="2100" u="none" cap="none" strike="noStrike">
                          <a:solidFill>
                            <a:schemeClr val="dk1"/>
                          </a:solidFill>
                          <a:latin typeface="Lato"/>
                          <a:ea typeface="Lato"/>
                          <a:cs typeface="Lato"/>
                          <a:sym typeface="Lato"/>
                        </a:rPr>
                        <a:t>Competenze:</a:t>
                      </a:r>
                      <a:endParaRPr sz="1400" u="none" cap="none" strike="noStrike"/>
                    </a:p>
                  </a:txBody>
                  <a:tcPr marT="91425" marB="91425" marR="91425" marL="91425"/>
                </a:tc>
              </a:tr>
              <a:tr h="269955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latin typeface="Lato"/>
                          <a:ea typeface="Lato"/>
                          <a:cs typeface="Lato"/>
                          <a:sym typeface="Lato"/>
                        </a:rPr>
                        <a:t>- Imparare a pianificare un'attività e a identificare gli obiettivi</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it-IT" sz="1000" u="none" cap="none" strike="noStrike">
                          <a:latin typeface="Lato"/>
                          <a:ea typeface="Lato"/>
                          <a:cs typeface="Lato"/>
                          <a:sym typeface="Lato"/>
                        </a:rPr>
                        <a:t>- Sapere esattamente come raggiungere gli obiettivi prefissati</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it-IT" sz="1000" u="none" cap="none" strike="noStrike">
                          <a:latin typeface="Lato"/>
                          <a:ea typeface="Lato"/>
                          <a:cs typeface="Lato"/>
                          <a:sym typeface="Lato"/>
                        </a:rPr>
                        <a:t>- Comprendere le differenze tra i diversi tipi di gestione finanziaria</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it-IT" sz="1000" u="none" cap="none" strike="noStrike">
                          <a:latin typeface="Lato"/>
                          <a:ea typeface="Lato"/>
                          <a:cs typeface="Lato"/>
                          <a:sym typeface="Lato"/>
                        </a:rPr>
                        <a:t>- Conoscere gli strumenti esatti che compongono la gestione finanziaria</a:t>
                      </a:r>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latin typeface="Lato"/>
                          <a:ea typeface="Lato"/>
                          <a:cs typeface="Lato"/>
                          <a:sym typeface="Lato"/>
                        </a:rPr>
                        <a:t>- Definire e mettere a fuoco le idee, le strategie e la visione aziendale.</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it-IT" sz="1000" u="none" cap="none" strike="noStrike">
                          <a:latin typeface="Lato"/>
                          <a:ea typeface="Lato"/>
                          <a:cs typeface="Lato"/>
                          <a:sym typeface="Lato"/>
                        </a:rPr>
                        <a:t>- Identificare potenziali insidie e punti di forza</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it-IT" sz="1000" u="none" cap="none" strike="noStrike">
                          <a:latin typeface="Lato"/>
                          <a:ea typeface="Lato"/>
                          <a:cs typeface="Lato"/>
                          <a:sym typeface="Lato"/>
                        </a:rPr>
                        <a:t>- Pianificare strategie a breve e lungo termine</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it-IT" sz="1000" u="none" cap="none" strike="noStrike">
                          <a:latin typeface="Lato"/>
                          <a:ea typeface="Lato"/>
                          <a:cs typeface="Lato"/>
                          <a:sym typeface="Lato"/>
                        </a:rPr>
                        <a:t>- Acquisire una visione imprenditoriale concreta che possa garantire il successo dell'impresa sociale</a:t>
                      </a:r>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latin typeface="Lato"/>
                          <a:ea typeface="Lato"/>
                          <a:cs typeface="Lato"/>
                          <a:sym typeface="Lato"/>
                        </a:rPr>
                        <a:t>-</a:t>
                      </a:r>
                      <a:r>
                        <a:rPr lang="it-IT" sz="1000" u="none" cap="none" strike="noStrike">
                          <a:solidFill>
                            <a:srgbClr val="202124"/>
                          </a:solidFill>
                          <a:latin typeface="Lato"/>
                          <a:ea typeface="Lato"/>
                          <a:cs typeface="Lato"/>
                          <a:sym typeface="Lato"/>
                        </a:rPr>
                        <a:t> Adottare le misure specifiche necessarie per il successo delle idee imprenditoriali raggiungendo gli obiettivi a breve e a lungo termine.</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rgbClr val="202124"/>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it-IT" sz="1000" u="none" cap="none" strike="noStrike">
                          <a:solidFill>
                            <a:srgbClr val="202124"/>
                          </a:solidFill>
                          <a:latin typeface="Lato"/>
                          <a:ea typeface="Lato"/>
                          <a:cs typeface="Lato"/>
                          <a:sym typeface="Lato"/>
                        </a:rPr>
                        <a:t>- Un management ben strutturato servirà per gestire ‘eventuali incertezza e  concentrarsi sui punti di forza</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rgbClr val="202124"/>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it-IT" sz="1000" u="none" cap="none" strike="noStrike">
                          <a:solidFill>
                            <a:srgbClr val="202124"/>
                          </a:solidFill>
                          <a:latin typeface="Lato"/>
                          <a:ea typeface="Lato"/>
                          <a:cs typeface="Lato"/>
                          <a:sym typeface="Lato"/>
                        </a:rPr>
                        <a:t>- Avere il controllo sul budget che fa acquisire ricchezza all'azienda</a:t>
                      </a:r>
                      <a:endParaRPr/>
                    </a:p>
                  </a:txBody>
                  <a:tcPr marT="91425" marB="91425" marR="91425" marL="91425"/>
                </a:tc>
              </a:tr>
            </a:tbl>
          </a:graphicData>
        </a:graphic>
      </p:graphicFrame>
      <p:pic>
        <p:nvPicPr>
          <p:cNvPr id="162" name="Google Shape;162;p4"/>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40"/>
          <p:cNvSpPr txBox="1"/>
          <p:nvPr>
            <p:ph type="title"/>
          </p:nvPr>
        </p:nvSpPr>
        <p:spPr>
          <a:xfrm>
            <a:off x="1411200" y="531425"/>
            <a:ext cx="7386600" cy="90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b="0" lang="it-IT" sz="2000"/>
              <a:t>Il bilancio si basa su questa equazione essenziale:</a:t>
            </a:r>
            <a:endParaRPr b="0" sz="2000"/>
          </a:p>
          <a:p>
            <a:pPr indent="0" lvl="0" marL="0" rtl="0" algn="ctr">
              <a:lnSpc>
                <a:spcPct val="100000"/>
              </a:lnSpc>
              <a:spcBef>
                <a:spcPts val="0"/>
              </a:spcBef>
              <a:spcAft>
                <a:spcPts val="0"/>
              </a:spcAft>
              <a:buSzPts val="3000"/>
              <a:buNone/>
            </a:pPr>
            <a:r>
              <a:rPr lang="it-IT" sz="2000"/>
              <a:t> Attività = Passività + Patrimonio netto</a:t>
            </a:r>
            <a:endParaRPr sz="2000"/>
          </a:p>
        </p:txBody>
      </p:sp>
      <p:pic>
        <p:nvPicPr>
          <p:cNvPr id="495" name="Google Shape;495;p40"/>
          <p:cNvPicPr preferRelativeResize="0"/>
          <p:nvPr/>
        </p:nvPicPr>
        <p:blipFill rotWithShape="1">
          <a:blip r:embed="rId3">
            <a:alphaModFix/>
          </a:blip>
          <a:srcRect b="0" l="0" r="0" t="0"/>
          <a:stretch/>
        </p:blipFill>
        <p:spPr>
          <a:xfrm>
            <a:off x="1185550" y="1435625"/>
            <a:ext cx="4005150" cy="2820725"/>
          </a:xfrm>
          <a:prstGeom prst="rect">
            <a:avLst/>
          </a:prstGeom>
          <a:noFill/>
          <a:ln>
            <a:noFill/>
          </a:ln>
        </p:spPr>
      </p:pic>
      <p:sp>
        <p:nvSpPr>
          <p:cNvPr id="496" name="Google Shape;496;p40"/>
          <p:cNvSpPr txBox="1"/>
          <p:nvPr>
            <p:ph idx="1" type="body"/>
          </p:nvPr>
        </p:nvSpPr>
        <p:spPr>
          <a:xfrm>
            <a:off x="5461800" y="1435631"/>
            <a:ext cx="3336000" cy="3083400"/>
          </a:xfrm>
          <a:prstGeom prst="rect">
            <a:avLst/>
          </a:prstGeom>
          <a:noFill/>
          <a:ln>
            <a:noFill/>
          </a:ln>
        </p:spPr>
        <p:txBody>
          <a:bodyPr anchorCtr="0" anchor="t" bIns="91425" lIns="91425" spcFirstLastPara="1" rIns="91425" wrap="square" tIns="91425">
            <a:noAutofit/>
          </a:bodyPr>
          <a:lstStyle/>
          <a:p>
            <a:pPr indent="-304800" lvl="0" marL="457200" rtl="0" algn="just">
              <a:lnSpc>
                <a:spcPct val="115000"/>
              </a:lnSpc>
              <a:spcBef>
                <a:spcPts val="1200"/>
              </a:spcBef>
              <a:spcAft>
                <a:spcPts val="0"/>
              </a:spcAft>
              <a:buSzPts val="1200"/>
              <a:buChar char="●"/>
            </a:pPr>
            <a:r>
              <a:rPr b="1" lang="it-IT" sz="1200"/>
              <a:t>ASSET: </a:t>
            </a:r>
            <a:r>
              <a:rPr lang="it-IT" sz="1200"/>
              <a:t>ciò che l'azienda possiede </a:t>
            </a:r>
            <a:endParaRPr sz="1200"/>
          </a:p>
          <a:p>
            <a:pPr indent="-304800" lvl="0" marL="457200" rtl="0" algn="just">
              <a:lnSpc>
                <a:spcPct val="115000"/>
              </a:lnSpc>
              <a:spcBef>
                <a:spcPts val="1200"/>
              </a:spcBef>
              <a:spcAft>
                <a:spcPts val="0"/>
              </a:spcAft>
              <a:buSzPts val="1200"/>
              <a:buChar char="●"/>
            </a:pPr>
            <a:r>
              <a:rPr b="1" lang="it-IT" sz="1200"/>
              <a:t>RESPONSABILITÀ: </a:t>
            </a:r>
            <a:r>
              <a:rPr lang="it-IT" sz="1200"/>
              <a:t>ciò che l'azienda deve</a:t>
            </a:r>
            <a:endParaRPr/>
          </a:p>
          <a:p>
            <a:pPr indent="-304800" lvl="0" marL="457200" rtl="0" algn="just">
              <a:lnSpc>
                <a:spcPct val="115000"/>
              </a:lnSpc>
              <a:spcBef>
                <a:spcPts val="1200"/>
              </a:spcBef>
              <a:spcAft>
                <a:spcPts val="0"/>
              </a:spcAft>
              <a:buSzPts val="1200"/>
              <a:buChar char="●"/>
            </a:pPr>
            <a:r>
              <a:rPr b="1" lang="it-IT" sz="1200"/>
              <a:t>PATRIMONIO AZIONARIO</a:t>
            </a:r>
            <a:r>
              <a:rPr lang="it-IT" sz="1200"/>
              <a:t>: quanto è stato investito nell'impresa </a:t>
            </a:r>
            <a:endParaRPr/>
          </a:p>
        </p:txBody>
      </p:sp>
      <p:pic>
        <p:nvPicPr>
          <p:cNvPr id="497" name="Google Shape;497;p40"/>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498" name="Google Shape;498;p40"/>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41"/>
          <p:cNvPicPr preferRelativeResize="0"/>
          <p:nvPr/>
        </p:nvPicPr>
        <p:blipFill rotWithShape="1">
          <a:blip r:embed="rId3">
            <a:alphaModFix/>
          </a:blip>
          <a:srcRect b="0" l="0" r="0" t="0"/>
          <a:stretch/>
        </p:blipFill>
        <p:spPr>
          <a:xfrm>
            <a:off x="5413050" y="852100"/>
            <a:ext cx="3861450" cy="3861450"/>
          </a:xfrm>
          <a:prstGeom prst="rect">
            <a:avLst/>
          </a:prstGeom>
          <a:noFill/>
          <a:ln>
            <a:noFill/>
          </a:ln>
        </p:spPr>
      </p:pic>
      <p:sp>
        <p:nvSpPr>
          <p:cNvPr id="504" name="Google Shape;504;p41"/>
          <p:cNvSpPr txBox="1"/>
          <p:nvPr>
            <p:ph type="title"/>
          </p:nvPr>
        </p:nvSpPr>
        <p:spPr>
          <a:xfrm>
            <a:off x="1411200" y="531425"/>
            <a:ext cx="7386600" cy="74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it-IT" sz="2000"/>
              <a:t>DIFFERENZE TRA BILANCI TRADIZIONALI E BILANCI DELL'IMPRESA SOCIALE </a:t>
            </a:r>
            <a:endParaRPr sz="2000"/>
          </a:p>
          <a:p>
            <a:pPr indent="0" lvl="0" marL="0" rtl="0" algn="ctr">
              <a:lnSpc>
                <a:spcPct val="100000"/>
              </a:lnSpc>
              <a:spcBef>
                <a:spcPts val="0"/>
              </a:spcBef>
              <a:spcAft>
                <a:spcPts val="0"/>
              </a:spcAft>
              <a:buSzPts val="3000"/>
              <a:buNone/>
            </a:pPr>
            <a:r>
              <a:t/>
            </a:r>
            <a:endParaRPr sz="2000"/>
          </a:p>
        </p:txBody>
      </p:sp>
      <p:sp>
        <p:nvSpPr>
          <p:cNvPr id="505" name="Google Shape;505;p41"/>
          <p:cNvSpPr txBox="1"/>
          <p:nvPr>
            <p:ph idx="1" type="body"/>
          </p:nvPr>
        </p:nvSpPr>
        <p:spPr>
          <a:xfrm>
            <a:off x="952500" y="1357950"/>
            <a:ext cx="5221500" cy="3255900"/>
          </a:xfrm>
          <a:prstGeom prst="rect">
            <a:avLst/>
          </a:prstGeom>
          <a:noFill/>
          <a:ln>
            <a:noFill/>
          </a:ln>
        </p:spPr>
        <p:txBody>
          <a:bodyPr anchorCtr="0" anchor="t" bIns="91425" lIns="91425" spcFirstLastPara="1" rIns="91425" wrap="square" tIns="91425">
            <a:noAutofit/>
          </a:bodyPr>
          <a:lstStyle/>
          <a:p>
            <a:pPr indent="0" lvl="0" marL="457200" rtl="0" algn="just">
              <a:lnSpc>
                <a:spcPct val="115000"/>
              </a:lnSpc>
              <a:spcBef>
                <a:spcPts val="1200"/>
              </a:spcBef>
              <a:spcAft>
                <a:spcPts val="0"/>
              </a:spcAft>
              <a:buSzPts val="1800"/>
              <a:buNone/>
            </a:pPr>
            <a:r>
              <a:rPr b="1" lang="it-IT" sz="1400">
                <a:solidFill>
                  <a:schemeClr val="dk1"/>
                </a:solidFill>
              </a:rPr>
              <a:t>Le </a:t>
            </a:r>
            <a:r>
              <a:rPr b="1" lang="it-IT" sz="1400">
                <a:solidFill>
                  <a:schemeClr val="dk1"/>
                </a:solidFill>
              </a:rPr>
              <a:t>Imprese sociali </a:t>
            </a:r>
            <a:r>
              <a:rPr lang="it-IT" sz="1400"/>
              <a:t>sono tenute a redigere il bilancio alla fine dell'anno fiscale. Tuttavia, questo documento presenta alcune differenze rispetto a quello tradizionale. Lo status di "impresa sociale" può essere acquisito da qualsiasi soggetto economico. L'importante è che conduca in modo stabile e duraturo un'attività economica (non profit) basata sull'interesse generale e su finalità civiche, solidaristiche e di utilità sociale. </a:t>
            </a:r>
            <a:endParaRPr/>
          </a:p>
          <a:p>
            <a:pPr indent="0" lvl="0" marL="457200" rtl="0" algn="just">
              <a:lnSpc>
                <a:spcPct val="115000"/>
              </a:lnSpc>
              <a:spcBef>
                <a:spcPts val="1200"/>
              </a:spcBef>
              <a:spcAft>
                <a:spcPts val="0"/>
              </a:spcAft>
              <a:buSzPts val="1800"/>
              <a:buNone/>
            </a:pPr>
            <a:r>
              <a:rPr lang="it-IT" sz="1400"/>
              <a:t>Per questo motivo, l'impresa sociale è ad </a:t>
            </a:r>
            <a:r>
              <a:rPr b="1" lang="it-IT" sz="1400"/>
              <a:t>alta intensità di lavoro</a:t>
            </a:r>
            <a:r>
              <a:rPr lang="it-IT" sz="1400"/>
              <a:t> piuttosto che </a:t>
            </a:r>
            <a:r>
              <a:rPr b="1" lang="it-IT" sz="1400"/>
              <a:t>di capitale</a:t>
            </a:r>
            <a:r>
              <a:rPr lang="it-IT" sz="1400"/>
              <a:t>.</a:t>
            </a:r>
            <a:endParaRPr sz="1400"/>
          </a:p>
          <a:p>
            <a:pPr indent="0" lvl="0" marL="0" rtl="0" algn="just">
              <a:lnSpc>
                <a:spcPct val="115000"/>
              </a:lnSpc>
              <a:spcBef>
                <a:spcPts val="1200"/>
              </a:spcBef>
              <a:spcAft>
                <a:spcPts val="1200"/>
              </a:spcAft>
              <a:buSzPts val="1800"/>
              <a:buNone/>
            </a:pPr>
            <a:r>
              <a:t/>
            </a:r>
            <a:endParaRPr/>
          </a:p>
        </p:txBody>
      </p:sp>
      <p:pic>
        <p:nvPicPr>
          <p:cNvPr id="506" name="Google Shape;506;p41"/>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507" name="Google Shape;507;p41"/>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42"/>
          <p:cNvPicPr preferRelativeResize="0"/>
          <p:nvPr/>
        </p:nvPicPr>
        <p:blipFill rotWithShape="1">
          <a:blip r:embed="rId3">
            <a:alphaModFix/>
          </a:blip>
          <a:srcRect b="0" l="0" r="0" t="0"/>
          <a:stretch/>
        </p:blipFill>
        <p:spPr>
          <a:xfrm>
            <a:off x="4572000" y="573525"/>
            <a:ext cx="3910925" cy="3910925"/>
          </a:xfrm>
          <a:prstGeom prst="rect">
            <a:avLst/>
          </a:prstGeom>
          <a:noFill/>
          <a:ln>
            <a:noFill/>
          </a:ln>
        </p:spPr>
      </p:pic>
      <p:sp>
        <p:nvSpPr>
          <p:cNvPr id="513" name="Google Shape;513;p42"/>
          <p:cNvSpPr txBox="1"/>
          <p:nvPr>
            <p:ph idx="1" type="body"/>
          </p:nvPr>
        </p:nvSpPr>
        <p:spPr>
          <a:xfrm>
            <a:off x="1727300" y="621825"/>
            <a:ext cx="3853800" cy="3086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it-IT">
                <a:solidFill>
                  <a:schemeClr val="dk1"/>
                </a:solidFill>
              </a:rPr>
              <a:t>IL CONTO ECONOMICO</a:t>
            </a:r>
            <a:endParaRPr/>
          </a:p>
          <a:p>
            <a:pPr indent="0" lvl="0" marL="0" rtl="0" algn="l">
              <a:lnSpc>
                <a:spcPct val="100000"/>
              </a:lnSpc>
              <a:spcBef>
                <a:spcPts val="0"/>
              </a:spcBef>
              <a:spcAft>
                <a:spcPts val="0"/>
              </a:spcAft>
              <a:buSzPts val="1400"/>
              <a:buNone/>
            </a:pPr>
            <a:r>
              <a:t/>
            </a:r>
            <a:endParaRPr b="1" sz="1300">
              <a:solidFill>
                <a:schemeClr val="dk1"/>
              </a:solidFill>
            </a:endParaRPr>
          </a:p>
          <a:p>
            <a:pPr indent="0" lvl="0" marL="0" rtl="0" algn="just">
              <a:lnSpc>
                <a:spcPct val="115000"/>
              </a:lnSpc>
              <a:spcBef>
                <a:spcPts val="1200"/>
              </a:spcBef>
              <a:spcAft>
                <a:spcPts val="1200"/>
              </a:spcAft>
              <a:buSzPts val="1400"/>
              <a:buNone/>
            </a:pPr>
            <a:r>
              <a:rPr b="1" lang="it-IT" sz="1300"/>
              <a:t>Il conto economico </a:t>
            </a:r>
            <a:r>
              <a:rPr lang="it-IT" sz="1300"/>
              <a:t>fornisce i risultati finanziari delle operazioni di un'impresa sociale in un determinato periodo. L’obiettivo è quello di</a:t>
            </a:r>
            <a:r>
              <a:rPr b="1" lang="it-IT" sz="1300"/>
              <a:t> </a:t>
            </a:r>
            <a:r>
              <a:rPr b="1" lang="it-IT" sz="1300" u="sng"/>
              <a:t>descrivere quanto denaro l'impresa ha guadagnato durante la sua attività e quali costi ha sostenuto per generare questo reddito. </a:t>
            </a:r>
            <a:r>
              <a:rPr lang="it-IT" sz="1300"/>
              <a:t>Quindi, il conto economico mostra la capacità di un'azienda di generare vendite, gestire le spese e creare profitti.</a:t>
            </a:r>
            <a:endParaRPr sz="1900"/>
          </a:p>
        </p:txBody>
      </p:sp>
      <p:pic>
        <p:nvPicPr>
          <p:cNvPr id="514" name="Google Shape;514;p42"/>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515" name="Google Shape;515;p42"/>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43"/>
          <p:cNvSpPr txBox="1"/>
          <p:nvPr>
            <p:ph idx="1" type="body"/>
          </p:nvPr>
        </p:nvSpPr>
        <p:spPr>
          <a:xfrm>
            <a:off x="1558975" y="2126500"/>
            <a:ext cx="6886200" cy="2522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SzPts val="1800"/>
              <a:buNone/>
            </a:pPr>
            <a:r>
              <a:rPr lang="it-IT" sz="1100"/>
              <a:t>Le principali categorie che possono essere identificate nel conto economico sono:</a:t>
            </a:r>
            <a:endParaRPr sz="1100"/>
          </a:p>
          <a:p>
            <a:pPr indent="-298450" lvl="0" marL="457200" rtl="0" algn="just">
              <a:lnSpc>
                <a:spcPct val="115000"/>
              </a:lnSpc>
              <a:spcBef>
                <a:spcPts val="1200"/>
              </a:spcBef>
              <a:spcAft>
                <a:spcPts val="0"/>
              </a:spcAft>
              <a:buSzPts val="1100"/>
              <a:buChar char="●"/>
            </a:pPr>
            <a:r>
              <a:rPr b="1" lang="it-IT" sz="1100"/>
              <a:t>Ricavi</a:t>
            </a:r>
            <a:r>
              <a:rPr lang="it-IT" sz="1100"/>
              <a:t>: sono costituiti da vendite di prodotti o servizi e da entrate ricorrenti non direttamente collegate alle attività commerciali;</a:t>
            </a:r>
            <a:endParaRPr sz="1100"/>
          </a:p>
          <a:p>
            <a:pPr indent="-298450" lvl="0" marL="457200" rtl="0" algn="just">
              <a:lnSpc>
                <a:spcPct val="115000"/>
              </a:lnSpc>
              <a:spcBef>
                <a:spcPts val="0"/>
              </a:spcBef>
              <a:spcAft>
                <a:spcPts val="0"/>
              </a:spcAft>
              <a:buSzPts val="1100"/>
              <a:buChar char="●"/>
            </a:pPr>
            <a:r>
              <a:rPr b="1" lang="it-IT" sz="1100"/>
              <a:t>Guadagni</a:t>
            </a:r>
            <a:r>
              <a:rPr lang="it-IT" sz="1100"/>
              <a:t>: comprendono le transazioni una tantum;</a:t>
            </a:r>
            <a:endParaRPr sz="1100"/>
          </a:p>
          <a:p>
            <a:pPr indent="-298450" lvl="0" marL="457200" rtl="0" algn="just">
              <a:lnSpc>
                <a:spcPct val="115000"/>
              </a:lnSpc>
              <a:spcBef>
                <a:spcPts val="0"/>
              </a:spcBef>
              <a:spcAft>
                <a:spcPts val="0"/>
              </a:spcAft>
              <a:buSzPts val="1100"/>
              <a:buChar char="●"/>
            </a:pPr>
            <a:r>
              <a:rPr b="1" lang="it-IT" sz="1100"/>
              <a:t>Spese</a:t>
            </a:r>
            <a:r>
              <a:rPr lang="it-IT" sz="1100"/>
              <a:t>: comprendono tutti i costi operativi, come gli stipendi dei dipendenti, le commissioni di vendita, le imposte e le spese amministrative; </a:t>
            </a:r>
            <a:endParaRPr sz="1100"/>
          </a:p>
          <a:p>
            <a:pPr indent="-298450" lvl="0" marL="457200" rtl="0" algn="just">
              <a:lnSpc>
                <a:spcPct val="115000"/>
              </a:lnSpc>
              <a:spcBef>
                <a:spcPts val="0"/>
              </a:spcBef>
              <a:spcAft>
                <a:spcPts val="0"/>
              </a:spcAft>
              <a:buSzPts val="1100"/>
              <a:buChar char="●"/>
            </a:pPr>
            <a:r>
              <a:rPr b="1" lang="it-IT" sz="1100"/>
              <a:t>Perdite</a:t>
            </a:r>
            <a:r>
              <a:rPr lang="it-IT" sz="1100"/>
              <a:t>: come per i guadagni, si tratta di costi o eventi una tantum che rappresentano una perdita per l'organizzazione;</a:t>
            </a:r>
            <a:endParaRPr sz="1100"/>
          </a:p>
          <a:p>
            <a:pPr indent="-298450" lvl="0" marL="457200" rtl="0" algn="just">
              <a:lnSpc>
                <a:spcPct val="115000"/>
              </a:lnSpc>
              <a:spcBef>
                <a:spcPts val="0"/>
              </a:spcBef>
              <a:spcAft>
                <a:spcPts val="0"/>
              </a:spcAft>
              <a:buSzPts val="1100"/>
              <a:buChar char="●"/>
            </a:pPr>
            <a:r>
              <a:rPr b="1" lang="it-IT" sz="1100"/>
              <a:t>Utile netto</a:t>
            </a:r>
            <a:r>
              <a:rPr lang="it-IT" sz="1100"/>
              <a:t>: chiamato anche "risultato finale", è ciò che calcola il conto economico. Per calcolare il reddito netto, si sommano tutti i ricavi e gli utili e si sottraggono le spese e le perdite.</a:t>
            </a:r>
            <a:endParaRPr sz="1100"/>
          </a:p>
          <a:p>
            <a:pPr indent="0" lvl="0" marL="0" rtl="0" algn="just">
              <a:lnSpc>
                <a:spcPct val="115000"/>
              </a:lnSpc>
              <a:spcBef>
                <a:spcPts val="1200"/>
              </a:spcBef>
              <a:spcAft>
                <a:spcPts val="1200"/>
              </a:spcAft>
              <a:buSzPts val="1800"/>
              <a:buNone/>
            </a:pPr>
            <a:r>
              <a:t/>
            </a:r>
            <a:endParaRPr b="1" sz="1200"/>
          </a:p>
        </p:txBody>
      </p:sp>
      <p:pic>
        <p:nvPicPr>
          <p:cNvPr id="521" name="Google Shape;521;p43"/>
          <p:cNvPicPr preferRelativeResize="0"/>
          <p:nvPr/>
        </p:nvPicPr>
        <p:blipFill rotWithShape="1">
          <a:blip r:embed="rId3">
            <a:alphaModFix/>
          </a:blip>
          <a:srcRect b="0" l="0" r="0" t="0"/>
          <a:stretch/>
        </p:blipFill>
        <p:spPr>
          <a:xfrm>
            <a:off x="2458150" y="446525"/>
            <a:ext cx="5686425" cy="1679975"/>
          </a:xfrm>
          <a:prstGeom prst="rect">
            <a:avLst/>
          </a:prstGeom>
          <a:noFill/>
          <a:ln>
            <a:noFill/>
          </a:ln>
        </p:spPr>
      </p:pic>
      <p:pic>
        <p:nvPicPr>
          <p:cNvPr id="522" name="Google Shape;522;p43"/>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523" name="Google Shape;523;p43"/>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id="528" name="Google Shape;528;p44"/>
          <p:cNvPicPr preferRelativeResize="0"/>
          <p:nvPr/>
        </p:nvPicPr>
        <p:blipFill rotWithShape="1">
          <a:blip r:embed="rId3">
            <a:alphaModFix/>
          </a:blip>
          <a:srcRect b="0" l="0" r="0" t="0"/>
          <a:stretch/>
        </p:blipFill>
        <p:spPr>
          <a:xfrm>
            <a:off x="593050" y="1148525"/>
            <a:ext cx="3478325" cy="3478325"/>
          </a:xfrm>
          <a:prstGeom prst="rect">
            <a:avLst/>
          </a:prstGeom>
          <a:noFill/>
          <a:ln>
            <a:noFill/>
          </a:ln>
        </p:spPr>
      </p:pic>
      <p:sp>
        <p:nvSpPr>
          <p:cNvPr id="529" name="Google Shape;529;p44"/>
          <p:cNvSpPr txBox="1"/>
          <p:nvPr>
            <p:ph type="title"/>
          </p:nvPr>
        </p:nvSpPr>
        <p:spPr>
          <a:xfrm>
            <a:off x="1809675" y="505400"/>
            <a:ext cx="7051200" cy="74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it-IT" sz="2000"/>
              <a:t>Perché il conto economico è importante?</a:t>
            </a:r>
            <a:endParaRPr sz="2000"/>
          </a:p>
          <a:p>
            <a:pPr indent="0" lvl="0" marL="0" rtl="0" algn="ctr">
              <a:lnSpc>
                <a:spcPct val="100000"/>
              </a:lnSpc>
              <a:spcBef>
                <a:spcPts val="0"/>
              </a:spcBef>
              <a:spcAft>
                <a:spcPts val="0"/>
              </a:spcAft>
              <a:buSzPts val="3000"/>
              <a:buNone/>
            </a:pPr>
            <a:r>
              <a:t/>
            </a:r>
            <a:endParaRPr sz="2000"/>
          </a:p>
        </p:txBody>
      </p:sp>
      <p:sp>
        <p:nvSpPr>
          <p:cNvPr id="530" name="Google Shape;530;p44"/>
          <p:cNvSpPr txBox="1"/>
          <p:nvPr>
            <p:ph idx="1" type="body"/>
          </p:nvPr>
        </p:nvSpPr>
        <p:spPr>
          <a:xfrm>
            <a:off x="3555000" y="1148525"/>
            <a:ext cx="5242800" cy="3941100"/>
          </a:xfrm>
          <a:prstGeom prst="rect">
            <a:avLst/>
          </a:prstGeom>
          <a:noFill/>
          <a:ln>
            <a:noFill/>
          </a:ln>
        </p:spPr>
        <p:txBody>
          <a:bodyPr anchorCtr="0" anchor="t" bIns="91425" lIns="91425" spcFirstLastPara="1" rIns="91425" wrap="square" tIns="91425">
            <a:noAutofit/>
          </a:bodyPr>
          <a:lstStyle/>
          <a:p>
            <a:pPr indent="0" lvl="0" marL="457200" rtl="0" algn="just">
              <a:lnSpc>
                <a:spcPct val="115000"/>
              </a:lnSpc>
              <a:spcBef>
                <a:spcPts val="1200"/>
              </a:spcBef>
              <a:spcAft>
                <a:spcPts val="0"/>
              </a:spcAft>
              <a:buSzPts val="1800"/>
              <a:buNone/>
            </a:pPr>
            <a:r>
              <a:rPr lang="it-IT" sz="1200"/>
              <a:t>Il conto economico fornisce un'analisi del quadro generale e aiuta le aziende a individuare i punti in cui è necessario affinare la strategia aziendale. Il confronto tra i diversi rendiconti finanziari nel corso degli anni permette alle aziende di:</a:t>
            </a:r>
            <a:endParaRPr sz="1200"/>
          </a:p>
          <a:p>
            <a:pPr indent="-304800" lvl="0" marL="457200" rtl="0" algn="just">
              <a:lnSpc>
                <a:spcPct val="115000"/>
              </a:lnSpc>
              <a:spcBef>
                <a:spcPts val="1200"/>
              </a:spcBef>
              <a:spcAft>
                <a:spcPts val="0"/>
              </a:spcAft>
              <a:buSzPts val="1200"/>
              <a:buChar char="●"/>
            </a:pPr>
            <a:r>
              <a:rPr b="1" lang="it-IT" sz="1200"/>
              <a:t>Capire</a:t>
            </a:r>
            <a:r>
              <a:rPr lang="it-IT" sz="1200"/>
              <a:t> come si accumulano le entrate e le uscite nel tempo: I conti economici possono aiutarvi a capire da dove provengono i costi, come ridurli e come massimizzare il reddito netto.</a:t>
            </a:r>
            <a:endParaRPr sz="1200"/>
          </a:p>
          <a:p>
            <a:pPr indent="-304800" lvl="0" marL="457200" rtl="0" algn="just">
              <a:lnSpc>
                <a:spcPct val="115000"/>
              </a:lnSpc>
              <a:spcBef>
                <a:spcPts val="0"/>
              </a:spcBef>
              <a:spcAft>
                <a:spcPts val="0"/>
              </a:spcAft>
              <a:buSzPts val="1200"/>
              <a:buChar char="●"/>
            </a:pPr>
            <a:r>
              <a:rPr b="1" lang="it-IT" sz="1200"/>
              <a:t>Pianificare</a:t>
            </a:r>
            <a:r>
              <a:rPr lang="it-IT" sz="1200"/>
              <a:t> il futuro: Le aziende nuove o in fase di avviamento includono un conto economico come parte del business plan. </a:t>
            </a:r>
            <a:endParaRPr sz="1200"/>
          </a:p>
          <a:p>
            <a:pPr indent="-304800" lvl="0" marL="457200" rtl="0" algn="just">
              <a:lnSpc>
                <a:spcPct val="115000"/>
              </a:lnSpc>
              <a:spcBef>
                <a:spcPts val="0"/>
              </a:spcBef>
              <a:spcAft>
                <a:spcPts val="0"/>
              </a:spcAft>
              <a:buSzPts val="1200"/>
              <a:buChar char="●"/>
            </a:pPr>
            <a:r>
              <a:rPr b="1" lang="it-IT" sz="1200"/>
              <a:t>Finalizzare </a:t>
            </a:r>
            <a:r>
              <a:rPr lang="it-IT" sz="1200"/>
              <a:t>le tasse</a:t>
            </a:r>
            <a:r>
              <a:rPr b="1" lang="it-IT" sz="1200"/>
              <a:t>: </a:t>
            </a:r>
            <a:r>
              <a:rPr lang="it-IT" sz="1200"/>
              <a:t>Le aziende consolidate che preparano i conti economici possono utilizzare le informazioni contenute nei resoconti dei profitti e delle perdite per compilare le imposte.</a:t>
            </a:r>
            <a:endParaRPr/>
          </a:p>
        </p:txBody>
      </p:sp>
      <p:pic>
        <p:nvPicPr>
          <p:cNvPr id="531" name="Google Shape;531;p44"/>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532" name="Google Shape;532;p44"/>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45"/>
          <p:cNvPicPr preferRelativeResize="0"/>
          <p:nvPr/>
        </p:nvPicPr>
        <p:blipFill rotWithShape="1">
          <a:blip r:embed="rId3">
            <a:alphaModFix/>
          </a:blip>
          <a:srcRect b="0" l="0" r="0" t="0"/>
          <a:stretch/>
        </p:blipFill>
        <p:spPr>
          <a:xfrm>
            <a:off x="5581100" y="1416387"/>
            <a:ext cx="3173525" cy="2310724"/>
          </a:xfrm>
          <a:prstGeom prst="rect">
            <a:avLst/>
          </a:prstGeom>
          <a:noFill/>
          <a:ln>
            <a:noFill/>
          </a:ln>
        </p:spPr>
      </p:pic>
      <p:pic>
        <p:nvPicPr>
          <p:cNvPr id="538" name="Google Shape;538;p45"/>
          <p:cNvPicPr preferRelativeResize="0"/>
          <p:nvPr/>
        </p:nvPicPr>
        <p:blipFill rotWithShape="1">
          <a:blip r:embed="rId4">
            <a:alphaModFix/>
          </a:blip>
          <a:srcRect b="0" l="0" r="0" t="0"/>
          <a:stretch/>
        </p:blipFill>
        <p:spPr>
          <a:xfrm>
            <a:off x="0" y="447300"/>
            <a:ext cx="1097150" cy="1038100"/>
          </a:xfrm>
          <a:prstGeom prst="rect">
            <a:avLst/>
          </a:prstGeom>
          <a:noFill/>
          <a:ln>
            <a:noFill/>
          </a:ln>
        </p:spPr>
      </p:pic>
      <p:sp>
        <p:nvSpPr>
          <p:cNvPr id="539" name="Google Shape;539;p45"/>
          <p:cNvSpPr txBox="1"/>
          <p:nvPr>
            <p:ph idx="1" type="body"/>
          </p:nvPr>
        </p:nvSpPr>
        <p:spPr>
          <a:xfrm>
            <a:off x="1727300" y="621825"/>
            <a:ext cx="3853800" cy="398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it-IT" sz="1800">
                <a:solidFill>
                  <a:schemeClr val="dk1"/>
                </a:solidFill>
              </a:rPr>
              <a:t>IL FLUSSO DI CASSA</a:t>
            </a:r>
            <a:endParaRPr/>
          </a:p>
          <a:p>
            <a:pPr indent="0" lvl="0" marL="0" rtl="0" algn="l">
              <a:lnSpc>
                <a:spcPct val="100000"/>
              </a:lnSpc>
              <a:spcBef>
                <a:spcPts val="0"/>
              </a:spcBef>
              <a:spcAft>
                <a:spcPts val="0"/>
              </a:spcAft>
              <a:buSzPts val="1400"/>
              <a:buNone/>
            </a:pPr>
            <a:r>
              <a:t/>
            </a:r>
            <a:endParaRPr b="1" sz="1300">
              <a:solidFill>
                <a:schemeClr val="dk1"/>
              </a:solidFill>
            </a:endParaRPr>
          </a:p>
          <a:p>
            <a:pPr indent="0" lvl="0" marL="0" rtl="0" algn="just">
              <a:lnSpc>
                <a:spcPct val="115000"/>
              </a:lnSpc>
              <a:spcBef>
                <a:spcPts val="1200"/>
              </a:spcBef>
              <a:spcAft>
                <a:spcPts val="0"/>
              </a:spcAft>
              <a:buSzPts val="1400"/>
              <a:buNone/>
            </a:pPr>
            <a:r>
              <a:rPr lang="it-IT" sz="1300"/>
              <a:t>Si tratta di un riepilogo delle entrate e delle uscite, che descrive nel dettaglio i flussi di cassa in entrata e in uscita dall'organizzazione, e viene normalmente registrato in fasce mensili.</a:t>
            </a:r>
            <a:endParaRPr/>
          </a:p>
          <a:p>
            <a:pPr indent="0" lvl="0" marL="0" rtl="0" algn="just">
              <a:lnSpc>
                <a:spcPct val="115000"/>
              </a:lnSpc>
              <a:spcBef>
                <a:spcPts val="1200"/>
              </a:spcBef>
              <a:spcAft>
                <a:spcPts val="0"/>
              </a:spcAft>
              <a:buSzPts val="1400"/>
              <a:buNone/>
            </a:pPr>
            <a:r>
              <a:t/>
            </a:r>
            <a:endParaRPr sz="1300"/>
          </a:p>
          <a:p>
            <a:pPr indent="0" lvl="0" marL="0" rtl="0" algn="just">
              <a:lnSpc>
                <a:spcPct val="115000"/>
              </a:lnSpc>
              <a:spcBef>
                <a:spcPts val="1200"/>
              </a:spcBef>
              <a:spcAft>
                <a:spcPts val="0"/>
              </a:spcAft>
              <a:buSzPts val="1400"/>
              <a:buNone/>
            </a:pPr>
            <a:r>
              <a:rPr lang="it-IT" sz="1300"/>
              <a:t>La gestione aziendale deve puntare a un flusso di cassa positivo. Con la giusta liquidità, infatti, l'organizzazione è in grado di pagare senza problemi le tasse, i fornitori e altri creditori, nonché i dipendenti.</a:t>
            </a:r>
            <a:endParaRPr/>
          </a:p>
          <a:p>
            <a:pPr indent="0" lvl="0" marL="0" rtl="0" algn="just">
              <a:lnSpc>
                <a:spcPct val="115000"/>
              </a:lnSpc>
              <a:spcBef>
                <a:spcPts val="1200"/>
              </a:spcBef>
              <a:spcAft>
                <a:spcPts val="1200"/>
              </a:spcAft>
              <a:buSzPts val="1400"/>
              <a:buNone/>
            </a:pPr>
            <a:r>
              <a:t/>
            </a:r>
            <a:endParaRPr sz="1300"/>
          </a:p>
        </p:txBody>
      </p:sp>
      <p:pic>
        <p:nvPicPr>
          <p:cNvPr id="540" name="Google Shape;540;p45"/>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46"/>
          <p:cNvPicPr preferRelativeResize="0"/>
          <p:nvPr/>
        </p:nvPicPr>
        <p:blipFill rotWithShape="1">
          <a:blip r:embed="rId3">
            <a:alphaModFix/>
          </a:blip>
          <a:srcRect b="0" l="0" r="0" t="0"/>
          <a:stretch/>
        </p:blipFill>
        <p:spPr>
          <a:xfrm>
            <a:off x="974325" y="447300"/>
            <a:ext cx="4342399" cy="4204876"/>
          </a:xfrm>
          <a:prstGeom prst="rect">
            <a:avLst/>
          </a:prstGeom>
          <a:noFill/>
          <a:ln>
            <a:noFill/>
          </a:ln>
        </p:spPr>
      </p:pic>
      <p:pic>
        <p:nvPicPr>
          <p:cNvPr id="546" name="Google Shape;546;p46"/>
          <p:cNvPicPr preferRelativeResize="0"/>
          <p:nvPr/>
        </p:nvPicPr>
        <p:blipFill rotWithShape="1">
          <a:blip r:embed="rId4">
            <a:alphaModFix/>
          </a:blip>
          <a:srcRect b="0" l="0" r="0" t="0"/>
          <a:stretch/>
        </p:blipFill>
        <p:spPr>
          <a:xfrm>
            <a:off x="0" y="447300"/>
            <a:ext cx="1097150" cy="1038100"/>
          </a:xfrm>
          <a:prstGeom prst="rect">
            <a:avLst/>
          </a:prstGeom>
          <a:noFill/>
          <a:ln>
            <a:noFill/>
          </a:ln>
        </p:spPr>
      </p:pic>
      <p:sp>
        <p:nvSpPr>
          <p:cNvPr id="547" name="Google Shape;547;p46"/>
          <p:cNvSpPr txBox="1"/>
          <p:nvPr>
            <p:ph idx="1" type="body"/>
          </p:nvPr>
        </p:nvSpPr>
        <p:spPr>
          <a:xfrm>
            <a:off x="3646800" y="1380625"/>
            <a:ext cx="5151000" cy="1928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1200"/>
              </a:spcBef>
              <a:spcAft>
                <a:spcPts val="0"/>
              </a:spcAft>
              <a:buSzPts val="1400"/>
              <a:buNone/>
            </a:pPr>
            <a:r>
              <a:rPr lang="it-IT"/>
              <a:t>È possibile calcolare il profitto e la perdita sottraendo le spese totali dalle entrate in un determinato periodo seguendo questa equazione: </a:t>
            </a:r>
            <a:endParaRPr/>
          </a:p>
          <a:p>
            <a:pPr indent="0" lvl="0" marL="0" rtl="0" algn="just">
              <a:lnSpc>
                <a:spcPct val="115000"/>
              </a:lnSpc>
              <a:spcBef>
                <a:spcPts val="1200"/>
              </a:spcBef>
              <a:spcAft>
                <a:spcPts val="0"/>
              </a:spcAft>
              <a:buSzPts val="1400"/>
              <a:buNone/>
            </a:pPr>
            <a:r>
              <a:rPr b="1" lang="it-IT" sz="1800"/>
              <a:t>Utile e perdita / Utile netto = Ricavi - Spese</a:t>
            </a:r>
            <a:endParaRPr/>
          </a:p>
          <a:p>
            <a:pPr indent="0" lvl="0" marL="0" rtl="0" algn="just">
              <a:lnSpc>
                <a:spcPct val="115000"/>
              </a:lnSpc>
              <a:spcBef>
                <a:spcPts val="1200"/>
              </a:spcBef>
              <a:spcAft>
                <a:spcPts val="1200"/>
              </a:spcAft>
              <a:buSzPts val="1400"/>
              <a:buNone/>
            </a:pPr>
            <a:r>
              <a:t/>
            </a:r>
            <a:endParaRPr sz="1900"/>
          </a:p>
        </p:txBody>
      </p:sp>
      <p:sp>
        <p:nvSpPr>
          <p:cNvPr id="548" name="Google Shape;548;p46"/>
          <p:cNvSpPr txBox="1"/>
          <p:nvPr>
            <p:ph type="title"/>
          </p:nvPr>
        </p:nvSpPr>
        <p:spPr>
          <a:xfrm>
            <a:off x="1411200" y="531425"/>
            <a:ext cx="7386600" cy="74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it-IT" sz="2000"/>
              <a:t>Come si calcolano i profitti e le perdite?</a:t>
            </a:r>
            <a:endParaRPr sz="2000"/>
          </a:p>
          <a:p>
            <a:pPr indent="0" lvl="0" marL="0" rtl="0" algn="ctr">
              <a:lnSpc>
                <a:spcPct val="100000"/>
              </a:lnSpc>
              <a:spcBef>
                <a:spcPts val="0"/>
              </a:spcBef>
              <a:spcAft>
                <a:spcPts val="0"/>
              </a:spcAft>
              <a:buSzPts val="3000"/>
              <a:buNone/>
            </a:pPr>
            <a:r>
              <a:t/>
            </a:r>
            <a:endParaRPr sz="2000"/>
          </a:p>
        </p:txBody>
      </p:sp>
      <p:pic>
        <p:nvPicPr>
          <p:cNvPr id="549" name="Google Shape;549;p46"/>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p47"/>
          <p:cNvPicPr preferRelativeResize="0"/>
          <p:nvPr/>
        </p:nvPicPr>
        <p:blipFill rotWithShape="1">
          <a:blip r:embed="rId3">
            <a:alphaModFix/>
          </a:blip>
          <a:srcRect b="0" l="0" r="0" t="0"/>
          <a:stretch/>
        </p:blipFill>
        <p:spPr>
          <a:xfrm>
            <a:off x="0" y="447300"/>
            <a:ext cx="1097150" cy="1038100"/>
          </a:xfrm>
          <a:prstGeom prst="rect">
            <a:avLst/>
          </a:prstGeom>
          <a:noFill/>
          <a:ln>
            <a:noFill/>
          </a:ln>
        </p:spPr>
      </p:pic>
      <p:sp>
        <p:nvSpPr>
          <p:cNvPr id="555" name="Google Shape;555;p47"/>
          <p:cNvSpPr txBox="1"/>
          <p:nvPr>
            <p:ph type="title"/>
          </p:nvPr>
        </p:nvSpPr>
        <p:spPr>
          <a:xfrm>
            <a:off x="1411200" y="531425"/>
            <a:ext cx="7386600" cy="74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it-IT" sz="2000"/>
              <a:t>Qual è la differenza tra un bilancio operativo e un bilancio patrimoniale?</a:t>
            </a:r>
            <a:endParaRPr sz="2000"/>
          </a:p>
          <a:p>
            <a:pPr indent="0" lvl="0" marL="0" rtl="0" algn="ctr">
              <a:lnSpc>
                <a:spcPct val="100000"/>
              </a:lnSpc>
              <a:spcBef>
                <a:spcPts val="0"/>
              </a:spcBef>
              <a:spcAft>
                <a:spcPts val="0"/>
              </a:spcAft>
              <a:buSzPts val="3000"/>
              <a:buNone/>
            </a:pPr>
            <a:r>
              <a:t/>
            </a:r>
            <a:endParaRPr sz="2000"/>
          </a:p>
          <a:p>
            <a:pPr indent="0" lvl="0" marL="0" rtl="0" algn="ctr">
              <a:lnSpc>
                <a:spcPct val="100000"/>
              </a:lnSpc>
              <a:spcBef>
                <a:spcPts val="0"/>
              </a:spcBef>
              <a:spcAft>
                <a:spcPts val="0"/>
              </a:spcAft>
              <a:buSzPts val="3000"/>
              <a:buNone/>
            </a:pPr>
            <a:r>
              <a:t/>
            </a:r>
            <a:endParaRPr sz="2000"/>
          </a:p>
        </p:txBody>
      </p:sp>
      <p:graphicFrame>
        <p:nvGraphicFramePr>
          <p:cNvPr id="556" name="Google Shape;556;p47"/>
          <p:cNvGraphicFramePr/>
          <p:nvPr/>
        </p:nvGraphicFramePr>
        <p:xfrm>
          <a:off x="952500" y="2285175"/>
          <a:ext cx="3000000" cy="3000000"/>
        </p:xfrm>
        <a:graphic>
          <a:graphicData uri="http://schemas.openxmlformats.org/drawingml/2006/table">
            <a:tbl>
              <a:tblPr>
                <a:noFill/>
                <a:tableStyleId>{460EBD19-95DA-48CA-B63E-AE03F65167CB}</a:tableStyleId>
              </a:tblPr>
              <a:tblGrid>
                <a:gridCol w="3497050"/>
                <a:gridCol w="3741950"/>
              </a:tblGrid>
              <a:tr h="418450">
                <a:tc>
                  <a:txBody>
                    <a:bodyPr/>
                    <a:lstStyle/>
                    <a:p>
                      <a:pPr indent="0" lvl="0" marL="0" marR="0" rtl="0" algn="l">
                        <a:lnSpc>
                          <a:spcPct val="115000"/>
                        </a:lnSpc>
                        <a:spcBef>
                          <a:spcPts val="0"/>
                        </a:spcBef>
                        <a:spcAft>
                          <a:spcPts val="0"/>
                        </a:spcAft>
                        <a:buClr>
                          <a:schemeClr val="dk2"/>
                        </a:buClr>
                        <a:buSzPts val="1100"/>
                        <a:buFont typeface="Arial"/>
                        <a:buNone/>
                      </a:pPr>
                      <a:r>
                        <a:rPr b="1" lang="it-IT" sz="2100" u="none" cap="none" strike="noStrike">
                          <a:solidFill>
                            <a:schemeClr val="dk1"/>
                          </a:solidFill>
                          <a:latin typeface="Lato"/>
                          <a:ea typeface="Lato"/>
                          <a:cs typeface="Lato"/>
                          <a:sym typeface="Lato"/>
                        </a:rPr>
                        <a:t>Bilancio:</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chemeClr val="dk2"/>
                        </a:buClr>
                        <a:buSzPts val="1100"/>
                        <a:buFont typeface="Arial"/>
                        <a:buNone/>
                      </a:pPr>
                      <a:r>
                        <a:rPr b="1" lang="it-IT" sz="2100" u="none" cap="none" strike="noStrike">
                          <a:solidFill>
                            <a:schemeClr val="dk1"/>
                          </a:solidFill>
                          <a:latin typeface="Lato"/>
                          <a:ea typeface="Lato"/>
                          <a:cs typeface="Lato"/>
                          <a:sym typeface="Lato"/>
                        </a:rPr>
                        <a:t>Rendiconto finanziario:</a:t>
                      </a:r>
                      <a:endParaRPr sz="1400" u="none" cap="none" strike="noStrike"/>
                    </a:p>
                  </a:txBody>
                  <a:tcPr marT="91425" marB="91425" marR="91425" marL="91425"/>
                </a:tc>
              </a:tr>
              <a:tr h="962700">
                <a:tc>
                  <a:txBody>
                    <a:bodyPr/>
                    <a:lstStyle/>
                    <a:p>
                      <a:pPr indent="0" lvl="0" marL="0" marR="0" rtl="0" algn="l">
                        <a:lnSpc>
                          <a:spcPct val="100000"/>
                        </a:lnSpc>
                        <a:spcBef>
                          <a:spcPts val="0"/>
                        </a:spcBef>
                        <a:spcAft>
                          <a:spcPts val="0"/>
                        </a:spcAft>
                        <a:buClr>
                          <a:srgbClr val="000000"/>
                        </a:buClr>
                        <a:buSzPts val="1400"/>
                        <a:buFont typeface="Arial"/>
                        <a:buNone/>
                      </a:pPr>
                      <a:r>
                        <a:rPr lang="it-IT" sz="1400" u="none" cap="none" strike="noStrike">
                          <a:latin typeface="Lato"/>
                          <a:ea typeface="Lato"/>
                          <a:cs typeface="Lato"/>
                          <a:sym typeface="Lato"/>
                        </a:rPr>
                        <a:t>Un bilancio illustra il valore dell'azienda. Ciò significa che esamina le attività dell'azienda (ciò che l'organizzazione possiede), le passività (prestiti o denaro dovuto a persone o a determinate entità) e il patrimonio netto (valore delle azioni). </a:t>
                      </a:r>
                      <a:endParaRPr sz="14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it-IT" sz="1400" u="none" cap="none" strike="noStrike">
                          <a:latin typeface="Lato"/>
                          <a:ea typeface="Lato"/>
                          <a:cs typeface="Lato"/>
                          <a:sym typeface="Lato"/>
                        </a:rPr>
                        <a:t>Il rendiconto finanziario mostra la variazione della redditività nel tempo. Mostra la performance dell'organizzazione in un determinato periodo e lo stato patrimoniale mostra l'impatto di tale performance sul valore dell'azienda.</a:t>
                      </a:r>
                      <a:endParaRPr/>
                    </a:p>
                  </a:txBody>
                  <a:tcPr marT="91425" marB="91425" marR="91425" marL="91425"/>
                </a:tc>
              </a:tr>
            </a:tbl>
          </a:graphicData>
        </a:graphic>
      </p:graphicFrame>
      <p:sp>
        <p:nvSpPr>
          <p:cNvPr id="557" name="Google Shape;557;p47"/>
          <p:cNvSpPr txBox="1"/>
          <p:nvPr/>
        </p:nvSpPr>
        <p:spPr>
          <a:xfrm>
            <a:off x="1411200" y="1106458"/>
            <a:ext cx="6563700" cy="1081804"/>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1200"/>
              </a:spcBef>
              <a:spcAft>
                <a:spcPts val="0"/>
              </a:spcAft>
              <a:buClr>
                <a:schemeClr val="dk2"/>
              </a:buClr>
              <a:buSzPts val="1100"/>
              <a:buFont typeface="Arial"/>
              <a:buNone/>
            </a:pPr>
            <a:r>
              <a:rPr b="0" i="0" lang="it-IT" sz="1400" u="none" cap="none" strike="noStrike">
                <a:solidFill>
                  <a:srgbClr val="000000"/>
                </a:solidFill>
                <a:latin typeface="Lato"/>
                <a:ea typeface="Lato"/>
                <a:cs typeface="Lato"/>
                <a:sym typeface="Lato"/>
              </a:rPr>
              <a:t>Molti confondono i bilanci con le situazioni patrimoniali. Sebbene entrambi forniscano dati finanziari storici, affrontano queste informazioni da due prospettive diverse:</a:t>
            </a:r>
            <a:endParaRPr b="0" i="0" sz="1400" u="none" cap="none" strike="noStrike">
              <a:solidFill>
                <a:srgbClr val="000000"/>
              </a:solidFill>
              <a:latin typeface="Lato"/>
              <a:ea typeface="Lato"/>
              <a:cs typeface="Lato"/>
              <a:sym typeface="Lato"/>
            </a:endParaRPr>
          </a:p>
        </p:txBody>
      </p:sp>
      <p:pic>
        <p:nvPicPr>
          <p:cNvPr id="558" name="Google Shape;558;p47"/>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48"/>
          <p:cNvPicPr preferRelativeResize="0"/>
          <p:nvPr/>
        </p:nvPicPr>
        <p:blipFill rotWithShape="1">
          <a:blip r:embed="rId3">
            <a:alphaModFix/>
          </a:blip>
          <a:srcRect b="0" l="0" r="0" t="0"/>
          <a:stretch/>
        </p:blipFill>
        <p:spPr>
          <a:xfrm>
            <a:off x="362625" y="1202025"/>
            <a:ext cx="4209376" cy="3718850"/>
          </a:xfrm>
          <a:prstGeom prst="rect">
            <a:avLst/>
          </a:prstGeom>
          <a:noFill/>
          <a:ln>
            <a:noFill/>
          </a:ln>
        </p:spPr>
      </p:pic>
      <p:pic>
        <p:nvPicPr>
          <p:cNvPr id="564" name="Google Shape;564;p48"/>
          <p:cNvPicPr preferRelativeResize="0"/>
          <p:nvPr/>
        </p:nvPicPr>
        <p:blipFill rotWithShape="1">
          <a:blip r:embed="rId4">
            <a:alphaModFix/>
          </a:blip>
          <a:srcRect b="0" l="0" r="0" t="0"/>
          <a:stretch/>
        </p:blipFill>
        <p:spPr>
          <a:xfrm>
            <a:off x="0" y="447300"/>
            <a:ext cx="1097150" cy="1038100"/>
          </a:xfrm>
          <a:prstGeom prst="rect">
            <a:avLst/>
          </a:prstGeom>
          <a:noFill/>
          <a:ln>
            <a:noFill/>
          </a:ln>
        </p:spPr>
      </p:pic>
      <p:sp>
        <p:nvSpPr>
          <p:cNvPr id="565" name="Google Shape;565;p48"/>
          <p:cNvSpPr txBox="1"/>
          <p:nvPr>
            <p:ph idx="1" type="body"/>
          </p:nvPr>
        </p:nvSpPr>
        <p:spPr>
          <a:xfrm>
            <a:off x="3180150" y="560400"/>
            <a:ext cx="5333400" cy="2372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it-IT" sz="1800">
                <a:solidFill>
                  <a:schemeClr val="dk1"/>
                </a:solidFill>
              </a:rPr>
              <a:t>INDICATORI DI BILANCIO</a:t>
            </a:r>
            <a:endParaRPr/>
          </a:p>
          <a:p>
            <a:pPr indent="0" lvl="0" marL="0" rtl="0" algn="just">
              <a:lnSpc>
                <a:spcPct val="115000"/>
              </a:lnSpc>
              <a:spcBef>
                <a:spcPts val="1200"/>
              </a:spcBef>
              <a:spcAft>
                <a:spcPts val="0"/>
              </a:spcAft>
              <a:buSzPts val="1400"/>
              <a:buNone/>
            </a:pPr>
            <a:r>
              <a:rPr lang="it-IT" sz="1300"/>
              <a:t>Il monitoraggio del livello di performance dell'azienda è una condizione primaria per la sua continua crescita ed espansione. Inoltre, una valutazione delle prestazioni basata esclusivamente su dati numerici è certamente insufficiente. La sola considerazione dei parametri quantitativi offre una visione limitata del mondo interno dell'azienda, consentendo di concentrarsi su come renderla il miglior concorrente possibile. Per questi motivi, agli indicatori di tipo strettamente economico-finanziario, altrimenti insufficienti, si aggiungono oggi altri indicatori cosiddetti Key.</a:t>
            </a:r>
            <a:endParaRPr sz="1300"/>
          </a:p>
          <a:p>
            <a:pPr indent="0" lvl="0" marL="0" rtl="0" algn="just">
              <a:lnSpc>
                <a:spcPct val="115000"/>
              </a:lnSpc>
              <a:spcBef>
                <a:spcPts val="1200"/>
              </a:spcBef>
              <a:spcAft>
                <a:spcPts val="0"/>
              </a:spcAft>
              <a:buSzPts val="1400"/>
              <a:buNone/>
            </a:pPr>
            <a:r>
              <a:t/>
            </a:r>
            <a:endParaRPr sz="1300"/>
          </a:p>
          <a:p>
            <a:pPr indent="0" lvl="0" marL="0" rtl="0" algn="just">
              <a:lnSpc>
                <a:spcPct val="115000"/>
              </a:lnSpc>
              <a:spcBef>
                <a:spcPts val="1200"/>
              </a:spcBef>
              <a:spcAft>
                <a:spcPts val="0"/>
              </a:spcAft>
              <a:buSzPts val="1400"/>
              <a:buNone/>
            </a:pPr>
            <a:r>
              <a:t/>
            </a:r>
            <a:endParaRPr sz="1300"/>
          </a:p>
          <a:p>
            <a:pPr indent="0" lvl="0" marL="0" rtl="0" algn="just">
              <a:lnSpc>
                <a:spcPct val="115000"/>
              </a:lnSpc>
              <a:spcBef>
                <a:spcPts val="1200"/>
              </a:spcBef>
              <a:spcAft>
                <a:spcPts val="1200"/>
              </a:spcAft>
              <a:buSzPts val="1400"/>
              <a:buNone/>
            </a:pPr>
            <a:r>
              <a:t/>
            </a:r>
            <a:endParaRPr sz="1300"/>
          </a:p>
        </p:txBody>
      </p:sp>
      <p:pic>
        <p:nvPicPr>
          <p:cNvPr id="566" name="Google Shape;566;p48"/>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id="571" name="Google Shape;571;p49"/>
          <p:cNvPicPr preferRelativeResize="0"/>
          <p:nvPr/>
        </p:nvPicPr>
        <p:blipFill rotWithShape="1">
          <a:blip r:embed="rId3">
            <a:alphaModFix/>
          </a:blip>
          <a:srcRect b="0" l="0" r="-2606" t="-8589"/>
          <a:stretch/>
        </p:blipFill>
        <p:spPr>
          <a:xfrm>
            <a:off x="1758325" y="2040450"/>
            <a:ext cx="6233251" cy="3008675"/>
          </a:xfrm>
          <a:prstGeom prst="rect">
            <a:avLst/>
          </a:prstGeom>
          <a:noFill/>
          <a:ln>
            <a:noFill/>
          </a:ln>
        </p:spPr>
      </p:pic>
      <p:pic>
        <p:nvPicPr>
          <p:cNvPr id="572" name="Google Shape;572;p49"/>
          <p:cNvPicPr preferRelativeResize="0"/>
          <p:nvPr/>
        </p:nvPicPr>
        <p:blipFill rotWithShape="1">
          <a:blip r:embed="rId4">
            <a:alphaModFix/>
          </a:blip>
          <a:srcRect b="0" l="0" r="0" t="0"/>
          <a:stretch/>
        </p:blipFill>
        <p:spPr>
          <a:xfrm>
            <a:off x="0" y="447300"/>
            <a:ext cx="1097150" cy="1038100"/>
          </a:xfrm>
          <a:prstGeom prst="rect">
            <a:avLst/>
          </a:prstGeom>
          <a:noFill/>
          <a:ln>
            <a:noFill/>
          </a:ln>
        </p:spPr>
      </p:pic>
      <p:sp>
        <p:nvSpPr>
          <p:cNvPr id="573" name="Google Shape;573;p49"/>
          <p:cNvSpPr txBox="1"/>
          <p:nvPr>
            <p:ph type="title"/>
          </p:nvPr>
        </p:nvSpPr>
        <p:spPr>
          <a:xfrm>
            <a:off x="1411200" y="531425"/>
            <a:ext cx="7386600" cy="551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it-IT" sz="2000"/>
              <a:t>I principali indicatori di bilancio sono:</a:t>
            </a:r>
            <a:endParaRPr sz="2000"/>
          </a:p>
          <a:p>
            <a:pPr indent="0" lvl="0" marL="0" rtl="0" algn="ctr">
              <a:lnSpc>
                <a:spcPct val="100000"/>
              </a:lnSpc>
              <a:spcBef>
                <a:spcPts val="0"/>
              </a:spcBef>
              <a:spcAft>
                <a:spcPts val="0"/>
              </a:spcAft>
              <a:buSzPts val="3000"/>
              <a:buNone/>
            </a:pPr>
            <a:r>
              <a:t/>
            </a:r>
            <a:endParaRPr sz="2000"/>
          </a:p>
          <a:p>
            <a:pPr indent="0" lvl="0" marL="0" rtl="0" algn="ctr">
              <a:lnSpc>
                <a:spcPct val="100000"/>
              </a:lnSpc>
              <a:spcBef>
                <a:spcPts val="0"/>
              </a:spcBef>
              <a:spcAft>
                <a:spcPts val="0"/>
              </a:spcAft>
              <a:buSzPts val="3000"/>
              <a:buNone/>
            </a:pPr>
            <a:r>
              <a:t/>
            </a:r>
            <a:endParaRPr sz="2000"/>
          </a:p>
          <a:p>
            <a:pPr indent="0" lvl="0" marL="0" rtl="0" algn="ctr">
              <a:lnSpc>
                <a:spcPct val="100000"/>
              </a:lnSpc>
              <a:spcBef>
                <a:spcPts val="0"/>
              </a:spcBef>
              <a:spcAft>
                <a:spcPts val="0"/>
              </a:spcAft>
              <a:buSzPts val="3000"/>
              <a:buNone/>
            </a:pPr>
            <a:r>
              <a:t/>
            </a:r>
            <a:endParaRPr sz="2000"/>
          </a:p>
        </p:txBody>
      </p:sp>
      <p:sp>
        <p:nvSpPr>
          <p:cNvPr id="574" name="Google Shape;574;p49"/>
          <p:cNvSpPr txBox="1"/>
          <p:nvPr>
            <p:ph idx="1" type="body"/>
          </p:nvPr>
        </p:nvSpPr>
        <p:spPr>
          <a:xfrm>
            <a:off x="2495725" y="1082525"/>
            <a:ext cx="5997346" cy="1650300"/>
          </a:xfrm>
          <a:prstGeom prst="rect">
            <a:avLst/>
          </a:prstGeom>
          <a:noFill/>
          <a:ln>
            <a:noFill/>
          </a:ln>
        </p:spPr>
        <p:txBody>
          <a:bodyPr anchorCtr="0" anchor="t" bIns="91425" lIns="91425" spcFirstLastPara="1" rIns="91425" wrap="square" tIns="91425">
            <a:noAutofit/>
          </a:bodyPr>
          <a:lstStyle/>
          <a:p>
            <a:pPr indent="-311150" lvl="0" marL="457200" rtl="0" algn="just">
              <a:lnSpc>
                <a:spcPct val="115000"/>
              </a:lnSpc>
              <a:spcBef>
                <a:spcPts val="1200"/>
              </a:spcBef>
              <a:spcAft>
                <a:spcPts val="0"/>
              </a:spcAft>
              <a:buSzPts val="1300"/>
              <a:buChar char="●"/>
            </a:pPr>
            <a:r>
              <a:rPr b="1" lang="it-IT" sz="1300"/>
              <a:t>Rendimento del capitale investito (ROI</a:t>
            </a:r>
            <a:r>
              <a:rPr lang="it-IT" sz="1300"/>
              <a:t>) = (Utile netto / Costo dell'investimento) x 100</a:t>
            </a:r>
            <a:endParaRPr sz="1300"/>
          </a:p>
          <a:p>
            <a:pPr indent="-311150" lvl="0" marL="457200" rtl="0" algn="just">
              <a:lnSpc>
                <a:spcPct val="115000"/>
              </a:lnSpc>
              <a:spcBef>
                <a:spcPts val="0"/>
              </a:spcBef>
              <a:spcAft>
                <a:spcPts val="0"/>
              </a:spcAft>
              <a:buSzPts val="1300"/>
              <a:buChar char="●"/>
            </a:pPr>
            <a:r>
              <a:rPr b="1" lang="it-IT" sz="1300"/>
              <a:t>Ritorno sul patrimonio netto (ROE)</a:t>
            </a:r>
            <a:r>
              <a:rPr lang="it-IT" sz="1300"/>
              <a:t> = (Utile netto / Patrimonio netto) x 100</a:t>
            </a:r>
            <a:endParaRPr sz="1300"/>
          </a:p>
          <a:p>
            <a:pPr indent="-311150" lvl="0" marL="457200" rtl="0" algn="just">
              <a:lnSpc>
                <a:spcPct val="115000"/>
              </a:lnSpc>
              <a:spcBef>
                <a:spcPts val="0"/>
              </a:spcBef>
              <a:spcAft>
                <a:spcPts val="0"/>
              </a:spcAft>
              <a:buSzPts val="1300"/>
              <a:buChar char="●"/>
            </a:pPr>
            <a:r>
              <a:rPr b="1" lang="it-IT" sz="1300"/>
              <a:t>Rendimento delle vendite (ROS)</a:t>
            </a:r>
            <a:r>
              <a:rPr lang="it-IT" sz="1300"/>
              <a:t> = Utile operativo / Vendite nette</a:t>
            </a:r>
            <a:endParaRPr/>
          </a:p>
          <a:p>
            <a:pPr indent="-311150" lvl="0" marL="457200" rtl="0" algn="just">
              <a:lnSpc>
                <a:spcPct val="115000"/>
              </a:lnSpc>
              <a:spcBef>
                <a:spcPts val="0"/>
              </a:spcBef>
              <a:spcAft>
                <a:spcPts val="0"/>
              </a:spcAft>
              <a:buSzPts val="1300"/>
              <a:buChar char="●"/>
            </a:pPr>
            <a:r>
              <a:rPr b="1" lang="it-IT" sz="1300"/>
              <a:t>Rendimento delle attività (ROA) </a:t>
            </a:r>
            <a:r>
              <a:rPr lang="it-IT" sz="1300"/>
              <a:t>= Utile netto / Attività totali</a:t>
            </a:r>
            <a:endParaRPr sz="1200"/>
          </a:p>
          <a:p>
            <a:pPr indent="0" lvl="0" marL="0" rtl="0" algn="just">
              <a:lnSpc>
                <a:spcPct val="115000"/>
              </a:lnSpc>
              <a:spcBef>
                <a:spcPts val="1200"/>
              </a:spcBef>
              <a:spcAft>
                <a:spcPts val="1200"/>
              </a:spcAft>
              <a:buSzPts val="1400"/>
              <a:buNone/>
            </a:pPr>
            <a:r>
              <a:t/>
            </a:r>
            <a:endParaRPr/>
          </a:p>
        </p:txBody>
      </p:sp>
      <p:pic>
        <p:nvPicPr>
          <p:cNvPr id="575" name="Google Shape;575;p49"/>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5"/>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sp>
        <p:nvSpPr>
          <p:cNvPr id="168" name="Google Shape;168;p5"/>
          <p:cNvSpPr txBox="1"/>
          <p:nvPr>
            <p:ph type="title"/>
          </p:nvPr>
        </p:nvSpPr>
        <p:spPr>
          <a:xfrm>
            <a:off x="1894738" y="531425"/>
            <a:ext cx="6321600" cy="635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it-IT" sz="2000"/>
              <a:t>Metodologia - EQF</a:t>
            </a:r>
            <a:endParaRPr sz="2000"/>
          </a:p>
        </p:txBody>
      </p:sp>
      <p:graphicFrame>
        <p:nvGraphicFramePr>
          <p:cNvPr id="169" name="Google Shape;169;p5"/>
          <p:cNvGraphicFramePr/>
          <p:nvPr/>
        </p:nvGraphicFramePr>
        <p:xfrm>
          <a:off x="1658663" y="1166835"/>
          <a:ext cx="3000000" cy="3000000"/>
        </p:xfrm>
        <a:graphic>
          <a:graphicData uri="http://schemas.openxmlformats.org/drawingml/2006/table">
            <a:tbl>
              <a:tblPr>
                <a:noFill/>
                <a:tableStyleId>{460EBD19-95DA-48CA-B63E-AE03F65167CB}</a:tableStyleId>
              </a:tblPr>
              <a:tblGrid>
                <a:gridCol w="2264575"/>
                <a:gridCol w="2264575"/>
                <a:gridCol w="2264575"/>
              </a:tblGrid>
              <a:tr h="459175">
                <a:tc>
                  <a:txBody>
                    <a:bodyPr/>
                    <a:lstStyle/>
                    <a:p>
                      <a:pPr indent="0" lvl="0" marL="0" marR="0" rtl="0" algn="l">
                        <a:lnSpc>
                          <a:spcPct val="115000"/>
                        </a:lnSpc>
                        <a:spcBef>
                          <a:spcPts val="0"/>
                        </a:spcBef>
                        <a:spcAft>
                          <a:spcPts val="0"/>
                        </a:spcAft>
                        <a:buClr>
                          <a:schemeClr val="dk2"/>
                        </a:buClr>
                        <a:buSzPts val="1100"/>
                        <a:buFont typeface="Arial"/>
                        <a:buNone/>
                      </a:pPr>
                      <a:r>
                        <a:rPr b="1" lang="it-IT" sz="2100" u="none" cap="none" strike="noStrike">
                          <a:solidFill>
                            <a:schemeClr val="dk1"/>
                          </a:solidFill>
                          <a:latin typeface="Lato"/>
                          <a:ea typeface="Lato"/>
                          <a:cs typeface="Lato"/>
                          <a:sym typeface="Lato"/>
                        </a:rPr>
                        <a:t>Conoscenze:</a:t>
                      </a:r>
                      <a:endParaRPr sz="1400" u="none" cap="none" strike="noStrike"/>
                    </a:p>
                  </a:txBody>
                  <a:tcPr marT="91425" marB="91425" marR="91425" marL="91425"/>
                </a:tc>
                <a:tc>
                  <a:txBody>
                    <a:bodyPr/>
                    <a:lstStyle/>
                    <a:p>
                      <a:pPr indent="0" lvl="0" marL="0" marR="0" rtl="0" algn="l">
                        <a:lnSpc>
                          <a:spcPct val="115000"/>
                        </a:lnSpc>
                        <a:spcBef>
                          <a:spcPts val="0"/>
                        </a:spcBef>
                        <a:spcAft>
                          <a:spcPts val="0"/>
                        </a:spcAft>
                        <a:buClr>
                          <a:schemeClr val="dk2"/>
                        </a:buClr>
                        <a:buSzPts val="1100"/>
                        <a:buFont typeface="Arial"/>
                        <a:buNone/>
                      </a:pPr>
                      <a:r>
                        <a:rPr b="1" lang="it-IT" sz="2100" u="none" cap="none" strike="noStrike">
                          <a:solidFill>
                            <a:schemeClr val="dk1"/>
                          </a:solidFill>
                          <a:latin typeface="Lato"/>
                          <a:ea typeface="Lato"/>
                          <a:cs typeface="Lato"/>
                          <a:sym typeface="Lato"/>
                        </a:rPr>
                        <a:t>Skills:</a:t>
                      </a:r>
                      <a:endParaRPr sz="1400" u="none" cap="none" strike="noStrike"/>
                    </a:p>
                  </a:txBody>
                  <a:tcPr marT="91425" marB="91425" marR="91425" marL="91425"/>
                </a:tc>
                <a:tc>
                  <a:txBody>
                    <a:bodyPr/>
                    <a:lstStyle/>
                    <a:p>
                      <a:pPr indent="0" lvl="0" marL="0" marR="0" rtl="0" algn="l">
                        <a:lnSpc>
                          <a:spcPct val="115000"/>
                        </a:lnSpc>
                        <a:spcBef>
                          <a:spcPts val="0"/>
                        </a:spcBef>
                        <a:spcAft>
                          <a:spcPts val="0"/>
                        </a:spcAft>
                        <a:buClr>
                          <a:schemeClr val="dk2"/>
                        </a:buClr>
                        <a:buSzPts val="1100"/>
                        <a:buFont typeface="Arial"/>
                        <a:buNone/>
                      </a:pPr>
                      <a:r>
                        <a:rPr b="1" lang="it-IT" sz="2100" u="none" cap="none" strike="noStrike">
                          <a:solidFill>
                            <a:schemeClr val="dk1"/>
                          </a:solidFill>
                          <a:latin typeface="Lato"/>
                          <a:ea typeface="Lato"/>
                          <a:cs typeface="Lato"/>
                          <a:sym typeface="Lato"/>
                        </a:rPr>
                        <a:t>Competenze:</a:t>
                      </a:r>
                      <a:endParaRPr sz="1400" u="none" cap="none" strike="noStrike"/>
                    </a:p>
                  </a:txBody>
                  <a:tcPr marT="91425" marB="91425" marR="91425" marL="91425"/>
                </a:tc>
              </a:tr>
              <a:tr h="2699550">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solidFill>
                            <a:schemeClr val="dk2"/>
                          </a:solidFill>
                          <a:latin typeface="Lato"/>
                          <a:ea typeface="Lato"/>
                          <a:cs typeface="Lato"/>
                          <a:sym typeface="Lato"/>
                        </a:rPr>
                        <a:t>- Capire come utilizzare efficacemente le risorse disponibili all'interno dell'organizzazione. </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it-IT" sz="1000" u="none" cap="none" strike="noStrike">
                          <a:solidFill>
                            <a:schemeClr val="dk2"/>
                          </a:solidFill>
                          <a:latin typeface="Lato"/>
                          <a:ea typeface="Lato"/>
                          <a:cs typeface="Lato"/>
                          <a:sym typeface="Lato"/>
                        </a:rPr>
                        <a:t>- Saper calcolare i flussi di cassa, costruire un bilancio e controllare i profitti e le perdite dell'azienda.</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it-IT" sz="1000" u="none" cap="none" strike="noStrike">
                          <a:solidFill>
                            <a:schemeClr val="dk2"/>
                          </a:solidFill>
                          <a:latin typeface="Lato"/>
                          <a:ea typeface="Lato"/>
                          <a:cs typeface="Lato"/>
                          <a:sym typeface="Lato"/>
                        </a:rPr>
                        <a:t>- Conoscere gli strumenti digitali per i processi finanziari </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Lato"/>
                        <a:ea typeface="Lato"/>
                        <a:cs typeface="Lato"/>
                        <a:sym typeface="La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solidFill>
                            <a:schemeClr val="dk2"/>
                          </a:solidFill>
                          <a:latin typeface="Lato"/>
                          <a:ea typeface="Lato"/>
                          <a:cs typeface="Lato"/>
                          <a:sym typeface="Lato"/>
                        </a:rPr>
                        <a:t>- Pianificare strategicamente le risorse finanziarie necessarie per l'impresa</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it-IT" sz="1000" u="none" cap="none" strike="noStrike">
                          <a:solidFill>
                            <a:schemeClr val="dk2"/>
                          </a:solidFill>
                          <a:latin typeface="Lato"/>
                          <a:ea typeface="Lato"/>
                          <a:cs typeface="Lato"/>
                          <a:sym typeface="Lato"/>
                        </a:rPr>
                        <a:t>- Analisi di mercato e di fattibilità</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it-IT" sz="1000" u="none" cap="none" strike="noStrike">
                          <a:solidFill>
                            <a:schemeClr val="dk2"/>
                          </a:solidFill>
                          <a:latin typeface="Lato"/>
                          <a:ea typeface="Lato"/>
                          <a:cs typeface="Lato"/>
                          <a:sym typeface="Lato"/>
                        </a:rPr>
                        <a:t>- Adattarsi alle situazioni mutevoli dell'impresa sociale e del contesto in cui opera attraverso capacità di problem solving.</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it-IT" sz="1000" u="none" cap="none" strike="noStrike">
                          <a:solidFill>
                            <a:schemeClr val="dk2"/>
                          </a:solidFill>
                          <a:latin typeface="Lato"/>
                          <a:ea typeface="Lato"/>
                          <a:cs typeface="Lato"/>
                          <a:sym typeface="Lato"/>
                        </a:rPr>
                        <a:t>- Gestire in modo efficiente i flussi di cassa e di lavoro</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it-IT" sz="1000" u="none" cap="none" strike="noStrike">
                          <a:solidFill>
                            <a:schemeClr val="dk2"/>
                          </a:solidFill>
                          <a:latin typeface="Lato"/>
                          <a:ea typeface="Lato"/>
                          <a:cs typeface="Lato"/>
                          <a:sym typeface="Lato"/>
                        </a:rPr>
                        <a:t>- Identificare le potenziali opportunità della gestione finanziaria digitalizzata</a:t>
                      </a:r>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000"/>
                        <a:buFont typeface="Arial"/>
                        <a:buNone/>
                      </a:pPr>
                      <a:r>
                        <a:rPr lang="it-IT" sz="1000" u="none" cap="none" strike="noStrike">
                          <a:solidFill>
                            <a:schemeClr val="dk2"/>
                          </a:solidFill>
                          <a:latin typeface="Lato"/>
                          <a:ea typeface="Lato"/>
                          <a:cs typeface="Lato"/>
                          <a:sym typeface="Lato"/>
                        </a:rPr>
                        <a:t>- Distribuire le risorse in modo da contribuire al raggiungimento degli obiettivi strategici.</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it-IT" sz="1000" u="none" cap="none" strike="noStrike">
                          <a:solidFill>
                            <a:schemeClr val="dk2"/>
                          </a:solidFill>
                          <a:latin typeface="Lato"/>
                          <a:ea typeface="Lato"/>
                          <a:cs typeface="Lato"/>
                          <a:sym typeface="Lato"/>
                        </a:rPr>
                        <a:t>- Pensiero critico, logico e sistematico </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it-IT" sz="1000" u="none" cap="none" strike="noStrike">
                          <a:solidFill>
                            <a:schemeClr val="dk2"/>
                          </a:solidFill>
                          <a:latin typeface="Lato"/>
                          <a:ea typeface="Lato"/>
                          <a:cs typeface="Lato"/>
                          <a:sym typeface="Lato"/>
                        </a:rPr>
                        <a:t>- Ridurre al minimo i rischi di insuccesso adattando metodi e strategie diversificati</a:t>
                      </a:r>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rPr lang="it-IT" sz="1000" u="none" cap="none" strike="noStrike">
                          <a:solidFill>
                            <a:schemeClr val="dk2"/>
                          </a:solidFill>
                          <a:latin typeface="Lato"/>
                          <a:ea typeface="Lato"/>
                          <a:cs typeface="Lato"/>
                          <a:sym typeface="Lato"/>
                        </a:rPr>
                        <a:t>- Creare valore sociale perseguendo interessi comuni attraverso un modello di gestione innovativo</a:t>
                      </a:r>
                      <a:endParaRPr/>
                    </a:p>
                  </a:txBody>
                  <a:tcPr marT="91425" marB="91425" marR="91425" marL="91425"/>
                </a:tc>
              </a:tr>
            </a:tbl>
          </a:graphicData>
        </a:graphic>
      </p:graphicFrame>
      <p:pic>
        <p:nvPicPr>
          <p:cNvPr id="170" name="Google Shape;170;p5"/>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50"/>
          <p:cNvSpPr txBox="1"/>
          <p:nvPr>
            <p:ph type="title"/>
          </p:nvPr>
        </p:nvSpPr>
        <p:spPr>
          <a:xfrm>
            <a:off x="265500" y="1916425"/>
            <a:ext cx="4045200" cy="2168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it-IT" sz="2300"/>
              <a:t>5. AUTOMAZIONE E GESTIONE FINANZIARIA</a:t>
            </a:r>
            <a:endParaRPr/>
          </a:p>
        </p:txBody>
      </p:sp>
      <p:sp>
        <p:nvSpPr>
          <p:cNvPr id="581" name="Google Shape;581;p50"/>
          <p:cNvSpPr txBox="1"/>
          <p:nvPr>
            <p:ph idx="2" type="body"/>
          </p:nvPr>
        </p:nvSpPr>
        <p:spPr>
          <a:xfrm>
            <a:off x="4782325" y="1164450"/>
            <a:ext cx="3837000" cy="2814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b="1" lang="it-IT">
                <a:solidFill>
                  <a:schemeClr val="dk2"/>
                </a:solidFill>
              </a:rPr>
              <a:t>5.1 Big data per la gestione in tempo reale</a:t>
            </a:r>
            <a:endParaRPr/>
          </a:p>
          <a:p>
            <a:pPr indent="0" lvl="0" marL="0" rtl="0" algn="l">
              <a:lnSpc>
                <a:spcPct val="100000"/>
              </a:lnSpc>
              <a:spcBef>
                <a:spcPts val="0"/>
              </a:spcBef>
              <a:spcAft>
                <a:spcPts val="0"/>
              </a:spcAft>
              <a:buSzPts val="1800"/>
              <a:buNone/>
            </a:pPr>
            <a:r>
              <a:t/>
            </a:r>
            <a:endParaRPr b="1">
              <a:solidFill>
                <a:schemeClr val="dk2"/>
              </a:solidFill>
            </a:endParaRPr>
          </a:p>
          <a:p>
            <a:pPr indent="0" lvl="0" marL="0" rtl="0" algn="l">
              <a:lnSpc>
                <a:spcPct val="100000"/>
              </a:lnSpc>
              <a:spcBef>
                <a:spcPts val="0"/>
              </a:spcBef>
              <a:spcAft>
                <a:spcPts val="0"/>
              </a:spcAft>
              <a:buSzPts val="1800"/>
              <a:buNone/>
            </a:pPr>
            <a:r>
              <a:rPr b="1" lang="it-IT">
                <a:solidFill>
                  <a:schemeClr val="dk2"/>
                </a:solidFill>
              </a:rPr>
              <a:t>5.2 Suggerimenti per gli strumenti</a:t>
            </a:r>
            <a:endParaRPr b="1">
              <a:solidFill>
                <a:schemeClr val="dk2"/>
              </a:solidFill>
            </a:endParaRPr>
          </a:p>
        </p:txBody>
      </p:sp>
      <p:pic>
        <p:nvPicPr>
          <p:cNvPr id="582" name="Google Shape;582;p50"/>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pic>
        <p:nvPicPr>
          <p:cNvPr id="583" name="Google Shape;583;p50"/>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51"/>
          <p:cNvSpPr txBox="1"/>
          <p:nvPr>
            <p:ph type="title"/>
          </p:nvPr>
        </p:nvSpPr>
        <p:spPr>
          <a:xfrm>
            <a:off x="1858400" y="515775"/>
            <a:ext cx="6914100" cy="1305000"/>
          </a:xfrm>
          <a:prstGeom prst="rect">
            <a:avLst/>
          </a:prstGeom>
          <a:noFill/>
          <a:ln>
            <a:noFill/>
          </a:ln>
        </p:spPr>
        <p:txBody>
          <a:bodyPr anchorCtr="0" anchor="t" bIns="91425" lIns="91425" spcFirstLastPara="1" rIns="91425" wrap="square" tIns="91425">
            <a:noAutofit/>
          </a:bodyPr>
          <a:lstStyle/>
          <a:p>
            <a:pPr indent="0" lvl="0" marL="457200" rtl="0" algn="ctr">
              <a:lnSpc>
                <a:spcPct val="100000"/>
              </a:lnSpc>
              <a:spcBef>
                <a:spcPts val="0"/>
              </a:spcBef>
              <a:spcAft>
                <a:spcPts val="0"/>
              </a:spcAft>
              <a:buClr>
                <a:schemeClr val="dk2"/>
              </a:buClr>
              <a:buSzPts val="1100"/>
              <a:buFont typeface="Arial"/>
              <a:buNone/>
            </a:pPr>
            <a:r>
              <a:rPr lang="it-IT" sz="2500"/>
              <a:t>Big data per la gestione in tempo reale</a:t>
            </a:r>
            <a:endParaRPr sz="2500"/>
          </a:p>
        </p:txBody>
      </p:sp>
      <p:pic>
        <p:nvPicPr>
          <p:cNvPr id="589" name="Google Shape;589;p51"/>
          <p:cNvPicPr preferRelativeResize="0"/>
          <p:nvPr/>
        </p:nvPicPr>
        <p:blipFill rotWithShape="1">
          <a:blip r:embed="rId3">
            <a:alphaModFix/>
          </a:blip>
          <a:srcRect b="0" l="0" r="0" t="0"/>
          <a:stretch/>
        </p:blipFill>
        <p:spPr>
          <a:xfrm>
            <a:off x="0" y="447300"/>
            <a:ext cx="1097150" cy="1038100"/>
          </a:xfrm>
          <a:prstGeom prst="rect">
            <a:avLst/>
          </a:prstGeom>
          <a:noFill/>
          <a:ln>
            <a:noFill/>
          </a:ln>
        </p:spPr>
      </p:pic>
      <p:sp>
        <p:nvSpPr>
          <p:cNvPr id="590" name="Google Shape;590;p51"/>
          <p:cNvSpPr txBox="1"/>
          <p:nvPr/>
        </p:nvSpPr>
        <p:spPr>
          <a:xfrm>
            <a:off x="3841625" y="1228775"/>
            <a:ext cx="4379700" cy="4431439"/>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00"/>
              <a:buFont typeface="Arial"/>
              <a:buNone/>
            </a:pPr>
            <a:r>
              <a:rPr b="0" i="0" lang="it-IT" sz="1300" u="none" cap="none" strike="noStrike">
                <a:solidFill>
                  <a:schemeClr val="dk2"/>
                </a:solidFill>
                <a:highlight>
                  <a:srgbClr val="FFFFFF"/>
                </a:highlight>
                <a:latin typeface="Lato"/>
                <a:ea typeface="Lato"/>
                <a:cs typeface="Lato"/>
                <a:sym typeface="Lato"/>
              </a:rPr>
              <a:t>Uno degli asset più importanti di un'organizzazione sono i dati e la loro gestione agile. Per stare al passo con la tecnologia moderna, un'azienda può ricevere numerosi vantaggi dalla FM dei dati in tempo reale.</a:t>
            </a:r>
            <a:endParaRPr b="0" i="0" sz="1300" u="none" cap="none" strike="noStrike">
              <a:solidFill>
                <a:schemeClr val="dk2"/>
              </a:solidFill>
              <a:highlight>
                <a:srgbClr val="FFFFFF"/>
              </a:highlight>
              <a:latin typeface="Lato"/>
              <a:ea typeface="Lato"/>
              <a:cs typeface="Lato"/>
              <a:sym typeface="Lato"/>
            </a:endParaRPr>
          </a:p>
          <a:p>
            <a:pPr indent="0" lvl="0" marL="0" marR="0" rtl="0" algn="l">
              <a:lnSpc>
                <a:spcPct val="115000"/>
              </a:lnSpc>
              <a:spcBef>
                <a:spcPts val="1600"/>
              </a:spcBef>
              <a:spcAft>
                <a:spcPts val="0"/>
              </a:spcAft>
              <a:buClr>
                <a:srgbClr val="000000"/>
              </a:buClr>
              <a:buSzPts val="1300"/>
              <a:buFont typeface="Arial"/>
              <a:buNone/>
            </a:pPr>
            <a:r>
              <a:t/>
            </a:r>
            <a:endParaRPr b="0" i="0" sz="1300" u="none" cap="none" strike="noStrike">
              <a:solidFill>
                <a:schemeClr val="dk2"/>
              </a:solidFill>
              <a:highlight>
                <a:srgbClr val="FFFFFF"/>
              </a:highlight>
              <a:latin typeface="Lato"/>
              <a:ea typeface="Lato"/>
              <a:cs typeface="Lato"/>
              <a:sym typeface="Lato"/>
            </a:endParaRPr>
          </a:p>
          <a:p>
            <a:pPr indent="0" lvl="0" marL="0" marR="0" rtl="0" algn="just">
              <a:lnSpc>
                <a:spcPct val="115000"/>
              </a:lnSpc>
              <a:spcBef>
                <a:spcPts val="1600"/>
              </a:spcBef>
              <a:spcAft>
                <a:spcPts val="0"/>
              </a:spcAft>
              <a:buClr>
                <a:schemeClr val="dk2"/>
              </a:buClr>
              <a:buSzPts val="1100"/>
              <a:buFont typeface="Arial"/>
              <a:buNone/>
            </a:pPr>
            <a:r>
              <a:rPr b="0" i="0" lang="it-IT" sz="1300" u="none" cap="none" strike="noStrike">
                <a:solidFill>
                  <a:schemeClr val="dk2"/>
                </a:solidFill>
                <a:highlight>
                  <a:srgbClr val="FFFFFF"/>
                </a:highlight>
                <a:latin typeface="Lato"/>
                <a:ea typeface="Lato"/>
                <a:cs typeface="Lato"/>
                <a:sym typeface="Lato"/>
              </a:rPr>
              <a:t>Il software per l'analisi di bilancio e il business plan consente all'imprenditore e all'imprenditore sociale di effettuare valutazioni basate su indici relativi a: </a:t>
            </a:r>
            <a:endParaRPr b="0" i="0" sz="1300" u="none" cap="none" strike="noStrike">
              <a:solidFill>
                <a:schemeClr val="dk2"/>
              </a:solidFill>
              <a:highlight>
                <a:srgbClr val="FFFFFF"/>
              </a:highlight>
              <a:latin typeface="Lato"/>
              <a:ea typeface="Lato"/>
              <a:cs typeface="Lato"/>
              <a:sym typeface="Lato"/>
            </a:endParaRPr>
          </a:p>
          <a:p>
            <a:pPr indent="-311150" lvl="0" marL="685800" marR="0" rtl="0" algn="l">
              <a:lnSpc>
                <a:spcPct val="115000"/>
              </a:lnSpc>
              <a:spcBef>
                <a:spcPts val="0"/>
              </a:spcBef>
              <a:spcAft>
                <a:spcPts val="0"/>
              </a:spcAft>
              <a:buClr>
                <a:schemeClr val="dk1"/>
              </a:buClr>
              <a:buSzPts val="1300"/>
              <a:buFont typeface="Lato"/>
              <a:buChar char="●"/>
            </a:pPr>
            <a:r>
              <a:rPr b="0" i="0" lang="it-IT" sz="1300" u="none" cap="none" strike="noStrike">
                <a:solidFill>
                  <a:schemeClr val="dk1"/>
                </a:solidFill>
                <a:highlight>
                  <a:srgbClr val="FFFFFF"/>
                </a:highlight>
                <a:latin typeface="Lato"/>
                <a:ea typeface="Lato"/>
                <a:cs typeface="Lato"/>
                <a:sym typeface="Lato"/>
              </a:rPr>
              <a:t>situazione economica</a:t>
            </a:r>
            <a:endParaRPr b="0" i="0" sz="1300" u="none" cap="none" strike="noStrike">
              <a:solidFill>
                <a:schemeClr val="dk1"/>
              </a:solidFill>
              <a:highlight>
                <a:srgbClr val="FFFFFF"/>
              </a:highlight>
              <a:latin typeface="Lato"/>
              <a:ea typeface="Lato"/>
              <a:cs typeface="Lato"/>
              <a:sym typeface="Lato"/>
            </a:endParaRPr>
          </a:p>
          <a:p>
            <a:pPr indent="-311150" lvl="0" marL="685800" marR="0" rtl="0" algn="l">
              <a:lnSpc>
                <a:spcPct val="115000"/>
              </a:lnSpc>
              <a:spcBef>
                <a:spcPts val="0"/>
              </a:spcBef>
              <a:spcAft>
                <a:spcPts val="0"/>
              </a:spcAft>
              <a:buClr>
                <a:schemeClr val="dk1"/>
              </a:buClr>
              <a:buSzPts val="1300"/>
              <a:buFont typeface="Lato"/>
              <a:buChar char="●"/>
            </a:pPr>
            <a:r>
              <a:rPr b="0" i="0" lang="it-IT" sz="1300" u="none" cap="none" strike="noStrike">
                <a:solidFill>
                  <a:schemeClr val="dk1"/>
                </a:solidFill>
                <a:highlight>
                  <a:srgbClr val="FFFFFF"/>
                </a:highlight>
                <a:latin typeface="Lato"/>
                <a:ea typeface="Lato"/>
                <a:cs typeface="Lato"/>
                <a:sym typeface="Lato"/>
              </a:rPr>
              <a:t>situazione finanziaria </a:t>
            </a:r>
            <a:endParaRPr b="0" i="0" sz="1300" u="none" cap="none" strike="noStrike">
              <a:solidFill>
                <a:schemeClr val="dk1"/>
              </a:solidFill>
              <a:highlight>
                <a:srgbClr val="FFFFFF"/>
              </a:highlight>
              <a:latin typeface="Lato"/>
              <a:ea typeface="Lato"/>
              <a:cs typeface="Lato"/>
              <a:sym typeface="Lato"/>
            </a:endParaRPr>
          </a:p>
          <a:p>
            <a:pPr indent="-311150" lvl="0" marL="685800" marR="0" rtl="0" algn="l">
              <a:lnSpc>
                <a:spcPct val="115000"/>
              </a:lnSpc>
              <a:spcBef>
                <a:spcPts val="0"/>
              </a:spcBef>
              <a:spcAft>
                <a:spcPts val="0"/>
              </a:spcAft>
              <a:buClr>
                <a:schemeClr val="dk1"/>
              </a:buClr>
              <a:buSzPts val="1300"/>
              <a:buFont typeface="Lato"/>
              <a:buChar char="●"/>
            </a:pPr>
            <a:r>
              <a:rPr b="0" i="0" lang="it-IT" sz="1300" u="none" cap="none" strike="noStrike">
                <a:solidFill>
                  <a:schemeClr val="dk1"/>
                </a:solidFill>
                <a:highlight>
                  <a:srgbClr val="FFFFFF"/>
                </a:highlight>
                <a:latin typeface="Lato"/>
                <a:ea typeface="Lato"/>
                <a:cs typeface="Lato"/>
                <a:sym typeface="Lato"/>
              </a:rPr>
              <a:t>situazione patrimoniale</a:t>
            </a:r>
            <a:endParaRPr b="0" i="0" sz="1300" u="none" cap="none" strike="noStrike">
              <a:solidFill>
                <a:schemeClr val="dk1"/>
              </a:solidFill>
              <a:highlight>
                <a:srgbClr val="FFFFFF"/>
              </a:highlight>
              <a:latin typeface="Lato"/>
              <a:ea typeface="Lato"/>
              <a:cs typeface="Lato"/>
              <a:sym typeface="Lato"/>
            </a:endParaRPr>
          </a:p>
          <a:p>
            <a:pPr indent="0" lvl="0" marL="0" marR="0" rtl="0" algn="l">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highlight>
                <a:srgbClr val="FFFFFF"/>
              </a:highlight>
              <a:latin typeface="Lato"/>
              <a:ea typeface="Lato"/>
              <a:cs typeface="Lato"/>
              <a:sym typeface="Lato"/>
            </a:endParaRPr>
          </a:p>
          <a:p>
            <a:pPr indent="0" lvl="0" marL="0" marR="0" rtl="0" algn="l">
              <a:lnSpc>
                <a:spcPct val="115000"/>
              </a:lnSpc>
              <a:spcBef>
                <a:spcPts val="1600"/>
              </a:spcBef>
              <a:spcAft>
                <a:spcPts val="0"/>
              </a:spcAft>
              <a:buClr>
                <a:srgbClr val="000000"/>
              </a:buClr>
              <a:buSzPts val="1300"/>
              <a:buFont typeface="Arial"/>
              <a:buNone/>
            </a:pPr>
            <a:r>
              <a:t/>
            </a:r>
            <a:endParaRPr b="0" i="0" sz="1300" u="none" cap="none" strike="noStrike">
              <a:solidFill>
                <a:schemeClr val="dk2"/>
              </a:solidFill>
              <a:highlight>
                <a:srgbClr val="FFFFFF"/>
              </a:highlight>
              <a:latin typeface="Lato"/>
              <a:ea typeface="Lato"/>
              <a:cs typeface="Lato"/>
              <a:sym typeface="Lato"/>
            </a:endParaRPr>
          </a:p>
          <a:p>
            <a:pPr indent="0" lvl="0" marL="0" marR="0" rtl="0" algn="l">
              <a:lnSpc>
                <a:spcPct val="115000"/>
              </a:lnSpc>
              <a:spcBef>
                <a:spcPts val="1600"/>
              </a:spcBef>
              <a:spcAft>
                <a:spcPts val="1600"/>
              </a:spcAft>
              <a:buClr>
                <a:srgbClr val="000000"/>
              </a:buClr>
              <a:buSzPts val="1300"/>
              <a:buFont typeface="Arial"/>
              <a:buNone/>
            </a:pPr>
            <a:r>
              <a:t/>
            </a:r>
            <a:endParaRPr b="0" i="0" sz="1300" u="none" cap="none" strike="noStrike">
              <a:solidFill>
                <a:schemeClr val="dk2"/>
              </a:solidFill>
              <a:highlight>
                <a:srgbClr val="FFFFFF"/>
              </a:highlight>
              <a:latin typeface="Lato"/>
              <a:ea typeface="Lato"/>
              <a:cs typeface="Lato"/>
              <a:sym typeface="Lato"/>
            </a:endParaRPr>
          </a:p>
        </p:txBody>
      </p:sp>
      <p:pic>
        <p:nvPicPr>
          <p:cNvPr id="591" name="Google Shape;591;p51"/>
          <p:cNvPicPr preferRelativeResize="0"/>
          <p:nvPr/>
        </p:nvPicPr>
        <p:blipFill rotWithShape="1">
          <a:blip r:embed="rId4">
            <a:alphaModFix/>
          </a:blip>
          <a:srcRect b="0" l="0" r="0" t="0"/>
          <a:stretch/>
        </p:blipFill>
        <p:spPr>
          <a:xfrm>
            <a:off x="311375" y="2235275"/>
            <a:ext cx="3076090" cy="1730300"/>
          </a:xfrm>
          <a:prstGeom prst="rect">
            <a:avLst/>
          </a:prstGeom>
          <a:noFill/>
          <a:ln>
            <a:noFill/>
          </a:ln>
        </p:spPr>
      </p:pic>
      <p:pic>
        <p:nvPicPr>
          <p:cNvPr id="592" name="Google Shape;592;p51"/>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52"/>
          <p:cNvSpPr txBox="1"/>
          <p:nvPr>
            <p:ph type="title"/>
          </p:nvPr>
        </p:nvSpPr>
        <p:spPr>
          <a:xfrm>
            <a:off x="3562950" y="160650"/>
            <a:ext cx="2018100" cy="1003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600"/>
              <a:buNone/>
            </a:pPr>
            <a:r>
              <a:rPr lang="it-IT" sz="3300">
                <a:solidFill>
                  <a:schemeClr val="dk2"/>
                </a:solidFill>
              </a:rPr>
              <a:t>Benefici</a:t>
            </a:r>
            <a:endParaRPr sz="3300">
              <a:solidFill>
                <a:schemeClr val="dk2"/>
              </a:solidFill>
            </a:endParaRPr>
          </a:p>
          <a:p>
            <a:pPr indent="0" lvl="0" marL="0" rtl="0" algn="l">
              <a:lnSpc>
                <a:spcPct val="100000"/>
              </a:lnSpc>
              <a:spcBef>
                <a:spcPts val="0"/>
              </a:spcBef>
              <a:spcAft>
                <a:spcPts val="0"/>
              </a:spcAft>
              <a:buSzPts val="3600"/>
              <a:buNone/>
            </a:pPr>
            <a:r>
              <a:t/>
            </a:r>
            <a:endParaRPr/>
          </a:p>
        </p:txBody>
      </p:sp>
      <p:sp>
        <p:nvSpPr>
          <p:cNvPr id="598" name="Google Shape;598;p52"/>
          <p:cNvSpPr txBox="1"/>
          <p:nvPr>
            <p:ph idx="2" type="body"/>
          </p:nvPr>
        </p:nvSpPr>
        <p:spPr>
          <a:xfrm>
            <a:off x="4786650" y="1859056"/>
            <a:ext cx="3837000" cy="1688700"/>
          </a:xfrm>
          <a:prstGeom prst="rect">
            <a:avLst/>
          </a:prstGeom>
          <a:noFill/>
          <a:ln>
            <a:noFill/>
          </a:ln>
        </p:spPr>
        <p:txBody>
          <a:bodyPr anchorCtr="0" anchor="ctr" bIns="91425" lIns="91425" spcFirstLastPara="1" rIns="91425" wrap="square" tIns="91425">
            <a:noAutofit/>
          </a:bodyPr>
          <a:lstStyle/>
          <a:p>
            <a:pPr indent="-342900" lvl="0" marL="457200" rtl="0" algn="l">
              <a:lnSpc>
                <a:spcPct val="100000"/>
              </a:lnSpc>
              <a:spcBef>
                <a:spcPts val="0"/>
              </a:spcBef>
              <a:spcAft>
                <a:spcPts val="0"/>
              </a:spcAft>
              <a:buClr>
                <a:schemeClr val="accent1"/>
              </a:buClr>
              <a:buSzPts val="1800"/>
              <a:buChar char="❖"/>
            </a:pPr>
            <a:r>
              <a:rPr b="1" lang="it-IT" u="sng">
                <a:solidFill>
                  <a:schemeClr val="accent1"/>
                </a:solidFill>
              </a:rPr>
              <a:t>Tempi Rapidi</a:t>
            </a:r>
            <a:endParaRPr b="1">
              <a:solidFill>
                <a:schemeClr val="accent1"/>
              </a:solidFill>
            </a:endParaRPr>
          </a:p>
          <a:p>
            <a:pPr indent="0" lvl="0" marL="457200" rtl="0" algn="l">
              <a:lnSpc>
                <a:spcPct val="100000"/>
              </a:lnSpc>
              <a:spcBef>
                <a:spcPts val="0"/>
              </a:spcBef>
              <a:spcAft>
                <a:spcPts val="0"/>
              </a:spcAft>
              <a:buSzPts val="1800"/>
              <a:buNone/>
            </a:pPr>
            <a:r>
              <a:rPr lang="it-IT">
                <a:solidFill>
                  <a:schemeClr val="dk2"/>
                </a:solidFill>
              </a:rPr>
              <a:t>Gli strumenti digitali velocizzano le attività manuali</a:t>
            </a:r>
            <a:endParaRPr>
              <a:solidFill>
                <a:schemeClr val="dk2"/>
              </a:solidFill>
            </a:endParaRPr>
          </a:p>
          <a:p>
            <a:pPr indent="0" lvl="0" marL="457200" rtl="0" algn="l">
              <a:lnSpc>
                <a:spcPct val="100000"/>
              </a:lnSpc>
              <a:spcBef>
                <a:spcPts val="0"/>
              </a:spcBef>
              <a:spcAft>
                <a:spcPts val="0"/>
              </a:spcAft>
              <a:buSzPts val="1800"/>
              <a:buNone/>
            </a:pPr>
            <a:r>
              <a:t/>
            </a:r>
            <a:endParaRPr b="1">
              <a:solidFill>
                <a:schemeClr val="dk2"/>
              </a:solidFill>
            </a:endParaRPr>
          </a:p>
          <a:p>
            <a:pPr indent="-342900" lvl="0" marL="457200" rtl="0" algn="l">
              <a:lnSpc>
                <a:spcPct val="100000"/>
              </a:lnSpc>
              <a:spcBef>
                <a:spcPts val="0"/>
              </a:spcBef>
              <a:spcAft>
                <a:spcPts val="0"/>
              </a:spcAft>
              <a:buClr>
                <a:schemeClr val="accent1"/>
              </a:buClr>
              <a:buSzPts val="1800"/>
              <a:buChar char="❖"/>
            </a:pPr>
            <a:r>
              <a:rPr b="1" lang="it-IT" u="sng">
                <a:solidFill>
                  <a:schemeClr val="accent1"/>
                </a:solidFill>
              </a:rPr>
              <a:t>Pochi errori</a:t>
            </a:r>
            <a:endParaRPr b="1" u="sng">
              <a:solidFill>
                <a:schemeClr val="accent1"/>
              </a:solidFill>
            </a:endParaRPr>
          </a:p>
          <a:p>
            <a:pPr indent="0" lvl="0" marL="457200" rtl="0" algn="l">
              <a:lnSpc>
                <a:spcPct val="100000"/>
              </a:lnSpc>
              <a:spcBef>
                <a:spcPts val="0"/>
              </a:spcBef>
              <a:spcAft>
                <a:spcPts val="0"/>
              </a:spcAft>
              <a:buSzPts val="1800"/>
              <a:buNone/>
            </a:pPr>
            <a:r>
              <a:rPr lang="it-IT">
                <a:solidFill>
                  <a:schemeClr val="dk2"/>
                </a:solidFill>
              </a:rPr>
              <a:t>Gli strumenti digitali riducono al minimo la possibilità di errori </a:t>
            </a:r>
            <a:br>
              <a:rPr lang="it-IT">
                <a:solidFill>
                  <a:schemeClr val="dk2"/>
                </a:solidFill>
              </a:rPr>
            </a:br>
            <a:endParaRPr b="1">
              <a:solidFill>
                <a:schemeClr val="dk2"/>
              </a:solidFill>
            </a:endParaRPr>
          </a:p>
          <a:p>
            <a:pPr indent="-342900" lvl="0" marL="457200" rtl="0" algn="l">
              <a:lnSpc>
                <a:spcPct val="100000"/>
              </a:lnSpc>
              <a:spcBef>
                <a:spcPts val="0"/>
              </a:spcBef>
              <a:spcAft>
                <a:spcPts val="0"/>
              </a:spcAft>
              <a:buClr>
                <a:schemeClr val="accent1"/>
              </a:buClr>
              <a:buSzPts val="1800"/>
              <a:buChar char="❖"/>
            </a:pPr>
            <a:r>
              <a:rPr b="1" lang="it-IT" u="sng">
                <a:solidFill>
                  <a:schemeClr val="accent1"/>
                </a:solidFill>
              </a:rPr>
              <a:t>Buon utilizzo dei dati</a:t>
            </a:r>
            <a:br>
              <a:rPr b="1" lang="it-IT" u="sng">
                <a:solidFill>
                  <a:schemeClr val="accent1"/>
                </a:solidFill>
              </a:rPr>
            </a:br>
            <a:r>
              <a:rPr lang="it-IT">
                <a:solidFill>
                  <a:schemeClr val="dk2"/>
                </a:solidFill>
              </a:rPr>
              <a:t>Gli strumenti digitali analizzano in modo specifico ogni dato che viene loro fornito.</a:t>
            </a:r>
            <a:endParaRPr/>
          </a:p>
          <a:p>
            <a:pPr indent="0" lvl="0" marL="457200" rtl="0" algn="l">
              <a:lnSpc>
                <a:spcPct val="100000"/>
              </a:lnSpc>
              <a:spcBef>
                <a:spcPts val="0"/>
              </a:spcBef>
              <a:spcAft>
                <a:spcPts val="0"/>
              </a:spcAft>
              <a:buSzPts val="1800"/>
              <a:buNone/>
            </a:pPr>
            <a:r>
              <a:t/>
            </a:r>
            <a:endParaRPr b="1">
              <a:solidFill>
                <a:schemeClr val="dk2"/>
              </a:solidFill>
            </a:endParaRPr>
          </a:p>
        </p:txBody>
      </p:sp>
      <p:pic>
        <p:nvPicPr>
          <p:cNvPr id="599" name="Google Shape;599;p52"/>
          <p:cNvPicPr preferRelativeResize="0"/>
          <p:nvPr/>
        </p:nvPicPr>
        <p:blipFill rotWithShape="1">
          <a:blip r:embed="rId3">
            <a:alphaModFix/>
          </a:blip>
          <a:srcRect b="0" l="0" r="0" t="0"/>
          <a:stretch/>
        </p:blipFill>
        <p:spPr>
          <a:xfrm>
            <a:off x="265500" y="244925"/>
            <a:ext cx="1393177" cy="1318200"/>
          </a:xfrm>
          <a:prstGeom prst="rect">
            <a:avLst/>
          </a:prstGeom>
          <a:noFill/>
          <a:ln>
            <a:noFill/>
          </a:ln>
        </p:spPr>
      </p:pic>
      <p:sp>
        <p:nvSpPr>
          <p:cNvPr id="600" name="Google Shape;600;p52"/>
          <p:cNvSpPr txBox="1"/>
          <p:nvPr>
            <p:ph idx="2" type="body"/>
          </p:nvPr>
        </p:nvSpPr>
        <p:spPr>
          <a:xfrm>
            <a:off x="520350" y="1770600"/>
            <a:ext cx="3837000" cy="1602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it-IT">
                <a:solidFill>
                  <a:schemeClr val="dk2"/>
                </a:solidFill>
              </a:rPr>
              <a:t>L'uso di strumenti digitali può portare solo vantaggi alle organizzazioni che li sfruttano, tra cui:</a:t>
            </a:r>
            <a:endParaRPr>
              <a:solidFill>
                <a:schemeClr val="dk2"/>
              </a:solidFill>
            </a:endParaRPr>
          </a:p>
        </p:txBody>
      </p:sp>
      <p:cxnSp>
        <p:nvCxnSpPr>
          <p:cNvPr id="601" name="Google Shape;601;p52"/>
          <p:cNvCxnSpPr/>
          <p:nvPr/>
        </p:nvCxnSpPr>
        <p:spPr>
          <a:xfrm>
            <a:off x="652450" y="4116225"/>
            <a:ext cx="2850600" cy="11100"/>
          </a:xfrm>
          <a:prstGeom prst="straightConnector1">
            <a:avLst/>
          </a:prstGeom>
          <a:noFill/>
          <a:ln cap="flat" cmpd="sng" w="152400">
            <a:solidFill>
              <a:schemeClr val="accent1"/>
            </a:solidFill>
            <a:prstDash val="solid"/>
            <a:round/>
            <a:headEnd len="sm" w="sm" type="none"/>
            <a:tailEnd len="med" w="med" type="triangle"/>
          </a:ln>
        </p:spPr>
      </p:cxnSp>
      <p:pic>
        <p:nvPicPr>
          <p:cNvPr id="602" name="Google Shape;602;p52"/>
          <p:cNvPicPr preferRelativeResize="0"/>
          <p:nvPr/>
        </p:nvPicPr>
        <p:blipFill rotWithShape="1">
          <a:blip r:embed="rId4">
            <a:alphaModFix amt="12000"/>
          </a:blip>
          <a:srcRect b="0" l="0" r="0" t="0"/>
          <a:stretch/>
        </p:blipFill>
        <p:spPr>
          <a:xfrm>
            <a:off x="1102276" y="1027050"/>
            <a:ext cx="5602874" cy="3151625"/>
          </a:xfrm>
          <a:prstGeom prst="rect">
            <a:avLst/>
          </a:prstGeom>
          <a:noFill/>
          <a:ln>
            <a:noFill/>
          </a:ln>
        </p:spPr>
      </p:pic>
      <p:pic>
        <p:nvPicPr>
          <p:cNvPr id="603" name="Google Shape;603;p52"/>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53"/>
          <p:cNvSpPr txBox="1"/>
          <p:nvPr>
            <p:ph type="title"/>
          </p:nvPr>
        </p:nvSpPr>
        <p:spPr>
          <a:xfrm>
            <a:off x="3438575" y="515775"/>
            <a:ext cx="3923120" cy="1305000"/>
          </a:xfrm>
          <a:prstGeom prst="rect">
            <a:avLst/>
          </a:prstGeom>
          <a:noFill/>
          <a:ln>
            <a:noFill/>
          </a:ln>
        </p:spPr>
        <p:txBody>
          <a:bodyPr anchorCtr="0" anchor="t" bIns="91425" lIns="91425" spcFirstLastPara="1" rIns="91425" wrap="square" tIns="91425">
            <a:noAutofit/>
          </a:bodyPr>
          <a:lstStyle/>
          <a:p>
            <a:pPr indent="0" lvl="0" marL="457200" rtl="0" algn="ctr">
              <a:lnSpc>
                <a:spcPct val="100000"/>
              </a:lnSpc>
              <a:spcBef>
                <a:spcPts val="0"/>
              </a:spcBef>
              <a:spcAft>
                <a:spcPts val="0"/>
              </a:spcAft>
              <a:buClr>
                <a:schemeClr val="dk2"/>
              </a:buClr>
              <a:buSzPts val="1100"/>
              <a:buFont typeface="Arial"/>
              <a:buNone/>
            </a:pPr>
            <a:r>
              <a:rPr lang="it-IT"/>
              <a:t>Suggerimenti per gli strumenti</a:t>
            </a:r>
            <a:endParaRPr/>
          </a:p>
        </p:txBody>
      </p:sp>
      <p:pic>
        <p:nvPicPr>
          <p:cNvPr id="609" name="Google Shape;609;p53"/>
          <p:cNvPicPr preferRelativeResize="0"/>
          <p:nvPr/>
        </p:nvPicPr>
        <p:blipFill rotWithShape="1">
          <a:blip r:embed="rId3">
            <a:alphaModFix/>
          </a:blip>
          <a:srcRect b="0" l="0" r="0" t="0"/>
          <a:stretch/>
        </p:blipFill>
        <p:spPr>
          <a:xfrm>
            <a:off x="0" y="447300"/>
            <a:ext cx="1097150" cy="1038100"/>
          </a:xfrm>
          <a:prstGeom prst="rect">
            <a:avLst/>
          </a:prstGeom>
          <a:noFill/>
          <a:ln>
            <a:noFill/>
          </a:ln>
        </p:spPr>
      </p:pic>
      <p:sp>
        <p:nvSpPr>
          <p:cNvPr id="610" name="Google Shape;610;p53"/>
          <p:cNvSpPr txBox="1"/>
          <p:nvPr/>
        </p:nvSpPr>
        <p:spPr>
          <a:xfrm>
            <a:off x="1276575" y="1602325"/>
            <a:ext cx="4147832" cy="2836644"/>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it-IT" sz="1700" u="none" cap="none" strike="noStrike">
                <a:solidFill>
                  <a:schemeClr val="dk2"/>
                </a:solidFill>
                <a:highlight>
                  <a:srgbClr val="FFFFFF"/>
                </a:highlight>
                <a:latin typeface="Lato"/>
                <a:ea typeface="Lato"/>
                <a:cs typeface="Lato"/>
                <a:sym typeface="Lato"/>
              </a:rPr>
              <a:t>Esistono numerosi strumenti (software) online che possono essere utilizzati. </a:t>
            </a:r>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2"/>
              </a:solidFill>
              <a:highlight>
                <a:srgbClr val="FFFFFF"/>
              </a:highlight>
              <a:latin typeface="Lato"/>
              <a:ea typeface="Lato"/>
              <a:cs typeface="Lato"/>
              <a:sym typeface="Lato"/>
            </a:endParaRPr>
          </a:p>
          <a:p>
            <a:pPr indent="0" lvl="0" marL="0" marR="0" rtl="0" algn="l">
              <a:lnSpc>
                <a:spcPct val="100000"/>
              </a:lnSpc>
              <a:spcBef>
                <a:spcPts val="0"/>
              </a:spcBef>
              <a:spcAft>
                <a:spcPts val="0"/>
              </a:spcAft>
              <a:buClr>
                <a:srgbClr val="000000"/>
              </a:buClr>
              <a:buSzPts val="1700"/>
              <a:buFont typeface="Arial"/>
              <a:buNone/>
            </a:pPr>
            <a:r>
              <a:rPr b="0" i="0" lang="it-IT" sz="1700" u="none" cap="none" strike="noStrike">
                <a:solidFill>
                  <a:schemeClr val="dk2"/>
                </a:solidFill>
                <a:highlight>
                  <a:srgbClr val="FFFFFF"/>
                </a:highlight>
                <a:latin typeface="Lato"/>
                <a:ea typeface="Lato"/>
                <a:cs typeface="Lato"/>
                <a:sym typeface="Lato"/>
              </a:rPr>
              <a:t>La scelta del software può dipendere da:</a:t>
            </a:r>
            <a:endParaRPr b="0" i="0" sz="1700" u="none" cap="none" strike="noStrike">
              <a:solidFill>
                <a:schemeClr val="dk2"/>
              </a:solidFill>
              <a:highlight>
                <a:srgbClr val="FFFFFF"/>
              </a:highlight>
              <a:latin typeface="Lato"/>
              <a:ea typeface="Lato"/>
              <a:cs typeface="Lato"/>
              <a:sym typeface="Lato"/>
            </a:endParaRPr>
          </a:p>
          <a:p>
            <a:pPr indent="0" lvl="0" marL="0" marR="0" rtl="0" algn="l">
              <a:lnSpc>
                <a:spcPct val="100000"/>
              </a:lnSpc>
              <a:spcBef>
                <a:spcPts val="1600"/>
              </a:spcBef>
              <a:spcAft>
                <a:spcPts val="0"/>
              </a:spcAft>
              <a:buClr>
                <a:srgbClr val="000000"/>
              </a:buClr>
              <a:buSzPts val="1700"/>
              <a:buFont typeface="Arial"/>
              <a:buNone/>
            </a:pPr>
            <a:r>
              <a:rPr b="0" i="0" lang="it-IT" sz="1700" u="none" cap="none" strike="noStrike">
                <a:solidFill>
                  <a:schemeClr val="dk2"/>
                </a:solidFill>
                <a:highlight>
                  <a:srgbClr val="FFFFFF"/>
                </a:highlight>
                <a:latin typeface="Lato"/>
                <a:ea typeface="Lato"/>
                <a:cs typeface="Lato"/>
                <a:sym typeface="Lato"/>
              </a:rPr>
              <a:t>- esigenze;</a:t>
            </a:r>
            <a:endParaRPr b="0" i="0" sz="1700" u="none" cap="none" strike="noStrike">
              <a:solidFill>
                <a:schemeClr val="dk2"/>
              </a:solidFill>
              <a:highlight>
                <a:srgbClr val="FFFFFF"/>
              </a:highlight>
              <a:latin typeface="Lato"/>
              <a:ea typeface="Lato"/>
              <a:cs typeface="Lato"/>
              <a:sym typeface="Lato"/>
            </a:endParaRPr>
          </a:p>
          <a:p>
            <a:pPr indent="0" lvl="0" marL="0" marR="0" rtl="0" algn="l">
              <a:lnSpc>
                <a:spcPct val="100000"/>
              </a:lnSpc>
              <a:spcBef>
                <a:spcPts val="1600"/>
              </a:spcBef>
              <a:spcAft>
                <a:spcPts val="0"/>
              </a:spcAft>
              <a:buClr>
                <a:srgbClr val="000000"/>
              </a:buClr>
              <a:buSzPts val="1700"/>
              <a:buFont typeface="Arial"/>
              <a:buNone/>
            </a:pPr>
            <a:r>
              <a:rPr b="0" i="0" lang="it-IT" sz="1700" u="none" cap="none" strike="noStrike">
                <a:solidFill>
                  <a:schemeClr val="dk2"/>
                </a:solidFill>
                <a:highlight>
                  <a:srgbClr val="FFFFFF"/>
                </a:highlight>
                <a:latin typeface="Lato"/>
                <a:ea typeface="Lato"/>
                <a:cs typeface="Lato"/>
                <a:sym typeface="Lato"/>
              </a:rPr>
              <a:t>- requisiti;</a:t>
            </a:r>
            <a:endParaRPr b="0" i="0" sz="1700" u="none" cap="none" strike="noStrike">
              <a:solidFill>
                <a:schemeClr val="dk2"/>
              </a:solidFill>
              <a:highlight>
                <a:srgbClr val="FFFFFF"/>
              </a:highlight>
              <a:latin typeface="Lato"/>
              <a:ea typeface="Lato"/>
              <a:cs typeface="Lato"/>
              <a:sym typeface="Lato"/>
            </a:endParaRPr>
          </a:p>
          <a:p>
            <a:pPr indent="0" lvl="0" marL="0" marR="0" rtl="0" algn="l">
              <a:lnSpc>
                <a:spcPct val="100000"/>
              </a:lnSpc>
              <a:spcBef>
                <a:spcPts val="1600"/>
              </a:spcBef>
              <a:spcAft>
                <a:spcPts val="1600"/>
              </a:spcAft>
              <a:buClr>
                <a:srgbClr val="000000"/>
              </a:buClr>
              <a:buSzPts val="1700"/>
              <a:buFont typeface="Arial"/>
              <a:buNone/>
            </a:pPr>
            <a:r>
              <a:rPr b="0" i="0" lang="it-IT" sz="1700" u="none" cap="none" strike="noStrike">
                <a:solidFill>
                  <a:schemeClr val="dk2"/>
                </a:solidFill>
                <a:highlight>
                  <a:srgbClr val="FFFFFF"/>
                </a:highlight>
                <a:latin typeface="Lato"/>
                <a:ea typeface="Lato"/>
                <a:cs typeface="Lato"/>
                <a:sym typeface="Lato"/>
              </a:rPr>
              <a:t>- costi.</a:t>
            </a:r>
            <a:endParaRPr b="1" i="0" sz="2100" u="none" cap="none" strike="noStrike">
              <a:solidFill>
                <a:schemeClr val="dk1"/>
              </a:solidFill>
              <a:latin typeface="Lato"/>
              <a:ea typeface="Lato"/>
              <a:cs typeface="Lato"/>
              <a:sym typeface="Lato"/>
            </a:endParaRPr>
          </a:p>
        </p:txBody>
      </p:sp>
      <p:pic>
        <p:nvPicPr>
          <p:cNvPr id="611" name="Google Shape;611;p53"/>
          <p:cNvPicPr preferRelativeResize="0"/>
          <p:nvPr/>
        </p:nvPicPr>
        <p:blipFill rotWithShape="1">
          <a:blip r:embed="rId4">
            <a:alphaModFix/>
          </a:blip>
          <a:srcRect b="0" l="0" r="0" t="0"/>
          <a:stretch/>
        </p:blipFill>
        <p:spPr>
          <a:xfrm>
            <a:off x="6559900" y="2912189"/>
            <a:ext cx="2397350" cy="1704375"/>
          </a:xfrm>
          <a:prstGeom prst="rect">
            <a:avLst/>
          </a:prstGeom>
          <a:noFill/>
          <a:ln>
            <a:noFill/>
          </a:ln>
        </p:spPr>
      </p:pic>
      <p:pic>
        <p:nvPicPr>
          <p:cNvPr id="612" name="Google Shape;612;p53"/>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id="617" name="Google Shape;617;p54"/>
          <p:cNvPicPr preferRelativeResize="0"/>
          <p:nvPr/>
        </p:nvPicPr>
        <p:blipFill rotWithShape="1">
          <a:blip r:embed="rId3">
            <a:alphaModFix/>
          </a:blip>
          <a:srcRect b="0" l="0" r="0" t="0"/>
          <a:stretch/>
        </p:blipFill>
        <p:spPr>
          <a:xfrm>
            <a:off x="0" y="447300"/>
            <a:ext cx="1097150" cy="1038100"/>
          </a:xfrm>
          <a:prstGeom prst="rect">
            <a:avLst/>
          </a:prstGeom>
          <a:noFill/>
          <a:ln>
            <a:noFill/>
          </a:ln>
        </p:spPr>
      </p:pic>
      <p:sp>
        <p:nvSpPr>
          <p:cNvPr id="618" name="Google Shape;618;p54"/>
          <p:cNvSpPr txBox="1"/>
          <p:nvPr>
            <p:ph type="title"/>
          </p:nvPr>
        </p:nvSpPr>
        <p:spPr>
          <a:xfrm>
            <a:off x="878700" y="494850"/>
            <a:ext cx="7386600" cy="749400"/>
          </a:xfrm>
          <a:prstGeom prst="rect">
            <a:avLst/>
          </a:prstGeom>
          <a:noFill/>
          <a:ln>
            <a:noFill/>
          </a:ln>
        </p:spPr>
        <p:txBody>
          <a:bodyPr anchorCtr="0" anchor="t" bIns="91425" lIns="91425" spcFirstLastPara="1" rIns="91425" wrap="square" tIns="91425">
            <a:noAutofit/>
          </a:bodyPr>
          <a:lstStyle/>
          <a:p>
            <a:pPr indent="0" lvl="0" marL="457200" rtl="0" algn="ctr">
              <a:lnSpc>
                <a:spcPct val="100000"/>
              </a:lnSpc>
              <a:spcBef>
                <a:spcPts val="0"/>
              </a:spcBef>
              <a:spcAft>
                <a:spcPts val="0"/>
              </a:spcAft>
              <a:buClr>
                <a:schemeClr val="dk2"/>
              </a:buClr>
              <a:buSzPts val="1100"/>
              <a:buFont typeface="Arial"/>
              <a:buNone/>
            </a:pPr>
            <a:r>
              <a:rPr lang="it-IT"/>
              <a:t>Suggerimenti per gli strumenti - Esempi</a:t>
            </a:r>
            <a:endParaRPr sz="2000"/>
          </a:p>
          <a:p>
            <a:pPr indent="0" lvl="0" marL="0" rtl="0" algn="ctr">
              <a:lnSpc>
                <a:spcPct val="100000"/>
              </a:lnSpc>
              <a:spcBef>
                <a:spcPts val="0"/>
              </a:spcBef>
              <a:spcAft>
                <a:spcPts val="0"/>
              </a:spcAft>
              <a:buSzPts val="3000"/>
              <a:buNone/>
            </a:pPr>
            <a:r>
              <a:t/>
            </a:r>
            <a:endParaRPr sz="2000"/>
          </a:p>
          <a:p>
            <a:pPr indent="0" lvl="0" marL="0" rtl="0" algn="ctr">
              <a:lnSpc>
                <a:spcPct val="100000"/>
              </a:lnSpc>
              <a:spcBef>
                <a:spcPts val="0"/>
              </a:spcBef>
              <a:spcAft>
                <a:spcPts val="0"/>
              </a:spcAft>
              <a:buSzPts val="3000"/>
              <a:buNone/>
            </a:pPr>
            <a:r>
              <a:t/>
            </a:r>
            <a:endParaRPr sz="2000"/>
          </a:p>
        </p:txBody>
      </p:sp>
      <p:graphicFrame>
        <p:nvGraphicFramePr>
          <p:cNvPr id="619" name="Google Shape;619;p54"/>
          <p:cNvGraphicFramePr/>
          <p:nvPr/>
        </p:nvGraphicFramePr>
        <p:xfrm>
          <a:off x="1048825" y="1485398"/>
          <a:ext cx="3000000" cy="3000000"/>
        </p:xfrm>
        <a:graphic>
          <a:graphicData uri="http://schemas.openxmlformats.org/drawingml/2006/table">
            <a:tbl>
              <a:tblPr>
                <a:noFill/>
                <a:tableStyleId>{460EBD19-95DA-48CA-B63E-AE03F65167CB}</a:tableStyleId>
              </a:tblPr>
              <a:tblGrid>
                <a:gridCol w="3497050"/>
                <a:gridCol w="3741950"/>
              </a:tblGrid>
              <a:tr h="420875">
                <a:tc>
                  <a:txBody>
                    <a:bodyPr/>
                    <a:lstStyle/>
                    <a:p>
                      <a:pPr indent="0" lvl="0" marL="0" marR="0" rtl="0" algn="l">
                        <a:lnSpc>
                          <a:spcPct val="115000"/>
                        </a:lnSpc>
                        <a:spcBef>
                          <a:spcPts val="0"/>
                        </a:spcBef>
                        <a:spcAft>
                          <a:spcPts val="0"/>
                        </a:spcAft>
                        <a:buClr>
                          <a:schemeClr val="dk2"/>
                        </a:buClr>
                        <a:buSzPts val="1100"/>
                        <a:buFont typeface="Arial"/>
                        <a:buNone/>
                      </a:pPr>
                      <a:r>
                        <a:rPr b="1" lang="it-IT" sz="1600" u="none" cap="none" strike="noStrike">
                          <a:solidFill>
                            <a:schemeClr val="dk1"/>
                          </a:solidFill>
                          <a:latin typeface="Lato"/>
                          <a:ea typeface="Lato"/>
                          <a:cs typeface="Lato"/>
                          <a:sym typeface="Lato"/>
                        </a:rPr>
                        <a:t>Software:</a:t>
                      </a:r>
                      <a:endParaRPr sz="900" u="none" cap="none" strike="noStrike"/>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2"/>
                        </a:buClr>
                        <a:buSzPts val="1100"/>
                        <a:buFont typeface="Arial"/>
                        <a:buNone/>
                      </a:pPr>
                      <a:r>
                        <a:rPr b="1" lang="it-IT" sz="1600" u="none" cap="none" strike="noStrike">
                          <a:solidFill>
                            <a:schemeClr val="dk1"/>
                          </a:solidFill>
                          <a:latin typeface="Lato"/>
                          <a:ea typeface="Lato"/>
                          <a:cs typeface="Lato"/>
                          <a:sym typeface="Lato"/>
                        </a:rPr>
                        <a:t>Pro:</a:t>
                      </a:r>
                      <a:endParaRPr sz="900" u="none" cap="none" strike="noStrike"/>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968825">
                <a:tc>
                  <a:txBody>
                    <a:bodyPr/>
                    <a:lstStyle/>
                    <a:p>
                      <a:pPr indent="0" lvl="0" marL="0" marR="0" rtl="0" algn="l">
                        <a:lnSpc>
                          <a:spcPct val="100000"/>
                        </a:lnSpc>
                        <a:spcBef>
                          <a:spcPts val="0"/>
                        </a:spcBef>
                        <a:spcAft>
                          <a:spcPts val="0"/>
                        </a:spcAft>
                        <a:buClr>
                          <a:srgbClr val="000000"/>
                        </a:buClr>
                        <a:buSzPts val="1400"/>
                        <a:buFont typeface="Arial"/>
                        <a:buNone/>
                      </a:pPr>
                      <a:r>
                        <a:rPr b="1" lang="it-IT" sz="1400" u="sng" cap="none" strike="noStrike">
                          <a:solidFill>
                            <a:schemeClr val="hlink"/>
                          </a:solidFill>
                          <a:latin typeface="Lato"/>
                          <a:ea typeface="Lato"/>
                          <a:cs typeface="Lato"/>
                          <a:sym typeface="Lato"/>
                          <a:hlinkClick r:id="rId4"/>
                        </a:rPr>
                        <a:t>Cube </a:t>
                      </a:r>
                      <a:endParaRPr b="1"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304800" lvl="0" marL="457200" marR="0" rtl="0" algn="l">
                        <a:lnSpc>
                          <a:spcPct val="115000"/>
                        </a:lnSpc>
                        <a:spcBef>
                          <a:spcPts val="0"/>
                        </a:spcBef>
                        <a:spcAft>
                          <a:spcPts val="0"/>
                        </a:spcAft>
                        <a:buClr>
                          <a:schemeClr val="dk2"/>
                        </a:buClr>
                        <a:buSzPts val="1200"/>
                        <a:buFont typeface="Calibri"/>
                        <a:buChar char="●"/>
                      </a:pPr>
                      <a:r>
                        <a:rPr lang="it-IT" sz="1200" u="none" cap="none" strike="noStrike">
                          <a:solidFill>
                            <a:schemeClr val="dk2"/>
                          </a:solidFill>
                          <a:latin typeface="Calibri"/>
                          <a:ea typeface="Calibri"/>
                          <a:cs typeface="Calibri"/>
                          <a:sym typeface="Calibri"/>
                        </a:rPr>
                        <a:t>Integrazioni intuitive di fogli di calcolo con Excel e Google Sheets</a:t>
                      </a:r>
                      <a:r>
                        <a:rPr lang="it-IT" sz="1200" u="none" cap="none" strike="noStrike">
                          <a:solidFill>
                            <a:schemeClr val="dk2"/>
                          </a:solidFill>
                          <a:highlight>
                            <a:srgbClr val="FFFFFF"/>
                          </a:highlight>
                          <a:latin typeface="Calibri"/>
                          <a:ea typeface="Calibri"/>
                          <a:cs typeface="Calibri"/>
                          <a:sym typeface="Calibri"/>
                        </a:rPr>
                        <a:t>; </a:t>
                      </a:r>
                      <a:endParaRPr sz="1200" u="none" cap="none" strike="noStrike">
                        <a:solidFill>
                          <a:schemeClr val="dk2"/>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2"/>
                        </a:buClr>
                        <a:buSzPts val="1200"/>
                        <a:buFont typeface="Calibri"/>
                        <a:buChar char="●"/>
                      </a:pPr>
                      <a:r>
                        <a:rPr lang="it-IT" sz="1200" u="none" cap="none" strike="noStrike">
                          <a:solidFill>
                            <a:schemeClr val="dk2"/>
                          </a:solidFill>
                          <a:latin typeface="Calibri"/>
                          <a:ea typeface="Calibri"/>
                          <a:cs typeface="Calibri"/>
                          <a:sym typeface="Calibri"/>
                        </a:rPr>
                        <a:t>Ottenere approfondimenti più intelligenti e più rapidi sui dati finanziari in tempo reale</a:t>
                      </a:r>
                      <a:r>
                        <a:rPr lang="it-IT" sz="1200" u="none" cap="none" strike="noStrike">
                          <a:solidFill>
                            <a:schemeClr val="dk2"/>
                          </a:solidFill>
                          <a:highlight>
                            <a:srgbClr val="FFFFFF"/>
                          </a:highlight>
                          <a:latin typeface="Calibri"/>
                          <a:ea typeface="Calibri"/>
                          <a:cs typeface="Calibri"/>
                          <a:sym typeface="Calibri"/>
                        </a:rPr>
                        <a:t>. </a:t>
                      </a:r>
                      <a:endParaRPr sz="1400" u="none" cap="none" strike="noStrike">
                        <a:latin typeface="Lato"/>
                        <a:ea typeface="Lato"/>
                        <a:cs typeface="Lato"/>
                        <a:sym typeface="Lato"/>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1575550">
                <a:tc>
                  <a:txBody>
                    <a:bodyPr/>
                    <a:lstStyle/>
                    <a:p>
                      <a:pPr indent="0" lvl="0" marL="0" marR="0" rtl="0" algn="l">
                        <a:lnSpc>
                          <a:spcPct val="100000"/>
                        </a:lnSpc>
                        <a:spcBef>
                          <a:spcPts val="0"/>
                        </a:spcBef>
                        <a:spcAft>
                          <a:spcPts val="0"/>
                        </a:spcAft>
                        <a:buClr>
                          <a:srgbClr val="000000"/>
                        </a:buClr>
                        <a:buSzPts val="1400"/>
                        <a:buFont typeface="Arial"/>
                        <a:buNone/>
                      </a:pPr>
                      <a:r>
                        <a:rPr b="1" lang="it-IT" sz="1400" u="sng" cap="none" strike="noStrike">
                          <a:solidFill>
                            <a:schemeClr val="hlink"/>
                          </a:solidFill>
                          <a:latin typeface="Lato"/>
                          <a:ea typeface="Lato"/>
                          <a:cs typeface="Lato"/>
                          <a:sym typeface="Lato"/>
                          <a:hlinkClick r:id="rId5"/>
                        </a:rPr>
                        <a:t>Anaplan</a:t>
                      </a:r>
                      <a:endParaRPr b="1" sz="1400" u="none" cap="none" strike="noStrike">
                        <a:latin typeface="Lato"/>
                        <a:ea typeface="Lato"/>
                        <a:cs typeface="Lato"/>
                        <a:sym typeface="Lato"/>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304800" lvl="0" marL="457200" marR="0" rtl="0" algn="l">
                        <a:lnSpc>
                          <a:spcPct val="115000"/>
                        </a:lnSpc>
                        <a:spcBef>
                          <a:spcPts val="0"/>
                        </a:spcBef>
                        <a:spcAft>
                          <a:spcPts val="0"/>
                        </a:spcAft>
                        <a:buClr>
                          <a:schemeClr val="dk2"/>
                        </a:buClr>
                        <a:buSzPts val="1200"/>
                        <a:buFont typeface="Calibri"/>
                        <a:buChar char="●"/>
                      </a:pPr>
                      <a:r>
                        <a:rPr lang="it-IT" sz="1200" u="none" cap="none" strike="noStrike">
                          <a:solidFill>
                            <a:schemeClr val="dk2"/>
                          </a:solidFill>
                          <a:latin typeface="Calibri"/>
                          <a:ea typeface="Calibri"/>
                          <a:cs typeface="Calibri"/>
                          <a:sym typeface="Calibri"/>
                        </a:rPr>
                        <a:t>Possibilità di collegarsi a un numero qualsiasi di flussi di pianificazione tramite un unico cruscotto</a:t>
                      </a:r>
                      <a:r>
                        <a:rPr lang="it-IT" sz="1200" u="none" cap="none" strike="noStrike">
                          <a:solidFill>
                            <a:schemeClr val="dk2"/>
                          </a:solidFill>
                          <a:highlight>
                            <a:srgbClr val="FFFFFF"/>
                          </a:highlight>
                          <a:latin typeface="Calibri"/>
                          <a:ea typeface="Calibri"/>
                          <a:cs typeface="Calibri"/>
                          <a:sym typeface="Calibri"/>
                        </a:rPr>
                        <a:t>; </a:t>
                      </a:r>
                      <a:endParaRPr sz="1200" u="none" cap="none" strike="noStrike">
                        <a:solidFill>
                          <a:schemeClr val="dk2"/>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2"/>
                        </a:buClr>
                        <a:buSzPts val="1200"/>
                        <a:buFont typeface="Calibri"/>
                        <a:buChar char="●"/>
                      </a:pPr>
                      <a:r>
                        <a:rPr lang="it-IT" sz="1200" u="none" cap="none" strike="noStrike">
                          <a:solidFill>
                            <a:schemeClr val="dk2"/>
                          </a:solidFill>
                          <a:latin typeface="Calibri"/>
                          <a:ea typeface="Calibri"/>
                          <a:cs typeface="Calibri"/>
                          <a:sym typeface="Calibri"/>
                        </a:rPr>
                        <a:t>Interfaccia utente intuitiva e ampiamente personalizzabile</a:t>
                      </a:r>
                      <a:r>
                        <a:rPr lang="it-IT" sz="1200" u="none" cap="none" strike="noStrike">
                          <a:solidFill>
                            <a:schemeClr val="dk2"/>
                          </a:solidFill>
                          <a:highlight>
                            <a:srgbClr val="FFFFFF"/>
                          </a:highlight>
                          <a:latin typeface="Calibri"/>
                          <a:ea typeface="Calibri"/>
                          <a:cs typeface="Calibri"/>
                          <a:sym typeface="Calibri"/>
                        </a:rPr>
                        <a:t>; </a:t>
                      </a:r>
                      <a:endParaRPr sz="1200" u="none" cap="none" strike="noStrike">
                        <a:solidFill>
                          <a:schemeClr val="dk2"/>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2"/>
                        </a:buClr>
                        <a:buSzPts val="1200"/>
                        <a:buFont typeface="Calibri"/>
                        <a:buChar char="●"/>
                      </a:pPr>
                      <a:r>
                        <a:rPr lang="it-IT" sz="1200" u="none" cap="none" strike="noStrike">
                          <a:solidFill>
                            <a:schemeClr val="dk2"/>
                          </a:solidFill>
                          <a:latin typeface="Calibri"/>
                          <a:ea typeface="Calibri"/>
                          <a:cs typeface="Calibri"/>
                          <a:sym typeface="Calibri"/>
                        </a:rPr>
                        <a:t>Possibilità di ottenere report dettagliati in tempo reale con pochi clic</a:t>
                      </a:r>
                      <a:r>
                        <a:rPr lang="it-IT" sz="1200" u="none" cap="none" strike="noStrike">
                          <a:solidFill>
                            <a:schemeClr val="dk2"/>
                          </a:solidFill>
                          <a:highlight>
                            <a:srgbClr val="FFFFFF"/>
                          </a:highlight>
                          <a:latin typeface="Calibri"/>
                          <a:ea typeface="Calibri"/>
                          <a:cs typeface="Calibri"/>
                          <a:sym typeface="Calibri"/>
                        </a:rPr>
                        <a:t>. </a:t>
                      </a:r>
                      <a:endParaRPr sz="1200" u="none" cap="none" strike="noStrike">
                        <a:solidFill>
                          <a:schemeClr val="dk2"/>
                        </a:solidFill>
                        <a:highlight>
                          <a:srgbClr val="FFFFFF"/>
                        </a:highlight>
                        <a:latin typeface="Calibri"/>
                        <a:ea typeface="Calibri"/>
                        <a:cs typeface="Calibri"/>
                        <a:sym typeface="Calibri"/>
                      </a:endParaRPr>
                    </a:p>
                    <a:p>
                      <a:pPr indent="-228600" lvl="0" marL="457200" marR="0" rtl="0" algn="l">
                        <a:lnSpc>
                          <a:spcPct val="115000"/>
                        </a:lnSpc>
                        <a:spcBef>
                          <a:spcPts val="0"/>
                        </a:spcBef>
                        <a:spcAft>
                          <a:spcPts val="0"/>
                        </a:spcAft>
                        <a:buClr>
                          <a:srgbClr val="000000"/>
                        </a:buClr>
                        <a:buSzPts val="1200"/>
                        <a:buFont typeface="Arial"/>
                        <a:buNone/>
                      </a:pPr>
                      <a:r>
                        <a:t/>
                      </a:r>
                      <a:endParaRPr sz="1200" u="none" cap="none" strike="noStrike">
                        <a:solidFill>
                          <a:schemeClr val="dk2"/>
                        </a:solidFill>
                        <a:highlight>
                          <a:srgbClr val="FFFFFF"/>
                        </a:highlight>
                        <a:latin typeface="Calibri"/>
                        <a:ea typeface="Calibri"/>
                        <a:cs typeface="Calibri"/>
                        <a:sym typeface="Calibri"/>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bl>
          </a:graphicData>
        </a:graphic>
      </p:graphicFrame>
      <p:pic>
        <p:nvPicPr>
          <p:cNvPr id="620" name="Google Shape;620;p54"/>
          <p:cNvPicPr preferRelativeResize="0"/>
          <p:nvPr/>
        </p:nvPicPr>
        <p:blipFill rotWithShape="1">
          <a:blip r:embed="rId6">
            <a:alphaModFix/>
          </a:blip>
          <a:srcRect b="0" l="0" r="0" t="0"/>
          <a:stretch/>
        </p:blipFill>
        <p:spPr>
          <a:xfrm>
            <a:off x="7744975" y="565124"/>
            <a:ext cx="882275" cy="882275"/>
          </a:xfrm>
          <a:prstGeom prst="rect">
            <a:avLst/>
          </a:prstGeom>
          <a:noFill/>
          <a:ln>
            <a:noFill/>
          </a:ln>
        </p:spPr>
      </p:pic>
      <p:pic>
        <p:nvPicPr>
          <p:cNvPr id="621" name="Google Shape;621;p54"/>
          <p:cNvPicPr preferRelativeResize="0"/>
          <p:nvPr/>
        </p:nvPicPr>
        <p:blipFill rotWithShape="1">
          <a:blip r:embed="rId7">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p55"/>
          <p:cNvPicPr preferRelativeResize="0"/>
          <p:nvPr/>
        </p:nvPicPr>
        <p:blipFill rotWithShape="1">
          <a:blip r:embed="rId3">
            <a:alphaModFix/>
          </a:blip>
          <a:srcRect b="0" l="0" r="0" t="0"/>
          <a:stretch/>
        </p:blipFill>
        <p:spPr>
          <a:xfrm>
            <a:off x="0" y="447300"/>
            <a:ext cx="1097150" cy="1038100"/>
          </a:xfrm>
          <a:prstGeom prst="rect">
            <a:avLst/>
          </a:prstGeom>
          <a:noFill/>
          <a:ln>
            <a:noFill/>
          </a:ln>
        </p:spPr>
      </p:pic>
      <p:sp>
        <p:nvSpPr>
          <p:cNvPr id="627" name="Google Shape;627;p55"/>
          <p:cNvSpPr txBox="1"/>
          <p:nvPr>
            <p:ph type="title"/>
          </p:nvPr>
        </p:nvSpPr>
        <p:spPr>
          <a:xfrm>
            <a:off x="878700" y="516800"/>
            <a:ext cx="7386600" cy="749400"/>
          </a:xfrm>
          <a:prstGeom prst="rect">
            <a:avLst/>
          </a:prstGeom>
          <a:noFill/>
          <a:ln>
            <a:noFill/>
          </a:ln>
        </p:spPr>
        <p:txBody>
          <a:bodyPr anchorCtr="0" anchor="t" bIns="91425" lIns="91425" spcFirstLastPara="1" rIns="91425" wrap="square" tIns="91425">
            <a:noAutofit/>
          </a:bodyPr>
          <a:lstStyle/>
          <a:p>
            <a:pPr indent="0" lvl="0" marL="457200" rtl="0" algn="ctr">
              <a:lnSpc>
                <a:spcPct val="100000"/>
              </a:lnSpc>
              <a:spcBef>
                <a:spcPts val="0"/>
              </a:spcBef>
              <a:spcAft>
                <a:spcPts val="0"/>
              </a:spcAft>
              <a:buSzPts val="3000"/>
              <a:buNone/>
            </a:pPr>
            <a:r>
              <a:rPr lang="it-IT"/>
              <a:t>Suggerimenti per gli strumenti - Esempi</a:t>
            </a:r>
            <a:endParaRPr sz="2000"/>
          </a:p>
          <a:p>
            <a:pPr indent="0" lvl="0" marL="0" rtl="0" algn="ctr">
              <a:lnSpc>
                <a:spcPct val="100000"/>
              </a:lnSpc>
              <a:spcBef>
                <a:spcPts val="0"/>
              </a:spcBef>
              <a:spcAft>
                <a:spcPts val="0"/>
              </a:spcAft>
              <a:buSzPts val="3000"/>
              <a:buNone/>
            </a:pPr>
            <a:r>
              <a:t/>
            </a:r>
            <a:endParaRPr sz="2000"/>
          </a:p>
          <a:p>
            <a:pPr indent="0" lvl="0" marL="0" rtl="0" algn="ctr">
              <a:lnSpc>
                <a:spcPct val="100000"/>
              </a:lnSpc>
              <a:spcBef>
                <a:spcPts val="0"/>
              </a:spcBef>
              <a:spcAft>
                <a:spcPts val="0"/>
              </a:spcAft>
              <a:buSzPts val="3000"/>
              <a:buNone/>
            </a:pPr>
            <a:r>
              <a:t/>
            </a:r>
            <a:endParaRPr sz="2000"/>
          </a:p>
        </p:txBody>
      </p:sp>
      <p:graphicFrame>
        <p:nvGraphicFramePr>
          <p:cNvPr id="628" name="Google Shape;628;p55"/>
          <p:cNvGraphicFramePr/>
          <p:nvPr/>
        </p:nvGraphicFramePr>
        <p:xfrm>
          <a:off x="1048825" y="1533724"/>
          <a:ext cx="3000000" cy="3000000"/>
        </p:xfrm>
        <a:graphic>
          <a:graphicData uri="http://schemas.openxmlformats.org/drawingml/2006/table">
            <a:tbl>
              <a:tblPr>
                <a:noFill/>
                <a:tableStyleId>{460EBD19-95DA-48CA-B63E-AE03F65167CB}</a:tableStyleId>
              </a:tblPr>
              <a:tblGrid>
                <a:gridCol w="3497050"/>
                <a:gridCol w="3741950"/>
              </a:tblGrid>
              <a:tr h="431600">
                <a:tc>
                  <a:txBody>
                    <a:bodyPr/>
                    <a:lstStyle/>
                    <a:p>
                      <a:pPr indent="0" lvl="0" marL="0" marR="0" rtl="0" algn="l">
                        <a:lnSpc>
                          <a:spcPct val="115000"/>
                        </a:lnSpc>
                        <a:spcBef>
                          <a:spcPts val="0"/>
                        </a:spcBef>
                        <a:spcAft>
                          <a:spcPts val="0"/>
                        </a:spcAft>
                        <a:buClr>
                          <a:schemeClr val="dk2"/>
                        </a:buClr>
                        <a:buSzPts val="1100"/>
                        <a:buFont typeface="Arial"/>
                        <a:buNone/>
                      </a:pPr>
                      <a:r>
                        <a:rPr b="1" lang="it-IT" sz="1600" u="none" cap="none" strike="noStrike">
                          <a:solidFill>
                            <a:schemeClr val="dk1"/>
                          </a:solidFill>
                          <a:latin typeface="Lato"/>
                          <a:ea typeface="Lato"/>
                          <a:cs typeface="Lato"/>
                          <a:sym typeface="Lato"/>
                        </a:rPr>
                        <a:t>Software:</a:t>
                      </a:r>
                      <a:endParaRPr sz="900" u="none" cap="none" strike="noStrike"/>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2"/>
                        </a:buClr>
                        <a:buSzPts val="1100"/>
                        <a:buFont typeface="Arial"/>
                        <a:buNone/>
                      </a:pPr>
                      <a:r>
                        <a:rPr b="1" lang="it-IT" sz="1600" u="none" cap="none" strike="noStrike">
                          <a:solidFill>
                            <a:schemeClr val="dk1"/>
                          </a:solidFill>
                          <a:latin typeface="Lato"/>
                          <a:ea typeface="Lato"/>
                          <a:cs typeface="Lato"/>
                          <a:sym typeface="Lato"/>
                        </a:rPr>
                        <a:t>Pro:</a:t>
                      </a:r>
                      <a:endParaRPr sz="900" u="none" cap="none" strike="noStrike"/>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1245575">
                <a:tc>
                  <a:txBody>
                    <a:bodyPr/>
                    <a:lstStyle/>
                    <a:p>
                      <a:pPr indent="0" lvl="0" marL="0" marR="0" rtl="0" algn="l">
                        <a:lnSpc>
                          <a:spcPct val="100000"/>
                        </a:lnSpc>
                        <a:spcBef>
                          <a:spcPts val="0"/>
                        </a:spcBef>
                        <a:spcAft>
                          <a:spcPts val="0"/>
                        </a:spcAft>
                        <a:buClr>
                          <a:srgbClr val="000000"/>
                        </a:buClr>
                        <a:buSzPts val="1400"/>
                        <a:buFont typeface="Arial"/>
                        <a:buNone/>
                      </a:pPr>
                      <a:r>
                        <a:rPr b="1" lang="it-IT" sz="1400" u="sng" cap="none" strike="noStrike">
                          <a:solidFill>
                            <a:schemeClr val="hlink"/>
                          </a:solidFill>
                          <a:latin typeface="Lato"/>
                          <a:ea typeface="Lato"/>
                          <a:cs typeface="Lato"/>
                          <a:sym typeface="Lato"/>
                          <a:hlinkClick r:id="rId4"/>
                        </a:rPr>
                        <a:t>Vena</a:t>
                      </a:r>
                      <a:endParaRPr b="1"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304800" lvl="0" marL="457200" marR="0" rtl="0" algn="l">
                        <a:lnSpc>
                          <a:spcPct val="115000"/>
                        </a:lnSpc>
                        <a:spcBef>
                          <a:spcPts val="0"/>
                        </a:spcBef>
                        <a:spcAft>
                          <a:spcPts val="0"/>
                        </a:spcAft>
                        <a:buClr>
                          <a:schemeClr val="dk2"/>
                        </a:buClr>
                        <a:buSzPts val="1200"/>
                        <a:buFont typeface="Calibri"/>
                        <a:buChar char="●"/>
                      </a:pPr>
                      <a:r>
                        <a:rPr lang="it-IT" sz="1200" u="none" cap="none" strike="noStrike">
                          <a:solidFill>
                            <a:schemeClr val="dk2"/>
                          </a:solidFill>
                          <a:highlight>
                            <a:srgbClr val="FFFFFF"/>
                          </a:highlight>
                          <a:latin typeface="Calibri"/>
                          <a:ea typeface="Calibri"/>
                          <a:cs typeface="Calibri"/>
                          <a:sym typeface="Calibri"/>
                        </a:rPr>
                        <a:t>Utilizza Excel </a:t>
                      </a:r>
                      <a:endParaRPr sz="1200" u="none" cap="none" strike="noStrike">
                        <a:solidFill>
                          <a:schemeClr val="dk2"/>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2"/>
                        </a:buClr>
                        <a:buSzPts val="1200"/>
                        <a:buFont typeface="Calibri"/>
                        <a:buChar char="●"/>
                      </a:pPr>
                      <a:r>
                        <a:rPr lang="it-IT" sz="1200" u="none" cap="none" strike="noStrike">
                          <a:solidFill>
                            <a:schemeClr val="dk2"/>
                          </a:solidFill>
                          <a:latin typeface="Calibri"/>
                          <a:ea typeface="Calibri"/>
                          <a:cs typeface="Calibri"/>
                          <a:sym typeface="Calibri"/>
                        </a:rPr>
                        <a:t>Personale di supporto competente e materiale di formazione online</a:t>
                      </a:r>
                      <a:r>
                        <a:rPr lang="it-IT" sz="1200" u="none" cap="none" strike="noStrike">
                          <a:solidFill>
                            <a:schemeClr val="dk2"/>
                          </a:solidFill>
                          <a:highlight>
                            <a:srgbClr val="FFFFFF"/>
                          </a:highlight>
                          <a:latin typeface="Calibri"/>
                          <a:ea typeface="Calibri"/>
                          <a:cs typeface="Calibri"/>
                          <a:sym typeface="Calibri"/>
                        </a:rPr>
                        <a:t>; </a:t>
                      </a:r>
                      <a:endParaRPr sz="1200" u="none" cap="none" strike="noStrike">
                        <a:solidFill>
                          <a:schemeClr val="dk2"/>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2"/>
                        </a:buClr>
                        <a:buSzPts val="1200"/>
                        <a:buFont typeface="Calibri"/>
                        <a:buChar char="●"/>
                      </a:pPr>
                      <a:r>
                        <a:rPr lang="it-IT" sz="1200" u="none" cap="none" strike="noStrike">
                          <a:solidFill>
                            <a:schemeClr val="dk2"/>
                          </a:solidFill>
                          <a:latin typeface="Calibri"/>
                          <a:ea typeface="Calibri"/>
                          <a:cs typeface="Calibri"/>
                          <a:sym typeface="Calibri"/>
                        </a:rPr>
                        <a:t>Reportistica flessibile</a:t>
                      </a:r>
                      <a:r>
                        <a:rPr lang="it-IT" sz="1200" u="none" cap="none" strike="noStrike">
                          <a:solidFill>
                            <a:schemeClr val="dk2"/>
                          </a:solidFill>
                          <a:highlight>
                            <a:srgbClr val="FFFFFF"/>
                          </a:highlight>
                          <a:latin typeface="Calibri"/>
                          <a:ea typeface="Calibri"/>
                          <a:cs typeface="Calibri"/>
                          <a:sym typeface="Calibri"/>
                        </a:rPr>
                        <a:t>;</a:t>
                      </a:r>
                      <a:endParaRPr sz="1200" u="none" cap="none" strike="noStrike">
                        <a:solidFill>
                          <a:schemeClr val="dk2"/>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2"/>
                        </a:buClr>
                        <a:buSzPts val="1200"/>
                        <a:buFont typeface="Calibri"/>
                        <a:buChar char="●"/>
                      </a:pPr>
                      <a:r>
                        <a:rPr lang="it-IT" sz="1200" u="none" cap="none" strike="noStrike">
                          <a:solidFill>
                            <a:schemeClr val="dk2"/>
                          </a:solidFill>
                          <a:latin typeface="Calibri"/>
                          <a:ea typeface="Calibri"/>
                          <a:cs typeface="Calibri"/>
                          <a:sym typeface="Calibri"/>
                        </a:rPr>
                        <a:t>Basato su cloud con supporto mobile</a:t>
                      </a:r>
                      <a:r>
                        <a:rPr lang="it-IT" sz="1200" u="none" cap="none" strike="noStrike">
                          <a:solidFill>
                            <a:schemeClr val="dk2"/>
                          </a:solidFill>
                          <a:highlight>
                            <a:srgbClr val="FFFFFF"/>
                          </a:highlight>
                          <a:latin typeface="Calibri"/>
                          <a:ea typeface="Calibri"/>
                          <a:cs typeface="Calibri"/>
                          <a:sym typeface="Calibri"/>
                        </a:rPr>
                        <a:t>.</a:t>
                      </a:r>
                      <a:endParaRPr sz="1200" u="none" cap="none" strike="noStrike">
                        <a:solidFill>
                          <a:schemeClr val="dk2"/>
                        </a:solidFill>
                        <a:highlight>
                          <a:srgbClr val="FFFFFF"/>
                        </a:highlight>
                        <a:latin typeface="Calibri"/>
                        <a:ea typeface="Calibri"/>
                        <a:cs typeface="Calibri"/>
                        <a:sym typeface="Calibri"/>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1207350">
                <a:tc>
                  <a:txBody>
                    <a:bodyPr/>
                    <a:lstStyle/>
                    <a:p>
                      <a:pPr indent="0" lvl="0" marL="0" marR="0" rtl="0" algn="l">
                        <a:lnSpc>
                          <a:spcPct val="100000"/>
                        </a:lnSpc>
                        <a:spcBef>
                          <a:spcPts val="0"/>
                        </a:spcBef>
                        <a:spcAft>
                          <a:spcPts val="0"/>
                        </a:spcAft>
                        <a:buClr>
                          <a:srgbClr val="000000"/>
                        </a:buClr>
                        <a:buSzPts val="1400"/>
                        <a:buFont typeface="Arial"/>
                        <a:buNone/>
                      </a:pPr>
                      <a:r>
                        <a:rPr b="1" lang="it-IT" sz="1400" u="sng" cap="none" strike="noStrike">
                          <a:solidFill>
                            <a:schemeClr val="hlink"/>
                          </a:solidFill>
                          <a:latin typeface="Lato"/>
                          <a:ea typeface="Lato"/>
                          <a:cs typeface="Lato"/>
                          <a:sym typeface="Lato"/>
                          <a:hlinkClick r:id="rId5"/>
                        </a:rPr>
                        <a:t>Planful</a:t>
                      </a:r>
                      <a:endParaRPr b="1" sz="1400" u="none" cap="none" strike="noStrike">
                        <a:latin typeface="Lato"/>
                        <a:ea typeface="Lato"/>
                        <a:cs typeface="Lato"/>
                        <a:sym typeface="Lato"/>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304800" lvl="0" marL="457200" marR="0" rtl="0" algn="l">
                        <a:lnSpc>
                          <a:spcPct val="115000"/>
                        </a:lnSpc>
                        <a:spcBef>
                          <a:spcPts val="0"/>
                        </a:spcBef>
                        <a:spcAft>
                          <a:spcPts val="0"/>
                        </a:spcAft>
                        <a:buClr>
                          <a:schemeClr val="dk2"/>
                        </a:buClr>
                        <a:buSzPts val="1200"/>
                        <a:buFont typeface="Calibri"/>
                        <a:buChar char="●"/>
                      </a:pPr>
                      <a:r>
                        <a:rPr lang="it-IT" sz="1200" u="none" cap="none" strike="noStrike">
                          <a:solidFill>
                            <a:schemeClr val="dk2"/>
                          </a:solidFill>
                          <a:latin typeface="Calibri"/>
                          <a:ea typeface="Calibri"/>
                          <a:cs typeface="Calibri"/>
                          <a:sym typeface="Calibri"/>
                        </a:rPr>
                        <a:t>Modelli di budgeting, previsione e analisi dei flussi di cassa molto flessibili e facili da usare</a:t>
                      </a:r>
                      <a:r>
                        <a:rPr lang="it-IT" sz="1200" u="none" cap="none" strike="noStrike">
                          <a:solidFill>
                            <a:schemeClr val="dk2"/>
                          </a:solidFill>
                          <a:highlight>
                            <a:srgbClr val="FFFFFF"/>
                          </a:highlight>
                          <a:latin typeface="Calibri"/>
                          <a:ea typeface="Calibri"/>
                          <a:cs typeface="Calibri"/>
                          <a:sym typeface="Calibri"/>
                        </a:rPr>
                        <a:t>; </a:t>
                      </a:r>
                      <a:endParaRPr sz="1200" u="none" cap="none" strike="noStrike">
                        <a:solidFill>
                          <a:schemeClr val="dk2"/>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2"/>
                        </a:buClr>
                        <a:buSzPts val="1200"/>
                        <a:buFont typeface="Calibri"/>
                        <a:buChar char="●"/>
                      </a:pPr>
                      <a:r>
                        <a:rPr lang="it-IT" sz="1200" u="none" cap="none" strike="noStrike">
                          <a:solidFill>
                            <a:schemeClr val="dk2"/>
                          </a:solidFill>
                          <a:latin typeface="Calibri"/>
                          <a:ea typeface="Calibri"/>
                          <a:cs typeface="Calibri"/>
                          <a:sym typeface="Calibri"/>
                        </a:rPr>
                        <a:t>Capacità di gestire esigenze di reporting complesse</a:t>
                      </a:r>
                      <a:r>
                        <a:rPr lang="it-IT" sz="1200" u="none" cap="none" strike="noStrike">
                          <a:solidFill>
                            <a:schemeClr val="dk2"/>
                          </a:solidFill>
                          <a:highlight>
                            <a:srgbClr val="FFFFFF"/>
                          </a:highlight>
                          <a:latin typeface="Calibri"/>
                          <a:ea typeface="Calibri"/>
                          <a:cs typeface="Calibri"/>
                          <a:sym typeface="Calibri"/>
                        </a:rPr>
                        <a:t>; </a:t>
                      </a:r>
                      <a:endParaRPr sz="1200" u="none" cap="none" strike="noStrike">
                        <a:solidFill>
                          <a:schemeClr val="dk2"/>
                        </a:solidFill>
                        <a:highlight>
                          <a:srgbClr val="FFFFFF"/>
                        </a:highlight>
                        <a:latin typeface="Calibri"/>
                        <a:ea typeface="Calibri"/>
                        <a:cs typeface="Calibri"/>
                        <a:sym typeface="Calibri"/>
                      </a:endParaRPr>
                    </a:p>
                    <a:p>
                      <a:pPr indent="-304800" lvl="0" marL="457200" marR="0" rtl="0" algn="l">
                        <a:lnSpc>
                          <a:spcPct val="115000"/>
                        </a:lnSpc>
                        <a:spcBef>
                          <a:spcPts val="0"/>
                        </a:spcBef>
                        <a:spcAft>
                          <a:spcPts val="0"/>
                        </a:spcAft>
                        <a:buClr>
                          <a:schemeClr val="dk2"/>
                        </a:buClr>
                        <a:buSzPts val="1200"/>
                        <a:buFont typeface="Calibri"/>
                        <a:buChar char="●"/>
                      </a:pPr>
                      <a:r>
                        <a:rPr lang="it-IT" sz="1200" u="none" cap="none" strike="noStrike">
                          <a:solidFill>
                            <a:schemeClr val="dk2"/>
                          </a:solidFill>
                          <a:latin typeface="Calibri"/>
                          <a:ea typeface="Calibri"/>
                          <a:cs typeface="Calibri"/>
                          <a:sym typeface="Calibri"/>
                        </a:rPr>
                        <a:t>Interfaccia simile a quella di Excel</a:t>
                      </a:r>
                      <a:r>
                        <a:rPr lang="it-IT" sz="1200" u="none" cap="none" strike="noStrike">
                          <a:solidFill>
                            <a:schemeClr val="dk2"/>
                          </a:solidFill>
                          <a:highlight>
                            <a:srgbClr val="FFFFFF"/>
                          </a:highlight>
                          <a:latin typeface="Calibri"/>
                          <a:ea typeface="Calibri"/>
                          <a:cs typeface="Calibri"/>
                          <a:sym typeface="Calibri"/>
                        </a:rPr>
                        <a:t>.</a:t>
                      </a:r>
                      <a:endParaRPr sz="1200" u="none" cap="none" strike="noStrike">
                        <a:solidFill>
                          <a:schemeClr val="dk2"/>
                        </a:solidFill>
                        <a:highlight>
                          <a:srgbClr val="FFFFFF"/>
                        </a:highlight>
                        <a:latin typeface="Calibri"/>
                        <a:ea typeface="Calibri"/>
                        <a:cs typeface="Calibri"/>
                        <a:sym typeface="Calibri"/>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bl>
          </a:graphicData>
        </a:graphic>
      </p:graphicFrame>
      <p:pic>
        <p:nvPicPr>
          <p:cNvPr id="629" name="Google Shape;629;p55"/>
          <p:cNvPicPr preferRelativeResize="0"/>
          <p:nvPr/>
        </p:nvPicPr>
        <p:blipFill rotWithShape="1">
          <a:blip r:embed="rId6">
            <a:alphaModFix/>
          </a:blip>
          <a:srcRect b="0" l="0" r="0" t="0"/>
          <a:stretch/>
        </p:blipFill>
        <p:spPr>
          <a:xfrm>
            <a:off x="7744975" y="565124"/>
            <a:ext cx="882275" cy="882275"/>
          </a:xfrm>
          <a:prstGeom prst="rect">
            <a:avLst/>
          </a:prstGeom>
          <a:noFill/>
          <a:ln>
            <a:noFill/>
          </a:ln>
        </p:spPr>
      </p:pic>
      <p:pic>
        <p:nvPicPr>
          <p:cNvPr id="630" name="Google Shape;630;p55"/>
          <p:cNvPicPr preferRelativeResize="0"/>
          <p:nvPr/>
        </p:nvPicPr>
        <p:blipFill rotWithShape="1">
          <a:blip r:embed="rId7">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pic>
        <p:nvPicPr>
          <p:cNvPr id="635" name="Google Shape;635;p56"/>
          <p:cNvPicPr preferRelativeResize="0"/>
          <p:nvPr/>
        </p:nvPicPr>
        <p:blipFill rotWithShape="1">
          <a:blip r:embed="rId3">
            <a:alphaModFix/>
          </a:blip>
          <a:srcRect b="0" l="0" r="0" t="0"/>
          <a:stretch/>
        </p:blipFill>
        <p:spPr>
          <a:xfrm>
            <a:off x="0" y="447300"/>
            <a:ext cx="1097150" cy="1038100"/>
          </a:xfrm>
          <a:prstGeom prst="rect">
            <a:avLst/>
          </a:prstGeom>
          <a:noFill/>
          <a:ln>
            <a:noFill/>
          </a:ln>
        </p:spPr>
      </p:pic>
      <p:sp>
        <p:nvSpPr>
          <p:cNvPr id="636" name="Google Shape;636;p56"/>
          <p:cNvSpPr txBox="1"/>
          <p:nvPr>
            <p:ph type="title"/>
          </p:nvPr>
        </p:nvSpPr>
        <p:spPr>
          <a:xfrm>
            <a:off x="878700" y="516800"/>
            <a:ext cx="7386600" cy="749400"/>
          </a:xfrm>
          <a:prstGeom prst="rect">
            <a:avLst/>
          </a:prstGeom>
          <a:noFill/>
          <a:ln>
            <a:noFill/>
          </a:ln>
        </p:spPr>
        <p:txBody>
          <a:bodyPr anchorCtr="0" anchor="t" bIns="91425" lIns="91425" spcFirstLastPara="1" rIns="91425" wrap="square" tIns="91425">
            <a:noAutofit/>
          </a:bodyPr>
          <a:lstStyle/>
          <a:p>
            <a:pPr indent="0" lvl="0" marL="457200" rtl="0" algn="ctr">
              <a:lnSpc>
                <a:spcPct val="100000"/>
              </a:lnSpc>
              <a:spcBef>
                <a:spcPts val="0"/>
              </a:spcBef>
              <a:spcAft>
                <a:spcPts val="0"/>
              </a:spcAft>
              <a:buSzPts val="3000"/>
              <a:buNone/>
            </a:pPr>
            <a:r>
              <a:rPr lang="it-IT"/>
              <a:t>Suggerimenti per gli strumenti – Esempi</a:t>
            </a:r>
            <a:endParaRPr sz="2000"/>
          </a:p>
          <a:p>
            <a:pPr indent="0" lvl="0" marL="0" rtl="0" algn="ctr">
              <a:lnSpc>
                <a:spcPct val="100000"/>
              </a:lnSpc>
              <a:spcBef>
                <a:spcPts val="0"/>
              </a:spcBef>
              <a:spcAft>
                <a:spcPts val="0"/>
              </a:spcAft>
              <a:buSzPts val="3000"/>
              <a:buNone/>
            </a:pPr>
            <a:r>
              <a:t/>
            </a:r>
            <a:endParaRPr sz="2000"/>
          </a:p>
          <a:p>
            <a:pPr indent="0" lvl="0" marL="0" rtl="0" algn="ctr">
              <a:lnSpc>
                <a:spcPct val="100000"/>
              </a:lnSpc>
              <a:spcBef>
                <a:spcPts val="0"/>
              </a:spcBef>
              <a:spcAft>
                <a:spcPts val="0"/>
              </a:spcAft>
              <a:buSzPts val="3000"/>
              <a:buNone/>
            </a:pPr>
            <a:r>
              <a:t/>
            </a:r>
            <a:endParaRPr sz="2000"/>
          </a:p>
        </p:txBody>
      </p:sp>
      <p:graphicFrame>
        <p:nvGraphicFramePr>
          <p:cNvPr id="637" name="Google Shape;637;p56"/>
          <p:cNvGraphicFramePr/>
          <p:nvPr/>
        </p:nvGraphicFramePr>
        <p:xfrm>
          <a:off x="1048825" y="1554900"/>
          <a:ext cx="3000000" cy="3000000"/>
        </p:xfrm>
        <a:graphic>
          <a:graphicData uri="http://schemas.openxmlformats.org/drawingml/2006/table">
            <a:tbl>
              <a:tblPr>
                <a:noFill/>
                <a:tableStyleId>{460EBD19-95DA-48CA-B63E-AE03F65167CB}</a:tableStyleId>
              </a:tblPr>
              <a:tblGrid>
                <a:gridCol w="3497050"/>
                <a:gridCol w="3741950"/>
              </a:tblGrid>
              <a:tr h="420925">
                <a:tc>
                  <a:txBody>
                    <a:bodyPr/>
                    <a:lstStyle/>
                    <a:p>
                      <a:pPr indent="0" lvl="0" marL="0" marR="0" rtl="0" algn="l">
                        <a:lnSpc>
                          <a:spcPct val="115000"/>
                        </a:lnSpc>
                        <a:spcBef>
                          <a:spcPts val="0"/>
                        </a:spcBef>
                        <a:spcAft>
                          <a:spcPts val="0"/>
                        </a:spcAft>
                        <a:buClr>
                          <a:schemeClr val="dk2"/>
                        </a:buClr>
                        <a:buSzPts val="1100"/>
                        <a:buFont typeface="Arial"/>
                        <a:buNone/>
                      </a:pPr>
                      <a:r>
                        <a:rPr b="1" lang="it-IT" sz="1600" u="none" cap="none" strike="noStrike">
                          <a:solidFill>
                            <a:schemeClr val="dk1"/>
                          </a:solidFill>
                          <a:latin typeface="Lato"/>
                          <a:ea typeface="Lato"/>
                          <a:cs typeface="Lato"/>
                          <a:sym typeface="Lato"/>
                        </a:rPr>
                        <a:t>Software:</a:t>
                      </a:r>
                      <a:endParaRPr sz="900" u="none" cap="none" strike="noStrike"/>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2"/>
                        </a:buClr>
                        <a:buSzPts val="1100"/>
                        <a:buFont typeface="Arial"/>
                        <a:buNone/>
                      </a:pPr>
                      <a:r>
                        <a:rPr b="1" lang="it-IT" sz="1600" u="none" cap="none" strike="noStrike">
                          <a:solidFill>
                            <a:schemeClr val="dk1"/>
                          </a:solidFill>
                          <a:latin typeface="Lato"/>
                          <a:ea typeface="Lato"/>
                          <a:cs typeface="Lato"/>
                          <a:sym typeface="Lato"/>
                        </a:rPr>
                        <a:t>Pro:</a:t>
                      </a:r>
                      <a:endParaRPr sz="900" u="none" cap="none" strike="noStrike"/>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r h="1214825">
                <a:tc>
                  <a:txBody>
                    <a:bodyPr/>
                    <a:lstStyle/>
                    <a:p>
                      <a:pPr indent="0" lvl="0" marL="0" marR="0" rtl="0" algn="l">
                        <a:lnSpc>
                          <a:spcPct val="100000"/>
                        </a:lnSpc>
                        <a:spcBef>
                          <a:spcPts val="0"/>
                        </a:spcBef>
                        <a:spcAft>
                          <a:spcPts val="0"/>
                        </a:spcAft>
                        <a:buClr>
                          <a:srgbClr val="000000"/>
                        </a:buClr>
                        <a:buSzPts val="1400"/>
                        <a:buFont typeface="Arial"/>
                        <a:buNone/>
                      </a:pPr>
                      <a:r>
                        <a:rPr b="1" lang="it-IT" sz="1400" u="sng" cap="none" strike="noStrike">
                          <a:solidFill>
                            <a:schemeClr val="hlink"/>
                          </a:solidFill>
                          <a:latin typeface="Lato"/>
                          <a:ea typeface="Lato"/>
                          <a:cs typeface="Lato"/>
                          <a:sym typeface="Lato"/>
                          <a:hlinkClick r:id="rId4"/>
                        </a:rPr>
                        <a:t>Adaptive</a:t>
                      </a:r>
                      <a:endParaRPr b="1"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Lato"/>
                        <a:ea typeface="Lato"/>
                        <a:cs typeface="Lato"/>
                        <a:sym typeface="Lato"/>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c>
                  <a:txBody>
                    <a:bodyPr/>
                    <a:lstStyle/>
                    <a:p>
                      <a:pPr indent="-304800" lvl="0" marL="457200" marR="0" rtl="0" algn="l">
                        <a:lnSpc>
                          <a:spcPct val="115000"/>
                        </a:lnSpc>
                        <a:spcBef>
                          <a:spcPts val="0"/>
                        </a:spcBef>
                        <a:spcAft>
                          <a:spcPts val="0"/>
                        </a:spcAft>
                        <a:buClr>
                          <a:schemeClr val="dk2"/>
                        </a:buClr>
                        <a:buSzPts val="1200"/>
                        <a:buFont typeface="Calibri"/>
                        <a:buChar char="●"/>
                      </a:pPr>
                      <a:r>
                        <a:rPr lang="it-IT" sz="1200" u="none" cap="none" strike="noStrike">
                          <a:solidFill>
                            <a:schemeClr val="dk2"/>
                          </a:solidFill>
                          <a:latin typeface="Calibri"/>
                          <a:ea typeface="Calibri"/>
                          <a:cs typeface="Calibri"/>
                          <a:sym typeface="Calibri"/>
                        </a:rPr>
                        <a:t>Le funzioni di pianificazione e previsione degli scenari supportano la visualizzazione dei flussi di cassa futuri</a:t>
                      </a:r>
                      <a:r>
                        <a:rPr lang="it-IT" sz="1200" u="none" cap="none" strike="noStrike">
                          <a:solidFill>
                            <a:schemeClr val="dk2"/>
                          </a:solidFill>
                          <a:highlight>
                            <a:srgbClr val="FFFFFF"/>
                          </a:highlight>
                          <a:latin typeface="Calibri"/>
                          <a:ea typeface="Calibri"/>
                          <a:cs typeface="Calibri"/>
                          <a:sym typeface="Calibri"/>
                        </a:rPr>
                        <a:t>. </a:t>
                      </a:r>
                      <a:endParaRPr sz="1200" u="none" cap="none" strike="noStrike">
                        <a:solidFill>
                          <a:schemeClr val="dk2"/>
                        </a:solidFill>
                        <a:highlight>
                          <a:srgbClr val="FFFFFF"/>
                        </a:highlight>
                        <a:latin typeface="Calibri"/>
                        <a:ea typeface="Calibri"/>
                        <a:cs typeface="Calibri"/>
                        <a:sym typeface="Calibri"/>
                      </a:endParaRPr>
                    </a:p>
                  </a:txBody>
                  <a:tcPr marT="91425" marB="91425" marR="91425" marL="91425">
                    <a:lnL cap="flat" cmpd="sng" w="9525">
                      <a:solidFill>
                        <a:srgbClr val="38761D"/>
                      </a:solidFill>
                      <a:prstDash val="solid"/>
                      <a:round/>
                      <a:headEnd len="sm" w="sm" type="none"/>
                      <a:tailEnd len="sm" w="sm" type="none"/>
                    </a:lnL>
                    <a:lnR cap="flat" cmpd="sng" w="9525">
                      <a:solidFill>
                        <a:srgbClr val="38761D"/>
                      </a:solidFill>
                      <a:prstDash val="solid"/>
                      <a:round/>
                      <a:headEnd len="sm" w="sm" type="none"/>
                      <a:tailEnd len="sm" w="sm" type="none"/>
                    </a:lnR>
                    <a:lnT cap="flat" cmpd="sng" w="9525">
                      <a:solidFill>
                        <a:srgbClr val="38761D"/>
                      </a:solidFill>
                      <a:prstDash val="solid"/>
                      <a:round/>
                      <a:headEnd len="sm" w="sm" type="none"/>
                      <a:tailEnd len="sm" w="sm" type="none"/>
                    </a:lnT>
                    <a:lnB cap="flat" cmpd="sng" w="9525">
                      <a:solidFill>
                        <a:srgbClr val="38761D"/>
                      </a:solidFill>
                      <a:prstDash val="solid"/>
                      <a:round/>
                      <a:headEnd len="sm" w="sm" type="none"/>
                      <a:tailEnd len="sm" w="sm" type="none"/>
                    </a:lnB>
                  </a:tcPr>
                </a:tc>
              </a:tr>
            </a:tbl>
          </a:graphicData>
        </a:graphic>
      </p:graphicFrame>
      <p:pic>
        <p:nvPicPr>
          <p:cNvPr id="638" name="Google Shape;638;p56"/>
          <p:cNvPicPr preferRelativeResize="0"/>
          <p:nvPr/>
        </p:nvPicPr>
        <p:blipFill rotWithShape="1">
          <a:blip r:embed="rId5">
            <a:alphaModFix/>
          </a:blip>
          <a:srcRect b="0" l="0" r="0" t="0"/>
          <a:stretch/>
        </p:blipFill>
        <p:spPr>
          <a:xfrm>
            <a:off x="7744975" y="565124"/>
            <a:ext cx="882275" cy="882275"/>
          </a:xfrm>
          <a:prstGeom prst="rect">
            <a:avLst/>
          </a:prstGeom>
          <a:noFill/>
          <a:ln>
            <a:noFill/>
          </a:ln>
        </p:spPr>
      </p:pic>
      <p:pic>
        <p:nvPicPr>
          <p:cNvPr id="639" name="Google Shape;639;p56"/>
          <p:cNvPicPr preferRelativeResize="0"/>
          <p:nvPr/>
        </p:nvPicPr>
        <p:blipFill rotWithShape="1">
          <a:blip r:embed="rId6">
            <a:alphaModFix/>
          </a:blip>
          <a:srcRect b="0" l="0" r="0" t="0"/>
          <a:stretch/>
        </p:blipFill>
        <p:spPr>
          <a:xfrm>
            <a:off x="265500" y="4577350"/>
            <a:ext cx="1484200" cy="30780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57"/>
          <p:cNvSpPr txBox="1"/>
          <p:nvPr>
            <p:ph type="title"/>
          </p:nvPr>
        </p:nvSpPr>
        <p:spPr>
          <a:xfrm>
            <a:off x="0" y="1119150"/>
            <a:ext cx="4550700" cy="1196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SzPts val="1100"/>
              <a:buNone/>
            </a:pPr>
            <a:r>
              <a:rPr lang="it-IT" sz="2700">
                <a:latin typeface="Arial"/>
                <a:ea typeface="Arial"/>
                <a:cs typeface="Arial"/>
                <a:sym typeface="Arial"/>
              </a:rPr>
              <a:t>Punti chiave da cui partire</a:t>
            </a:r>
            <a:endParaRPr b="0" sz="2700">
              <a:latin typeface="Arial"/>
              <a:ea typeface="Arial"/>
              <a:cs typeface="Arial"/>
              <a:sym typeface="Arial"/>
            </a:endParaRPr>
          </a:p>
        </p:txBody>
      </p:sp>
      <p:sp>
        <p:nvSpPr>
          <p:cNvPr id="645" name="Google Shape;645;p57"/>
          <p:cNvSpPr txBox="1"/>
          <p:nvPr>
            <p:ph idx="2" type="body"/>
          </p:nvPr>
        </p:nvSpPr>
        <p:spPr>
          <a:xfrm>
            <a:off x="4842325" y="387850"/>
            <a:ext cx="4139100" cy="4189500"/>
          </a:xfrm>
          <a:prstGeom prst="rect">
            <a:avLst/>
          </a:prstGeom>
          <a:noFill/>
          <a:ln>
            <a:noFill/>
          </a:ln>
        </p:spPr>
        <p:txBody>
          <a:bodyPr anchorCtr="0" anchor="ctr" bIns="91425" lIns="91425" spcFirstLastPara="1" rIns="91425" wrap="square" tIns="91425">
            <a:noAutofit/>
          </a:bodyPr>
          <a:lstStyle/>
          <a:p>
            <a:pPr indent="0" lvl="0" marL="457200" rtl="0" algn="just">
              <a:lnSpc>
                <a:spcPct val="115000"/>
              </a:lnSpc>
              <a:spcBef>
                <a:spcPts val="0"/>
              </a:spcBef>
              <a:spcAft>
                <a:spcPts val="0"/>
              </a:spcAft>
              <a:buSzPts val="1800"/>
              <a:buNone/>
            </a:pPr>
            <a:r>
              <a:t/>
            </a:r>
            <a:endParaRPr sz="1600">
              <a:solidFill>
                <a:schemeClr val="dk2"/>
              </a:solidFill>
              <a:latin typeface="Calibri"/>
              <a:ea typeface="Calibri"/>
              <a:cs typeface="Calibri"/>
              <a:sym typeface="Calibri"/>
            </a:endParaRPr>
          </a:p>
          <a:p>
            <a:pPr indent="-323850" lvl="0" marL="457200" rtl="0" algn="just">
              <a:lnSpc>
                <a:spcPct val="115000"/>
              </a:lnSpc>
              <a:spcBef>
                <a:spcPts val="0"/>
              </a:spcBef>
              <a:spcAft>
                <a:spcPts val="0"/>
              </a:spcAft>
              <a:buClr>
                <a:schemeClr val="dk2"/>
              </a:buClr>
              <a:buSzPts val="1500"/>
              <a:buFont typeface="Calibri"/>
              <a:buChar char="●"/>
            </a:pPr>
            <a:r>
              <a:rPr lang="it-IT" sz="1500">
                <a:solidFill>
                  <a:schemeClr val="dk2"/>
                </a:solidFill>
                <a:latin typeface="Calibri"/>
                <a:ea typeface="Calibri"/>
                <a:cs typeface="Calibri"/>
                <a:sym typeface="Calibri"/>
              </a:rPr>
              <a:t>È necessario comprendere il processo di pianificazione aziendale, con la costruzione e la comprensione del bilancio sociale e la gestione di risorse, costi e ricavi.;</a:t>
            </a:r>
            <a:endParaRPr sz="1500">
              <a:solidFill>
                <a:schemeClr val="dk2"/>
              </a:solidFill>
              <a:latin typeface="Calibri"/>
              <a:ea typeface="Calibri"/>
              <a:cs typeface="Calibri"/>
              <a:sym typeface="Calibri"/>
            </a:endParaRPr>
          </a:p>
          <a:p>
            <a:pPr indent="0" lvl="0" marL="457200" rtl="0" algn="just">
              <a:lnSpc>
                <a:spcPct val="115000"/>
              </a:lnSpc>
              <a:spcBef>
                <a:spcPts val="0"/>
              </a:spcBef>
              <a:spcAft>
                <a:spcPts val="0"/>
              </a:spcAft>
              <a:buSzPts val="1800"/>
              <a:buNone/>
            </a:pPr>
            <a:r>
              <a:t/>
            </a:r>
            <a:endParaRPr sz="1500">
              <a:solidFill>
                <a:schemeClr val="dk2"/>
              </a:solidFill>
              <a:latin typeface="Calibri"/>
              <a:ea typeface="Calibri"/>
              <a:cs typeface="Calibri"/>
              <a:sym typeface="Calibri"/>
            </a:endParaRPr>
          </a:p>
          <a:p>
            <a:pPr indent="-323850" lvl="0" marL="457200" rtl="0" algn="just">
              <a:lnSpc>
                <a:spcPct val="115000"/>
              </a:lnSpc>
              <a:spcBef>
                <a:spcPts val="0"/>
              </a:spcBef>
              <a:spcAft>
                <a:spcPts val="0"/>
              </a:spcAft>
              <a:buClr>
                <a:schemeClr val="dk2"/>
              </a:buClr>
              <a:buSzPts val="1500"/>
              <a:buFont typeface="Calibri"/>
              <a:buChar char="●"/>
            </a:pPr>
            <a:r>
              <a:rPr lang="it-IT" sz="1500">
                <a:solidFill>
                  <a:schemeClr val="dk2"/>
                </a:solidFill>
                <a:latin typeface="Calibri"/>
                <a:ea typeface="Calibri"/>
                <a:cs typeface="Calibri"/>
                <a:sym typeface="Calibri"/>
              </a:rPr>
              <a:t>È necessario capire cos'è la gestione finanziaria, i suoi obiettivi e le sue caratteristiche distintive.;</a:t>
            </a:r>
            <a:endParaRPr sz="1500">
              <a:solidFill>
                <a:schemeClr val="dk2"/>
              </a:solidFill>
              <a:latin typeface="Calibri"/>
              <a:ea typeface="Calibri"/>
              <a:cs typeface="Calibri"/>
              <a:sym typeface="Calibri"/>
            </a:endParaRPr>
          </a:p>
          <a:p>
            <a:pPr indent="0" lvl="0" marL="457200" rtl="0" algn="just">
              <a:lnSpc>
                <a:spcPct val="115000"/>
              </a:lnSpc>
              <a:spcBef>
                <a:spcPts val="0"/>
              </a:spcBef>
              <a:spcAft>
                <a:spcPts val="0"/>
              </a:spcAft>
              <a:buSzPts val="1800"/>
              <a:buNone/>
            </a:pPr>
            <a:r>
              <a:t/>
            </a:r>
            <a:endParaRPr sz="1500">
              <a:solidFill>
                <a:schemeClr val="dk2"/>
              </a:solidFill>
              <a:latin typeface="Calibri"/>
              <a:ea typeface="Calibri"/>
              <a:cs typeface="Calibri"/>
              <a:sym typeface="Calibri"/>
            </a:endParaRPr>
          </a:p>
          <a:p>
            <a:pPr indent="-323850" lvl="0" marL="457200" rtl="0" algn="just">
              <a:lnSpc>
                <a:spcPct val="115000"/>
              </a:lnSpc>
              <a:spcBef>
                <a:spcPts val="0"/>
              </a:spcBef>
              <a:spcAft>
                <a:spcPts val="0"/>
              </a:spcAft>
              <a:buClr>
                <a:schemeClr val="dk2"/>
              </a:buClr>
              <a:buSzPts val="1500"/>
              <a:buFont typeface="Calibri"/>
              <a:buChar char="●"/>
            </a:pPr>
            <a:r>
              <a:rPr lang="it-IT" sz="1500">
                <a:solidFill>
                  <a:schemeClr val="dk2"/>
                </a:solidFill>
                <a:latin typeface="Calibri"/>
                <a:ea typeface="Calibri"/>
                <a:cs typeface="Calibri"/>
                <a:sym typeface="Calibri"/>
              </a:rPr>
              <a:t>È necessario comprendere gli strumenti per una gestione in tempo reale del proprio business plan, al fine di avere una conoscenza più dettagliata della gestione dei propri asset..</a:t>
            </a:r>
            <a:endParaRPr sz="1500">
              <a:solidFill>
                <a:schemeClr val="dk2"/>
              </a:solidFill>
              <a:latin typeface="Calibri"/>
              <a:ea typeface="Calibri"/>
              <a:cs typeface="Calibri"/>
              <a:sym typeface="Calibri"/>
            </a:endParaRPr>
          </a:p>
        </p:txBody>
      </p:sp>
      <p:pic>
        <p:nvPicPr>
          <p:cNvPr id="646" name="Google Shape;646;p57"/>
          <p:cNvPicPr preferRelativeResize="0"/>
          <p:nvPr/>
        </p:nvPicPr>
        <p:blipFill rotWithShape="1">
          <a:blip r:embed="rId3">
            <a:alphaModFix/>
          </a:blip>
          <a:srcRect b="0" l="0" r="0" t="0"/>
          <a:stretch/>
        </p:blipFill>
        <p:spPr>
          <a:xfrm>
            <a:off x="265500" y="4577350"/>
            <a:ext cx="1484200" cy="307805"/>
          </a:xfrm>
          <a:prstGeom prst="rect">
            <a:avLst/>
          </a:prstGeom>
          <a:noFill/>
          <a:ln>
            <a:noFill/>
          </a:ln>
        </p:spPr>
      </p:pic>
      <p:pic>
        <p:nvPicPr>
          <p:cNvPr id="647" name="Google Shape;647;p57"/>
          <p:cNvPicPr preferRelativeResize="0"/>
          <p:nvPr/>
        </p:nvPicPr>
        <p:blipFill rotWithShape="1">
          <a:blip r:embed="rId4">
            <a:alphaModFix/>
          </a:blip>
          <a:srcRect b="0" l="0" r="0" t="0"/>
          <a:stretch/>
        </p:blipFill>
        <p:spPr>
          <a:xfrm>
            <a:off x="0" y="447300"/>
            <a:ext cx="1097150" cy="1038100"/>
          </a:xfrm>
          <a:prstGeom prst="rect">
            <a:avLst/>
          </a:prstGeom>
          <a:noFill/>
          <a:ln>
            <a:noFill/>
          </a:ln>
        </p:spPr>
      </p:pic>
      <p:pic>
        <p:nvPicPr>
          <p:cNvPr id="648" name="Google Shape;648;p57"/>
          <p:cNvPicPr preferRelativeResize="0"/>
          <p:nvPr/>
        </p:nvPicPr>
        <p:blipFill rotWithShape="1">
          <a:blip r:embed="rId5">
            <a:alphaModFix/>
          </a:blip>
          <a:srcRect b="0" l="0" r="0" t="0"/>
          <a:stretch/>
        </p:blipFill>
        <p:spPr>
          <a:xfrm>
            <a:off x="586575" y="2087276"/>
            <a:ext cx="3514816" cy="23389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58"/>
          <p:cNvSpPr txBox="1"/>
          <p:nvPr>
            <p:ph type="title"/>
          </p:nvPr>
        </p:nvSpPr>
        <p:spPr>
          <a:xfrm>
            <a:off x="21175" y="1099425"/>
            <a:ext cx="4550700" cy="1196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SzPts val="1100"/>
              <a:buNone/>
            </a:pPr>
            <a:r>
              <a:rPr lang="it-IT" sz="2200">
                <a:solidFill>
                  <a:srgbClr val="122D4A"/>
                </a:solidFill>
                <a:latin typeface="Arial"/>
                <a:ea typeface="Arial"/>
                <a:cs typeface="Arial"/>
                <a:sym typeface="Arial"/>
              </a:rPr>
              <a:t>Riflessione/Autovalutazione</a:t>
            </a:r>
            <a:endParaRPr b="0" sz="2200">
              <a:solidFill>
                <a:srgbClr val="122D4A"/>
              </a:solidFill>
              <a:latin typeface="Arial"/>
              <a:ea typeface="Arial"/>
              <a:cs typeface="Arial"/>
              <a:sym typeface="Arial"/>
            </a:endParaRPr>
          </a:p>
        </p:txBody>
      </p:sp>
      <p:sp>
        <p:nvSpPr>
          <p:cNvPr id="654" name="Google Shape;654;p58"/>
          <p:cNvSpPr txBox="1"/>
          <p:nvPr>
            <p:ph idx="2" type="body"/>
          </p:nvPr>
        </p:nvSpPr>
        <p:spPr>
          <a:xfrm>
            <a:off x="4701825" y="793250"/>
            <a:ext cx="4293300" cy="3884100"/>
          </a:xfrm>
          <a:prstGeom prst="rect">
            <a:avLst/>
          </a:prstGeom>
          <a:noFill/>
          <a:ln>
            <a:noFill/>
          </a:ln>
        </p:spPr>
        <p:txBody>
          <a:bodyPr anchorCtr="0" anchor="ctr" bIns="91425" lIns="91425" spcFirstLastPara="1" rIns="91425" wrap="square" tIns="91425">
            <a:noAutofit/>
          </a:bodyPr>
          <a:lstStyle/>
          <a:p>
            <a:pPr indent="0" lvl="0" marL="0" rtl="0" algn="just">
              <a:lnSpc>
                <a:spcPct val="100000"/>
              </a:lnSpc>
              <a:spcBef>
                <a:spcPts val="0"/>
              </a:spcBef>
              <a:spcAft>
                <a:spcPts val="0"/>
              </a:spcAft>
              <a:buSzPts val="1800"/>
              <a:buNone/>
            </a:pPr>
            <a:r>
              <a:rPr b="1" lang="it-IT" sz="1600">
                <a:solidFill>
                  <a:schemeClr val="dk2"/>
                </a:solidFill>
                <a:latin typeface="Calibri"/>
                <a:ea typeface="Calibri"/>
                <a:cs typeface="Calibri"/>
                <a:sym typeface="Calibri"/>
              </a:rPr>
              <a:t>1) </a:t>
            </a:r>
            <a:r>
              <a:rPr lang="it-IT" sz="1600">
                <a:solidFill>
                  <a:schemeClr val="dk2"/>
                </a:solidFill>
                <a:latin typeface="Calibri"/>
                <a:ea typeface="Calibri"/>
                <a:cs typeface="Calibri"/>
                <a:sym typeface="Calibri"/>
              </a:rPr>
              <a:t>Come costruirebbe il suo business plan se fosse un manager imprenditore sociale?</a:t>
            </a:r>
            <a:endParaRPr/>
          </a:p>
          <a:p>
            <a:pPr indent="0" lvl="0" marL="0" rtl="0" algn="just">
              <a:lnSpc>
                <a:spcPct val="100000"/>
              </a:lnSpc>
              <a:spcBef>
                <a:spcPts val="0"/>
              </a:spcBef>
              <a:spcAft>
                <a:spcPts val="0"/>
              </a:spcAft>
              <a:buSzPts val="1800"/>
              <a:buNone/>
            </a:pPr>
            <a:br>
              <a:rPr lang="it-IT">
                <a:solidFill>
                  <a:schemeClr val="dk2"/>
                </a:solidFill>
                <a:latin typeface="Calibri"/>
                <a:ea typeface="Calibri"/>
                <a:cs typeface="Calibri"/>
                <a:sym typeface="Calibri"/>
              </a:rPr>
            </a:br>
            <a:r>
              <a:rPr b="1" lang="it-IT" sz="1600">
                <a:solidFill>
                  <a:schemeClr val="dk2"/>
                </a:solidFill>
                <a:latin typeface="Calibri"/>
                <a:ea typeface="Calibri"/>
                <a:cs typeface="Calibri"/>
                <a:sym typeface="Calibri"/>
              </a:rPr>
              <a:t>2) </a:t>
            </a:r>
            <a:r>
              <a:rPr lang="it-IT" sz="1600">
                <a:solidFill>
                  <a:schemeClr val="dk2"/>
                </a:solidFill>
                <a:latin typeface="Calibri"/>
                <a:ea typeface="Calibri"/>
                <a:cs typeface="Calibri"/>
                <a:sym typeface="Calibri"/>
              </a:rPr>
              <a:t>Quali sono i principali obiettivi di finanza sociale da tenere a mente se siete un imprenditore?</a:t>
            </a:r>
            <a:endParaRPr/>
          </a:p>
          <a:p>
            <a:pPr indent="0" lvl="0" marL="0" rtl="0" algn="just">
              <a:lnSpc>
                <a:spcPct val="115000"/>
              </a:lnSpc>
              <a:spcBef>
                <a:spcPts val="0"/>
              </a:spcBef>
              <a:spcAft>
                <a:spcPts val="0"/>
              </a:spcAft>
              <a:buSzPts val="1800"/>
              <a:buNone/>
            </a:pPr>
            <a:r>
              <a:t/>
            </a:r>
            <a:endParaRPr>
              <a:solidFill>
                <a:schemeClr val="dk2"/>
              </a:solidFill>
              <a:latin typeface="Calibri"/>
              <a:ea typeface="Calibri"/>
              <a:cs typeface="Calibri"/>
              <a:sym typeface="Calibri"/>
            </a:endParaRPr>
          </a:p>
          <a:p>
            <a:pPr indent="0" lvl="0" marL="0" rtl="0" algn="just">
              <a:lnSpc>
                <a:spcPct val="100000"/>
              </a:lnSpc>
              <a:spcBef>
                <a:spcPts val="0"/>
              </a:spcBef>
              <a:spcAft>
                <a:spcPts val="0"/>
              </a:spcAft>
              <a:buClr>
                <a:schemeClr val="dk2"/>
              </a:buClr>
              <a:buSzPts val="1100"/>
              <a:buFont typeface="Arial"/>
              <a:buNone/>
            </a:pPr>
            <a:r>
              <a:rPr b="1" lang="it-IT" sz="1600">
                <a:solidFill>
                  <a:schemeClr val="dk2"/>
                </a:solidFill>
                <a:latin typeface="Calibri"/>
                <a:ea typeface="Calibri"/>
                <a:cs typeface="Calibri"/>
                <a:sym typeface="Calibri"/>
              </a:rPr>
              <a:t>3) </a:t>
            </a:r>
            <a:r>
              <a:rPr lang="it-IT" sz="1600">
                <a:solidFill>
                  <a:schemeClr val="dk2"/>
                </a:solidFill>
                <a:latin typeface="Calibri"/>
                <a:ea typeface="Calibri"/>
                <a:cs typeface="Calibri"/>
                <a:sym typeface="Calibri"/>
              </a:rPr>
              <a:t>In che modo gli strumenti digitali possono favorire la gestione finanziaria delle imprese sociali?</a:t>
            </a:r>
            <a:endParaRPr sz="1400">
              <a:solidFill>
                <a:schemeClr val="dk2"/>
              </a:solidFill>
            </a:endParaRPr>
          </a:p>
        </p:txBody>
      </p:sp>
      <p:pic>
        <p:nvPicPr>
          <p:cNvPr id="655" name="Google Shape;655;p58"/>
          <p:cNvPicPr preferRelativeResize="0"/>
          <p:nvPr/>
        </p:nvPicPr>
        <p:blipFill rotWithShape="1">
          <a:blip r:embed="rId3">
            <a:alphaModFix/>
          </a:blip>
          <a:srcRect b="0" l="0" r="0" t="0"/>
          <a:stretch/>
        </p:blipFill>
        <p:spPr>
          <a:xfrm>
            <a:off x="981338" y="1807225"/>
            <a:ext cx="2630374" cy="2630374"/>
          </a:xfrm>
          <a:prstGeom prst="rect">
            <a:avLst/>
          </a:prstGeom>
          <a:noFill/>
          <a:ln>
            <a:noFill/>
          </a:ln>
        </p:spPr>
      </p:pic>
      <p:pic>
        <p:nvPicPr>
          <p:cNvPr id="656" name="Google Shape;656;p58"/>
          <p:cNvPicPr preferRelativeResize="0"/>
          <p:nvPr/>
        </p:nvPicPr>
        <p:blipFill rotWithShape="1">
          <a:blip r:embed="rId4">
            <a:alphaModFix/>
          </a:blip>
          <a:srcRect b="0" l="0" r="0" t="0"/>
          <a:stretch/>
        </p:blipFill>
        <p:spPr>
          <a:xfrm>
            <a:off x="265500" y="4577350"/>
            <a:ext cx="1484200" cy="307805"/>
          </a:xfrm>
          <a:prstGeom prst="rect">
            <a:avLst/>
          </a:prstGeom>
          <a:noFill/>
          <a:ln>
            <a:noFill/>
          </a:ln>
        </p:spPr>
      </p:pic>
      <p:pic>
        <p:nvPicPr>
          <p:cNvPr id="657" name="Google Shape;657;p58"/>
          <p:cNvPicPr preferRelativeResize="0"/>
          <p:nvPr/>
        </p:nvPicPr>
        <p:blipFill rotWithShape="1">
          <a:blip r:embed="rId5">
            <a:alphaModFix/>
          </a:blip>
          <a:srcRect b="0" l="0" r="0" t="0"/>
          <a:stretch/>
        </p:blipFill>
        <p:spPr>
          <a:xfrm>
            <a:off x="0" y="447300"/>
            <a:ext cx="1097150" cy="1038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id="662" name="Google Shape;662;g23a86812f6c_0_0"/>
          <p:cNvPicPr preferRelativeResize="0"/>
          <p:nvPr/>
        </p:nvPicPr>
        <p:blipFill rotWithShape="1">
          <a:blip r:embed="rId3">
            <a:alphaModFix/>
          </a:blip>
          <a:srcRect b="0" l="0" r="0" t="0"/>
          <a:stretch/>
        </p:blipFill>
        <p:spPr>
          <a:xfrm>
            <a:off x="0" y="0"/>
            <a:ext cx="718275" cy="679625"/>
          </a:xfrm>
          <a:prstGeom prst="rect">
            <a:avLst/>
          </a:prstGeom>
          <a:noFill/>
          <a:ln>
            <a:noFill/>
          </a:ln>
        </p:spPr>
      </p:pic>
      <p:sp>
        <p:nvSpPr>
          <p:cNvPr id="663" name="Google Shape;663;g23a86812f6c_0_0"/>
          <p:cNvSpPr txBox="1"/>
          <p:nvPr>
            <p:ph type="title"/>
          </p:nvPr>
        </p:nvSpPr>
        <p:spPr>
          <a:xfrm>
            <a:off x="5827057" y="800066"/>
            <a:ext cx="1963200" cy="885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2"/>
              </a:buClr>
              <a:buSzPts val="1100"/>
              <a:buFont typeface="Arial"/>
              <a:buNone/>
            </a:pPr>
            <a:r>
              <a:rPr lang="it-IT" sz="3600">
                <a:solidFill>
                  <a:schemeClr val="dk1"/>
                </a:solidFill>
              </a:rPr>
              <a:t>Grazie!</a:t>
            </a:r>
            <a:endParaRPr/>
          </a:p>
        </p:txBody>
      </p:sp>
      <p:sp>
        <p:nvSpPr>
          <p:cNvPr id="664" name="Google Shape;664;g23a86812f6c_0_0"/>
          <p:cNvSpPr txBox="1"/>
          <p:nvPr/>
        </p:nvSpPr>
        <p:spPr>
          <a:xfrm>
            <a:off x="5504785" y="1685362"/>
            <a:ext cx="2607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sng" cap="none" strike="noStrike">
                <a:solidFill>
                  <a:srgbClr val="000000"/>
                </a:solidFill>
                <a:latin typeface="Arial"/>
                <a:ea typeface="Arial"/>
                <a:cs typeface="Arial"/>
                <a:sym typeface="Arial"/>
                <a:hlinkClick r:id="rId4">
                  <a:extLst>
                    <a:ext uri="{A12FA001-AC4F-418D-AE19-62706E023703}">
                      <ahyp:hlinkClr val="tx"/>
                    </a:ext>
                  </a:extLst>
                </a:hlinkClick>
              </a:rPr>
              <a:t>https://www.beyond-capital.eu/</a:t>
            </a:r>
            <a:endParaRPr b="0" i="0" sz="1400" u="none" cap="none" strike="noStrike">
              <a:solidFill>
                <a:srgbClr val="000000"/>
              </a:solidFill>
              <a:latin typeface="Arial"/>
              <a:ea typeface="Arial"/>
              <a:cs typeface="Arial"/>
              <a:sym typeface="Arial"/>
            </a:endParaRPr>
          </a:p>
        </p:txBody>
      </p:sp>
      <p:sp>
        <p:nvSpPr>
          <p:cNvPr id="665" name="Google Shape;665;g23a86812f6c_0_0"/>
          <p:cNvSpPr txBox="1"/>
          <p:nvPr/>
        </p:nvSpPr>
        <p:spPr>
          <a:xfrm>
            <a:off x="4801489" y="2137586"/>
            <a:ext cx="4081200" cy="1046700"/>
          </a:xfrm>
          <a:prstGeom prst="rect">
            <a:avLst/>
          </a:prstGeom>
          <a:noFill/>
          <a:ln>
            <a:noFill/>
          </a:ln>
        </p:spPr>
        <p:txBody>
          <a:bodyPr anchorCtr="1" anchor="t" bIns="121875" lIns="121875" spcFirstLastPara="1" rIns="121875" wrap="square" tIns="121875">
            <a:noAutofit/>
          </a:bodyPr>
          <a:lstStyle/>
          <a:p>
            <a:pPr indent="0" lvl="0" marL="0" marR="0" rtl="0" algn="ctr">
              <a:lnSpc>
                <a:spcPct val="114000"/>
              </a:lnSpc>
              <a:spcBef>
                <a:spcPts val="0"/>
              </a:spcBef>
              <a:spcAft>
                <a:spcPts val="0"/>
              </a:spcAft>
              <a:buNone/>
            </a:pPr>
            <a:r>
              <a:rPr b="1" i="0" lang="it-IT" sz="1600" u="none" cap="none" strike="noStrike">
                <a:solidFill>
                  <a:srgbClr val="000000"/>
                </a:solidFill>
                <a:latin typeface="Open Sans"/>
                <a:ea typeface="Open Sans"/>
                <a:cs typeface="Open Sans"/>
                <a:sym typeface="Open Sans"/>
              </a:rPr>
              <a:t>Conservare questa diapositiva </a:t>
            </a:r>
            <a:r>
              <a:rPr lang="it-IT" sz="1600" u="sng">
                <a:solidFill>
                  <a:schemeClr val="hlink"/>
                </a:solidFill>
                <a:hlinkClick r:id="rId5"/>
              </a:rPr>
              <a:t>www.exeolab.it</a:t>
            </a:r>
            <a:endParaRPr b="0" i="0" sz="1600" u="none" cap="none" strike="noStrike">
              <a:solidFill>
                <a:srgbClr val="000000"/>
              </a:solidFill>
              <a:latin typeface="Arial"/>
              <a:ea typeface="Arial"/>
              <a:cs typeface="Arial"/>
              <a:sym typeface="Arial"/>
            </a:endParaRPr>
          </a:p>
          <a:p>
            <a:pPr indent="0" lvl="0" marL="0" marR="0" rtl="0" algn="ctr">
              <a:lnSpc>
                <a:spcPct val="114000"/>
              </a:lnSpc>
              <a:spcBef>
                <a:spcPts val="400"/>
              </a:spcBef>
              <a:spcAft>
                <a:spcPts val="0"/>
              </a:spcAft>
              <a:buClr>
                <a:srgbClr val="000000"/>
              </a:buClr>
              <a:buSzPts val="1600"/>
              <a:buFont typeface="Arial"/>
              <a:buNone/>
            </a:pPr>
            <a:r>
              <a:t/>
            </a:r>
            <a:endParaRPr b="1" i="0" sz="1600" u="none" cap="none" strike="noStrike">
              <a:solidFill>
                <a:srgbClr val="000000"/>
              </a:solidFill>
              <a:latin typeface="Open Sans"/>
              <a:ea typeface="Open Sans"/>
              <a:cs typeface="Open Sans"/>
              <a:sym typeface="Open Sans"/>
            </a:endParaRPr>
          </a:p>
        </p:txBody>
      </p:sp>
      <p:grpSp>
        <p:nvGrpSpPr>
          <p:cNvPr id="666" name="Google Shape;666;g23a86812f6c_0_0"/>
          <p:cNvGrpSpPr/>
          <p:nvPr/>
        </p:nvGrpSpPr>
        <p:grpSpPr>
          <a:xfrm>
            <a:off x="560655" y="403401"/>
            <a:ext cx="3660934" cy="4346958"/>
            <a:chOff x="560655" y="710397"/>
            <a:chExt cx="3660934" cy="5262024"/>
          </a:xfrm>
        </p:grpSpPr>
        <p:sp>
          <p:nvSpPr>
            <p:cNvPr id="667" name="Google Shape;667;g23a86812f6c_0_0"/>
            <p:cNvSpPr/>
            <p:nvPr/>
          </p:nvSpPr>
          <p:spPr>
            <a:xfrm>
              <a:off x="560655" y="4623124"/>
              <a:ext cx="471310" cy="399127"/>
            </a:xfrm>
            <a:custGeom>
              <a:rect b="b" l="l" r="r" t="t"/>
              <a:pathLst>
                <a:path extrusionOk="0" h="1742" w="2057">
                  <a:moveTo>
                    <a:pt x="783" y="1"/>
                  </a:moveTo>
                  <a:cubicBezTo>
                    <a:pt x="717" y="1"/>
                    <a:pt x="652" y="11"/>
                    <a:pt x="598" y="26"/>
                  </a:cubicBezTo>
                  <a:cubicBezTo>
                    <a:pt x="433" y="54"/>
                    <a:pt x="229" y="103"/>
                    <a:pt x="141" y="243"/>
                  </a:cubicBezTo>
                  <a:lnTo>
                    <a:pt x="101" y="282"/>
                  </a:lnTo>
                  <a:lnTo>
                    <a:pt x="77" y="307"/>
                  </a:lnTo>
                  <a:cubicBezTo>
                    <a:pt x="65" y="319"/>
                    <a:pt x="65" y="331"/>
                    <a:pt x="65" y="331"/>
                  </a:cubicBezTo>
                  <a:cubicBezTo>
                    <a:pt x="1" y="663"/>
                    <a:pt x="293" y="928"/>
                    <a:pt x="558" y="1092"/>
                  </a:cubicBezTo>
                  <a:cubicBezTo>
                    <a:pt x="566" y="1100"/>
                    <a:pt x="573" y="1104"/>
                    <a:pt x="579" y="1104"/>
                  </a:cubicBezTo>
                  <a:cubicBezTo>
                    <a:pt x="586" y="1104"/>
                    <a:pt x="592" y="1100"/>
                    <a:pt x="598" y="1092"/>
                  </a:cubicBezTo>
                  <a:lnTo>
                    <a:pt x="710" y="1016"/>
                  </a:lnTo>
                  <a:cubicBezTo>
                    <a:pt x="721" y="1007"/>
                    <a:pt x="732" y="1003"/>
                    <a:pt x="742" y="1003"/>
                  </a:cubicBezTo>
                  <a:cubicBezTo>
                    <a:pt x="758" y="1003"/>
                    <a:pt x="770" y="1014"/>
                    <a:pt x="762" y="1031"/>
                  </a:cubicBezTo>
                  <a:lnTo>
                    <a:pt x="762" y="1144"/>
                  </a:lnTo>
                  <a:cubicBezTo>
                    <a:pt x="750" y="1156"/>
                    <a:pt x="762" y="1169"/>
                    <a:pt x="774" y="1184"/>
                  </a:cubicBezTo>
                  <a:cubicBezTo>
                    <a:pt x="974" y="1243"/>
                    <a:pt x="1973" y="1742"/>
                    <a:pt x="2030" y="1742"/>
                  </a:cubicBezTo>
                  <a:cubicBezTo>
                    <a:pt x="2031" y="1742"/>
                    <a:pt x="2032" y="1742"/>
                    <a:pt x="2032" y="1741"/>
                  </a:cubicBezTo>
                  <a:cubicBezTo>
                    <a:pt x="2057" y="1717"/>
                    <a:pt x="2057" y="1016"/>
                    <a:pt x="1548" y="422"/>
                  </a:cubicBezTo>
                  <a:cubicBezTo>
                    <a:pt x="1435" y="294"/>
                    <a:pt x="1283" y="167"/>
                    <a:pt x="1106" y="90"/>
                  </a:cubicBezTo>
                  <a:cubicBezTo>
                    <a:pt x="1091" y="90"/>
                    <a:pt x="1067" y="90"/>
                    <a:pt x="1055" y="103"/>
                  </a:cubicBezTo>
                  <a:lnTo>
                    <a:pt x="991" y="154"/>
                  </a:lnTo>
                  <a:cubicBezTo>
                    <a:pt x="983" y="162"/>
                    <a:pt x="975" y="164"/>
                    <a:pt x="967" y="164"/>
                  </a:cubicBezTo>
                  <a:cubicBezTo>
                    <a:pt x="946" y="164"/>
                    <a:pt x="927" y="147"/>
                    <a:pt x="927" y="130"/>
                  </a:cubicBezTo>
                  <a:lnTo>
                    <a:pt x="927" y="54"/>
                  </a:lnTo>
                  <a:cubicBezTo>
                    <a:pt x="927" y="42"/>
                    <a:pt x="914" y="26"/>
                    <a:pt x="902" y="14"/>
                  </a:cubicBezTo>
                  <a:cubicBezTo>
                    <a:pt x="864" y="5"/>
                    <a:pt x="823" y="1"/>
                    <a:pt x="783" y="1"/>
                  </a:cubicBezTo>
                  <a:close/>
                </a:path>
              </a:pathLst>
            </a:custGeom>
            <a:solidFill>
              <a:srgbClr val="00B05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68" name="Google Shape;668;g23a86812f6c_0_0"/>
            <p:cNvSpPr/>
            <p:nvPr/>
          </p:nvSpPr>
          <p:spPr>
            <a:xfrm>
              <a:off x="583789" y="4678564"/>
              <a:ext cx="509574" cy="460073"/>
            </a:xfrm>
            <a:custGeom>
              <a:rect b="b" l="l" r="r" t="t"/>
              <a:pathLst>
                <a:path extrusionOk="0" h="2008" w="2224">
                  <a:moveTo>
                    <a:pt x="40" y="1"/>
                  </a:moveTo>
                  <a:cubicBezTo>
                    <a:pt x="28" y="1"/>
                    <a:pt x="16" y="13"/>
                    <a:pt x="0" y="28"/>
                  </a:cubicBezTo>
                  <a:cubicBezTo>
                    <a:pt x="0" y="40"/>
                    <a:pt x="16" y="52"/>
                    <a:pt x="28" y="52"/>
                  </a:cubicBezTo>
                  <a:cubicBezTo>
                    <a:pt x="40" y="52"/>
                    <a:pt x="1130" y="293"/>
                    <a:pt x="1575" y="966"/>
                  </a:cubicBezTo>
                  <a:cubicBezTo>
                    <a:pt x="2019" y="1651"/>
                    <a:pt x="2172" y="1980"/>
                    <a:pt x="2172" y="1992"/>
                  </a:cubicBezTo>
                  <a:cubicBezTo>
                    <a:pt x="2172" y="1992"/>
                    <a:pt x="2184" y="2008"/>
                    <a:pt x="2196" y="2008"/>
                  </a:cubicBezTo>
                  <a:cubicBezTo>
                    <a:pt x="2208" y="1992"/>
                    <a:pt x="2224" y="1980"/>
                    <a:pt x="2208" y="1968"/>
                  </a:cubicBezTo>
                  <a:cubicBezTo>
                    <a:pt x="2208" y="1968"/>
                    <a:pt x="2071" y="1627"/>
                    <a:pt x="1614" y="942"/>
                  </a:cubicBezTo>
                  <a:cubicBezTo>
                    <a:pt x="1170" y="257"/>
                    <a:pt x="52" y="1"/>
                    <a:pt x="40"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69" name="Google Shape;669;g23a86812f6c_0_0"/>
            <p:cNvSpPr/>
            <p:nvPr/>
          </p:nvSpPr>
          <p:spPr>
            <a:xfrm>
              <a:off x="1153853" y="4452195"/>
              <a:ext cx="500644" cy="555387"/>
            </a:xfrm>
            <a:custGeom>
              <a:rect b="b" l="l" r="r" t="t"/>
              <a:pathLst>
                <a:path extrusionOk="0" h="2424" w="2185">
                  <a:moveTo>
                    <a:pt x="1515" y="1"/>
                  </a:moveTo>
                  <a:cubicBezTo>
                    <a:pt x="1439" y="1"/>
                    <a:pt x="1363" y="7"/>
                    <a:pt x="1295" y="11"/>
                  </a:cubicBezTo>
                  <a:cubicBezTo>
                    <a:pt x="1182" y="26"/>
                    <a:pt x="1054" y="51"/>
                    <a:pt x="954" y="115"/>
                  </a:cubicBezTo>
                  <a:cubicBezTo>
                    <a:pt x="938" y="127"/>
                    <a:pt x="926" y="151"/>
                    <a:pt x="938" y="163"/>
                  </a:cubicBezTo>
                  <a:lnTo>
                    <a:pt x="966" y="240"/>
                  </a:lnTo>
                  <a:cubicBezTo>
                    <a:pt x="976" y="274"/>
                    <a:pt x="939" y="306"/>
                    <a:pt x="905" y="306"/>
                  </a:cubicBezTo>
                  <a:cubicBezTo>
                    <a:pt x="900" y="306"/>
                    <a:pt x="895" y="305"/>
                    <a:pt x="890" y="303"/>
                  </a:cubicBezTo>
                  <a:lnTo>
                    <a:pt x="814" y="267"/>
                  </a:lnTo>
                  <a:cubicBezTo>
                    <a:pt x="800" y="261"/>
                    <a:pt x="790" y="258"/>
                    <a:pt x="780" y="258"/>
                  </a:cubicBezTo>
                  <a:cubicBezTo>
                    <a:pt x="771" y="258"/>
                    <a:pt x="762" y="261"/>
                    <a:pt x="750" y="267"/>
                  </a:cubicBezTo>
                  <a:cubicBezTo>
                    <a:pt x="573" y="407"/>
                    <a:pt x="457" y="596"/>
                    <a:pt x="369" y="800"/>
                  </a:cubicBezTo>
                  <a:cubicBezTo>
                    <a:pt x="0" y="1625"/>
                    <a:pt x="241" y="2411"/>
                    <a:pt x="281" y="2423"/>
                  </a:cubicBezTo>
                  <a:cubicBezTo>
                    <a:pt x="281" y="2423"/>
                    <a:pt x="281" y="2423"/>
                    <a:pt x="281" y="2423"/>
                  </a:cubicBezTo>
                  <a:cubicBezTo>
                    <a:pt x="318" y="2423"/>
                    <a:pt x="1284" y="1509"/>
                    <a:pt x="1487" y="1369"/>
                  </a:cubicBezTo>
                  <a:cubicBezTo>
                    <a:pt x="1499" y="1357"/>
                    <a:pt x="1511" y="1345"/>
                    <a:pt x="1499" y="1333"/>
                  </a:cubicBezTo>
                  <a:lnTo>
                    <a:pt x="1447" y="1205"/>
                  </a:lnTo>
                  <a:cubicBezTo>
                    <a:pt x="1436" y="1184"/>
                    <a:pt x="1463" y="1151"/>
                    <a:pt x="1496" y="1151"/>
                  </a:cubicBezTo>
                  <a:cubicBezTo>
                    <a:pt x="1501" y="1151"/>
                    <a:pt x="1506" y="1152"/>
                    <a:pt x="1511" y="1153"/>
                  </a:cubicBezTo>
                  <a:lnTo>
                    <a:pt x="1651" y="1205"/>
                  </a:lnTo>
                  <a:cubicBezTo>
                    <a:pt x="1658" y="1208"/>
                    <a:pt x="1664" y="1210"/>
                    <a:pt x="1670" y="1210"/>
                  </a:cubicBezTo>
                  <a:cubicBezTo>
                    <a:pt x="1683" y="1210"/>
                    <a:pt x="1691" y="1201"/>
                    <a:pt x="1700" y="1193"/>
                  </a:cubicBezTo>
                  <a:cubicBezTo>
                    <a:pt x="1943" y="913"/>
                    <a:pt x="2184" y="520"/>
                    <a:pt x="1992" y="179"/>
                  </a:cubicBezTo>
                  <a:lnTo>
                    <a:pt x="1980" y="163"/>
                  </a:lnTo>
                  <a:lnTo>
                    <a:pt x="1968" y="151"/>
                  </a:lnTo>
                  <a:cubicBezTo>
                    <a:pt x="1956" y="151"/>
                    <a:pt x="1943" y="139"/>
                    <a:pt x="1928" y="139"/>
                  </a:cubicBezTo>
                  <a:cubicBezTo>
                    <a:pt x="1916" y="127"/>
                    <a:pt x="1892" y="115"/>
                    <a:pt x="1880" y="102"/>
                  </a:cubicBezTo>
                  <a:cubicBezTo>
                    <a:pt x="1789" y="20"/>
                    <a:pt x="1652" y="1"/>
                    <a:pt x="1515" y="1"/>
                  </a:cubicBezTo>
                  <a:close/>
                </a:path>
              </a:pathLst>
            </a:custGeom>
            <a:solidFill>
              <a:srgbClr val="00B05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0" name="Google Shape;670;g23a86812f6c_0_0"/>
            <p:cNvSpPr/>
            <p:nvPr/>
          </p:nvSpPr>
          <p:spPr>
            <a:xfrm>
              <a:off x="1183178" y="4477167"/>
              <a:ext cx="412659" cy="678890"/>
            </a:xfrm>
            <a:custGeom>
              <a:rect b="b" l="l" r="r" t="t"/>
              <a:pathLst>
                <a:path extrusionOk="0" h="2963" w="1801">
                  <a:moveTo>
                    <a:pt x="1764" y="1"/>
                  </a:moveTo>
                  <a:cubicBezTo>
                    <a:pt x="1760" y="1"/>
                    <a:pt x="1755" y="2"/>
                    <a:pt x="1752" y="6"/>
                  </a:cubicBezTo>
                  <a:cubicBezTo>
                    <a:pt x="1739" y="6"/>
                    <a:pt x="582" y="663"/>
                    <a:pt x="317" y="1577"/>
                  </a:cubicBezTo>
                  <a:cubicBezTo>
                    <a:pt x="49" y="2491"/>
                    <a:pt x="0" y="2935"/>
                    <a:pt x="0" y="2935"/>
                  </a:cubicBezTo>
                  <a:cubicBezTo>
                    <a:pt x="0" y="2948"/>
                    <a:pt x="13" y="2963"/>
                    <a:pt x="25" y="2963"/>
                  </a:cubicBezTo>
                  <a:cubicBezTo>
                    <a:pt x="37" y="2963"/>
                    <a:pt x="49" y="2963"/>
                    <a:pt x="49" y="2948"/>
                  </a:cubicBezTo>
                  <a:cubicBezTo>
                    <a:pt x="49" y="2935"/>
                    <a:pt x="101" y="2506"/>
                    <a:pt x="369" y="1605"/>
                  </a:cubicBezTo>
                  <a:cubicBezTo>
                    <a:pt x="622" y="691"/>
                    <a:pt x="1764" y="54"/>
                    <a:pt x="1776" y="42"/>
                  </a:cubicBezTo>
                  <a:cubicBezTo>
                    <a:pt x="1788" y="42"/>
                    <a:pt x="1800" y="30"/>
                    <a:pt x="1788" y="18"/>
                  </a:cubicBezTo>
                  <a:cubicBezTo>
                    <a:pt x="1788" y="9"/>
                    <a:pt x="1776" y="1"/>
                    <a:pt x="1764"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1" name="Google Shape;671;g23a86812f6c_0_0"/>
            <p:cNvSpPr/>
            <p:nvPr/>
          </p:nvSpPr>
          <p:spPr>
            <a:xfrm>
              <a:off x="622057" y="4046649"/>
              <a:ext cx="613597" cy="809481"/>
            </a:xfrm>
            <a:custGeom>
              <a:rect b="b" l="l" r="r" t="t"/>
              <a:pathLst>
                <a:path extrusionOk="0" h="3533" w="2678">
                  <a:moveTo>
                    <a:pt x="799" y="0"/>
                  </a:moveTo>
                  <a:cubicBezTo>
                    <a:pt x="689" y="0"/>
                    <a:pt x="585" y="19"/>
                    <a:pt x="494" y="70"/>
                  </a:cubicBezTo>
                  <a:cubicBezTo>
                    <a:pt x="470" y="82"/>
                    <a:pt x="442" y="106"/>
                    <a:pt x="418" y="106"/>
                  </a:cubicBezTo>
                  <a:cubicBezTo>
                    <a:pt x="394" y="106"/>
                    <a:pt x="382" y="106"/>
                    <a:pt x="366" y="121"/>
                  </a:cubicBezTo>
                  <a:lnTo>
                    <a:pt x="354" y="121"/>
                  </a:lnTo>
                  <a:cubicBezTo>
                    <a:pt x="342" y="134"/>
                    <a:pt x="330" y="146"/>
                    <a:pt x="330" y="158"/>
                  </a:cubicBezTo>
                  <a:cubicBezTo>
                    <a:pt x="1" y="563"/>
                    <a:pt x="229" y="1148"/>
                    <a:pt x="494" y="1580"/>
                  </a:cubicBezTo>
                  <a:cubicBezTo>
                    <a:pt x="506" y="1604"/>
                    <a:pt x="534" y="1604"/>
                    <a:pt x="558" y="1604"/>
                  </a:cubicBezTo>
                  <a:lnTo>
                    <a:pt x="774" y="1568"/>
                  </a:lnTo>
                  <a:cubicBezTo>
                    <a:pt x="779" y="1566"/>
                    <a:pt x="783" y="1565"/>
                    <a:pt x="788" y="1565"/>
                  </a:cubicBezTo>
                  <a:cubicBezTo>
                    <a:pt x="820" y="1565"/>
                    <a:pt x="849" y="1609"/>
                    <a:pt x="838" y="1644"/>
                  </a:cubicBezTo>
                  <a:lnTo>
                    <a:pt x="735" y="1796"/>
                  </a:lnTo>
                  <a:cubicBezTo>
                    <a:pt x="723" y="1821"/>
                    <a:pt x="735" y="1845"/>
                    <a:pt x="747" y="1857"/>
                  </a:cubicBezTo>
                  <a:cubicBezTo>
                    <a:pt x="988" y="2084"/>
                    <a:pt x="2073" y="3533"/>
                    <a:pt x="2143" y="3533"/>
                  </a:cubicBezTo>
                  <a:cubicBezTo>
                    <a:pt x="2144" y="3533"/>
                    <a:pt x="2144" y="3532"/>
                    <a:pt x="2145" y="3532"/>
                  </a:cubicBezTo>
                  <a:cubicBezTo>
                    <a:pt x="2181" y="3520"/>
                    <a:pt x="2678" y="2518"/>
                    <a:pt x="2373" y="1324"/>
                  </a:cubicBezTo>
                  <a:cubicBezTo>
                    <a:pt x="2297" y="1047"/>
                    <a:pt x="2181" y="755"/>
                    <a:pt x="1965" y="539"/>
                  </a:cubicBezTo>
                  <a:cubicBezTo>
                    <a:pt x="1957" y="530"/>
                    <a:pt x="1936" y="521"/>
                    <a:pt x="1915" y="521"/>
                  </a:cubicBezTo>
                  <a:cubicBezTo>
                    <a:pt x="1906" y="521"/>
                    <a:pt x="1897" y="523"/>
                    <a:pt x="1889" y="526"/>
                  </a:cubicBezTo>
                  <a:lnTo>
                    <a:pt x="1776" y="551"/>
                  </a:lnTo>
                  <a:cubicBezTo>
                    <a:pt x="1772" y="552"/>
                    <a:pt x="1767" y="552"/>
                    <a:pt x="1762" y="552"/>
                  </a:cubicBezTo>
                  <a:cubicBezTo>
                    <a:pt x="1714" y="552"/>
                    <a:pt x="1663" y="499"/>
                    <a:pt x="1688" y="462"/>
                  </a:cubicBezTo>
                  <a:lnTo>
                    <a:pt x="1737" y="362"/>
                  </a:lnTo>
                  <a:cubicBezTo>
                    <a:pt x="1752" y="335"/>
                    <a:pt x="1752" y="310"/>
                    <a:pt x="1725" y="286"/>
                  </a:cubicBezTo>
                  <a:cubicBezTo>
                    <a:pt x="1612" y="182"/>
                    <a:pt x="1447" y="121"/>
                    <a:pt x="1295" y="82"/>
                  </a:cubicBezTo>
                  <a:cubicBezTo>
                    <a:pt x="1141" y="43"/>
                    <a:pt x="964" y="0"/>
                    <a:pt x="799" y="0"/>
                  </a:cubicBezTo>
                  <a:close/>
                </a:path>
              </a:pathLst>
            </a:custGeom>
            <a:solidFill>
              <a:srgbClr val="92D05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2" name="Google Shape;672;g23a86812f6c_0_0"/>
            <p:cNvSpPr/>
            <p:nvPr/>
          </p:nvSpPr>
          <p:spPr>
            <a:xfrm>
              <a:off x="720574" y="4065897"/>
              <a:ext cx="413346" cy="993923"/>
            </a:xfrm>
            <a:custGeom>
              <a:rect b="b" l="l" r="r" t="t"/>
              <a:pathLst>
                <a:path extrusionOk="0" h="4338" w="1804">
                  <a:moveTo>
                    <a:pt x="33" y="1"/>
                  </a:moveTo>
                  <a:cubicBezTo>
                    <a:pt x="27" y="1"/>
                    <a:pt x="20" y="4"/>
                    <a:pt x="12" y="10"/>
                  </a:cubicBezTo>
                  <a:cubicBezTo>
                    <a:pt x="0" y="22"/>
                    <a:pt x="12" y="37"/>
                    <a:pt x="12" y="50"/>
                  </a:cubicBezTo>
                  <a:cubicBezTo>
                    <a:pt x="40" y="62"/>
                    <a:pt x="1435" y="1164"/>
                    <a:pt x="1587" y="2446"/>
                  </a:cubicBezTo>
                  <a:cubicBezTo>
                    <a:pt x="1751" y="3716"/>
                    <a:pt x="1715" y="4313"/>
                    <a:pt x="1715" y="4313"/>
                  </a:cubicBezTo>
                  <a:cubicBezTo>
                    <a:pt x="1715" y="4325"/>
                    <a:pt x="1727" y="4338"/>
                    <a:pt x="1739" y="4338"/>
                  </a:cubicBezTo>
                  <a:cubicBezTo>
                    <a:pt x="1751" y="4338"/>
                    <a:pt x="1764" y="4338"/>
                    <a:pt x="1764" y="4325"/>
                  </a:cubicBezTo>
                  <a:cubicBezTo>
                    <a:pt x="1764" y="4313"/>
                    <a:pt x="1803" y="3716"/>
                    <a:pt x="1639" y="2434"/>
                  </a:cubicBezTo>
                  <a:cubicBezTo>
                    <a:pt x="1486" y="1140"/>
                    <a:pt x="64" y="22"/>
                    <a:pt x="52" y="10"/>
                  </a:cubicBezTo>
                  <a:cubicBezTo>
                    <a:pt x="46" y="4"/>
                    <a:pt x="40" y="1"/>
                    <a:pt x="33"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3" name="Google Shape;673;g23a86812f6c_0_0"/>
            <p:cNvSpPr/>
            <p:nvPr/>
          </p:nvSpPr>
          <p:spPr>
            <a:xfrm>
              <a:off x="781985" y="5146892"/>
              <a:ext cx="715336" cy="741891"/>
            </a:xfrm>
            <a:custGeom>
              <a:rect b="b" l="l" r="r" t="t"/>
              <a:pathLst>
                <a:path extrusionOk="0" h="3238" w="3122">
                  <a:moveTo>
                    <a:pt x="0" y="0"/>
                  </a:moveTo>
                  <a:lnTo>
                    <a:pt x="49" y="1231"/>
                  </a:lnTo>
                  <a:lnTo>
                    <a:pt x="153" y="2120"/>
                  </a:lnTo>
                  <a:cubicBezTo>
                    <a:pt x="216" y="2753"/>
                    <a:pt x="749" y="3237"/>
                    <a:pt x="1395" y="3237"/>
                  </a:cubicBezTo>
                  <a:lnTo>
                    <a:pt x="1724" y="3237"/>
                  </a:lnTo>
                  <a:cubicBezTo>
                    <a:pt x="2360" y="3237"/>
                    <a:pt x="2893" y="2753"/>
                    <a:pt x="2957" y="2120"/>
                  </a:cubicBezTo>
                  <a:lnTo>
                    <a:pt x="3122" y="0"/>
                  </a:lnTo>
                  <a:close/>
                </a:path>
              </a:pathLst>
            </a:custGeom>
            <a:solidFill>
              <a:schemeClr val="dk1"/>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4" name="Google Shape;674;g23a86812f6c_0_0"/>
            <p:cNvSpPr/>
            <p:nvPr/>
          </p:nvSpPr>
          <p:spPr>
            <a:xfrm>
              <a:off x="758156" y="5062347"/>
              <a:ext cx="762307" cy="116851"/>
            </a:xfrm>
            <a:custGeom>
              <a:rect b="b" l="l" r="r" t="t"/>
              <a:pathLst>
                <a:path extrusionOk="0" h="510" w="3327">
                  <a:moveTo>
                    <a:pt x="77" y="1"/>
                  </a:moveTo>
                  <a:cubicBezTo>
                    <a:pt x="40" y="1"/>
                    <a:pt x="1" y="40"/>
                    <a:pt x="1" y="89"/>
                  </a:cubicBezTo>
                  <a:lnTo>
                    <a:pt x="1" y="433"/>
                  </a:lnTo>
                  <a:cubicBezTo>
                    <a:pt x="1" y="470"/>
                    <a:pt x="40" y="509"/>
                    <a:pt x="77" y="509"/>
                  </a:cubicBezTo>
                  <a:lnTo>
                    <a:pt x="3238" y="509"/>
                  </a:lnTo>
                  <a:cubicBezTo>
                    <a:pt x="3290" y="509"/>
                    <a:pt x="3326" y="470"/>
                    <a:pt x="3326" y="433"/>
                  </a:cubicBezTo>
                  <a:lnTo>
                    <a:pt x="3326" y="89"/>
                  </a:lnTo>
                  <a:cubicBezTo>
                    <a:pt x="3326" y="40"/>
                    <a:pt x="3290" y="1"/>
                    <a:pt x="3238" y="1"/>
                  </a:cubicBezTo>
                  <a:close/>
                </a:path>
              </a:pathLst>
            </a:custGeom>
            <a:solidFill>
              <a:srgbClr val="852E0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5" name="Google Shape;675;g23a86812f6c_0_0"/>
            <p:cNvSpPr/>
            <p:nvPr/>
          </p:nvSpPr>
          <p:spPr>
            <a:xfrm>
              <a:off x="3732864" y="1207136"/>
              <a:ext cx="244482" cy="116851"/>
            </a:xfrm>
            <a:custGeom>
              <a:rect b="b" l="l" r="r" t="t"/>
              <a:pathLst>
                <a:path extrusionOk="0" h="510" w="1067">
                  <a:moveTo>
                    <a:pt x="253" y="1"/>
                  </a:moveTo>
                  <a:cubicBezTo>
                    <a:pt x="113" y="1"/>
                    <a:pt x="1" y="116"/>
                    <a:pt x="1" y="256"/>
                  </a:cubicBezTo>
                  <a:cubicBezTo>
                    <a:pt x="1" y="393"/>
                    <a:pt x="113" y="509"/>
                    <a:pt x="253" y="509"/>
                  </a:cubicBezTo>
                  <a:lnTo>
                    <a:pt x="814" y="509"/>
                  </a:lnTo>
                  <a:cubicBezTo>
                    <a:pt x="951" y="509"/>
                    <a:pt x="1066" y="393"/>
                    <a:pt x="1066" y="256"/>
                  </a:cubicBezTo>
                  <a:cubicBezTo>
                    <a:pt x="1066" y="116"/>
                    <a:pt x="951" y="1"/>
                    <a:pt x="814" y="1"/>
                  </a:cubicBezTo>
                  <a:close/>
                </a:path>
              </a:pathLst>
            </a:custGeom>
            <a:solidFill>
              <a:srgbClr val="F6EEE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6" name="Google Shape;676;g23a86812f6c_0_0"/>
            <p:cNvSpPr/>
            <p:nvPr/>
          </p:nvSpPr>
          <p:spPr>
            <a:xfrm>
              <a:off x="3727368" y="1201640"/>
              <a:ext cx="255474" cy="127850"/>
            </a:xfrm>
            <a:custGeom>
              <a:rect b="b" l="l" r="r" t="t"/>
              <a:pathLst>
                <a:path extrusionOk="0" h="558" w="1115">
                  <a:moveTo>
                    <a:pt x="838" y="52"/>
                  </a:moveTo>
                  <a:cubicBezTo>
                    <a:pt x="963" y="52"/>
                    <a:pt x="1066" y="152"/>
                    <a:pt x="1066" y="280"/>
                  </a:cubicBezTo>
                  <a:cubicBezTo>
                    <a:pt x="1066" y="405"/>
                    <a:pt x="963" y="509"/>
                    <a:pt x="838" y="509"/>
                  </a:cubicBezTo>
                  <a:lnTo>
                    <a:pt x="277" y="509"/>
                  </a:lnTo>
                  <a:cubicBezTo>
                    <a:pt x="152" y="509"/>
                    <a:pt x="49" y="405"/>
                    <a:pt x="49" y="280"/>
                  </a:cubicBezTo>
                  <a:cubicBezTo>
                    <a:pt x="49" y="152"/>
                    <a:pt x="152" y="52"/>
                    <a:pt x="277" y="52"/>
                  </a:cubicBezTo>
                  <a:close/>
                  <a:moveTo>
                    <a:pt x="277" y="0"/>
                  </a:moveTo>
                  <a:cubicBezTo>
                    <a:pt x="125" y="0"/>
                    <a:pt x="0" y="128"/>
                    <a:pt x="0" y="280"/>
                  </a:cubicBezTo>
                  <a:cubicBezTo>
                    <a:pt x="0" y="433"/>
                    <a:pt x="125" y="558"/>
                    <a:pt x="277" y="558"/>
                  </a:cubicBezTo>
                  <a:lnTo>
                    <a:pt x="838" y="558"/>
                  </a:lnTo>
                  <a:cubicBezTo>
                    <a:pt x="990" y="558"/>
                    <a:pt x="1115" y="433"/>
                    <a:pt x="1115" y="280"/>
                  </a:cubicBezTo>
                  <a:cubicBezTo>
                    <a:pt x="1115" y="128"/>
                    <a:pt x="990" y="0"/>
                    <a:pt x="838"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7" name="Google Shape;677;g23a86812f6c_0_0"/>
            <p:cNvSpPr/>
            <p:nvPr/>
          </p:nvSpPr>
          <p:spPr>
            <a:xfrm>
              <a:off x="3732864" y="1483458"/>
              <a:ext cx="241730" cy="241722"/>
            </a:xfrm>
            <a:custGeom>
              <a:rect b="b" l="l" r="r" t="t"/>
              <a:pathLst>
                <a:path extrusionOk="0" h="1055" w="1055">
                  <a:moveTo>
                    <a:pt x="533" y="1"/>
                  </a:moveTo>
                  <a:cubicBezTo>
                    <a:pt x="241" y="1"/>
                    <a:pt x="1" y="241"/>
                    <a:pt x="1" y="521"/>
                  </a:cubicBezTo>
                  <a:cubicBezTo>
                    <a:pt x="1" y="814"/>
                    <a:pt x="241" y="1054"/>
                    <a:pt x="533" y="1054"/>
                  </a:cubicBezTo>
                  <a:cubicBezTo>
                    <a:pt x="826" y="1054"/>
                    <a:pt x="1054" y="814"/>
                    <a:pt x="1054" y="521"/>
                  </a:cubicBezTo>
                  <a:cubicBezTo>
                    <a:pt x="1054" y="241"/>
                    <a:pt x="826" y="1"/>
                    <a:pt x="533" y="1"/>
                  </a:cubicBezTo>
                  <a:close/>
                </a:path>
              </a:pathLst>
            </a:custGeom>
            <a:solidFill>
              <a:srgbClr val="F6EEE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8" name="Google Shape;678;g23a86812f6c_0_0"/>
            <p:cNvSpPr/>
            <p:nvPr/>
          </p:nvSpPr>
          <p:spPr>
            <a:xfrm>
              <a:off x="3727368" y="1477963"/>
              <a:ext cx="252730" cy="252722"/>
            </a:xfrm>
            <a:custGeom>
              <a:rect b="b" l="l" r="r" t="t"/>
              <a:pathLst>
                <a:path extrusionOk="0" h="1103" w="1103">
                  <a:moveTo>
                    <a:pt x="557" y="49"/>
                  </a:moveTo>
                  <a:cubicBezTo>
                    <a:pt x="838" y="49"/>
                    <a:pt x="1051" y="277"/>
                    <a:pt x="1051" y="545"/>
                  </a:cubicBezTo>
                  <a:cubicBezTo>
                    <a:pt x="1051" y="826"/>
                    <a:pt x="838" y="1054"/>
                    <a:pt x="557" y="1054"/>
                  </a:cubicBezTo>
                  <a:cubicBezTo>
                    <a:pt x="277" y="1054"/>
                    <a:pt x="49" y="826"/>
                    <a:pt x="49" y="545"/>
                  </a:cubicBezTo>
                  <a:cubicBezTo>
                    <a:pt x="49" y="277"/>
                    <a:pt x="277" y="49"/>
                    <a:pt x="557" y="49"/>
                  </a:cubicBezTo>
                  <a:close/>
                  <a:moveTo>
                    <a:pt x="557" y="0"/>
                  </a:moveTo>
                  <a:cubicBezTo>
                    <a:pt x="253" y="0"/>
                    <a:pt x="0" y="253"/>
                    <a:pt x="0" y="545"/>
                  </a:cubicBezTo>
                  <a:cubicBezTo>
                    <a:pt x="0" y="850"/>
                    <a:pt x="253" y="1103"/>
                    <a:pt x="557" y="1103"/>
                  </a:cubicBezTo>
                  <a:cubicBezTo>
                    <a:pt x="862" y="1103"/>
                    <a:pt x="1103" y="850"/>
                    <a:pt x="1103" y="545"/>
                  </a:cubicBezTo>
                  <a:cubicBezTo>
                    <a:pt x="1103" y="253"/>
                    <a:pt x="862" y="0"/>
                    <a:pt x="557"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79" name="Google Shape;679;g23a86812f6c_0_0"/>
            <p:cNvSpPr/>
            <p:nvPr/>
          </p:nvSpPr>
          <p:spPr>
            <a:xfrm>
              <a:off x="3845829" y="710397"/>
              <a:ext cx="228" cy="496956"/>
            </a:xfrm>
            <a:custGeom>
              <a:rect b="b" l="l" r="r" t="t"/>
              <a:pathLst>
                <a:path extrusionOk="0" h="2169" w="1">
                  <a:moveTo>
                    <a:pt x="1" y="2169"/>
                  </a:moveTo>
                  <a:lnTo>
                    <a:pt x="1" y="0"/>
                  </a:lnTo>
                  <a:close/>
                </a:path>
              </a:pathLst>
            </a:custGeom>
            <a:solidFill>
              <a:srgbClr val="F6EEE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0" name="Google Shape;680;g23a86812f6c_0_0"/>
            <p:cNvSpPr/>
            <p:nvPr/>
          </p:nvSpPr>
          <p:spPr>
            <a:xfrm>
              <a:off x="3840324" y="710397"/>
              <a:ext cx="12143" cy="496956"/>
            </a:xfrm>
            <a:custGeom>
              <a:rect b="b" l="l" r="r" t="t"/>
              <a:pathLst>
                <a:path extrusionOk="0" h="2169" w="52">
                  <a:moveTo>
                    <a:pt x="1" y="0"/>
                  </a:moveTo>
                  <a:lnTo>
                    <a:pt x="1" y="2169"/>
                  </a:lnTo>
                  <a:lnTo>
                    <a:pt x="52" y="2169"/>
                  </a:lnTo>
                  <a:lnTo>
                    <a:pt x="52" y="0"/>
                  </a:ln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1" name="Google Shape;681;g23a86812f6c_0_0"/>
            <p:cNvSpPr/>
            <p:nvPr/>
          </p:nvSpPr>
          <p:spPr>
            <a:xfrm>
              <a:off x="3494123" y="1253880"/>
              <a:ext cx="721744" cy="363151"/>
            </a:xfrm>
            <a:custGeom>
              <a:rect b="b" l="l" r="r" t="t"/>
              <a:pathLst>
                <a:path extrusionOk="0" h="1585" w="3150">
                  <a:moveTo>
                    <a:pt x="1575" y="1"/>
                  </a:moveTo>
                  <a:cubicBezTo>
                    <a:pt x="698" y="1"/>
                    <a:pt x="1" y="698"/>
                    <a:pt x="1" y="1575"/>
                  </a:cubicBezTo>
                  <a:cubicBezTo>
                    <a:pt x="1" y="1581"/>
                    <a:pt x="788" y="1584"/>
                    <a:pt x="1575" y="1584"/>
                  </a:cubicBezTo>
                  <a:cubicBezTo>
                    <a:pt x="2363" y="1584"/>
                    <a:pt x="3150" y="1581"/>
                    <a:pt x="3150" y="1575"/>
                  </a:cubicBezTo>
                  <a:cubicBezTo>
                    <a:pt x="3150" y="698"/>
                    <a:pt x="2437" y="1"/>
                    <a:pt x="1575" y="1"/>
                  </a:cubicBezTo>
                  <a:close/>
                </a:path>
              </a:pathLst>
            </a:custGeom>
            <a:solidFill>
              <a:srgbClr val="F6EEE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2" name="Google Shape;682;g23a86812f6c_0_0"/>
            <p:cNvSpPr/>
            <p:nvPr/>
          </p:nvSpPr>
          <p:spPr>
            <a:xfrm>
              <a:off x="3488618" y="1248375"/>
              <a:ext cx="732971" cy="372087"/>
            </a:xfrm>
            <a:custGeom>
              <a:rect b="b" l="l" r="r" t="t"/>
              <a:pathLst>
                <a:path extrusionOk="0" h="1624" w="3199">
                  <a:moveTo>
                    <a:pt x="1599" y="49"/>
                  </a:moveTo>
                  <a:cubicBezTo>
                    <a:pt x="2449" y="49"/>
                    <a:pt x="3134" y="722"/>
                    <a:pt x="3147" y="1572"/>
                  </a:cubicBezTo>
                  <a:cubicBezTo>
                    <a:pt x="3014" y="1578"/>
                    <a:pt x="2304" y="1581"/>
                    <a:pt x="1595" y="1581"/>
                  </a:cubicBezTo>
                  <a:cubicBezTo>
                    <a:pt x="886" y="1581"/>
                    <a:pt x="179" y="1578"/>
                    <a:pt x="52" y="1572"/>
                  </a:cubicBezTo>
                  <a:cubicBezTo>
                    <a:pt x="65" y="722"/>
                    <a:pt x="750" y="49"/>
                    <a:pt x="1599" y="49"/>
                  </a:cubicBezTo>
                  <a:close/>
                  <a:moveTo>
                    <a:pt x="1599" y="0"/>
                  </a:moveTo>
                  <a:cubicBezTo>
                    <a:pt x="710" y="0"/>
                    <a:pt x="1" y="710"/>
                    <a:pt x="1" y="1599"/>
                  </a:cubicBezTo>
                  <a:cubicBezTo>
                    <a:pt x="1" y="1623"/>
                    <a:pt x="1" y="1623"/>
                    <a:pt x="509" y="1623"/>
                  </a:cubicBezTo>
                  <a:lnTo>
                    <a:pt x="2678" y="1623"/>
                  </a:lnTo>
                  <a:cubicBezTo>
                    <a:pt x="3198" y="1623"/>
                    <a:pt x="3198" y="1623"/>
                    <a:pt x="3198" y="1599"/>
                  </a:cubicBezTo>
                  <a:cubicBezTo>
                    <a:pt x="3198" y="710"/>
                    <a:pt x="2474" y="0"/>
                    <a:pt x="1599"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3" name="Google Shape;683;g23a86812f6c_0_0"/>
            <p:cNvSpPr/>
            <p:nvPr/>
          </p:nvSpPr>
          <p:spPr>
            <a:xfrm>
              <a:off x="2404177" y="5518760"/>
              <a:ext cx="279533" cy="157176"/>
            </a:xfrm>
            <a:custGeom>
              <a:rect b="b" l="l" r="r" t="t"/>
              <a:pathLst>
                <a:path extrusionOk="0" h="686" w="1220">
                  <a:moveTo>
                    <a:pt x="1" y="0"/>
                  </a:moveTo>
                  <a:lnTo>
                    <a:pt x="1" y="686"/>
                  </a:lnTo>
                  <a:lnTo>
                    <a:pt x="1167" y="661"/>
                  </a:lnTo>
                  <a:lnTo>
                    <a:pt x="1219" y="40"/>
                  </a:lnTo>
                  <a:lnTo>
                    <a:pt x="1" y="0"/>
                  </a:ln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4" name="Google Shape;684;g23a86812f6c_0_0"/>
            <p:cNvSpPr/>
            <p:nvPr/>
          </p:nvSpPr>
          <p:spPr>
            <a:xfrm>
              <a:off x="2392491" y="5658298"/>
              <a:ext cx="605119" cy="303122"/>
            </a:xfrm>
            <a:custGeom>
              <a:rect b="b" l="l" r="r" t="t"/>
              <a:pathLst>
                <a:path extrusionOk="0" h="1323" w="2641">
                  <a:moveTo>
                    <a:pt x="1334" y="0"/>
                  </a:moveTo>
                  <a:lnTo>
                    <a:pt x="12" y="28"/>
                  </a:lnTo>
                  <a:lnTo>
                    <a:pt x="0" y="1143"/>
                  </a:lnTo>
                  <a:cubicBezTo>
                    <a:pt x="0" y="1206"/>
                    <a:pt x="52" y="1270"/>
                    <a:pt x="116" y="1270"/>
                  </a:cubicBezTo>
                  <a:lnTo>
                    <a:pt x="2501" y="1322"/>
                  </a:lnTo>
                  <a:cubicBezTo>
                    <a:pt x="2601" y="1322"/>
                    <a:pt x="2641" y="1206"/>
                    <a:pt x="2577" y="1143"/>
                  </a:cubicBezTo>
                  <a:lnTo>
                    <a:pt x="1511" y="168"/>
                  </a:lnTo>
                  <a:lnTo>
                    <a:pt x="1334" y="0"/>
                  </a:lnTo>
                  <a:close/>
                </a:path>
              </a:pathLst>
            </a:custGeom>
            <a:solidFill>
              <a:schemeClr val="dk1"/>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5" name="Google Shape;685;g23a86812f6c_0_0"/>
            <p:cNvSpPr/>
            <p:nvPr/>
          </p:nvSpPr>
          <p:spPr>
            <a:xfrm>
              <a:off x="2392491" y="5899791"/>
              <a:ext cx="605119" cy="61630"/>
            </a:xfrm>
            <a:custGeom>
              <a:rect b="b" l="l" r="r" t="t"/>
              <a:pathLst>
                <a:path extrusionOk="0" h="269" w="2641">
                  <a:moveTo>
                    <a:pt x="0" y="0"/>
                  </a:moveTo>
                  <a:lnTo>
                    <a:pt x="0" y="89"/>
                  </a:lnTo>
                  <a:cubicBezTo>
                    <a:pt x="0" y="152"/>
                    <a:pt x="52" y="216"/>
                    <a:pt x="116" y="216"/>
                  </a:cubicBezTo>
                  <a:lnTo>
                    <a:pt x="2501" y="268"/>
                  </a:lnTo>
                  <a:cubicBezTo>
                    <a:pt x="2601" y="268"/>
                    <a:pt x="2641" y="152"/>
                    <a:pt x="2577" y="89"/>
                  </a:cubicBezTo>
                  <a:lnTo>
                    <a:pt x="2537" y="52"/>
                  </a:lnTo>
                  <a:cubicBezTo>
                    <a:pt x="2513" y="64"/>
                    <a:pt x="2501" y="76"/>
                    <a:pt x="2461" y="76"/>
                  </a:cubicBezTo>
                  <a:lnTo>
                    <a:pt x="76" y="28"/>
                  </a:lnTo>
                  <a:cubicBezTo>
                    <a:pt x="52" y="28"/>
                    <a:pt x="25" y="12"/>
                    <a:pt x="0"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6" name="Google Shape;686;g23a86812f6c_0_0"/>
            <p:cNvSpPr/>
            <p:nvPr/>
          </p:nvSpPr>
          <p:spPr>
            <a:xfrm>
              <a:off x="2386766" y="5899791"/>
              <a:ext cx="520807" cy="20391"/>
            </a:xfrm>
            <a:custGeom>
              <a:rect b="b" l="l" r="r" t="t"/>
              <a:pathLst>
                <a:path extrusionOk="0" h="89" w="2273">
                  <a:moveTo>
                    <a:pt x="25" y="0"/>
                  </a:moveTo>
                  <a:cubicBezTo>
                    <a:pt x="13" y="0"/>
                    <a:pt x="1" y="12"/>
                    <a:pt x="1" y="28"/>
                  </a:cubicBezTo>
                  <a:cubicBezTo>
                    <a:pt x="1" y="40"/>
                    <a:pt x="13" y="52"/>
                    <a:pt x="25" y="52"/>
                  </a:cubicBezTo>
                  <a:lnTo>
                    <a:pt x="2245" y="89"/>
                  </a:lnTo>
                  <a:cubicBezTo>
                    <a:pt x="2273" y="89"/>
                    <a:pt x="2273" y="76"/>
                    <a:pt x="2273" y="64"/>
                  </a:cubicBezTo>
                  <a:cubicBezTo>
                    <a:pt x="2273" y="52"/>
                    <a:pt x="2273" y="40"/>
                    <a:pt x="2258" y="40"/>
                  </a:cubicBezTo>
                  <a:lnTo>
                    <a:pt x="25" y="0"/>
                  </a:ln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7" name="Google Shape;687;g23a86812f6c_0_0"/>
            <p:cNvSpPr/>
            <p:nvPr/>
          </p:nvSpPr>
          <p:spPr>
            <a:xfrm>
              <a:off x="2456654" y="5733214"/>
              <a:ext cx="107688" cy="99669"/>
            </a:xfrm>
            <a:custGeom>
              <a:rect b="b" l="l" r="r" t="t"/>
              <a:pathLst>
                <a:path extrusionOk="0" h="435" w="470">
                  <a:moveTo>
                    <a:pt x="229" y="42"/>
                  </a:moveTo>
                  <a:cubicBezTo>
                    <a:pt x="241" y="42"/>
                    <a:pt x="253" y="42"/>
                    <a:pt x="265" y="54"/>
                  </a:cubicBezTo>
                  <a:cubicBezTo>
                    <a:pt x="317" y="54"/>
                    <a:pt x="354" y="82"/>
                    <a:pt x="381" y="118"/>
                  </a:cubicBezTo>
                  <a:cubicBezTo>
                    <a:pt x="405" y="158"/>
                    <a:pt x="405" y="206"/>
                    <a:pt x="405" y="258"/>
                  </a:cubicBezTo>
                  <a:cubicBezTo>
                    <a:pt x="393" y="298"/>
                    <a:pt x="369" y="334"/>
                    <a:pt x="329" y="359"/>
                  </a:cubicBezTo>
                  <a:cubicBezTo>
                    <a:pt x="302" y="379"/>
                    <a:pt x="267" y="391"/>
                    <a:pt x="235" y="391"/>
                  </a:cubicBezTo>
                  <a:cubicBezTo>
                    <a:pt x="223" y="391"/>
                    <a:pt x="212" y="389"/>
                    <a:pt x="201" y="386"/>
                  </a:cubicBezTo>
                  <a:cubicBezTo>
                    <a:pt x="113" y="374"/>
                    <a:pt x="49" y="283"/>
                    <a:pt x="64" y="182"/>
                  </a:cubicBezTo>
                  <a:cubicBezTo>
                    <a:pt x="76" y="146"/>
                    <a:pt x="101" y="106"/>
                    <a:pt x="140" y="82"/>
                  </a:cubicBezTo>
                  <a:cubicBezTo>
                    <a:pt x="165" y="54"/>
                    <a:pt x="201" y="42"/>
                    <a:pt x="229" y="42"/>
                  </a:cubicBezTo>
                  <a:close/>
                  <a:moveTo>
                    <a:pt x="230" y="1"/>
                  </a:moveTo>
                  <a:cubicBezTo>
                    <a:pt x="189" y="1"/>
                    <a:pt x="151" y="12"/>
                    <a:pt x="113" y="30"/>
                  </a:cubicBezTo>
                  <a:cubicBezTo>
                    <a:pt x="64" y="69"/>
                    <a:pt x="25" y="118"/>
                    <a:pt x="13" y="182"/>
                  </a:cubicBezTo>
                  <a:cubicBezTo>
                    <a:pt x="0" y="234"/>
                    <a:pt x="13" y="298"/>
                    <a:pt x="49" y="347"/>
                  </a:cubicBezTo>
                  <a:cubicBezTo>
                    <a:pt x="89" y="398"/>
                    <a:pt x="140" y="423"/>
                    <a:pt x="189" y="435"/>
                  </a:cubicBezTo>
                  <a:lnTo>
                    <a:pt x="241" y="435"/>
                  </a:lnTo>
                  <a:cubicBezTo>
                    <a:pt x="277" y="435"/>
                    <a:pt x="317" y="423"/>
                    <a:pt x="354" y="398"/>
                  </a:cubicBezTo>
                  <a:cubicBezTo>
                    <a:pt x="405" y="374"/>
                    <a:pt x="445" y="322"/>
                    <a:pt x="457" y="258"/>
                  </a:cubicBezTo>
                  <a:cubicBezTo>
                    <a:pt x="469" y="206"/>
                    <a:pt x="457" y="146"/>
                    <a:pt x="418" y="94"/>
                  </a:cubicBezTo>
                  <a:cubicBezTo>
                    <a:pt x="381" y="42"/>
                    <a:pt x="329" y="18"/>
                    <a:pt x="277" y="5"/>
                  </a:cubicBezTo>
                  <a:cubicBezTo>
                    <a:pt x="261" y="2"/>
                    <a:pt x="246" y="1"/>
                    <a:pt x="230"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8" name="Google Shape;688;g23a86812f6c_0_0"/>
            <p:cNvSpPr/>
            <p:nvPr/>
          </p:nvSpPr>
          <p:spPr>
            <a:xfrm>
              <a:off x="2686232" y="5691061"/>
              <a:ext cx="58201" cy="60944"/>
            </a:xfrm>
            <a:custGeom>
              <a:rect b="b" l="l" r="r" t="t"/>
              <a:pathLst>
                <a:path extrusionOk="0" h="266" w="254">
                  <a:moveTo>
                    <a:pt x="235" y="1"/>
                  </a:moveTo>
                  <a:cubicBezTo>
                    <a:pt x="229" y="1"/>
                    <a:pt x="223" y="4"/>
                    <a:pt x="217" y="10"/>
                  </a:cubicBezTo>
                  <a:lnTo>
                    <a:pt x="12" y="226"/>
                  </a:lnTo>
                  <a:cubicBezTo>
                    <a:pt x="0" y="238"/>
                    <a:pt x="0" y="253"/>
                    <a:pt x="12" y="266"/>
                  </a:cubicBezTo>
                  <a:lnTo>
                    <a:pt x="25" y="266"/>
                  </a:lnTo>
                  <a:cubicBezTo>
                    <a:pt x="37" y="266"/>
                    <a:pt x="37" y="266"/>
                    <a:pt x="52" y="253"/>
                  </a:cubicBezTo>
                  <a:lnTo>
                    <a:pt x="253" y="37"/>
                  </a:lnTo>
                  <a:lnTo>
                    <a:pt x="253" y="10"/>
                  </a:lnTo>
                  <a:cubicBezTo>
                    <a:pt x="247" y="4"/>
                    <a:pt x="241" y="1"/>
                    <a:pt x="235"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89" name="Google Shape;689;g23a86812f6c_0_0"/>
            <p:cNvSpPr/>
            <p:nvPr/>
          </p:nvSpPr>
          <p:spPr>
            <a:xfrm>
              <a:off x="2723805" y="5725881"/>
              <a:ext cx="58201" cy="60944"/>
            </a:xfrm>
            <a:custGeom>
              <a:rect b="b" l="l" r="r" t="t"/>
              <a:pathLst>
                <a:path extrusionOk="0" h="266" w="254">
                  <a:moveTo>
                    <a:pt x="229" y="1"/>
                  </a:moveTo>
                  <a:cubicBezTo>
                    <a:pt x="223" y="1"/>
                    <a:pt x="217" y="4"/>
                    <a:pt x="217" y="10"/>
                  </a:cubicBezTo>
                  <a:lnTo>
                    <a:pt x="13" y="226"/>
                  </a:lnTo>
                  <a:cubicBezTo>
                    <a:pt x="1" y="238"/>
                    <a:pt x="1" y="254"/>
                    <a:pt x="13" y="266"/>
                  </a:cubicBezTo>
                  <a:lnTo>
                    <a:pt x="53" y="266"/>
                  </a:lnTo>
                  <a:lnTo>
                    <a:pt x="254" y="50"/>
                  </a:lnTo>
                  <a:cubicBezTo>
                    <a:pt x="254" y="37"/>
                    <a:pt x="254" y="25"/>
                    <a:pt x="241" y="10"/>
                  </a:cubicBezTo>
                  <a:cubicBezTo>
                    <a:pt x="241" y="4"/>
                    <a:pt x="235" y="1"/>
                    <a:pt x="229"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0" name="Google Shape;690;g23a86812f6c_0_0"/>
            <p:cNvSpPr/>
            <p:nvPr/>
          </p:nvSpPr>
          <p:spPr>
            <a:xfrm>
              <a:off x="2758863" y="5760939"/>
              <a:ext cx="57972" cy="60944"/>
            </a:xfrm>
            <a:custGeom>
              <a:rect b="b" l="l" r="r" t="t"/>
              <a:pathLst>
                <a:path extrusionOk="0" h="266" w="253">
                  <a:moveTo>
                    <a:pt x="230" y="0"/>
                  </a:moveTo>
                  <a:cubicBezTo>
                    <a:pt x="222" y="0"/>
                    <a:pt x="216" y="3"/>
                    <a:pt x="216" y="9"/>
                  </a:cubicBezTo>
                  <a:lnTo>
                    <a:pt x="12" y="226"/>
                  </a:lnTo>
                  <a:cubicBezTo>
                    <a:pt x="0" y="238"/>
                    <a:pt x="0" y="253"/>
                    <a:pt x="12" y="265"/>
                  </a:cubicBezTo>
                  <a:lnTo>
                    <a:pt x="52" y="265"/>
                  </a:lnTo>
                  <a:lnTo>
                    <a:pt x="253" y="49"/>
                  </a:lnTo>
                  <a:lnTo>
                    <a:pt x="253" y="9"/>
                  </a:lnTo>
                  <a:cubicBezTo>
                    <a:pt x="247" y="3"/>
                    <a:pt x="238" y="0"/>
                    <a:pt x="230" y="0"/>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1" name="Google Shape;691;g23a86812f6c_0_0"/>
            <p:cNvSpPr/>
            <p:nvPr/>
          </p:nvSpPr>
          <p:spPr>
            <a:xfrm>
              <a:off x="2648422" y="5576267"/>
              <a:ext cx="67363" cy="114327"/>
            </a:xfrm>
            <a:custGeom>
              <a:rect b="b" l="l" r="r" t="t"/>
              <a:pathLst>
                <a:path extrusionOk="0" h="499" w="294">
                  <a:moveTo>
                    <a:pt x="126" y="42"/>
                  </a:moveTo>
                  <a:cubicBezTo>
                    <a:pt x="153" y="42"/>
                    <a:pt x="165" y="54"/>
                    <a:pt x="190" y="54"/>
                  </a:cubicBezTo>
                  <a:cubicBezTo>
                    <a:pt x="202" y="69"/>
                    <a:pt x="217" y="94"/>
                    <a:pt x="217" y="106"/>
                  </a:cubicBezTo>
                  <a:cubicBezTo>
                    <a:pt x="229" y="170"/>
                    <a:pt x="229" y="386"/>
                    <a:pt x="202" y="435"/>
                  </a:cubicBezTo>
                  <a:cubicBezTo>
                    <a:pt x="165" y="386"/>
                    <a:pt x="77" y="182"/>
                    <a:pt x="65" y="145"/>
                  </a:cubicBezTo>
                  <a:cubicBezTo>
                    <a:pt x="65" y="94"/>
                    <a:pt x="89" y="54"/>
                    <a:pt x="126" y="42"/>
                  </a:cubicBezTo>
                  <a:close/>
                  <a:moveTo>
                    <a:pt x="147" y="0"/>
                  </a:moveTo>
                  <a:cubicBezTo>
                    <a:pt x="136" y="0"/>
                    <a:pt x="125" y="2"/>
                    <a:pt x="114" y="5"/>
                  </a:cubicBezTo>
                  <a:cubicBezTo>
                    <a:pt x="50" y="17"/>
                    <a:pt x="1" y="81"/>
                    <a:pt x="13" y="145"/>
                  </a:cubicBezTo>
                  <a:cubicBezTo>
                    <a:pt x="25" y="194"/>
                    <a:pt x="141" y="462"/>
                    <a:pt x="190" y="486"/>
                  </a:cubicBezTo>
                  <a:cubicBezTo>
                    <a:pt x="190" y="499"/>
                    <a:pt x="202" y="499"/>
                    <a:pt x="202" y="499"/>
                  </a:cubicBezTo>
                  <a:cubicBezTo>
                    <a:pt x="202" y="499"/>
                    <a:pt x="217" y="499"/>
                    <a:pt x="217" y="486"/>
                  </a:cubicBezTo>
                  <a:cubicBezTo>
                    <a:pt x="293" y="450"/>
                    <a:pt x="266" y="118"/>
                    <a:pt x="266" y="106"/>
                  </a:cubicBezTo>
                  <a:cubicBezTo>
                    <a:pt x="266" y="69"/>
                    <a:pt x="241" y="42"/>
                    <a:pt x="217" y="17"/>
                  </a:cubicBezTo>
                  <a:cubicBezTo>
                    <a:pt x="198" y="9"/>
                    <a:pt x="174" y="0"/>
                    <a:pt x="147" y="0"/>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2" name="Google Shape;692;g23a86812f6c_0_0"/>
            <p:cNvSpPr/>
            <p:nvPr/>
          </p:nvSpPr>
          <p:spPr>
            <a:xfrm>
              <a:off x="2688985" y="5616592"/>
              <a:ext cx="104936" cy="74002"/>
            </a:xfrm>
            <a:custGeom>
              <a:rect b="b" l="l" r="r" t="t"/>
              <a:pathLst>
                <a:path extrusionOk="0" h="323" w="458">
                  <a:moveTo>
                    <a:pt x="317" y="45"/>
                  </a:moveTo>
                  <a:cubicBezTo>
                    <a:pt x="345" y="45"/>
                    <a:pt x="369" y="70"/>
                    <a:pt x="393" y="82"/>
                  </a:cubicBezTo>
                  <a:cubicBezTo>
                    <a:pt x="393" y="106"/>
                    <a:pt x="406" y="134"/>
                    <a:pt x="393" y="146"/>
                  </a:cubicBezTo>
                  <a:cubicBezTo>
                    <a:pt x="393" y="170"/>
                    <a:pt x="381" y="182"/>
                    <a:pt x="357" y="198"/>
                  </a:cubicBezTo>
                  <a:cubicBezTo>
                    <a:pt x="317" y="222"/>
                    <a:pt x="116" y="274"/>
                    <a:pt x="64" y="274"/>
                  </a:cubicBezTo>
                  <a:cubicBezTo>
                    <a:pt x="77" y="222"/>
                    <a:pt x="229" y="94"/>
                    <a:pt x="281" y="58"/>
                  </a:cubicBezTo>
                  <a:cubicBezTo>
                    <a:pt x="293" y="58"/>
                    <a:pt x="305" y="45"/>
                    <a:pt x="317" y="45"/>
                  </a:cubicBezTo>
                  <a:close/>
                  <a:moveTo>
                    <a:pt x="319" y="1"/>
                  </a:moveTo>
                  <a:cubicBezTo>
                    <a:pt x="297" y="1"/>
                    <a:pt x="274" y="6"/>
                    <a:pt x="253" y="18"/>
                  </a:cubicBezTo>
                  <a:cubicBezTo>
                    <a:pt x="217" y="45"/>
                    <a:pt x="25" y="198"/>
                    <a:pt x="13" y="274"/>
                  </a:cubicBezTo>
                  <a:cubicBezTo>
                    <a:pt x="0" y="286"/>
                    <a:pt x="13" y="298"/>
                    <a:pt x="13" y="310"/>
                  </a:cubicBezTo>
                  <a:cubicBezTo>
                    <a:pt x="13" y="310"/>
                    <a:pt x="40" y="323"/>
                    <a:pt x="64" y="323"/>
                  </a:cubicBezTo>
                  <a:cubicBezTo>
                    <a:pt x="153" y="323"/>
                    <a:pt x="369" y="246"/>
                    <a:pt x="381" y="234"/>
                  </a:cubicBezTo>
                  <a:cubicBezTo>
                    <a:pt x="421" y="222"/>
                    <a:pt x="433" y="198"/>
                    <a:pt x="445" y="158"/>
                  </a:cubicBezTo>
                  <a:cubicBezTo>
                    <a:pt x="457" y="134"/>
                    <a:pt x="445" y="94"/>
                    <a:pt x="433" y="58"/>
                  </a:cubicBezTo>
                  <a:cubicBezTo>
                    <a:pt x="406" y="23"/>
                    <a:pt x="363" y="1"/>
                    <a:pt x="319"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3" name="Google Shape;693;g23a86812f6c_0_0"/>
            <p:cNvSpPr/>
            <p:nvPr/>
          </p:nvSpPr>
          <p:spPr>
            <a:xfrm>
              <a:off x="2008708" y="5518760"/>
              <a:ext cx="279303" cy="157176"/>
            </a:xfrm>
            <a:custGeom>
              <a:rect b="b" l="l" r="r" t="t"/>
              <a:pathLst>
                <a:path extrusionOk="0" h="686" w="1219">
                  <a:moveTo>
                    <a:pt x="0" y="0"/>
                  </a:moveTo>
                  <a:lnTo>
                    <a:pt x="0" y="686"/>
                  </a:lnTo>
                  <a:lnTo>
                    <a:pt x="1167" y="661"/>
                  </a:lnTo>
                  <a:lnTo>
                    <a:pt x="1218" y="40"/>
                  </a:lnTo>
                  <a:lnTo>
                    <a:pt x="0" y="0"/>
                  </a:ln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4" name="Google Shape;694;g23a86812f6c_0_0"/>
            <p:cNvSpPr/>
            <p:nvPr/>
          </p:nvSpPr>
          <p:spPr>
            <a:xfrm>
              <a:off x="1988317" y="5670203"/>
              <a:ext cx="605348" cy="302209"/>
            </a:xfrm>
            <a:custGeom>
              <a:rect b="b" l="l" r="r" t="t"/>
              <a:pathLst>
                <a:path extrusionOk="0" h="1319" w="2642">
                  <a:moveTo>
                    <a:pt x="1332" y="0"/>
                  </a:moveTo>
                  <a:lnTo>
                    <a:pt x="13" y="25"/>
                  </a:lnTo>
                  <a:lnTo>
                    <a:pt x="1" y="1142"/>
                  </a:lnTo>
                  <a:cubicBezTo>
                    <a:pt x="1" y="1206"/>
                    <a:pt x="53" y="1270"/>
                    <a:pt x="114" y="1270"/>
                  </a:cubicBezTo>
                  <a:lnTo>
                    <a:pt x="2501" y="1319"/>
                  </a:lnTo>
                  <a:cubicBezTo>
                    <a:pt x="2602" y="1319"/>
                    <a:pt x="2641" y="1206"/>
                    <a:pt x="2577" y="1142"/>
                  </a:cubicBezTo>
                  <a:lnTo>
                    <a:pt x="1511" y="165"/>
                  </a:lnTo>
                  <a:lnTo>
                    <a:pt x="1332" y="0"/>
                  </a:lnTo>
                  <a:close/>
                </a:path>
              </a:pathLst>
            </a:custGeom>
            <a:solidFill>
              <a:schemeClr val="dk1"/>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5" name="Google Shape;695;g23a86812f6c_0_0"/>
            <p:cNvSpPr/>
            <p:nvPr/>
          </p:nvSpPr>
          <p:spPr>
            <a:xfrm>
              <a:off x="1988317" y="5911477"/>
              <a:ext cx="605348" cy="60944"/>
            </a:xfrm>
            <a:custGeom>
              <a:rect b="b" l="l" r="r" t="t"/>
              <a:pathLst>
                <a:path extrusionOk="0" h="266" w="2642">
                  <a:moveTo>
                    <a:pt x="1" y="1"/>
                  </a:moveTo>
                  <a:lnTo>
                    <a:pt x="1" y="89"/>
                  </a:lnTo>
                  <a:cubicBezTo>
                    <a:pt x="1" y="153"/>
                    <a:pt x="53" y="217"/>
                    <a:pt x="114" y="217"/>
                  </a:cubicBezTo>
                  <a:lnTo>
                    <a:pt x="2501" y="266"/>
                  </a:lnTo>
                  <a:cubicBezTo>
                    <a:pt x="2602" y="266"/>
                    <a:pt x="2641" y="153"/>
                    <a:pt x="2577" y="89"/>
                  </a:cubicBezTo>
                  <a:lnTo>
                    <a:pt x="2538" y="53"/>
                  </a:lnTo>
                  <a:cubicBezTo>
                    <a:pt x="2513" y="65"/>
                    <a:pt x="2501" y="77"/>
                    <a:pt x="2462" y="77"/>
                  </a:cubicBezTo>
                  <a:lnTo>
                    <a:pt x="77" y="25"/>
                  </a:lnTo>
                  <a:cubicBezTo>
                    <a:pt x="53" y="25"/>
                    <a:pt x="25" y="13"/>
                    <a:pt x="1"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6" name="Google Shape;696;g23a86812f6c_0_0"/>
            <p:cNvSpPr/>
            <p:nvPr/>
          </p:nvSpPr>
          <p:spPr>
            <a:xfrm>
              <a:off x="1982821" y="5911477"/>
              <a:ext cx="520119" cy="20619"/>
            </a:xfrm>
            <a:custGeom>
              <a:rect b="b" l="l" r="r" t="t"/>
              <a:pathLst>
                <a:path extrusionOk="0" h="90" w="2270">
                  <a:moveTo>
                    <a:pt x="25" y="1"/>
                  </a:moveTo>
                  <a:cubicBezTo>
                    <a:pt x="13" y="1"/>
                    <a:pt x="0" y="13"/>
                    <a:pt x="0" y="25"/>
                  </a:cubicBezTo>
                  <a:cubicBezTo>
                    <a:pt x="0" y="38"/>
                    <a:pt x="13" y="53"/>
                    <a:pt x="25" y="53"/>
                  </a:cubicBezTo>
                  <a:lnTo>
                    <a:pt x="2245" y="89"/>
                  </a:lnTo>
                  <a:cubicBezTo>
                    <a:pt x="2269" y="89"/>
                    <a:pt x="2269" y="77"/>
                    <a:pt x="2269" y="65"/>
                  </a:cubicBezTo>
                  <a:cubicBezTo>
                    <a:pt x="2269" y="53"/>
                    <a:pt x="2269" y="38"/>
                    <a:pt x="2245" y="38"/>
                  </a:cubicBezTo>
                  <a:lnTo>
                    <a:pt x="25" y="1"/>
                  </a:ln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7" name="Google Shape;697;g23a86812f6c_0_0"/>
            <p:cNvSpPr/>
            <p:nvPr/>
          </p:nvSpPr>
          <p:spPr>
            <a:xfrm>
              <a:off x="2052699" y="5744443"/>
              <a:ext cx="110441" cy="100355"/>
            </a:xfrm>
            <a:custGeom>
              <a:rect b="b" l="l" r="r" t="t"/>
              <a:pathLst>
                <a:path extrusionOk="0" h="438" w="482">
                  <a:moveTo>
                    <a:pt x="228" y="45"/>
                  </a:moveTo>
                  <a:cubicBezTo>
                    <a:pt x="241" y="45"/>
                    <a:pt x="253" y="45"/>
                    <a:pt x="265" y="57"/>
                  </a:cubicBezTo>
                  <a:cubicBezTo>
                    <a:pt x="353" y="69"/>
                    <a:pt x="417" y="157"/>
                    <a:pt x="405" y="261"/>
                  </a:cubicBezTo>
                  <a:cubicBezTo>
                    <a:pt x="393" y="298"/>
                    <a:pt x="365" y="337"/>
                    <a:pt x="329" y="361"/>
                  </a:cubicBezTo>
                  <a:cubicBezTo>
                    <a:pt x="300" y="379"/>
                    <a:pt x="267" y="392"/>
                    <a:pt x="236" y="392"/>
                  </a:cubicBezTo>
                  <a:cubicBezTo>
                    <a:pt x="224" y="392"/>
                    <a:pt x="212" y="390"/>
                    <a:pt x="201" y="386"/>
                  </a:cubicBezTo>
                  <a:cubicBezTo>
                    <a:pt x="152" y="374"/>
                    <a:pt x="113" y="349"/>
                    <a:pt x="88" y="310"/>
                  </a:cubicBezTo>
                  <a:cubicBezTo>
                    <a:pt x="61" y="273"/>
                    <a:pt x="61" y="234"/>
                    <a:pt x="61" y="185"/>
                  </a:cubicBezTo>
                  <a:cubicBezTo>
                    <a:pt x="76" y="109"/>
                    <a:pt x="152" y="45"/>
                    <a:pt x="228" y="45"/>
                  </a:cubicBezTo>
                  <a:close/>
                  <a:moveTo>
                    <a:pt x="231" y="1"/>
                  </a:moveTo>
                  <a:cubicBezTo>
                    <a:pt x="125" y="1"/>
                    <a:pt x="34" y="73"/>
                    <a:pt x="12" y="185"/>
                  </a:cubicBezTo>
                  <a:cubicBezTo>
                    <a:pt x="0" y="234"/>
                    <a:pt x="12" y="298"/>
                    <a:pt x="49" y="349"/>
                  </a:cubicBezTo>
                  <a:cubicBezTo>
                    <a:pt x="88" y="401"/>
                    <a:pt x="125" y="425"/>
                    <a:pt x="189" y="438"/>
                  </a:cubicBezTo>
                  <a:lnTo>
                    <a:pt x="241" y="438"/>
                  </a:lnTo>
                  <a:cubicBezTo>
                    <a:pt x="277" y="438"/>
                    <a:pt x="317" y="425"/>
                    <a:pt x="353" y="401"/>
                  </a:cubicBezTo>
                  <a:cubicBezTo>
                    <a:pt x="405" y="374"/>
                    <a:pt x="442" y="325"/>
                    <a:pt x="457" y="261"/>
                  </a:cubicBezTo>
                  <a:cubicBezTo>
                    <a:pt x="481" y="145"/>
                    <a:pt x="393" y="33"/>
                    <a:pt x="277" y="5"/>
                  </a:cubicBezTo>
                  <a:cubicBezTo>
                    <a:pt x="262" y="2"/>
                    <a:pt x="246" y="1"/>
                    <a:pt x="231"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8" name="Google Shape;698;g23a86812f6c_0_0"/>
            <p:cNvSpPr/>
            <p:nvPr/>
          </p:nvSpPr>
          <p:spPr>
            <a:xfrm>
              <a:off x="2282058" y="5702975"/>
              <a:ext cx="58201" cy="60258"/>
            </a:xfrm>
            <a:custGeom>
              <a:rect b="b" l="l" r="r" t="t"/>
              <a:pathLst>
                <a:path extrusionOk="0" h="263" w="254">
                  <a:moveTo>
                    <a:pt x="235" y="0"/>
                  </a:moveTo>
                  <a:cubicBezTo>
                    <a:pt x="229" y="0"/>
                    <a:pt x="223" y="3"/>
                    <a:pt x="217" y="10"/>
                  </a:cubicBezTo>
                  <a:lnTo>
                    <a:pt x="13" y="226"/>
                  </a:lnTo>
                  <a:cubicBezTo>
                    <a:pt x="1" y="238"/>
                    <a:pt x="1" y="250"/>
                    <a:pt x="13" y="262"/>
                  </a:cubicBezTo>
                  <a:lnTo>
                    <a:pt x="50" y="262"/>
                  </a:lnTo>
                  <a:lnTo>
                    <a:pt x="254" y="34"/>
                  </a:lnTo>
                  <a:lnTo>
                    <a:pt x="254" y="10"/>
                  </a:lnTo>
                  <a:cubicBezTo>
                    <a:pt x="248" y="3"/>
                    <a:pt x="242" y="0"/>
                    <a:pt x="235" y="0"/>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699" name="Google Shape;699;g23a86812f6c_0_0"/>
            <p:cNvSpPr/>
            <p:nvPr/>
          </p:nvSpPr>
          <p:spPr>
            <a:xfrm>
              <a:off x="2319860" y="5737795"/>
              <a:ext cx="58201" cy="60258"/>
            </a:xfrm>
            <a:custGeom>
              <a:rect b="b" l="l" r="r" t="t"/>
              <a:pathLst>
                <a:path extrusionOk="0" h="263" w="254">
                  <a:moveTo>
                    <a:pt x="229" y="1"/>
                  </a:moveTo>
                  <a:cubicBezTo>
                    <a:pt x="223" y="1"/>
                    <a:pt x="217" y="4"/>
                    <a:pt x="217" y="10"/>
                  </a:cubicBezTo>
                  <a:lnTo>
                    <a:pt x="13" y="226"/>
                  </a:lnTo>
                  <a:cubicBezTo>
                    <a:pt x="0" y="238"/>
                    <a:pt x="0" y="250"/>
                    <a:pt x="13" y="263"/>
                  </a:cubicBezTo>
                  <a:lnTo>
                    <a:pt x="52" y="263"/>
                  </a:lnTo>
                  <a:lnTo>
                    <a:pt x="253" y="49"/>
                  </a:lnTo>
                  <a:cubicBezTo>
                    <a:pt x="253" y="34"/>
                    <a:pt x="253" y="22"/>
                    <a:pt x="241" y="10"/>
                  </a:cubicBezTo>
                  <a:cubicBezTo>
                    <a:pt x="241" y="4"/>
                    <a:pt x="235" y="1"/>
                    <a:pt x="229"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0" name="Google Shape;700;g23a86812f6c_0_0"/>
            <p:cNvSpPr/>
            <p:nvPr/>
          </p:nvSpPr>
          <p:spPr>
            <a:xfrm>
              <a:off x="2354689" y="5772625"/>
              <a:ext cx="58201" cy="63925"/>
            </a:xfrm>
            <a:custGeom>
              <a:rect b="b" l="l" r="r" t="t"/>
              <a:pathLst>
                <a:path extrusionOk="0" h="279" w="254">
                  <a:moveTo>
                    <a:pt x="231" y="1"/>
                  </a:moveTo>
                  <a:cubicBezTo>
                    <a:pt x="223" y="1"/>
                    <a:pt x="217" y="4"/>
                    <a:pt x="217" y="10"/>
                  </a:cubicBezTo>
                  <a:lnTo>
                    <a:pt x="13" y="226"/>
                  </a:lnTo>
                  <a:cubicBezTo>
                    <a:pt x="1" y="238"/>
                    <a:pt x="1" y="251"/>
                    <a:pt x="13" y="263"/>
                  </a:cubicBezTo>
                  <a:lnTo>
                    <a:pt x="25" y="278"/>
                  </a:lnTo>
                  <a:cubicBezTo>
                    <a:pt x="37" y="278"/>
                    <a:pt x="37" y="263"/>
                    <a:pt x="52" y="263"/>
                  </a:cubicBezTo>
                  <a:lnTo>
                    <a:pt x="253" y="50"/>
                  </a:lnTo>
                  <a:lnTo>
                    <a:pt x="253" y="10"/>
                  </a:lnTo>
                  <a:cubicBezTo>
                    <a:pt x="247" y="4"/>
                    <a:pt x="238" y="1"/>
                    <a:pt x="231"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1" name="Google Shape;701;g23a86812f6c_0_0"/>
            <p:cNvSpPr/>
            <p:nvPr/>
          </p:nvSpPr>
          <p:spPr>
            <a:xfrm>
              <a:off x="2247229" y="5587953"/>
              <a:ext cx="63697" cy="114556"/>
            </a:xfrm>
            <a:custGeom>
              <a:rect b="b" l="l" r="r" t="t"/>
              <a:pathLst>
                <a:path extrusionOk="0" h="500" w="278">
                  <a:moveTo>
                    <a:pt x="126" y="43"/>
                  </a:moveTo>
                  <a:cubicBezTo>
                    <a:pt x="165" y="43"/>
                    <a:pt x="202" y="67"/>
                    <a:pt x="202" y="106"/>
                  </a:cubicBezTo>
                  <a:cubicBezTo>
                    <a:pt x="217" y="170"/>
                    <a:pt x="217" y="384"/>
                    <a:pt x="190" y="435"/>
                  </a:cubicBezTo>
                  <a:cubicBezTo>
                    <a:pt x="153" y="384"/>
                    <a:pt x="65" y="183"/>
                    <a:pt x="49" y="143"/>
                  </a:cubicBezTo>
                  <a:cubicBezTo>
                    <a:pt x="49" y="119"/>
                    <a:pt x="49" y="94"/>
                    <a:pt x="65" y="79"/>
                  </a:cubicBezTo>
                  <a:cubicBezTo>
                    <a:pt x="77" y="67"/>
                    <a:pt x="101" y="55"/>
                    <a:pt x="113" y="55"/>
                  </a:cubicBezTo>
                  <a:lnTo>
                    <a:pt x="126" y="43"/>
                  </a:lnTo>
                  <a:close/>
                  <a:moveTo>
                    <a:pt x="128" y="1"/>
                  </a:moveTo>
                  <a:cubicBezTo>
                    <a:pt x="119" y="1"/>
                    <a:pt x="110" y="1"/>
                    <a:pt x="101" y="3"/>
                  </a:cubicBezTo>
                  <a:cubicBezTo>
                    <a:pt x="77" y="3"/>
                    <a:pt x="49" y="30"/>
                    <a:pt x="25" y="55"/>
                  </a:cubicBezTo>
                  <a:cubicBezTo>
                    <a:pt x="1" y="79"/>
                    <a:pt x="1" y="119"/>
                    <a:pt x="1" y="143"/>
                  </a:cubicBezTo>
                  <a:cubicBezTo>
                    <a:pt x="13" y="195"/>
                    <a:pt x="126" y="460"/>
                    <a:pt x="177" y="487"/>
                  </a:cubicBezTo>
                  <a:cubicBezTo>
                    <a:pt x="177" y="499"/>
                    <a:pt x="190" y="499"/>
                    <a:pt x="190" y="499"/>
                  </a:cubicBezTo>
                  <a:lnTo>
                    <a:pt x="202" y="499"/>
                  </a:lnTo>
                  <a:cubicBezTo>
                    <a:pt x="278" y="448"/>
                    <a:pt x="253" y="119"/>
                    <a:pt x="253" y="106"/>
                  </a:cubicBezTo>
                  <a:cubicBezTo>
                    <a:pt x="243" y="39"/>
                    <a:pt x="192" y="1"/>
                    <a:pt x="128"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2" name="Google Shape;702;g23a86812f6c_0_0"/>
            <p:cNvSpPr/>
            <p:nvPr/>
          </p:nvSpPr>
          <p:spPr>
            <a:xfrm>
              <a:off x="2285039" y="5628506"/>
              <a:ext cx="104707" cy="74002"/>
            </a:xfrm>
            <a:custGeom>
              <a:rect b="b" l="l" r="r" t="t"/>
              <a:pathLst>
                <a:path extrusionOk="0" h="323" w="457">
                  <a:moveTo>
                    <a:pt x="341" y="54"/>
                  </a:moveTo>
                  <a:cubicBezTo>
                    <a:pt x="356" y="54"/>
                    <a:pt x="381" y="70"/>
                    <a:pt x="393" y="94"/>
                  </a:cubicBezTo>
                  <a:cubicBezTo>
                    <a:pt x="393" y="106"/>
                    <a:pt x="405" y="130"/>
                    <a:pt x="393" y="146"/>
                  </a:cubicBezTo>
                  <a:cubicBezTo>
                    <a:pt x="393" y="170"/>
                    <a:pt x="381" y="182"/>
                    <a:pt x="356" y="194"/>
                  </a:cubicBezTo>
                  <a:cubicBezTo>
                    <a:pt x="317" y="222"/>
                    <a:pt x="113" y="271"/>
                    <a:pt x="64" y="271"/>
                  </a:cubicBezTo>
                  <a:cubicBezTo>
                    <a:pt x="76" y="222"/>
                    <a:pt x="229" y="94"/>
                    <a:pt x="280" y="54"/>
                  </a:cubicBezTo>
                  <a:close/>
                  <a:moveTo>
                    <a:pt x="325" y="1"/>
                  </a:moveTo>
                  <a:cubicBezTo>
                    <a:pt x="301" y="1"/>
                    <a:pt x="281" y="9"/>
                    <a:pt x="253" y="18"/>
                  </a:cubicBezTo>
                  <a:cubicBezTo>
                    <a:pt x="216" y="42"/>
                    <a:pt x="25" y="194"/>
                    <a:pt x="12" y="271"/>
                  </a:cubicBezTo>
                  <a:cubicBezTo>
                    <a:pt x="0" y="283"/>
                    <a:pt x="12" y="298"/>
                    <a:pt x="12" y="310"/>
                  </a:cubicBezTo>
                  <a:cubicBezTo>
                    <a:pt x="12" y="310"/>
                    <a:pt x="37" y="322"/>
                    <a:pt x="64" y="322"/>
                  </a:cubicBezTo>
                  <a:cubicBezTo>
                    <a:pt x="152" y="322"/>
                    <a:pt x="369" y="246"/>
                    <a:pt x="381" y="234"/>
                  </a:cubicBezTo>
                  <a:cubicBezTo>
                    <a:pt x="417" y="222"/>
                    <a:pt x="433" y="194"/>
                    <a:pt x="445" y="158"/>
                  </a:cubicBezTo>
                  <a:cubicBezTo>
                    <a:pt x="457" y="130"/>
                    <a:pt x="445" y="94"/>
                    <a:pt x="433" y="70"/>
                  </a:cubicBezTo>
                  <a:cubicBezTo>
                    <a:pt x="417" y="30"/>
                    <a:pt x="381" y="18"/>
                    <a:pt x="356" y="6"/>
                  </a:cubicBezTo>
                  <a:cubicBezTo>
                    <a:pt x="345" y="2"/>
                    <a:pt x="335" y="1"/>
                    <a:pt x="325" y="1"/>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3" name="Google Shape;703;g23a86812f6c_0_0"/>
            <p:cNvSpPr/>
            <p:nvPr/>
          </p:nvSpPr>
          <p:spPr>
            <a:xfrm>
              <a:off x="1880865" y="3390439"/>
              <a:ext cx="1160073" cy="2201843"/>
            </a:xfrm>
            <a:custGeom>
              <a:rect b="b" l="l" r="r" t="t"/>
              <a:pathLst>
                <a:path extrusionOk="0" h="9610" w="5063">
                  <a:moveTo>
                    <a:pt x="394" y="1"/>
                  </a:moveTo>
                  <a:lnTo>
                    <a:pt x="153" y="713"/>
                  </a:lnTo>
                  <a:cubicBezTo>
                    <a:pt x="13" y="1143"/>
                    <a:pt x="1" y="1615"/>
                    <a:pt x="126" y="2044"/>
                  </a:cubicBezTo>
                  <a:lnTo>
                    <a:pt x="165" y="2148"/>
                  </a:lnTo>
                  <a:lnTo>
                    <a:pt x="394" y="4773"/>
                  </a:lnTo>
                  <a:lnTo>
                    <a:pt x="342" y="9457"/>
                  </a:lnTo>
                  <a:cubicBezTo>
                    <a:pt x="330" y="9545"/>
                    <a:pt x="406" y="9609"/>
                    <a:pt x="494" y="9609"/>
                  </a:cubicBezTo>
                  <a:lnTo>
                    <a:pt x="1816" y="9594"/>
                  </a:lnTo>
                  <a:cubicBezTo>
                    <a:pt x="1892" y="9594"/>
                    <a:pt x="1953" y="9533"/>
                    <a:pt x="1953" y="9469"/>
                  </a:cubicBezTo>
                  <a:lnTo>
                    <a:pt x="2398" y="4849"/>
                  </a:lnTo>
                  <a:lnTo>
                    <a:pt x="2398" y="4697"/>
                  </a:lnTo>
                  <a:lnTo>
                    <a:pt x="2385" y="2617"/>
                  </a:lnTo>
                  <a:lnTo>
                    <a:pt x="3007" y="5065"/>
                  </a:lnTo>
                  <a:lnTo>
                    <a:pt x="2181" y="9381"/>
                  </a:lnTo>
                  <a:cubicBezTo>
                    <a:pt x="2169" y="9469"/>
                    <a:pt x="2233" y="9545"/>
                    <a:pt x="2321" y="9545"/>
                  </a:cubicBezTo>
                  <a:lnTo>
                    <a:pt x="3567" y="9545"/>
                  </a:lnTo>
                  <a:cubicBezTo>
                    <a:pt x="3655" y="9545"/>
                    <a:pt x="3732" y="9481"/>
                    <a:pt x="3756" y="9405"/>
                  </a:cubicBezTo>
                  <a:lnTo>
                    <a:pt x="4938" y="5699"/>
                  </a:lnTo>
                  <a:cubicBezTo>
                    <a:pt x="5050" y="5370"/>
                    <a:pt x="5062" y="5026"/>
                    <a:pt x="4974" y="4697"/>
                  </a:cubicBezTo>
                  <a:lnTo>
                    <a:pt x="3808" y="305"/>
                  </a:lnTo>
                  <a:lnTo>
                    <a:pt x="2209" y="305"/>
                  </a:lnTo>
                  <a:lnTo>
                    <a:pt x="2181" y="1"/>
                  </a:lnTo>
                  <a:close/>
                </a:path>
              </a:pathLst>
            </a:custGeom>
            <a:solidFill>
              <a:srgbClr val="1D958D"/>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4" name="Google Shape;704;g23a86812f6c_0_0"/>
            <p:cNvSpPr/>
            <p:nvPr/>
          </p:nvSpPr>
          <p:spPr>
            <a:xfrm>
              <a:off x="2421824" y="3536396"/>
              <a:ext cx="43305" cy="471071"/>
            </a:xfrm>
            <a:custGeom>
              <a:rect b="b" l="l" r="r" t="t"/>
              <a:pathLst>
                <a:path extrusionOk="0" h="2056" w="189">
                  <a:moveTo>
                    <a:pt x="113" y="0"/>
                  </a:moveTo>
                  <a:cubicBezTo>
                    <a:pt x="101" y="0"/>
                    <a:pt x="88" y="12"/>
                    <a:pt x="88" y="37"/>
                  </a:cubicBezTo>
                  <a:lnTo>
                    <a:pt x="125" y="762"/>
                  </a:lnTo>
                  <a:cubicBezTo>
                    <a:pt x="140" y="826"/>
                    <a:pt x="140" y="887"/>
                    <a:pt x="125" y="938"/>
                  </a:cubicBezTo>
                  <a:lnTo>
                    <a:pt x="0" y="2029"/>
                  </a:lnTo>
                  <a:cubicBezTo>
                    <a:pt x="0" y="2044"/>
                    <a:pt x="12" y="2056"/>
                    <a:pt x="24" y="2056"/>
                  </a:cubicBezTo>
                  <a:cubicBezTo>
                    <a:pt x="37" y="2056"/>
                    <a:pt x="49" y="2056"/>
                    <a:pt x="49" y="2029"/>
                  </a:cubicBezTo>
                  <a:lnTo>
                    <a:pt x="177" y="950"/>
                  </a:lnTo>
                  <a:cubicBezTo>
                    <a:pt x="189" y="887"/>
                    <a:pt x="189" y="826"/>
                    <a:pt x="177" y="762"/>
                  </a:cubicBezTo>
                  <a:lnTo>
                    <a:pt x="140" y="25"/>
                  </a:lnTo>
                  <a:cubicBezTo>
                    <a:pt x="140" y="12"/>
                    <a:pt x="125" y="0"/>
                    <a:pt x="113" y="0"/>
                  </a:cubicBezTo>
                  <a:close/>
                </a:path>
              </a:pathLst>
            </a:cu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5" name="Google Shape;705;g23a86812f6c_0_0"/>
            <p:cNvSpPr/>
            <p:nvPr/>
          </p:nvSpPr>
          <p:spPr>
            <a:xfrm>
              <a:off x="2729538" y="2419877"/>
              <a:ext cx="692423" cy="781528"/>
            </a:xfrm>
            <a:custGeom>
              <a:rect b="b" l="l" r="r" t="t"/>
              <a:pathLst>
                <a:path extrusionOk="0" h="3411" w="3022">
                  <a:moveTo>
                    <a:pt x="2360" y="1"/>
                  </a:moveTo>
                  <a:lnTo>
                    <a:pt x="1462" y="1472"/>
                  </a:lnTo>
                  <a:lnTo>
                    <a:pt x="725" y="622"/>
                  </a:lnTo>
                  <a:lnTo>
                    <a:pt x="0" y="2132"/>
                  </a:lnTo>
                  <a:lnTo>
                    <a:pt x="762" y="3058"/>
                  </a:lnTo>
                  <a:cubicBezTo>
                    <a:pt x="957" y="3298"/>
                    <a:pt x="1228" y="3410"/>
                    <a:pt x="1496" y="3410"/>
                  </a:cubicBezTo>
                  <a:cubicBezTo>
                    <a:pt x="1908" y="3410"/>
                    <a:pt x="2315" y="3146"/>
                    <a:pt x="2437" y="2678"/>
                  </a:cubicBezTo>
                  <a:lnTo>
                    <a:pt x="3021" y="430"/>
                  </a:lnTo>
                  <a:lnTo>
                    <a:pt x="2360" y="1"/>
                  </a:ln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6" name="Google Shape;706;g23a86812f6c_0_0"/>
            <p:cNvSpPr/>
            <p:nvPr/>
          </p:nvSpPr>
          <p:spPr>
            <a:xfrm>
              <a:off x="3005861" y="2742258"/>
              <a:ext cx="69887" cy="111127"/>
            </a:xfrm>
            <a:custGeom>
              <a:rect b="b" l="l" r="r" t="t"/>
              <a:pathLst>
                <a:path extrusionOk="0" h="485" w="305">
                  <a:moveTo>
                    <a:pt x="293" y="1"/>
                  </a:moveTo>
                  <a:cubicBezTo>
                    <a:pt x="280" y="1"/>
                    <a:pt x="268" y="1"/>
                    <a:pt x="256" y="13"/>
                  </a:cubicBezTo>
                  <a:lnTo>
                    <a:pt x="12" y="445"/>
                  </a:lnTo>
                  <a:cubicBezTo>
                    <a:pt x="0" y="457"/>
                    <a:pt x="12" y="470"/>
                    <a:pt x="12" y="470"/>
                  </a:cubicBezTo>
                  <a:lnTo>
                    <a:pt x="28" y="485"/>
                  </a:lnTo>
                  <a:cubicBezTo>
                    <a:pt x="40" y="485"/>
                    <a:pt x="52" y="470"/>
                    <a:pt x="52" y="470"/>
                  </a:cubicBezTo>
                  <a:lnTo>
                    <a:pt x="305" y="40"/>
                  </a:lnTo>
                  <a:cubicBezTo>
                    <a:pt x="305" y="28"/>
                    <a:pt x="305" y="13"/>
                    <a:pt x="293"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7" name="Google Shape;707;g23a86812f6c_0_0"/>
            <p:cNvSpPr/>
            <p:nvPr/>
          </p:nvSpPr>
          <p:spPr>
            <a:xfrm>
              <a:off x="3124998" y="2210461"/>
              <a:ext cx="593434" cy="785423"/>
            </a:xfrm>
            <a:custGeom>
              <a:rect b="b" l="l" r="r" t="t"/>
              <a:pathLst>
                <a:path extrusionOk="0" h="3428" w="2590">
                  <a:moveTo>
                    <a:pt x="1" y="1"/>
                  </a:moveTo>
                  <a:lnTo>
                    <a:pt x="1" y="3427"/>
                  </a:lnTo>
                  <a:lnTo>
                    <a:pt x="2590" y="3427"/>
                  </a:lnTo>
                  <a:lnTo>
                    <a:pt x="2590" y="1"/>
                  </a:lnTo>
                  <a:close/>
                </a:path>
              </a:pathLst>
            </a:custGeom>
            <a:solidFill>
              <a:srgbClr val="F3F3F3"/>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8" name="Google Shape;708;g23a86812f6c_0_0"/>
            <p:cNvSpPr/>
            <p:nvPr/>
          </p:nvSpPr>
          <p:spPr>
            <a:xfrm>
              <a:off x="3192133" y="2350227"/>
              <a:ext cx="259140" cy="8476"/>
            </a:xfrm>
            <a:custGeom>
              <a:rect b="b" l="l" r="r" t="t"/>
              <a:pathLst>
                <a:path extrusionOk="0" h="37" w="1131">
                  <a:moveTo>
                    <a:pt x="25" y="0"/>
                  </a:moveTo>
                  <a:cubicBezTo>
                    <a:pt x="12" y="0"/>
                    <a:pt x="0" y="12"/>
                    <a:pt x="0" y="24"/>
                  </a:cubicBezTo>
                  <a:cubicBezTo>
                    <a:pt x="0" y="37"/>
                    <a:pt x="12" y="37"/>
                    <a:pt x="25" y="37"/>
                  </a:cubicBezTo>
                  <a:lnTo>
                    <a:pt x="1103" y="37"/>
                  </a:lnTo>
                  <a:cubicBezTo>
                    <a:pt x="1118" y="37"/>
                    <a:pt x="1130" y="37"/>
                    <a:pt x="1130" y="24"/>
                  </a:cubicBezTo>
                  <a:cubicBezTo>
                    <a:pt x="1130" y="12"/>
                    <a:pt x="1118" y="0"/>
                    <a:pt x="1103"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09" name="Google Shape;709;g23a86812f6c_0_0"/>
            <p:cNvSpPr/>
            <p:nvPr/>
          </p:nvSpPr>
          <p:spPr>
            <a:xfrm>
              <a:off x="3192133" y="2460440"/>
              <a:ext cx="293971" cy="9162"/>
            </a:xfrm>
            <a:custGeom>
              <a:rect b="b" l="l" r="r" t="t"/>
              <a:pathLst>
                <a:path extrusionOk="0" h="40" w="1283">
                  <a:moveTo>
                    <a:pt x="25" y="0"/>
                  </a:moveTo>
                  <a:cubicBezTo>
                    <a:pt x="12" y="0"/>
                    <a:pt x="0" y="12"/>
                    <a:pt x="0" y="25"/>
                  </a:cubicBezTo>
                  <a:cubicBezTo>
                    <a:pt x="0" y="25"/>
                    <a:pt x="12" y="40"/>
                    <a:pt x="25" y="40"/>
                  </a:cubicBezTo>
                  <a:lnTo>
                    <a:pt x="1255" y="40"/>
                  </a:lnTo>
                  <a:cubicBezTo>
                    <a:pt x="1270" y="40"/>
                    <a:pt x="1282" y="25"/>
                    <a:pt x="1282" y="25"/>
                  </a:cubicBezTo>
                  <a:cubicBezTo>
                    <a:pt x="1282" y="12"/>
                    <a:pt x="1270" y="0"/>
                    <a:pt x="1255"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0" name="Google Shape;710;g23a86812f6c_0_0"/>
            <p:cNvSpPr/>
            <p:nvPr/>
          </p:nvSpPr>
          <p:spPr>
            <a:xfrm>
              <a:off x="3192133" y="2814888"/>
              <a:ext cx="293971" cy="9162"/>
            </a:xfrm>
            <a:custGeom>
              <a:rect b="b" l="l" r="r" t="t"/>
              <a:pathLst>
                <a:path extrusionOk="0" h="40" w="1283">
                  <a:moveTo>
                    <a:pt x="25" y="0"/>
                  </a:moveTo>
                  <a:cubicBezTo>
                    <a:pt x="12" y="0"/>
                    <a:pt x="0" y="0"/>
                    <a:pt x="0" y="16"/>
                  </a:cubicBezTo>
                  <a:cubicBezTo>
                    <a:pt x="0" y="28"/>
                    <a:pt x="12" y="40"/>
                    <a:pt x="25" y="40"/>
                  </a:cubicBezTo>
                  <a:lnTo>
                    <a:pt x="1255" y="40"/>
                  </a:lnTo>
                  <a:cubicBezTo>
                    <a:pt x="1270" y="40"/>
                    <a:pt x="1282" y="28"/>
                    <a:pt x="1282" y="16"/>
                  </a:cubicBezTo>
                  <a:cubicBezTo>
                    <a:pt x="1282" y="0"/>
                    <a:pt x="1270" y="0"/>
                    <a:pt x="1255"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1" name="Google Shape;711;g23a86812f6c_0_0"/>
            <p:cNvSpPr/>
            <p:nvPr/>
          </p:nvSpPr>
          <p:spPr>
            <a:xfrm>
              <a:off x="3192133" y="2539252"/>
              <a:ext cx="453672" cy="8476"/>
            </a:xfrm>
            <a:custGeom>
              <a:rect b="b" l="l" r="r" t="t"/>
              <a:pathLst>
                <a:path extrusionOk="0" h="37" w="1980">
                  <a:moveTo>
                    <a:pt x="25" y="0"/>
                  </a:moveTo>
                  <a:cubicBezTo>
                    <a:pt x="12" y="0"/>
                    <a:pt x="0" y="13"/>
                    <a:pt x="0" y="25"/>
                  </a:cubicBezTo>
                  <a:cubicBezTo>
                    <a:pt x="0" y="25"/>
                    <a:pt x="12" y="37"/>
                    <a:pt x="25" y="37"/>
                  </a:cubicBezTo>
                  <a:lnTo>
                    <a:pt x="1968" y="37"/>
                  </a:lnTo>
                  <a:lnTo>
                    <a:pt x="1980" y="25"/>
                  </a:lnTo>
                  <a:cubicBezTo>
                    <a:pt x="1980" y="13"/>
                    <a:pt x="1968" y="0"/>
                    <a:pt x="1968"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2" name="Google Shape;712;g23a86812f6c_0_0"/>
            <p:cNvSpPr/>
            <p:nvPr/>
          </p:nvSpPr>
          <p:spPr>
            <a:xfrm>
              <a:off x="3192133" y="2722095"/>
              <a:ext cx="453672" cy="9162"/>
            </a:xfrm>
            <a:custGeom>
              <a:rect b="b" l="l" r="r" t="t"/>
              <a:pathLst>
                <a:path extrusionOk="0" h="40" w="1980">
                  <a:moveTo>
                    <a:pt x="25" y="0"/>
                  </a:moveTo>
                  <a:cubicBezTo>
                    <a:pt x="12" y="0"/>
                    <a:pt x="0" y="0"/>
                    <a:pt x="0" y="12"/>
                  </a:cubicBezTo>
                  <a:cubicBezTo>
                    <a:pt x="0" y="25"/>
                    <a:pt x="12" y="40"/>
                    <a:pt x="25" y="40"/>
                  </a:cubicBezTo>
                  <a:lnTo>
                    <a:pt x="1968" y="40"/>
                  </a:lnTo>
                  <a:cubicBezTo>
                    <a:pt x="1968" y="40"/>
                    <a:pt x="1980" y="25"/>
                    <a:pt x="1980" y="12"/>
                  </a:cubicBezTo>
                  <a:cubicBezTo>
                    <a:pt x="1980" y="0"/>
                    <a:pt x="1968" y="0"/>
                    <a:pt x="1968"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3" name="Google Shape;713;g23a86812f6c_0_0"/>
            <p:cNvSpPr/>
            <p:nvPr/>
          </p:nvSpPr>
          <p:spPr>
            <a:xfrm>
              <a:off x="3503285" y="2460440"/>
              <a:ext cx="142517" cy="9162"/>
            </a:xfrm>
            <a:custGeom>
              <a:rect b="b" l="l" r="r" t="t"/>
              <a:pathLst>
                <a:path extrusionOk="0" h="40" w="622">
                  <a:moveTo>
                    <a:pt x="25" y="0"/>
                  </a:moveTo>
                  <a:cubicBezTo>
                    <a:pt x="13" y="0"/>
                    <a:pt x="1" y="12"/>
                    <a:pt x="1" y="25"/>
                  </a:cubicBezTo>
                  <a:cubicBezTo>
                    <a:pt x="1" y="25"/>
                    <a:pt x="13" y="40"/>
                    <a:pt x="25" y="40"/>
                  </a:cubicBezTo>
                  <a:lnTo>
                    <a:pt x="610" y="40"/>
                  </a:lnTo>
                  <a:lnTo>
                    <a:pt x="622" y="25"/>
                  </a:lnTo>
                  <a:cubicBezTo>
                    <a:pt x="622" y="12"/>
                    <a:pt x="610" y="0"/>
                    <a:pt x="610"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4" name="Google Shape;714;g23a86812f6c_0_0"/>
            <p:cNvSpPr/>
            <p:nvPr/>
          </p:nvSpPr>
          <p:spPr>
            <a:xfrm>
              <a:off x="3192133" y="2632045"/>
              <a:ext cx="142517" cy="8476"/>
            </a:xfrm>
            <a:custGeom>
              <a:rect b="b" l="l" r="r" t="t"/>
              <a:pathLst>
                <a:path extrusionOk="0" h="37" w="622">
                  <a:moveTo>
                    <a:pt x="25" y="0"/>
                  </a:moveTo>
                  <a:cubicBezTo>
                    <a:pt x="12" y="0"/>
                    <a:pt x="0" y="0"/>
                    <a:pt x="0" y="13"/>
                  </a:cubicBezTo>
                  <a:cubicBezTo>
                    <a:pt x="0" y="25"/>
                    <a:pt x="12" y="37"/>
                    <a:pt x="25" y="37"/>
                  </a:cubicBezTo>
                  <a:lnTo>
                    <a:pt x="609" y="37"/>
                  </a:lnTo>
                  <a:cubicBezTo>
                    <a:pt x="609" y="37"/>
                    <a:pt x="622" y="25"/>
                    <a:pt x="622" y="13"/>
                  </a:cubicBezTo>
                  <a:cubicBezTo>
                    <a:pt x="622" y="0"/>
                    <a:pt x="609" y="0"/>
                    <a:pt x="609"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5" name="Google Shape;715;g23a86812f6c_0_0"/>
            <p:cNvSpPr/>
            <p:nvPr/>
          </p:nvSpPr>
          <p:spPr>
            <a:xfrm>
              <a:off x="3308527" y="2116982"/>
              <a:ext cx="75611" cy="169091"/>
            </a:xfrm>
            <a:custGeom>
              <a:rect b="b" l="l" r="r" t="t"/>
              <a:pathLst>
                <a:path extrusionOk="0" h="738" w="330">
                  <a:moveTo>
                    <a:pt x="190" y="1"/>
                  </a:moveTo>
                  <a:cubicBezTo>
                    <a:pt x="114" y="1"/>
                    <a:pt x="37" y="53"/>
                    <a:pt x="37" y="141"/>
                  </a:cubicBezTo>
                  <a:lnTo>
                    <a:pt x="1" y="586"/>
                  </a:lnTo>
                  <a:cubicBezTo>
                    <a:pt x="1" y="662"/>
                    <a:pt x="50" y="726"/>
                    <a:pt x="126" y="738"/>
                  </a:cubicBezTo>
                  <a:cubicBezTo>
                    <a:pt x="202" y="738"/>
                    <a:pt x="278" y="674"/>
                    <a:pt x="278" y="598"/>
                  </a:cubicBezTo>
                  <a:lnTo>
                    <a:pt x="318" y="153"/>
                  </a:lnTo>
                  <a:cubicBezTo>
                    <a:pt x="330" y="77"/>
                    <a:pt x="266" y="16"/>
                    <a:pt x="190" y="1"/>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6" name="Google Shape;716;g23a86812f6c_0_0"/>
            <p:cNvSpPr/>
            <p:nvPr/>
          </p:nvSpPr>
          <p:spPr>
            <a:xfrm>
              <a:off x="3241630" y="2111486"/>
              <a:ext cx="75611" cy="175044"/>
            </a:xfrm>
            <a:custGeom>
              <a:rect b="b" l="l" r="r" t="t"/>
              <a:pathLst>
                <a:path extrusionOk="0" h="764" w="330">
                  <a:moveTo>
                    <a:pt x="189" y="0"/>
                  </a:moveTo>
                  <a:cubicBezTo>
                    <a:pt x="113" y="0"/>
                    <a:pt x="49" y="52"/>
                    <a:pt x="37" y="128"/>
                  </a:cubicBezTo>
                  <a:lnTo>
                    <a:pt x="1" y="610"/>
                  </a:lnTo>
                  <a:cubicBezTo>
                    <a:pt x="1" y="686"/>
                    <a:pt x="49" y="762"/>
                    <a:pt x="141" y="762"/>
                  </a:cubicBezTo>
                  <a:cubicBezTo>
                    <a:pt x="147" y="763"/>
                    <a:pt x="153" y="763"/>
                    <a:pt x="159" y="763"/>
                  </a:cubicBezTo>
                  <a:cubicBezTo>
                    <a:pt x="227" y="763"/>
                    <a:pt x="279" y="704"/>
                    <a:pt x="293" y="634"/>
                  </a:cubicBezTo>
                  <a:lnTo>
                    <a:pt x="329" y="153"/>
                  </a:lnTo>
                  <a:cubicBezTo>
                    <a:pt x="329" y="77"/>
                    <a:pt x="278" y="13"/>
                    <a:pt x="189" y="0"/>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7" name="Google Shape;717;g23a86812f6c_0_0"/>
            <p:cNvSpPr/>
            <p:nvPr/>
          </p:nvSpPr>
          <p:spPr>
            <a:xfrm>
              <a:off x="3372224" y="2146078"/>
              <a:ext cx="72630" cy="131745"/>
            </a:xfrm>
            <a:custGeom>
              <a:rect b="b" l="l" r="r" t="t"/>
              <a:pathLst>
                <a:path extrusionOk="0" h="575" w="317">
                  <a:moveTo>
                    <a:pt x="161" y="0"/>
                  </a:moveTo>
                  <a:cubicBezTo>
                    <a:pt x="93" y="0"/>
                    <a:pt x="39" y="60"/>
                    <a:pt x="27" y="130"/>
                  </a:cubicBezTo>
                  <a:lnTo>
                    <a:pt x="0" y="422"/>
                  </a:lnTo>
                  <a:cubicBezTo>
                    <a:pt x="0" y="498"/>
                    <a:pt x="64" y="559"/>
                    <a:pt x="140" y="574"/>
                  </a:cubicBezTo>
                  <a:cubicBezTo>
                    <a:pt x="216" y="574"/>
                    <a:pt x="280" y="523"/>
                    <a:pt x="292" y="434"/>
                  </a:cubicBezTo>
                  <a:lnTo>
                    <a:pt x="317" y="154"/>
                  </a:lnTo>
                  <a:cubicBezTo>
                    <a:pt x="317" y="78"/>
                    <a:pt x="256" y="2"/>
                    <a:pt x="180" y="2"/>
                  </a:cubicBezTo>
                  <a:cubicBezTo>
                    <a:pt x="173" y="1"/>
                    <a:pt x="167" y="0"/>
                    <a:pt x="161" y="0"/>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8" name="Google Shape;718;g23a86812f6c_0_0"/>
            <p:cNvSpPr/>
            <p:nvPr/>
          </p:nvSpPr>
          <p:spPr>
            <a:xfrm>
              <a:off x="3436379" y="2151583"/>
              <a:ext cx="69887" cy="97145"/>
            </a:xfrm>
            <a:custGeom>
              <a:rect b="b" l="l" r="r" t="t"/>
              <a:pathLst>
                <a:path extrusionOk="0" h="422" w="305">
                  <a:moveTo>
                    <a:pt x="155" y="1"/>
                  </a:moveTo>
                  <a:cubicBezTo>
                    <a:pt x="78" y="1"/>
                    <a:pt x="24" y="60"/>
                    <a:pt x="12" y="130"/>
                  </a:cubicBezTo>
                  <a:lnTo>
                    <a:pt x="12" y="270"/>
                  </a:lnTo>
                  <a:cubicBezTo>
                    <a:pt x="0" y="346"/>
                    <a:pt x="64" y="422"/>
                    <a:pt x="140" y="422"/>
                  </a:cubicBezTo>
                  <a:cubicBezTo>
                    <a:pt x="147" y="423"/>
                    <a:pt x="153" y="424"/>
                    <a:pt x="159" y="424"/>
                  </a:cubicBezTo>
                  <a:cubicBezTo>
                    <a:pt x="227" y="424"/>
                    <a:pt x="281" y="364"/>
                    <a:pt x="293" y="294"/>
                  </a:cubicBezTo>
                  <a:lnTo>
                    <a:pt x="305" y="154"/>
                  </a:lnTo>
                  <a:cubicBezTo>
                    <a:pt x="305" y="66"/>
                    <a:pt x="253" y="2"/>
                    <a:pt x="177" y="2"/>
                  </a:cubicBezTo>
                  <a:cubicBezTo>
                    <a:pt x="170" y="1"/>
                    <a:pt x="162" y="1"/>
                    <a:pt x="155" y="1"/>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19" name="Google Shape;719;g23a86812f6c_0_0"/>
            <p:cNvSpPr/>
            <p:nvPr/>
          </p:nvSpPr>
          <p:spPr>
            <a:xfrm>
              <a:off x="3305098" y="2140811"/>
              <a:ext cx="17638" cy="115936"/>
            </a:xfrm>
            <a:custGeom>
              <a:rect b="b" l="l" r="r" t="t"/>
              <a:pathLst>
                <a:path extrusionOk="0" h="506" w="77">
                  <a:moveTo>
                    <a:pt x="52" y="0"/>
                  </a:moveTo>
                  <a:cubicBezTo>
                    <a:pt x="40" y="0"/>
                    <a:pt x="28" y="13"/>
                    <a:pt x="28" y="25"/>
                  </a:cubicBezTo>
                  <a:lnTo>
                    <a:pt x="1" y="482"/>
                  </a:lnTo>
                  <a:cubicBezTo>
                    <a:pt x="1" y="494"/>
                    <a:pt x="1" y="506"/>
                    <a:pt x="16" y="506"/>
                  </a:cubicBezTo>
                  <a:lnTo>
                    <a:pt x="28" y="506"/>
                  </a:lnTo>
                  <a:cubicBezTo>
                    <a:pt x="40" y="506"/>
                    <a:pt x="52" y="494"/>
                    <a:pt x="52" y="482"/>
                  </a:cubicBezTo>
                  <a:lnTo>
                    <a:pt x="77" y="37"/>
                  </a:lnTo>
                  <a:cubicBezTo>
                    <a:pt x="77" y="13"/>
                    <a:pt x="65" y="13"/>
                    <a:pt x="52" y="0"/>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0" name="Google Shape;720;g23a86812f6c_0_0"/>
            <p:cNvSpPr/>
            <p:nvPr/>
          </p:nvSpPr>
          <p:spPr>
            <a:xfrm>
              <a:off x="3372224" y="2155469"/>
              <a:ext cx="20391" cy="104936"/>
            </a:xfrm>
            <a:custGeom>
              <a:rect b="b" l="l" r="r" t="t"/>
              <a:pathLst>
                <a:path extrusionOk="0" h="458" w="89">
                  <a:moveTo>
                    <a:pt x="64" y="0"/>
                  </a:moveTo>
                  <a:cubicBezTo>
                    <a:pt x="40" y="0"/>
                    <a:pt x="40" y="0"/>
                    <a:pt x="27" y="25"/>
                  </a:cubicBezTo>
                  <a:lnTo>
                    <a:pt x="0" y="430"/>
                  </a:lnTo>
                  <a:cubicBezTo>
                    <a:pt x="0" y="442"/>
                    <a:pt x="12" y="457"/>
                    <a:pt x="27" y="457"/>
                  </a:cubicBezTo>
                  <a:cubicBezTo>
                    <a:pt x="40" y="457"/>
                    <a:pt x="52" y="457"/>
                    <a:pt x="52" y="442"/>
                  </a:cubicBezTo>
                  <a:lnTo>
                    <a:pt x="76" y="25"/>
                  </a:lnTo>
                  <a:cubicBezTo>
                    <a:pt x="88" y="13"/>
                    <a:pt x="76" y="0"/>
                    <a:pt x="64" y="0"/>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1" name="Google Shape;721;g23a86812f6c_0_0"/>
            <p:cNvSpPr/>
            <p:nvPr/>
          </p:nvSpPr>
          <p:spPr>
            <a:xfrm>
              <a:off x="3436379" y="2163726"/>
              <a:ext cx="14895" cy="84774"/>
            </a:xfrm>
            <a:custGeom>
              <a:rect b="b" l="l" r="r" t="t"/>
              <a:pathLst>
                <a:path extrusionOk="0" h="370" w="65">
                  <a:moveTo>
                    <a:pt x="37" y="1"/>
                  </a:moveTo>
                  <a:cubicBezTo>
                    <a:pt x="25" y="1"/>
                    <a:pt x="12" y="1"/>
                    <a:pt x="12" y="25"/>
                  </a:cubicBezTo>
                  <a:lnTo>
                    <a:pt x="0" y="345"/>
                  </a:lnTo>
                  <a:cubicBezTo>
                    <a:pt x="0" y="357"/>
                    <a:pt x="12" y="369"/>
                    <a:pt x="25" y="369"/>
                  </a:cubicBezTo>
                  <a:cubicBezTo>
                    <a:pt x="37" y="369"/>
                    <a:pt x="52" y="369"/>
                    <a:pt x="52" y="357"/>
                  </a:cubicBezTo>
                  <a:lnTo>
                    <a:pt x="64" y="25"/>
                  </a:lnTo>
                  <a:cubicBezTo>
                    <a:pt x="64" y="13"/>
                    <a:pt x="52" y="1"/>
                    <a:pt x="37"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2" name="Google Shape;722;g23a86812f6c_0_0"/>
            <p:cNvSpPr/>
            <p:nvPr/>
          </p:nvSpPr>
          <p:spPr>
            <a:xfrm>
              <a:off x="1665259" y="2262929"/>
              <a:ext cx="1372932" cy="1235873"/>
            </a:xfrm>
            <a:custGeom>
              <a:rect b="b" l="l" r="r" t="t"/>
              <a:pathLst>
                <a:path extrusionOk="0" h="5394" w="5992">
                  <a:moveTo>
                    <a:pt x="1944" y="0"/>
                  </a:moveTo>
                  <a:lnTo>
                    <a:pt x="1587" y="13"/>
                  </a:lnTo>
                  <a:cubicBezTo>
                    <a:pt x="1082" y="25"/>
                    <a:pt x="598" y="317"/>
                    <a:pt x="409" y="798"/>
                  </a:cubicBezTo>
                  <a:cubicBezTo>
                    <a:pt x="381" y="862"/>
                    <a:pt x="357" y="926"/>
                    <a:pt x="345" y="1002"/>
                  </a:cubicBezTo>
                  <a:lnTo>
                    <a:pt x="28" y="2461"/>
                  </a:lnTo>
                  <a:cubicBezTo>
                    <a:pt x="1" y="2562"/>
                    <a:pt x="77" y="2653"/>
                    <a:pt x="180" y="2665"/>
                  </a:cubicBezTo>
                  <a:lnTo>
                    <a:pt x="1118" y="2689"/>
                  </a:lnTo>
                  <a:lnTo>
                    <a:pt x="902" y="5394"/>
                  </a:lnTo>
                  <a:lnTo>
                    <a:pt x="5117" y="5394"/>
                  </a:lnTo>
                  <a:lnTo>
                    <a:pt x="5026" y="2830"/>
                  </a:lnTo>
                  <a:lnTo>
                    <a:pt x="5927" y="1876"/>
                  </a:lnTo>
                  <a:cubicBezTo>
                    <a:pt x="5991" y="1800"/>
                    <a:pt x="5991" y="1688"/>
                    <a:pt x="5915" y="1611"/>
                  </a:cubicBezTo>
                  <a:lnTo>
                    <a:pt x="4709" y="482"/>
                  </a:lnTo>
                  <a:cubicBezTo>
                    <a:pt x="4508" y="229"/>
                    <a:pt x="4204" y="64"/>
                    <a:pt x="3859" y="64"/>
                  </a:cubicBezTo>
                  <a:lnTo>
                    <a:pt x="1996" y="0"/>
                  </a:lnTo>
                  <a:cubicBezTo>
                    <a:pt x="1980" y="0"/>
                    <a:pt x="1956" y="0"/>
                    <a:pt x="1944" y="13"/>
                  </a:cubicBezTo>
                  <a:lnTo>
                    <a:pt x="1944" y="0"/>
                  </a:lnTo>
                  <a:close/>
                </a:path>
              </a:pathLst>
            </a:custGeom>
            <a:solidFill>
              <a:schemeClr val="dk1"/>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3" name="Google Shape;723;g23a86812f6c_0_0"/>
            <p:cNvSpPr/>
            <p:nvPr/>
          </p:nvSpPr>
          <p:spPr>
            <a:xfrm>
              <a:off x="2165664" y="1449543"/>
              <a:ext cx="526300" cy="374152"/>
            </a:xfrm>
            <a:custGeom>
              <a:rect b="b" l="l" r="r" t="t"/>
              <a:pathLst>
                <a:path extrusionOk="0" h="1632" w="2297">
                  <a:moveTo>
                    <a:pt x="1320" y="1"/>
                  </a:moveTo>
                  <a:cubicBezTo>
                    <a:pt x="1288" y="1"/>
                    <a:pt x="1254" y="3"/>
                    <a:pt x="1219" y="8"/>
                  </a:cubicBezTo>
                  <a:cubicBezTo>
                    <a:pt x="1091" y="21"/>
                    <a:pt x="966" y="85"/>
                    <a:pt x="902" y="200"/>
                  </a:cubicBezTo>
                  <a:cubicBezTo>
                    <a:pt x="890" y="213"/>
                    <a:pt x="877" y="225"/>
                    <a:pt x="862" y="249"/>
                  </a:cubicBezTo>
                  <a:cubicBezTo>
                    <a:pt x="862" y="264"/>
                    <a:pt x="686" y="276"/>
                    <a:pt x="673" y="289"/>
                  </a:cubicBezTo>
                  <a:cubicBezTo>
                    <a:pt x="509" y="325"/>
                    <a:pt x="305" y="389"/>
                    <a:pt x="229" y="554"/>
                  </a:cubicBezTo>
                  <a:cubicBezTo>
                    <a:pt x="192" y="618"/>
                    <a:pt x="177" y="706"/>
                    <a:pt x="177" y="782"/>
                  </a:cubicBezTo>
                  <a:cubicBezTo>
                    <a:pt x="52" y="873"/>
                    <a:pt x="0" y="1050"/>
                    <a:pt x="52" y="1202"/>
                  </a:cubicBezTo>
                  <a:lnTo>
                    <a:pt x="177" y="1595"/>
                  </a:lnTo>
                  <a:cubicBezTo>
                    <a:pt x="204" y="1583"/>
                    <a:pt x="229" y="1583"/>
                    <a:pt x="268" y="1583"/>
                  </a:cubicBezTo>
                  <a:lnTo>
                    <a:pt x="469" y="1583"/>
                  </a:lnTo>
                  <a:cubicBezTo>
                    <a:pt x="503" y="1607"/>
                    <a:pt x="548" y="1632"/>
                    <a:pt x="585" y="1632"/>
                  </a:cubicBezTo>
                  <a:cubicBezTo>
                    <a:pt x="604" y="1632"/>
                    <a:pt x="621" y="1625"/>
                    <a:pt x="634" y="1607"/>
                  </a:cubicBezTo>
                  <a:cubicBezTo>
                    <a:pt x="649" y="1595"/>
                    <a:pt x="686" y="1431"/>
                    <a:pt x="686" y="1419"/>
                  </a:cubicBezTo>
                  <a:cubicBezTo>
                    <a:pt x="698" y="1367"/>
                    <a:pt x="698" y="1315"/>
                    <a:pt x="698" y="1278"/>
                  </a:cubicBezTo>
                  <a:cubicBezTo>
                    <a:pt x="698" y="1190"/>
                    <a:pt x="698" y="1102"/>
                    <a:pt x="710" y="1010"/>
                  </a:cubicBezTo>
                  <a:cubicBezTo>
                    <a:pt x="762" y="1062"/>
                    <a:pt x="838" y="1087"/>
                    <a:pt x="914" y="1087"/>
                  </a:cubicBezTo>
                  <a:lnTo>
                    <a:pt x="1243" y="1087"/>
                  </a:lnTo>
                  <a:cubicBezTo>
                    <a:pt x="1334" y="1087"/>
                    <a:pt x="1423" y="1050"/>
                    <a:pt x="1487" y="986"/>
                  </a:cubicBezTo>
                  <a:lnTo>
                    <a:pt x="1523" y="986"/>
                  </a:lnTo>
                  <a:cubicBezTo>
                    <a:pt x="1563" y="1087"/>
                    <a:pt x="1675" y="1163"/>
                    <a:pt x="1791" y="1163"/>
                  </a:cubicBezTo>
                  <a:lnTo>
                    <a:pt x="1956" y="1163"/>
                  </a:lnTo>
                  <a:lnTo>
                    <a:pt x="1956" y="1190"/>
                  </a:lnTo>
                  <a:cubicBezTo>
                    <a:pt x="1960" y="1207"/>
                    <a:pt x="1971" y="1215"/>
                    <a:pt x="1985" y="1215"/>
                  </a:cubicBezTo>
                  <a:cubicBezTo>
                    <a:pt x="2013" y="1215"/>
                    <a:pt x="2054" y="1188"/>
                    <a:pt x="2096" y="1138"/>
                  </a:cubicBezTo>
                  <a:cubicBezTo>
                    <a:pt x="2208" y="1074"/>
                    <a:pt x="2297" y="962"/>
                    <a:pt x="2297" y="822"/>
                  </a:cubicBezTo>
                  <a:lnTo>
                    <a:pt x="2297" y="618"/>
                  </a:lnTo>
                  <a:lnTo>
                    <a:pt x="2284" y="618"/>
                  </a:lnTo>
                  <a:cubicBezTo>
                    <a:pt x="2248" y="453"/>
                    <a:pt x="2108" y="325"/>
                    <a:pt x="1928" y="313"/>
                  </a:cubicBezTo>
                  <a:lnTo>
                    <a:pt x="1879" y="313"/>
                  </a:lnTo>
                  <a:cubicBezTo>
                    <a:pt x="1709" y="167"/>
                    <a:pt x="1579" y="1"/>
                    <a:pt x="1320" y="1"/>
                  </a:cubicBezTo>
                  <a:close/>
                </a:path>
              </a:pathLst>
            </a:custGeom>
            <a:solidFill>
              <a:schemeClr val="dk1"/>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4" name="Google Shape;724;g23a86812f6c_0_0"/>
            <p:cNvSpPr/>
            <p:nvPr/>
          </p:nvSpPr>
          <p:spPr>
            <a:xfrm>
              <a:off x="2148245" y="1655073"/>
              <a:ext cx="497659" cy="730435"/>
            </a:xfrm>
            <a:custGeom>
              <a:rect b="b" l="l" r="r" t="t"/>
              <a:pathLst>
                <a:path extrusionOk="0" h="3188" w="2172">
                  <a:moveTo>
                    <a:pt x="725" y="1"/>
                  </a:moveTo>
                  <a:lnTo>
                    <a:pt x="725" y="686"/>
                  </a:lnTo>
                  <a:lnTo>
                    <a:pt x="344" y="686"/>
                  </a:lnTo>
                  <a:cubicBezTo>
                    <a:pt x="305" y="686"/>
                    <a:pt x="280" y="686"/>
                    <a:pt x="253" y="698"/>
                  </a:cubicBezTo>
                  <a:cubicBezTo>
                    <a:pt x="116" y="738"/>
                    <a:pt x="0" y="863"/>
                    <a:pt x="0" y="1027"/>
                  </a:cubicBezTo>
                  <a:lnTo>
                    <a:pt x="0" y="1067"/>
                  </a:lnTo>
                  <a:cubicBezTo>
                    <a:pt x="0" y="1243"/>
                    <a:pt x="153" y="1396"/>
                    <a:pt x="344" y="1396"/>
                  </a:cubicBezTo>
                  <a:lnTo>
                    <a:pt x="433" y="1396"/>
                  </a:lnTo>
                  <a:lnTo>
                    <a:pt x="344" y="2538"/>
                  </a:lnTo>
                  <a:cubicBezTo>
                    <a:pt x="305" y="2870"/>
                    <a:pt x="558" y="3159"/>
                    <a:pt x="890" y="3186"/>
                  </a:cubicBezTo>
                  <a:lnTo>
                    <a:pt x="953" y="3186"/>
                  </a:lnTo>
                  <a:cubicBezTo>
                    <a:pt x="969" y="3187"/>
                    <a:pt x="984" y="3188"/>
                    <a:pt x="999" y="3188"/>
                  </a:cubicBezTo>
                  <a:cubicBezTo>
                    <a:pt x="1309" y="3188"/>
                    <a:pt x="1576" y="2954"/>
                    <a:pt x="1599" y="2626"/>
                  </a:cubicBezTo>
                  <a:lnTo>
                    <a:pt x="1623" y="2209"/>
                  </a:lnTo>
                  <a:cubicBezTo>
                    <a:pt x="1928" y="2197"/>
                    <a:pt x="2172" y="1956"/>
                    <a:pt x="2172" y="1664"/>
                  </a:cubicBezTo>
                  <a:lnTo>
                    <a:pt x="2172" y="330"/>
                  </a:lnTo>
                  <a:cubicBezTo>
                    <a:pt x="2172" y="305"/>
                    <a:pt x="2172" y="266"/>
                    <a:pt x="2156" y="241"/>
                  </a:cubicBezTo>
                  <a:cubicBezTo>
                    <a:pt x="2120" y="266"/>
                    <a:pt x="2068" y="266"/>
                    <a:pt x="2019" y="266"/>
                  </a:cubicBezTo>
                  <a:lnTo>
                    <a:pt x="1867" y="266"/>
                  </a:lnTo>
                  <a:cubicBezTo>
                    <a:pt x="1739" y="266"/>
                    <a:pt x="1623" y="177"/>
                    <a:pt x="1587" y="65"/>
                  </a:cubicBezTo>
                  <a:cubicBezTo>
                    <a:pt x="1523" y="141"/>
                    <a:pt x="1422" y="190"/>
                    <a:pt x="1319" y="190"/>
                  </a:cubicBezTo>
                  <a:lnTo>
                    <a:pt x="990" y="190"/>
                  </a:lnTo>
                  <a:cubicBezTo>
                    <a:pt x="862" y="190"/>
                    <a:pt x="762" y="113"/>
                    <a:pt x="725" y="1"/>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5" name="Google Shape;725;g23a86812f6c_0_0"/>
            <p:cNvSpPr/>
            <p:nvPr/>
          </p:nvSpPr>
          <p:spPr>
            <a:xfrm>
              <a:off x="2342775" y="2114229"/>
              <a:ext cx="177576" cy="125100"/>
            </a:xfrm>
            <a:custGeom>
              <a:rect b="b" l="l" r="r" t="t"/>
              <a:pathLst>
                <a:path extrusionOk="0" h="546" w="775">
                  <a:moveTo>
                    <a:pt x="1" y="1"/>
                  </a:moveTo>
                  <a:cubicBezTo>
                    <a:pt x="1" y="1"/>
                    <a:pt x="89" y="546"/>
                    <a:pt x="750" y="546"/>
                  </a:cubicBezTo>
                  <a:lnTo>
                    <a:pt x="774" y="205"/>
                  </a:lnTo>
                  <a:lnTo>
                    <a:pt x="774" y="205"/>
                  </a:lnTo>
                  <a:cubicBezTo>
                    <a:pt x="774" y="205"/>
                    <a:pt x="741" y="207"/>
                    <a:pt x="687" y="207"/>
                  </a:cubicBezTo>
                  <a:cubicBezTo>
                    <a:pt x="510" y="207"/>
                    <a:pt x="118" y="185"/>
                    <a:pt x="1"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6" name="Google Shape;726;g23a86812f6c_0_0"/>
            <p:cNvSpPr/>
            <p:nvPr/>
          </p:nvSpPr>
          <p:spPr>
            <a:xfrm>
              <a:off x="2142521" y="2209547"/>
              <a:ext cx="439233" cy="273111"/>
            </a:xfrm>
            <a:custGeom>
              <a:rect b="b" l="l" r="r" t="t"/>
              <a:pathLst>
                <a:path extrusionOk="0" h="1192" w="1917">
                  <a:moveTo>
                    <a:pt x="286" y="0"/>
                  </a:moveTo>
                  <a:cubicBezTo>
                    <a:pt x="267" y="0"/>
                    <a:pt x="248" y="9"/>
                    <a:pt x="241" y="29"/>
                  </a:cubicBezTo>
                  <a:lnTo>
                    <a:pt x="25" y="474"/>
                  </a:lnTo>
                  <a:cubicBezTo>
                    <a:pt x="1" y="510"/>
                    <a:pt x="13" y="574"/>
                    <a:pt x="37" y="614"/>
                  </a:cubicBezTo>
                  <a:lnTo>
                    <a:pt x="494" y="1147"/>
                  </a:lnTo>
                  <a:cubicBezTo>
                    <a:pt x="517" y="1175"/>
                    <a:pt x="555" y="1191"/>
                    <a:pt x="593" y="1191"/>
                  </a:cubicBezTo>
                  <a:cubicBezTo>
                    <a:pt x="622" y="1191"/>
                    <a:pt x="652" y="1182"/>
                    <a:pt x="674" y="1159"/>
                  </a:cubicBezTo>
                  <a:lnTo>
                    <a:pt x="1091" y="766"/>
                  </a:lnTo>
                  <a:cubicBezTo>
                    <a:pt x="1097" y="760"/>
                    <a:pt x="1103" y="757"/>
                    <a:pt x="1110" y="757"/>
                  </a:cubicBezTo>
                  <a:cubicBezTo>
                    <a:pt x="1116" y="757"/>
                    <a:pt x="1123" y="760"/>
                    <a:pt x="1131" y="766"/>
                  </a:cubicBezTo>
                  <a:lnTo>
                    <a:pt x="1396" y="1071"/>
                  </a:lnTo>
                  <a:cubicBezTo>
                    <a:pt x="1416" y="1095"/>
                    <a:pt x="1438" y="1107"/>
                    <a:pt x="1458" y="1107"/>
                  </a:cubicBezTo>
                  <a:cubicBezTo>
                    <a:pt x="1479" y="1107"/>
                    <a:pt x="1498" y="1095"/>
                    <a:pt x="1511" y="1071"/>
                  </a:cubicBezTo>
                  <a:lnTo>
                    <a:pt x="1877" y="651"/>
                  </a:lnTo>
                  <a:cubicBezTo>
                    <a:pt x="1916" y="614"/>
                    <a:pt x="1916" y="562"/>
                    <a:pt x="1904" y="526"/>
                  </a:cubicBezTo>
                  <a:lnTo>
                    <a:pt x="1764" y="157"/>
                  </a:lnTo>
                  <a:cubicBezTo>
                    <a:pt x="1756" y="105"/>
                    <a:pt x="1723" y="75"/>
                    <a:pt x="1686" y="75"/>
                  </a:cubicBezTo>
                  <a:cubicBezTo>
                    <a:pt x="1669" y="75"/>
                    <a:pt x="1652" y="81"/>
                    <a:pt x="1636" y="93"/>
                  </a:cubicBezTo>
                  <a:lnTo>
                    <a:pt x="1116" y="638"/>
                  </a:lnTo>
                  <a:cubicBezTo>
                    <a:pt x="1116" y="644"/>
                    <a:pt x="1112" y="648"/>
                    <a:pt x="1109" y="648"/>
                  </a:cubicBezTo>
                  <a:cubicBezTo>
                    <a:pt x="1106" y="648"/>
                    <a:pt x="1103" y="644"/>
                    <a:pt x="1103" y="638"/>
                  </a:cubicBezTo>
                  <a:lnTo>
                    <a:pt x="330" y="17"/>
                  </a:lnTo>
                  <a:cubicBezTo>
                    <a:pt x="319" y="6"/>
                    <a:pt x="302" y="0"/>
                    <a:pt x="286" y="0"/>
                  </a:cubicBezTo>
                  <a:close/>
                </a:path>
              </a:pathLst>
            </a:custGeom>
            <a:solidFill>
              <a:srgbClr val="F2F2F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7" name="Google Shape;727;g23a86812f6c_0_0"/>
            <p:cNvSpPr/>
            <p:nvPr/>
          </p:nvSpPr>
          <p:spPr>
            <a:xfrm>
              <a:off x="2136331" y="2203127"/>
              <a:ext cx="450918" cy="283873"/>
            </a:xfrm>
            <a:custGeom>
              <a:rect b="b" l="l" r="r" t="t"/>
              <a:pathLst>
                <a:path extrusionOk="0" h="1239" w="1968">
                  <a:moveTo>
                    <a:pt x="345" y="57"/>
                  </a:moveTo>
                  <a:lnTo>
                    <a:pt x="1118" y="691"/>
                  </a:lnTo>
                  <a:cubicBezTo>
                    <a:pt x="1124" y="698"/>
                    <a:pt x="1134" y="702"/>
                    <a:pt x="1144" y="702"/>
                  </a:cubicBezTo>
                  <a:cubicBezTo>
                    <a:pt x="1154" y="702"/>
                    <a:pt x="1164" y="698"/>
                    <a:pt x="1170" y="691"/>
                  </a:cubicBezTo>
                  <a:lnTo>
                    <a:pt x="1691" y="146"/>
                  </a:lnTo>
                  <a:cubicBezTo>
                    <a:pt x="1699" y="137"/>
                    <a:pt x="1708" y="128"/>
                    <a:pt x="1717" y="128"/>
                  </a:cubicBezTo>
                  <a:cubicBezTo>
                    <a:pt x="1720" y="128"/>
                    <a:pt x="1724" y="130"/>
                    <a:pt x="1727" y="133"/>
                  </a:cubicBezTo>
                  <a:cubicBezTo>
                    <a:pt x="1739" y="133"/>
                    <a:pt x="1767" y="158"/>
                    <a:pt x="1767" y="185"/>
                  </a:cubicBezTo>
                  <a:lnTo>
                    <a:pt x="1904" y="554"/>
                  </a:lnTo>
                  <a:cubicBezTo>
                    <a:pt x="1919" y="590"/>
                    <a:pt x="1919" y="630"/>
                    <a:pt x="1892" y="654"/>
                  </a:cubicBezTo>
                  <a:lnTo>
                    <a:pt x="1523" y="1087"/>
                  </a:lnTo>
                  <a:lnTo>
                    <a:pt x="1511" y="1087"/>
                  </a:lnTo>
                  <a:cubicBezTo>
                    <a:pt x="1511" y="1099"/>
                    <a:pt x="1499" y="1111"/>
                    <a:pt x="1487" y="1111"/>
                  </a:cubicBezTo>
                  <a:cubicBezTo>
                    <a:pt x="1474" y="1111"/>
                    <a:pt x="1462" y="1099"/>
                    <a:pt x="1447" y="1087"/>
                  </a:cubicBezTo>
                  <a:lnTo>
                    <a:pt x="1170" y="782"/>
                  </a:lnTo>
                  <a:cubicBezTo>
                    <a:pt x="1170" y="767"/>
                    <a:pt x="1158" y="767"/>
                    <a:pt x="1143" y="767"/>
                  </a:cubicBezTo>
                  <a:cubicBezTo>
                    <a:pt x="1130" y="767"/>
                    <a:pt x="1118" y="767"/>
                    <a:pt x="1106" y="782"/>
                  </a:cubicBezTo>
                  <a:lnTo>
                    <a:pt x="674" y="1175"/>
                  </a:lnTo>
                  <a:cubicBezTo>
                    <a:pt x="665" y="1184"/>
                    <a:pt x="650" y="1192"/>
                    <a:pt x="633" y="1192"/>
                  </a:cubicBezTo>
                  <a:cubicBezTo>
                    <a:pt x="625" y="1192"/>
                    <a:pt x="618" y="1191"/>
                    <a:pt x="610" y="1187"/>
                  </a:cubicBezTo>
                  <a:cubicBezTo>
                    <a:pt x="585" y="1187"/>
                    <a:pt x="561" y="1175"/>
                    <a:pt x="549" y="1163"/>
                  </a:cubicBezTo>
                  <a:lnTo>
                    <a:pt x="92" y="630"/>
                  </a:lnTo>
                  <a:cubicBezTo>
                    <a:pt x="64" y="590"/>
                    <a:pt x="52" y="554"/>
                    <a:pt x="77" y="514"/>
                  </a:cubicBezTo>
                  <a:lnTo>
                    <a:pt x="293" y="69"/>
                  </a:lnTo>
                  <a:cubicBezTo>
                    <a:pt x="293" y="57"/>
                    <a:pt x="305" y="57"/>
                    <a:pt x="305" y="57"/>
                  </a:cubicBezTo>
                  <a:close/>
                  <a:moveTo>
                    <a:pt x="323" y="1"/>
                  </a:moveTo>
                  <a:cubicBezTo>
                    <a:pt x="314" y="1"/>
                    <a:pt x="304" y="2"/>
                    <a:pt x="293" y="6"/>
                  </a:cubicBezTo>
                  <a:cubicBezTo>
                    <a:pt x="281" y="6"/>
                    <a:pt x="256" y="21"/>
                    <a:pt x="244" y="45"/>
                  </a:cubicBezTo>
                  <a:lnTo>
                    <a:pt x="28" y="490"/>
                  </a:lnTo>
                  <a:cubicBezTo>
                    <a:pt x="0" y="538"/>
                    <a:pt x="16" y="602"/>
                    <a:pt x="52" y="654"/>
                  </a:cubicBezTo>
                  <a:lnTo>
                    <a:pt x="509" y="1199"/>
                  </a:lnTo>
                  <a:cubicBezTo>
                    <a:pt x="521" y="1224"/>
                    <a:pt x="561" y="1239"/>
                    <a:pt x="597" y="1239"/>
                  </a:cubicBezTo>
                  <a:lnTo>
                    <a:pt x="610" y="1239"/>
                  </a:lnTo>
                  <a:cubicBezTo>
                    <a:pt x="649" y="1239"/>
                    <a:pt x="686" y="1224"/>
                    <a:pt x="713" y="1212"/>
                  </a:cubicBezTo>
                  <a:lnTo>
                    <a:pt x="1130" y="819"/>
                  </a:lnTo>
                  <a:lnTo>
                    <a:pt x="1411" y="1111"/>
                  </a:lnTo>
                  <a:cubicBezTo>
                    <a:pt x="1423" y="1148"/>
                    <a:pt x="1447" y="1163"/>
                    <a:pt x="1487" y="1163"/>
                  </a:cubicBezTo>
                  <a:cubicBezTo>
                    <a:pt x="1511" y="1163"/>
                    <a:pt x="1538" y="1135"/>
                    <a:pt x="1563" y="1111"/>
                  </a:cubicBezTo>
                  <a:lnTo>
                    <a:pt x="1931" y="691"/>
                  </a:lnTo>
                  <a:cubicBezTo>
                    <a:pt x="1968" y="654"/>
                    <a:pt x="1968" y="590"/>
                    <a:pt x="1956" y="538"/>
                  </a:cubicBezTo>
                  <a:lnTo>
                    <a:pt x="1816" y="173"/>
                  </a:lnTo>
                  <a:cubicBezTo>
                    <a:pt x="1803" y="133"/>
                    <a:pt x="1779" y="97"/>
                    <a:pt x="1739" y="82"/>
                  </a:cubicBezTo>
                  <a:cubicBezTo>
                    <a:pt x="1733" y="78"/>
                    <a:pt x="1726" y="77"/>
                    <a:pt x="1718" y="77"/>
                  </a:cubicBezTo>
                  <a:cubicBezTo>
                    <a:pt x="1695" y="77"/>
                    <a:pt x="1669" y="89"/>
                    <a:pt x="1651" y="109"/>
                  </a:cubicBezTo>
                  <a:lnTo>
                    <a:pt x="1130" y="642"/>
                  </a:lnTo>
                  <a:lnTo>
                    <a:pt x="369" y="21"/>
                  </a:lnTo>
                  <a:cubicBezTo>
                    <a:pt x="360" y="10"/>
                    <a:pt x="345" y="1"/>
                    <a:pt x="323"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8" name="Google Shape;728;g23a86812f6c_0_0"/>
            <p:cNvSpPr/>
            <p:nvPr/>
          </p:nvSpPr>
          <p:spPr>
            <a:xfrm>
              <a:off x="2607411" y="2547500"/>
              <a:ext cx="276560" cy="44220"/>
            </a:xfrm>
            <a:custGeom>
              <a:rect b="b" l="l" r="r" t="t"/>
              <a:pathLst>
                <a:path extrusionOk="0" h="193" w="1207">
                  <a:moveTo>
                    <a:pt x="52" y="1"/>
                  </a:moveTo>
                  <a:cubicBezTo>
                    <a:pt x="28" y="1"/>
                    <a:pt x="0" y="13"/>
                    <a:pt x="0" y="40"/>
                  </a:cubicBezTo>
                  <a:lnTo>
                    <a:pt x="0" y="141"/>
                  </a:lnTo>
                  <a:cubicBezTo>
                    <a:pt x="0" y="165"/>
                    <a:pt x="28" y="193"/>
                    <a:pt x="52" y="193"/>
                  </a:cubicBezTo>
                  <a:lnTo>
                    <a:pt x="1157" y="193"/>
                  </a:lnTo>
                  <a:cubicBezTo>
                    <a:pt x="1182" y="193"/>
                    <a:pt x="1206" y="165"/>
                    <a:pt x="1206" y="141"/>
                  </a:cubicBezTo>
                  <a:lnTo>
                    <a:pt x="1206" y="40"/>
                  </a:lnTo>
                  <a:cubicBezTo>
                    <a:pt x="1206" y="13"/>
                    <a:pt x="1182" y="1"/>
                    <a:pt x="1157" y="1"/>
                  </a:cubicBezTo>
                  <a:close/>
                </a:path>
              </a:pathLst>
            </a:custGeom>
            <a:solidFill>
              <a:srgbClr val="92D05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29" name="Google Shape;729;g23a86812f6c_0_0"/>
            <p:cNvSpPr/>
            <p:nvPr/>
          </p:nvSpPr>
          <p:spPr>
            <a:xfrm>
              <a:off x="2587020" y="2602720"/>
              <a:ext cx="317112" cy="372782"/>
            </a:xfrm>
            <a:custGeom>
              <a:rect b="b" l="l" r="r" t="t"/>
              <a:pathLst>
                <a:path extrusionOk="0" h="1627" w="1384">
                  <a:moveTo>
                    <a:pt x="1" y="0"/>
                  </a:moveTo>
                  <a:lnTo>
                    <a:pt x="193" y="1627"/>
                  </a:lnTo>
                  <a:lnTo>
                    <a:pt x="1195" y="1627"/>
                  </a:lnTo>
                  <a:lnTo>
                    <a:pt x="1384" y="0"/>
                  </a:lnTo>
                  <a:close/>
                </a:path>
              </a:pathLst>
            </a:custGeom>
            <a:solidFill>
              <a:srgbClr val="92D05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0" name="Google Shape;730;g23a86812f6c_0_0"/>
            <p:cNvSpPr/>
            <p:nvPr/>
          </p:nvSpPr>
          <p:spPr>
            <a:xfrm>
              <a:off x="2564105" y="2582558"/>
              <a:ext cx="363847" cy="61630"/>
            </a:xfrm>
            <a:custGeom>
              <a:rect b="b" l="l" r="r" t="t"/>
              <a:pathLst>
                <a:path extrusionOk="0" h="269" w="1588">
                  <a:moveTo>
                    <a:pt x="128" y="0"/>
                  </a:moveTo>
                  <a:cubicBezTo>
                    <a:pt x="52" y="0"/>
                    <a:pt x="0" y="52"/>
                    <a:pt x="0" y="128"/>
                  </a:cubicBezTo>
                  <a:cubicBezTo>
                    <a:pt x="0" y="204"/>
                    <a:pt x="52" y="268"/>
                    <a:pt x="128" y="268"/>
                  </a:cubicBezTo>
                  <a:lnTo>
                    <a:pt x="1459" y="268"/>
                  </a:lnTo>
                  <a:cubicBezTo>
                    <a:pt x="1523" y="268"/>
                    <a:pt x="1587" y="204"/>
                    <a:pt x="1587" y="128"/>
                  </a:cubicBezTo>
                  <a:cubicBezTo>
                    <a:pt x="1587" y="52"/>
                    <a:pt x="1523" y="0"/>
                    <a:pt x="1459" y="0"/>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1" name="Google Shape;731;g23a86812f6c_0_0"/>
            <p:cNvSpPr/>
            <p:nvPr/>
          </p:nvSpPr>
          <p:spPr>
            <a:xfrm>
              <a:off x="2674318" y="2696199"/>
              <a:ext cx="142517" cy="142510"/>
            </a:xfrm>
            <a:custGeom>
              <a:rect b="b" l="l" r="r" t="t"/>
              <a:pathLst>
                <a:path extrusionOk="0" h="622" w="622">
                  <a:moveTo>
                    <a:pt x="305" y="1"/>
                  </a:moveTo>
                  <a:cubicBezTo>
                    <a:pt x="141" y="1"/>
                    <a:pt x="1" y="138"/>
                    <a:pt x="1" y="305"/>
                  </a:cubicBezTo>
                  <a:cubicBezTo>
                    <a:pt x="1" y="482"/>
                    <a:pt x="141" y="622"/>
                    <a:pt x="305" y="622"/>
                  </a:cubicBezTo>
                  <a:cubicBezTo>
                    <a:pt x="485" y="622"/>
                    <a:pt x="622" y="482"/>
                    <a:pt x="622" y="305"/>
                  </a:cubicBezTo>
                  <a:cubicBezTo>
                    <a:pt x="622" y="138"/>
                    <a:pt x="485" y="1"/>
                    <a:pt x="305" y="1"/>
                  </a:cubicBezTo>
                  <a:close/>
                </a:path>
              </a:pathLst>
            </a:custGeom>
            <a:solidFill>
              <a:srgbClr val="F6EEE2"/>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2" name="Google Shape;732;g23a86812f6c_0_0"/>
            <p:cNvSpPr/>
            <p:nvPr/>
          </p:nvSpPr>
          <p:spPr>
            <a:xfrm>
              <a:off x="1663193" y="2662065"/>
              <a:ext cx="1247127" cy="676591"/>
            </a:xfrm>
            <a:custGeom>
              <a:rect b="b" l="l" r="r" t="t"/>
              <a:pathLst>
                <a:path extrusionOk="0" h="2953" w="5443">
                  <a:moveTo>
                    <a:pt x="4527" y="0"/>
                  </a:moveTo>
                  <a:cubicBezTo>
                    <a:pt x="4516" y="0"/>
                    <a:pt x="4503" y="3"/>
                    <a:pt x="4490" y="9"/>
                  </a:cubicBezTo>
                  <a:cubicBezTo>
                    <a:pt x="4465" y="9"/>
                    <a:pt x="4441" y="22"/>
                    <a:pt x="4426" y="34"/>
                  </a:cubicBezTo>
                  <a:cubicBezTo>
                    <a:pt x="4249" y="162"/>
                    <a:pt x="3792" y="631"/>
                    <a:pt x="3792" y="631"/>
                  </a:cubicBezTo>
                  <a:cubicBezTo>
                    <a:pt x="3740" y="683"/>
                    <a:pt x="3704" y="743"/>
                    <a:pt x="3664" y="807"/>
                  </a:cubicBezTo>
                  <a:lnTo>
                    <a:pt x="1761" y="1404"/>
                  </a:lnTo>
                  <a:lnTo>
                    <a:pt x="1761" y="1404"/>
                  </a:lnTo>
                  <a:lnTo>
                    <a:pt x="1852" y="960"/>
                  </a:lnTo>
                  <a:lnTo>
                    <a:pt x="266" y="911"/>
                  </a:lnTo>
                  <a:lnTo>
                    <a:pt x="74" y="1873"/>
                  </a:lnTo>
                  <a:cubicBezTo>
                    <a:pt x="0" y="2467"/>
                    <a:pt x="480" y="2952"/>
                    <a:pt x="1031" y="2952"/>
                  </a:cubicBezTo>
                  <a:cubicBezTo>
                    <a:pt x="1142" y="2952"/>
                    <a:pt x="1255" y="2933"/>
                    <a:pt x="1368" y="2890"/>
                  </a:cubicBezTo>
                  <a:lnTo>
                    <a:pt x="4072" y="1825"/>
                  </a:lnTo>
                  <a:cubicBezTo>
                    <a:pt x="4136" y="1825"/>
                    <a:pt x="4213" y="1825"/>
                    <a:pt x="4249" y="1797"/>
                  </a:cubicBezTo>
                  <a:lnTo>
                    <a:pt x="5050" y="1456"/>
                  </a:lnTo>
                  <a:cubicBezTo>
                    <a:pt x="5202" y="1392"/>
                    <a:pt x="5263" y="1200"/>
                    <a:pt x="5138" y="1176"/>
                  </a:cubicBezTo>
                  <a:cubicBezTo>
                    <a:pt x="5263" y="1164"/>
                    <a:pt x="5391" y="1112"/>
                    <a:pt x="5367" y="960"/>
                  </a:cubicBezTo>
                  <a:cubicBezTo>
                    <a:pt x="5355" y="871"/>
                    <a:pt x="5291" y="859"/>
                    <a:pt x="5227" y="847"/>
                  </a:cubicBezTo>
                  <a:cubicBezTo>
                    <a:pt x="5339" y="835"/>
                    <a:pt x="5443" y="795"/>
                    <a:pt x="5431" y="683"/>
                  </a:cubicBezTo>
                  <a:cubicBezTo>
                    <a:pt x="5431" y="542"/>
                    <a:pt x="5315" y="515"/>
                    <a:pt x="5215" y="515"/>
                  </a:cubicBezTo>
                  <a:cubicBezTo>
                    <a:pt x="5278" y="503"/>
                    <a:pt x="5355" y="466"/>
                    <a:pt x="5339" y="363"/>
                  </a:cubicBezTo>
                  <a:cubicBezTo>
                    <a:pt x="5312" y="243"/>
                    <a:pt x="5231" y="206"/>
                    <a:pt x="5133" y="206"/>
                  </a:cubicBezTo>
                  <a:cubicBezTo>
                    <a:pt x="5013" y="206"/>
                    <a:pt x="4868" y="260"/>
                    <a:pt x="4758" y="287"/>
                  </a:cubicBezTo>
                  <a:cubicBezTo>
                    <a:pt x="4669" y="314"/>
                    <a:pt x="4593" y="351"/>
                    <a:pt x="4502" y="378"/>
                  </a:cubicBezTo>
                  <a:cubicBezTo>
                    <a:pt x="4541" y="287"/>
                    <a:pt x="4578" y="198"/>
                    <a:pt x="4578" y="98"/>
                  </a:cubicBezTo>
                  <a:cubicBezTo>
                    <a:pt x="4578" y="73"/>
                    <a:pt x="4578" y="34"/>
                    <a:pt x="4554" y="9"/>
                  </a:cubicBezTo>
                  <a:cubicBezTo>
                    <a:pt x="4548" y="3"/>
                    <a:pt x="4538" y="0"/>
                    <a:pt x="4527" y="0"/>
                  </a:cubicBezTo>
                  <a:close/>
                </a:path>
              </a:pathLst>
            </a:custGeom>
            <a:solidFill>
              <a:srgbClr val="E8A286"/>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3" name="Google Shape;733;g23a86812f6c_0_0"/>
            <p:cNvSpPr/>
            <p:nvPr/>
          </p:nvSpPr>
          <p:spPr>
            <a:xfrm>
              <a:off x="2060957" y="2588053"/>
              <a:ext cx="110441" cy="393166"/>
            </a:xfrm>
            <a:custGeom>
              <a:rect b="b" l="l" r="r" t="t"/>
              <a:pathLst>
                <a:path extrusionOk="0" h="1716" w="482">
                  <a:moveTo>
                    <a:pt x="457" y="1"/>
                  </a:moveTo>
                  <a:cubicBezTo>
                    <a:pt x="445" y="1"/>
                    <a:pt x="433" y="16"/>
                    <a:pt x="433" y="28"/>
                  </a:cubicBezTo>
                  <a:lnTo>
                    <a:pt x="369" y="1182"/>
                  </a:lnTo>
                  <a:cubicBezTo>
                    <a:pt x="369" y="1234"/>
                    <a:pt x="345" y="1258"/>
                    <a:pt x="305" y="1258"/>
                  </a:cubicBezTo>
                  <a:lnTo>
                    <a:pt x="89" y="1258"/>
                  </a:lnTo>
                  <a:lnTo>
                    <a:pt x="13" y="1691"/>
                  </a:lnTo>
                  <a:cubicBezTo>
                    <a:pt x="1" y="1703"/>
                    <a:pt x="13" y="1715"/>
                    <a:pt x="25" y="1715"/>
                  </a:cubicBezTo>
                  <a:lnTo>
                    <a:pt x="40" y="1715"/>
                  </a:lnTo>
                  <a:cubicBezTo>
                    <a:pt x="52" y="1715"/>
                    <a:pt x="52" y="1703"/>
                    <a:pt x="65" y="1691"/>
                  </a:cubicBezTo>
                  <a:lnTo>
                    <a:pt x="141" y="1310"/>
                  </a:lnTo>
                  <a:lnTo>
                    <a:pt x="293" y="1310"/>
                  </a:lnTo>
                  <a:cubicBezTo>
                    <a:pt x="369" y="1310"/>
                    <a:pt x="421" y="1258"/>
                    <a:pt x="421" y="1194"/>
                  </a:cubicBezTo>
                  <a:lnTo>
                    <a:pt x="482" y="28"/>
                  </a:lnTo>
                  <a:cubicBezTo>
                    <a:pt x="482" y="16"/>
                    <a:pt x="470" y="1"/>
                    <a:pt x="457" y="1"/>
                  </a:cubicBezTo>
                  <a:close/>
                </a:path>
              </a:pathLst>
            </a:custGeom>
            <a:solidFill>
              <a:srgbClr val="561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4" name="Google Shape;734;g23a86812f6c_0_0"/>
            <p:cNvSpPr/>
            <p:nvPr/>
          </p:nvSpPr>
          <p:spPr>
            <a:xfrm>
              <a:off x="2596182" y="2710181"/>
              <a:ext cx="113185" cy="79049"/>
            </a:xfrm>
            <a:custGeom>
              <a:rect b="b" l="l" r="r" t="t"/>
              <a:pathLst>
                <a:path extrusionOk="0" h="345" w="492">
                  <a:moveTo>
                    <a:pt x="494" y="0"/>
                  </a:moveTo>
                  <a:lnTo>
                    <a:pt x="494" y="0"/>
                  </a:lnTo>
                  <a:cubicBezTo>
                    <a:pt x="418" y="28"/>
                    <a:pt x="0" y="345"/>
                    <a:pt x="0" y="345"/>
                  </a:cubicBezTo>
                  <a:lnTo>
                    <a:pt x="430" y="168"/>
                  </a:lnTo>
                  <a:lnTo>
                    <a:pt x="494" y="0"/>
                  </a:lnTo>
                  <a:close/>
                </a:path>
              </a:pathLst>
            </a:custGeom>
            <a:solidFill>
              <a:srgbClr val="E58E70"/>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5" name="Google Shape;735;g23a86812f6c_0_0"/>
            <p:cNvSpPr/>
            <p:nvPr/>
          </p:nvSpPr>
          <p:spPr>
            <a:xfrm>
              <a:off x="2787959" y="2771582"/>
              <a:ext cx="84774" cy="35058"/>
            </a:xfrm>
            <a:custGeom>
              <a:rect b="b" l="l" r="r" t="t"/>
              <a:pathLst>
                <a:path extrusionOk="0" h="153" w="370">
                  <a:moveTo>
                    <a:pt x="342" y="0"/>
                  </a:moveTo>
                  <a:cubicBezTo>
                    <a:pt x="293" y="13"/>
                    <a:pt x="50" y="89"/>
                    <a:pt x="25" y="101"/>
                  </a:cubicBezTo>
                  <a:cubicBezTo>
                    <a:pt x="13" y="101"/>
                    <a:pt x="1" y="113"/>
                    <a:pt x="13" y="128"/>
                  </a:cubicBezTo>
                  <a:cubicBezTo>
                    <a:pt x="13" y="141"/>
                    <a:pt x="25" y="153"/>
                    <a:pt x="37" y="153"/>
                  </a:cubicBezTo>
                  <a:cubicBezTo>
                    <a:pt x="141" y="113"/>
                    <a:pt x="318" y="64"/>
                    <a:pt x="342" y="52"/>
                  </a:cubicBezTo>
                  <a:cubicBezTo>
                    <a:pt x="354" y="52"/>
                    <a:pt x="369" y="37"/>
                    <a:pt x="369" y="25"/>
                  </a:cubicBezTo>
                  <a:cubicBezTo>
                    <a:pt x="369" y="13"/>
                    <a:pt x="354" y="0"/>
                    <a:pt x="342" y="0"/>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6" name="Google Shape;736;g23a86812f6c_0_0"/>
            <p:cNvSpPr/>
            <p:nvPr/>
          </p:nvSpPr>
          <p:spPr>
            <a:xfrm>
              <a:off x="1996802" y="2960607"/>
              <a:ext cx="134270" cy="52696"/>
            </a:xfrm>
            <a:custGeom>
              <a:rect b="b" l="l" r="r" t="t"/>
              <a:pathLst>
                <a:path extrusionOk="0" h="230" w="586">
                  <a:moveTo>
                    <a:pt x="549" y="1"/>
                  </a:moveTo>
                  <a:lnTo>
                    <a:pt x="16" y="177"/>
                  </a:lnTo>
                  <a:cubicBezTo>
                    <a:pt x="0" y="177"/>
                    <a:pt x="0" y="202"/>
                    <a:pt x="0" y="217"/>
                  </a:cubicBezTo>
                  <a:cubicBezTo>
                    <a:pt x="0" y="217"/>
                    <a:pt x="16" y="229"/>
                    <a:pt x="28" y="229"/>
                  </a:cubicBezTo>
                  <a:lnTo>
                    <a:pt x="573" y="50"/>
                  </a:lnTo>
                  <a:cubicBezTo>
                    <a:pt x="585" y="37"/>
                    <a:pt x="585" y="25"/>
                    <a:pt x="585" y="13"/>
                  </a:cubicBezTo>
                  <a:cubicBezTo>
                    <a:pt x="585" y="1"/>
                    <a:pt x="561" y="1"/>
                    <a:pt x="549"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7" name="Google Shape;737;g23a86812f6c_0_0"/>
            <p:cNvSpPr/>
            <p:nvPr/>
          </p:nvSpPr>
          <p:spPr>
            <a:xfrm>
              <a:off x="2802626" y="2849718"/>
              <a:ext cx="70116" cy="29553"/>
            </a:xfrm>
            <a:custGeom>
              <a:rect b="b" l="l" r="r" t="t"/>
              <a:pathLst>
                <a:path extrusionOk="0" h="129" w="306">
                  <a:moveTo>
                    <a:pt x="266" y="1"/>
                  </a:moveTo>
                  <a:lnTo>
                    <a:pt x="25" y="77"/>
                  </a:lnTo>
                  <a:cubicBezTo>
                    <a:pt x="13" y="92"/>
                    <a:pt x="1" y="104"/>
                    <a:pt x="13" y="116"/>
                  </a:cubicBezTo>
                  <a:cubicBezTo>
                    <a:pt x="13" y="128"/>
                    <a:pt x="25" y="128"/>
                    <a:pt x="37" y="128"/>
                  </a:cubicBezTo>
                  <a:lnTo>
                    <a:pt x="278" y="52"/>
                  </a:lnTo>
                  <a:cubicBezTo>
                    <a:pt x="290" y="52"/>
                    <a:pt x="305" y="40"/>
                    <a:pt x="305" y="16"/>
                  </a:cubicBezTo>
                  <a:cubicBezTo>
                    <a:pt x="290" y="1"/>
                    <a:pt x="278" y="1"/>
                    <a:pt x="266"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738" name="Google Shape;738;g23a86812f6c_0_0"/>
            <p:cNvSpPr/>
            <p:nvPr/>
          </p:nvSpPr>
          <p:spPr>
            <a:xfrm>
              <a:off x="2805607" y="2925787"/>
              <a:ext cx="43305" cy="20391"/>
            </a:xfrm>
            <a:custGeom>
              <a:rect b="b" l="l" r="r" t="t"/>
              <a:pathLst>
                <a:path extrusionOk="0" h="89" w="189">
                  <a:moveTo>
                    <a:pt x="152" y="1"/>
                  </a:moveTo>
                  <a:lnTo>
                    <a:pt x="12" y="37"/>
                  </a:lnTo>
                  <a:cubicBezTo>
                    <a:pt x="0" y="49"/>
                    <a:pt x="0" y="64"/>
                    <a:pt x="0" y="77"/>
                  </a:cubicBezTo>
                  <a:cubicBezTo>
                    <a:pt x="0" y="89"/>
                    <a:pt x="12" y="89"/>
                    <a:pt x="24" y="89"/>
                  </a:cubicBezTo>
                  <a:lnTo>
                    <a:pt x="37" y="89"/>
                  </a:lnTo>
                  <a:lnTo>
                    <a:pt x="165" y="49"/>
                  </a:lnTo>
                  <a:cubicBezTo>
                    <a:pt x="177" y="49"/>
                    <a:pt x="189" y="37"/>
                    <a:pt x="177" y="25"/>
                  </a:cubicBezTo>
                  <a:cubicBezTo>
                    <a:pt x="177" y="13"/>
                    <a:pt x="165" y="1"/>
                    <a:pt x="152" y="1"/>
                  </a:cubicBezTo>
                  <a:close/>
                </a:path>
              </a:pathLst>
            </a:custGeom>
            <a:solidFill>
              <a:srgbClr val="E06A4B"/>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pic>
        <p:nvPicPr>
          <p:cNvPr descr="Graphical user interface, application&#10;&#10;Description automatically generated with medium confidence" id="739" name="Google Shape;739;g23a86812f6c_0_0"/>
          <p:cNvPicPr preferRelativeResize="0"/>
          <p:nvPr/>
        </p:nvPicPr>
        <p:blipFill rotWithShape="1">
          <a:blip r:embed="rId6">
            <a:alphaModFix/>
          </a:blip>
          <a:srcRect b="0" l="0" r="0" t="0"/>
          <a:stretch/>
        </p:blipFill>
        <p:spPr>
          <a:xfrm>
            <a:off x="34350" y="4765725"/>
            <a:ext cx="1559450" cy="327176"/>
          </a:xfrm>
          <a:prstGeom prst="rect">
            <a:avLst/>
          </a:prstGeom>
          <a:noFill/>
          <a:ln>
            <a:noFill/>
          </a:ln>
        </p:spPr>
      </p:pic>
      <p:sp>
        <p:nvSpPr>
          <p:cNvPr id="740" name="Google Shape;740;g23a86812f6c_0_0"/>
          <p:cNvSpPr txBox="1"/>
          <p:nvPr/>
        </p:nvSpPr>
        <p:spPr>
          <a:xfrm>
            <a:off x="5641725" y="3184275"/>
            <a:ext cx="3003000" cy="992400"/>
          </a:xfrm>
          <a:prstGeom prst="rect">
            <a:avLst/>
          </a:prstGeom>
          <a:noFill/>
          <a:ln>
            <a:noFill/>
          </a:ln>
        </p:spPr>
        <p:txBody>
          <a:bodyPr anchorCtr="0" anchor="t" bIns="91425" lIns="91425" spcFirstLastPara="1" rIns="91425" wrap="square" tIns="91425">
            <a:spAutoFit/>
          </a:bodyPr>
          <a:lstStyle/>
          <a:p>
            <a:pPr indent="0" lvl="0" marL="0" marR="0" rtl="0" algn="ctr">
              <a:lnSpc>
                <a:spcPct val="114000"/>
              </a:lnSpc>
              <a:spcBef>
                <a:spcPts val="0"/>
              </a:spcBef>
              <a:spcAft>
                <a:spcPts val="0"/>
              </a:spcAft>
              <a:buNone/>
            </a:pPr>
            <a:r>
              <a:rPr b="1" i="0" lang="it-IT" sz="1600" u="none" cap="none" strike="noStrike">
                <a:solidFill>
                  <a:srgbClr val="000000"/>
                </a:solidFill>
                <a:latin typeface="Open Sans"/>
                <a:ea typeface="Open Sans"/>
                <a:cs typeface="Open Sans"/>
                <a:sym typeface="Open Sans"/>
              </a:rPr>
              <a:t>Compila questa rapida valutazione per aiutarci a migliorare il modulo!</a:t>
            </a:r>
            <a:endParaRPr b="0" i="0" sz="1400" u="none" cap="none" strike="noStrike">
              <a:solidFill>
                <a:srgbClr val="000000"/>
              </a:solidFill>
              <a:latin typeface="Arial"/>
              <a:ea typeface="Arial"/>
              <a:cs typeface="Arial"/>
              <a:sym typeface="Arial"/>
            </a:endParaRPr>
          </a:p>
        </p:txBody>
      </p:sp>
      <p:pic>
        <p:nvPicPr>
          <p:cNvPr id="741" name="Google Shape;741;g23a86812f6c_0_0"/>
          <p:cNvPicPr preferRelativeResize="0"/>
          <p:nvPr/>
        </p:nvPicPr>
        <p:blipFill rotWithShape="1">
          <a:blip r:embed="rId7">
            <a:alphaModFix/>
          </a:blip>
          <a:srcRect b="0" l="0" r="0" t="0"/>
          <a:stretch/>
        </p:blipFill>
        <p:spPr>
          <a:xfrm>
            <a:off x="3965000" y="2842112"/>
            <a:ext cx="1676725" cy="1676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6"/>
          <p:cNvSpPr txBox="1"/>
          <p:nvPr>
            <p:ph type="title"/>
          </p:nvPr>
        </p:nvSpPr>
        <p:spPr>
          <a:xfrm>
            <a:off x="1925500" y="648650"/>
            <a:ext cx="6321600" cy="635400"/>
          </a:xfrm>
          <a:prstGeom prst="rect">
            <a:avLst/>
          </a:prstGeom>
          <a:noFill/>
          <a:ln>
            <a:noFill/>
          </a:ln>
        </p:spPr>
        <p:txBody>
          <a:bodyPr anchorCtr="0" anchor="t" bIns="91425" lIns="91425" spcFirstLastPara="1" rIns="91425" wrap="square" tIns="91425">
            <a:noAutofit/>
          </a:bodyPr>
          <a:lstStyle/>
          <a:p>
            <a:pPr indent="0" lvl="0" marL="457200" rtl="0" algn="ctr">
              <a:lnSpc>
                <a:spcPct val="100000"/>
              </a:lnSpc>
              <a:spcBef>
                <a:spcPts val="0"/>
              </a:spcBef>
              <a:spcAft>
                <a:spcPts val="0"/>
              </a:spcAft>
              <a:buClr>
                <a:schemeClr val="dk2"/>
              </a:buClr>
              <a:buSzPts val="1100"/>
              <a:buFont typeface="Arial"/>
              <a:buNone/>
            </a:pPr>
            <a:r>
              <a:rPr lang="it-IT" sz="1400">
                <a:latin typeface="Lato"/>
                <a:ea typeface="Lato"/>
                <a:cs typeface="Lato"/>
                <a:sym typeface="Lato"/>
              </a:rPr>
              <a:t>Mappare i processi economici e finanziari dell'impresa sociale</a:t>
            </a:r>
            <a:endParaRPr sz="2600"/>
          </a:p>
        </p:txBody>
      </p:sp>
      <p:sp>
        <p:nvSpPr>
          <p:cNvPr id="176" name="Google Shape;176;p6"/>
          <p:cNvSpPr txBox="1"/>
          <p:nvPr/>
        </p:nvSpPr>
        <p:spPr>
          <a:xfrm>
            <a:off x="456075" y="2317800"/>
            <a:ext cx="2087400" cy="76146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600"/>
              </a:spcAft>
              <a:buClr>
                <a:srgbClr val="000000"/>
              </a:buClr>
              <a:buSzPts val="2100"/>
              <a:buFont typeface="Arial"/>
              <a:buNone/>
            </a:pPr>
            <a:r>
              <a:rPr b="1" i="0" lang="it-IT" sz="2100" u="none" cap="none" strike="noStrike">
                <a:solidFill>
                  <a:schemeClr val="dk1"/>
                </a:solidFill>
                <a:latin typeface="Lato"/>
                <a:ea typeface="Lato"/>
                <a:cs typeface="Lato"/>
                <a:sym typeface="Lato"/>
              </a:rPr>
              <a:t>Indice</a:t>
            </a:r>
            <a:endParaRPr/>
          </a:p>
        </p:txBody>
      </p:sp>
      <p:sp>
        <p:nvSpPr>
          <p:cNvPr id="177" name="Google Shape;177;p6"/>
          <p:cNvSpPr txBox="1"/>
          <p:nvPr>
            <p:ph idx="1" type="body"/>
          </p:nvPr>
        </p:nvSpPr>
        <p:spPr>
          <a:xfrm>
            <a:off x="1900600" y="1424875"/>
            <a:ext cx="6371400" cy="3667800"/>
          </a:xfrm>
          <a:prstGeom prst="rect">
            <a:avLst/>
          </a:prstGeom>
          <a:noFill/>
          <a:ln>
            <a:noFill/>
          </a:ln>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Clr>
                <a:schemeClr val="dk1"/>
              </a:buClr>
              <a:buSzPts val="1300"/>
              <a:buAutoNum type="arabicPeriod"/>
            </a:pPr>
            <a:r>
              <a:rPr b="1" lang="it-IT" sz="1300">
                <a:solidFill>
                  <a:schemeClr val="dk1"/>
                </a:solidFill>
              </a:rPr>
              <a:t>IL PROCESSO DI PIANIFICAZIONE AZIENDALE</a:t>
            </a:r>
            <a:endParaRPr/>
          </a:p>
          <a:p>
            <a:pPr indent="0" lvl="0" marL="0" rtl="0" algn="l">
              <a:lnSpc>
                <a:spcPct val="100000"/>
              </a:lnSpc>
              <a:spcBef>
                <a:spcPts val="0"/>
              </a:spcBef>
              <a:spcAft>
                <a:spcPts val="0"/>
              </a:spcAft>
              <a:buSzPts val="1400"/>
              <a:buNone/>
            </a:pPr>
            <a:r>
              <a:t/>
            </a:r>
            <a:endParaRPr b="1" sz="1300">
              <a:solidFill>
                <a:schemeClr val="dk1"/>
              </a:solidFill>
            </a:endParaRPr>
          </a:p>
          <a:p>
            <a:pPr indent="0" lvl="0" marL="0" rtl="0" algn="l">
              <a:lnSpc>
                <a:spcPct val="100000"/>
              </a:lnSpc>
              <a:spcBef>
                <a:spcPts val="0"/>
              </a:spcBef>
              <a:spcAft>
                <a:spcPts val="0"/>
              </a:spcAft>
              <a:buSzPts val="1400"/>
              <a:buNone/>
            </a:pPr>
            <a:r>
              <a:rPr b="1" lang="it-IT" sz="1000"/>
              <a:t>1.1 </a:t>
            </a:r>
            <a:r>
              <a:rPr lang="it-IT" sz="1000"/>
              <a:t>Obiettivo della pianificazione e degli strumenti di gestione</a:t>
            </a:r>
            <a:endParaRPr/>
          </a:p>
          <a:p>
            <a:pPr indent="0" lvl="0" marL="0" rtl="0" algn="l">
              <a:lnSpc>
                <a:spcPct val="100000"/>
              </a:lnSpc>
              <a:spcBef>
                <a:spcPts val="0"/>
              </a:spcBef>
              <a:spcAft>
                <a:spcPts val="0"/>
              </a:spcAft>
              <a:buSzPts val="1400"/>
              <a:buNone/>
            </a:pPr>
            <a:r>
              <a:rPr b="1" lang="it-IT" sz="1000"/>
              <a:t>1.2 </a:t>
            </a:r>
            <a:r>
              <a:rPr lang="it-IT" sz="1000"/>
              <a:t>Pianificare l'agenda tenendo conto delle priorità e delle esigenze interne</a:t>
            </a:r>
            <a:endParaRPr/>
          </a:p>
          <a:p>
            <a:pPr indent="0" lvl="0" marL="0" rtl="0" algn="l">
              <a:lnSpc>
                <a:spcPct val="100000"/>
              </a:lnSpc>
              <a:spcBef>
                <a:spcPts val="0"/>
              </a:spcBef>
              <a:spcAft>
                <a:spcPts val="0"/>
              </a:spcAft>
              <a:buSzPts val="1400"/>
              <a:buNone/>
            </a:pPr>
            <a:r>
              <a:rPr b="1" lang="it-IT" sz="1000"/>
              <a:t>1.3 </a:t>
            </a:r>
            <a:r>
              <a:rPr lang="it-IT" sz="1000"/>
              <a:t>Articolazione della missione dell'impresa sociale</a:t>
            </a:r>
            <a:endParaRPr/>
          </a:p>
          <a:p>
            <a:pPr indent="0" lvl="0" marL="0" rtl="0" algn="l">
              <a:lnSpc>
                <a:spcPct val="100000"/>
              </a:lnSpc>
              <a:spcBef>
                <a:spcPts val="0"/>
              </a:spcBef>
              <a:spcAft>
                <a:spcPts val="0"/>
              </a:spcAft>
              <a:buSzPts val="1400"/>
              <a:buNone/>
            </a:pPr>
            <a:r>
              <a:rPr b="1" lang="it-IT" sz="1000"/>
              <a:t>1.4 </a:t>
            </a:r>
            <a:r>
              <a:rPr lang="it-IT" sz="1000"/>
              <a:t>Delineare le azioni specifiche per il raggiungimento di obiettivi e finalità</a:t>
            </a:r>
            <a:endParaRPr/>
          </a:p>
          <a:p>
            <a:pPr indent="0" lvl="0" marL="0" rtl="0" algn="l">
              <a:lnSpc>
                <a:spcPct val="100000"/>
              </a:lnSpc>
              <a:spcBef>
                <a:spcPts val="0"/>
              </a:spcBef>
              <a:spcAft>
                <a:spcPts val="0"/>
              </a:spcAft>
              <a:buSzPts val="1400"/>
              <a:buNone/>
            </a:pPr>
            <a:r>
              <a:rPr b="1" lang="it-IT" sz="1000"/>
              <a:t>1.5 </a:t>
            </a:r>
            <a:r>
              <a:rPr lang="it-IT" sz="1000"/>
              <a:t>Stabilire gli obiettivi per pianificare, misurare e migliorare le prestazioni</a:t>
            </a:r>
            <a:endParaRPr/>
          </a:p>
          <a:p>
            <a:pPr indent="0" lvl="0" marL="0" rtl="0" algn="l">
              <a:lnSpc>
                <a:spcPct val="100000"/>
              </a:lnSpc>
              <a:spcBef>
                <a:spcPts val="0"/>
              </a:spcBef>
              <a:spcAft>
                <a:spcPts val="0"/>
              </a:spcAft>
              <a:buSzPts val="1400"/>
              <a:buNone/>
            </a:pPr>
            <a:r>
              <a:rPr b="1" lang="it-IT" sz="1000"/>
              <a:t>1.6 </a:t>
            </a:r>
            <a:r>
              <a:rPr lang="it-IT" sz="1000"/>
              <a:t>Eco-sistemi di supporto all'impresa sociale: mantenere una comunicazione efficace con gli stakeholder, i finanziatori o gli investitori, la comunità, il consiglio di amministrazione, i dipendenti e i volontari (rete)</a:t>
            </a:r>
            <a:endParaRPr/>
          </a:p>
          <a:p>
            <a:pPr indent="0" lvl="0" marL="0" rtl="0" algn="l">
              <a:lnSpc>
                <a:spcPct val="100000"/>
              </a:lnSpc>
              <a:spcBef>
                <a:spcPts val="0"/>
              </a:spcBef>
              <a:spcAft>
                <a:spcPts val="0"/>
              </a:spcAft>
              <a:buSzPts val="1400"/>
              <a:buNone/>
            </a:pPr>
            <a:r>
              <a:rPr b="1" lang="it-IT" sz="1000"/>
              <a:t>1.7 </a:t>
            </a:r>
            <a:r>
              <a:rPr lang="it-IT" sz="1000"/>
              <a:t>Cos'è un business plan</a:t>
            </a:r>
            <a:endParaRPr sz="1000"/>
          </a:p>
          <a:p>
            <a:pPr indent="0" lvl="0" marL="457200" rtl="0" algn="l">
              <a:lnSpc>
                <a:spcPct val="100000"/>
              </a:lnSpc>
              <a:spcBef>
                <a:spcPts val="0"/>
              </a:spcBef>
              <a:spcAft>
                <a:spcPts val="0"/>
              </a:spcAft>
              <a:buSzPts val="1400"/>
              <a:buNone/>
            </a:pPr>
            <a:r>
              <a:t/>
            </a:r>
            <a:endParaRPr sz="1000">
              <a:latin typeface="Arial"/>
              <a:ea typeface="Arial"/>
              <a:cs typeface="Arial"/>
              <a:sym typeface="Arial"/>
            </a:endParaRPr>
          </a:p>
          <a:p>
            <a:pPr indent="0" lvl="0" marL="146050" rtl="0" algn="l">
              <a:lnSpc>
                <a:spcPct val="115000"/>
              </a:lnSpc>
              <a:spcBef>
                <a:spcPts val="0"/>
              </a:spcBef>
              <a:spcAft>
                <a:spcPts val="0"/>
              </a:spcAft>
              <a:buClr>
                <a:schemeClr val="dk1"/>
              </a:buClr>
              <a:buSzPts val="1300"/>
              <a:buNone/>
            </a:pPr>
            <a:r>
              <a:rPr b="1" lang="it-IT" sz="1300">
                <a:solidFill>
                  <a:schemeClr val="dk1"/>
                </a:solidFill>
              </a:rPr>
              <a:t>2.    L'EQUILIBRIO ECONOMICO DELL'IMPRESA SOCIALE</a:t>
            </a:r>
            <a:endParaRPr/>
          </a:p>
          <a:p>
            <a:pPr indent="0" lvl="0" marL="0" rtl="0" algn="l">
              <a:lnSpc>
                <a:spcPct val="100000"/>
              </a:lnSpc>
              <a:spcBef>
                <a:spcPts val="1600"/>
              </a:spcBef>
              <a:spcAft>
                <a:spcPts val="0"/>
              </a:spcAft>
              <a:buSzPts val="1400"/>
              <a:buNone/>
            </a:pPr>
            <a:r>
              <a:rPr b="1" lang="it-IT" sz="1000"/>
              <a:t>2.1</a:t>
            </a:r>
            <a:r>
              <a:rPr lang="it-IT" sz="1000"/>
              <a:t> Caratteristiche e gestione degli obiettivi finanziari</a:t>
            </a:r>
            <a:br>
              <a:rPr lang="it-IT" sz="1000"/>
            </a:br>
            <a:r>
              <a:rPr b="1" lang="it-IT" sz="1000"/>
              <a:t>2.2</a:t>
            </a:r>
            <a:r>
              <a:rPr lang="it-IT" sz="1000"/>
              <a:t> Pianificare le risorse, i costi e i ricavi necessari </a:t>
            </a:r>
            <a:endParaRPr/>
          </a:p>
          <a:p>
            <a:pPr indent="0" lvl="0" marL="457200" rtl="0" algn="l">
              <a:lnSpc>
                <a:spcPct val="115000"/>
              </a:lnSpc>
              <a:spcBef>
                <a:spcPts val="0"/>
              </a:spcBef>
              <a:spcAft>
                <a:spcPts val="0"/>
              </a:spcAft>
              <a:buSzPts val="1400"/>
              <a:buNone/>
            </a:pPr>
            <a:r>
              <a:t/>
            </a:r>
            <a:endParaRPr sz="1600"/>
          </a:p>
        </p:txBody>
      </p:sp>
      <p:pic>
        <p:nvPicPr>
          <p:cNvPr id="178" name="Google Shape;178;p6"/>
          <p:cNvPicPr preferRelativeResize="0"/>
          <p:nvPr/>
        </p:nvPicPr>
        <p:blipFill rotWithShape="1">
          <a:blip r:embed="rId3">
            <a:alphaModFix/>
          </a:blip>
          <a:srcRect b="0" l="0" r="0" t="0"/>
          <a:stretch/>
        </p:blipFill>
        <p:spPr>
          <a:xfrm>
            <a:off x="265500" y="4577350"/>
            <a:ext cx="1484200" cy="307805"/>
          </a:xfrm>
          <a:prstGeom prst="rect">
            <a:avLst/>
          </a:prstGeom>
          <a:noFill/>
          <a:ln>
            <a:noFill/>
          </a:ln>
        </p:spPr>
      </p:pic>
      <p:pic>
        <p:nvPicPr>
          <p:cNvPr id="179" name="Google Shape;179;p6"/>
          <p:cNvPicPr preferRelativeResize="0"/>
          <p:nvPr/>
        </p:nvPicPr>
        <p:blipFill rotWithShape="1">
          <a:blip r:embed="rId4">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7"/>
          <p:cNvSpPr txBox="1"/>
          <p:nvPr>
            <p:ph type="title"/>
          </p:nvPr>
        </p:nvSpPr>
        <p:spPr>
          <a:xfrm>
            <a:off x="1508100" y="511550"/>
            <a:ext cx="6127800" cy="909600"/>
          </a:xfrm>
          <a:prstGeom prst="rect">
            <a:avLst/>
          </a:prstGeom>
          <a:noFill/>
          <a:ln>
            <a:noFill/>
          </a:ln>
        </p:spPr>
        <p:txBody>
          <a:bodyPr anchorCtr="0" anchor="t" bIns="91425" lIns="91425" spcFirstLastPara="1" rIns="91425" wrap="square" tIns="91425">
            <a:noAutofit/>
          </a:bodyPr>
          <a:lstStyle/>
          <a:p>
            <a:pPr indent="0" lvl="0" marL="914400" rtl="0" algn="ctr">
              <a:lnSpc>
                <a:spcPct val="100000"/>
              </a:lnSpc>
              <a:spcBef>
                <a:spcPts val="0"/>
              </a:spcBef>
              <a:spcAft>
                <a:spcPts val="0"/>
              </a:spcAft>
              <a:buSzPts val="3000"/>
              <a:buNone/>
            </a:pPr>
            <a:r>
              <a:rPr lang="it-IT" sz="1400">
                <a:latin typeface="Lato"/>
                <a:ea typeface="Lato"/>
                <a:cs typeface="Lato"/>
                <a:sym typeface="Lato"/>
              </a:rPr>
              <a:t>Pianificazione e gestione finanziaria dell'impresa sociale </a:t>
            </a:r>
            <a:br>
              <a:rPr lang="it-IT" sz="1400">
                <a:latin typeface="Lato"/>
                <a:ea typeface="Lato"/>
                <a:cs typeface="Lato"/>
                <a:sym typeface="Lato"/>
              </a:rPr>
            </a:br>
            <a:r>
              <a:rPr lang="it-IT" sz="1400">
                <a:latin typeface="Lato"/>
                <a:ea typeface="Lato"/>
                <a:cs typeface="Lato"/>
                <a:sym typeface="Lato"/>
              </a:rPr>
              <a:t>e </a:t>
            </a:r>
            <a:br>
              <a:rPr lang="it-IT" sz="1400">
                <a:latin typeface="Lato"/>
                <a:ea typeface="Lato"/>
                <a:cs typeface="Lato"/>
                <a:sym typeface="Lato"/>
              </a:rPr>
            </a:br>
            <a:r>
              <a:rPr lang="it-IT" sz="1400">
                <a:latin typeface="Lato"/>
                <a:ea typeface="Lato"/>
                <a:cs typeface="Lato"/>
                <a:sym typeface="Lato"/>
              </a:rPr>
              <a:t>innovazione e digitalizzazione dei processi finanziari</a:t>
            </a:r>
            <a:endParaRPr sz="1400">
              <a:latin typeface="Lato"/>
              <a:ea typeface="Lato"/>
              <a:cs typeface="Lato"/>
              <a:sym typeface="Lato"/>
            </a:endParaRPr>
          </a:p>
        </p:txBody>
      </p:sp>
      <p:sp>
        <p:nvSpPr>
          <p:cNvPr id="185" name="Google Shape;185;p7"/>
          <p:cNvSpPr txBox="1"/>
          <p:nvPr>
            <p:ph idx="1" type="body"/>
          </p:nvPr>
        </p:nvSpPr>
        <p:spPr>
          <a:xfrm>
            <a:off x="2341050" y="1350550"/>
            <a:ext cx="6371400" cy="3226800"/>
          </a:xfrm>
          <a:prstGeom prst="rect">
            <a:avLst/>
          </a:prstGeom>
          <a:noFill/>
          <a:ln>
            <a:noFill/>
          </a:ln>
        </p:spPr>
        <p:txBody>
          <a:bodyPr anchorCtr="0" anchor="t" bIns="91425" lIns="91425" spcFirstLastPara="1" rIns="91425" wrap="square" tIns="91425">
            <a:noAutofit/>
          </a:bodyPr>
          <a:lstStyle/>
          <a:p>
            <a:pPr indent="0" lvl="0" marL="146050" rtl="0" algn="l">
              <a:lnSpc>
                <a:spcPct val="100000"/>
              </a:lnSpc>
              <a:spcBef>
                <a:spcPts val="0"/>
              </a:spcBef>
              <a:spcAft>
                <a:spcPts val="0"/>
              </a:spcAft>
              <a:buClr>
                <a:schemeClr val="dk1"/>
              </a:buClr>
              <a:buSzPts val="1300"/>
              <a:buNone/>
            </a:pPr>
            <a:r>
              <a:rPr b="1" lang="it-IT" sz="1300">
                <a:solidFill>
                  <a:schemeClr val="dk1"/>
                </a:solidFill>
              </a:rPr>
              <a:t>3.    INTRODUZIONE ALLA GESTIONE FINANZIARIA</a:t>
            </a:r>
            <a:endParaRPr/>
          </a:p>
          <a:p>
            <a:pPr indent="0" lvl="0" marL="0" rtl="0" algn="l">
              <a:lnSpc>
                <a:spcPct val="100000"/>
              </a:lnSpc>
              <a:spcBef>
                <a:spcPts val="1600"/>
              </a:spcBef>
              <a:spcAft>
                <a:spcPts val="0"/>
              </a:spcAft>
              <a:buSzPts val="1400"/>
              <a:buNone/>
            </a:pPr>
            <a:r>
              <a:rPr b="1" lang="it-IT" sz="1000"/>
              <a:t>3.1</a:t>
            </a:r>
            <a:r>
              <a:rPr lang="it-IT" sz="1000"/>
              <a:t> Cos'è la gestione finanziaria</a:t>
            </a:r>
            <a:br>
              <a:rPr lang="it-IT" sz="1000"/>
            </a:br>
            <a:r>
              <a:rPr b="1" lang="it-IT" sz="1000"/>
              <a:t>3.2</a:t>
            </a:r>
            <a:r>
              <a:rPr lang="it-IT" sz="1000"/>
              <a:t> Obiettivi</a:t>
            </a:r>
            <a:br>
              <a:rPr lang="it-IT" sz="1000"/>
            </a:br>
            <a:r>
              <a:rPr b="1" lang="it-IT" sz="1000"/>
              <a:t>3.3</a:t>
            </a:r>
            <a:r>
              <a:rPr lang="it-IT" sz="1000"/>
              <a:t> Elementi di gestione finanziaria </a:t>
            </a:r>
            <a:endParaRPr/>
          </a:p>
          <a:p>
            <a:pPr indent="0" lvl="0" marL="457200" rtl="0" algn="l">
              <a:lnSpc>
                <a:spcPct val="100000"/>
              </a:lnSpc>
              <a:spcBef>
                <a:spcPts val="0"/>
              </a:spcBef>
              <a:spcAft>
                <a:spcPts val="0"/>
              </a:spcAft>
              <a:buClr>
                <a:schemeClr val="dk2"/>
              </a:buClr>
              <a:buSzPts val="1100"/>
              <a:buFont typeface="Arial"/>
              <a:buNone/>
            </a:pPr>
            <a:r>
              <a:t/>
            </a:r>
            <a:endParaRPr sz="1000"/>
          </a:p>
          <a:p>
            <a:pPr indent="0" lvl="0" marL="146050" rtl="0" algn="l">
              <a:lnSpc>
                <a:spcPct val="100000"/>
              </a:lnSpc>
              <a:spcBef>
                <a:spcPts val="0"/>
              </a:spcBef>
              <a:spcAft>
                <a:spcPts val="0"/>
              </a:spcAft>
              <a:buClr>
                <a:schemeClr val="dk1"/>
              </a:buClr>
              <a:buSzPts val="1300"/>
              <a:buNone/>
            </a:pPr>
            <a:r>
              <a:rPr b="1" lang="it-IT" sz="1300">
                <a:solidFill>
                  <a:schemeClr val="dk1"/>
                </a:solidFill>
              </a:rPr>
              <a:t>4.    COMPONENTI DELLA GESTIONE FINANZIARIA - COSTRUIRE, LEGGERE E COMPRENDERE </a:t>
            </a:r>
            <a:endParaRPr/>
          </a:p>
          <a:p>
            <a:pPr indent="0" lvl="0" marL="0" rtl="0" algn="l">
              <a:lnSpc>
                <a:spcPct val="100000"/>
              </a:lnSpc>
              <a:spcBef>
                <a:spcPts val="0"/>
              </a:spcBef>
              <a:spcAft>
                <a:spcPts val="0"/>
              </a:spcAft>
              <a:buSzPts val="1400"/>
              <a:buNone/>
            </a:pPr>
            <a:r>
              <a:t/>
            </a:r>
            <a:endParaRPr b="1" sz="1200">
              <a:solidFill>
                <a:schemeClr val="dk1"/>
              </a:solidFill>
            </a:endParaRPr>
          </a:p>
          <a:p>
            <a:pPr indent="0" lvl="0" marL="0" rtl="0" algn="l">
              <a:lnSpc>
                <a:spcPct val="100000"/>
              </a:lnSpc>
              <a:spcBef>
                <a:spcPts val="0"/>
              </a:spcBef>
              <a:spcAft>
                <a:spcPts val="0"/>
              </a:spcAft>
              <a:buSzPts val="1400"/>
              <a:buNone/>
            </a:pPr>
            <a:r>
              <a:rPr b="1" lang="it-IT" sz="1000"/>
              <a:t>4.1 </a:t>
            </a:r>
            <a:r>
              <a:rPr lang="it-IT" sz="1000"/>
              <a:t>Lo stato patrimoniale</a:t>
            </a:r>
            <a:endParaRPr sz="1000"/>
          </a:p>
          <a:p>
            <a:pPr indent="0" lvl="0" marL="0" rtl="0" algn="l">
              <a:lnSpc>
                <a:spcPct val="100000"/>
              </a:lnSpc>
              <a:spcBef>
                <a:spcPts val="0"/>
              </a:spcBef>
              <a:spcAft>
                <a:spcPts val="0"/>
              </a:spcAft>
              <a:buSzPts val="1400"/>
              <a:buNone/>
            </a:pPr>
            <a:r>
              <a:rPr b="1" lang="it-IT" sz="1000"/>
              <a:t>4.2 </a:t>
            </a:r>
            <a:r>
              <a:rPr lang="it-IT" sz="1000"/>
              <a:t>Il conto economico   </a:t>
            </a:r>
            <a:endParaRPr/>
          </a:p>
          <a:p>
            <a:pPr indent="0" lvl="0" marL="0" rtl="0" algn="l">
              <a:lnSpc>
                <a:spcPct val="100000"/>
              </a:lnSpc>
              <a:spcBef>
                <a:spcPts val="0"/>
              </a:spcBef>
              <a:spcAft>
                <a:spcPts val="0"/>
              </a:spcAft>
              <a:buSzPts val="1400"/>
              <a:buNone/>
            </a:pPr>
            <a:r>
              <a:rPr b="1" lang="it-IT" sz="1000"/>
              <a:t>4.3 </a:t>
            </a:r>
            <a:r>
              <a:rPr lang="it-IT" sz="1000"/>
              <a:t>Il rendiconto finanziario </a:t>
            </a:r>
            <a:endParaRPr/>
          </a:p>
          <a:p>
            <a:pPr indent="0" lvl="0" marL="0" rtl="0" algn="l">
              <a:lnSpc>
                <a:spcPct val="100000"/>
              </a:lnSpc>
              <a:spcBef>
                <a:spcPts val="0"/>
              </a:spcBef>
              <a:spcAft>
                <a:spcPts val="0"/>
              </a:spcAft>
              <a:buSzPts val="1400"/>
              <a:buNone/>
            </a:pPr>
            <a:r>
              <a:rPr b="1" lang="it-IT" sz="1000"/>
              <a:t>4.4 </a:t>
            </a:r>
            <a:r>
              <a:rPr lang="it-IT" sz="1000"/>
              <a:t>L'importanza degli indicatori di bilancio per i suddetti rendiconti ai fini del controllo e della gestione</a:t>
            </a:r>
            <a:endParaRPr/>
          </a:p>
          <a:p>
            <a:pPr indent="0" lvl="0" marL="457200" rtl="0" algn="l">
              <a:lnSpc>
                <a:spcPct val="100000"/>
              </a:lnSpc>
              <a:spcBef>
                <a:spcPts val="0"/>
              </a:spcBef>
              <a:spcAft>
                <a:spcPts val="0"/>
              </a:spcAft>
              <a:buSzPts val="1400"/>
              <a:buNone/>
            </a:pPr>
            <a:r>
              <a:t/>
            </a:r>
            <a:endParaRPr sz="1200">
              <a:solidFill>
                <a:schemeClr val="dk1"/>
              </a:solidFill>
            </a:endParaRPr>
          </a:p>
          <a:p>
            <a:pPr indent="0" lvl="0" marL="146050" rtl="0" algn="l">
              <a:lnSpc>
                <a:spcPct val="100000"/>
              </a:lnSpc>
              <a:spcBef>
                <a:spcPts val="0"/>
              </a:spcBef>
              <a:spcAft>
                <a:spcPts val="0"/>
              </a:spcAft>
              <a:buClr>
                <a:schemeClr val="dk1"/>
              </a:buClr>
              <a:buSzPts val="1300"/>
              <a:buNone/>
            </a:pPr>
            <a:r>
              <a:rPr b="1" lang="it-IT" sz="1300">
                <a:solidFill>
                  <a:schemeClr val="dk1"/>
                </a:solidFill>
              </a:rPr>
              <a:t>5.     AUTOMAZIONE E GESTIONE FINANZIARIA</a:t>
            </a:r>
            <a:endParaRPr/>
          </a:p>
          <a:p>
            <a:pPr indent="0" lvl="0" marL="0" rtl="0" algn="l">
              <a:lnSpc>
                <a:spcPct val="100000"/>
              </a:lnSpc>
              <a:spcBef>
                <a:spcPts val="0"/>
              </a:spcBef>
              <a:spcAft>
                <a:spcPts val="0"/>
              </a:spcAft>
              <a:buSzPts val="1400"/>
              <a:buNone/>
            </a:pPr>
            <a:r>
              <a:t/>
            </a:r>
            <a:endParaRPr b="1" sz="1200">
              <a:solidFill>
                <a:schemeClr val="dk1"/>
              </a:solidFill>
            </a:endParaRPr>
          </a:p>
          <a:p>
            <a:pPr indent="0" lvl="0" marL="0" rtl="0" algn="l">
              <a:lnSpc>
                <a:spcPct val="100000"/>
              </a:lnSpc>
              <a:spcBef>
                <a:spcPts val="0"/>
              </a:spcBef>
              <a:spcAft>
                <a:spcPts val="0"/>
              </a:spcAft>
              <a:buSzPts val="1400"/>
              <a:buNone/>
            </a:pPr>
            <a:r>
              <a:rPr b="1" lang="it-IT" sz="1000"/>
              <a:t>5.1</a:t>
            </a:r>
            <a:r>
              <a:rPr lang="it-IT" sz="1000"/>
              <a:t> Big Data per la gestione in tempo reale </a:t>
            </a:r>
            <a:endParaRPr/>
          </a:p>
          <a:p>
            <a:pPr indent="0" lvl="0" marL="0" rtl="0" algn="l">
              <a:lnSpc>
                <a:spcPct val="100000"/>
              </a:lnSpc>
              <a:spcBef>
                <a:spcPts val="0"/>
              </a:spcBef>
              <a:spcAft>
                <a:spcPts val="0"/>
              </a:spcAft>
              <a:buSzPts val="1400"/>
              <a:buNone/>
            </a:pPr>
            <a:r>
              <a:rPr b="1" lang="it-IT" sz="1000"/>
              <a:t>5.2</a:t>
            </a:r>
            <a:r>
              <a:rPr lang="it-IT" sz="1000"/>
              <a:t> Suggerimenti per gli strumenti</a:t>
            </a:r>
            <a:endParaRPr/>
          </a:p>
          <a:p>
            <a:pPr indent="0" lvl="0" marL="457200" rtl="0" algn="l">
              <a:lnSpc>
                <a:spcPct val="100000"/>
              </a:lnSpc>
              <a:spcBef>
                <a:spcPts val="0"/>
              </a:spcBef>
              <a:spcAft>
                <a:spcPts val="0"/>
              </a:spcAft>
              <a:buSzPts val="1400"/>
              <a:buNone/>
            </a:pPr>
            <a:r>
              <a:t/>
            </a:r>
            <a:endParaRPr sz="1000"/>
          </a:p>
          <a:p>
            <a:pPr indent="0" lvl="0" marL="457200" rtl="0" algn="l">
              <a:lnSpc>
                <a:spcPct val="115000"/>
              </a:lnSpc>
              <a:spcBef>
                <a:spcPts val="0"/>
              </a:spcBef>
              <a:spcAft>
                <a:spcPts val="1200"/>
              </a:spcAft>
              <a:buSzPts val="1400"/>
              <a:buNone/>
            </a:pPr>
            <a:r>
              <a:t/>
            </a:r>
            <a:endParaRPr b="1">
              <a:solidFill>
                <a:schemeClr val="dk1"/>
              </a:solidFill>
            </a:endParaRPr>
          </a:p>
        </p:txBody>
      </p:sp>
      <p:sp>
        <p:nvSpPr>
          <p:cNvPr id="186" name="Google Shape;186;p7"/>
          <p:cNvSpPr txBox="1"/>
          <p:nvPr/>
        </p:nvSpPr>
        <p:spPr>
          <a:xfrm>
            <a:off x="605375" y="2317800"/>
            <a:ext cx="1053300" cy="76146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600"/>
              </a:spcAft>
              <a:buClr>
                <a:srgbClr val="000000"/>
              </a:buClr>
              <a:buSzPts val="2100"/>
              <a:buFont typeface="Arial"/>
              <a:buNone/>
            </a:pPr>
            <a:r>
              <a:rPr b="1" i="0" lang="it-IT" sz="2100" u="none" cap="none" strike="noStrike">
                <a:solidFill>
                  <a:schemeClr val="dk1"/>
                </a:solidFill>
                <a:latin typeface="Lato"/>
                <a:ea typeface="Lato"/>
                <a:cs typeface="Lato"/>
                <a:sym typeface="Lato"/>
              </a:rPr>
              <a:t>Indice</a:t>
            </a:r>
            <a:endParaRPr b="0" i="0" sz="1400" u="none" cap="none" strike="noStrike">
              <a:solidFill>
                <a:srgbClr val="000000"/>
              </a:solidFill>
              <a:latin typeface="Arial"/>
              <a:ea typeface="Arial"/>
              <a:cs typeface="Arial"/>
              <a:sym typeface="Arial"/>
            </a:endParaRPr>
          </a:p>
        </p:txBody>
      </p:sp>
      <p:pic>
        <p:nvPicPr>
          <p:cNvPr id="187" name="Google Shape;187;p7"/>
          <p:cNvPicPr preferRelativeResize="0"/>
          <p:nvPr/>
        </p:nvPicPr>
        <p:blipFill rotWithShape="1">
          <a:blip r:embed="rId3">
            <a:alphaModFix/>
          </a:blip>
          <a:srcRect b="0" l="0" r="0" t="0"/>
          <a:stretch/>
        </p:blipFill>
        <p:spPr>
          <a:xfrm>
            <a:off x="265500" y="4577350"/>
            <a:ext cx="1484200" cy="307805"/>
          </a:xfrm>
          <a:prstGeom prst="rect">
            <a:avLst/>
          </a:prstGeom>
          <a:noFill/>
          <a:ln>
            <a:noFill/>
          </a:ln>
        </p:spPr>
      </p:pic>
      <p:pic>
        <p:nvPicPr>
          <p:cNvPr id="188" name="Google Shape;188;p7"/>
          <p:cNvPicPr preferRelativeResize="0"/>
          <p:nvPr/>
        </p:nvPicPr>
        <p:blipFill rotWithShape="1">
          <a:blip r:embed="rId4">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8"/>
          <p:cNvSpPr txBox="1"/>
          <p:nvPr>
            <p:ph type="title"/>
          </p:nvPr>
        </p:nvSpPr>
        <p:spPr>
          <a:xfrm>
            <a:off x="281725" y="2571750"/>
            <a:ext cx="4045200" cy="1318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Clr>
                <a:schemeClr val="dk2"/>
              </a:buClr>
              <a:buSzPts val="1100"/>
              <a:buFont typeface="Arial"/>
              <a:buNone/>
            </a:pPr>
            <a:r>
              <a:rPr lang="it-IT" sz="2400">
                <a:solidFill>
                  <a:srgbClr val="122D4A"/>
                </a:solidFill>
                <a:latin typeface="Arial"/>
                <a:ea typeface="Arial"/>
                <a:cs typeface="Arial"/>
                <a:sym typeface="Arial"/>
              </a:rPr>
              <a:t>1.1 Lo scopo degli strumenti di pianificazione e gestione</a:t>
            </a:r>
            <a:endParaRPr b="0" sz="2400">
              <a:solidFill>
                <a:srgbClr val="12129F"/>
              </a:solidFill>
              <a:latin typeface="Arial"/>
              <a:ea typeface="Arial"/>
              <a:cs typeface="Arial"/>
              <a:sym typeface="Arial"/>
            </a:endParaRPr>
          </a:p>
        </p:txBody>
      </p:sp>
      <p:sp>
        <p:nvSpPr>
          <p:cNvPr id="194" name="Google Shape;194;p8"/>
          <p:cNvSpPr txBox="1"/>
          <p:nvPr>
            <p:ph idx="2" type="body"/>
          </p:nvPr>
        </p:nvSpPr>
        <p:spPr>
          <a:xfrm>
            <a:off x="4737875" y="826975"/>
            <a:ext cx="4244100" cy="3941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800"/>
              <a:buNone/>
            </a:pPr>
            <a:r>
              <a:rPr lang="it-IT" sz="1400">
                <a:solidFill>
                  <a:schemeClr val="dk2"/>
                </a:solidFill>
              </a:rPr>
              <a:t>Una delle principali ragioni di successo delle imprese è la </a:t>
            </a:r>
            <a:r>
              <a:rPr b="1" lang="it-IT" sz="1400">
                <a:solidFill>
                  <a:schemeClr val="dk2"/>
                </a:solidFill>
              </a:rPr>
              <a:t>definizione dei propri obiettivi</a:t>
            </a:r>
            <a:r>
              <a:rPr lang="it-IT" sz="1400">
                <a:solidFill>
                  <a:schemeClr val="dk2"/>
                </a:solidFill>
              </a:rPr>
              <a:t>. Per raggiungere il successo è necessario:</a:t>
            </a:r>
            <a:endParaRPr sz="1400">
              <a:solidFill>
                <a:schemeClr val="dk2"/>
              </a:solidFill>
            </a:endParaRPr>
          </a:p>
          <a:p>
            <a:pPr indent="0" lvl="0" marL="0" rtl="0" algn="just">
              <a:lnSpc>
                <a:spcPct val="100000"/>
              </a:lnSpc>
              <a:spcBef>
                <a:spcPts val="1600"/>
              </a:spcBef>
              <a:spcAft>
                <a:spcPts val="0"/>
              </a:spcAft>
              <a:buSzPts val="1800"/>
              <a:buNone/>
            </a:pPr>
            <a:r>
              <a:t/>
            </a:r>
            <a:endParaRPr sz="1400">
              <a:solidFill>
                <a:schemeClr val="dk2"/>
              </a:solidFill>
            </a:endParaRPr>
          </a:p>
          <a:p>
            <a:pPr indent="-317500" lvl="0" marL="457200" rtl="0" algn="l">
              <a:lnSpc>
                <a:spcPct val="115000"/>
              </a:lnSpc>
              <a:spcBef>
                <a:spcPts val="1600"/>
              </a:spcBef>
              <a:spcAft>
                <a:spcPts val="0"/>
              </a:spcAft>
              <a:buClr>
                <a:schemeClr val="dk2"/>
              </a:buClr>
              <a:buSzPts val="1400"/>
              <a:buChar char="●"/>
            </a:pPr>
            <a:r>
              <a:rPr lang="it-IT" sz="1400">
                <a:solidFill>
                  <a:schemeClr val="dk2"/>
                </a:solidFill>
              </a:rPr>
              <a:t>Sapere chiaramente cosa si sta cercando;</a:t>
            </a:r>
            <a:endParaRPr sz="1400">
              <a:solidFill>
                <a:schemeClr val="dk2"/>
              </a:solidFill>
            </a:endParaRPr>
          </a:p>
          <a:p>
            <a:pPr indent="-317500" lvl="0" marL="457200" rtl="0" algn="just">
              <a:lnSpc>
                <a:spcPct val="115000"/>
              </a:lnSpc>
              <a:spcBef>
                <a:spcPts val="0"/>
              </a:spcBef>
              <a:spcAft>
                <a:spcPts val="0"/>
              </a:spcAft>
              <a:buClr>
                <a:schemeClr val="dk2"/>
              </a:buClr>
              <a:buSzPts val="1400"/>
              <a:buChar char="●"/>
            </a:pPr>
            <a:r>
              <a:rPr lang="it-IT" sz="1400">
                <a:solidFill>
                  <a:schemeClr val="dk2"/>
                </a:solidFill>
              </a:rPr>
              <a:t>Sviluppare un piano per raggiungerlo;</a:t>
            </a:r>
            <a:endParaRPr sz="1400">
              <a:solidFill>
                <a:schemeClr val="dk2"/>
              </a:solidFill>
            </a:endParaRPr>
          </a:p>
          <a:p>
            <a:pPr indent="-317500" lvl="0" marL="457200" rtl="0" algn="l">
              <a:lnSpc>
                <a:spcPct val="115000"/>
              </a:lnSpc>
              <a:spcBef>
                <a:spcPts val="0"/>
              </a:spcBef>
              <a:spcAft>
                <a:spcPts val="0"/>
              </a:spcAft>
              <a:buClr>
                <a:schemeClr val="dk2"/>
              </a:buClr>
              <a:buSzPts val="1400"/>
              <a:buChar char="●"/>
            </a:pPr>
            <a:r>
              <a:rPr lang="it-IT" sz="1400">
                <a:solidFill>
                  <a:schemeClr val="dk2"/>
                </a:solidFill>
              </a:rPr>
              <a:t>Concentrarsi, lavorare e impegnarsi per raggiungerlo</a:t>
            </a:r>
            <a:endParaRPr sz="1400"/>
          </a:p>
        </p:txBody>
      </p:sp>
      <p:sp>
        <p:nvSpPr>
          <p:cNvPr id="195" name="Google Shape;195;p8"/>
          <p:cNvSpPr txBox="1"/>
          <p:nvPr>
            <p:ph type="title"/>
          </p:nvPr>
        </p:nvSpPr>
        <p:spPr>
          <a:xfrm>
            <a:off x="281725" y="1383375"/>
            <a:ext cx="3995807" cy="1318200"/>
          </a:xfrm>
          <a:prstGeom prst="rect">
            <a:avLst/>
          </a:prstGeom>
          <a:noFill/>
          <a:ln>
            <a:noFill/>
          </a:ln>
        </p:spPr>
        <p:txBody>
          <a:bodyPr anchorCtr="0" anchor="ctr" bIns="91425" lIns="91425" spcFirstLastPara="1" rIns="91425" wrap="square" tIns="91425">
            <a:noAutofit/>
          </a:bodyPr>
          <a:lstStyle/>
          <a:p>
            <a:pPr indent="-381000" lvl="0" marL="457200" rtl="0" algn="ctr">
              <a:lnSpc>
                <a:spcPct val="100000"/>
              </a:lnSpc>
              <a:spcBef>
                <a:spcPts val="0"/>
              </a:spcBef>
              <a:spcAft>
                <a:spcPts val="0"/>
              </a:spcAft>
              <a:buSzPts val="2400"/>
              <a:buAutoNum type="arabicPeriod"/>
            </a:pPr>
            <a:r>
              <a:rPr lang="it-IT" sz="2400"/>
              <a:t>IL PROCESSO DI PIANIFICAZIONE AZIENDALE </a:t>
            </a:r>
            <a:endParaRPr/>
          </a:p>
        </p:txBody>
      </p:sp>
      <p:sp>
        <p:nvSpPr>
          <p:cNvPr id="196" name="Google Shape;196;p8"/>
          <p:cNvSpPr txBox="1"/>
          <p:nvPr>
            <p:ph type="title"/>
          </p:nvPr>
        </p:nvSpPr>
        <p:spPr>
          <a:xfrm>
            <a:off x="4837325" y="737400"/>
            <a:ext cx="4045200" cy="1318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Clr>
                <a:schemeClr val="dk2"/>
              </a:buClr>
              <a:buSzPts val="1100"/>
              <a:buFont typeface="Arial"/>
              <a:buNone/>
            </a:pPr>
            <a:r>
              <a:rPr lang="it-IT" sz="1800">
                <a:solidFill>
                  <a:srgbClr val="09142A"/>
                </a:solidFill>
                <a:latin typeface="Lato"/>
                <a:ea typeface="Lato"/>
                <a:cs typeface="Lato"/>
                <a:sym typeface="Lato"/>
              </a:rPr>
              <a:t>L'importanza della pianificazione</a:t>
            </a:r>
            <a:endParaRPr sz="1800">
              <a:solidFill>
                <a:srgbClr val="09142A"/>
              </a:solidFill>
              <a:latin typeface="Lato"/>
              <a:ea typeface="Lato"/>
              <a:cs typeface="Lato"/>
              <a:sym typeface="Lato"/>
            </a:endParaRPr>
          </a:p>
        </p:txBody>
      </p:sp>
      <p:pic>
        <p:nvPicPr>
          <p:cNvPr id="197" name="Google Shape;197;p8"/>
          <p:cNvPicPr preferRelativeResize="0"/>
          <p:nvPr/>
        </p:nvPicPr>
        <p:blipFill rotWithShape="1">
          <a:blip r:embed="rId3">
            <a:alphaModFix/>
          </a:blip>
          <a:srcRect b="0" l="0" r="0" t="0"/>
          <a:stretch/>
        </p:blipFill>
        <p:spPr>
          <a:xfrm>
            <a:off x="265500" y="4577350"/>
            <a:ext cx="1484200" cy="307805"/>
          </a:xfrm>
          <a:prstGeom prst="rect">
            <a:avLst/>
          </a:prstGeom>
          <a:noFill/>
          <a:ln>
            <a:noFill/>
          </a:ln>
        </p:spPr>
      </p:pic>
      <p:pic>
        <p:nvPicPr>
          <p:cNvPr id="198" name="Google Shape;198;p8"/>
          <p:cNvPicPr preferRelativeResize="0"/>
          <p:nvPr/>
        </p:nvPicPr>
        <p:blipFill rotWithShape="1">
          <a:blip r:embed="rId4">
            <a:alphaModFix/>
          </a:blip>
          <a:srcRect b="0" l="0" r="0" t="0"/>
          <a:stretch/>
        </p:blipFill>
        <p:spPr>
          <a:xfrm>
            <a:off x="265500" y="244925"/>
            <a:ext cx="1393177" cy="1318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9"/>
          <p:cNvSpPr txBox="1"/>
          <p:nvPr>
            <p:ph idx="1" type="body"/>
          </p:nvPr>
        </p:nvSpPr>
        <p:spPr>
          <a:xfrm>
            <a:off x="511350" y="1936325"/>
            <a:ext cx="8121300" cy="2903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2"/>
              </a:buClr>
              <a:buSzPts val="1100"/>
              <a:buFont typeface="Arial"/>
              <a:buNone/>
            </a:pPr>
            <a:r>
              <a:rPr lang="it-IT" sz="1600"/>
              <a:t>Per definire correttamente gli obiettivi, questi devono soddisfare una serie di caratteristiche. Gli obiettivi devono essere </a:t>
            </a:r>
            <a:r>
              <a:rPr b="1" lang="it-IT" sz="1600">
                <a:solidFill>
                  <a:schemeClr val="dk1"/>
                </a:solidFill>
              </a:rPr>
              <a:t>SMART</a:t>
            </a:r>
            <a:endParaRPr b="1" sz="1600">
              <a:solidFill>
                <a:schemeClr val="dk1"/>
              </a:solidFill>
            </a:endParaRPr>
          </a:p>
          <a:p>
            <a:pPr indent="-330200" lvl="0" marL="457200" rtl="0" algn="l">
              <a:lnSpc>
                <a:spcPct val="115000"/>
              </a:lnSpc>
              <a:spcBef>
                <a:spcPts val="1000"/>
              </a:spcBef>
              <a:spcAft>
                <a:spcPts val="0"/>
              </a:spcAft>
              <a:buSzPts val="1600"/>
              <a:buChar char="●"/>
            </a:pPr>
            <a:r>
              <a:rPr b="1" lang="it-IT" sz="1600">
                <a:solidFill>
                  <a:schemeClr val="dk1"/>
                </a:solidFill>
              </a:rPr>
              <a:t>Specifici </a:t>
            </a:r>
            <a:r>
              <a:rPr lang="it-IT" sz="1600"/>
              <a:t>– </a:t>
            </a:r>
            <a:r>
              <a:rPr lang="it-IT" sz="1600">
                <a:highlight>
                  <a:srgbClr val="FFFFFF"/>
                </a:highlight>
              </a:rPr>
              <a:t>dettagliati, mirati e ben definiti</a:t>
            </a:r>
            <a:endParaRPr sz="1600"/>
          </a:p>
          <a:p>
            <a:pPr indent="-330200" lvl="0" marL="457200" rtl="0" algn="l">
              <a:lnSpc>
                <a:spcPct val="115000"/>
              </a:lnSpc>
              <a:spcBef>
                <a:spcPts val="0"/>
              </a:spcBef>
              <a:spcAft>
                <a:spcPts val="0"/>
              </a:spcAft>
              <a:buSzPts val="1600"/>
              <a:buChar char="●"/>
            </a:pPr>
            <a:r>
              <a:rPr b="1" lang="it-IT" sz="1600">
                <a:solidFill>
                  <a:schemeClr val="dk1"/>
                </a:solidFill>
              </a:rPr>
              <a:t>Misurabili </a:t>
            </a:r>
            <a:r>
              <a:rPr lang="it-IT" sz="1600"/>
              <a:t>–</a:t>
            </a:r>
            <a:r>
              <a:rPr lang="it-IT" sz="1600">
                <a:highlight>
                  <a:srgbClr val="FFFFFF"/>
                </a:highlight>
              </a:rPr>
              <a:t>per monitorare i progressi</a:t>
            </a:r>
            <a:endParaRPr/>
          </a:p>
          <a:p>
            <a:pPr indent="-330200" lvl="0" marL="457200" rtl="0" algn="l">
              <a:lnSpc>
                <a:spcPct val="115000"/>
              </a:lnSpc>
              <a:spcBef>
                <a:spcPts val="0"/>
              </a:spcBef>
              <a:spcAft>
                <a:spcPts val="0"/>
              </a:spcAft>
              <a:buSzPts val="1600"/>
              <a:buChar char="●"/>
            </a:pPr>
            <a:r>
              <a:rPr b="1" lang="it-IT" sz="1600">
                <a:solidFill>
                  <a:schemeClr val="dk1"/>
                </a:solidFill>
              </a:rPr>
              <a:t>Realizzabili (o concordati) </a:t>
            </a:r>
            <a:r>
              <a:rPr lang="it-IT" sz="1600"/>
              <a:t>– </a:t>
            </a:r>
            <a:r>
              <a:rPr lang="it-IT" sz="1600">
                <a:highlight>
                  <a:srgbClr val="FFFFFF"/>
                </a:highlight>
              </a:rPr>
              <a:t>disponibilità delle risorse necessarie</a:t>
            </a:r>
            <a:endParaRPr/>
          </a:p>
          <a:p>
            <a:pPr indent="-330200" lvl="0" marL="457200" rtl="0" algn="l">
              <a:lnSpc>
                <a:spcPct val="115000"/>
              </a:lnSpc>
              <a:spcBef>
                <a:spcPts val="0"/>
              </a:spcBef>
              <a:spcAft>
                <a:spcPts val="0"/>
              </a:spcAft>
              <a:buSzPts val="1600"/>
              <a:buChar char="●"/>
            </a:pPr>
            <a:r>
              <a:rPr b="1" lang="it-IT" sz="1600">
                <a:solidFill>
                  <a:schemeClr val="dk1"/>
                </a:solidFill>
              </a:rPr>
              <a:t>Rilevanti (o realistici) </a:t>
            </a:r>
            <a:r>
              <a:rPr lang="it-IT" sz="1600"/>
              <a:t>– </a:t>
            </a:r>
            <a:r>
              <a:rPr lang="it-IT" sz="1600">
                <a:highlight>
                  <a:srgbClr val="FFFFFF"/>
                </a:highlight>
              </a:rPr>
              <a:t>una chiara comprensione del modo in cui l'obiettivo, allineato con la strategia generale dell'organizzazione, può essere raggiunto</a:t>
            </a:r>
            <a:endParaRPr sz="1600"/>
          </a:p>
          <a:p>
            <a:pPr indent="-330200" lvl="0" marL="457200" rtl="0" algn="l">
              <a:lnSpc>
                <a:spcPct val="115000"/>
              </a:lnSpc>
              <a:spcBef>
                <a:spcPts val="0"/>
              </a:spcBef>
              <a:spcAft>
                <a:spcPts val="0"/>
              </a:spcAft>
              <a:buSzPts val="1600"/>
              <a:buChar char="●"/>
            </a:pPr>
            <a:r>
              <a:rPr b="1" lang="it-IT" sz="1600">
                <a:solidFill>
                  <a:schemeClr val="dk1"/>
                </a:solidFill>
              </a:rPr>
              <a:t>Limite di tempo </a:t>
            </a:r>
            <a:r>
              <a:rPr lang="it-IT" sz="1600"/>
              <a:t>– è necessario stabilire un periodo di tempo limitato </a:t>
            </a:r>
            <a:endParaRPr sz="1600"/>
          </a:p>
        </p:txBody>
      </p:sp>
      <p:pic>
        <p:nvPicPr>
          <p:cNvPr id="204" name="Google Shape;204;p9"/>
          <p:cNvPicPr preferRelativeResize="0"/>
          <p:nvPr/>
        </p:nvPicPr>
        <p:blipFill rotWithShape="1">
          <a:blip r:embed="rId3">
            <a:alphaModFix/>
          </a:blip>
          <a:srcRect b="0" l="0" r="0" t="0"/>
          <a:stretch/>
        </p:blipFill>
        <p:spPr>
          <a:xfrm>
            <a:off x="2683100" y="180599"/>
            <a:ext cx="3777798" cy="1593326"/>
          </a:xfrm>
          <a:prstGeom prst="rect">
            <a:avLst/>
          </a:prstGeom>
          <a:noFill/>
          <a:ln>
            <a:noFill/>
          </a:ln>
        </p:spPr>
      </p:pic>
      <p:pic>
        <p:nvPicPr>
          <p:cNvPr id="205" name="Google Shape;205;p9"/>
          <p:cNvPicPr preferRelativeResize="0"/>
          <p:nvPr/>
        </p:nvPicPr>
        <p:blipFill rotWithShape="1">
          <a:blip r:embed="rId4">
            <a:alphaModFix/>
          </a:blip>
          <a:srcRect b="0" l="0" r="0" t="0"/>
          <a:stretch/>
        </p:blipFill>
        <p:spPr>
          <a:xfrm>
            <a:off x="1789397" y="96574"/>
            <a:ext cx="784074" cy="771826"/>
          </a:xfrm>
          <a:prstGeom prst="rect">
            <a:avLst/>
          </a:prstGeom>
          <a:noFill/>
          <a:ln>
            <a:noFill/>
          </a:ln>
        </p:spPr>
      </p:pic>
      <p:pic>
        <p:nvPicPr>
          <p:cNvPr id="206" name="Google Shape;206;p9"/>
          <p:cNvPicPr preferRelativeResize="0"/>
          <p:nvPr/>
        </p:nvPicPr>
        <p:blipFill rotWithShape="1">
          <a:blip r:embed="rId5">
            <a:alphaModFix/>
          </a:blip>
          <a:srcRect b="0" l="0" r="0" t="0"/>
          <a:stretch/>
        </p:blipFill>
        <p:spPr>
          <a:xfrm>
            <a:off x="265500" y="4577350"/>
            <a:ext cx="1484200" cy="307805"/>
          </a:xfrm>
          <a:prstGeom prst="rect">
            <a:avLst/>
          </a:prstGeom>
          <a:noFill/>
          <a:ln>
            <a:noFill/>
          </a:ln>
        </p:spPr>
      </p:pic>
      <p:pic>
        <p:nvPicPr>
          <p:cNvPr id="207" name="Google Shape;207;p9"/>
          <p:cNvPicPr preferRelativeResize="0"/>
          <p:nvPr/>
        </p:nvPicPr>
        <p:blipFill rotWithShape="1">
          <a:blip r:embed="rId6">
            <a:alphaModFix/>
          </a:blip>
          <a:srcRect b="0" l="0" r="0" t="0"/>
          <a:stretch/>
        </p:blipFill>
        <p:spPr>
          <a:xfrm>
            <a:off x="0" y="447300"/>
            <a:ext cx="1097150" cy="10381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Utente</dc:creator>
</cp:coreProperties>
</file>