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</p:sldIdLst>
  <p:sldSz cy="5143500" cx="9144000"/>
  <p:notesSz cx="6858000" cy="9144000"/>
  <p:embeddedFontLst>
    <p:embeddedFont>
      <p:font typeface="Raleway"/>
      <p:regular r:id="rId87"/>
      <p:bold r:id="rId88"/>
      <p:italic r:id="rId89"/>
      <p:boldItalic r:id="rId90"/>
    </p:embeddedFont>
    <p:embeddedFont>
      <p:font typeface="Lato"/>
      <p:regular r:id="rId91"/>
      <p:bold r:id="rId92"/>
      <p:italic r:id="rId93"/>
      <p:boldItalic r:id="rId94"/>
    </p:embeddedFont>
    <p:embeddedFont>
      <p:font typeface="Open Sans"/>
      <p:regular r:id="rId95"/>
      <p:bold r:id="rId96"/>
      <p:italic r:id="rId97"/>
      <p:boldItalic r:id="rId9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41">
          <p15:clr>
            <a:srgbClr val="A4A3A4"/>
          </p15:clr>
        </p15:guide>
        <p15:guide id="2" pos="2472">
          <p15:clr>
            <a:srgbClr val="A4A3A4"/>
          </p15:clr>
        </p15:guide>
        <p15:guide id="3" orient="horz" pos="259">
          <p15:clr>
            <a:srgbClr val="A4A3A4"/>
          </p15:clr>
        </p15:guide>
        <p15:guide id="4" pos="1565">
          <p15:clr>
            <a:srgbClr val="A4A3A4"/>
          </p15:clr>
        </p15:guide>
        <p15:guide id="5" pos="5534">
          <p15:clr>
            <a:srgbClr val="A4A3A4"/>
          </p15:clr>
        </p15:guide>
        <p15:guide id="6" orient="horz" pos="2255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99" roundtripDataSignature="AMtx7mg2sMTywID+6MaQMGR2YOuq9gGC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3DBC96-BFC6-48CA-84A1-2BE58FFAEB71}">
  <a:tblStyle styleId="{973DBC96-BFC6-48CA-84A1-2BE58FFAEB7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D5B5435B-083E-4EBB-A6BE-FAC1B0B467FE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5">
              <a:alpha val="40000"/>
            </a:schemeClr>
          </a:solidFill>
        </a:fill>
      </a:tcStyle>
    </a:band1H>
    <a:band2H>
      <a:tcTxStyle b="off" i="off"/>
    </a:band2H>
    <a:band1V>
      <a:tcTxStyle b="off" i="off"/>
      <a:tcStyle>
        <a:tcBdr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 b="off" i="off"/>
    </a:band2V>
    <a:lastCol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5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41" orient="horz"/>
        <p:guide pos="2472"/>
        <p:guide pos="259" orient="horz"/>
        <p:guide pos="1565"/>
        <p:guide pos="5534"/>
        <p:guide pos="225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font" Target="fonts/OpenSans-regular.fntdata"/><Relationship Id="rId94" Type="http://schemas.openxmlformats.org/officeDocument/2006/relationships/font" Target="fonts/Lato-boldItalic.fntdata"/><Relationship Id="rId97" Type="http://schemas.openxmlformats.org/officeDocument/2006/relationships/font" Target="fonts/OpenSans-italic.fntdata"/><Relationship Id="rId96" Type="http://schemas.openxmlformats.org/officeDocument/2006/relationships/font" Target="fonts/OpenSans-bold.fntdata"/><Relationship Id="rId11" Type="http://schemas.openxmlformats.org/officeDocument/2006/relationships/slide" Target="slides/slide5.xml"/><Relationship Id="rId99" Type="http://customschemas.google.com/relationships/presentationmetadata" Target="metadata"/><Relationship Id="rId10" Type="http://schemas.openxmlformats.org/officeDocument/2006/relationships/slide" Target="slides/slide4.xml"/><Relationship Id="rId98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font" Target="fonts/Lato-regular.fntdata"/><Relationship Id="rId90" Type="http://schemas.openxmlformats.org/officeDocument/2006/relationships/font" Target="fonts/Raleway-boldItalic.fntdata"/><Relationship Id="rId93" Type="http://schemas.openxmlformats.org/officeDocument/2006/relationships/font" Target="fonts/Lato-italic.fntdata"/><Relationship Id="rId92" Type="http://schemas.openxmlformats.org/officeDocument/2006/relationships/font" Target="fonts/Lato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font" Target="fonts/Raleway-bold.fntdata"/><Relationship Id="rId87" Type="http://schemas.openxmlformats.org/officeDocument/2006/relationships/font" Target="fonts/Raleway-regular.fntdata"/><Relationship Id="rId89" Type="http://schemas.openxmlformats.org/officeDocument/2006/relationships/font" Target="fonts/Raleway-italic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/>
        </p:nvSpPr>
        <p:spPr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11125" y="741363"/>
            <a:ext cx="657860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/>
          <p:nvPr/>
        </p:nvSpPr>
        <p:spPr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111125" y="741363"/>
            <a:ext cx="657860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13:notes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DE TRAVAIL - PROVISOIRE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14:notes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DE TRAVAIL - PROVISOIRE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p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:notes"/>
          <p:cNvSpPr txBox="1"/>
          <p:nvPr/>
        </p:nvSpPr>
        <p:spPr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31:notes"/>
          <p:cNvSpPr/>
          <p:nvPr>
            <p:ph idx="2" type="sldImg"/>
          </p:nvPr>
        </p:nvSpPr>
        <p:spPr>
          <a:xfrm>
            <a:off x="111125" y="741363"/>
            <a:ext cx="657860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95250" lvl="0" marL="1714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5:notes"/>
          <p:cNvSpPr txBox="1"/>
          <p:nvPr/>
        </p:nvSpPr>
        <p:spPr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25:notes"/>
          <p:cNvSpPr/>
          <p:nvPr>
            <p:ph idx="2" type="sldImg"/>
          </p:nvPr>
        </p:nvSpPr>
        <p:spPr>
          <a:xfrm>
            <a:off x="111125" y="741363"/>
            <a:ext cx="657860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Google Shape;40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" name="Google Shape;42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7" name="Google Shape;467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p3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14" name="Google Shape;514;p3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9" name="Google Shape;54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7" name="Google Shape;57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8:notes"/>
          <p:cNvSpPr txBox="1"/>
          <p:nvPr/>
        </p:nvSpPr>
        <p:spPr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4" name="Google Shape;614;p38:notes"/>
          <p:cNvSpPr/>
          <p:nvPr>
            <p:ph idx="2" type="sldImg"/>
          </p:nvPr>
        </p:nvSpPr>
        <p:spPr>
          <a:xfrm>
            <a:off x="111125" y="741363"/>
            <a:ext cx="657860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5" name="Google Shape;615;p38:notes"/>
          <p:cNvSpPr txBox="1"/>
          <p:nvPr>
            <p:ph idx="1" type="body"/>
          </p:nvPr>
        </p:nvSpPr>
        <p:spPr>
          <a:xfrm>
            <a:off x="906463" y="4689475"/>
            <a:ext cx="4984750" cy="44434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00" lIns="92025" spcFirstLastPara="1" rIns="92025" wrap="square" tIns="460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6" name="Google Shape;626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-8890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1" name="Google Shape;641;p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 </a:t>
            </a:r>
            <a:endParaRPr/>
          </a:p>
        </p:txBody>
      </p:sp>
      <p:sp>
        <p:nvSpPr>
          <p:cNvPr id="697" name="Google Shape;697;p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1" name="Google Shape;721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1" name="Google Shape;731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1" name="Google Shape;741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3" name="Google Shape;763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4" name="Google Shape;774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5" name="Google Shape;785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6" name="Google Shape;79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7" name="Google Shape;807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 </a:t>
            </a:r>
            <a:endParaRPr/>
          </a:p>
        </p:txBody>
      </p:sp>
      <p:sp>
        <p:nvSpPr>
          <p:cNvPr id="808" name="Google Shape;808;p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4" name="Google Shape;834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5" name="Google Shape;845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6" name="Google Shape;856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7" name="Google Shape;867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19bf313c08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8" name="Google Shape;878;g19bf313c0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3" name="Google Shape;913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4" name="Google Shape;924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5" name="Google Shape;93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6" name="Google Shape;956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7" name="Google Shape;967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8" name="Google Shape;978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9bf313c08d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0" name="Google Shape;1000;g19bf313c08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14a9ba76ca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9" name="Google Shape;1029;g14a9ba76c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8" name="Google Shape;103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9" name="Google Shape;1049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0" name="Google Shape;1060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1" name="Google Shape;1071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2" name="Google Shape;1082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9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5" name="Google Shape;1105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6" name="Google Shape;1116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7" name="Google Shape;1127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p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-8890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"/>
              <a:buNone/>
            </a:pPr>
            <a:r>
              <a:t/>
            </a:r>
            <a:endParaRPr/>
          </a:p>
        </p:txBody>
      </p:sp>
      <p:sp>
        <p:nvSpPr>
          <p:cNvPr id="1139" name="Google Shape;1139;p1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4" name="Google Shape;1154;p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5" name="Google Shape;1165;p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6" name="Google Shape;1176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3" name="Google Shape;118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4" name="Google Shape;1204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5:notes"/>
          <p:cNvSpPr txBox="1"/>
          <p:nvPr/>
        </p:nvSpPr>
        <p:spPr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3" name="Google Shape;1223;p45:notes"/>
          <p:cNvSpPr/>
          <p:nvPr>
            <p:ph idx="2" type="sldImg"/>
          </p:nvPr>
        </p:nvSpPr>
        <p:spPr>
          <a:xfrm>
            <a:off x="111125" y="741363"/>
            <a:ext cx="657860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4" name="Google Shape;122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2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7" name="Google Shape;127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78" name="Google Shape;1278;p42:notes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DE TRAVAIL - PROVISOIRE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4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4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3" name="Google Shape;1293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4" name="Google Shape;130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5" name="Google Shape;131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2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53138"/>
              </a:buClr>
              <a:buSzPts val="1400"/>
              <a:buFont typeface="Arial"/>
              <a:buNone/>
            </a:pPr>
            <a:r>
              <a:t/>
            </a:r>
            <a:endParaRPr sz="16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6" name="Google Shape;132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5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9" name="Google Shape;133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1892e141b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9" name="Google Shape;1349;g1892e141b0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23a5bf0fd63_0_1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9" name="Google Shape;1359;g23a5bf0fd6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/>
        </p:nvSpPr>
        <p:spPr>
          <a:xfrm>
            <a:off x="3852863" y="9380538"/>
            <a:ext cx="29448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46000" lIns="92025" spcFirstLastPara="1" rIns="92025" wrap="square" tIns="4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DE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1125" y="741363"/>
            <a:ext cx="6578600" cy="37004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0160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5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5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5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59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59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7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7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72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7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3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7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7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74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" name="Google Shape;71;p74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7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7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75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7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7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76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76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76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7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g23a5bf0fd63_0_28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g23a5bf0fd63_0_28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g23a5bf0fd63_0_28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g23a5bf0fd63_0_28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8" name="Google Shape;88;g23a5bf0fd63_0_28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g23a5bf0fd63_0_28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0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6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60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" name="Google Shape;20;p60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" name="Google Shape;21;p6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6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61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6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6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6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1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61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6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titel mit Text">
  <p:cSld name="Ttitel mit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7"/>
          <p:cNvSpPr txBox="1"/>
          <p:nvPr>
            <p:ph type="title"/>
          </p:nvPr>
        </p:nvSpPr>
        <p:spPr>
          <a:xfrm>
            <a:off x="666751" y="1038381"/>
            <a:ext cx="66817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7"/>
          <p:cNvSpPr txBox="1"/>
          <p:nvPr>
            <p:ph idx="1" type="body"/>
          </p:nvPr>
        </p:nvSpPr>
        <p:spPr>
          <a:xfrm>
            <a:off x="965200" y="1945481"/>
            <a:ext cx="6383338" cy="30158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67"/>
          <p:cNvSpPr txBox="1"/>
          <p:nvPr>
            <p:ph idx="2" type="body"/>
          </p:nvPr>
        </p:nvSpPr>
        <p:spPr>
          <a:xfrm>
            <a:off x="960289" y="1325014"/>
            <a:ext cx="63882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 sz="18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6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Page droite">
  <p:cSld name="8_Page droit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4a9ba76ca6_0_7"/>
          <p:cNvSpPr txBox="1"/>
          <p:nvPr>
            <p:ph type="title"/>
          </p:nvPr>
        </p:nvSpPr>
        <p:spPr>
          <a:xfrm>
            <a:off x="462395" y="141908"/>
            <a:ext cx="7886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1687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g14a9ba76ca6_0_7"/>
          <p:cNvSpPr txBox="1"/>
          <p:nvPr>
            <p:ph idx="1" type="body"/>
          </p:nvPr>
        </p:nvSpPr>
        <p:spPr>
          <a:xfrm>
            <a:off x="786609" y="1038490"/>
            <a:ext cx="7570800" cy="1463400"/>
          </a:xfrm>
          <a:prstGeom prst="rect">
            <a:avLst/>
          </a:prstGeom>
          <a:noFill/>
          <a:ln>
            <a:noFill/>
          </a:ln>
          <a:effectLst>
            <a:outerShdw rotWithShape="0" algn="tl" dir="2700000" dist="38100">
              <a:srgbClr val="000000">
                <a:alpha val="666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g14a9ba76ca6_0_7"/>
          <p:cNvSpPr txBox="1"/>
          <p:nvPr>
            <p:ph idx="2" type="body"/>
          </p:nvPr>
        </p:nvSpPr>
        <p:spPr>
          <a:xfrm>
            <a:off x="811215" y="2643187"/>
            <a:ext cx="7583400" cy="1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788"/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675"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g14a9ba76ca6_0_7"/>
          <p:cNvSpPr txBox="1"/>
          <p:nvPr/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de-DE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26">
          <p15:clr>
            <a:srgbClr val="FBAE40"/>
          </p15:clr>
        </p15:guide>
        <p15:guide id="2" pos="5640">
          <p15:clr>
            <a:srgbClr val="FBAE40"/>
          </p15:clr>
        </p15:guide>
        <p15:guide id="3" pos="5578">
          <p15:clr>
            <a:srgbClr val="FBAE40"/>
          </p15:clr>
        </p15:guide>
        <p15:guide id="4" pos="283">
          <p15:clr>
            <a:srgbClr val="FBAE40"/>
          </p15:clr>
        </p15:guide>
        <p15:guide id="5" pos="293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69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6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69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6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. Texte et contenu" type="txAndObj">
  <p:cSld name="TEXT_AND_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0"/>
          <p:cNvSpPr txBox="1"/>
          <p:nvPr>
            <p:ph type="title"/>
          </p:nvPr>
        </p:nvSpPr>
        <p:spPr>
          <a:xfrm>
            <a:off x="457203" y="205981"/>
            <a:ext cx="8229600" cy="8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70"/>
          <p:cNvSpPr txBox="1"/>
          <p:nvPr>
            <p:ph idx="1" type="body"/>
          </p:nvPr>
        </p:nvSpPr>
        <p:spPr>
          <a:xfrm>
            <a:off x="1042991" y="1200152"/>
            <a:ext cx="3744911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70"/>
          <p:cNvSpPr txBox="1"/>
          <p:nvPr>
            <p:ph idx="2" type="body"/>
          </p:nvPr>
        </p:nvSpPr>
        <p:spPr>
          <a:xfrm>
            <a:off x="4940303" y="1200152"/>
            <a:ext cx="37465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70"/>
          <p:cNvSpPr txBox="1"/>
          <p:nvPr>
            <p:ph idx="11" type="ftr"/>
          </p:nvPr>
        </p:nvSpPr>
        <p:spPr>
          <a:xfrm>
            <a:off x="3123514" y="4683849"/>
            <a:ext cx="2896975" cy="356996"/>
          </a:xfrm>
          <a:prstGeom prst="rect">
            <a:avLst/>
          </a:prstGeom>
          <a:noFill/>
          <a:ln>
            <a:noFill/>
          </a:ln>
        </p:spPr>
        <p:txBody>
          <a:bodyPr anchorCtr="0" anchor="t" bIns="36800" lIns="73625" spcFirstLastPara="1" rIns="73625" wrap="square" tIns="3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70"/>
          <p:cNvSpPr txBox="1"/>
          <p:nvPr>
            <p:ph idx="12" type="sldNum"/>
          </p:nvPr>
        </p:nvSpPr>
        <p:spPr>
          <a:xfrm>
            <a:off x="6552273" y="4683850"/>
            <a:ext cx="2134816" cy="171179"/>
          </a:xfrm>
          <a:prstGeom prst="rect">
            <a:avLst/>
          </a:prstGeom>
          <a:noFill/>
          <a:ln>
            <a:noFill/>
          </a:ln>
        </p:spPr>
        <p:txBody>
          <a:bodyPr anchorCtr="0" anchor="t" bIns="36800" lIns="73625" spcFirstLastPara="1" rIns="73625" wrap="square" tIns="368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7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7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7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7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5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5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5.jp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5.jp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5.jpg"/><Relationship Id="rId5" Type="http://schemas.openxmlformats.org/officeDocument/2006/relationships/image" Target="../media/image9.png"/><Relationship Id="rId6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15.jp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Relationship Id="rId6" Type="http://schemas.openxmlformats.org/officeDocument/2006/relationships/image" Target="../media/image10.png"/><Relationship Id="rId7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47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.png"/><Relationship Id="rId11" Type="http://schemas.openxmlformats.org/officeDocument/2006/relationships/image" Target="../media/image18.jpg"/><Relationship Id="rId10" Type="http://schemas.openxmlformats.org/officeDocument/2006/relationships/image" Target="../media/image16.jpg"/><Relationship Id="rId21" Type="http://schemas.openxmlformats.org/officeDocument/2006/relationships/image" Target="../media/image39.png"/><Relationship Id="rId13" Type="http://schemas.openxmlformats.org/officeDocument/2006/relationships/image" Target="../media/image48.png"/><Relationship Id="rId1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0.jpg"/><Relationship Id="rId15" Type="http://schemas.openxmlformats.org/officeDocument/2006/relationships/image" Target="../media/image23.png"/><Relationship Id="rId14" Type="http://schemas.openxmlformats.org/officeDocument/2006/relationships/image" Target="../media/image28.png"/><Relationship Id="rId17" Type="http://schemas.openxmlformats.org/officeDocument/2006/relationships/image" Target="../media/image49.png"/><Relationship Id="rId16" Type="http://schemas.openxmlformats.org/officeDocument/2006/relationships/image" Target="../media/image19.png"/><Relationship Id="rId5" Type="http://schemas.openxmlformats.org/officeDocument/2006/relationships/image" Target="../media/image15.jpg"/><Relationship Id="rId19" Type="http://schemas.openxmlformats.org/officeDocument/2006/relationships/image" Target="../media/image36.png"/><Relationship Id="rId6" Type="http://schemas.openxmlformats.org/officeDocument/2006/relationships/image" Target="../media/image34.jpg"/><Relationship Id="rId18" Type="http://schemas.openxmlformats.org/officeDocument/2006/relationships/image" Target="../media/image21.png"/><Relationship Id="rId7" Type="http://schemas.openxmlformats.org/officeDocument/2006/relationships/image" Target="../media/image17.jpg"/><Relationship Id="rId8" Type="http://schemas.openxmlformats.org/officeDocument/2006/relationships/image" Target="../media/image24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56.xml.rels><?xml version="1.0" encoding="UTF-8" standalone="yes"?><Relationships xmlns="http://schemas.openxmlformats.org/package/2006/relationships"><Relationship Id="rId20" Type="http://schemas.openxmlformats.org/officeDocument/2006/relationships/image" Target="../media/image44.png"/><Relationship Id="rId11" Type="http://schemas.openxmlformats.org/officeDocument/2006/relationships/image" Target="../media/image32.png"/><Relationship Id="rId10" Type="http://schemas.openxmlformats.org/officeDocument/2006/relationships/image" Target="../media/image43.png"/><Relationship Id="rId21" Type="http://schemas.openxmlformats.org/officeDocument/2006/relationships/image" Target="../media/image52.png"/><Relationship Id="rId13" Type="http://schemas.openxmlformats.org/officeDocument/2006/relationships/image" Target="../media/image54.png"/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.png"/><Relationship Id="rId4" Type="http://schemas.openxmlformats.org/officeDocument/2006/relationships/image" Target="../media/image15.jpg"/><Relationship Id="rId9" Type="http://schemas.openxmlformats.org/officeDocument/2006/relationships/image" Target="../media/image29.jpg"/><Relationship Id="rId15" Type="http://schemas.openxmlformats.org/officeDocument/2006/relationships/image" Target="../media/image37.png"/><Relationship Id="rId14" Type="http://schemas.openxmlformats.org/officeDocument/2006/relationships/image" Target="../media/image51.png"/><Relationship Id="rId17" Type="http://schemas.openxmlformats.org/officeDocument/2006/relationships/image" Target="../media/image38.jpg"/><Relationship Id="rId16" Type="http://schemas.openxmlformats.org/officeDocument/2006/relationships/image" Target="../media/image35.png"/><Relationship Id="rId5" Type="http://schemas.openxmlformats.org/officeDocument/2006/relationships/image" Target="../media/image26.jpg"/><Relationship Id="rId19" Type="http://schemas.openxmlformats.org/officeDocument/2006/relationships/image" Target="../media/image53.png"/><Relationship Id="rId6" Type="http://schemas.openxmlformats.org/officeDocument/2006/relationships/image" Target="../media/image30.png"/><Relationship Id="rId18" Type="http://schemas.openxmlformats.org/officeDocument/2006/relationships/image" Target="../media/image42.jpg"/><Relationship Id="rId7" Type="http://schemas.openxmlformats.org/officeDocument/2006/relationships/image" Target="../media/image27.png"/><Relationship Id="rId8" Type="http://schemas.openxmlformats.org/officeDocument/2006/relationships/image" Target="../media/image3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.png"/><Relationship Id="rId4" Type="http://schemas.openxmlformats.org/officeDocument/2006/relationships/image" Target="../media/image40.png"/><Relationship Id="rId5" Type="http://schemas.openxmlformats.org/officeDocument/2006/relationships/image" Target="../media/image15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5.jpg"/><Relationship Id="rId4" Type="http://schemas.openxmlformats.org/officeDocument/2006/relationships/image" Target="../media/image2.png"/><Relationship Id="rId5" Type="http://schemas.openxmlformats.org/officeDocument/2006/relationships/image" Target="../media/image45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46.jpg"/><Relationship Id="rId4" Type="http://schemas.openxmlformats.org/officeDocument/2006/relationships/image" Target="../media/image15.jp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.png"/><Relationship Id="rId4" Type="http://schemas.openxmlformats.org/officeDocument/2006/relationships/hyperlink" Target="https://www.beyond-capital.eu/" TargetMode="External"/><Relationship Id="rId5" Type="http://schemas.openxmlformats.org/officeDocument/2006/relationships/image" Target="../media/image50.jpg"/><Relationship Id="rId6" Type="http://schemas.openxmlformats.org/officeDocument/2006/relationships/image" Target="../media/image5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2371725" y="630225"/>
            <a:ext cx="6331500" cy="20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de-DE" sz="3900">
                <a:solidFill>
                  <a:srgbClr val="122D4A"/>
                </a:solidFill>
                <a:latin typeface="Lato"/>
                <a:ea typeface="Lato"/>
                <a:cs typeface="Lato"/>
                <a:sym typeface="Lato"/>
              </a:rPr>
              <a:t>Módulo 3</a:t>
            </a:r>
            <a:br>
              <a:rPr lang="de-DE" sz="3900">
                <a:solidFill>
                  <a:srgbClr val="122D4A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de-DE" sz="2000">
                <a:solidFill>
                  <a:srgbClr val="122D4A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de-DE" sz="3900">
                <a:solidFill>
                  <a:srgbClr val="122D4A"/>
                </a:solidFill>
                <a:latin typeface="Lato"/>
                <a:ea typeface="Lato"/>
                <a:cs typeface="Lato"/>
                <a:sym typeface="Lato"/>
              </a:rPr>
              <a:t>Financing the Social entreprise</a:t>
            </a:r>
            <a:endParaRPr sz="3900">
              <a:solidFill>
                <a:srgbClr val="122D4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2471492" y="3526675"/>
            <a:ext cx="6331500" cy="124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de-DE" sz="2300" u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MSE INSTITUTE &amp; ECSF</a:t>
            </a:r>
            <a:endParaRPr sz="230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75" y="158475"/>
            <a:ext cx="1792650" cy="169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97" name="Google Shape;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/>
          <p:nvPr/>
        </p:nvSpPr>
        <p:spPr>
          <a:xfrm>
            <a:off x="1763316" y="1952786"/>
            <a:ext cx="5524340" cy="1729166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flat" cmpd="sng" w="25400">
            <a:solidFill>
              <a:srgbClr val="ECF7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 txBox="1"/>
          <p:nvPr>
            <p:ph idx="4294967295" type="title"/>
          </p:nvPr>
        </p:nvSpPr>
        <p:spPr>
          <a:xfrm>
            <a:off x="3434511" y="435879"/>
            <a:ext cx="4159562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de-DE" sz="2100">
                <a:solidFill>
                  <a:srgbClr val="000000"/>
                </a:solidFill>
              </a:rPr>
              <a:t>El ciclo del flujo de caja operativo</a:t>
            </a:r>
            <a:endParaRPr sz="2100"/>
          </a:p>
        </p:txBody>
      </p:sp>
      <p:sp>
        <p:nvSpPr>
          <p:cNvPr id="206" name="Google Shape;206;p10"/>
          <p:cNvSpPr/>
          <p:nvPr/>
        </p:nvSpPr>
        <p:spPr>
          <a:xfrm>
            <a:off x="1619795" y="1194196"/>
            <a:ext cx="6216899" cy="3051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CD00"/>
              </a:buClr>
              <a:buSzPts val="1350"/>
              <a:buFont typeface="Arial"/>
              <a:buNone/>
            </a:pPr>
            <a:r>
              <a:rPr b="0" i="0" lang="de-DE" sz="13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Discrepancia entre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CD00"/>
              </a:buClr>
              <a:buSzPts val="1350"/>
              <a:buFont typeface="Arial"/>
              <a:buNone/>
            </a:pPr>
            <a:r>
              <a:rPr b="0" i="0" lang="de-DE" sz="13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-&gt; la actividad de la empresa 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CD00"/>
              </a:buClr>
              <a:buSzPts val="1350"/>
              <a:buFont typeface="Arial"/>
              <a:buNone/>
            </a:pPr>
            <a:r>
              <a:rPr b="0" i="0" lang="de-DE" sz="13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-&gt; entradas/salidas de efectivo posteriores</a:t>
            </a:r>
            <a:endParaRPr/>
          </a:p>
          <a:p>
            <a:pPr indent="-161925" lvl="2" marL="11430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E53138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2" marL="11430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E53138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10"/>
          <p:cNvGrpSpPr/>
          <p:nvPr/>
        </p:nvGrpSpPr>
        <p:grpSpPr>
          <a:xfrm>
            <a:off x="1763317" y="2081388"/>
            <a:ext cx="5907881" cy="2648807"/>
            <a:chOff x="339" y="1410"/>
            <a:chExt cx="5144" cy="2665"/>
          </a:xfrm>
        </p:grpSpPr>
        <p:sp>
          <p:nvSpPr>
            <p:cNvPr id="208" name="Google Shape;208;p10"/>
            <p:cNvSpPr/>
            <p:nvPr/>
          </p:nvSpPr>
          <p:spPr>
            <a:xfrm>
              <a:off x="339" y="3081"/>
              <a:ext cx="1019" cy="4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3524" y="3081"/>
              <a:ext cx="1072" cy="42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1851" y="3081"/>
              <a:ext cx="1645" cy="434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1100" y="3081"/>
              <a:ext cx="733" cy="434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420" y="1410"/>
              <a:ext cx="1361" cy="4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de-DE" sz="14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Purchase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1833" y="1686"/>
              <a:ext cx="1661" cy="1246"/>
            </a:xfrm>
            <a:prstGeom prst="flowChartMerge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1669" y="1452"/>
              <a:ext cx="1219" cy="34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de-DE" sz="12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Inventory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2564" y="2401"/>
              <a:ext cx="890" cy="5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de-DE" sz="90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Inventory </a:t>
              </a:r>
              <a:r>
                <a:rPr b="1" i="0" lang="de-DE" sz="825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finished goods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494" y="2477"/>
              <a:ext cx="1084" cy="4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de-DE" sz="1350" u="none" cap="none" strike="noStrik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Sales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4594" y="3081"/>
              <a:ext cx="889" cy="420"/>
            </a:xfrm>
            <a:prstGeom prst="homePlate">
              <a:avLst>
                <a:gd fmla="val 48331" name="adj"/>
              </a:avLst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0"/>
            <p:cNvSpPr txBox="1"/>
            <p:nvPr/>
          </p:nvSpPr>
          <p:spPr>
            <a:xfrm>
              <a:off x="420" y="3169"/>
              <a:ext cx="1287" cy="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procurement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0"/>
            <p:cNvSpPr txBox="1"/>
            <p:nvPr/>
          </p:nvSpPr>
          <p:spPr>
            <a:xfrm>
              <a:off x="1979" y="3163"/>
              <a:ext cx="1475" cy="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production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 txBox="1"/>
            <p:nvPr/>
          </p:nvSpPr>
          <p:spPr>
            <a:xfrm>
              <a:off x="3670" y="3163"/>
              <a:ext cx="1618" cy="302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marketing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2432" y="3534"/>
              <a:ext cx="205" cy="540"/>
            </a:xfrm>
            <a:prstGeom prst="downArrow">
              <a:avLst>
                <a:gd fmla="val 50000" name="adj1"/>
                <a:gd fmla="val 61090" name="adj2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4578" y="3514"/>
              <a:ext cx="194" cy="513"/>
            </a:xfrm>
            <a:prstGeom prst="upArrow">
              <a:avLst>
                <a:gd fmla="val 50000" name="adj1"/>
                <a:gd fmla="val 59957" name="adj2"/>
              </a:avLst>
            </a:prstGeom>
            <a:solidFill>
              <a:srgbClr val="2E8D15"/>
            </a:solidFill>
            <a:ln cap="flat" cmpd="sng" w="9525">
              <a:solidFill>
                <a:srgbClr val="BECD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 rot="-5400000">
              <a:off x="1338" y="2569"/>
              <a:ext cx="168" cy="2076"/>
            </a:xfrm>
            <a:prstGeom prst="leftBrace">
              <a:avLst>
                <a:gd fmla="val 102976" name="adj1"/>
                <a:gd fmla="val 50000" name="adj2"/>
              </a:avLst>
            </a:prstGeom>
            <a:solidFill>
              <a:srgbClr val="00B050"/>
            </a:solidFill>
            <a:ln cap="flat" cmpd="sng" w="9525">
              <a:solidFill>
                <a:srgbClr val="BEC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 rot="-5400000">
              <a:off x="3983" y="3087"/>
              <a:ext cx="168" cy="1074"/>
            </a:xfrm>
            <a:prstGeom prst="leftBrace">
              <a:avLst>
                <a:gd fmla="val 53274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rgbClr val="BEC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 txBox="1"/>
            <p:nvPr/>
          </p:nvSpPr>
          <p:spPr>
            <a:xfrm>
              <a:off x="871" y="3701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Accounts payable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 txBox="1"/>
            <p:nvPr/>
          </p:nvSpPr>
          <p:spPr>
            <a:xfrm>
              <a:off x="3198" y="3657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Accounts receivable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2725" y="3535"/>
              <a:ext cx="205" cy="540"/>
            </a:xfrm>
            <a:prstGeom prst="downArrow">
              <a:avLst>
                <a:gd fmla="val 50000" name="adj1"/>
                <a:gd fmla="val 61090" name="adj2"/>
              </a:avLst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8" name="Google Shape;2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" name="Google Shape;230;p1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" name="Google Shape;231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10"/>
          <p:cNvSpPr txBox="1"/>
          <p:nvPr/>
        </p:nvSpPr>
        <p:spPr>
          <a:xfrm>
            <a:off x="3868574" y="2610475"/>
            <a:ext cx="1238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de-DE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7904480" y="2067473"/>
            <a:ext cx="236591" cy="452235"/>
          </a:xfrm>
          <a:prstGeom prst="downArrow">
            <a:avLst>
              <a:gd fmla="val 50000" name="adj1"/>
              <a:gd fmla="val 6109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7904480" y="2570949"/>
            <a:ext cx="236591" cy="450248"/>
          </a:xfrm>
          <a:prstGeom prst="upArrow">
            <a:avLst>
              <a:gd fmla="val 50000" name="adj1"/>
              <a:gd fmla="val 59957" name="adj2"/>
            </a:avLst>
          </a:prstGeom>
          <a:solidFill>
            <a:srgbClr val="2E8D15"/>
          </a:solidFill>
          <a:ln cap="flat" cmpd="sng" w="9525">
            <a:solidFill>
              <a:srgbClr val="BECD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6863738" y="4178566"/>
            <a:ext cx="236591" cy="510191"/>
          </a:xfrm>
          <a:prstGeom prst="upArrow">
            <a:avLst>
              <a:gd fmla="val 50000" name="adj1"/>
              <a:gd fmla="val 59957" name="adj2"/>
            </a:avLst>
          </a:prstGeom>
          <a:solidFill>
            <a:srgbClr val="2E8D15"/>
          </a:solidFill>
          <a:ln cap="flat" cmpd="sng" w="9525">
            <a:solidFill>
              <a:srgbClr val="BECD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"/>
          <p:cNvSpPr/>
          <p:nvPr/>
        </p:nvSpPr>
        <p:spPr>
          <a:xfrm>
            <a:off x="7103838" y="4175241"/>
            <a:ext cx="236591" cy="510191"/>
          </a:xfrm>
          <a:prstGeom prst="upArrow">
            <a:avLst>
              <a:gd fmla="val 50000" name="adj1"/>
              <a:gd fmla="val 59957" name="adj2"/>
            </a:avLst>
          </a:prstGeom>
          <a:solidFill>
            <a:srgbClr val="2E8D15"/>
          </a:solidFill>
          <a:ln cap="flat" cmpd="sng" w="9525">
            <a:solidFill>
              <a:srgbClr val="BECD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0"/>
          <p:cNvSpPr txBox="1"/>
          <p:nvPr/>
        </p:nvSpPr>
        <p:spPr>
          <a:xfrm>
            <a:off x="8168336" y="2064919"/>
            <a:ext cx="79861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Cash 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8177184" y="2616916"/>
            <a:ext cx="7040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Cash 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7728251" y="1952786"/>
            <a:ext cx="1238702" cy="1189119"/>
          </a:xfrm>
          <a:prstGeom prst="rect">
            <a:avLst/>
          </a:prstGeom>
          <a:noFill/>
          <a:ln cap="flat" cmpd="sng" w="25400">
            <a:solidFill>
              <a:srgbClr val="FF6B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241" name="Google Shape;24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 txBox="1"/>
          <p:nvPr>
            <p:ph idx="4294967295" type="title"/>
          </p:nvPr>
        </p:nvSpPr>
        <p:spPr>
          <a:xfrm>
            <a:off x="2133600" y="444956"/>
            <a:ext cx="5583437" cy="4909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de-DE" sz="2100">
                <a:solidFill>
                  <a:srgbClr val="000000"/>
                </a:solidFill>
              </a:rPr>
              <a:t>El ciclo del flujo de tesorería de inversión</a:t>
            </a:r>
            <a:endParaRPr sz="2100"/>
          </a:p>
        </p:txBody>
      </p:sp>
      <p:sp>
        <p:nvSpPr>
          <p:cNvPr id="248" name="Google Shape;248;p11"/>
          <p:cNvSpPr/>
          <p:nvPr/>
        </p:nvSpPr>
        <p:spPr>
          <a:xfrm>
            <a:off x="1533349" y="3268717"/>
            <a:ext cx="7239000" cy="1441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Char char="•"/>
            </a:pPr>
            <a:r>
              <a:rPr b="0" i="0" lang="de-DE" sz="16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Flujos de inversión frente a flujos de explotación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⇒"/>
            </a:pPr>
            <a:r>
              <a:rPr b="0" i="0" lang="de-DE" sz="135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anexo al ciclo operativo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⇒"/>
            </a:pPr>
            <a:r>
              <a:rPr b="0" i="0" lang="de-DE" sz="135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actividad diaria</a:t>
            </a:r>
            <a:endParaRPr/>
          </a:p>
          <a:p>
            <a:pPr indent="-200025" lvl="1" marL="74295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None/>
            </a:pPr>
            <a:r>
              <a:t/>
            </a:r>
            <a:endParaRPr b="0" i="0" sz="135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⇒"/>
            </a:pPr>
            <a:r>
              <a:rPr b="0" i="0" lang="de-DE" sz="135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relevancia de una inversión suele medirse a lo largo de varios ciclos de explotación</a:t>
            </a:r>
            <a:endParaRPr/>
          </a:p>
          <a:p>
            <a:pPr indent="-200025" lvl="1" marL="74295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1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p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1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253" name="Google Shape;253;p11"/>
          <p:cNvGraphicFramePr/>
          <p:nvPr/>
        </p:nvGraphicFramePr>
        <p:xfrm>
          <a:off x="1533349" y="10443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{973DBC96-BFC6-48CA-84A1-2BE58FFAEB71}</a:tableStyleId>
              </a:tblPr>
              <a:tblGrid>
                <a:gridCol w="3574675"/>
                <a:gridCol w="3664325"/>
              </a:tblGrid>
              <a:tr h="42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-DE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Está destinado a ...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-DE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Tiene un impacto...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605350">
                <a:tc>
                  <a:txBody>
                    <a:bodyPr/>
                    <a:lstStyle/>
                    <a:p>
                      <a:pPr indent="-290513" lvl="1" marL="539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Char char="•"/>
                      </a:pPr>
                      <a:r>
                        <a:rPr b="0" i="0" lang="de-DE" sz="13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Desarrollar una nueva actividad</a:t>
                      </a:r>
                      <a:endParaRPr/>
                    </a:p>
                    <a:p>
                      <a:pPr indent="-290513" lvl="1" marL="539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Char char="•"/>
                      </a:pPr>
                      <a:r>
                        <a:rPr b="0" i="0" lang="de-DE" sz="13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Mejorar/mantener la eficacia/calidad de un ciclo de producción</a:t>
                      </a:r>
                      <a:endParaRPr/>
                    </a:p>
                    <a:p>
                      <a:pPr indent="-290513" lvl="1" marL="539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Char char="•"/>
                      </a:pPr>
                      <a:r>
                        <a:rPr b="0" i="0" lang="de-DE" sz="13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Seguir el ritmo del mercado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2738" lvl="1" marL="58261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Char char="•"/>
                      </a:pPr>
                      <a:r>
                        <a:rPr b="0" i="0" lang="de-DE" sz="13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Estructuras de ingresos y costes =&gt; rentabilidad</a:t>
                      </a:r>
                      <a:endParaRPr/>
                    </a:p>
                    <a:p>
                      <a:pPr indent="-312738" lvl="1" marL="58261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Char char="•"/>
                      </a:pPr>
                      <a:r>
                        <a:rPr b="0" i="0" lang="de-DE" sz="13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Ciclo del flujo de caja operativo</a:t>
                      </a:r>
                      <a:endParaRPr/>
                    </a:p>
                    <a:p>
                      <a:pPr indent="-312738" lvl="1" marL="58261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Char char="•"/>
                      </a:pPr>
                      <a:r>
                        <a:rPr b="0" i="0" lang="de-DE" sz="13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Impacto ☺ de su empresa social al tiempo que mejora su calidad (profundidad) o eficiencia (amplitud)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54" name="Google Shape;254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255" name="Google Shape;25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>
            <p:ph type="ctrTitle"/>
          </p:nvPr>
        </p:nvSpPr>
        <p:spPr>
          <a:xfrm>
            <a:off x="1572006" y="1469231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de-DE"/>
              <a:t>Resumen de las necesidades de financiación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"/>
          <p:cNvSpPr txBox="1"/>
          <p:nvPr>
            <p:ph type="title"/>
          </p:nvPr>
        </p:nvSpPr>
        <p:spPr>
          <a:xfrm>
            <a:off x="2767584" y="460484"/>
            <a:ext cx="5486399" cy="436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de-DE" sz="2100">
                <a:latin typeface="Raleway"/>
                <a:ea typeface="Raleway"/>
                <a:cs typeface="Raleway"/>
                <a:sym typeface="Raleway"/>
              </a:rPr>
              <a:t>Un pequeño ejercicio de calentamiento</a:t>
            </a:r>
            <a:endParaRPr sz="2100"/>
          </a:p>
        </p:txBody>
      </p:sp>
      <p:sp>
        <p:nvSpPr>
          <p:cNvPr id="268" name="Google Shape;268;p13"/>
          <p:cNvSpPr txBox="1"/>
          <p:nvPr>
            <p:ph idx="1" type="body"/>
          </p:nvPr>
        </p:nvSpPr>
        <p:spPr>
          <a:xfrm>
            <a:off x="1635269" y="869273"/>
            <a:ext cx="5896299" cy="721066"/>
          </a:xfrm>
          <a:prstGeom prst="rect">
            <a:avLst/>
          </a:prstGeom>
          <a:noFill/>
          <a:ln>
            <a:noFill/>
          </a:ln>
          <a:effectLst>
            <a:outerShdw rotWithShape="0" algn="tl" dir="2700000" dist="38100">
              <a:srgbClr val="000000">
                <a:alpha val="6666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de-DE" sz="1500"/>
              <a:t>Adecuar cada necesidad a la herramienta de financiación adecuada:</a:t>
            </a:r>
            <a:endParaRPr/>
          </a:p>
        </p:txBody>
      </p:sp>
      <p:sp>
        <p:nvSpPr>
          <p:cNvPr id="269" name="Google Shape;269;p13"/>
          <p:cNvSpPr txBox="1"/>
          <p:nvPr>
            <p:ph idx="2" type="body"/>
          </p:nvPr>
        </p:nvSpPr>
        <p:spPr>
          <a:xfrm>
            <a:off x="3338642" y="1525972"/>
            <a:ext cx="2300158" cy="31568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1- Compra de un coche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2- Salario de un nuevo empleado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3- Anticipo de una subvención concedida pero aún no liquidada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4- Desajuste de tesorería recurrente debido a la actividad diaria (WCR operativo)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5- Pérdidas en el ejercicio anterior o al principio/pérdidas previstas debido a la ampliación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6- Alquileres</a:t>
            </a:r>
            <a:endParaRPr/>
          </a:p>
        </p:txBody>
      </p:sp>
      <p:sp>
        <p:nvSpPr>
          <p:cNvPr id="270" name="Google Shape;270;p13"/>
          <p:cNvSpPr txBox="1"/>
          <p:nvPr/>
        </p:nvSpPr>
        <p:spPr>
          <a:xfrm>
            <a:off x="1282596" y="3597700"/>
            <a:ext cx="1609091" cy="284443"/>
          </a:xfrm>
          <a:prstGeom prst="rect">
            <a:avLst/>
          </a:prstGeom>
          <a:solidFill>
            <a:srgbClr val="FFE8C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3"/>
          <p:cNvSpPr txBox="1"/>
          <p:nvPr/>
        </p:nvSpPr>
        <p:spPr>
          <a:xfrm>
            <a:off x="1298581" y="1697522"/>
            <a:ext cx="1593106" cy="360686"/>
          </a:xfrm>
          <a:prstGeom prst="rect">
            <a:avLst/>
          </a:prstGeom>
          <a:solidFill>
            <a:srgbClr val="FFBA6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Medium – Long term loan (&gt;1 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3"/>
          <p:cNvSpPr txBox="1"/>
          <p:nvPr/>
        </p:nvSpPr>
        <p:spPr>
          <a:xfrm>
            <a:off x="1290589" y="2295198"/>
            <a:ext cx="1593106" cy="326062"/>
          </a:xfrm>
          <a:prstGeom prst="rect">
            <a:avLst/>
          </a:prstGeom>
          <a:solidFill>
            <a:srgbClr val="FFE8C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3"/>
          <p:cNvSpPr txBox="1"/>
          <p:nvPr/>
        </p:nvSpPr>
        <p:spPr>
          <a:xfrm>
            <a:off x="1282597" y="2818268"/>
            <a:ext cx="1593106" cy="570435"/>
          </a:xfrm>
          <a:prstGeom prst="rect">
            <a:avLst/>
          </a:prstGeom>
          <a:solidFill>
            <a:srgbClr val="FFBA6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Operating grant/subsidy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6091946" y="3364321"/>
            <a:ext cx="1593106" cy="360686"/>
          </a:xfrm>
          <a:prstGeom prst="rect">
            <a:avLst/>
          </a:prstGeom>
          <a:solidFill>
            <a:srgbClr val="FFBA6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Leasing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3"/>
          <p:cNvSpPr txBox="1"/>
          <p:nvPr/>
        </p:nvSpPr>
        <p:spPr>
          <a:xfrm>
            <a:off x="6091947" y="1708954"/>
            <a:ext cx="1593106" cy="617594"/>
          </a:xfrm>
          <a:prstGeom prst="rect">
            <a:avLst/>
          </a:prstGeom>
          <a:solidFill>
            <a:srgbClr val="FFBA6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Overdraft facility or other short term lending (&lt;1 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3"/>
          <p:cNvSpPr txBox="1"/>
          <p:nvPr/>
        </p:nvSpPr>
        <p:spPr>
          <a:xfrm>
            <a:off x="6091947" y="2632595"/>
            <a:ext cx="1609091" cy="371346"/>
          </a:xfrm>
          <a:prstGeom prst="rect">
            <a:avLst/>
          </a:prstGeom>
          <a:solidFill>
            <a:srgbClr val="FFE8C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Exceptional balancing subsidy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1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1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" name="Google Shape;280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Graphical user interface, application&#10;&#10;Description automatically generated with medium confidence" id="281" name="Google Shape;28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3"/>
          <p:cNvSpPr txBox="1"/>
          <p:nvPr/>
        </p:nvSpPr>
        <p:spPr>
          <a:xfrm>
            <a:off x="1014844" y="721082"/>
            <a:ext cx="1609090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pequeña practica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eistift" id="283" name="Google Shape;28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775" y="33656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"/>
          <p:cNvSpPr txBox="1"/>
          <p:nvPr>
            <p:ph idx="1" type="body"/>
          </p:nvPr>
        </p:nvSpPr>
        <p:spPr>
          <a:xfrm>
            <a:off x="1635269" y="869273"/>
            <a:ext cx="5896299" cy="721066"/>
          </a:xfrm>
          <a:prstGeom prst="rect">
            <a:avLst/>
          </a:prstGeom>
          <a:noFill/>
          <a:ln>
            <a:noFill/>
          </a:ln>
          <a:effectLst>
            <a:outerShdw rotWithShape="0" algn="tl" dir="2700000" dist="38100">
              <a:srgbClr val="000000">
                <a:alpha val="6666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de-DE" sz="1500"/>
              <a:t>Match each need with adequate funding tool:</a:t>
            </a:r>
            <a:endParaRPr/>
          </a:p>
        </p:txBody>
      </p:sp>
      <p:sp>
        <p:nvSpPr>
          <p:cNvPr id="291" name="Google Shape;291;p14"/>
          <p:cNvSpPr txBox="1"/>
          <p:nvPr>
            <p:ph idx="2" type="body"/>
          </p:nvPr>
        </p:nvSpPr>
        <p:spPr>
          <a:xfrm>
            <a:off x="3419475" y="1515191"/>
            <a:ext cx="2300158" cy="31568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1- Compra de un coche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2- Salario de un nuevo empleado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3- Anticipo de una subvención concedida pero aún no liquidada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4- Desajuste de tesorería recurrente debido a la actividad diaria (WCR operativo)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5- Pérdidas en el ejercicio anterior o al principio/pérdidas previstas debido a la ampliación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2162"/>
              <a:buNone/>
            </a:pPr>
            <a:r>
              <a:rPr lang="de-DE" sz="1200"/>
              <a:t>6- Alquileres</a:t>
            </a:r>
            <a:endParaRPr/>
          </a:p>
        </p:txBody>
      </p:sp>
      <p:sp>
        <p:nvSpPr>
          <p:cNvPr id="292" name="Google Shape;292;p14"/>
          <p:cNvSpPr txBox="1"/>
          <p:nvPr/>
        </p:nvSpPr>
        <p:spPr>
          <a:xfrm>
            <a:off x="1282596" y="3597700"/>
            <a:ext cx="1609091" cy="284443"/>
          </a:xfrm>
          <a:prstGeom prst="rect">
            <a:avLst/>
          </a:prstGeom>
          <a:solidFill>
            <a:srgbClr val="FFE8C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4"/>
          <p:cNvSpPr txBox="1"/>
          <p:nvPr/>
        </p:nvSpPr>
        <p:spPr>
          <a:xfrm>
            <a:off x="1298581" y="1697522"/>
            <a:ext cx="1593106" cy="360686"/>
          </a:xfrm>
          <a:prstGeom prst="rect">
            <a:avLst/>
          </a:prstGeom>
          <a:solidFill>
            <a:srgbClr val="FFBA6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Medium – Long term loan (&gt;1 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1290589" y="2295198"/>
            <a:ext cx="1593106" cy="326062"/>
          </a:xfrm>
          <a:prstGeom prst="rect">
            <a:avLst/>
          </a:prstGeom>
          <a:solidFill>
            <a:srgbClr val="FFE8C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 txBox="1"/>
          <p:nvPr/>
        </p:nvSpPr>
        <p:spPr>
          <a:xfrm>
            <a:off x="1282597" y="2818268"/>
            <a:ext cx="1593106" cy="570435"/>
          </a:xfrm>
          <a:prstGeom prst="rect">
            <a:avLst/>
          </a:prstGeom>
          <a:solidFill>
            <a:srgbClr val="FFBA6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Operating grant/subsidy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6091946" y="3364321"/>
            <a:ext cx="1593106" cy="360686"/>
          </a:xfrm>
          <a:prstGeom prst="rect">
            <a:avLst/>
          </a:prstGeom>
          <a:solidFill>
            <a:srgbClr val="FFBA6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Leasing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>
            <a:off x="6091947" y="1708954"/>
            <a:ext cx="1593106" cy="617594"/>
          </a:xfrm>
          <a:prstGeom prst="rect">
            <a:avLst/>
          </a:prstGeom>
          <a:solidFill>
            <a:srgbClr val="FFBA6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Overdraft facility or other short term lending (&lt;1 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4"/>
          <p:cNvSpPr txBox="1"/>
          <p:nvPr/>
        </p:nvSpPr>
        <p:spPr>
          <a:xfrm>
            <a:off x="6091947" y="2632595"/>
            <a:ext cx="1609091" cy="371346"/>
          </a:xfrm>
          <a:prstGeom prst="rect">
            <a:avLst/>
          </a:prstGeom>
          <a:solidFill>
            <a:srgbClr val="FFE8C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Exceptional balancing subsidy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2" name="Google Shape;302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" name="Google Shape;303;p14"/>
          <p:cNvSpPr txBox="1"/>
          <p:nvPr/>
        </p:nvSpPr>
        <p:spPr>
          <a:xfrm>
            <a:off x="3419475" y="460484"/>
            <a:ext cx="3872740" cy="436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i="0" lang="de-DE" sz="21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little warm up exercise</a:t>
            </a:r>
            <a:endParaRPr b="0" i="0" sz="2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 with medium confidence" id="304" name="Google Shape;30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4"/>
          <p:cNvSpPr txBox="1"/>
          <p:nvPr/>
        </p:nvSpPr>
        <p:spPr>
          <a:xfrm>
            <a:off x="1046538" y="795130"/>
            <a:ext cx="13997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little practice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eistift" id="306" name="Google Shape;30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775" y="336565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4"/>
          <p:cNvCxnSpPr/>
          <p:nvPr/>
        </p:nvCxnSpPr>
        <p:spPr>
          <a:xfrm>
            <a:off x="2843346" y="1742022"/>
            <a:ext cx="810300" cy="108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8" name="Google Shape;308;p14"/>
          <p:cNvCxnSpPr/>
          <p:nvPr/>
        </p:nvCxnSpPr>
        <p:spPr>
          <a:xfrm rot="10800000">
            <a:off x="2843226" y="1742022"/>
            <a:ext cx="1108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9" name="Google Shape;309;p14"/>
          <p:cNvCxnSpPr>
            <a:endCxn id="296" idx="1"/>
          </p:cNvCxnSpPr>
          <p:nvPr/>
        </p:nvCxnSpPr>
        <p:spPr>
          <a:xfrm>
            <a:off x="5142446" y="1701164"/>
            <a:ext cx="949500" cy="1843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0" name="Google Shape;310;p14"/>
          <p:cNvCxnSpPr>
            <a:endCxn id="297" idx="1"/>
          </p:cNvCxnSpPr>
          <p:nvPr/>
        </p:nvCxnSpPr>
        <p:spPr>
          <a:xfrm flipH="1" rot="10800000">
            <a:off x="5296947" y="2017751"/>
            <a:ext cx="795000" cy="476100"/>
          </a:xfrm>
          <a:prstGeom prst="straightConnector1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p14"/>
          <p:cNvCxnSpPr>
            <a:stCxn id="294" idx="3"/>
          </p:cNvCxnSpPr>
          <p:nvPr/>
        </p:nvCxnSpPr>
        <p:spPr>
          <a:xfrm>
            <a:off x="2883695" y="2458229"/>
            <a:ext cx="634800" cy="11763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12" name="Google Shape;312;p14"/>
          <p:cNvCxnSpPr>
            <a:stCxn id="298" idx="1"/>
          </p:cNvCxnSpPr>
          <p:nvPr/>
        </p:nvCxnSpPr>
        <p:spPr>
          <a:xfrm flipH="1">
            <a:off x="5490147" y="2818268"/>
            <a:ext cx="601800" cy="874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13" name="Google Shape;313;p14"/>
          <p:cNvCxnSpPr>
            <a:stCxn id="292" idx="3"/>
          </p:cNvCxnSpPr>
          <p:nvPr/>
        </p:nvCxnSpPr>
        <p:spPr>
          <a:xfrm flipH="1" rot="10800000">
            <a:off x="2891687" y="2029921"/>
            <a:ext cx="704100" cy="1710000"/>
          </a:xfrm>
          <a:prstGeom prst="straightConnector1">
            <a:avLst/>
          </a:prstGeom>
          <a:noFill/>
          <a:ln cap="flat" cmpd="sng" w="9525">
            <a:solidFill>
              <a:srgbClr val="351C75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4" name="Google Shape;314;p14"/>
          <p:cNvCxnSpPr>
            <a:stCxn id="292" idx="3"/>
          </p:cNvCxnSpPr>
          <p:nvPr/>
        </p:nvCxnSpPr>
        <p:spPr>
          <a:xfrm>
            <a:off x="2891687" y="3739921"/>
            <a:ext cx="1206600" cy="571200"/>
          </a:xfrm>
          <a:prstGeom prst="straightConnector1">
            <a:avLst/>
          </a:prstGeom>
          <a:noFill/>
          <a:ln cap="flat" cmpd="sng" w="9525">
            <a:solidFill>
              <a:srgbClr val="351C75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5" name="Google Shape;315;p14"/>
          <p:cNvCxnSpPr>
            <a:stCxn id="295" idx="3"/>
          </p:cNvCxnSpPr>
          <p:nvPr/>
        </p:nvCxnSpPr>
        <p:spPr>
          <a:xfrm flipH="1" rot="10800000">
            <a:off x="2875703" y="2010586"/>
            <a:ext cx="662100" cy="109290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16" name="Google Shape;316;p14"/>
          <p:cNvCxnSpPr>
            <a:stCxn id="295" idx="3"/>
          </p:cNvCxnSpPr>
          <p:nvPr/>
        </p:nvCxnSpPr>
        <p:spPr>
          <a:xfrm>
            <a:off x="2875703" y="3103485"/>
            <a:ext cx="1319400" cy="120750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7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de-DE"/>
              <a:t>Necesidades de financiación a corto plazo</a:t>
            </a:r>
            <a:endParaRPr/>
          </a:p>
        </p:txBody>
      </p:sp>
      <p:sp>
        <p:nvSpPr>
          <p:cNvPr id="322" name="Google Shape;322;p77"/>
          <p:cNvSpPr txBox="1"/>
          <p:nvPr/>
        </p:nvSpPr>
        <p:spPr>
          <a:xfrm>
            <a:off x="1657350" y="1579436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b="1" i="0" lang="de-DE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Resumen de las necesidades de financiación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"/>
          <p:cNvSpPr txBox="1"/>
          <p:nvPr/>
        </p:nvSpPr>
        <p:spPr>
          <a:xfrm>
            <a:off x="1863217" y="978651"/>
            <a:ext cx="542912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22D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6"/>
          <p:cNvSpPr txBox="1"/>
          <p:nvPr/>
        </p:nvSpPr>
        <p:spPr>
          <a:xfrm>
            <a:off x="1643063" y="1662950"/>
            <a:ext cx="5773783" cy="668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6"/>
          <p:cNvSpPr txBox="1"/>
          <p:nvPr/>
        </p:nvSpPr>
        <p:spPr>
          <a:xfrm>
            <a:off x="3419475" y="403499"/>
            <a:ext cx="4688205" cy="444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i="0" lang="de-DE" sz="21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¿Recuerdas el capital circulante?</a:t>
            </a:r>
            <a:endParaRPr/>
          </a:p>
        </p:txBody>
      </p:sp>
      <p:cxnSp>
        <p:nvCxnSpPr>
          <p:cNvPr id="330" name="Google Shape;330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1" name="Google Shape;331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2" name="Google Shape;332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3" name="Google Shape;3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69201"/>
            <a:ext cx="4572000" cy="207286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6"/>
          <p:cNvSpPr txBox="1"/>
          <p:nvPr/>
        </p:nvSpPr>
        <p:spPr>
          <a:xfrm>
            <a:off x="4446350" y="1169200"/>
            <a:ext cx="4466400" cy="21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Necesidades de capital circulante : recursos financieros necesarios para cubrir su ciclo de explotación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Discrepancias entre las operaciones y los flujos de caja reales</a:t>
            </a:r>
            <a:endParaRPr/>
          </a:p>
        </p:txBody>
      </p:sp>
      <p:sp>
        <p:nvSpPr>
          <p:cNvPr id="336" name="Google Shape;336;p16"/>
          <p:cNvSpPr txBox="1"/>
          <p:nvPr/>
        </p:nvSpPr>
        <p:spPr>
          <a:xfrm>
            <a:off x="1518557" y="3738532"/>
            <a:ext cx="6967075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de-DE" sz="1600" u="none" cap="none" strike="noStrike">
                <a:solidFill>
                  <a:srgbClr val="FF6B26"/>
                </a:solidFill>
                <a:latin typeface="Open Sans"/>
                <a:ea typeface="Open Sans"/>
                <a:cs typeface="Open Sans"/>
                <a:sym typeface="Open Sans"/>
              </a:rPr>
              <a:t>WCR = Cuentas por cobrar + Inventario - Cuentas por pagar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de-DE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(elementos excepcionales y financieros reservados)</a:t>
            </a:r>
            <a:endParaRPr/>
          </a:p>
        </p:txBody>
      </p:sp>
      <p:sp>
        <p:nvSpPr>
          <p:cNvPr id="337" name="Google Shape;337;p16"/>
          <p:cNvSpPr txBox="1"/>
          <p:nvPr>
            <p:ph idx="12" type="sldNum"/>
          </p:nvPr>
        </p:nvSpPr>
        <p:spPr>
          <a:xfrm>
            <a:off x="8747592" y="4903627"/>
            <a:ext cx="388789" cy="115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338" name="Google Shape;33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1"/>
          <p:cNvSpPr txBox="1"/>
          <p:nvPr>
            <p:ph idx="1" type="body"/>
          </p:nvPr>
        </p:nvSpPr>
        <p:spPr>
          <a:xfrm>
            <a:off x="1587061" y="1460946"/>
            <a:ext cx="7315201" cy="2608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sz="1500"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lang="de-DE" sz="1500"/>
              <a:t>Estimación anterior y tendencia de la RMC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de-DE" sz="1200"/>
              <a:t>ayuda a prever las necesidades futuras de capital circulante (WCR)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de-DE" sz="1200"/>
              <a:t>ayuda a identificar las posibilidades de mejora en la gestión de la tesorería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de-DE" sz="1200"/>
              <a:t>Gestión de deudores y acreedores (véase la sección "fuentes de financiación")</a:t>
            </a:r>
            <a:endParaRPr/>
          </a:p>
          <a:p>
            <a:pPr indent="-114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sz="4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lang="de-DE" sz="1500"/>
              <a:t>Based on your past financial statements + forecasts :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de-DE" sz="1200"/>
              <a:t>Días de ventas pendientes : Clientes pendientes de cobro/Ventas brutas x 365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de-DE" sz="1200"/>
              <a:t>Días de Aprovisionamientos pendientes (incluyendo salarios e impuestos impagados) : Proveedores a cobrar/ Compras brutas x 365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</a:pPr>
            <a:r>
              <a:rPr lang="de-DE" sz="1200"/>
              <a:t>WCR/Ventas brutas x 365 (más bien una regla empírica)</a:t>
            </a:r>
            <a:endParaRPr/>
          </a:p>
          <a:p>
            <a: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None/>
            </a:pPr>
            <a:r>
              <a:t/>
            </a:r>
            <a:endParaRPr sz="4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lang="de-DE" sz="1500"/>
              <a:t>Basado sólo en previsiones: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−"/>
            </a:pPr>
            <a:r>
              <a:rPr lang="de-DE" sz="1200"/>
              <a:t>ratio DSO/DPO medio (referencia del sector, limitaciones reglamentarias, condiciones negociadas) aplicado a la previsión de la cuenta de resultados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−"/>
            </a:pPr>
            <a:r>
              <a:rPr lang="de-DE" sz="1200"/>
              <a:t>proyecciones del flujo de caja operativo (visualización del WCR a lo largo del año)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45" name="Google Shape;345;p31"/>
          <p:cNvSpPr txBox="1"/>
          <p:nvPr/>
        </p:nvSpPr>
        <p:spPr>
          <a:xfrm>
            <a:off x="2477725" y="443829"/>
            <a:ext cx="6666276" cy="512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11"/>
              <a:buFont typeface="Raleway"/>
              <a:buNone/>
            </a:pPr>
            <a:r>
              <a:rPr b="1" i="0" lang="de-DE" sz="21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Necesidades de capital circulante: una estimación</a:t>
            </a:r>
            <a:endParaRPr/>
          </a:p>
        </p:txBody>
      </p:sp>
      <p:cxnSp>
        <p:nvCxnSpPr>
          <p:cNvPr id="346" name="Google Shape;346;p31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7" name="Google Shape;347;p3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48" name="Google Shape;34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350" name="Google Shape;35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de-DE"/>
              <a:t>Necesidades de financiación a largo plazo</a:t>
            </a:r>
            <a:endParaRPr/>
          </a:p>
        </p:txBody>
      </p:sp>
      <p:sp>
        <p:nvSpPr>
          <p:cNvPr id="356" name="Google Shape;356;p17"/>
          <p:cNvSpPr txBox="1"/>
          <p:nvPr/>
        </p:nvSpPr>
        <p:spPr>
          <a:xfrm>
            <a:off x="1534240" y="1469231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b="1" i="0" lang="de-DE" sz="4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Resumen de las necesidades de financiación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"/>
          <p:cNvSpPr txBox="1"/>
          <p:nvPr/>
        </p:nvSpPr>
        <p:spPr>
          <a:xfrm>
            <a:off x="1863217" y="978651"/>
            <a:ext cx="542912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22D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8"/>
          <p:cNvSpPr txBox="1"/>
          <p:nvPr/>
        </p:nvSpPr>
        <p:spPr>
          <a:xfrm>
            <a:off x="1863216" y="1166813"/>
            <a:ext cx="6858707" cy="29980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Activos materiales: locales, maquinaria</a:t>
            </a:r>
            <a:endParaRPr/>
          </a:p>
          <a:p>
            <a:pPr indent="-1143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b="0" i="0" sz="1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Activos inmateriales : I+D, desarrollo de nuevas oportunidades de negocio (financiación de pérdidas de explotación -&gt; crecimiento del fondo de comercio de la empresa)</a:t>
            </a:r>
            <a:endParaRPr/>
          </a:p>
          <a:p>
            <a:pPr indent="-1143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b="0" i="0" sz="1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Activos financieros : propiedad de filiales, otras inversiones financieras</a:t>
            </a:r>
            <a:endParaRPr/>
          </a:p>
          <a:p>
            <a:pPr indent="-1143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b="0" i="0" sz="1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" name="Google Shape;363;p18"/>
          <p:cNvSpPr txBox="1"/>
          <p:nvPr/>
        </p:nvSpPr>
        <p:spPr>
          <a:xfrm>
            <a:off x="1851660" y="491284"/>
            <a:ext cx="6399389" cy="9747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i="0" lang="de-DE" sz="21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Inversiones: aumentar los activos de la empresa</a:t>
            </a:r>
            <a:endParaRPr/>
          </a:p>
        </p:txBody>
      </p:sp>
      <p:cxnSp>
        <p:nvCxnSpPr>
          <p:cNvPr id="364" name="Google Shape;364;p18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5" name="Google Shape;365;p1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1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67" name="Google Shape;36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8"/>
          <p:cNvSpPr txBox="1"/>
          <p:nvPr>
            <p:ph idx="12" type="sldNum"/>
          </p:nvPr>
        </p:nvSpPr>
        <p:spPr>
          <a:xfrm>
            <a:off x="8747592" y="4903627"/>
            <a:ext cx="388789" cy="115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369" name="Google Shape;36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e-DE"/>
              <a:t>Unidades de trabajo</a:t>
            </a:r>
            <a:endParaRPr/>
          </a:p>
        </p:txBody>
      </p:sp>
      <p:sp>
        <p:nvSpPr>
          <p:cNvPr id="103" name="Google Shape;103;p2"/>
          <p:cNvSpPr txBox="1"/>
          <p:nvPr>
            <p:ph idx="2" type="body"/>
          </p:nvPr>
        </p:nvSpPr>
        <p:spPr>
          <a:xfrm>
            <a:off x="4833302" y="829050"/>
            <a:ext cx="3837000" cy="24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de-DE" sz="3000"/>
              <a:t>Plano del módulo</a:t>
            </a:r>
            <a:endParaRPr b="1" sz="3000"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de-DE" sz="1600"/>
              <a:t>Panorama de los ciclos de tesorería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de-DE" sz="1600"/>
              <a:t>Visión general de las necesidades de financiación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de-DE" sz="1600"/>
              <a:t>Herramientas básicas de apoyo a la evaluación de las necesidades de financiación 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de-DE" sz="1600"/>
              <a:t>Fuentes de financiación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de-DE" sz="1600"/>
              <a:t>Estrategia de financiación y cómo afecta a su empresa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500"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"/>
          <p:cNvSpPr txBox="1"/>
          <p:nvPr>
            <p:ph idx="1" type="subTitle"/>
          </p:nvPr>
        </p:nvSpPr>
        <p:spPr>
          <a:xfrm>
            <a:off x="2390267" y="3791712"/>
            <a:ext cx="6331500" cy="6884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de-DE"/>
              <a:t>I- Estados financieros : cómo interactúan y se integran</a:t>
            </a:r>
            <a:endParaRPr/>
          </a:p>
        </p:txBody>
      </p:sp>
      <p:sp>
        <p:nvSpPr>
          <p:cNvPr id="375" name="Google Shape;375;p20"/>
          <p:cNvSpPr txBox="1"/>
          <p:nvPr/>
        </p:nvSpPr>
        <p:spPr>
          <a:xfrm>
            <a:off x="704258" y="553623"/>
            <a:ext cx="7244925" cy="32380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b="1" i="0" lang="de-DE" sz="45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Herramientas básicas de apoyo a la evaluación de las necesidades de financiación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"/>
          <p:cNvSpPr txBox="1"/>
          <p:nvPr>
            <p:ph type="title"/>
          </p:nvPr>
        </p:nvSpPr>
        <p:spPr>
          <a:xfrm>
            <a:off x="2036064" y="407279"/>
            <a:ext cx="7107935" cy="747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2100"/>
              <a:t>Cuenta de resultados : flujos potenciales de tesorería de explotación generados por su actividad</a:t>
            </a:r>
            <a:endParaRPr/>
          </a:p>
        </p:txBody>
      </p:sp>
      <p:pic>
        <p:nvPicPr>
          <p:cNvPr id="381" name="Google Shape;38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1"/>
          <p:cNvSpPr txBox="1"/>
          <p:nvPr/>
        </p:nvSpPr>
        <p:spPr>
          <a:xfrm>
            <a:off x="93375" y="1227473"/>
            <a:ext cx="4478626" cy="35527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Cuenta de resultados = riqueza creada o destruida por la empresa</a:t>
            </a:r>
            <a:endParaRPr/>
          </a:p>
          <a:p>
            <a: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Riqueza generada ≠ tesorería generada</a:t>
            </a:r>
            <a:endParaRPr/>
          </a:p>
          <a:p>
            <a: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b="0" i="0" sz="13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21"/>
          <p:cNvGrpSpPr/>
          <p:nvPr/>
        </p:nvGrpSpPr>
        <p:grpSpPr>
          <a:xfrm>
            <a:off x="290456" y="2104230"/>
            <a:ext cx="5016104" cy="2282986"/>
            <a:chOff x="725" y="1818"/>
            <a:chExt cx="4213" cy="1502"/>
          </a:xfrm>
        </p:grpSpPr>
        <p:sp>
          <p:nvSpPr>
            <p:cNvPr id="384" name="Google Shape;384;p21"/>
            <p:cNvSpPr txBox="1"/>
            <p:nvPr/>
          </p:nvSpPr>
          <p:spPr>
            <a:xfrm>
              <a:off x="2054" y="2437"/>
              <a:ext cx="805" cy="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Résultat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1826" y="1818"/>
              <a:ext cx="1070" cy="1192"/>
            </a:xfrm>
            <a:prstGeom prst="rect">
              <a:avLst/>
            </a:prstGeom>
            <a:solidFill>
              <a:srgbClr val="FFE8CB"/>
            </a:solidFill>
            <a:ln cap="flat" cmpd="sng" w="9525">
              <a:solidFill>
                <a:srgbClr val="B1B1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3049" y="1818"/>
              <a:ext cx="1069" cy="1467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rgbClr val="B1B1B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1"/>
            <p:cNvSpPr txBox="1"/>
            <p:nvPr/>
          </p:nvSpPr>
          <p:spPr>
            <a:xfrm>
              <a:off x="1892" y="1941"/>
              <a:ext cx="1070" cy="1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52387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0" i="0" lang="de-DE" sz="82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de-DE" sz="825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COGS</a:t>
              </a:r>
              <a:br>
                <a:rPr b="0" i="0" lang="de-DE" sz="82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de-DE" sz="82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b="0" i="0" lang="de-DE" sz="825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Fuel &amp;Energy</a:t>
              </a:r>
              <a:endParaRPr b="0" i="0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-52387" lvl="0" marL="0" marR="0" rtl="0" algn="l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0" i="0" lang="de-DE" sz="825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 General expenses</a:t>
              </a:r>
              <a:endParaRPr b="0" i="0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-52387" lvl="0" marL="0" marR="0" rtl="0" algn="l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0" i="0" lang="de-DE" sz="825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 Employee salary costs</a:t>
              </a:r>
              <a:br>
                <a:rPr b="0" i="0" lang="de-DE" sz="82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de-DE" sz="82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</a:t>
              </a:r>
              <a:r>
                <a:rPr b="0" i="0" lang="de-DE" sz="825" u="none" cap="none" strike="noStrike">
                  <a:solidFill>
                    <a:schemeClr val="dk1"/>
                  </a:solidFill>
                  <a:highlight>
                    <a:srgbClr val="FED211"/>
                  </a:highlight>
                  <a:latin typeface="Arial"/>
                  <a:ea typeface="Arial"/>
                  <a:cs typeface="Arial"/>
                  <a:sym typeface="Arial"/>
                </a:rPr>
                <a:t>Cost of debt financing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2387" lvl="0" marL="0" marR="0" rtl="0" algn="l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0" i="0" lang="de-DE" sz="82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Taxes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2387" lvl="0" marL="0" marR="0" rtl="0" algn="l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0" i="0" lang="de-DE" sz="825" u="none" cap="none" strike="noStrike">
                  <a:solidFill>
                    <a:schemeClr val="dk1"/>
                  </a:solidFill>
                  <a:highlight>
                    <a:srgbClr val="A3D869"/>
                  </a:highlight>
                  <a:latin typeface="Arial"/>
                  <a:ea typeface="Arial"/>
                  <a:cs typeface="Arial"/>
                  <a:sym typeface="Arial"/>
                </a:rPr>
                <a:t> D&amp;A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45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t/>
              </a:r>
              <a:endParaRPr b="0" i="0" sz="8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1"/>
            <p:cNvSpPr txBox="1"/>
            <p:nvPr/>
          </p:nvSpPr>
          <p:spPr>
            <a:xfrm>
              <a:off x="3058" y="2179"/>
              <a:ext cx="1074" cy="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52387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0" i="0" lang="de-DE" sz="825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Ingresos</a:t>
              </a:r>
              <a:endParaRPr/>
            </a:p>
            <a:p>
              <a:pPr indent="-52387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0" i="0" lang="de-DE" sz="825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Subvenciones</a:t>
              </a:r>
              <a:endParaRPr/>
            </a:p>
            <a:p>
              <a:pPr indent="-52387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0" i="0" lang="de-DE" sz="825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Reversión de provisión o amortización</a:t>
              </a:r>
              <a:endParaRPr/>
            </a:p>
            <a:p>
              <a:pPr indent="-52387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Char char="-"/>
              </a:pPr>
              <a:r>
                <a:rPr b="0" i="0" lang="de-DE" sz="825" u="none" cap="none" strike="noStrik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Ingresos financieros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413"/>
                </a:spcBef>
                <a:spcAft>
                  <a:spcPts val="0"/>
                </a:spcAft>
                <a:buClr>
                  <a:srgbClr val="000000"/>
                </a:buClr>
                <a:buSzPts val="825"/>
                <a:buFont typeface="Arial"/>
                <a:buNone/>
              </a:pPr>
              <a:r>
                <a:t/>
              </a:r>
              <a:endParaRPr b="0" i="0" sz="8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9" name="Google Shape;389;p21"/>
            <p:cNvCxnSpPr/>
            <p:nvPr/>
          </p:nvCxnSpPr>
          <p:spPr>
            <a:xfrm>
              <a:off x="1420" y="2123"/>
              <a:ext cx="644" cy="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90" name="Google Shape;390;p21"/>
            <p:cNvSpPr txBox="1"/>
            <p:nvPr/>
          </p:nvSpPr>
          <p:spPr>
            <a:xfrm>
              <a:off x="4221" y="1941"/>
              <a:ext cx="717" cy="3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de-DE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Ingresos generados </a:t>
              </a:r>
              <a:endParaRPr/>
            </a:p>
          </p:txBody>
        </p:sp>
        <p:sp>
          <p:nvSpPr>
            <p:cNvPr id="391" name="Google Shape;391;p21"/>
            <p:cNvSpPr txBox="1"/>
            <p:nvPr/>
          </p:nvSpPr>
          <p:spPr>
            <a:xfrm>
              <a:off x="725" y="1901"/>
              <a:ext cx="826" cy="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de-DE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Gastos generados por las operaciones</a:t>
              </a: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1837" y="3066"/>
              <a:ext cx="1070" cy="222"/>
            </a:xfrm>
            <a:prstGeom prst="rect">
              <a:avLst/>
            </a:prstGeom>
            <a:solidFill>
              <a:srgbClr val="FFBA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3" name="Google Shape;393;p21"/>
            <p:cNvCxnSpPr/>
            <p:nvPr/>
          </p:nvCxnSpPr>
          <p:spPr>
            <a:xfrm>
              <a:off x="3683" y="2121"/>
              <a:ext cx="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94" name="Google Shape;394;p21"/>
            <p:cNvCxnSpPr/>
            <p:nvPr/>
          </p:nvCxnSpPr>
          <p:spPr>
            <a:xfrm flipH="1" rot="10800000">
              <a:off x="1423" y="3141"/>
              <a:ext cx="389" cy="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95" name="Google Shape;395;p21"/>
            <p:cNvSpPr txBox="1"/>
            <p:nvPr/>
          </p:nvSpPr>
          <p:spPr>
            <a:xfrm>
              <a:off x="765" y="2864"/>
              <a:ext cx="826" cy="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de-DE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Riqueza generada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de-DE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(+ or -)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1"/>
            <p:cNvSpPr txBox="1"/>
            <p:nvPr/>
          </p:nvSpPr>
          <p:spPr>
            <a:xfrm>
              <a:off x="1826" y="3079"/>
              <a:ext cx="906" cy="1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 income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21"/>
          <p:cNvSpPr txBox="1"/>
          <p:nvPr>
            <p:ph idx="1" type="body"/>
          </p:nvPr>
        </p:nvSpPr>
        <p:spPr>
          <a:xfrm>
            <a:off x="4822945" y="1227473"/>
            <a:ext cx="4227680" cy="2801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lang="de-D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Flujo de caja potencialmente generado por la actividad = EBITDA (</a:t>
            </a:r>
            <a:r>
              <a:rPr i="1" lang="de-DE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beneficios antes de impuestos, depreciaciones y amortizaciones)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lang="de-D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EBITDA no refleja las discrepancias generadas por los ciclos de producción/comercialización (alias WCR ☺).</a:t>
            </a:r>
            <a:endParaRPr/>
          </a:p>
          <a:p>
            <a: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lang="de-D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EBITDA n – </a:t>
            </a:r>
            <a:r>
              <a:rPr b="1" lang="de-D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Variation in WCR (n –(n-1)) </a:t>
            </a:r>
            <a:r>
              <a:rPr lang="de-D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Operating cash flow n</a:t>
            </a:r>
            <a:endParaRPr/>
          </a:p>
          <a:p>
            <a: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8" name="Google Shape;398;p21"/>
          <p:cNvGraphicFramePr/>
          <p:nvPr/>
        </p:nvGraphicFramePr>
        <p:xfrm>
          <a:off x="5429195" y="1974016"/>
          <a:ext cx="3000000" cy="3000000"/>
        </p:xfrm>
        <a:graphic>
          <a:graphicData uri="http://schemas.openxmlformats.org/drawingml/2006/table">
            <a:tbl>
              <a:tblPr bandRow="1">
                <a:gradFill>
                  <a:gsLst>
                    <a:gs pos="0">
                      <a:srgbClr val="FFB576"/>
                    </a:gs>
                    <a:gs pos="35000">
                      <a:srgbClr val="FFCA9F"/>
                    </a:gs>
                    <a:gs pos="100000">
                      <a:srgbClr val="FFE9D7"/>
                    </a:gs>
                  </a:gsLst>
                  <a:lin ang="16200000" scaled="0"/>
                </a:gradFill>
                <a:tableStyleId>{D5B5435B-083E-4EBB-A6BE-FAC1B0B467FE}</a:tableStyleId>
              </a:tblPr>
              <a:tblGrid>
                <a:gridCol w="3085425"/>
              </a:tblGrid>
              <a:tr h="250325">
                <a:tc>
                  <a:txBody>
                    <a:bodyPr/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Net income</a:t>
                      </a:r>
                      <a:endParaRPr b="1" i="0" sz="11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  <a:tr h="246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1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+/- non cash and non operation related expenses  (D&amp;A, Non recurring items)</a:t>
                      </a:r>
                      <a:endParaRPr b="1" i="0" sz="11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  <p:sp>
        <p:nvSpPr>
          <p:cNvPr id="399" name="Google Shape;39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400" name="Google Shape;40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5"/>
          <p:cNvSpPr txBox="1"/>
          <p:nvPr>
            <p:ph idx="4294967295" type="title"/>
          </p:nvPr>
        </p:nvSpPr>
        <p:spPr>
          <a:xfrm>
            <a:off x="718275" y="444480"/>
            <a:ext cx="8322670" cy="6380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2100"/>
              <a:t>Balance: lo que la empresa posee, lo que debe y lo que vale. </a:t>
            </a:r>
            <a:endParaRPr/>
          </a:p>
        </p:txBody>
      </p:sp>
      <p:sp>
        <p:nvSpPr>
          <p:cNvPr id="407" name="Google Shape;407;p25"/>
          <p:cNvSpPr txBox="1"/>
          <p:nvPr>
            <p:ph idx="4294967295" type="body"/>
          </p:nvPr>
        </p:nvSpPr>
        <p:spPr>
          <a:xfrm>
            <a:off x="1303725" y="1111325"/>
            <a:ext cx="7035900" cy="38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None/>
            </a:pPr>
            <a:r>
              <a:t/>
            </a:r>
            <a:endParaRPr sz="225"/>
          </a:p>
          <a:p>
            <a:pPr indent="-3365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de-DE" sz="1300">
                <a:latin typeface="Arial"/>
                <a:ea typeface="Arial"/>
                <a:cs typeface="Arial"/>
                <a:sym typeface="Arial"/>
              </a:rPr>
              <a:t>Realiza un seguimiento de todos los flujos que no se ven directamente en la cuenta de resultados</a:t>
            </a:r>
            <a:endParaRPr/>
          </a:p>
          <a:p>
            <a:pPr indent="-3365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</a:pPr>
            <a:r>
              <a:rPr lang="de-DE" sz="1300">
                <a:latin typeface="Arial"/>
                <a:ea typeface="Arial"/>
                <a:cs typeface="Arial"/>
                <a:sym typeface="Arial"/>
              </a:rPr>
              <a:t>Permite ver las discrepancias en los flujos de caja del ciclo de explotación</a:t>
            </a:r>
            <a:endParaRPr/>
          </a:p>
          <a:p>
            <a:pPr indent="-25717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300"/>
          </a:p>
        </p:txBody>
      </p:sp>
      <p:sp>
        <p:nvSpPr>
          <p:cNvPr id="408" name="Google Shape;408;p25"/>
          <p:cNvSpPr txBox="1"/>
          <p:nvPr/>
        </p:nvSpPr>
        <p:spPr>
          <a:xfrm>
            <a:off x="2842725" y="4388625"/>
            <a:ext cx="4665000" cy="242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Activo = Pasivo y fondos propios</a:t>
            </a:r>
            <a:endParaRPr/>
          </a:p>
        </p:txBody>
      </p:sp>
      <p:sp>
        <p:nvSpPr>
          <p:cNvPr id="409" name="Google Shape;409;p25"/>
          <p:cNvSpPr txBox="1"/>
          <p:nvPr/>
        </p:nvSpPr>
        <p:spPr>
          <a:xfrm>
            <a:off x="881150" y="3135200"/>
            <a:ext cx="1754400" cy="831000"/>
          </a:xfrm>
          <a:prstGeom prst="rect">
            <a:avLst/>
          </a:prstGeom>
          <a:solidFill>
            <a:schemeClr val="lt1">
              <a:alpha val="0"/>
            </a:scheme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parte inferior refleja la estrategia de inversión y financiación de la empresa</a:t>
            </a:r>
            <a:endParaRPr/>
          </a:p>
        </p:txBody>
      </p:sp>
      <p:sp>
        <p:nvSpPr>
          <p:cNvPr id="410" name="Google Shape;410;p25"/>
          <p:cNvSpPr txBox="1"/>
          <p:nvPr/>
        </p:nvSpPr>
        <p:spPr>
          <a:xfrm>
            <a:off x="921225" y="1852075"/>
            <a:ext cx="1754400" cy="830956"/>
          </a:xfrm>
          <a:prstGeom prst="rect">
            <a:avLst/>
          </a:prstGeom>
          <a:solidFill>
            <a:schemeClr val="lt1">
              <a:alpha val="0"/>
            </a:scheme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parte superior refleja el ciclo operativo de la empresa</a:t>
            </a:r>
            <a:endParaRPr/>
          </a:p>
        </p:txBody>
      </p:sp>
      <p:sp>
        <p:nvSpPr>
          <p:cNvPr id="411" name="Google Shape;411;p25"/>
          <p:cNvSpPr/>
          <p:nvPr/>
        </p:nvSpPr>
        <p:spPr>
          <a:xfrm>
            <a:off x="2828925" y="1709401"/>
            <a:ext cx="2314500" cy="1302300"/>
          </a:xfrm>
          <a:prstGeom prst="roundRect">
            <a:avLst>
              <a:gd fmla="val 16667" name="adj"/>
            </a:avLst>
          </a:prstGeom>
          <a:solidFill>
            <a:srgbClr val="57C5FF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Current assets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(inventory, accounts receivable (customers, funders…) ; cash)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5"/>
          <p:cNvSpPr/>
          <p:nvPr/>
        </p:nvSpPr>
        <p:spPr>
          <a:xfrm>
            <a:off x="2807378" y="3028607"/>
            <a:ext cx="2314500" cy="1302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Non-current assets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(property, technology, …)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5"/>
          <p:cNvSpPr/>
          <p:nvPr/>
        </p:nvSpPr>
        <p:spPr>
          <a:xfrm>
            <a:off x="5182374" y="1737573"/>
            <a:ext cx="2314500" cy="770400"/>
          </a:xfrm>
          <a:prstGeom prst="roundRect">
            <a:avLst>
              <a:gd fmla="val 16667" name="adj"/>
            </a:avLst>
          </a:prstGeom>
          <a:solidFill>
            <a:srgbClr val="FED21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Current liabilities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(accounts payable -suppliers, employees, welfare…- short term debt…)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5"/>
          <p:cNvSpPr/>
          <p:nvPr/>
        </p:nvSpPr>
        <p:spPr>
          <a:xfrm>
            <a:off x="5189339" y="2530668"/>
            <a:ext cx="2314500" cy="770400"/>
          </a:xfrm>
          <a:prstGeom prst="roundRect">
            <a:avLst>
              <a:gd fmla="val 16667" name="adj"/>
            </a:avLst>
          </a:prstGeom>
          <a:solidFill>
            <a:srgbClr val="FF7900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 current liabilities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(medium/LT debt)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5"/>
          <p:cNvSpPr/>
          <p:nvPr/>
        </p:nvSpPr>
        <p:spPr>
          <a:xfrm>
            <a:off x="5179335" y="3339067"/>
            <a:ext cx="2314500" cy="94950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(shareholders’ equity, retained earnings, net income)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6" name="Google Shape;416;p2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7" name="Google Shape;417;p25"/>
          <p:cNvCxnSpPr/>
          <p:nvPr/>
        </p:nvCxnSpPr>
        <p:spPr>
          <a:xfrm>
            <a:off x="2477724" y="468875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18" name="Google Shape;4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420" name="Google Shape;42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3"/>
          <p:cNvSpPr txBox="1"/>
          <p:nvPr>
            <p:ph type="title"/>
          </p:nvPr>
        </p:nvSpPr>
        <p:spPr>
          <a:xfrm>
            <a:off x="2596896" y="450186"/>
            <a:ext cx="6533606" cy="6435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2100"/>
              <a:t>De la cuenta de resultados y el balance al estado de tesorería y las previsiones</a:t>
            </a:r>
            <a:endParaRPr/>
          </a:p>
        </p:txBody>
      </p:sp>
      <p:sp>
        <p:nvSpPr>
          <p:cNvPr id="427" name="Google Shape;427;p33"/>
          <p:cNvSpPr/>
          <p:nvPr/>
        </p:nvSpPr>
        <p:spPr>
          <a:xfrm>
            <a:off x="1222430" y="2969059"/>
            <a:ext cx="891043" cy="87958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3"/>
          <p:cNvSpPr/>
          <p:nvPr/>
        </p:nvSpPr>
        <p:spPr>
          <a:xfrm>
            <a:off x="2109353" y="1580103"/>
            <a:ext cx="874359" cy="593658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1C91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Expenses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3"/>
          <p:cNvSpPr/>
          <p:nvPr/>
        </p:nvSpPr>
        <p:spPr>
          <a:xfrm>
            <a:off x="2129158" y="3469230"/>
            <a:ext cx="862644" cy="34973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006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3"/>
          <p:cNvSpPr/>
          <p:nvPr/>
        </p:nvSpPr>
        <p:spPr>
          <a:xfrm>
            <a:off x="2129158" y="2988135"/>
            <a:ext cx="862644" cy="447763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rgbClr val="3B87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Liabilities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3"/>
          <p:cNvSpPr/>
          <p:nvPr/>
        </p:nvSpPr>
        <p:spPr>
          <a:xfrm>
            <a:off x="1220210" y="1580103"/>
            <a:ext cx="874359" cy="88187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3"/>
          <p:cNvSpPr/>
          <p:nvPr/>
        </p:nvSpPr>
        <p:spPr>
          <a:xfrm>
            <a:off x="2113473" y="2173761"/>
            <a:ext cx="862644" cy="288217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006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Profit (or Loss)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3" name="Google Shape;433;p33"/>
          <p:cNvGrpSpPr/>
          <p:nvPr/>
        </p:nvGrpSpPr>
        <p:grpSpPr>
          <a:xfrm>
            <a:off x="5024813" y="1620177"/>
            <a:ext cx="2441359" cy="2044080"/>
            <a:chOff x="174382" y="61235"/>
            <a:chExt cx="2441359" cy="2044080"/>
          </a:xfrm>
        </p:grpSpPr>
        <p:sp>
          <p:nvSpPr>
            <p:cNvPr id="434" name="Google Shape;434;p33"/>
            <p:cNvSpPr/>
            <p:nvPr/>
          </p:nvSpPr>
          <p:spPr>
            <a:xfrm>
              <a:off x="174382" y="61235"/>
              <a:ext cx="2441359" cy="501840"/>
            </a:xfrm>
            <a:prstGeom prst="roundRect">
              <a:avLst>
                <a:gd fmla="val 16667" name="adj"/>
              </a:avLst>
            </a:prstGeom>
            <a:solidFill>
              <a:srgbClr val="0057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3"/>
            <p:cNvSpPr txBox="1"/>
            <p:nvPr/>
          </p:nvSpPr>
          <p:spPr>
            <a:xfrm>
              <a:off x="198880" y="85733"/>
              <a:ext cx="2392363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2275" spcFirstLastPara="1" rIns="92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de-DE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Cash flow from operating activities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174382" y="832355"/>
              <a:ext cx="2441359" cy="501840"/>
            </a:xfrm>
            <a:prstGeom prst="roundRect">
              <a:avLst>
                <a:gd fmla="val 16667" name="adj"/>
              </a:avLst>
            </a:prstGeom>
            <a:solidFill>
              <a:srgbClr val="0057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3"/>
            <p:cNvSpPr txBox="1"/>
            <p:nvPr/>
          </p:nvSpPr>
          <p:spPr>
            <a:xfrm>
              <a:off x="198880" y="856853"/>
              <a:ext cx="2392363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2275" spcFirstLastPara="1" rIns="92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de-DE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Cash flow from investing activities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174382" y="1603475"/>
              <a:ext cx="2441359" cy="50184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3"/>
            <p:cNvSpPr txBox="1"/>
            <p:nvPr/>
          </p:nvSpPr>
          <p:spPr>
            <a:xfrm>
              <a:off x="198880" y="1627973"/>
              <a:ext cx="2392363" cy="452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2275" spcFirstLastPara="1" rIns="922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de-DE" sz="10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Cash flow from financing activities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0" name="Google Shape;440;p3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1" name="Google Shape;441;p3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42" name="Google Shape;44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3"/>
          <p:cNvSpPr txBox="1"/>
          <p:nvPr>
            <p:ph idx="12" type="sldNum"/>
          </p:nvPr>
        </p:nvSpPr>
        <p:spPr>
          <a:xfrm>
            <a:off x="8693126" y="4761894"/>
            <a:ext cx="349001" cy="265701"/>
          </a:xfrm>
          <a:prstGeom prst="rect">
            <a:avLst/>
          </a:prstGeom>
          <a:noFill/>
          <a:ln>
            <a:noFill/>
          </a:ln>
        </p:spPr>
        <p:txBody>
          <a:bodyPr anchorCtr="0" anchor="t" bIns="36800" lIns="73625" spcFirstLastPara="1" rIns="73625" wrap="square" tIns="36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444" name="Google Shape;44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5" name="Google Shape;445;p33"/>
          <p:cNvCxnSpPr>
            <a:stCxn id="427" idx="0"/>
            <a:endCxn id="436" idx="1"/>
          </p:cNvCxnSpPr>
          <p:nvPr/>
        </p:nvCxnSpPr>
        <p:spPr>
          <a:xfrm rot="-5400000">
            <a:off x="3183102" y="1127209"/>
            <a:ext cx="326700" cy="3357000"/>
          </a:xfrm>
          <a:prstGeom prst="curvedConnector2">
            <a:avLst/>
          </a:prstGeom>
          <a:noFill/>
          <a:ln cap="flat" cmpd="sng" w="31750">
            <a:solidFill>
              <a:srgbClr val="00549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6" name="Google Shape;446;p33"/>
          <p:cNvCxnSpPr>
            <a:endCxn id="434" idx="2"/>
          </p:cNvCxnSpPr>
          <p:nvPr/>
        </p:nvCxnSpPr>
        <p:spPr>
          <a:xfrm>
            <a:off x="2976093" y="2069517"/>
            <a:ext cx="3269400" cy="52500"/>
          </a:xfrm>
          <a:prstGeom prst="curvedConnector4">
            <a:avLst>
              <a:gd fmla="val 4413" name="adj1"/>
              <a:gd fmla="val 535429" name="adj2"/>
            </a:avLst>
          </a:prstGeom>
          <a:noFill/>
          <a:ln cap="flat" cmpd="sng" w="31750">
            <a:solidFill>
              <a:srgbClr val="1D958D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447" name="Google Shape;447;p33"/>
          <p:cNvSpPr/>
          <p:nvPr/>
        </p:nvSpPr>
        <p:spPr>
          <a:xfrm>
            <a:off x="2976117" y="1948929"/>
            <a:ext cx="45719" cy="120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3"/>
          <p:cNvSpPr txBox="1"/>
          <p:nvPr/>
        </p:nvSpPr>
        <p:spPr>
          <a:xfrm>
            <a:off x="351550" y="1580103"/>
            <a:ext cx="1136157" cy="46162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Cuenta de resultados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3"/>
          <p:cNvSpPr txBox="1"/>
          <p:nvPr/>
        </p:nvSpPr>
        <p:spPr>
          <a:xfrm>
            <a:off x="407237" y="3013827"/>
            <a:ext cx="1136157" cy="46162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Balance general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0" name="Google Shape;450;p33"/>
          <p:cNvCxnSpPr>
            <a:endCxn id="434" idx="0"/>
          </p:cNvCxnSpPr>
          <p:nvPr/>
        </p:nvCxnSpPr>
        <p:spPr>
          <a:xfrm flipH="1" rot="10800000">
            <a:off x="2106993" y="1620177"/>
            <a:ext cx="4138500" cy="261000"/>
          </a:xfrm>
          <a:prstGeom prst="curvedConnector4">
            <a:avLst>
              <a:gd fmla="val -1758" name="adj1"/>
              <a:gd fmla="val 187586" name="adj2"/>
            </a:avLst>
          </a:prstGeom>
          <a:noFill/>
          <a:ln cap="flat" cmpd="sng" w="31750">
            <a:solidFill>
              <a:srgbClr val="00549A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451" name="Google Shape;451;p33"/>
          <p:cNvCxnSpPr>
            <a:stCxn id="430" idx="3"/>
            <a:endCxn id="439" idx="1"/>
          </p:cNvCxnSpPr>
          <p:nvPr/>
        </p:nvCxnSpPr>
        <p:spPr>
          <a:xfrm>
            <a:off x="2991802" y="3212017"/>
            <a:ext cx="2057400" cy="201300"/>
          </a:xfrm>
          <a:prstGeom prst="curvedConnector3">
            <a:avLst>
              <a:gd fmla="val 49447" name="adj1"/>
            </a:avLst>
          </a:prstGeom>
          <a:noFill/>
          <a:ln cap="flat" cmpd="sng" w="31750">
            <a:solidFill>
              <a:srgbClr val="1D958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2" name="Google Shape;452;p33"/>
          <p:cNvCxnSpPr>
            <a:stCxn id="429" idx="3"/>
            <a:endCxn id="438" idx="1"/>
          </p:cNvCxnSpPr>
          <p:nvPr/>
        </p:nvCxnSpPr>
        <p:spPr>
          <a:xfrm flipH="1" rot="10800000">
            <a:off x="2991802" y="3413395"/>
            <a:ext cx="2033100" cy="230700"/>
          </a:xfrm>
          <a:prstGeom prst="curvedConnector3">
            <a:avLst>
              <a:gd fmla="val 49998" name="adj1"/>
            </a:avLst>
          </a:prstGeom>
          <a:noFill/>
          <a:ln cap="flat" cmpd="sng" w="31750">
            <a:solidFill>
              <a:srgbClr val="1D958D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Stoppuhr" id="453" name="Google Shape;45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86662" y="2865790"/>
            <a:ext cx="346226" cy="346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ahnräder" id="454" name="Google Shape;454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06494" y="1689837"/>
            <a:ext cx="523221" cy="523221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3"/>
          <p:cNvSpPr txBox="1"/>
          <p:nvPr/>
        </p:nvSpPr>
        <p:spPr>
          <a:xfrm>
            <a:off x="3067513" y="1613038"/>
            <a:ext cx="14158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operating cash flow cycle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3"/>
          <p:cNvSpPr txBox="1"/>
          <p:nvPr/>
        </p:nvSpPr>
        <p:spPr>
          <a:xfrm>
            <a:off x="4804711" y="1620177"/>
            <a:ext cx="2888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3"/>
          <p:cNvSpPr/>
          <p:nvPr/>
        </p:nvSpPr>
        <p:spPr>
          <a:xfrm>
            <a:off x="5024813" y="3983570"/>
            <a:ext cx="2441359" cy="437117"/>
          </a:xfrm>
          <a:prstGeom prst="roundRect">
            <a:avLst>
              <a:gd fmla="val 16667" name="adj"/>
            </a:avLst>
          </a:prstGeom>
          <a:solidFill>
            <a:srgbClr val="FFD197"/>
          </a:solidFill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Net movement in cash</a:t>
            </a:r>
            <a:endParaRPr b="0" i="0" sz="1050" u="none" cap="none" strike="noStrik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8" name="Google Shape;458;p33"/>
          <p:cNvCxnSpPr>
            <a:stCxn id="435" idx="3"/>
            <a:endCxn id="437" idx="3"/>
          </p:cNvCxnSpPr>
          <p:nvPr/>
        </p:nvCxnSpPr>
        <p:spPr>
          <a:xfrm>
            <a:off x="7441674" y="1871097"/>
            <a:ext cx="600" cy="771000"/>
          </a:xfrm>
          <a:prstGeom prst="curvedConnector3">
            <a:avLst>
              <a:gd fmla="val 38100000" name="adj1"/>
            </a:avLst>
          </a:prstGeom>
          <a:noFill/>
          <a:ln cap="flat" cmpd="sng" w="9525">
            <a:solidFill>
              <a:srgbClr val="00549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9" name="Google Shape;459;p33"/>
          <p:cNvCxnSpPr>
            <a:stCxn id="437" idx="3"/>
            <a:endCxn id="439" idx="3"/>
          </p:cNvCxnSpPr>
          <p:nvPr/>
        </p:nvCxnSpPr>
        <p:spPr>
          <a:xfrm>
            <a:off x="7441674" y="2642217"/>
            <a:ext cx="600" cy="771000"/>
          </a:xfrm>
          <a:prstGeom prst="curvedConnector3">
            <a:avLst>
              <a:gd fmla="val 38100000" name="adj1"/>
            </a:avLst>
          </a:prstGeom>
          <a:noFill/>
          <a:ln cap="flat" cmpd="sng" w="9525">
            <a:solidFill>
              <a:srgbClr val="00549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0" name="Google Shape;460;p33"/>
          <p:cNvCxnSpPr>
            <a:stCxn id="439" idx="3"/>
            <a:endCxn id="457" idx="3"/>
          </p:cNvCxnSpPr>
          <p:nvPr/>
        </p:nvCxnSpPr>
        <p:spPr>
          <a:xfrm>
            <a:off x="7441674" y="3413337"/>
            <a:ext cx="24600" cy="788700"/>
          </a:xfrm>
          <a:prstGeom prst="curvedConnector3">
            <a:avLst>
              <a:gd fmla="val 1028853" name="adj1"/>
            </a:avLst>
          </a:prstGeom>
          <a:noFill/>
          <a:ln cap="flat" cmpd="sng" w="9525">
            <a:solidFill>
              <a:srgbClr val="00549A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1" name="Google Shape;461;p33"/>
          <p:cNvSpPr txBox="1"/>
          <p:nvPr/>
        </p:nvSpPr>
        <p:spPr>
          <a:xfrm>
            <a:off x="7793882" y="2106839"/>
            <a:ext cx="2888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3"/>
          <p:cNvSpPr txBox="1"/>
          <p:nvPr/>
        </p:nvSpPr>
        <p:spPr>
          <a:xfrm>
            <a:off x="7793882" y="2808680"/>
            <a:ext cx="2888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3"/>
          <p:cNvSpPr txBox="1"/>
          <p:nvPr/>
        </p:nvSpPr>
        <p:spPr>
          <a:xfrm>
            <a:off x="7793882" y="3702691"/>
            <a:ext cx="2888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3"/>
          <p:cNvSpPr txBox="1"/>
          <p:nvPr/>
        </p:nvSpPr>
        <p:spPr>
          <a:xfrm>
            <a:off x="3130180" y="2701782"/>
            <a:ext cx="141588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investing cash flow cycle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2"/>
          <p:cNvSpPr txBox="1"/>
          <p:nvPr>
            <p:ph idx="1" type="subTitle"/>
          </p:nvPr>
        </p:nvSpPr>
        <p:spPr>
          <a:xfrm>
            <a:off x="2353691" y="3704095"/>
            <a:ext cx="6350777" cy="7760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6000" lvl="0" marL="36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II- La importancia de las previsiones y proyecciones de tesorería para evaluar las operaciones, la inversión y los recursos necesarios, los plazos</a:t>
            </a:r>
            <a:endParaRPr/>
          </a:p>
        </p:txBody>
      </p:sp>
      <p:sp>
        <p:nvSpPr>
          <p:cNvPr id="470" name="Google Shape;470;p32"/>
          <p:cNvSpPr txBox="1"/>
          <p:nvPr/>
        </p:nvSpPr>
        <p:spPr>
          <a:xfrm>
            <a:off x="1057827" y="336887"/>
            <a:ext cx="723418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b="1" i="0" lang="de-DE" sz="45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Herramientas básicas de apoyo a la evaluación de las necesidades de financiación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"/>
          <p:cNvSpPr txBox="1"/>
          <p:nvPr>
            <p:ph type="title"/>
          </p:nvPr>
        </p:nvSpPr>
        <p:spPr>
          <a:xfrm>
            <a:off x="3419475" y="436808"/>
            <a:ext cx="5463154" cy="8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2100"/>
              <a:t>Conversión de una inversión en los estados financieros</a:t>
            </a:r>
            <a:endParaRPr/>
          </a:p>
        </p:txBody>
      </p:sp>
      <p:sp>
        <p:nvSpPr>
          <p:cNvPr id="477" name="Google Shape;477;p35"/>
          <p:cNvSpPr txBox="1"/>
          <p:nvPr>
            <p:ph idx="1" type="body"/>
          </p:nvPr>
        </p:nvSpPr>
        <p:spPr>
          <a:xfrm>
            <a:off x="338578" y="1315216"/>
            <a:ext cx="3744911" cy="323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/>
              <a:t>una empresa de construcción que adquiere vehículos nuevos</a:t>
            </a:r>
            <a:endParaRPr/>
          </a:p>
        </p:txBody>
      </p:sp>
      <p:sp>
        <p:nvSpPr>
          <p:cNvPr id="478" name="Google Shape;478;p35"/>
          <p:cNvSpPr txBox="1"/>
          <p:nvPr/>
        </p:nvSpPr>
        <p:spPr>
          <a:xfrm>
            <a:off x="469058" y="2294217"/>
            <a:ext cx="2113400" cy="71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b="0" i="0" lang="de-DE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15.000 €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b="0" i="0" lang="de-DE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años - amortización lineal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b="0" i="0" lang="de-DE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Adquisición al principio del año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b="0" i="0" lang="de-DE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valor de salvamento </a:t>
            </a:r>
            <a:endParaRPr/>
          </a:p>
        </p:txBody>
      </p:sp>
      <p:cxnSp>
        <p:nvCxnSpPr>
          <p:cNvPr id="479" name="Google Shape;479;p3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0" name="Google Shape;480;p3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81" name="Google Shape;48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35"/>
          <p:cNvSpPr txBox="1"/>
          <p:nvPr>
            <p:ph idx="12" type="sldNum"/>
          </p:nvPr>
        </p:nvSpPr>
        <p:spPr>
          <a:xfrm>
            <a:off x="8721892" y="4792914"/>
            <a:ext cx="308898" cy="309321"/>
          </a:xfrm>
          <a:prstGeom prst="rect">
            <a:avLst/>
          </a:prstGeom>
          <a:noFill/>
          <a:ln>
            <a:noFill/>
          </a:ln>
        </p:spPr>
        <p:txBody>
          <a:bodyPr anchorCtr="0" anchor="t" bIns="36800" lIns="73625" spcFirstLastPara="1" rIns="73625" wrap="square" tIns="36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483" name="Google Shape;48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pper" id="484" name="Google Shape;484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4247" y="219134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35"/>
          <p:cNvSpPr/>
          <p:nvPr/>
        </p:nvSpPr>
        <p:spPr>
          <a:xfrm>
            <a:off x="6382173" y="1580564"/>
            <a:ext cx="2441359" cy="501840"/>
          </a:xfrm>
          <a:prstGeom prst="roundRect">
            <a:avLst>
              <a:gd fmla="val 16667" name="adj"/>
            </a:avLst>
          </a:prstGeom>
          <a:solidFill>
            <a:srgbClr val="00579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5"/>
          <p:cNvSpPr txBox="1"/>
          <p:nvPr/>
        </p:nvSpPr>
        <p:spPr>
          <a:xfrm>
            <a:off x="6406671" y="1570455"/>
            <a:ext cx="2392363" cy="452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Cash flow from operating activities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5"/>
          <p:cNvSpPr/>
          <p:nvPr/>
        </p:nvSpPr>
        <p:spPr>
          <a:xfrm>
            <a:off x="6382173" y="2191347"/>
            <a:ext cx="2441359" cy="501840"/>
          </a:xfrm>
          <a:prstGeom prst="roundRect">
            <a:avLst>
              <a:gd fmla="val 16667" name="adj"/>
            </a:avLst>
          </a:prstGeom>
          <a:solidFill>
            <a:srgbClr val="00579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5"/>
          <p:cNvSpPr txBox="1"/>
          <p:nvPr/>
        </p:nvSpPr>
        <p:spPr>
          <a:xfrm>
            <a:off x="6406671" y="2215845"/>
            <a:ext cx="2392363" cy="452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Cash flow from investing activities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5"/>
          <p:cNvSpPr/>
          <p:nvPr/>
        </p:nvSpPr>
        <p:spPr>
          <a:xfrm>
            <a:off x="6382173" y="2791017"/>
            <a:ext cx="2441359" cy="50184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5"/>
          <p:cNvSpPr txBox="1"/>
          <p:nvPr/>
        </p:nvSpPr>
        <p:spPr>
          <a:xfrm>
            <a:off x="6406671" y="2815515"/>
            <a:ext cx="2392363" cy="452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Cash flow from financing activities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5"/>
          <p:cNvSpPr/>
          <p:nvPr/>
        </p:nvSpPr>
        <p:spPr>
          <a:xfrm>
            <a:off x="6406671" y="3415672"/>
            <a:ext cx="2441359" cy="437117"/>
          </a:xfrm>
          <a:prstGeom prst="roundRect">
            <a:avLst>
              <a:gd fmla="val 16667" name="adj"/>
            </a:avLst>
          </a:prstGeom>
          <a:solidFill>
            <a:srgbClr val="FFD197"/>
          </a:solidFill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Net movement in cash</a:t>
            </a:r>
            <a:endParaRPr b="0" i="0" sz="1050" u="none" cap="none" strike="noStrik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5"/>
          <p:cNvSpPr/>
          <p:nvPr/>
        </p:nvSpPr>
        <p:spPr>
          <a:xfrm>
            <a:off x="4267387" y="2961772"/>
            <a:ext cx="891043" cy="87958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5"/>
          <p:cNvSpPr/>
          <p:nvPr/>
        </p:nvSpPr>
        <p:spPr>
          <a:xfrm>
            <a:off x="5154310" y="1572816"/>
            <a:ext cx="874359" cy="593658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1C91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Expenses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5"/>
          <p:cNvSpPr/>
          <p:nvPr/>
        </p:nvSpPr>
        <p:spPr>
          <a:xfrm>
            <a:off x="5174115" y="3461943"/>
            <a:ext cx="862644" cy="34973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006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5"/>
          <p:cNvSpPr/>
          <p:nvPr/>
        </p:nvSpPr>
        <p:spPr>
          <a:xfrm>
            <a:off x="5174115" y="2980848"/>
            <a:ext cx="862644" cy="447763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rgbClr val="3B87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Liabilities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5"/>
          <p:cNvSpPr/>
          <p:nvPr/>
        </p:nvSpPr>
        <p:spPr>
          <a:xfrm>
            <a:off x="4265167" y="1572816"/>
            <a:ext cx="874359" cy="88187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5"/>
          <p:cNvSpPr/>
          <p:nvPr/>
        </p:nvSpPr>
        <p:spPr>
          <a:xfrm>
            <a:off x="5158430" y="2166474"/>
            <a:ext cx="862644" cy="288217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006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D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Profit (or Loss)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5"/>
          <p:cNvSpPr/>
          <p:nvPr/>
        </p:nvSpPr>
        <p:spPr>
          <a:xfrm>
            <a:off x="6021074" y="1941642"/>
            <a:ext cx="45719" cy="120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9" name="Google Shape;499;p35"/>
          <p:cNvCxnSpPr>
            <a:stCxn id="500" idx="7"/>
            <a:endCxn id="501" idx="7"/>
          </p:cNvCxnSpPr>
          <p:nvPr/>
        </p:nvCxnSpPr>
        <p:spPr>
          <a:xfrm rot="-5400000">
            <a:off x="3793921" y="1222262"/>
            <a:ext cx="985500" cy="1675800"/>
          </a:xfrm>
          <a:prstGeom prst="curvedConnector3">
            <a:avLst>
              <a:gd fmla="val 127988" name="adj1"/>
            </a:avLst>
          </a:prstGeom>
          <a:noFill/>
          <a:ln cap="flat" cmpd="sng" w="25400">
            <a:solidFill>
              <a:srgbClr val="00549A"/>
            </a:solidFill>
            <a:prstDash val="dashDot"/>
            <a:round/>
            <a:headEnd len="sm" w="sm" type="none"/>
            <a:tailEnd len="med" w="med" type="triangle"/>
          </a:ln>
        </p:spPr>
      </p:cxnSp>
      <p:sp>
        <p:nvSpPr>
          <p:cNvPr id="501" name="Google Shape;501;p35"/>
          <p:cNvSpPr/>
          <p:nvPr/>
        </p:nvSpPr>
        <p:spPr>
          <a:xfrm>
            <a:off x="4880610" y="1520190"/>
            <a:ext cx="285750" cy="322407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2" name="Google Shape;502;p35"/>
          <p:cNvCxnSpPr>
            <a:stCxn id="500" idx="5"/>
            <a:endCxn id="503" idx="3"/>
          </p:cNvCxnSpPr>
          <p:nvPr/>
        </p:nvCxnSpPr>
        <p:spPr>
          <a:xfrm flipH="1" rot="-5400000">
            <a:off x="3756721" y="2641972"/>
            <a:ext cx="998100" cy="1614000"/>
          </a:xfrm>
          <a:prstGeom prst="curvedConnector3">
            <a:avLst>
              <a:gd fmla="val 124726" name="adj1"/>
            </a:avLst>
          </a:prstGeom>
          <a:noFill/>
          <a:ln cap="flat" cmpd="sng" w="25400">
            <a:solidFill>
              <a:srgbClr val="00549A"/>
            </a:solidFill>
            <a:prstDash val="dashDot"/>
            <a:round/>
            <a:headEnd len="sm" w="sm" type="none"/>
            <a:tailEnd len="med" w="med" type="triangle"/>
          </a:ln>
        </p:spPr>
      </p:cxnSp>
      <p:sp>
        <p:nvSpPr>
          <p:cNvPr id="503" name="Google Shape;503;p35"/>
          <p:cNvSpPr/>
          <p:nvPr/>
        </p:nvSpPr>
        <p:spPr>
          <a:xfrm>
            <a:off x="5023485" y="3841359"/>
            <a:ext cx="268605" cy="124851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4" name="Google Shape;504;p35"/>
          <p:cNvCxnSpPr>
            <a:stCxn id="500" idx="6"/>
          </p:cNvCxnSpPr>
          <p:nvPr/>
        </p:nvCxnSpPr>
        <p:spPr>
          <a:xfrm>
            <a:off x="3512500" y="2751417"/>
            <a:ext cx="2467200" cy="33900"/>
          </a:xfrm>
          <a:prstGeom prst="curvedConnector3">
            <a:avLst>
              <a:gd fmla="val 49998" name="adj1"/>
            </a:avLst>
          </a:prstGeom>
          <a:noFill/>
          <a:ln cap="flat" cmpd="sng" w="25400">
            <a:solidFill>
              <a:srgbClr val="00549A"/>
            </a:solidFill>
            <a:prstDash val="dashDot"/>
            <a:round/>
            <a:headEnd len="sm" w="sm" type="none"/>
            <a:tailEnd len="med" w="med" type="triangle"/>
          </a:ln>
        </p:spPr>
      </p:cxnSp>
      <p:sp>
        <p:nvSpPr>
          <p:cNvPr id="505" name="Google Shape;505;p35"/>
          <p:cNvSpPr/>
          <p:nvPr/>
        </p:nvSpPr>
        <p:spPr>
          <a:xfrm>
            <a:off x="6217920" y="1114831"/>
            <a:ext cx="2744290" cy="3591861"/>
          </a:xfrm>
          <a:prstGeom prst="ellipse">
            <a:avLst/>
          </a:prstGeom>
          <a:noFill/>
          <a:ln cap="flat" cmpd="sng" w="12700">
            <a:solidFill>
              <a:srgbClr val="398E7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5"/>
          <p:cNvSpPr/>
          <p:nvPr/>
        </p:nvSpPr>
        <p:spPr>
          <a:xfrm>
            <a:off x="3077329" y="2470689"/>
            <a:ext cx="435171" cy="561456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agezeichen" id="506" name="Google Shape;506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18020" y="222621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5"/>
          <p:cNvSpPr txBox="1"/>
          <p:nvPr/>
        </p:nvSpPr>
        <p:spPr>
          <a:xfrm>
            <a:off x="1046538" y="795130"/>
            <a:ext cx="13997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little practice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eistift" id="508" name="Google Shape;508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3775" y="33656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5"/>
          <p:cNvSpPr/>
          <p:nvPr/>
        </p:nvSpPr>
        <p:spPr>
          <a:xfrm>
            <a:off x="3930015" y="1386505"/>
            <a:ext cx="2293620" cy="1158538"/>
          </a:xfrm>
          <a:prstGeom prst="ellipse">
            <a:avLst/>
          </a:prstGeom>
          <a:noFill/>
          <a:ln cap="flat" cmpd="sng" w="12700">
            <a:solidFill>
              <a:srgbClr val="398E7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5"/>
          <p:cNvSpPr/>
          <p:nvPr/>
        </p:nvSpPr>
        <p:spPr>
          <a:xfrm>
            <a:off x="3930015" y="2829769"/>
            <a:ext cx="2293620" cy="1158538"/>
          </a:xfrm>
          <a:prstGeom prst="ellipse">
            <a:avLst/>
          </a:prstGeom>
          <a:noFill/>
          <a:ln cap="flat" cmpd="sng" w="12700">
            <a:solidFill>
              <a:srgbClr val="398E7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6"/>
          <p:cNvSpPr txBox="1"/>
          <p:nvPr>
            <p:ph idx="1" type="body"/>
          </p:nvPr>
        </p:nvSpPr>
        <p:spPr>
          <a:xfrm>
            <a:off x="513775" y="1388580"/>
            <a:ext cx="3744911" cy="323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DE"/>
              <a:t>una empresa de construcción que adquiere vehículos nuevos</a:t>
            </a:r>
            <a:endParaRPr/>
          </a:p>
        </p:txBody>
      </p:sp>
      <p:sp>
        <p:nvSpPr>
          <p:cNvPr id="517" name="Google Shape;517;p36"/>
          <p:cNvSpPr txBox="1"/>
          <p:nvPr/>
        </p:nvSpPr>
        <p:spPr>
          <a:xfrm>
            <a:off x="693640" y="2243710"/>
            <a:ext cx="2168306" cy="71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b="0" i="0" lang="de-DE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15.000 €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b="0" i="0" lang="de-DE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años - amortización lineal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b="0" i="0" lang="de-DE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Adquisición al principio del año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b="0" i="0" lang="de-DE" sz="101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valor de salvamento </a:t>
            </a:r>
            <a:endParaRPr/>
          </a:p>
        </p:txBody>
      </p:sp>
      <p:cxnSp>
        <p:nvCxnSpPr>
          <p:cNvPr id="518" name="Google Shape;518;p3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9" name="Google Shape;519;p3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20" name="Google Shape;52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36"/>
          <p:cNvSpPr txBox="1"/>
          <p:nvPr/>
        </p:nvSpPr>
        <p:spPr>
          <a:xfrm>
            <a:off x="3419475" y="415596"/>
            <a:ext cx="5463154" cy="8572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i="0" lang="de-DE" sz="21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Conversión de una inversión en los estados financieros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6"/>
          <p:cNvSpPr/>
          <p:nvPr/>
        </p:nvSpPr>
        <p:spPr>
          <a:xfrm>
            <a:off x="4193833" y="2850668"/>
            <a:ext cx="748584" cy="879587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b="0" i="0" lang="de-DE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4959269" y="3343091"/>
            <a:ext cx="748584" cy="34973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006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b="0" i="0" lang="de-DE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6"/>
          <p:cNvSpPr/>
          <p:nvPr/>
        </p:nvSpPr>
        <p:spPr>
          <a:xfrm>
            <a:off x="4951520" y="2869745"/>
            <a:ext cx="748584" cy="447763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rgbClr val="3B87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b="0" i="0" lang="de-DE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Liabilities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6"/>
          <p:cNvSpPr/>
          <p:nvPr/>
        </p:nvSpPr>
        <p:spPr>
          <a:xfrm>
            <a:off x="4971439" y="1689874"/>
            <a:ext cx="756334" cy="643512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5400">
            <a:solidFill>
              <a:srgbClr val="1C91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b="0" i="0" lang="de-DE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Expenses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6"/>
          <p:cNvSpPr/>
          <p:nvPr/>
        </p:nvSpPr>
        <p:spPr>
          <a:xfrm>
            <a:off x="4193833" y="1689875"/>
            <a:ext cx="756333" cy="88187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b="0" i="0" lang="de-DE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Revenue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4971438" y="2366719"/>
            <a:ext cx="756334" cy="205031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006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b="0" i="0" lang="de-DE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Profit (or Loss)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rker" id="528" name="Google Shape;52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1032" y="1595378"/>
            <a:ext cx="514350" cy="411086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6"/>
          <p:cNvSpPr txBox="1"/>
          <p:nvPr/>
        </p:nvSpPr>
        <p:spPr>
          <a:xfrm>
            <a:off x="5522428" y="1763421"/>
            <a:ext cx="257175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b="1" i="0" lang="de-DE" sz="101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rker" id="530" name="Google Shape;53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6028" y="3317508"/>
            <a:ext cx="394642" cy="359355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36"/>
          <p:cNvSpPr txBox="1"/>
          <p:nvPr/>
        </p:nvSpPr>
        <p:spPr>
          <a:xfrm>
            <a:off x="4296340" y="3448082"/>
            <a:ext cx="491562" cy="248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b="1" i="0" lang="de-DE" sz="101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6"/>
          <p:cNvSpPr txBox="1"/>
          <p:nvPr>
            <p:ph idx="12" type="sldNum"/>
          </p:nvPr>
        </p:nvSpPr>
        <p:spPr>
          <a:xfrm>
            <a:off x="8533784" y="4808438"/>
            <a:ext cx="502881" cy="278273"/>
          </a:xfrm>
          <a:prstGeom prst="rect">
            <a:avLst/>
          </a:prstGeom>
          <a:noFill/>
          <a:ln>
            <a:noFill/>
          </a:ln>
        </p:spPr>
        <p:txBody>
          <a:bodyPr anchorCtr="0" anchor="t" bIns="36800" lIns="73625" spcFirstLastPara="1" rIns="73625" wrap="square" tIns="36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533" name="Google Shape;53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pper" id="534" name="Google Shape;534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3930" y="217922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36"/>
          <p:cNvSpPr/>
          <p:nvPr/>
        </p:nvSpPr>
        <p:spPr>
          <a:xfrm>
            <a:off x="6011500" y="1366566"/>
            <a:ext cx="2441359" cy="501840"/>
          </a:xfrm>
          <a:prstGeom prst="roundRect">
            <a:avLst>
              <a:gd fmla="val 16667" name="adj"/>
            </a:avLst>
          </a:prstGeom>
          <a:solidFill>
            <a:srgbClr val="00579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6"/>
          <p:cNvSpPr txBox="1"/>
          <p:nvPr/>
        </p:nvSpPr>
        <p:spPr>
          <a:xfrm>
            <a:off x="6035998" y="1356457"/>
            <a:ext cx="2392363" cy="452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Cash flow from operating activities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6"/>
          <p:cNvSpPr/>
          <p:nvPr/>
        </p:nvSpPr>
        <p:spPr>
          <a:xfrm>
            <a:off x="6011500" y="1977349"/>
            <a:ext cx="2441359" cy="501840"/>
          </a:xfrm>
          <a:prstGeom prst="roundRect">
            <a:avLst>
              <a:gd fmla="val 16667" name="adj"/>
            </a:avLst>
          </a:prstGeom>
          <a:solidFill>
            <a:srgbClr val="00579B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36"/>
          <p:cNvSpPr txBox="1"/>
          <p:nvPr/>
        </p:nvSpPr>
        <p:spPr>
          <a:xfrm>
            <a:off x="6035998" y="2001847"/>
            <a:ext cx="2392363" cy="452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Cash flow from investing activities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6"/>
          <p:cNvSpPr/>
          <p:nvPr/>
        </p:nvSpPr>
        <p:spPr>
          <a:xfrm>
            <a:off x="6011500" y="2577019"/>
            <a:ext cx="2441359" cy="50184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36"/>
          <p:cNvSpPr txBox="1"/>
          <p:nvPr/>
        </p:nvSpPr>
        <p:spPr>
          <a:xfrm>
            <a:off x="6035998" y="2601517"/>
            <a:ext cx="2392363" cy="452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Cash flow from financing activities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36"/>
          <p:cNvSpPr/>
          <p:nvPr/>
        </p:nvSpPr>
        <p:spPr>
          <a:xfrm>
            <a:off x="6035998" y="3201674"/>
            <a:ext cx="2441359" cy="437117"/>
          </a:xfrm>
          <a:prstGeom prst="roundRect">
            <a:avLst>
              <a:gd fmla="val 16667" name="adj"/>
            </a:avLst>
          </a:prstGeom>
          <a:solidFill>
            <a:srgbClr val="FFD197"/>
          </a:solidFill>
          <a:ln>
            <a:noFill/>
          </a:ln>
        </p:spPr>
        <p:txBody>
          <a:bodyPr anchorCtr="0" anchor="ctr" bIns="0" lIns="92275" spcFirstLastPara="1" rIns="92275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de-DE" sz="1050" u="none" cap="none" strike="noStrik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rPr>
              <a:t>Net movement in cash</a:t>
            </a:r>
            <a:endParaRPr b="0" i="0" sz="1050" u="none" cap="none" strike="noStrike">
              <a:solidFill>
                <a:srgbClr val="5757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rker" id="542" name="Google Shape;54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2378" y="1826713"/>
            <a:ext cx="514350" cy="436556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6"/>
          <p:cNvSpPr txBox="1"/>
          <p:nvPr/>
        </p:nvSpPr>
        <p:spPr>
          <a:xfrm>
            <a:off x="7975680" y="1959937"/>
            <a:ext cx="372218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rPr b="1" i="0" lang="de-DE" sz="101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-15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6"/>
          <p:cNvSpPr txBox="1"/>
          <p:nvPr/>
        </p:nvSpPr>
        <p:spPr>
          <a:xfrm>
            <a:off x="1046538" y="795130"/>
            <a:ext cx="13997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little practice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leistift" id="545" name="Google Shape;545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3775" y="33656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4"/>
          <p:cNvSpPr txBox="1"/>
          <p:nvPr>
            <p:ph type="title"/>
          </p:nvPr>
        </p:nvSpPr>
        <p:spPr>
          <a:xfrm>
            <a:off x="2477724" y="434158"/>
            <a:ext cx="6331539" cy="6435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2100"/>
              <a:t>Qué contiene un estado de flujos de tesorería</a:t>
            </a:r>
            <a:endParaRPr/>
          </a:p>
        </p:txBody>
      </p:sp>
      <p:sp>
        <p:nvSpPr>
          <p:cNvPr id="552" name="Google Shape;552;p34"/>
          <p:cNvSpPr/>
          <p:nvPr/>
        </p:nvSpPr>
        <p:spPr>
          <a:xfrm>
            <a:off x="4058915" y="2772274"/>
            <a:ext cx="128702" cy="603292"/>
          </a:xfrm>
          <a:prstGeom prst="leftBrace">
            <a:avLst>
              <a:gd fmla="val 8312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275" lIns="52450" spcFirstLastPara="1" rIns="52450" wrap="square" tIns="27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Font typeface="Arial"/>
              <a:buNone/>
            </a:pPr>
            <a:r>
              <a:t/>
            </a:r>
            <a:endParaRPr b="0" i="0" sz="1303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3" name="Google Shape;553;p34"/>
          <p:cNvGrpSpPr/>
          <p:nvPr/>
        </p:nvGrpSpPr>
        <p:grpSpPr>
          <a:xfrm>
            <a:off x="1871663" y="1071234"/>
            <a:ext cx="5521029" cy="3436920"/>
            <a:chOff x="0" y="1848"/>
            <a:chExt cx="5521029" cy="3436920"/>
          </a:xfrm>
        </p:grpSpPr>
        <p:sp>
          <p:nvSpPr>
            <p:cNvPr id="554" name="Google Shape;554;p34"/>
            <p:cNvSpPr/>
            <p:nvPr/>
          </p:nvSpPr>
          <p:spPr>
            <a:xfrm>
              <a:off x="0" y="119928"/>
              <a:ext cx="5521029" cy="108360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4"/>
            <p:cNvSpPr txBox="1"/>
            <p:nvPr/>
          </p:nvSpPr>
          <p:spPr>
            <a:xfrm>
              <a:off x="0" y="119928"/>
              <a:ext cx="5521029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428475" spcFirstLastPara="1" rIns="428475" wrap="square" tIns="166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Ingresos netos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Amortizaciones y otras partidas no monetarias (a sumar)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Variación de las necesidades de capital circulante</a:t>
              </a: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276051" y="1848"/>
              <a:ext cx="3864720" cy="236160"/>
            </a:xfrm>
            <a:prstGeom prst="roundRect">
              <a:avLst>
                <a:gd fmla="val 16667" name="adj"/>
              </a:avLst>
            </a:prstGeom>
            <a:solidFill>
              <a:srgbClr val="0057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4"/>
            <p:cNvSpPr txBox="1"/>
            <p:nvPr/>
          </p:nvSpPr>
          <p:spPr>
            <a:xfrm>
              <a:off x="287578" y="36408"/>
              <a:ext cx="4129243" cy="190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6075" spcFirstLastPara="1" rIns="1460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de-DE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Flujo de caja de las actividades de explotación</a:t>
              </a: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0" y="1364808"/>
              <a:ext cx="5521029" cy="66780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4"/>
            <p:cNvSpPr txBox="1"/>
            <p:nvPr/>
          </p:nvSpPr>
          <p:spPr>
            <a:xfrm>
              <a:off x="0" y="1364808"/>
              <a:ext cx="5521029" cy="66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428475" spcFirstLastPara="1" rIns="428475" wrap="square" tIns="166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Compra de instalaciones, equipos, etc.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Venta de activos no recurrentes</a:t>
              </a: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276051" y="1246728"/>
              <a:ext cx="3864720" cy="236160"/>
            </a:xfrm>
            <a:prstGeom prst="roundRect">
              <a:avLst>
                <a:gd fmla="val 16667" name="adj"/>
              </a:avLst>
            </a:prstGeom>
            <a:solidFill>
              <a:srgbClr val="0057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4"/>
            <p:cNvSpPr txBox="1"/>
            <p:nvPr/>
          </p:nvSpPr>
          <p:spPr>
            <a:xfrm>
              <a:off x="287579" y="1258256"/>
              <a:ext cx="3841664" cy="213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6075" spcFirstLastPara="1" rIns="1460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de-DE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Flujo de caja de las actividades de inversión</a:t>
              </a: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0" y="2193888"/>
              <a:ext cx="5521029" cy="882000"/>
            </a:xfrm>
            <a:prstGeom prst="rect">
              <a:avLst/>
            </a:prstGeom>
            <a:solidFill>
              <a:schemeClr val="accent4"/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4"/>
            <p:cNvSpPr txBox="1"/>
            <p:nvPr/>
          </p:nvSpPr>
          <p:spPr>
            <a:xfrm>
              <a:off x="0" y="2193888"/>
              <a:ext cx="5521029" cy="8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428475" spcFirstLastPara="1" rIns="428475" wrap="square" tIns="166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Subvenciones a la inversión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Emisión de - Recompra de acciones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b="0" i="0" lang="de-DE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Nueva deuda - Reembolso de deuda</a:t>
              </a: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276051" y="2075808"/>
              <a:ext cx="4837044" cy="224632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4"/>
            <p:cNvSpPr txBox="1"/>
            <p:nvPr/>
          </p:nvSpPr>
          <p:spPr>
            <a:xfrm>
              <a:off x="287579" y="1962042"/>
              <a:ext cx="4619510" cy="499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6075" spcFirstLastPara="1" rIns="1460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de-DE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Flujo de caja de las actividades de financiación</a:t>
              </a: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0" y="3237168"/>
              <a:ext cx="5521029" cy="20160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276051" y="3119088"/>
              <a:ext cx="3864720" cy="23616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4"/>
            <p:cNvSpPr txBox="1"/>
            <p:nvPr/>
          </p:nvSpPr>
          <p:spPr>
            <a:xfrm>
              <a:off x="287579" y="3130616"/>
              <a:ext cx="3841664" cy="213104"/>
            </a:xfrm>
            <a:prstGeom prst="rect">
              <a:avLst/>
            </a:prstGeom>
            <a:solidFill>
              <a:srgbClr val="FFD197"/>
            </a:solidFill>
            <a:ln>
              <a:noFill/>
            </a:ln>
          </p:spPr>
          <p:txBody>
            <a:bodyPr anchorCtr="0" anchor="ctr" bIns="0" lIns="146075" spcFirstLastPara="1" rIns="1460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de-DE" sz="1400" u="none" cap="none" strike="noStrik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Movimiento neto de tesorería</a:t>
              </a:r>
              <a:endParaRPr b="0" i="0" sz="1400" u="none" cap="none" strike="noStrik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69" name="Google Shape;569;p3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0" name="Google Shape;570;p3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71" name="Google Shape;57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34"/>
          <p:cNvSpPr txBox="1"/>
          <p:nvPr>
            <p:ph idx="12" type="sldNum"/>
          </p:nvPr>
        </p:nvSpPr>
        <p:spPr>
          <a:xfrm>
            <a:off x="8676078" y="4775258"/>
            <a:ext cx="388909" cy="393178"/>
          </a:xfrm>
          <a:prstGeom prst="rect">
            <a:avLst/>
          </a:prstGeom>
          <a:noFill/>
          <a:ln>
            <a:noFill/>
          </a:ln>
        </p:spPr>
        <p:txBody>
          <a:bodyPr anchorCtr="0" anchor="t" bIns="36800" lIns="73625" spcFirstLastPara="1" rIns="73625" wrap="square" tIns="36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573" name="Google Shape;57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7"/>
          <p:cNvSpPr txBox="1"/>
          <p:nvPr>
            <p:ph type="title"/>
          </p:nvPr>
        </p:nvSpPr>
        <p:spPr>
          <a:xfrm>
            <a:off x="2670048" y="422603"/>
            <a:ext cx="6437470" cy="6435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2100"/>
              <a:t>Plan de financiación : previsión de tesorería</a:t>
            </a:r>
            <a:endParaRPr sz="2100"/>
          </a:p>
        </p:txBody>
      </p:sp>
      <p:grpSp>
        <p:nvGrpSpPr>
          <p:cNvPr id="580" name="Google Shape;580;p37"/>
          <p:cNvGrpSpPr/>
          <p:nvPr/>
        </p:nvGrpSpPr>
        <p:grpSpPr>
          <a:xfrm>
            <a:off x="1225454" y="1206428"/>
            <a:ext cx="3529037" cy="2823390"/>
            <a:chOff x="0" y="33696"/>
            <a:chExt cx="3529037" cy="2823390"/>
          </a:xfrm>
        </p:grpSpPr>
        <p:sp>
          <p:nvSpPr>
            <p:cNvPr id="581" name="Google Shape;581;p37"/>
            <p:cNvSpPr/>
            <p:nvPr/>
          </p:nvSpPr>
          <p:spPr>
            <a:xfrm>
              <a:off x="0" y="122256"/>
              <a:ext cx="3529037" cy="83160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7"/>
            <p:cNvSpPr txBox="1"/>
            <p:nvPr/>
          </p:nvSpPr>
          <p:spPr>
            <a:xfrm>
              <a:off x="0" y="122256"/>
              <a:ext cx="3529037" cy="83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273875" spcFirstLastPara="1" rIns="273875" wrap="square" tIns="124950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rgbClr val="000000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Net income</a:t>
              </a:r>
              <a:endParaRPr b="0" i="0" sz="11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rgbClr val="000000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Depreciation and amortization and other non cash items (to be added back)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rgbClr val="000000"/>
                  </a:solidFill>
                  <a:highlight>
                    <a:srgbClr val="00FF00"/>
                  </a:highlight>
                  <a:latin typeface="Arial"/>
                  <a:ea typeface="Arial"/>
                  <a:cs typeface="Arial"/>
                  <a:sym typeface="Arial"/>
                </a:rPr>
                <a:t>Change in working capital requirement</a:t>
              </a:r>
              <a:endParaRPr b="0" i="0" sz="11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176451" y="33696"/>
              <a:ext cx="2470325" cy="177120"/>
            </a:xfrm>
            <a:prstGeom prst="roundRect">
              <a:avLst>
                <a:gd fmla="val 16667" name="adj"/>
              </a:avLst>
            </a:prstGeom>
            <a:solidFill>
              <a:srgbClr val="0057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7"/>
            <p:cNvSpPr txBox="1"/>
            <p:nvPr/>
          </p:nvSpPr>
          <p:spPr>
            <a:xfrm>
              <a:off x="185097" y="42342"/>
              <a:ext cx="2453033" cy="159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3350" spcFirstLastPara="1" rIns="9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de-DE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Cash flow from operating activities</a:t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0" y="1074816"/>
              <a:ext cx="3529037" cy="51975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7"/>
            <p:cNvSpPr txBox="1"/>
            <p:nvPr/>
          </p:nvSpPr>
          <p:spPr>
            <a:xfrm>
              <a:off x="0" y="1074816"/>
              <a:ext cx="3529037" cy="519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273875" spcFirstLastPara="1" rIns="273875" wrap="square" tIns="124950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Purchase of plant, equipment, etc..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Sale of non recurring assets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176451" y="986256"/>
              <a:ext cx="2470325" cy="177120"/>
            </a:xfrm>
            <a:prstGeom prst="roundRect">
              <a:avLst>
                <a:gd fmla="val 16667" name="adj"/>
              </a:avLst>
            </a:prstGeom>
            <a:solidFill>
              <a:srgbClr val="0057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7"/>
            <p:cNvSpPr txBox="1"/>
            <p:nvPr/>
          </p:nvSpPr>
          <p:spPr>
            <a:xfrm>
              <a:off x="185097" y="994902"/>
              <a:ext cx="2453033" cy="159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3350" spcFirstLastPara="1" rIns="9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de-DE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Cash flow from investing activities</a:t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0" y="1715526"/>
              <a:ext cx="3529037" cy="869400"/>
            </a:xfrm>
            <a:prstGeom prst="rect">
              <a:avLst/>
            </a:prstGeom>
            <a:solidFill>
              <a:schemeClr val="accent4"/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7"/>
            <p:cNvSpPr txBox="1"/>
            <p:nvPr/>
          </p:nvSpPr>
          <p:spPr>
            <a:xfrm>
              <a:off x="0" y="1715526"/>
              <a:ext cx="3529037" cy="8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273875" spcFirstLastPara="1" rIns="273875" wrap="square" tIns="124950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Investment grants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Issuance of shares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New debt </a:t>
              </a:r>
              <a:endParaRPr b="0" i="0" sz="11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b="0" i="0" lang="de-DE" sz="1100" u="none" cap="none" strike="noStrike">
                  <a:solidFill>
                    <a:srgbClr val="000000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Repayment of debt</a:t>
              </a:r>
              <a:endParaRPr b="0" i="0" sz="11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176451" y="1626966"/>
              <a:ext cx="2470325" cy="17712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7"/>
            <p:cNvSpPr txBox="1"/>
            <p:nvPr/>
          </p:nvSpPr>
          <p:spPr>
            <a:xfrm>
              <a:off x="185097" y="1635612"/>
              <a:ext cx="2453033" cy="1598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93350" spcFirstLastPara="1" rIns="9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de-DE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Cash flow from financing activities</a:t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0" y="2705886"/>
              <a:ext cx="3529037" cy="151200"/>
            </a:xfrm>
            <a:prstGeom prst="rect">
              <a:avLst/>
            </a:prstGeom>
            <a:solidFill>
              <a:schemeClr val="lt1">
                <a:alpha val="88627"/>
              </a:schemeClr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176451" y="2617326"/>
              <a:ext cx="2470325" cy="177120"/>
            </a:xfrm>
            <a:prstGeom prst="roundRect">
              <a:avLst>
                <a:gd fmla="val 16667" name="adj"/>
              </a:avLst>
            </a:prstGeom>
            <a:solidFill>
              <a:schemeClr val="dk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7"/>
            <p:cNvSpPr txBox="1"/>
            <p:nvPr/>
          </p:nvSpPr>
          <p:spPr>
            <a:xfrm>
              <a:off x="185097" y="2625972"/>
              <a:ext cx="2453033" cy="159828"/>
            </a:xfrm>
            <a:prstGeom prst="rect">
              <a:avLst/>
            </a:prstGeom>
            <a:solidFill>
              <a:srgbClr val="FFD197"/>
            </a:solidFill>
            <a:ln>
              <a:noFill/>
            </a:ln>
          </p:spPr>
          <p:txBody>
            <a:bodyPr anchorCtr="0" anchor="ctr" bIns="0" lIns="93350" spcFirstLastPara="1" rIns="9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de-DE" sz="1100" u="none" cap="none" strike="noStrike">
                  <a:solidFill>
                    <a:srgbClr val="575757"/>
                  </a:solidFill>
                  <a:latin typeface="Arial"/>
                  <a:ea typeface="Arial"/>
                  <a:cs typeface="Arial"/>
                  <a:sym typeface="Arial"/>
                </a:rPr>
                <a:t>Net movement in cash</a:t>
              </a:r>
              <a:endParaRPr b="0" i="0" sz="1400" u="none" cap="none" strike="noStrik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" name="Google Shape;596;p37"/>
          <p:cNvGrpSpPr/>
          <p:nvPr/>
        </p:nvGrpSpPr>
        <p:grpSpPr>
          <a:xfrm>
            <a:off x="4700609" y="1145663"/>
            <a:ext cx="3163814" cy="2918805"/>
            <a:chOff x="2" y="220115"/>
            <a:chExt cx="3163814" cy="2918805"/>
          </a:xfrm>
        </p:grpSpPr>
        <p:sp>
          <p:nvSpPr>
            <p:cNvPr id="597" name="Google Shape;597;p37"/>
            <p:cNvSpPr/>
            <p:nvPr/>
          </p:nvSpPr>
          <p:spPr>
            <a:xfrm>
              <a:off x="2" y="233050"/>
              <a:ext cx="1030481" cy="2905870"/>
            </a:xfrm>
            <a:prstGeom prst="roundRect">
              <a:avLst>
                <a:gd fmla="val 5000" name="adj"/>
              </a:avLst>
            </a:prstGeom>
            <a:solidFill>
              <a:srgbClr val="C7C7C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7"/>
            <p:cNvSpPr txBox="1"/>
            <p:nvPr/>
          </p:nvSpPr>
          <p:spPr>
            <a:xfrm rot="-5400000">
              <a:off x="-1088356" y="1321409"/>
              <a:ext cx="2382813" cy="206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53325" wrap="square" tIns="411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Year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1066787" y="220115"/>
              <a:ext cx="1030481" cy="2905870"/>
            </a:xfrm>
            <a:prstGeom prst="roundRect">
              <a:avLst>
                <a:gd fmla="val 5000" name="adj"/>
              </a:avLst>
            </a:prstGeom>
            <a:solidFill>
              <a:srgbClr val="C7C7C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7"/>
            <p:cNvSpPr txBox="1"/>
            <p:nvPr/>
          </p:nvSpPr>
          <p:spPr>
            <a:xfrm rot="-5400000">
              <a:off x="-21571" y="1308474"/>
              <a:ext cx="2382813" cy="206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53325" wrap="square" tIns="411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Year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7"/>
            <p:cNvSpPr/>
            <p:nvPr/>
          </p:nvSpPr>
          <p:spPr>
            <a:xfrm rot="5400000">
              <a:off x="981096" y="1202664"/>
              <a:ext cx="181686" cy="154572"/>
            </a:xfrm>
            <a:prstGeom prst="flowChartExtract">
              <a:avLst/>
            </a:prstGeom>
            <a:solidFill>
              <a:schemeClr val="lt1"/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2133335" y="220115"/>
              <a:ext cx="1030481" cy="2905870"/>
            </a:xfrm>
            <a:prstGeom prst="roundRect">
              <a:avLst>
                <a:gd fmla="val 5000" name="adj"/>
              </a:avLst>
            </a:prstGeom>
            <a:solidFill>
              <a:srgbClr val="C7C7C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7"/>
            <p:cNvSpPr txBox="1"/>
            <p:nvPr/>
          </p:nvSpPr>
          <p:spPr>
            <a:xfrm rot="-5400000">
              <a:off x="1044976" y="1308474"/>
              <a:ext cx="2382813" cy="2060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53325" wrap="square" tIns="411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Year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7"/>
            <p:cNvSpPr/>
            <p:nvPr/>
          </p:nvSpPr>
          <p:spPr>
            <a:xfrm rot="5400000">
              <a:off x="2047644" y="1202664"/>
              <a:ext cx="181686" cy="154572"/>
            </a:xfrm>
            <a:prstGeom prst="flowChartExtract">
              <a:avLst/>
            </a:prstGeom>
            <a:solidFill>
              <a:schemeClr val="lt1"/>
            </a:solidFill>
            <a:ln cap="flat" cmpd="sng" w="25400">
              <a:solidFill>
                <a:srgbClr val="0057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5" name="Google Shape;605;p37"/>
          <p:cNvSpPr/>
          <p:nvPr/>
        </p:nvSpPr>
        <p:spPr>
          <a:xfrm>
            <a:off x="1225455" y="4090780"/>
            <a:ext cx="6639208" cy="18087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b="0" i="0" lang="de-DE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Cash position year n-1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7"/>
          <p:cNvSpPr txBox="1"/>
          <p:nvPr/>
        </p:nvSpPr>
        <p:spPr>
          <a:xfrm>
            <a:off x="1225454" y="4310898"/>
            <a:ext cx="6639207" cy="21358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b="0" i="0" lang="de-DE" sz="788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7" name="Google Shape;607;p3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8" name="Google Shape;608;p3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09" name="Google Shape;60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37"/>
          <p:cNvSpPr txBox="1"/>
          <p:nvPr>
            <p:ph idx="12" type="sldNum"/>
          </p:nvPr>
        </p:nvSpPr>
        <p:spPr>
          <a:xfrm>
            <a:off x="8698938" y="4761867"/>
            <a:ext cx="366049" cy="213556"/>
          </a:xfrm>
          <a:prstGeom prst="rect">
            <a:avLst/>
          </a:prstGeom>
          <a:noFill/>
          <a:ln>
            <a:noFill/>
          </a:ln>
        </p:spPr>
        <p:txBody>
          <a:bodyPr anchorCtr="0" anchor="t" bIns="36800" lIns="73625" spcFirstLastPara="1" rIns="73625" wrap="square" tIns="368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611" name="Google Shape;61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8"/>
          <p:cNvSpPr txBox="1"/>
          <p:nvPr/>
        </p:nvSpPr>
        <p:spPr>
          <a:xfrm>
            <a:off x="1871662" y="1208265"/>
            <a:ext cx="7071921" cy="2859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Tipo de financiación :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Nueva deuda ;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Aumento de los fondos propios (mediante subvenciones a la inversión, emisión de nuevas acciones...);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Autofinanciación (buscar recursos propios para financiar el desarrollo -en lugar de utilizarlos como palanca-.</a:t>
            </a:r>
            <a:r>
              <a:rPr b="0" i="0" lang="de-DE" sz="1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 ;</a:t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1143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Algunos indicadores relacionados con la capacidad de endeudamiento : 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b="0" i="0" lang="de-DE" sz="1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MLT Debt/Equity</a:t>
            </a:r>
            <a:endParaRPr b="0" i="0" sz="11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b="0" i="0" lang="de-DE" sz="1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MLT Debt/EBITDA </a:t>
            </a:r>
            <a:endParaRPr b="0" i="0" sz="11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</a:pPr>
            <a:r>
              <a:rPr b="0" i="0" lang="de-DE" sz="11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MLT annual repayment/EBITDA</a:t>
            </a:r>
            <a:endParaRPr b="0" i="0" sz="11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8" name="Google Shape;618;p38"/>
          <p:cNvSpPr txBox="1"/>
          <p:nvPr/>
        </p:nvSpPr>
        <p:spPr>
          <a:xfrm>
            <a:off x="3419475" y="415650"/>
            <a:ext cx="5358791" cy="7413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i="0" lang="de-DE" sz="21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Qué hay que ver en la previsión de tesorería (o plan de financiación)</a:t>
            </a:r>
            <a:endParaRPr/>
          </a:p>
        </p:txBody>
      </p:sp>
      <p:cxnSp>
        <p:nvCxnSpPr>
          <p:cNvPr id="619" name="Google Shape;619;p38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0" name="Google Shape;620;p3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21" name="Google Shape;62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623" name="Google Shape;62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title"/>
          </p:nvPr>
        </p:nvSpPr>
        <p:spPr>
          <a:xfrm>
            <a:off x="1287750" y="587050"/>
            <a:ext cx="65685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000"/>
              <a:t>Metodología y resultados del aprendizaje - EQF</a:t>
            </a:r>
            <a:endParaRPr/>
          </a:p>
        </p:txBody>
      </p:sp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" name="Google Shape;113;p6"/>
          <p:cNvGraphicFramePr/>
          <p:nvPr/>
        </p:nvGraphicFramePr>
        <p:xfrm>
          <a:off x="952500" y="150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{973DBC96-BFC6-48CA-84A1-2BE58FFAEB71}</a:tableStyleId>
              </a:tblPr>
              <a:tblGrid>
                <a:gridCol w="3497050"/>
                <a:gridCol w="3741950"/>
              </a:tblGrid>
              <a:tr h="447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-DE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Objetivo: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-DE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Criterios de rendimiento: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96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El objetivo es crear un marco que proporcione conocimientos suficientes para ayudar a las empresas sociales y a las PYME a comprender sus necesidades de financiación y exponer las opciones disponibles para atraer y gestionar fuentes sostenibles de recursos financieros.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de-DE" sz="1400" u="none" cap="none" strike="noStrike"/>
                        <a:t>La empresa social / PYME debe ser capaz de comprender mejor la dinámica de sus recursos financieros internos y externos y de conocer mejor las distintas fuentes de financiación junto con sus respectivas ventajas e inconvenientes.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Graphical user interface, application&#10;&#10;Description automatically generated with medium confidence" id="114" name="Google Shape;1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9"/>
          <p:cNvSpPr txBox="1"/>
          <p:nvPr>
            <p:ph type="ctrTitle"/>
          </p:nvPr>
        </p:nvSpPr>
        <p:spPr>
          <a:xfrm>
            <a:off x="1657350" y="1723549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de-DE"/>
              <a:t>Fuentes de financiación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8"/>
          <p:cNvSpPr txBox="1"/>
          <p:nvPr>
            <p:ph type="title"/>
          </p:nvPr>
        </p:nvSpPr>
        <p:spPr>
          <a:xfrm>
            <a:off x="914400" y="575950"/>
            <a:ext cx="780745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de financiación - descargo de responsabilidad</a:t>
            </a:r>
            <a:endParaRPr sz="4500"/>
          </a:p>
        </p:txBody>
      </p:sp>
      <p:sp>
        <p:nvSpPr>
          <p:cNvPr id="634" name="Google Shape;634;p78"/>
          <p:cNvSpPr txBox="1"/>
          <p:nvPr>
            <p:ph idx="1" type="body"/>
          </p:nvPr>
        </p:nvSpPr>
        <p:spPr>
          <a:xfrm>
            <a:off x="2518000" y="1149150"/>
            <a:ext cx="6074100" cy="3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Las fuentes de financiación identificadas en esta sección suelen estar disponibles de una forma u otra en la mayoría de las jurisdicciones de la UE.  Sin embargo, cabe señalar que el enfoque puede diferir entre jurisdicciones, especialmente en lo que respecta a las fuentes de financiación más especializadas.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Cada fuente de financiación mostrará el plazo aproximado / estimado requerido. Este plazo se basa en el nivel de complejidad, es indicativo y puede variar de una jurisdicción a otra. </a:t>
            </a:r>
            <a:endParaRPr/>
          </a:p>
        </p:txBody>
      </p:sp>
      <p:pic>
        <p:nvPicPr>
          <p:cNvPr id="635" name="Google Shape;63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7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637" name="Google Shape;637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79"/>
          <p:cNvGrpSpPr/>
          <p:nvPr/>
        </p:nvGrpSpPr>
        <p:grpSpPr>
          <a:xfrm>
            <a:off x="914400" y="1316000"/>
            <a:ext cx="7790700" cy="2759072"/>
            <a:chOff x="0" y="49692"/>
            <a:chExt cx="7790700" cy="3678762"/>
          </a:xfrm>
        </p:grpSpPr>
        <p:sp>
          <p:nvSpPr>
            <p:cNvPr id="644" name="Google Shape;644;p79"/>
            <p:cNvSpPr/>
            <p:nvPr/>
          </p:nvSpPr>
          <p:spPr>
            <a:xfrm>
              <a:off x="0" y="2933175"/>
              <a:ext cx="7790700" cy="626100"/>
            </a:xfrm>
            <a:prstGeom prst="roundRect">
              <a:avLst>
                <a:gd fmla="val 10000" name="adj"/>
              </a:avLst>
            </a:prstGeom>
            <a:solidFill>
              <a:srgbClr val="DDE3F1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79"/>
            <p:cNvSpPr txBox="1"/>
            <p:nvPr/>
          </p:nvSpPr>
          <p:spPr>
            <a:xfrm>
              <a:off x="0" y="2933154"/>
              <a:ext cx="2337300" cy="7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10800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de-DE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Financing instrument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79"/>
            <p:cNvSpPr/>
            <p:nvPr/>
          </p:nvSpPr>
          <p:spPr>
            <a:xfrm>
              <a:off x="0" y="1994222"/>
              <a:ext cx="7790700" cy="844800"/>
            </a:xfrm>
            <a:prstGeom prst="roundRect">
              <a:avLst>
                <a:gd fmla="val 10000" name="adj"/>
              </a:avLst>
            </a:prstGeom>
            <a:solidFill>
              <a:srgbClr val="DDE3F1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79"/>
            <p:cNvSpPr txBox="1"/>
            <p:nvPr/>
          </p:nvSpPr>
          <p:spPr>
            <a:xfrm>
              <a:off x="0" y="2141541"/>
              <a:ext cx="2337300" cy="6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10800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de-DE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Financing source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79"/>
            <p:cNvSpPr/>
            <p:nvPr/>
          </p:nvSpPr>
          <p:spPr>
            <a:xfrm>
              <a:off x="0" y="1386926"/>
              <a:ext cx="7790700" cy="750249"/>
            </a:xfrm>
            <a:prstGeom prst="roundRect">
              <a:avLst>
                <a:gd fmla="val 10000" name="adj"/>
              </a:avLst>
            </a:prstGeom>
            <a:solidFill>
              <a:srgbClr val="F6F6F6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79"/>
            <p:cNvSpPr txBox="1"/>
            <p:nvPr/>
          </p:nvSpPr>
          <p:spPr>
            <a:xfrm>
              <a:off x="0" y="1458318"/>
              <a:ext cx="2337300" cy="62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108000" spcFirstLastPara="1" rIns="99550" wrap="square" tIns="99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de-DE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Financing form</a:t>
              </a:r>
              <a:endParaRPr b="1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79"/>
            <p:cNvSpPr/>
            <p:nvPr/>
          </p:nvSpPr>
          <p:spPr>
            <a:xfrm>
              <a:off x="0" y="445954"/>
              <a:ext cx="7790700" cy="3423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79"/>
            <p:cNvSpPr txBox="1"/>
            <p:nvPr/>
          </p:nvSpPr>
          <p:spPr>
            <a:xfrm>
              <a:off x="0" y="445954"/>
              <a:ext cx="2337300" cy="3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79"/>
            <p:cNvSpPr/>
            <p:nvPr/>
          </p:nvSpPr>
          <p:spPr>
            <a:xfrm>
              <a:off x="3748903" y="49692"/>
              <a:ext cx="1281300" cy="8448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79"/>
            <p:cNvSpPr txBox="1"/>
            <p:nvPr/>
          </p:nvSpPr>
          <p:spPr>
            <a:xfrm>
              <a:off x="3773644" y="74433"/>
              <a:ext cx="1231800" cy="7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de-DE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Financing structure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79"/>
            <p:cNvSpPr/>
            <p:nvPr/>
          </p:nvSpPr>
          <p:spPr>
            <a:xfrm>
              <a:off x="2962349" y="894400"/>
              <a:ext cx="1427100" cy="6573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55" name="Google Shape;655;p79"/>
            <p:cNvSpPr/>
            <p:nvPr/>
          </p:nvSpPr>
          <p:spPr>
            <a:xfrm>
              <a:off x="2571008" y="1551556"/>
              <a:ext cx="7827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79"/>
            <p:cNvSpPr txBox="1"/>
            <p:nvPr/>
          </p:nvSpPr>
          <p:spPr>
            <a:xfrm>
              <a:off x="2586291" y="1566839"/>
              <a:ext cx="7521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r>
                <a:rPr b="0" i="0" lang="de-DE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Internal financing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79"/>
            <p:cNvSpPr/>
            <p:nvPr/>
          </p:nvSpPr>
          <p:spPr>
            <a:xfrm>
              <a:off x="2453606" y="2073344"/>
              <a:ext cx="508800" cy="2088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58" name="Google Shape;658;p79"/>
            <p:cNvSpPr/>
            <p:nvPr/>
          </p:nvSpPr>
          <p:spPr>
            <a:xfrm>
              <a:off x="2062264" y="2282060"/>
              <a:ext cx="7827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79"/>
            <p:cNvSpPr txBox="1"/>
            <p:nvPr/>
          </p:nvSpPr>
          <p:spPr>
            <a:xfrm>
              <a:off x="2008875" y="2297360"/>
              <a:ext cx="820800" cy="52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Retained earnings / shareholders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79"/>
            <p:cNvSpPr/>
            <p:nvPr/>
          </p:nvSpPr>
          <p:spPr>
            <a:xfrm>
              <a:off x="2407886" y="2803848"/>
              <a:ext cx="91500" cy="2088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61" name="Google Shape;661;p79"/>
            <p:cNvSpPr/>
            <p:nvPr/>
          </p:nvSpPr>
          <p:spPr>
            <a:xfrm>
              <a:off x="2062264" y="3012564"/>
              <a:ext cx="7827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79"/>
            <p:cNvSpPr txBox="1"/>
            <p:nvPr/>
          </p:nvSpPr>
          <p:spPr>
            <a:xfrm>
              <a:off x="2077547" y="3027847"/>
              <a:ext cx="7521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Dividend structures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79"/>
            <p:cNvSpPr/>
            <p:nvPr/>
          </p:nvSpPr>
          <p:spPr>
            <a:xfrm>
              <a:off x="2962349" y="2073344"/>
              <a:ext cx="508800" cy="2088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64" name="Google Shape;664;p79"/>
            <p:cNvSpPr/>
            <p:nvPr/>
          </p:nvSpPr>
          <p:spPr>
            <a:xfrm>
              <a:off x="3079752" y="2282060"/>
              <a:ext cx="7827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79"/>
            <p:cNvSpPr txBox="1"/>
            <p:nvPr/>
          </p:nvSpPr>
          <p:spPr>
            <a:xfrm>
              <a:off x="3095035" y="2297343"/>
              <a:ext cx="7521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Debtor, creditor and stock mgmnt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79"/>
            <p:cNvSpPr/>
            <p:nvPr/>
          </p:nvSpPr>
          <p:spPr>
            <a:xfrm>
              <a:off x="3425373" y="2803848"/>
              <a:ext cx="91500" cy="2088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67" name="Google Shape;667;p79"/>
            <p:cNvSpPr/>
            <p:nvPr/>
          </p:nvSpPr>
          <p:spPr>
            <a:xfrm>
              <a:off x="3079752" y="3012564"/>
              <a:ext cx="7827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79"/>
            <p:cNvSpPr txBox="1"/>
            <p:nvPr/>
          </p:nvSpPr>
          <p:spPr>
            <a:xfrm>
              <a:off x="3095035" y="3027847"/>
              <a:ext cx="7521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Cashflows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79"/>
            <p:cNvSpPr/>
            <p:nvPr/>
          </p:nvSpPr>
          <p:spPr>
            <a:xfrm>
              <a:off x="4389490" y="894400"/>
              <a:ext cx="1614000" cy="657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70" name="Google Shape;670;p79"/>
            <p:cNvSpPr/>
            <p:nvPr/>
          </p:nvSpPr>
          <p:spPr>
            <a:xfrm>
              <a:off x="5612186" y="1551556"/>
              <a:ext cx="7827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79"/>
            <p:cNvSpPr txBox="1"/>
            <p:nvPr/>
          </p:nvSpPr>
          <p:spPr>
            <a:xfrm>
              <a:off x="5627469" y="1566839"/>
              <a:ext cx="7521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Arial"/>
                <a:buNone/>
              </a:pPr>
              <a:r>
                <a:rPr b="0" i="0" lang="de-DE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External financing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79"/>
            <p:cNvSpPr/>
            <p:nvPr/>
          </p:nvSpPr>
          <p:spPr>
            <a:xfrm>
              <a:off x="4765548" y="2073344"/>
              <a:ext cx="1238100" cy="2088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73" name="Google Shape;673;p79"/>
            <p:cNvSpPr/>
            <p:nvPr/>
          </p:nvSpPr>
          <p:spPr>
            <a:xfrm>
              <a:off x="4374207" y="2282060"/>
              <a:ext cx="7827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79"/>
            <p:cNvSpPr txBox="1"/>
            <p:nvPr/>
          </p:nvSpPr>
          <p:spPr>
            <a:xfrm>
              <a:off x="4389490" y="2297343"/>
              <a:ext cx="7521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Shareholders  - existing or new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79"/>
            <p:cNvSpPr/>
            <p:nvPr/>
          </p:nvSpPr>
          <p:spPr>
            <a:xfrm>
              <a:off x="4719828" y="2803848"/>
              <a:ext cx="91500" cy="2088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76" name="Google Shape;676;p79"/>
            <p:cNvSpPr/>
            <p:nvPr/>
          </p:nvSpPr>
          <p:spPr>
            <a:xfrm>
              <a:off x="4063097" y="3012559"/>
              <a:ext cx="10938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79"/>
            <p:cNvSpPr txBox="1"/>
            <p:nvPr/>
          </p:nvSpPr>
          <p:spPr>
            <a:xfrm>
              <a:off x="4072650" y="2899792"/>
              <a:ext cx="1124100" cy="69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New equity, angel, venture capitalists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79"/>
            <p:cNvSpPr/>
            <p:nvPr/>
          </p:nvSpPr>
          <p:spPr>
            <a:xfrm>
              <a:off x="5908085" y="2073344"/>
              <a:ext cx="91500" cy="208800"/>
            </a:xfrm>
            <a:custGeom>
              <a:rect b="b" l="l" r="r" t="t"/>
              <a:pathLst>
                <a:path extrusionOk="0" h="120000" w="120000">
                  <a:moveTo>
                    <a:pt x="125251" y="0"/>
                  </a:moveTo>
                  <a:lnTo>
                    <a:pt x="125251" y="60000"/>
                  </a:lnTo>
                  <a:lnTo>
                    <a:pt x="60000" y="6000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79" name="Google Shape;679;p79"/>
            <p:cNvSpPr/>
            <p:nvPr/>
          </p:nvSpPr>
          <p:spPr>
            <a:xfrm>
              <a:off x="5472949" y="2282060"/>
              <a:ext cx="9618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79"/>
            <p:cNvSpPr txBox="1"/>
            <p:nvPr/>
          </p:nvSpPr>
          <p:spPr>
            <a:xfrm>
              <a:off x="5488232" y="2297343"/>
              <a:ext cx="9312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Debt, from capital market, banks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79"/>
            <p:cNvSpPr/>
            <p:nvPr/>
          </p:nvSpPr>
          <p:spPr>
            <a:xfrm>
              <a:off x="5908085" y="2803848"/>
              <a:ext cx="91500" cy="2088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82" name="Google Shape;682;p79"/>
            <p:cNvSpPr/>
            <p:nvPr/>
          </p:nvSpPr>
          <p:spPr>
            <a:xfrm>
              <a:off x="5391694" y="3012564"/>
              <a:ext cx="11241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79"/>
            <p:cNvSpPr txBox="1"/>
            <p:nvPr/>
          </p:nvSpPr>
          <p:spPr>
            <a:xfrm>
              <a:off x="5406977" y="3027847"/>
              <a:ext cx="10938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Debt, overdraft, mezzanine capital, hybrid structures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79"/>
            <p:cNvSpPr/>
            <p:nvPr/>
          </p:nvSpPr>
          <p:spPr>
            <a:xfrm>
              <a:off x="6003527" y="2073344"/>
              <a:ext cx="1147500" cy="2088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85" name="Google Shape;685;p79"/>
            <p:cNvSpPr/>
            <p:nvPr/>
          </p:nvSpPr>
          <p:spPr>
            <a:xfrm>
              <a:off x="6669467" y="2282060"/>
              <a:ext cx="9633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79"/>
            <p:cNvSpPr txBox="1"/>
            <p:nvPr/>
          </p:nvSpPr>
          <p:spPr>
            <a:xfrm>
              <a:off x="6684750" y="2297343"/>
              <a:ext cx="9327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grants, crowdfunding,  expectations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79"/>
            <p:cNvSpPr/>
            <p:nvPr/>
          </p:nvSpPr>
          <p:spPr>
            <a:xfrm>
              <a:off x="7105437" y="2803848"/>
              <a:ext cx="91500" cy="2088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88" name="Google Shape;688;p79"/>
            <p:cNvSpPr/>
            <p:nvPr/>
          </p:nvSpPr>
          <p:spPr>
            <a:xfrm>
              <a:off x="6759816" y="3012564"/>
              <a:ext cx="782700" cy="5217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79"/>
            <p:cNvSpPr txBox="1"/>
            <p:nvPr/>
          </p:nvSpPr>
          <p:spPr>
            <a:xfrm>
              <a:off x="6775099" y="3027847"/>
              <a:ext cx="752100" cy="49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Equity, debt, mezzanine capital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0" name="Google Shape;690;p79"/>
          <p:cNvSpPr txBox="1"/>
          <p:nvPr>
            <p:ph type="title"/>
          </p:nvPr>
        </p:nvSpPr>
        <p:spPr>
          <a:xfrm>
            <a:off x="649277" y="658382"/>
            <a:ext cx="6699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de-DE"/>
              <a:t>Financiación de empresas sociales</a:t>
            </a:r>
            <a:br>
              <a:rPr lang="de-DE"/>
            </a:br>
            <a:endParaRPr/>
          </a:p>
        </p:txBody>
      </p:sp>
      <p:sp>
        <p:nvSpPr>
          <p:cNvPr id="691" name="Google Shape;691;p7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692" name="Google Shape;69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80"/>
          <p:cNvSpPr txBox="1"/>
          <p:nvPr/>
        </p:nvSpPr>
        <p:spPr>
          <a:xfrm>
            <a:off x="928662" y="789552"/>
            <a:ext cx="71439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1" i="0" sz="13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0" name="Google Shape;700;p80"/>
          <p:cNvGrpSpPr/>
          <p:nvPr/>
        </p:nvGrpSpPr>
        <p:grpSpPr>
          <a:xfrm>
            <a:off x="1443052" y="1621450"/>
            <a:ext cx="5620204" cy="2451772"/>
            <a:chOff x="775627" y="1992685"/>
            <a:chExt cx="6863952" cy="4145008"/>
          </a:xfrm>
        </p:grpSpPr>
        <p:sp>
          <p:nvSpPr>
            <p:cNvPr id="701" name="Google Shape;701;p80"/>
            <p:cNvSpPr/>
            <p:nvPr/>
          </p:nvSpPr>
          <p:spPr>
            <a:xfrm>
              <a:off x="775627" y="3445917"/>
              <a:ext cx="1650900" cy="576300"/>
            </a:xfrm>
            <a:prstGeom prst="roundRect">
              <a:avLst>
                <a:gd fmla="val 16667" name="adj"/>
              </a:avLst>
            </a:prstGeom>
            <a:solidFill>
              <a:srgbClr val="C8C8C8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de-DE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Income streams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02" name="Google Shape;702;p80"/>
            <p:cNvCxnSpPr>
              <a:stCxn id="701" idx="3"/>
            </p:cNvCxnSpPr>
            <p:nvPr/>
          </p:nvCxnSpPr>
          <p:spPr>
            <a:xfrm>
              <a:off x="2426527" y="3734067"/>
              <a:ext cx="753300" cy="1381200"/>
            </a:xfrm>
            <a:prstGeom prst="bentConnector3">
              <a:avLst>
                <a:gd fmla="val -32747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703" name="Google Shape;703;p80"/>
            <p:cNvCxnSpPr>
              <a:stCxn id="701" idx="3"/>
            </p:cNvCxnSpPr>
            <p:nvPr/>
          </p:nvCxnSpPr>
          <p:spPr>
            <a:xfrm flipH="1" rot="10800000">
              <a:off x="2426527" y="2343267"/>
              <a:ext cx="762000" cy="1390800"/>
            </a:xfrm>
            <a:prstGeom prst="bentConnector3">
              <a:avLst>
                <a:gd fmla="val -322197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704" name="Google Shape;704;p80"/>
            <p:cNvCxnSpPr/>
            <p:nvPr/>
          </p:nvCxnSpPr>
          <p:spPr>
            <a:xfrm>
              <a:off x="4529551" y="2344193"/>
              <a:ext cx="1840200" cy="522300"/>
            </a:xfrm>
            <a:prstGeom prst="bentConnector3">
              <a:avLst>
                <a:gd fmla="val 142412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705" name="Google Shape;705;p80"/>
            <p:cNvCxnSpPr/>
            <p:nvPr/>
          </p:nvCxnSpPr>
          <p:spPr>
            <a:xfrm flipH="1" rot="10800000">
              <a:off x="4520953" y="4409467"/>
              <a:ext cx="1866000" cy="706500"/>
            </a:xfrm>
            <a:prstGeom prst="bentConnector3">
              <a:avLst>
                <a:gd fmla="val 14153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706" name="Google Shape;706;p80"/>
            <p:cNvCxnSpPr/>
            <p:nvPr/>
          </p:nvCxnSpPr>
          <p:spPr>
            <a:xfrm>
              <a:off x="4520952" y="5115968"/>
              <a:ext cx="1857300" cy="7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707" name="Google Shape;707;p80"/>
            <p:cNvCxnSpPr/>
            <p:nvPr/>
          </p:nvCxnSpPr>
          <p:spPr>
            <a:xfrm>
              <a:off x="4520952" y="5115967"/>
              <a:ext cx="1848900" cy="722400"/>
            </a:xfrm>
            <a:prstGeom prst="bentConnector3">
              <a:avLst>
                <a:gd fmla="val 141584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708" name="Google Shape;708;p80"/>
            <p:cNvSpPr/>
            <p:nvPr/>
          </p:nvSpPr>
          <p:spPr>
            <a:xfrm>
              <a:off x="775627" y="3445917"/>
              <a:ext cx="1650900" cy="5763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8"/>
                <a:buFont typeface="Arial"/>
                <a:buNone/>
              </a:pPr>
              <a:r>
                <a:rPr b="0" i="0" lang="de-DE" sz="124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Income streams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80"/>
            <p:cNvSpPr/>
            <p:nvPr/>
          </p:nvSpPr>
          <p:spPr>
            <a:xfrm>
              <a:off x="2935279" y="1992685"/>
              <a:ext cx="1524000" cy="8112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External payments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80"/>
            <p:cNvSpPr/>
            <p:nvPr/>
          </p:nvSpPr>
          <p:spPr>
            <a:xfrm>
              <a:off x="2935279" y="4828607"/>
              <a:ext cx="1524000" cy="7065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Internal operations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80"/>
            <p:cNvSpPr/>
            <p:nvPr/>
          </p:nvSpPr>
          <p:spPr>
            <a:xfrm>
              <a:off x="5855159" y="2591006"/>
              <a:ext cx="1784400" cy="5748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8"/>
                <a:buFont typeface="Arial"/>
                <a:buNone/>
              </a:pPr>
              <a:r>
                <a:rPr b="0" i="0" lang="de-DE" sz="124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Payment of dividends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80"/>
            <p:cNvSpPr/>
            <p:nvPr/>
          </p:nvSpPr>
          <p:spPr>
            <a:xfrm>
              <a:off x="5773579" y="3722526"/>
              <a:ext cx="1866000" cy="706500"/>
            </a:xfrm>
            <a:prstGeom prst="roundRect">
              <a:avLst>
                <a:gd fmla="val 6311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Debtors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80"/>
            <p:cNvSpPr/>
            <p:nvPr/>
          </p:nvSpPr>
          <p:spPr>
            <a:xfrm>
              <a:off x="5773579" y="4622694"/>
              <a:ext cx="1866000" cy="6300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de-DE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Creditors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80"/>
            <p:cNvSpPr/>
            <p:nvPr/>
          </p:nvSpPr>
          <p:spPr>
            <a:xfrm>
              <a:off x="5772815" y="5415293"/>
              <a:ext cx="1866000" cy="7224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Stock management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5" name="Google Shape;715;p80"/>
          <p:cNvSpPr txBox="1"/>
          <p:nvPr>
            <p:ph type="title"/>
          </p:nvPr>
        </p:nvSpPr>
        <p:spPr>
          <a:xfrm>
            <a:off x="649274" y="779525"/>
            <a:ext cx="8043621" cy="107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de-DE"/>
              <a:t>Financiación interna - Mejora de la tesorería</a:t>
            </a:r>
            <a:endParaRPr/>
          </a:p>
        </p:txBody>
      </p:sp>
      <p:sp>
        <p:nvSpPr>
          <p:cNvPr id="716" name="Google Shape;716;p8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717" name="Google Shape;717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8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internas de financiación</a:t>
            </a:r>
            <a:endParaRPr sz="4500"/>
          </a:p>
        </p:txBody>
      </p:sp>
      <p:sp>
        <p:nvSpPr>
          <p:cNvPr id="724" name="Google Shape;724;p81"/>
          <p:cNvSpPr txBox="1"/>
          <p:nvPr>
            <p:ph idx="1" type="body"/>
          </p:nvPr>
        </p:nvSpPr>
        <p:spPr>
          <a:xfrm>
            <a:off x="2688500" y="1173950"/>
            <a:ext cx="3071400" cy="3431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Beneficios no distribuidos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El accionista puede optar por retener la distribución de beneficios mediante el pago de un dividendo u optar por distribuir acciones gratuitas en lugar de efectivo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725" name="Google Shape;725;p81"/>
          <p:cNvSpPr txBox="1"/>
          <p:nvPr>
            <p:ph idx="2" type="body"/>
          </p:nvPr>
        </p:nvSpPr>
        <p:spPr>
          <a:xfrm>
            <a:off x="5938700" y="1173950"/>
            <a:ext cx="30714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Esta fuente de financiación es una de las más fáciles de aplicar y afecta positivamente a los flujos de tesorería a corto plazo en lo que respecta a los beneficios no distribuidos que se mantienen en efectivo. </a:t>
            </a:r>
            <a:endParaRPr/>
          </a:p>
        </p:txBody>
      </p:sp>
      <p:pic>
        <p:nvPicPr>
          <p:cNvPr id="726" name="Google Shape;72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8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728" name="Google Shape;728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8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internas de financiación</a:t>
            </a:r>
            <a:endParaRPr sz="4500"/>
          </a:p>
        </p:txBody>
      </p:sp>
      <p:sp>
        <p:nvSpPr>
          <p:cNvPr id="734" name="Google Shape;734;p82"/>
          <p:cNvSpPr txBox="1"/>
          <p:nvPr>
            <p:ph idx="1" type="body"/>
          </p:nvPr>
        </p:nvSpPr>
        <p:spPr>
          <a:xfrm>
            <a:off x="2688500" y="1074750"/>
            <a:ext cx="3071400" cy="3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Beneficios no distribuidos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accionista puede no estar satisfecho con la pérdida de ingresos por dividendos, y el precio de las acciones puede verse afectado negativamente.</a:t>
            </a:r>
            <a:endParaRPr/>
          </a:p>
        </p:txBody>
      </p:sp>
      <p:sp>
        <p:nvSpPr>
          <p:cNvPr id="735" name="Google Shape;735;p82"/>
          <p:cNvSpPr txBox="1"/>
          <p:nvPr>
            <p:ph idx="2" type="body"/>
          </p:nvPr>
        </p:nvSpPr>
        <p:spPr>
          <a:xfrm>
            <a:off x="5759900" y="910184"/>
            <a:ext cx="32502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precio de las acciones es la estimación que hace el mercado de los beneficios futuros.  El uso de los beneficios no distribuidos debe reflejarse en una mayor rentabilidad y un aumento del precio de las acciones.</a:t>
            </a:r>
            <a:endParaRPr/>
          </a:p>
        </p:txBody>
      </p:sp>
      <p:pic>
        <p:nvPicPr>
          <p:cNvPr id="736" name="Google Shape;736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8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738" name="Google Shape;73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8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internas de financiación</a:t>
            </a:r>
            <a:endParaRPr sz="4500"/>
          </a:p>
        </p:txBody>
      </p:sp>
      <p:sp>
        <p:nvSpPr>
          <p:cNvPr id="744" name="Google Shape;744;p83"/>
          <p:cNvSpPr txBox="1"/>
          <p:nvPr>
            <p:ph idx="1" type="body"/>
          </p:nvPr>
        </p:nvSpPr>
        <p:spPr>
          <a:xfrm>
            <a:off x="2688500" y="1682550"/>
            <a:ext cx="34683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Aplicación de un estricto control del crédito y gestión de los pagos individuales de los deudores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Reducción del crédito concedido a los deudores para mejorar la tesorería</a:t>
            </a:r>
            <a:endParaRPr/>
          </a:p>
        </p:txBody>
      </p:sp>
      <p:sp>
        <p:nvSpPr>
          <p:cNvPr id="745" name="Google Shape;745;p83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Venta al contado 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Cobro de intereses sobre saldos vencidos</a:t>
            </a:r>
            <a:endParaRPr/>
          </a:p>
        </p:txBody>
      </p:sp>
      <p:pic>
        <p:nvPicPr>
          <p:cNvPr id="746" name="Google Shape;74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83"/>
          <p:cNvSpPr txBox="1"/>
          <p:nvPr>
            <p:ph idx="1" type="body"/>
          </p:nvPr>
        </p:nvSpPr>
        <p:spPr>
          <a:xfrm>
            <a:off x="2840950" y="11431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deudores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8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749" name="Google Shape;749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8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internas de financiación</a:t>
            </a:r>
            <a:endParaRPr sz="4500"/>
          </a:p>
        </p:txBody>
      </p:sp>
      <p:sp>
        <p:nvSpPr>
          <p:cNvPr id="755" name="Google Shape;755;p84"/>
          <p:cNvSpPr txBox="1"/>
          <p:nvPr>
            <p:ph idx="1" type="body"/>
          </p:nvPr>
        </p:nvSpPr>
        <p:spPr>
          <a:xfrm>
            <a:off x="2688500" y="1682550"/>
            <a:ext cx="34683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aplicación de un estricto control del crédito puede dar lugar a clientes descontentos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competencia puede no permitir condiciones de crédito bajas o nulas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 posible que las ventas entre empresas se realicen al contado, pero es poco probable que se realicen al contado entre empresas.</a:t>
            </a:r>
            <a:endParaRPr/>
          </a:p>
        </p:txBody>
      </p:sp>
      <p:sp>
        <p:nvSpPr>
          <p:cNvPr id="756" name="Google Shape;756;p84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Las nuevas condiciones de crédito pueden afectar negativamente al personal de ventas.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cobro de intereses de demora puede plantear problemas jurídicos y prácticos. </a:t>
            </a:r>
            <a:endParaRPr sz="1700">
              <a:solidFill>
                <a:srgbClr val="FF0000"/>
              </a:solidFill>
            </a:endParaRPr>
          </a:p>
        </p:txBody>
      </p:sp>
      <p:pic>
        <p:nvPicPr>
          <p:cNvPr id="757" name="Google Shape;757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84"/>
          <p:cNvSpPr txBox="1"/>
          <p:nvPr>
            <p:ph idx="1" type="body"/>
          </p:nvPr>
        </p:nvSpPr>
        <p:spPr>
          <a:xfrm>
            <a:off x="2840950" y="11431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deudores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8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760" name="Google Shape;760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8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internas de financiación</a:t>
            </a:r>
            <a:endParaRPr sz="4500"/>
          </a:p>
        </p:txBody>
      </p:sp>
      <p:sp>
        <p:nvSpPr>
          <p:cNvPr id="766" name="Google Shape;766;p85"/>
          <p:cNvSpPr txBox="1"/>
          <p:nvPr>
            <p:ph idx="1" type="body"/>
          </p:nvPr>
        </p:nvSpPr>
        <p:spPr>
          <a:xfrm>
            <a:off x="2688500" y="1682550"/>
            <a:ext cx="34683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700">
                <a:latin typeface="Calibri"/>
                <a:ea typeface="Calibri"/>
                <a:cs typeface="Calibri"/>
                <a:sym typeface="Calibri"/>
              </a:rPr>
              <a:t>Acuerde plazos de crédito más largos con los proveedores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700">
                <a:latin typeface="Calibri"/>
                <a:ea typeface="Calibri"/>
                <a:cs typeface="Calibri"/>
                <a:sym typeface="Calibri"/>
              </a:rPr>
              <a:t>Los retrasos en el pago a los acreedores afectarán positivamente al flujo de caja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700">
                <a:latin typeface="Calibri"/>
                <a:ea typeface="Calibri"/>
                <a:cs typeface="Calibri"/>
                <a:sym typeface="Calibri"/>
              </a:rPr>
              <a:t>El compromiso de volumen de compras / frecuencia de pago podría mejorar las condiciones de crédito</a:t>
            </a:r>
            <a:endParaRPr/>
          </a:p>
        </p:txBody>
      </p:sp>
      <p:sp>
        <p:nvSpPr>
          <p:cNvPr id="767" name="Google Shape;767;p85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700">
                <a:latin typeface="Calibri"/>
                <a:ea typeface="Calibri"/>
                <a:cs typeface="Calibri"/>
                <a:sym typeface="Calibri"/>
              </a:rPr>
              <a:t>Una mejor relación con los proveedores puede dar lugar a mejores condiciones de crédito 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700">
                <a:latin typeface="Calibri"/>
                <a:ea typeface="Calibri"/>
                <a:cs typeface="Calibri"/>
                <a:sym typeface="Calibri"/>
              </a:rPr>
              <a:t>Las referencias bancarias positivas pueden mejorar las condiciones de crédito </a:t>
            </a:r>
            <a:endParaRPr/>
          </a:p>
        </p:txBody>
      </p:sp>
      <p:pic>
        <p:nvPicPr>
          <p:cNvPr id="768" name="Google Shape;768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85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acreedores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8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771" name="Google Shape;771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8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internas de financiación</a:t>
            </a:r>
            <a:endParaRPr sz="4500"/>
          </a:p>
        </p:txBody>
      </p:sp>
      <p:sp>
        <p:nvSpPr>
          <p:cNvPr id="777" name="Google Shape;777;p86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Los retrasos no autorizados pueden mermar la confianza de los acreedores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Los plazos de crédito más largos pueden dar lugar a límites de crédito más bajos y a un menor volumen de compras</a:t>
            </a:r>
            <a:endParaRPr/>
          </a:p>
        </p:txBody>
      </p:sp>
      <p:sp>
        <p:nvSpPr>
          <p:cNvPr id="778" name="Google Shape;778;p86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competencia puede intensificarse si los proveedores buscan relaciones alternativas</a:t>
            </a:r>
            <a:endParaRPr/>
          </a:p>
        </p:txBody>
      </p:sp>
      <p:pic>
        <p:nvPicPr>
          <p:cNvPr id="779" name="Google Shape;779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86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acreedores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8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782" name="Google Shape;782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title"/>
          </p:nvPr>
        </p:nvSpPr>
        <p:spPr>
          <a:xfrm>
            <a:off x="1287750" y="564875"/>
            <a:ext cx="65685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2000"/>
              <a:t>Metodología - EQF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000"/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" name="Google Shape;122;p7"/>
          <p:cNvGraphicFramePr/>
          <p:nvPr/>
        </p:nvGraphicFramePr>
        <p:xfrm>
          <a:off x="360948" y="996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{973DBC96-BFC6-48CA-84A1-2BE58FFAEB71}</a:tableStyleId>
              </a:tblPr>
              <a:tblGrid>
                <a:gridCol w="2815400"/>
                <a:gridCol w="2815400"/>
                <a:gridCol w="2815400"/>
              </a:tblGrid>
              <a:tr h="383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-DE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Conocimientos: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-DE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Habilidades: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-DE" sz="21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Competencias: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  <a:tr h="2576900">
                <a:tc>
                  <a:txBody>
                    <a:bodyPr/>
                    <a:lstStyle/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Comprender la diferencia entre las necesidades a corto y a largo plazo.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Reconocer las fuentes de financiación internas a la empresa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Reconocer las fuentes de financiación externas a la empresa.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Comprender los requisitos y circunstancias que deben darse para que las fuentes funcionen eficazmente. 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Reconocer las posibles fuentes de problemas que podrían afectar negativamente al acceso a estas fuentes.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 capaz de diferenciar y planificar a corto y largo plazo las necesidades empresariales y de tesorería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Capacidad para analizar y gestionar las fuentes internas de financiación de la empresa.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Capacidad para analizar y gestionar las fuentes externas de financiación de la empresa.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Capacidad para predecir y gestionar relaciones y procesos que afecten positivamente a las fuentes de financiación.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Habilidades necesarias para gestionar las fuentes de conflicto y crisis que podrían afectar negativamente al acceso a las fuentes de financiación.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Gestionar las necesidades financieras de la empresa a corto y largo plazo.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Gestionar las fuentes internas de financiación para garantizar la máxima eficiencia del flujo de caja a corto plazo.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Gestionar las fuentes externas de financiación para garantizar la viabilidad y la inversión a largo plazo.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Gestionar las relaciones y los mecanismos de recursos/pagos para garantizar la viabilidad de los flujos de tesorería previstos.</a:t>
                      </a:r>
                      <a:endParaRPr/>
                    </a:p>
                    <a:p>
                      <a:pPr indent="-244475" lvl="0" marL="3587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50"/>
                        <a:buFont typeface="Arial"/>
                        <a:buChar char="●"/>
                      </a:pPr>
                      <a:r>
                        <a:rPr b="0" i="0" lang="de-DE" sz="105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Solucionar los problemas que puedan afectar negativamente a las fuentes de tesorería/financiación previstas.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descr="Graphical user interface, application&#10;&#10;Description automatically generated with medium confidence" id="123" name="Google Shape;12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8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internas de financiación</a:t>
            </a:r>
            <a:endParaRPr sz="4500"/>
          </a:p>
        </p:txBody>
      </p:sp>
      <p:sp>
        <p:nvSpPr>
          <p:cNvPr id="788" name="Google Shape;788;p87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La reducción de los niveles de existencias mediante estrategias "justo a tiempo" mejorará los flujos de caja relacionados con las compras.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Un menor nivel de existencias reduce el riesgo de que se produzcan situaciones de existencias envejecidas, obsoletas o caducadas.</a:t>
            </a:r>
            <a:endParaRPr/>
          </a:p>
        </p:txBody>
      </p:sp>
      <p:sp>
        <p:nvSpPr>
          <p:cNvPr id="789" name="Google Shape;789;p87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Un menor nivel de existencias reduce los costes de gestión del almacén / costes de alquiler / inventario, seguridad, hurtos</a:t>
            </a:r>
            <a:endParaRPr/>
          </a:p>
        </p:txBody>
      </p:sp>
      <p:pic>
        <p:nvPicPr>
          <p:cNvPr id="790" name="Google Shape;79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87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stocks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8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793" name="Google Shape;793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Internal sources of finance</a:t>
            </a:r>
            <a:endParaRPr sz="4500"/>
          </a:p>
        </p:txBody>
      </p:sp>
      <p:sp>
        <p:nvSpPr>
          <p:cNvPr id="799" name="Google Shape;799;p41"/>
          <p:cNvSpPr txBox="1"/>
          <p:nvPr>
            <p:ph idx="1" type="body"/>
          </p:nvPr>
        </p:nvSpPr>
        <p:spPr>
          <a:xfrm>
            <a:off x="2518000" y="16063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menor nivel de existencias puede reducir las ventas debido a situaciones de falta de existencias.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satisfacción y la fidelidad de los clientes (especialmente de las empresas) pueden verse afectadas negativamente.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Los esfuerzos por reducir los niveles de existencias podrían dar lugar a descuentos </a:t>
            </a:r>
            <a:endParaRPr/>
          </a:p>
        </p:txBody>
      </p:sp>
      <p:sp>
        <p:nvSpPr>
          <p:cNvPr id="800" name="Google Shape;800;p41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menor nivel de existencias puede reducir el volumen de compras individuales y aumentar la frecuencia, lo que añade costes de flete/transporte/administración.</a:t>
            </a:r>
            <a:endParaRPr/>
          </a:p>
        </p:txBody>
      </p:sp>
      <p:pic>
        <p:nvPicPr>
          <p:cNvPr id="801" name="Google Shape;80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41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stocks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4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804" name="Google Shape;80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88"/>
          <p:cNvSpPr txBox="1"/>
          <p:nvPr/>
        </p:nvSpPr>
        <p:spPr>
          <a:xfrm>
            <a:off x="928662" y="789552"/>
            <a:ext cx="71439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1" i="0" sz="13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1" name="Google Shape;811;p88"/>
          <p:cNvGrpSpPr/>
          <p:nvPr/>
        </p:nvGrpSpPr>
        <p:grpSpPr>
          <a:xfrm>
            <a:off x="1443052" y="1432725"/>
            <a:ext cx="5627309" cy="2808917"/>
            <a:chOff x="775627" y="1378441"/>
            <a:chExt cx="6872629" cy="4748802"/>
          </a:xfrm>
        </p:grpSpPr>
        <p:sp>
          <p:nvSpPr>
            <p:cNvPr id="812" name="Google Shape;812;p88"/>
            <p:cNvSpPr/>
            <p:nvPr/>
          </p:nvSpPr>
          <p:spPr>
            <a:xfrm>
              <a:off x="775627" y="3445917"/>
              <a:ext cx="1650900" cy="576300"/>
            </a:xfrm>
            <a:prstGeom prst="roundRect">
              <a:avLst>
                <a:gd fmla="val 16667" name="adj"/>
              </a:avLst>
            </a:prstGeom>
            <a:solidFill>
              <a:srgbClr val="C8C8C8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de-DE" sz="10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Income streams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3" name="Google Shape;813;p88"/>
            <p:cNvCxnSpPr>
              <a:stCxn id="812" idx="3"/>
            </p:cNvCxnSpPr>
            <p:nvPr/>
          </p:nvCxnSpPr>
          <p:spPr>
            <a:xfrm>
              <a:off x="2426527" y="3734067"/>
              <a:ext cx="753300" cy="1381200"/>
            </a:xfrm>
            <a:prstGeom prst="bentConnector3">
              <a:avLst>
                <a:gd fmla="val -32747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14" name="Google Shape;814;p88"/>
            <p:cNvCxnSpPr>
              <a:stCxn id="812" idx="3"/>
            </p:cNvCxnSpPr>
            <p:nvPr/>
          </p:nvCxnSpPr>
          <p:spPr>
            <a:xfrm flipH="1" rot="10800000">
              <a:off x="2426527" y="2343267"/>
              <a:ext cx="762000" cy="1390800"/>
            </a:xfrm>
            <a:prstGeom prst="bentConnector3">
              <a:avLst>
                <a:gd fmla="val -322197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15" name="Google Shape;815;p88"/>
            <p:cNvCxnSpPr/>
            <p:nvPr/>
          </p:nvCxnSpPr>
          <p:spPr>
            <a:xfrm flipH="1" rot="10800000">
              <a:off x="4529551" y="1844093"/>
              <a:ext cx="1848900" cy="500100"/>
            </a:xfrm>
            <a:prstGeom prst="bentConnector3">
              <a:avLst>
                <a:gd fmla="val 142381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16" name="Google Shape;816;p88"/>
            <p:cNvCxnSpPr/>
            <p:nvPr/>
          </p:nvCxnSpPr>
          <p:spPr>
            <a:xfrm>
              <a:off x="4529551" y="2344193"/>
              <a:ext cx="1840200" cy="522300"/>
            </a:xfrm>
            <a:prstGeom prst="bentConnector3">
              <a:avLst>
                <a:gd fmla="val 142412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17" name="Google Shape;817;p88"/>
            <p:cNvCxnSpPr/>
            <p:nvPr/>
          </p:nvCxnSpPr>
          <p:spPr>
            <a:xfrm flipH="1" rot="10800000">
              <a:off x="4520953" y="4409467"/>
              <a:ext cx="1866000" cy="706500"/>
            </a:xfrm>
            <a:prstGeom prst="bentConnector3">
              <a:avLst>
                <a:gd fmla="val 141530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18" name="Google Shape;818;p88"/>
            <p:cNvCxnSpPr/>
            <p:nvPr/>
          </p:nvCxnSpPr>
          <p:spPr>
            <a:xfrm>
              <a:off x="4520952" y="5115968"/>
              <a:ext cx="1857300" cy="7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819" name="Google Shape;819;p88"/>
            <p:cNvCxnSpPr/>
            <p:nvPr/>
          </p:nvCxnSpPr>
          <p:spPr>
            <a:xfrm>
              <a:off x="4520952" y="5115967"/>
              <a:ext cx="1848900" cy="722400"/>
            </a:xfrm>
            <a:prstGeom prst="bentConnector3">
              <a:avLst>
                <a:gd fmla="val 141584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820" name="Google Shape;820;p88"/>
            <p:cNvSpPr/>
            <p:nvPr/>
          </p:nvSpPr>
          <p:spPr>
            <a:xfrm>
              <a:off x="775627" y="3445917"/>
              <a:ext cx="1650900" cy="5763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8"/>
                <a:buFont typeface="Arial"/>
                <a:buNone/>
              </a:pPr>
              <a:r>
                <a:rPr b="0" i="0" lang="de-DE" sz="124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Income streams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88"/>
            <p:cNvSpPr/>
            <p:nvPr/>
          </p:nvSpPr>
          <p:spPr>
            <a:xfrm>
              <a:off x="2943225" y="2055267"/>
              <a:ext cx="1524000" cy="5763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Public funds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88"/>
            <p:cNvSpPr/>
            <p:nvPr/>
          </p:nvSpPr>
          <p:spPr>
            <a:xfrm>
              <a:off x="2935288" y="4828629"/>
              <a:ext cx="1524000" cy="5748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Private funds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88"/>
            <p:cNvSpPr/>
            <p:nvPr/>
          </p:nvSpPr>
          <p:spPr>
            <a:xfrm>
              <a:off x="5863833" y="1378441"/>
              <a:ext cx="1784400" cy="9009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48"/>
                <a:buFont typeface="Arial"/>
                <a:buNone/>
              </a:pPr>
              <a:r>
                <a:rPr b="0" i="0" lang="de-DE" sz="1248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Equity, Venture capitalists, angel investors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88"/>
            <p:cNvSpPr/>
            <p:nvPr/>
          </p:nvSpPr>
          <p:spPr>
            <a:xfrm>
              <a:off x="5855894" y="2579163"/>
              <a:ext cx="1784400" cy="7065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Corporate bonds,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88"/>
            <p:cNvSpPr/>
            <p:nvPr/>
          </p:nvSpPr>
          <p:spPr>
            <a:xfrm>
              <a:off x="5395556" y="3772948"/>
              <a:ext cx="2252700" cy="6366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Bank finance:loans or overdrafts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88"/>
            <p:cNvSpPr/>
            <p:nvPr/>
          </p:nvSpPr>
          <p:spPr>
            <a:xfrm>
              <a:off x="5395556" y="4445221"/>
              <a:ext cx="2252700" cy="7065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de-DE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Factoring, leasing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88"/>
            <p:cNvSpPr/>
            <p:nvPr/>
          </p:nvSpPr>
          <p:spPr>
            <a:xfrm>
              <a:off x="5386122" y="5123743"/>
              <a:ext cx="2252700" cy="1003500"/>
            </a:xfrm>
            <a:prstGeom prst="roundRect">
              <a:avLst>
                <a:gd fmla="val 16667" name="adj"/>
              </a:avLst>
            </a:prstGeom>
            <a:solidFill>
              <a:srgbClr val="DCE2F0"/>
            </a:solidFill>
            <a:ln cap="flat" cmpd="sng" w="9525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Grants, aids to industry, crowdfunding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8" name="Google Shape;828;p88"/>
          <p:cNvSpPr txBox="1"/>
          <p:nvPr>
            <p:ph type="title"/>
          </p:nvPr>
        </p:nvSpPr>
        <p:spPr>
          <a:xfrm>
            <a:off x="649276" y="408595"/>
            <a:ext cx="7982660" cy="578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de-DE"/>
              <a:t>Financiación externa - Fuentes de ingresos </a:t>
            </a:r>
            <a:endParaRPr/>
          </a:p>
        </p:txBody>
      </p:sp>
      <p:sp>
        <p:nvSpPr>
          <p:cNvPr id="829" name="Google Shape;829;p8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830" name="Google Shape;830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8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837" name="Google Shape;837;p89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Se puede incitar a los accionistas existentes a aumentar su inversión en el capital de la empresa.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Se puede incitar a los accionistas a conceder un préstamo participativo a la empresa.</a:t>
            </a:r>
            <a:endParaRPr/>
          </a:p>
        </p:txBody>
      </p:sp>
      <p:sp>
        <p:nvSpPr>
          <p:cNvPr id="838" name="Google Shape;838;p89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Se puede incitar a los accionistas a aportar bienes personales como garantía, o a emitir garantías a favor de prestamistas externos.</a:t>
            </a:r>
            <a:endParaRPr/>
          </a:p>
        </p:txBody>
      </p:sp>
      <p:pic>
        <p:nvPicPr>
          <p:cNvPr id="839" name="Google Shape;839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89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Accionistas actuales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8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842" name="Google Shape;842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9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848" name="Google Shape;848;p90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Los accionistas existentes pueden no estar dispuestos a invertir más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falta de inversión por parte de los accionistas puede ser vista como falta de confianza por parte de los prestamistas externos</a:t>
            </a:r>
            <a:endParaRPr/>
          </a:p>
        </p:txBody>
      </p:sp>
      <p:sp>
        <p:nvSpPr>
          <p:cNvPr id="849" name="Google Shape;849;p90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Los préstamos a los accionistas no suelen ser bien vistos por los bancos. 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elevado coeficiente de endeudamiento puede dar lugar a la percepción de que los propietarios comparten poco el riesgo.</a:t>
            </a:r>
            <a:endParaRPr/>
          </a:p>
        </p:txBody>
      </p:sp>
      <p:pic>
        <p:nvPicPr>
          <p:cNvPr id="850" name="Google Shape;850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90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Accionistas actuales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9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853" name="Google Shape;853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9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859" name="Google Shape;859;p91"/>
          <p:cNvSpPr txBox="1"/>
          <p:nvPr>
            <p:ph idx="1" type="body"/>
          </p:nvPr>
        </p:nvSpPr>
        <p:spPr>
          <a:xfrm>
            <a:off x="1116300" y="1825656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Se puede atraer a inversores terceros para que inviertan en la empresa, contra la venta de capital actual o nuevo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La inversión masiva de capital propio sería útil, ya que no tiene obligaciones de pago de intereses</a:t>
            </a:r>
            <a:endParaRPr/>
          </a:p>
        </p:txBody>
      </p:sp>
      <p:sp>
        <p:nvSpPr>
          <p:cNvPr id="860" name="Google Shape;860;p91"/>
          <p:cNvSpPr txBox="1"/>
          <p:nvPr>
            <p:ph idx="2" type="body"/>
          </p:nvPr>
        </p:nvSpPr>
        <p:spPr>
          <a:xfrm>
            <a:off x="5047183" y="1894056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Dependiendo de la jurisdicción, existen inversores de capital riesgo especializados en el apoyo a las empresas sociales y que disponen de fondos específicos para ello.</a:t>
            </a:r>
            <a:endParaRPr/>
          </a:p>
        </p:txBody>
      </p:sp>
      <p:pic>
        <p:nvPicPr>
          <p:cNvPr id="861" name="Google Shape;86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91"/>
          <p:cNvSpPr txBox="1"/>
          <p:nvPr>
            <p:ph idx="1" type="body"/>
          </p:nvPr>
        </p:nvSpPr>
        <p:spPr>
          <a:xfrm>
            <a:off x="890016" y="1066950"/>
            <a:ext cx="7831834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Inversores de capital riesgo / ángeles inversores</a:t>
            </a:r>
            <a:endParaRPr/>
          </a:p>
        </p:txBody>
      </p:sp>
      <p:sp>
        <p:nvSpPr>
          <p:cNvPr id="863" name="Google Shape;863;p9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864" name="Google Shape;864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870" name="Google Shape;870;p46"/>
          <p:cNvSpPr txBox="1"/>
          <p:nvPr>
            <p:ph idx="1" type="body"/>
          </p:nvPr>
        </p:nvSpPr>
        <p:spPr>
          <a:xfrm>
            <a:off x="1014844" y="17464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Los ángeles inversores probablemente insistirían en tener una participación mayoritaria en la empresa.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Los inversores de capital riesgo no son leales a largo plazo y pueden retirarse mediante la liquidación del capital a medio plazo.</a:t>
            </a:r>
            <a:endParaRPr/>
          </a:p>
        </p:txBody>
      </p:sp>
      <p:sp>
        <p:nvSpPr>
          <p:cNvPr id="871" name="Google Shape;871;p46"/>
          <p:cNvSpPr txBox="1"/>
          <p:nvPr>
            <p:ph idx="2" type="body"/>
          </p:nvPr>
        </p:nvSpPr>
        <p:spPr>
          <a:xfrm>
            <a:off x="5426599" y="1820253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papel del inversor de capital riesgo varía en las distintas jurisdicciones, por lo que hay que tener cuidado a la hora de atraer este tipo de inversión, incluso cuando se supone que el objetivo del fondo es el "impacto".</a:t>
            </a:r>
            <a:endParaRPr/>
          </a:p>
        </p:txBody>
      </p:sp>
      <p:pic>
        <p:nvPicPr>
          <p:cNvPr id="872" name="Google Shape;87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46"/>
          <p:cNvSpPr txBox="1"/>
          <p:nvPr>
            <p:ph idx="1" type="body"/>
          </p:nvPr>
        </p:nvSpPr>
        <p:spPr>
          <a:xfrm>
            <a:off x="718275" y="1066950"/>
            <a:ext cx="8003575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Inversores de capital riesgo / ángeles inversores</a:t>
            </a:r>
            <a:endParaRPr/>
          </a:p>
        </p:txBody>
      </p:sp>
      <p:sp>
        <p:nvSpPr>
          <p:cNvPr id="874" name="Google Shape;874;p4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875" name="Google Shape;87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oogle Shape;880;g19bf313c08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" y="2621995"/>
            <a:ext cx="1642592" cy="66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g19bf313c08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g19bf313c08d_0_0"/>
          <p:cNvSpPr txBox="1"/>
          <p:nvPr>
            <p:ph idx="1" type="body"/>
          </p:nvPr>
        </p:nvSpPr>
        <p:spPr>
          <a:xfrm>
            <a:off x="1571097" y="435786"/>
            <a:ext cx="7572904" cy="1424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 de empresas de capital riesgo que apoyan a las empresas sociales: fondos de financiación social, fondos de impacto</a:t>
            </a:r>
            <a:endParaRPr/>
          </a:p>
        </p:txBody>
      </p:sp>
      <p:sp>
        <p:nvSpPr>
          <p:cNvPr id="883" name="Google Shape;883;g19bf313c08d_0_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884" name="Google Shape;884;g19bf313c08d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nVenture Management GmbH" id="885" name="Google Shape;885;g19bf313c08d_0_0"/>
          <p:cNvPicPr preferRelativeResize="0"/>
          <p:nvPr/>
        </p:nvPicPr>
        <p:blipFill rotWithShape="1">
          <a:blip r:embed="rId6">
            <a:alphaModFix/>
          </a:blip>
          <a:srcRect b="29316" l="0" r="0" t="34384"/>
          <a:stretch/>
        </p:blipFill>
        <p:spPr>
          <a:xfrm>
            <a:off x="5009293" y="2727349"/>
            <a:ext cx="1687927" cy="612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undi" id="886" name="Google Shape;886;g19bf313c08d_0_0"/>
          <p:cNvPicPr preferRelativeResize="0"/>
          <p:nvPr/>
        </p:nvPicPr>
        <p:blipFill rotWithShape="1">
          <a:blip r:embed="rId7">
            <a:alphaModFix/>
          </a:blip>
          <a:srcRect b="28330" l="0" r="0" t="25503"/>
          <a:stretch/>
        </p:blipFill>
        <p:spPr>
          <a:xfrm>
            <a:off x="1104625" y="4046331"/>
            <a:ext cx="1176516" cy="543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ltre Impact" id="887" name="Google Shape;887;g19bf313c08d_0_0"/>
          <p:cNvPicPr preferRelativeResize="0"/>
          <p:nvPr/>
        </p:nvPicPr>
        <p:blipFill rotWithShape="1">
          <a:blip r:embed="rId8">
            <a:alphaModFix/>
          </a:blip>
          <a:srcRect b="29462" l="0" r="0" t="25050"/>
          <a:stretch/>
        </p:blipFill>
        <p:spPr>
          <a:xfrm>
            <a:off x="7109902" y="2352052"/>
            <a:ext cx="1388098" cy="631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itrust" id="888" name="Google Shape;888;g19bf313c08d_0_0"/>
          <p:cNvPicPr preferRelativeResize="0"/>
          <p:nvPr/>
        </p:nvPicPr>
        <p:blipFill rotWithShape="1">
          <a:blip r:embed="rId9">
            <a:alphaModFix/>
          </a:blip>
          <a:srcRect b="34166" l="0" r="0" t="31639"/>
          <a:stretch/>
        </p:blipFill>
        <p:spPr>
          <a:xfrm>
            <a:off x="131874" y="1585956"/>
            <a:ext cx="1531526" cy="523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ROVA" id="889" name="Google Shape;889;g19bf313c08d_0_0"/>
          <p:cNvPicPr preferRelativeResize="0"/>
          <p:nvPr/>
        </p:nvPicPr>
        <p:blipFill rotWithShape="1">
          <a:blip r:embed="rId10">
            <a:alphaModFix/>
          </a:blip>
          <a:srcRect b="19683" l="0" r="0" t="20363"/>
          <a:stretch/>
        </p:blipFill>
        <p:spPr>
          <a:xfrm>
            <a:off x="10" y="3647018"/>
            <a:ext cx="1104616" cy="662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ip2B Foundation" id="890" name="Google Shape;890;g19bf313c08d_0_0"/>
          <p:cNvPicPr preferRelativeResize="0"/>
          <p:nvPr/>
        </p:nvPicPr>
        <p:blipFill rotWithShape="1">
          <a:blip r:embed="rId11">
            <a:alphaModFix/>
          </a:blip>
          <a:srcRect b="31375" l="0" r="0" t="30361"/>
          <a:stretch/>
        </p:blipFill>
        <p:spPr>
          <a:xfrm>
            <a:off x="5357552" y="1843196"/>
            <a:ext cx="1511692" cy="564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s" id="891" name="Google Shape;891;g19bf313c08d_0_0"/>
          <p:cNvPicPr preferRelativeResize="0"/>
          <p:nvPr/>
        </p:nvPicPr>
        <p:blipFill rotWithShape="1">
          <a:blip r:embed="rId12">
            <a:alphaModFix/>
          </a:blip>
          <a:srcRect b="31210" l="0" r="0" t="28599"/>
          <a:stretch/>
        </p:blipFill>
        <p:spPr>
          <a:xfrm>
            <a:off x="3552262" y="1770122"/>
            <a:ext cx="1733390" cy="696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ndazione Social Venture Giordano Dell'Amore" id="892" name="Google Shape;892;g19bf313c08d_0_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109902" y="3525638"/>
            <a:ext cx="1531525" cy="846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net A - Logo" id="893" name="Google Shape;893;g19bf313c08d_0_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669803" y="2978051"/>
            <a:ext cx="1231484" cy="331838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g19bf313c08d_0_0"/>
          <p:cNvSpPr txBox="1"/>
          <p:nvPr/>
        </p:nvSpPr>
        <p:spPr>
          <a:xfrm>
            <a:off x="-2962" y="3195988"/>
            <a:ext cx="1801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https://www.avesco.de/european-social-innovation-and-impact-fund/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g19bf313c08d_0_0"/>
          <p:cNvSpPr txBox="1"/>
          <p:nvPr/>
        </p:nvSpPr>
        <p:spPr>
          <a:xfrm>
            <a:off x="3606849" y="3275314"/>
            <a:ext cx="112082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https://planet-a.com/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g19bf313c08d_0_0"/>
          <p:cNvSpPr txBox="1"/>
          <p:nvPr/>
        </p:nvSpPr>
        <p:spPr>
          <a:xfrm>
            <a:off x="5017840" y="3167592"/>
            <a:ext cx="168792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https://bonventure.de/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g19bf313c08d_0_0"/>
          <p:cNvSpPr txBox="1"/>
          <p:nvPr/>
        </p:nvSpPr>
        <p:spPr>
          <a:xfrm>
            <a:off x="7069071" y="4402058"/>
            <a:ext cx="219746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https://www.fondazionesocialventuregda.it/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g19bf313c08d_0_0"/>
          <p:cNvSpPr txBox="1"/>
          <p:nvPr/>
        </p:nvSpPr>
        <p:spPr>
          <a:xfrm>
            <a:off x="7109902" y="2961966"/>
            <a:ext cx="150073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https://www.oltreimpact.com/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g19bf313c08d_0_0"/>
          <p:cNvSpPr txBox="1"/>
          <p:nvPr/>
        </p:nvSpPr>
        <p:spPr>
          <a:xfrm>
            <a:off x="131875" y="2025514"/>
            <a:ext cx="11913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https://www.phitrust.com/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g19bf313c08d_0_0"/>
          <p:cNvSpPr txBox="1"/>
          <p:nvPr/>
        </p:nvSpPr>
        <p:spPr>
          <a:xfrm>
            <a:off x="3552262" y="2442876"/>
            <a:ext cx="1531525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https://creas.es/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g19bf313c08d_0_0"/>
          <p:cNvSpPr txBox="1"/>
          <p:nvPr/>
        </p:nvSpPr>
        <p:spPr>
          <a:xfrm>
            <a:off x="5461462" y="2418901"/>
            <a:ext cx="1421474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https://www.ship2b.org/en/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g19bf313c08d_0_0"/>
          <p:cNvSpPr txBox="1"/>
          <p:nvPr/>
        </p:nvSpPr>
        <p:spPr>
          <a:xfrm>
            <a:off x="4258322" y="4440834"/>
            <a:ext cx="1285929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https://changefund.social/fr/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3" name="Google Shape;903;g19bf313c08d_0_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215502" y="3844720"/>
            <a:ext cx="1861083" cy="64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g19bf313c08d_0_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969430" y="2809588"/>
            <a:ext cx="890148" cy="883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g19bf313c08d_0_0"/>
          <p:cNvSpPr txBox="1"/>
          <p:nvPr/>
        </p:nvSpPr>
        <p:spPr>
          <a:xfrm>
            <a:off x="1893875" y="3681800"/>
            <a:ext cx="119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https://www.fundsforgood.eu/impakteu-fonds-a-impact/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elgique Drapeau" id="906" name="Google Shape;906;g19bf313c08d_0_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805579" y="3957707"/>
            <a:ext cx="452743" cy="39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g19bf313c08d_0_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571096" y="2117907"/>
            <a:ext cx="651744" cy="433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g19bf313c08d_0_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859578" y="1915773"/>
            <a:ext cx="607481" cy="404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lemagne Drapeau" id="909" name="Google Shape;909;g19bf313c08d_0_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559005" y="2530224"/>
            <a:ext cx="627593" cy="376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talie Drapeau" id="910" name="Google Shape;910;g19bf313c08d_0_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164868" y="1930504"/>
            <a:ext cx="607481" cy="40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916" name="Google Shape;916;p92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600">
                <a:latin typeface="Calibri"/>
                <a:ea typeface="Calibri"/>
                <a:cs typeface="Calibri"/>
                <a:sym typeface="Calibri"/>
              </a:rPr>
              <a:t>Los descubiertos bancarios tradicionales son útiles para gestionar las necesidades de capital circulante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600">
                <a:latin typeface="Calibri"/>
                <a:ea typeface="Calibri"/>
                <a:cs typeface="Calibri"/>
                <a:sym typeface="Calibri"/>
              </a:rPr>
              <a:t>La empresa puede gestionar los flujos de tesorería y utilizar las facilidades según sus necesidades.</a:t>
            </a:r>
            <a:endParaRPr/>
          </a:p>
        </p:txBody>
      </p:sp>
      <p:sp>
        <p:nvSpPr>
          <p:cNvPr id="917" name="Google Shape;917;p92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600">
                <a:latin typeface="Calibri"/>
                <a:ea typeface="Calibri"/>
                <a:cs typeface="Calibri"/>
                <a:sym typeface="Calibri"/>
              </a:rPr>
              <a:t>Un mayor acceso a la liquidez podría dar lugar a descuentos / mejores condiciones de pago con proveedores / acreedores.</a:t>
            </a:r>
            <a:endParaRPr/>
          </a:p>
        </p:txBody>
      </p:sp>
      <p:pic>
        <p:nvPicPr>
          <p:cNvPr id="918" name="Google Shape;91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92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Bancos - facilidades a corto plazo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9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921" name="Google Shape;921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9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927" name="Google Shape;927;p93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Los descubiertos bancarios requieren activos tangibles como garantía, así como otras garantías (seguros).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banco controlará el uso de la cuenta de descubierto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banco exigirá actualizaciones periódicas de los resultados de la empresa</a:t>
            </a:r>
            <a:endParaRPr/>
          </a:p>
        </p:txBody>
      </p:sp>
      <p:sp>
        <p:nvSpPr>
          <p:cNvPr id="928" name="Google Shape;928;p93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Las empresas podrían verse tentadas a realizar operaciones excesivas o a recurrir a descubiertos para financiar sus necesidades de capital.</a:t>
            </a:r>
            <a:endParaRPr/>
          </a:p>
        </p:txBody>
      </p:sp>
      <p:pic>
        <p:nvPicPr>
          <p:cNvPr id="929" name="Google Shape;92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93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Bancos - facilidades a corto plazo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9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932" name="Google Shape;932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/>
              <a:t>Índice detallado</a:t>
            </a:r>
            <a:endParaRPr/>
          </a:p>
        </p:txBody>
      </p:sp>
      <p:sp>
        <p:nvSpPr>
          <p:cNvPr id="130" name="Google Shape;130;p3"/>
          <p:cNvSpPr txBox="1"/>
          <p:nvPr>
            <p:ph idx="1" type="body"/>
          </p:nvPr>
        </p:nvSpPr>
        <p:spPr>
          <a:xfrm>
            <a:off x="1871663" y="1211350"/>
            <a:ext cx="7529914" cy="33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-DE" sz="2100">
                <a:solidFill>
                  <a:schemeClr val="dk1"/>
                </a:solidFill>
              </a:rPr>
              <a:t>Panorama de los ciclos de tesorería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Explotación 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Inversión</a:t>
            </a:r>
            <a:endParaRPr/>
          </a:p>
          <a:p>
            <a:pPr indent="52900" lvl="0" marL="3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-DE" sz="2100">
                <a:solidFill>
                  <a:schemeClr val="dk1"/>
                </a:solidFill>
              </a:rPr>
              <a:t>Panorama de las necesidades de financiación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Necesidades de financiación a corto plazo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Necesidades a largo plazo</a:t>
            </a:r>
            <a:endParaRPr/>
          </a:p>
          <a:p>
            <a:pPr indent="52900" lvl="0" marL="3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-DE" sz="2100">
                <a:solidFill>
                  <a:schemeClr val="dk1"/>
                </a:solidFill>
              </a:rPr>
              <a:t>Herramientas básicas de apoyo a la evaluación de las necesidades de financiación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Cómo interactúan y se integran los tres estados financieros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La importancia de las previsiones y proyecciones de tesorería para evaluar las operaciones, la inversión y los recursos necesarios, los plazos</a:t>
            </a:r>
            <a:endParaRPr/>
          </a:p>
        </p:txBody>
      </p: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33" name="Google Shape;1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3" y="4724811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4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938" name="Google Shape;938;p49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Reducir el desembolso de capital a tanto alzado mediante el arrendamiento de un activo (por ejemplo, vehículos de motor) durante un periodo fijo de tiempo.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En el caso de los vehículos, los costes de leasing suelen incluir el mantenimiento y la sustitución.</a:t>
            </a:r>
            <a:endParaRPr/>
          </a:p>
        </p:txBody>
      </p:sp>
      <p:sp>
        <p:nvSpPr>
          <p:cNvPr id="939" name="Google Shape;939;p49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El canon de arrendamiento es deducible fiscalmente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La salida de efectivo se reparte a lo largo de la vida del activo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El balance y los cargos por depreciación no se ven afectados </a:t>
            </a:r>
            <a:endParaRPr/>
          </a:p>
        </p:txBody>
      </p:sp>
      <p:pic>
        <p:nvPicPr>
          <p:cNvPr id="940" name="Google Shape;94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49"/>
          <p:cNvSpPr txBox="1"/>
          <p:nvPr>
            <p:ph idx="1" type="body"/>
          </p:nvPr>
        </p:nvSpPr>
        <p:spPr>
          <a:xfrm>
            <a:off x="1950676" y="1066950"/>
            <a:ext cx="6771174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Financiación de activos - Leasing</a:t>
            </a:r>
            <a:endParaRPr/>
          </a:p>
        </p:txBody>
      </p:sp>
      <p:sp>
        <p:nvSpPr>
          <p:cNvPr id="942" name="Google Shape;942;p4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943" name="Google Shape;94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5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949" name="Google Shape;949;p50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pago exigido por el leasing suele ser más caro que la opción de compra directa durante la vida útil del activo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activo no es propiedad de la empresa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Requiere depender de un proveedor de servicios externo</a:t>
            </a:r>
            <a:endParaRPr/>
          </a:p>
        </p:txBody>
      </p:sp>
      <p:pic>
        <p:nvPicPr>
          <p:cNvPr id="950" name="Google Shape;95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50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Financiación de activos - Leasing</a:t>
            </a:r>
            <a:endParaRPr sz="1600"/>
          </a:p>
        </p:txBody>
      </p:sp>
      <p:sp>
        <p:nvSpPr>
          <p:cNvPr id="952" name="Google Shape;952;p5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953" name="Google Shape;95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5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959" name="Google Shape;959;p51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Las facturas pendientes del deudor pueden ser cobradas por un agente de factoring.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Se puede esperar un margen del 15% sobre el valor de la factura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Requiere un volumen y una distribución de deudores bastante amplios para ser viable.</a:t>
            </a:r>
            <a:endParaRPr/>
          </a:p>
        </p:txBody>
      </p:sp>
      <p:sp>
        <p:nvSpPr>
          <p:cNvPr id="960" name="Google Shape;960;p51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La planificación de la tesorería procedente de los deudores puede gestionarse muy eficazmente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Puede obtenerse de organizaciones especializadas o bancos</a:t>
            </a:r>
            <a:endParaRPr/>
          </a:p>
        </p:txBody>
      </p:sp>
      <p:pic>
        <p:nvPicPr>
          <p:cNvPr id="961" name="Google Shape;96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51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Financiación de activos - factoring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964" name="Google Shape;964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9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970" name="Google Shape;970;p94"/>
          <p:cNvSpPr txBox="1"/>
          <p:nvPr>
            <p:ph idx="1" type="body"/>
          </p:nvPr>
        </p:nvSpPr>
        <p:spPr>
          <a:xfrm>
            <a:off x="2518075" y="17245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 incurre en gastos de comisiones e intereses.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Los deudores de bajo volumen y bajo diferencial no pueden optar al factoring.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agente de factoring puede solicitar a los deudores que confirmen la deuda.</a:t>
            </a:r>
            <a:endParaRPr/>
          </a:p>
        </p:txBody>
      </p:sp>
      <p:sp>
        <p:nvSpPr>
          <p:cNvPr id="971" name="Google Shape;971;p94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deuda de factoring podría afectar a la disponibilidad / elegibilidad de otros préstamos bancarios</a:t>
            </a:r>
            <a:endParaRPr/>
          </a:p>
        </p:txBody>
      </p:sp>
      <p:pic>
        <p:nvPicPr>
          <p:cNvPr id="972" name="Google Shape;972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94"/>
          <p:cNvSpPr txBox="1"/>
          <p:nvPr>
            <p:ph idx="1" type="body"/>
          </p:nvPr>
        </p:nvSpPr>
        <p:spPr>
          <a:xfrm>
            <a:off x="2840950" y="10669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Financiación de activos - factoring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9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975" name="Google Shape;975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9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981" name="Google Shape;981;p95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La inversión en activos fijos podría financiarse mediante préstamos bancarios a medio y largo plazo.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Un entorno de bajos tipos de interés podría hacer atractivo el plazo de los préstamos, ya que éste es la base del tipo básico bancario</a:t>
            </a:r>
            <a:endParaRPr/>
          </a:p>
        </p:txBody>
      </p:sp>
      <p:sp>
        <p:nvSpPr>
          <p:cNvPr id="982" name="Google Shape;982;p95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Los préstamos bancarios suelen concederse a cambio de una contribución empresarial relativamente pequeña.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La duración y la estructura de los plazos de amortización pueden negociarse hasta cierto punto </a:t>
            </a:r>
            <a:endParaRPr/>
          </a:p>
        </p:txBody>
      </p:sp>
      <p:pic>
        <p:nvPicPr>
          <p:cNvPr id="983" name="Google Shape;983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95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Bancos - créditos a medio plazo</a:t>
            </a:r>
            <a:endParaRPr/>
          </a:p>
        </p:txBody>
      </p:sp>
      <p:sp>
        <p:nvSpPr>
          <p:cNvPr id="985" name="Google Shape;985;p9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986" name="Google Shape;986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5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992" name="Google Shape;992;p54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Los préstamos bancarios se conceden con un margen sobre el tipo básico de interés bancario.  Las subidas del tipo de interés básico pueden afectar a las obligaciones de reembolso.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plazo de los préstamos bancarios suele estar limitado a 8 años.</a:t>
            </a:r>
            <a:endParaRPr/>
          </a:p>
        </p:txBody>
      </p:sp>
      <p:sp>
        <p:nvSpPr>
          <p:cNvPr id="993" name="Google Shape;993;p54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Los reembolsos de los préstamos son regulares e incluyen tanto el capital como los intereses devengados.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Los flujos de tesorería futuros deben ser regulares para evitar impagos</a:t>
            </a:r>
            <a:endParaRPr/>
          </a:p>
        </p:txBody>
      </p:sp>
      <p:pic>
        <p:nvPicPr>
          <p:cNvPr id="994" name="Google Shape;99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54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Bancos - créditos a medio plazo</a:t>
            </a:r>
            <a:endParaRPr/>
          </a:p>
        </p:txBody>
      </p:sp>
      <p:sp>
        <p:nvSpPr>
          <p:cNvPr id="996" name="Google Shape;996;p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997" name="Google Shape;997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19bf313c08d_0_21"/>
          <p:cNvSpPr/>
          <p:nvPr/>
        </p:nvSpPr>
        <p:spPr>
          <a:xfrm>
            <a:off x="2687321" y="1516751"/>
            <a:ext cx="6259586" cy="3172008"/>
          </a:xfrm>
          <a:prstGeom prst="rect">
            <a:avLst/>
          </a:prstGeom>
          <a:noFill/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3" name="Google Shape;1003;g19bf313c08d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g19bf313c08d_0_21"/>
          <p:cNvSpPr txBox="1"/>
          <p:nvPr>
            <p:ph idx="1" type="body"/>
          </p:nvPr>
        </p:nvSpPr>
        <p:spPr>
          <a:xfrm>
            <a:off x="1060704" y="249260"/>
            <a:ext cx="8091945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 de bancos o proveedores de financiación social que apoyan a las empresas sociales con préstamos</a:t>
            </a:r>
            <a:endParaRPr/>
          </a:p>
        </p:txBody>
      </p:sp>
      <p:sp>
        <p:nvSpPr>
          <p:cNvPr id="1005" name="Google Shape;1005;g19bf313c08d_0_21"/>
          <p:cNvSpPr txBox="1"/>
          <p:nvPr/>
        </p:nvSpPr>
        <p:spPr>
          <a:xfrm>
            <a:off x="194547" y="3534183"/>
            <a:ext cx="2380210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https://group.bnpparibas/en/news/supporting-social-entrepreneurs-accelerate-change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g19bf313c08d_0_21"/>
          <p:cNvSpPr txBox="1"/>
          <p:nvPr/>
        </p:nvSpPr>
        <p:spPr>
          <a:xfrm>
            <a:off x="311175" y="4374525"/>
            <a:ext cx="2263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https://www.abnamro.com/en/about-abn-amro/product/social-entrepreneurship-is-more-than-financial-profit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g19bf313c08d_0_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008" name="Google Shape;1008;g19bf313c08d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rste Social Finance" id="1009" name="Google Shape;1009;g19bf313c08d_0_21"/>
          <p:cNvPicPr preferRelativeResize="0"/>
          <p:nvPr/>
        </p:nvPicPr>
        <p:blipFill rotWithShape="1">
          <a:blip r:embed="rId5">
            <a:alphaModFix/>
          </a:blip>
          <a:srcRect b="24916" l="6036" r="8104" t="26916"/>
          <a:stretch/>
        </p:blipFill>
        <p:spPr>
          <a:xfrm>
            <a:off x="5079606" y="1615794"/>
            <a:ext cx="1138843" cy="63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g19bf313c08d_0_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850" y="2264725"/>
            <a:ext cx="1785625" cy="43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rage.googleapis.com/endurance-apps-liip/medi..." id="1011" name="Google Shape;1011;g19bf313c08d_0_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1475" y="2628475"/>
            <a:ext cx="1636650" cy="5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g19bf313c08d_0_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5652" y="3992100"/>
            <a:ext cx="1541174" cy="39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P Paribas Deutschland - eine europäische Bank, stark in Deutschland" id="1013" name="Google Shape;1013;g19bf313c08d_0_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1724" y="3091325"/>
            <a:ext cx="1785625" cy="5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g19bf313c08d_0_21"/>
          <p:cNvPicPr preferRelativeResize="0"/>
          <p:nvPr/>
        </p:nvPicPr>
        <p:blipFill rotWithShape="1">
          <a:blip r:embed="rId10">
            <a:alphaModFix/>
          </a:blip>
          <a:srcRect b="0" l="8090" r="9121" t="12863"/>
          <a:stretch/>
        </p:blipFill>
        <p:spPr>
          <a:xfrm>
            <a:off x="311175" y="1368191"/>
            <a:ext cx="1556052" cy="60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g19bf313c08d_0_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81475" y="1897450"/>
            <a:ext cx="1871650" cy="43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DAL | 1819.brussels" id="1016" name="Google Shape;1016;g19bf313c08d_0_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615471" y="3014810"/>
            <a:ext cx="1233749" cy="87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g19bf313c08d_0_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862320" y="2237143"/>
            <a:ext cx="2070385" cy="32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g19bf313c08d_0_2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537582" y="2751123"/>
            <a:ext cx="1828513" cy="96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g19bf313c08d_0_2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24003" y="2832946"/>
            <a:ext cx="1453422" cy="53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g19bf313c08d_0_2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600668" y="3579813"/>
            <a:ext cx="1785634" cy="77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g19bf313c08d_0_2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540508" y="3739092"/>
            <a:ext cx="754380" cy="754380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g19bf313c08d_0_21"/>
          <p:cNvSpPr txBox="1"/>
          <p:nvPr/>
        </p:nvSpPr>
        <p:spPr>
          <a:xfrm>
            <a:off x="2884707" y="2262132"/>
            <a:ext cx="95834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de-DE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https://febea.org/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EBEA – Genossenschaft für Gemeinwohl" id="1023" name="Google Shape;1023;g19bf313c08d_0_21"/>
          <p:cNvPicPr preferRelativeResize="0"/>
          <p:nvPr/>
        </p:nvPicPr>
        <p:blipFill rotWithShape="1">
          <a:blip r:embed="rId18">
            <a:alphaModFix/>
          </a:blip>
          <a:srcRect b="-2891" l="13401" r="2056" t="21410"/>
          <a:stretch/>
        </p:blipFill>
        <p:spPr>
          <a:xfrm>
            <a:off x="2736308" y="1576863"/>
            <a:ext cx="1502557" cy="72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g19bf313c08d_0_2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520634" y="2210964"/>
            <a:ext cx="1579478" cy="77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g19bf313c08d_0_2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375645" y="3968451"/>
            <a:ext cx="1842804" cy="56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g19bf313c08d_0_2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918521" y="1480369"/>
            <a:ext cx="1579478" cy="521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14a9ba76ca6_0_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de financiación - </a:t>
            </a:r>
            <a:br>
              <a:rPr lang="de-DE" sz="2600">
                <a:latin typeface="Calibri"/>
                <a:ea typeface="Calibri"/>
                <a:cs typeface="Calibri"/>
                <a:sym typeface="Calibri"/>
              </a:rPr>
            </a:b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Descargo de responsabilidad de los mercados de capitales</a:t>
            </a:r>
            <a:endParaRPr sz="4500"/>
          </a:p>
        </p:txBody>
      </p:sp>
      <p:sp>
        <p:nvSpPr>
          <p:cNvPr id="1032" name="Google Shape;1032;g14a9ba76ca6_0_0"/>
          <p:cNvSpPr txBox="1"/>
          <p:nvPr>
            <p:ph idx="1" type="body"/>
          </p:nvPr>
        </p:nvSpPr>
        <p:spPr>
          <a:xfrm>
            <a:off x="2518000" y="1758750"/>
            <a:ext cx="60741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Los mercados de capitales, a través de la emisión de acciones y bonos, son una importante fuente de financiación disponible para pequeñas y grandes empresas, incluidas las empresas familiares y las PYME.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2000">
                <a:latin typeface="Calibri"/>
                <a:ea typeface="Calibri"/>
                <a:cs typeface="Calibri"/>
                <a:sym typeface="Calibri"/>
              </a:rPr>
              <a:t>Sin embargo, cabe señalar que en algunas jurisdicciones, las empresas sociales no pueden recurrir a los mercados de capitales, por lo que estas opciones pueden no estar disponibles. </a:t>
            </a:r>
            <a:endParaRPr/>
          </a:p>
        </p:txBody>
      </p:sp>
      <p:pic>
        <p:nvPicPr>
          <p:cNvPr id="1033" name="Google Shape;1033;g14a9ba76ca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g14a9ba76ca6_0_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035" name="Google Shape;1035;g14a9ba76ca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5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1041" name="Google Shape;1041;p55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Compromiso a largo plazo de los nuevos inversores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Valoración de mercado una vez cotizada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Importantes beneficios de marca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Beneficios de calificación crediticia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Sin obligaciones de tesorería, salvo dividendos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55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Beneficios para el gobierno corporativo 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Mayores niveles de eficiencia gracias al escrutinio del mercado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el consejero externo aporta conocimientos y experiencia</a:t>
            </a:r>
            <a:endParaRPr/>
          </a:p>
        </p:txBody>
      </p:sp>
      <p:pic>
        <p:nvPicPr>
          <p:cNvPr id="1043" name="Google Shape;104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55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Mercados de capitales - acciones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5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046" name="Google Shape;1046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1052" name="Google Shape;1052;p56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Elevado coste de acceso al mercado: comercialización, prospecto, asesores, reestructuración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Riesgo de no atraer suficientes inversiones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Riesgo de presión negativa del mercado sobre el valor de las acciones</a:t>
            </a:r>
            <a:endParaRPr/>
          </a:p>
        </p:txBody>
      </p:sp>
      <p:sp>
        <p:nvSpPr>
          <p:cNvPr id="1053" name="Google Shape;1053;p56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Problemas de los accionistas "externos" - dilución de la propiedad / búsqueda del rendimiento de los dividendos y no del crecimiento a largo plazo.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Obligaciones de cumplimiento y costes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Sin beneficios fiscales</a:t>
            </a:r>
            <a:endParaRPr/>
          </a:p>
        </p:txBody>
      </p:sp>
      <p:pic>
        <p:nvPicPr>
          <p:cNvPr id="1054" name="Google Shape;1054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56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Mercados de capitales - acciones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5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057" name="Google Shape;1057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>
            <p:ph idx="1" type="body"/>
          </p:nvPr>
        </p:nvSpPr>
        <p:spPr>
          <a:xfrm>
            <a:off x="1871664" y="1211350"/>
            <a:ext cx="7529914" cy="33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-DE" sz="2100">
                <a:solidFill>
                  <a:schemeClr val="dk1"/>
                </a:solidFill>
              </a:rPr>
              <a:t>Fuentes de financiación</a:t>
            </a:r>
            <a:endParaRPr b="1" sz="2100">
              <a:solidFill>
                <a:schemeClr val="dk1"/>
              </a:solidFill>
            </a:endParaRPr>
          </a:p>
          <a:p>
            <a:pPr indent="-88900" lvl="0" marL="3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Fuentes internas</a:t>
            </a:r>
            <a:endParaRPr/>
          </a:p>
          <a:p>
            <a:pPr indent="-88900" lvl="0" marL="3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Fuentes externas</a:t>
            </a:r>
            <a:endParaRPr/>
          </a:p>
          <a:p>
            <a:pPr indent="52900" lvl="0" marL="3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-DE" sz="2100">
                <a:solidFill>
                  <a:schemeClr val="dk1"/>
                </a:solidFill>
              </a:rPr>
              <a:t>Estrategia de financiación y cómo afecta a su empresa</a:t>
            </a:r>
            <a:endParaRPr/>
          </a:p>
          <a:p>
            <a:pPr indent="-88900" lvl="0" marL="3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Mala planificación financiera y estimaciones, cortoplacismo (cantidad)</a:t>
            </a:r>
            <a:endParaRPr/>
          </a:p>
          <a:p>
            <a:pPr indent="-88900" lvl="0" marL="3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e-DE"/>
              <a:t>La importancia de encontrar la combinación perfecta (recursos, socios financieros)</a:t>
            </a:r>
            <a:endParaRPr/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2552650" y="7283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0" i="0" lang="de-DE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Índice detallado</a:t>
            </a:r>
            <a:endParaRPr b="1" i="0" sz="26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" name="Google Shape;14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42" name="Google Shape;14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58" y="470722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5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1063" name="Google Shape;1063;p57"/>
          <p:cNvSpPr txBox="1"/>
          <p:nvPr>
            <p:ph idx="1" type="body"/>
          </p:nvPr>
        </p:nvSpPr>
        <p:spPr>
          <a:xfrm>
            <a:off x="2518000" y="16063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Recepción de fondos a tanto alzado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El entorno de bajos tipos de interés garantiza un cupón bajo durante la vida del bono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Un acceso satisfactorio al mercado podría facilitar el acceso en el futuro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Posibilidad de refinanciar la deuda a su vencimiento</a:t>
            </a:r>
            <a:endParaRPr/>
          </a:p>
        </p:txBody>
      </p:sp>
      <p:sp>
        <p:nvSpPr>
          <p:cNvPr id="1064" name="Google Shape;1064;p57"/>
          <p:cNvSpPr txBox="1"/>
          <p:nvPr>
            <p:ph idx="2" type="body"/>
          </p:nvPr>
        </p:nvSpPr>
        <p:spPr>
          <a:xfrm>
            <a:off x="5973775" y="16063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Los intereses pagados son deducibles fiscalmente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No hay dilución de la propiedad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A los inversores les gustan los bonos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Varias opciones para estructurar las condiciones de los bonos (por ejemplo, vainilla, duración, rescatables)</a:t>
            </a:r>
            <a:endParaRPr/>
          </a:p>
        </p:txBody>
      </p:sp>
      <p:pic>
        <p:nvPicPr>
          <p:cNvPr id="1065" name="Google Shape;106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57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Mercados de capitales - Bonos</a:t>
            </a:r>
            <a:endParaRPr/>
          </a:p>
        </p:txBody>
      </p:sp>
      <p:sp>
        <p:nvSpPr>
          <p:cNvPr id="1067" name="Google Shape;1067;p5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068" name="Google Shape;1068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9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1074" name="Google Shape;1074;p96"/>
          <p:cNvSpPr txBox="1"/>
          <p:nvPr>
            <p:ph idx="1" type="body"/>
          </p:nvPr>
        </p:nvSpPr>
        <p:spPr>
          <a:xfrm>
            <a:off x="2518000" y="1647359"/>
            <a:ext cx="3455700" cy="3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Coste de salida al mercado (folleto, asesores, posible reestructuración, cumplimiento, gobierno corporativo)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Riesgo de venta fallida de la emisión de bonos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Requiere un fuerte flujo de caja a medida que se acerca el vencimiento de los bonos</a:t>
            </a:r>
            <a:endParaRPr/>
          </a:p>
        </p:txBody>
      </p:sp>
      <p:sp>
        <p:nvSpPr>
          <p:cNvPr id="1075" name="Google Shape;1075;p96"/>
          <p:cNvSpPr txBox="1"/>
          <p:nvPr>
            <p:ph idx="2" type="body"/>
          </p:nvPr>
        </p:nvSpPr>
        <p:spPr>
          <a:xfrm>
            <a:off x="5863977" y="1714650"/>
            <a:ext cx="3180823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cambio (aumento) de los tipos de interés podría afectar a las opciones de refinanciación/renovación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Las fuerzas del mercado podrían afectar al valor de la marca</a:t>
            </a:r>
            <a:endParaRPr/>
          </a:p>
        </p:txBody>
      </p:sp>
      <p:pic>
        <p:nvPicPr>
          <p:cNvPr id="1076" name="Google Shape;107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96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Mercados de capitales - Bonos</a:t>
            </a:r>
            <a:endParaRPr/>
          </a:p>
        </p:txBody>
      </p:sp>
      <p:sp>
        <p:nvSpPr>
          <p:cNvPr id="1078" name="Google Shape;1078;p9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079" name="Google Shape;1079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97"/>
          <p:cNvSpPr txBox="1"/>
          <p:nvPr>
            <p:ph type="title"/>
          </p:nvPr>
        </p:nvSpPr>
        <p:spPr>
          <a:xfrm>
            <a:off x="649277" y="779536"/>
            <a:ext cx="66993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de-DE"/>
              <a:t>Financiación exterior - Instrumentos de financiación</a:t>
            </a:r>
            <a:br>
              <a:rPr lang="de-DE"/>
            </a:br>
            <a:endParaRPr/>
          </a:p>
        </p:txBody>
      </p:sp>
      <p:grpSp>
        <p:nvGrpSpPr>
          <p:cNvPr id="1086" name="Google Shape;1086;p97"/>
          <p:cNvGrpSpPr/>
          <p:nvPr/>
        </p:nvGrpSpPr>
        <p:grpSpPr>
          <a:xfrm>
            <a:off x="1763567" y="1723506"/>
            <a:ext cx="5276552" cy="2010784"/>
            <a:chOff x="2483768" y="2966755"/>
            <a:chExt cx="4176470" cy="2022922"/>
          </a:xfrm>
        </p:grpSpPr>
        <p:sp>
          <p:nvSpPr>
            <p:cNvPr id="1087" name="Google Shape;1087;p97"/>
            <p:cNvSpPr/>
            <p:nvPr/>
          </p:nvSpPr>
          <p:spPr>
            <a:xfrm>
              <a:off x="3492408" y="3212886"/>
              <a:ext cx="2160300" cy="1440000"/>
            </a:xfrm>
            <a:prstGeom prst="triangle">
              <a:avLst>
                <a:gd fmla="val 50000" name="adj"/>
              </a:avLst>
            </a:prstGeom>
            <a:solidFill>
              <a:srgbClr val="DDE3F1"/>
            </a:solidFill>
            <a:ln cap="flat" cmpd="sng" w="19050">
              <a:solidFill>
                <a:srgbClr val="AAB8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97"/>
            <p:cNvSpPr txBox="1"/>
            <p:nvPr/>
          </p:nvSpPr>
          <p:spPr>
            <a:xfrm>
              <a:off x="3870138" y="2966755"/>
              <a:ext cx="1368000" cy="3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de-DE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Donations, grants</a:t>
              </a:r>
              <a:endParaRPr b="1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97"/>
            <p:cNvSpPr txBox="1"/>
            <p:nvPr/>
          </p:nvSpPr>
          <p:spPr>
            <a:xfrm>
              <a:off x="2483768" y="4658234"/>
              <a:ext cx="1368000" cy="3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de-DE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Equity Capital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97"/>
            <p:cNvSpPr txBox="1"/>
            <p:nvPr/>
          </p:nvSpPr>
          <p:spPr>
            <a:xfrm>
              <a:off x="5292238" y="4658234"/>
              <a:ext cx="1368000" cy="3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1" i="0" lang="de-DE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Debt Capital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97"/>
            <p:cNvSpPr txBox="1"/>
            <p:nvPr/>
          </p:nvSpPr>
          <p:spPr>
            <a:xfrm>
              <a:off x="3851762" y="4687877"/>
              <a:ext cx="1440600" cy="3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Mezzanine Capital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92" name="Google Shape;1092;p97"/>
            <p:cNvCxnSpPr/>
            <p:nvPr/>
          </p:nvCxnSpPr>
          <p:spPr>
            <a:xfrm rot="10800000">
              <a:off x="3636244" y="4797467"/>
              <a:ext cx="288000" cy="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093" name="Google Shape;1093;p97"/>
            <p:cNvCxnSpPr/>
            <p:nvPr/>
          </p:nvCxnSpPr>
          <p:spPr>
            <a:xfrm rot="10800000">
              <a:off x="5219646" y="4797467"/>
              <a:ext cx="288000" cy="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094" name="Google Shape;1094;p97"/>
            <p:cNvSpPr txBox="1"/>
            <p:nvPr/>
          </p:nvSpPr>
          <p:spPr>
            <a:xfrm>
              <a:off x="4068191" y="3931518"/>
              <a:ext cx="1007700" cy="3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b="0" i="0" lang="de-DE" sz="13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Hybrid Capital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95" name="Google Shape;1095;p97"/>
            <p:cNvCxnSpPr/>
            <p:nvPr/>
          </p:nvCxnSpPr>
          <p:spPr>
            <a:xfrm flipH="1">
              <a:off x="3851898" y="4222563"/>
              <a:ext cx="431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096" name="Google Shape;1096;p97"/>
            <p:cNvCxnSpPr/>
            <p:nvPr/>
          </p:nvCxnSpPr>
          <p:spPr>
            <a:xfrm>
              <a:off x="4913488" y="4229750"/>
              <a:ext cx="431700" cy="288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097" name="Google Shape;1097;p97"/>
            <p:cNvCxnSpPr/>
            <p:nvPr/>
          </p:nvCxnSpPr>
          <p:spPr>
            <a:xfrm rot="-5400000">
              <a:off x="4347323" y="3572689"/>
              <a:ext cx="4320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1098" name="Google Shape;1098;p97"/>
          <p:cNvSpPr txBox="1"/>
          <p:nvPr/>
        </p:nvSpPr>
        <p:spPr>
          <a:xfrm>
            <a:off x="1871663" y="4197804"/>
            <a:ext cx="6266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de-DE" sz="67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Source: Achleitner, A. K., Spiess-Knafl, W., &amp; Volk, S. (2011). Finanzierung von Social Enterprises–Neue Herausforderungen für die Finanzmärkte. </a:t>
            </a:r>
            <a:r>
              <a:rPr b="0" i="1" lang="de-DE" sz="67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Social Entrepreneurship–Social Business: Für die Gesellschaft unternehmen</a:t>
            </a:r>
            <a:r>
              <a:rPr b="0" i="0" lang="de-DE" sz="67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269-286.</a:t>
            </a:r>
            <a:endParaRPr b="0" i="0" sz="675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97"/>
          <p:cNvSpPr txBox="1"/>
          <p:nvPr/>
        </p:nvSpPr>
        <p:spPr>
          <a:xfrm>
            <a:off x="928662" y="789552"/>
            <a:ext cx="71439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1" i="0" sz="13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9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101" name="Google Shape;1101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9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1108" name="Google Shape;1108;p98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Podrían adoptar la forma de instrumentos especializados que pueden no ser adecuados para todo el público objetivo.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Ejemplos: bonos convertibles, acciones preferentes, bonos a muy largo plazo...</a:t>
            </a:r>
            <a:endParaRPr/>
          </a:p>
        </p:txBody>
      </p:sp>
      <p:sp>
        <p:nvSpPr>
          <p:cNvPr id="1109" name="Google Shape;1109;p98"/>
          <p:cNvSpPr txBox="1"/>
          <p:nvPr>
            <p:ph idx="2" type="body"/>
          </p:nvPr>
        </p:nvSpPr>
        <p:spPr>
          <a:xfrm>
            <a:off x="5973775" y="17587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Estos instrumentos suelen ofrecer una mayor rentabilidad (cupón), ya que son más arriesgados. 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mercado de estos instrumentos está formado principalmente por inversores institucionales</a:t>
            </a:r>
            <a:endParaRPr/>
          </a:p>
        </p:txBody>
      </p:sp>
      <p:pic>
        <p:nvPicPr>
          <p:cNvPr id="1110" name="Google Shape;1110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98"/>
          <p:cNvSpPr txBox="1"/>
          <p:nvPr>
            <p:ph idx="1" type="body"/>
          </p:nvPr>
        </p:nvSpPr>
        <p:spPr>
          <a:xfrm>
            <a:off x="2840988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Soluciones híbridas </a:t>
            </a:r>
            <a:endParaRPr/>
          </a:p>
        </p:txBody>
      </p:sp>
      <p:sp>
        <p:nvSpPr>
          <p:cNvPr id="1112" name="Google Shape;1112;p9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113" name="Google Shape;111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9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1119" name="Google Shape;1119;p99"/>
          <p:cNvSpPr txBox="1"/>
          <p:nvPr>
            <p:ph idx="1" type="body"/>
          </p:nvPr>
        </p:nvSpPr>
        <p:spPr>
          <a:xfrm>
            <a:off x="2518000" y="17587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Crowdfunding depende de muchas inversiones de pequeño valor realizadas por particulares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El incentivo para invertir suele ser emocional, no financiero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99"/>
          <p:cNvSpPr txBox="1"/>
          <p:nvPr>
            <p:ph idx="2" type="body"/>
          </p:nvPr>
        </p:nvSpPr>
        <p:spPr>
          <a:xfrm>
            <a:off x="5885402" y="1693368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700">
                <a:latin typeface="Calibri"/>
                <a:ea typeface="Calibri"/>
                <a:cs typeface="Calibri"/>
                <a:sym typeface="Calibri"/>
              </a:rPr>
              <a:t>El capital objetivo obtenido puede llegar a los 5 millones de euros, pero a menudo es bastante inferior.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-DE" sz="1700">
                <a:latin typeface="Calibri"/>
                <a:ea typeface="Calibri"/>
                <a:cs typeface="Calibri"/>
                <a:sym typeface="Calibri"/>
              </a:rPr>
              <a:t>Es un proceso relativamente barato que requiere un business plan y un intermediario autorizado.</a:t>
            </a:r>
            <a:endParaRPr/>
          </a:p>
        </p:txBody>
      </p:sp>
      <p:pic>
        <p:nvPicPr>
          <p:cNvPr id="1121" name="Google Shape;112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99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Crowdfunding </a:t>
            </a:r>
            <a:endParaRPr sz="1600"/>
          </a:p>
        </p:txBody>
      </p:sp>
      <p:sp>
        <p:nvSpPr>
          <p:cNvPr id="1123" name="Google Shape;1123;p9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124" name="Google Shape;112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0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1130" name="Google Shape;1130;p100"/>
          <p:cNvSpPr txBox="1"/>
          <p:nvPr>
            <p:ph idx="1" type="body"/>
          </p:nvPr>
        </p:nvSpPr>
        <p:spPr>
          <a:xfrm>
            <a:off x="2518000" y="1530150"/>
            <a:ext cx="34557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Crowdfunding se utiliza para necesidades de capital de valor relativamente pequeño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mayoría (75%) de las campañas de crowdfunding no alcanzan su objetivo.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crowdfunding es un mercado relativamente poco regulado, por lo que se recomienda precaución.</a:t>
            </a:r>
            <a:endParaRPr/>
          </a:p>
        </p:txBody>
      </p:sp>
      <p:sp>
        <p:nvSpPr>
          <p:cNvPr id="1131" name="Google Shape;1131;p100"/>
          <p:cNvSpPr txBox="1"/>
          <p:nvPr>
            <p:ph idx="2" type="body"/>
          </p:nvPr>
        </p:nvSpPr>
        <p:spPr>
          <a:xfrm>
            <a:off x="5973775" y="1530150"/>
            <a:ext cx="30714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crowdfunding tiende a atraer proyectos de naturaleza social, cultural, personal y orientada a la comunidad. </a:t>
            </a:r>
            <a:endParaRPr/>
          </a:p>
        </p:txBody>
      </p:sp>
      <p:pic>
        <p:nvPicPr>
          <p:cNvPr id="1132" name="Google Shape;113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Google Shape;1133;p100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Crowdfunding </a:t>
            </a:r>
            <a:endParaRPr sz="1600"/>
          </a:p>
        </p:txBody>
      </p:sp>
      <p:sp>
        <p:nvSpPr>
          <p:cNvPr id="1134" name="Google Shape;1134;p10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135" name="Google Shape;1135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01"/>
          <p:cNvSpPr txBox="1"/>
          <p:nvPr/>
        </p:nvSpPr>
        <p:spPr>
          <a:xfrm>
            <a:off x="1238250" y="1157288"/>
            <a:ext cx="6096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101"/>
          <p:cNvSpPr/>
          <p:nvPr/>
        </p:nvSpPr>
        <p:spPr>
          <a:xfrm>
            <a:off x="982875" y="2486025"/>
            <a:ext cx="2878800" cy="1693200"/>
          </a:xfrm>
          <a:prstGeom prst="roundRect">
            <a:avLst>
              <a:gd fmla="val 8637" name="adj"/>
            </a:avLst>
          </a:prstGeom>
          <a:solidFill>
            <a:srgbClr val="DCE2F0"/>
          </a:solidFill>
          <a:ln cap="flat" cmpd="sng" w="9525">
            <a:solidFill>
              <a:srgbClr val="AAB8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None/>
            </a:pPr>
            <a:r>
              <a:rPr b="1" i="0" lang="de-DE" sz="12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Subvención recuperable</a:t>
            </a:r>
            <a:endParaRPr/>
          </a:p>
          <a:p>
            <a:pPr indent="-202406" lvl="0" marL="202406" marR="0" rt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Char char="•"/>
            </a:pPr>
            <a:r>
              <a:rPr b="0" i="0" lang="de-DE" sz="12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Préstamo que sólo debe devolverse si el proyecto alcanza determinados hitos. </a:t>
            </a:r>
            <a:endParaRPr/>
          </a:p>
          <a:p>
            <a:pPr indent="-202406" lvl="0" marL="202406" marR="0" rt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Char char="•"/>
            </a:pPr>
            <a:r>
              <a:rPr b="0" i="0" lang="de-DE" sz="12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no se alcanzan los hitos, la subvención recuperable se convierte en subvención.</a:t>
            </a:r>
            <a:endParaRPr/>
          </a:p>
        </p:txBody>
      </p:sp>
      <p:sp>
        <p:nvSpPr>
          <p:cNvPr id="1143" name="Google Shape;1143;p101"/>
          <p:cNvSpPr/>
          <p:nvPr/>
        </p:nvSpPr>
        <p:spPr>
          <a:xfrm>
            <a:off x="4549425" y="1186088"/>
            <a:ext cx="2880000" cy="1385661"/>
          </a:xfrm>
          <a:prstGeom prst="roundRect">
            <a:avLst>
              <a:gd fmla="val 8637" name="adj"/>
            </a:avLst>
          </a:prstGeom>
          <a:solidFill>
            <a:srgbClr val="DCE2F0"/>
          </a:solidFill>
          <a:ln cap="flat" cmpd="sng" w="9525">
            <a:solidFill>
              <a:srgbClr val="AAB8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None/>
            </a:pPr>
            <a:r>
              <a:rPr b="1" i="0" lang="de-D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Préstamo condonable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2406" lvl="0" marL="202406" marR="0" rt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Char char="•"/>
            </a:pPr>
            <a:r>
              <a:rPr b="0" i="0" lang="de-D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Préstamo que se convierte en subvención en caso de éxito.</a:t>
            </a:r>
            <a:endParaRPr/>
          </a:p>
          <a:p>
            <a:pPr indent="-202406" lvl="0" marL="202406" marR="0" rt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Char char="•"/>
            </a:pPr>
            <a:r>
              <a:rPr b="0" i="0" lang="de-D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la empresa social alcanza los objetivos acordados de antemano, no es necesario devolver el préstamo.</a:t>
            </a:r>
            <a:endParaRPr/>
          </a:p>
        </p:txBody>
      </p:sp>
      <p:sp>
        <p:nvSpPr>
          <p:cNvPr id="1144" name="Google Shape;1144;p101"/>
          <p:cNvSpPr/>
          <p:nvPr/>
        </p:nvSpPr>
        <p:spPr>
          <a:xfrm>
            <a:off x="982275" y="1116600"/>
            <a:ext cx="2880000" cy="1194900"/>
          </a:xfrm>
          <a:prstGeom prst="roundRect">
            <a:avLst>
              <a:gd fmla="val 8637" name="adj"/>
            </a:avLst>
          </a:prstGeom>
          <a:solidFill>
            <a:srgbClr val="DCE2F0"/>
          </a:solidFill>
          <a:ln cap="flat" cmpd="sng" w="9525">
            <a:solidFill>
              <a:srgbClr val="AAB8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None/>
            </a:pPr>
            <a:r>
              <a:rPr b="1" i="0" lang="de-DE" sz="12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Subvención convertible </a:t>
            </a:r>
            <a:endParaRPr/>
          </a:p>
          <a:p>
            <a:pPr indent="-202406" lvl="0" marL="202406" marR="0" rtl="0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75"/>
              <a:buFont typeface="Arial"/>
              <a:buChar char="•"/>
            </a:pPr>
            <a:r>
              <a:rPr b="0" i="0" lang="de-DE" sz="12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Subvención que se convierte en capital en caso de éxito.</a:t>
            </a:r>
            <a:endParaRPr/>
          </a:p>
        </p:txBody>
      </p:sp>
      <p:sp>
        <p:nvSpPr>
          <p:cNvPr id="1145" name="Google Shape;1145;p101"/>
          <p:cNvSpPr/>
          <p:nvPr/>
        </p:nvSpPr>
        <p:spPr>
          <a:xfrm>
            <a:off x="4555400" y="2748125"/>
            <a:ext cx="2878800" cy="1475700"/>
          </a:xfrm>
          <a:prstGeom prst="roundRect">
            <a:avLst>
              <a:gd fmla="val 8637" name="adj"/>
            </a:avLst>
          </a:prstGeom>
          <a:solidFill>
            <a:srgbClr val="DCE2F0"/>
          </a:solidFill>
          <a:ln cap="flat" cmpd="sng" w="9525">
            <a:solidFill>
              <a:srgbClr val="AAB8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None/>
            </a:pPr>
            <a:r>
              <a:rPr b="1" i="0" lang="de-D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Acuerdos de reparto de ingresos</a:t>
            </a:r>
            <a:endParaRPr/>
          </a:p>
          <a:p>
            <a:pPr indent="-202406" lvl="0" marL="202406" marR="0" rt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Char char="•"/>
            </a:pPr>
            <a:r>
              <a:rPr b="0" i="0" lang="de-D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inversores financian un proyecto y reciben una parte de los ingresos futuros.</a:t>
            </a:r>
            <a:endParaRPr/>
          </a:p>
          <a:p>
            <a:pPr indent="-202406" lvl="0" marL="202406" marR="0" rt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Char char="•"/>
            </a:pPr>
            <a:r>
              <a:rPr b="0" i="0" lang="de-DE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Modelo de riesgo compartido; da flexibilidad financiera a la empresa social. </a:t>
            </a:r>
            <a:endParaRPr/>
          </a:p>
        </p:txBody>
      </p:sp>
      <p:sp>
        <p:nvSpPr>
          <p:cNvPr id="1146" name="Google Shape;1146;p101"/>
          <p:cNvSpPr txBox="1"/>
          <p:nvPr/>
        </p:nvSpPr>
        <p:spPr>
          <a:xfrm>
            <a:off x="997466" y="4334712"/>
            <a:ext cx="61638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rPr b="0" i="0" lang="de-DE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Achleitner, A. K., Heinecke, A., Noble, A., Schöning, M., &amp; Spiess-Knafl, W. (2011). </a:t>
            </a:r>
            <a:r>
              <a:rPr b="0" i="1" lang="de-DE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Investment Manual</a:t>
            </a:r>
            <a:r>
              <a:rPr b="0" i="0" lang="de-DE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Schwab Foundation, TU München, Dialogue Social Enterprise.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r>
              <a:t/>
            </a:r>
            <a:endParaRPr b="0" i="0" sz="67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101"/>
          <p:cNvSpPr txBox="1"/>
          <p:nvPr/>
        </p:nvSpPr>
        <p:spPr>
          <a:xfrm>
            <a:off x="982266" y="838487"/>
            <a:ext cx="7143900" cy="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1" i="0" sz="13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101"/>
          <p:cNvSpPr txBox="1"/>
          <p:nvPr>
            <p:ph type="title"/>
          </p:nvPr>
        </p:nvSpPr>
        <p:spPr>
          <a:xfrm>
            <a:off x="681427" y="630886"/>
            <a:ext cx="66993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de-DE"/>
              <a:t>Capital híbrido - Ejemplos</a:t>
            </a:r>
            <a:br>
              <a:rPr lang="de-DE"/>
            </a:br>
            <a:endParaRPr/>
          </a:p>
        </p:txBody>
      </p:sp>
      <p:sp>
        <p:nvSpPr>
          <p:cNvPr id="1149" name="Google Shape;1149;p10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150" name="Google Shape;1150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0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1157" name="Google Shape;1157;p102"/>
          <p:cNvSpPr txBox="1"/>
          <p:nvPr>
            <p:ph idx="1" type="body"/>
          </p:nvPr>
        </p:nvSpPr>
        <p:spPr>
          <a:xfrm>
            <a:off x="2518000" y="16063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Algunas jurisdicciones ofrecen ayudas a la industria para fomentar la inversión extranjera directa, así como la inversión de las PYME.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Las empresas familiares también suelen recibir ayudas</a:t>
            </a:r>
            <a:endParaRPr/>
          </a:p>
        </p:txBody>
      </p:sp>
      <p:sp>
        <p:nvSpPr>
          <p:cNvPr id="1158" name="Google Shape;1158;p102"/>
          <p:cNvSpPr txBox="1"/>
          <p:nvPr>
            <p:ph idx="2" type="body"/>
          </p:nvPr>
        </p:nvSpPr>
        <p:spPr>
          <a:xfrm>
            <a:off x="5973775" y="1606350"/>
            <a:ext cx="3071400" cy="31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Las ayudas a través de subvenciones no son reembolsables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Préstamos blandos, los préstamos a más largo plazo están sujetos a reembolso. 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-DE" sz="1800">
                <a:latin typeface="Calibri"/>
                <a:ea typeface="Calibri"/>
                <a:cs typeface="Calibri"/>
                <a:sym typeface="Calibri"/>
              </a:rPr>
              <a:t>Algunas entidades ofrecen garantías como aval para respaldar las solicitudes de financiación bancaria</a:t>
            </a:r>
            <a:endParaRPr/>
          </a:p>
        </p:txBody>
      </p:sp>
      <p:pic>
        <p:nvPicPr>
          <p:cNvPr id="1159" name="Google Shape;1159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Google Shape;1160;p102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Subvenciones y ayudas a la industria</a:t>
            </a:r>
            <a:endParaRPr/>
          </a:p>
        </p:txBody>
      </p:sp>
      <p:sp>
        <p:nvSpPr>
          <p:cNvPr id="1161" name="Google Shape;1161;p10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162" name="Google Shape;116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10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2600">
                <a:latin typeface="Calibri"/>
                <a:ea typeface="Calibri"/>
                <a:cs typeface="Calibri"/>
                <a:sym typeface="Calibri"/>
              </a:rPr>
              <a:t>Fuentes externas de financiación</a:t>
            </a:r>
            <a:endParaRPr sz="4500"/>
          </a:p>
        </p:txBody>
      </p:sp>
      <p:sp>
        <p:nvSpPr>
          <p:cNvPr id="1168" name="Google Shape;1168;p103"/>
          <p:cNvSpPr txBox="1"/>
          <p:nvPr>
            <p:ph idx="1" type="body"/>
          </p:nvPr>
        </p:nvSpPr>
        <p:spPr>
          <a:xfrm>
            <a:off x="2409715" y="1606350"/>
            <a:ext cx="3455700" cy="2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Las opciones de subvención/ayuda a la industria difieren de un país a otro.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proceso de solicitud puede ser desalentador y llevar mucho tiempo.</a:t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cumplimiento de las obligaciones fiscales suele ser una condición para la solicitud</a:t>
            </a:r>
            <a:endParaRPr/>
          </a:p>
        </p:txBody>
      </p:sp>
      <p:sp>
        <p:nvSpPr>
          <p:cNvPr id="1169" name="Google Shape;1169;p103"/>
          <p:cNvSpPr txBox="1"/>
          <p:nvPr>
            <p:ph idx="2" type="body"/>
          </p:nvPr>
        </p:nvSpPr>
        <p:spPr>
          <a:xfrm>
            <a:off x="5973775" y="1606350"/>
            <a:ext cx="3071400" cy="31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de-DE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Podrían aplicarse condiciones como el uso de los fondos, la garantía personal de los propietarios, el cumplimiento </a:t>
            </a:r>
            <a:endParaRPr/>
          </a:p>
        </p:txBody>
      </p:sp>
      <p:pic>
        <p:nvPicPr>
          <p:cNvPr id="1170" name="Google Shape;1170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103"/>
          <p:cNvSpPr txBox="1"/>
          <p:nvPr>
            <p:ph idx="1" type="body"/>
          </p:nvPr>
        </p:nvSpPr>
        <p:spPr>
          <a:xfrm>
            <a:off x="2840950" y="1079250"/>
            <a:ext cx="58809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Subvenciones y ayudas a la industria</a:t>
            </a:r>
            <a:endParaRPr/>
          </a:p>
        </p:txBody>
      </p:sp>
      <p:sp>
        <p:nvSpPr>
          <p:cNvPr id="1172" name="Google Shape;1172;p10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173" name="Google Shape;1173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40"/>
          <p:cNvSpPr txBox="1"/>
          <p:nvPr>
            <p:ph type="ctrTitle"/>
          </p:nvPr>
        </p:nvSpPr>
        <p:spPr>
          <a:xfrm>
            <a:off x="1739115" y="1469231"/>
            <a:ext cx="5935851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de-DE"/>
              <a:t>Estrategia de financiación y cómo afecta a su empresa</a:t>
            </a:r>
            <a:endParaRPr/>
          </a:p>
        </p:txBody>
      </p:sp>
      <p:sp>
        <p:nvSpPr>
          <p:cNvPr id="1179" name="Google Shape;1179;p40"/>
          <p:cNvSpPr txBox="1"/>
          <p:nvPr/>
        </p:nvSpPr>
        <p:spPr>
          <a:xfrm>
            <a:off x="5962136" y="3076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de-DE"/>
              <a:t>Panorama de los ciclos de tesorería</a:t>
            </a:r>
            <a:br>
              <a:rPr lang="de-DE"/>
            </a:br>
            <a:endParaRPr/>
          </a:p>
        </p:txBody>
      </p:sp>
      <p:sp>
        <p:nvSpPr>
          <p:cNvPr id="148" name="Google Shape;148;p8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de-DE"/>
              <a:t>Donde todo empieza...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43"/>
          <p:cNvSpPr txBox="1"/>
          <p:nvPr/>
        </p:nvSpPr>
        <p:spPr>
          <a:xfrm>
            <a:off x="2356795" y="2215388"/>
            <a:ext cx="1458566" cy="290702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Nueva deuda</a:t>
            </a:r>
            <a:endParaRPr b="0" i="0" sz="145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43"/>
          <p:cNvSpPr txBox="1"/>
          <p:nvPr/>
        </p:nvSpPr>
        <p:spPr>
          <a:xfrm>
            <a:off x="3895991" y="1455148"/>
            <a:ext cx="2015789" cy="290702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Inversiones</a:t>
            </a:r>
            <a:endParaRPr b="0" i="0" sz="145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3"/>
          <p:cNvSpPr txBox="1"/>
          <p:nvPr/>
        </p:nvSpPr>
        <p:spPr>
          <a:xfrm>
            <a:off x="5211361" y="1805877"/>
            <a:ext cx="1782676" cy="960467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Ingresos crecientes, rendimientos-&gt; flujos de caja</a:t>
            </a:r>
            <a:endParaRPr/>
          </a:p>
        </p:txBody>
      </p:sp>
      <p:sp>
        <p:nvSpPr>
          <p:cNvPr id="1188" name="Google Shape;1188;p43"/>
          <p:cNvSpPr txBox="1"/>
          <p:nvPr/>
        </p:nvSpPr>
        <p:spPr>
          <a:xfrm>
            <a:off x="4787259" y="3279788"/>
            <a:ext cx="2676679" cy="394385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Pago de intereses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Reembolso nominal</a:t>
            </a:r>
            <a:endParaRPr/>
          </a:p>
        </p:txBody>
      </p:sp>
      <p:sp>
        <p:nvSpPr>
          <p:cNvPr id="1189" name="Google Shape;1189;p43"/>
          <p:cNvSpPr txBox="1"/>
          <p:nvPr/>
        </p:nvSpPr>
        <p:spPr>
          <a:xfrm>
            <a:off x="2856010" y="3431098"/>
            <a:ext cx="1710541" cy="737201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Servicio de la deuda</a:t>
            </a:r>
            <a:b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5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43"/>
          <p:cNvSpPr/>
          <p:nvPr/>
        </p:nvSpPr>
        <p:spPr>
          <a:xfrm rot="2700000">
            <a:off x="4672070" y="1799272"/>
            <a:ext cx="659451" cy="377240"/>
          </a:xfrm>
          <a:prstGeom prst="rightArrow">
            <a:avLst>
              <a:gd fmla="val 50000" name="adj1"/>
              <a:gd fmla="val 46502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43"/>
          <p:cNvSpPr/>
          <p:nvPr/>
        </p:nvSpPr>
        <p:spPr>
          <a:xfrm rot="2700000">
            <a:off x="2803866" y="2774769"/>
            <a:ext cx="836552" cy="431955"/>
          </a:xfrm>
          <a:prstGeom prst="leftArrow">
            <a:avLst>
              <a:gd fmla="val 50000" name="adj1"/>
              <a:gd fmla="val 51519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43"/>
          <p:cNvSpPr/>
          <p:nvPr/>
        </p:nvSpPr>
        <p:spPr>
          <a:xfrm rot="-2700000">
            <a:off x="3148710" y="1738798"/>
            <a:ext cx="781838" cy="354203"/>
          </a:xfrm>
          <a:prstGeom prst="rightArrow">
            <a:avLst>
              <a:gd fmla="val 50000" name="adj1"/>
              <a:gd fmla="val 51862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43"/>
          <p:cNvSpPr/>
          <p:nvPr/>
        </p:nvSpPr>
        <p:spPr>
          <a:xfrm rot="2700000">
            <a:off x="5368301" y="2602032"/>
            <a:ext cx="406021" cy="656337"/>
          </a:xfrm>
          <a:prstGeom prst="downArrow">
            <a:avLst>
              <a:gd fmla="val 50000" name="adj1"/>
              <a:gd fmla="val 46824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43"/>
          <p:cNvSpPr/>
          <p:nvPr/>
        </p:nvSpPr>
        <p:spPr>
          <a:xfrm>
            <a:off x="4139327" y="3434940"/>
            <a:ext cx="647932" cy="253414"/>
          </a:xfrm>
          <a:prstGeom prst="leftArrow">
            <a:avLst>
              <a:gd fmla="val 50000" name="adj1"/>
              <a:gd fmla="val 60073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43"/>
          <p:cNvSpPr/>
          <p:nvPr/>
        </p:nvSpPr>
        <p:spPr>
          <a:xfrm>
            <a:off x="3483474" y="403499"/>
            <a:ext cx="5238450" cy="362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de-DE" sz="2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Estrategia de financiación: un círculo virtuoso</a:t>
            </a:r>
            <a:endParaRPr/>
          </a:p>
        </p:txBody>
      </p:sp>
      <p:cxnSp>
        <p:nvCxnSpPr>
          <p:cNvPr id="1196" name="Google Shape;1196;p4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7" name="Google Shape;1197;p4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98" name="Google Shape;119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9" name="Google Shape;1199;p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200" name="Google Shape;120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44"/>
          <p:cNvSpPr txBox="1"/>
          <p:nvPr/>
        </p:nvSpPr>
        <p:spPr>
          <a:xfrm>
            <a:off x="1893162" y="2267222"/>
            <a:ext cx="1922198" cy="290702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rPr b="0" i="0" lang="de-DE" sz="1451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Sobreendeudamiento</a:t>
            </a:r>
            <a:endParaRPr b="0" i="0" sz="1451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44"/>
          <p:cNvSpPr txBox="1"/>
          <p:nvPr/>
        </p:nvSpPr>
        <p:spPr>
          <a:xfrm>
            <a:off x="3924788" y="1607772"/>
            <a:ext cx="1986992" cy="290702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Inversiones</a:t>
            </a:r>
            <a:endParaRPr b="0" i="0" sz="145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44"/>
          <p:cNvSpPr txBox="1"/>
          <p:nvPr/>
        </p:nvSpPr>
        <p:spPr>
          <a:xfrm>
            <a:off x="5365386" y="1981791"/>
            <a:ext cx="2403108" cy="737201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Aumento insuficiente de los beneficios y, por tanto, de los flujos de caja</a:t>
            </a:r>
            <a:endParaRPr/>
          </a:p>
        </p:txBody>
      </p:sp>
      <p:sp>
        <p:nvSpPr>
          <p:cNvPr id="1209" name="Google Shape;1209;p44"/>
          <p:cNvSpPr txBox="1"/>
          <p:nvPr/>
        </p:nvSpPr>
        <p:spPr>
          <a:xfrm>
            <a:off x="4918284" y="3438897"/>
            <a:ext cx="2818532" cy="379923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Pago de intereses</a:t>
            </a:r>
            <a:endParaRPr b="0" i="0" sz="145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Reembolso nominal imposible</a:t>
            </a:r>
            <a:endParaRPr b="0" i="0" sz="145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44"/>
          <p:cNvSpPr txBox="1"/>
          <p:nvPr/>
        </p:nvSpPr>
        <p:spPr>
          <a:xfrm>
            <a:off x="2482060" y="3478135"/>
            <a:ext cx="1458567" cy="290702"/>
          </a:xfrm>
          <a:prstGeom prst="rect">
            <a:avLst/>
          </a:prstGeom>
          <a:noFill/>
          <a:ln>
            <a:noFill/>
          </a:ln>
        </p:spPr>
        <p:txBody>
          <a:bodyPr anchorCtr="0" anchor="t" bIns="33375" lIns="66775" spcFirstLastPara="1" rIns="66775" wrap="square" tIns="333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rPr b="0" i="0" lang="de-DE" sz="145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Nueva deuda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44"/>
          <p:cNvSpPr/>
          <p:nvPr/>
        </p:nvSpPr>
        <p:spPr>
          <a:xfrm rot="2700000">
            <a:off x="4700147" y="1951175"/>
            <a:ext cx="659451" cy="378681"/>
          </a:xfrm>
          <a:prstGeom prst="rightArrow">
            <a:avLst>
              <a:gd fmla="val 50000" name="adj1"/>
              <a:gd fmla="val 46326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44"/>
          <p:cNvSpPr/>
          <p:nvPr/>
        </p:nvSpPr>
        <p:spPr>
          <a:xfrm rot="2700000">
            <a:off x="2911855" y="2774769"/>
            <a:ext cx="836552" cy="431955"/>
          </a:xfrm>
          <a:prstGeom prst="leftArrow">
            <a:avLst>
              <a:gd fmla="val 50000" name="adj1"/>
              <a:gd fmla="val 51519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44"/>
          <p:cNvSpPr/>
          <p:nvPr/>
        </p:nvSpPr>
        <p:spPr>
          <a:xfrm rot="2700000">
            <a:off x="5638210" y="2624305"/>
            <a:ext cx="406037" cy="809195"/>
          </a:xfrm>
          <a:prstGeom prst="downArrow">
            <a:avLst>
              <a:gd fmla="val 50000" name="adj1"/>
              <a:gd fmla="val 46824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44"/>
          <p:cNvSpPr/>
          <p:nvPr/>
        </p:nvSpPr>
        <p:spPr>
          <a:xfrm>
            <a:off x="3978064" y="3535729"/>
            <a:ext cx="809195" cy="305248"/>
          </a:xfrm>
          <a:prstGeom prst="leftArrow">
            <a:avLst>
              <a:gd fmla="val 50000" name="adj1"/>
              <a:gd fmla="val 62285" name="adj2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3375" lIns="66775" spcFirstLastPara="1" rIns="66775" wrap="square" tIns="33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1"/>
              <a:buFont typeface="Arial"/>
              <a:buNone/>
            </a:pPr>
            <a:r>
              <a:t/>
            </a:r>
            <a:endParaRPr b="0" i="0" sz="145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44"/>
          <p:cNvSpPr/>
          <p:nvPr/>
        </p:nvSpPr>
        <p:spPr>
          <a:xfrm>
            <a:off x="3419475" y="463325"/>
            <a:ext cx="5302449" cy="5139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de-DE" sz="2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De la mala estrategia de financiación y su círculo vicioso</a:t>
            </a:r>
            <a:endParaRPr/>
          </a:p>
        </p:txBody>
      </p:sp>
      <p:cxnSp>
        <p:nvCxnSpPr>
          <p:cNvPr id="1216" name="Google Shape;1216;p4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7" name="Google Shape;1217;p4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18" name="Google Shape;121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220" name="Google Shape;122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Google Shape;1226;p45"/>
          <p:cNvGrpSpPr/>
          <p:nvPr/>
        </p:nvGrpSpPr>
        <p:grpSpPr>
          <a:xfrm>
            <a:off x="1143001" y="1562828"/>
            <a:ext cx="6475814" cy="2500313"/>
            <a:chOff x="197" y="1545"/>
            <a:chExt cx="5439" cy="2100"/>
          </a:xfrm>
        </p:grpSpPr>
        <p:grpSp>
          <p:nvGrpSpPr>
            <p:cNvPr id="1227" name="Google Shape;1227;p45"/>
            <p:cNvGrpSpPr/>
            <p:nvPr/>
          </p:nvGrpSpPr>
          <p:grpSpPr>
            <a:xfrm>
              <a:off x="758" y="3442"/>
              <a:ext cx="1999" cy="203"/>
              <a:chOff x="1292" y="3884"/>
              <a:chExt cx="3811" cy="272"/>
            </a:xfrm>
          </p:grpSpPr>
          <p:sp>
            <p:nvSpPr>
              <p:cNvPr id="1228" name="Google Shape;1228;p45"/>
              <p:cNvSpPr/>
              <p:nvPr/>
            </p:nvSpPr>
            <p:spPr>
              <a:xfrm>
                <a:off x="1292" y="3884"/>
                <a:ext cx="1860" cy="272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50"/>
                  <a:buFont typeface="Arial"/>
                  <a:buNone/>
                </a:pPr>
                <a:r>
                  <a:rPr b="1" i="0" lang="de-DE" sz="75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Assets</a:t>
                </a:r>
                <a:endParaRPr b="1" i="0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45"/>
              <p:cNvSpPr/>
              <p:nvPr/>
            </p:nvSpPr>
            <p:spPr>
              <a:xfrm>
                <a:off x="3152" y="3884"/>
                <a:ext cx="1951" cy="272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50"/>
                  <a:buFont typeface="Arial"/>
                  <a:buNone/>
                </a:pPr>
                <a:r>
                  <a:rPr b="1" i="0" lang="de-DE" sz="75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Equity &amp; Liability</a:t>
                </a:r>
                <a:endParaRPr b="1" i="0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0" name="Google Shape;1230;p45"/>
            <p:cNvSpPr/>
            <p:nvPr/>
          </p:nvSpPr>
          <p:spPr>
            <a:xfrm>
              <a:off x="751" y="1547"/>
              <a:ext cx="975" cy="365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Cash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5"/>
            <p:cNvSpPr/>
            <p:nvPr/>
          </p:nvSpPr>
          <p:spPr>
            <a:xfrm>
              <a:off x="1732" y="1545"/>
              <a:ext cx="1024" cy="879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Current liabilities 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7625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Char char="-"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Suppliers</a:t>
              </a:r>
              <a:endPara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7625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Char char="-"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Employees, Welfare org,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7625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Char char="-"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State…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5"/>
            <p:cNvSpPr/>
            <p:nvPr/>
          </p:nvSpPr>
          <p:spPr>
            <a:xfrm>
              <a:off x="754" y="2178"/>
              <a:ext cx="975" cy="36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Accounts receivable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(customers)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5"/>
            <p:cNvSpPr/>
            <p:nvPr/>
          </p:nvSpPr>
          <p:spPr>
            <a:xfrm>
              <a:off x="758" y="2547"/>
              <a:ext cx="975" cy="34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Inventory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5"/>
            <p:cNvSpPr/>
            <p:nvPr/>
          </p:nvSpPr>
          <p:spPr>
            <a:xfrm>
              <a:off x="758" y="2898"/>
              <a:ext cx="975" cy="541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Non current assets</a:t>
              </a:r>
              <a:endPara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5"/>
            <p:cNvSpPr/>
            <p:nvPr/>
          </p:nvSpPr>
          <p:spPr>
            <a:xfrm>
              <a:off x="1740" y="3132"/>
              <a:ext cx="1024" cy="297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Shareholders’ equity</a:t>
              </a:r>
              <a:endPara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5"/>
            <p:cNvSpPr/>
            <p:nvPr/>
          </p:nvSpPr>
          <p:spPr>
            <a:xfrm>
              <a:off x="1739" y="2885"/>
              <a:ext cx="1024" cy="237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Retained Earnings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Investment grants</a:t>
              </a:r>
              <a:endPara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5"/>
            <p:cNvSpPr/>
            <p:nvPr/>
          </p:nvSpPr>
          <p:spPr>
            <a:xfrm>
              <a:off x="1739" y="2706"/>
              <a:ext cx="1024" cy="169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Net income (n)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5"/>
            <p:cNvSpPr/>
            <p:nvPr/>
          </p:nvSpPr>
          <p:spPr>
            <a:xfrm>
              <a:off x="1733" y="2433"/>
              <a:ext cx="1024" cy="27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Long term debt</a:t>
              </a:r>
              <a:endPara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9" name="Google Shape;1239;p45"/>
            <p:cNvGrpSpPr/>
            <p:nvPr/>
          </p:nvGrpSpPr>
          <p:grpSpPr>
            <a:xfrm>
              <a:off x="197" y="1655"/>
              <a:ext cx="600" cy="1428"/>
              <a:chOff x="-204" y="1687"/>
              <a:chExt cx="1148" cy="1917"/>
            </a:xfrm>
          </p:grpSpPr>
          <p:sp>
            <p:nvSpPr>
              <p:cNvPr id="1240" name="Google Shape;1240;p45"/>
              <p:cNvSpPr txBox="1"/>
              <p:nvPr/>
            </p:nvSpPr>
            <p:spPr>
              <a:xfrm>
                <a:off x="-204" y="3344"/>
                <a:ext cx="884" cy="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de-DE" sz="900" u="none" cap="none" strike="noStrike">
                    <a:solidFill>
                      <a:schemeClr val="dk1"/>
                    </a:solidFill>
                    <a:highlight>
                      <a:srgbClr val="FFFF00"/>
                    </a:highlight>
                    <a:latin typeface="Arial"/>
                    <a:ea typeface="Arial"/>
                    <a:cs typeface="Arial"/>
                    <a:sym typeface="Arial"/>
                  </a:rPr>
                  <a:t>WC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45"/>
              <p:cNvSpPr txBox="1"/>
              <p:nvPr/>
            </p:nvSpPr>
            <p:spPr>
              <a:xfrm>
                <a:off x="-140" y="2225"/>
                <a:ext cx="885" cy="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de-DE" sz="9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WCR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45"/>
              <p:cNvSpPr txBox="1"/>
              <p:nvPr/>
            </p:nvSpPr>
            <p:spPr>
              <a:xfrm>
                <a:off x="-99" y="1687"/>
                <a:ext cx="1043" cy="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de-DE" sz="9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Cash (+/-)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45"/>
              <p:cNvSpPr txBox="1"/>
              <p:nvPr/>
            </p:nvSpPr>
            <p:spPr>
              <a:xfrm>
                <a:off x="107" y="2732"/>
                <a:ext cx="453" cy="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de-DE" sz="9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45"/>
              <p:cNvSpPr txBox="1"/>
              <p:nvPr/>
            </p:nvSpPr>
            <p:spPr>
              <a:xfrm>
                <a:off x="153" y="2022"/>
                <a:ext cx="451" cy="2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de-DE" sz="9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5" name="Google Shape;1245;p45"/>
            <p:cNvSpPr/>
            <p:nvPr/>
          </p:nvSpPr>
          <p:spPr>
            <a:xfrm>
              <a:off x="751" y="1925"/>
              <a:ext cx="975" cy="237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Accounts receivable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(subsidy)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5"/>
            <p:cNvSpPr/>
            <p:nvPr/>
          </p:nvSpPr>
          <p:spPr>
            <a:xfrm>
              <a:off x="4563" y="1837"/>
              <a:ext cx="1071" cy="802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Current liabilities 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7625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Char char="-"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Suppliers</a:t>
              </a:r>
              <a:endPara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7625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Char char="-"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Salaries, Welfare org,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7625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Char char="-"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State…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t/>
              </a:r>
              <a:endPara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7" name="Google Shape;1247;p45"/>
            <p:cNvGrpSpPr/>
            <p:nvPr/>
          </p:nvGrpSpPr>
          <p:grpSpPr>
            <a:xfrm>
              <a:off x="3543" y="3450"/>
              <a:ext cx="2092" cy="174"/>
              <a:chOff x="1292" y="3884"/>
              <a:chExt cx="3811" cy="272"/>
            </a:xfrm>
          </p:grpSpPr>
          <p:sp>
            <p:nvSpPr>
              <p:cNvPr id="1248" name="Google Shape;1248;p45"/>
              <p:cNvSpPr/>
              <p:nvPr/>
            </p:nvSpPr>
            <p:spPr>
              <a:xfrm>
                <a:off x="1292" y="3884"/>
                <a:ext cx="1860" cy="272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50"/>
                  <a:buFont typeface="Arial"/>
                  <a:buNone/>
                </a:pPr>
                <a:r>
                  <a:rPr b="1" i="0" lang="de-DE" sz="75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Assets</a:t>
                </a:r>
                <a:endParaRPr b="1" i="0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45"/>
              <p:cNvSpPr/>
              <p:nvPr/>
            </p:nvSpPr>
            <p:spPr>
              <a:xfrm>
                <a:off x="3152" y="3884"/>
                <a:ext cx="1951" cy="272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50"/>
                  <a:buFont typeface="Arial"/>
                  <a:buNone/>
                </a:pPr>
                <a:r>
                  <a:rPr b="1" i="0" lang="de-DE" sz="75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Equity &amp; Liability</a:t>
                </a:r>
                <a:endParaRPr b="1" i="0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45"/>
            <p:cNvSpPr/>
            <p:nvPr/>
          </p:nvSpPr>
          <p:spPr>
            <a:xfrm>
              <a:off x="3542" y="1550"/>
              <a:ext cx="1021" cy="110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Cash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5"/>
            <p:cNvSpPr/>
            <p:nvPr/>
          </p:nvSpPr>
          <p:spPr>
            <a:xfrm>
              <a:off x="3544" y="1857"/>
              <a:ext cx="1021" cy="493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Accounts receivable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(customers)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5"/>
            <p:cNvSpPr/>
            <p:nvPr/>
          </p:nvSpPr>
          <p:spPr>
            <a:xfrm>
              <a:off x="3543" y="2358"/>
              <a:ext cx="1021" cy="32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Inventory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5"/>
            <p:cNvSpPr/>
            <p:nvPr/>
          </p:nvSpPr>
          <p:spPr>
            <a:xfrm>
              <a:off x="3543" y="2686"/>
              <a:ext cx="1021" cy="757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Non current assets</a:t>
              </a:r>
              <a:endPara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5"/>
            <p:cNvSpPr/>
            <p:nvPr/>
          </p:nvSpPr>
          <p:spPr>
            <a:xfrm>
              <a:off x="4564" y="3182"/>
              <a:ext cx="1071" cy="261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Shareholders’ equity</a:t>
              </a:r>
              <a:endPara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5"/>
            <p:cNvSpPr/>
            <p:nvPr/>
          </p:nvSpPr>
          <p:spPr>
            <a:xfrm>
              <a:off x="4564" y="2973"/>
              <a:ext cx="1071" cy="204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Retained Earnings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Investment grants</a:t>
              </a:r>
              <a:endPara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5"/>
            <p:cNvSpPr/>
            <p:nvPr/>
          </p:nvSpPr>
          <p:spPr>
            <a:xfrm>
              <a:off x="4564" y="2826"/>
              <a:ext cx="1071" cy="146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Net income (n)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5"/>
            <p:cNvSpPr/>
            <p:nvPr/>
          </p:nvSpPr>
          <p:spPr>
            <a:xfrm>
              <a:off x="4564" y="2642"/>
              <a:ext cx="1071" cy="18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Long term debt</a:t>
              </a:r>
              <a:endParaRPr b="0" i="0" sz="7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5"/>
            <p:cNvSpPr/>
            <p:nvPr/>
          </p:nvSpPr>
          <p:spPr>
            <a:xfrm>
              <a:off x="4565" y="1550"/>
              <a:ext cx="1071" cy="270"/>
            </a:xfrm>
            <a:prstGeom prst="rect">
              <a:avLst/>
            </a:prstGeom>
            <a:solidFill>
              <a:srgbClr val="FF7900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Short term debt</a:t>
              </a:r>
              <a:endPara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5"/>
            <p:cNvSpPr/>
            <p:nvPr/>
          </p:nvSpPr>
          <p:spPr>
            <a:xfrm>
              <a:off x="3542" y="1653"/>
              <a:ext cx="1021" cy="204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Accounts receivable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b="0" i="0" lang="de-DE" sz="7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(subsidy)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60" name="Google Shape;1260;p45"/>
            <p:cNvCxnSpPr/>
            <p:nvPr/>
          </p:nvCxnSpPr>
          <p:spPr>
            <a:xfrm>
              <a:off x="4577" y="2711"/>
              <a:ext cx="1058" cy="0"/>
            </a:xfrm>
            <a:prstGeom prst="straightConnector1">
              <a:avLst/>
            </a:pr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261" name="Google Shape;1261;p45"/>
            <p:cNvCxnSpPr/>
            <p:nvPr/>
          </p:nvCxnSpPr>
          <p:spPr>
            <a:xfrm>
              <a:off x="3542" y="1898"/>
              <a:ext cx="1021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262" name="Google Shape;1262;p45"/>
            <p:cNvCxnSpPr/>
            <p:nvPr/>
          </p:nvCxnSpPr>
          <p:spPr>
            <a:xfrm>
              <a:off x="1726" y="2830"/>
              <a:ext cx="1021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263" name="Google Shape;1263;p45"/>
            <p:cNvCxnSpPr/>
            <p:nvPr/>
          </p:nvCxnSpPr>
          <p:spPr>
            <a:xfrm>
              <a:off x="751" y="2050"/>
              <a:ext cx="968" cy="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1264" name="Google Shape;1264;p45"/>
          <p:cNvSpPr txBox="1"/>
          <p:nvPr/>
        </p:nvSpPr>
        <p:spPr>
          <a:xfrm>
            <a:off x="3096769" y="432419"/>
            <a:ext cx="5625156" cy="412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i="0" lang="de-DE" sz="23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Qué dice un balance de su estrategia de financiación</a:t>
            </a:r>
            <a:endParaRPr/>
          </a:p>
        </p:txBody>
      </p:sp>
      <p:sp>
        <p:nvSpPr>
          <p:cNvPr id="1265" name="Google Shape;1265;p45"/>
          <p:cNvSpPr txBox="1"/>
          <p:nvPr/>
        </p:nvSpPr>
        <p:spPr>
          <a:xfrm>
            <a:off x="4469443" y="3190015"/>
            <a:ext cx="55009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de-DE" sz="9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WC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45"/>
          <p:cNvSpPr txBox="1"/>
          <p:nvPr/>
        </p:nvSpPr>
        <p:spPr>
          <a:xfrm>
            <a:off x="4455831" y="2196954"/>
            <a:ext cx="55071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de-DE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WCR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45"/>
          <p:cNvSpPr txBox="1"/>
          <p:nvPr/>
        </p:nvSpPr>
        <p:spPr>
          <a:xfrm>
            <a:off x="4481344" y="1719504"/>
            <a:ext cx="6490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de-DE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Cash (+/-)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45"/>
          <p:cNvSpPr txBox="1"/>
          <p:nvPr/>
        </p:nvSpPr>
        <p:spPr>
          <a:xfrm>
            <a:off x="4609534" y="2646893"/>
            <a:ext cx="28189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de-DE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45"/>
          <p:cNvSpPr txBox="1"/>
          <p:nvPr/>
        </p:nvSpPr>
        <p:spPr>
          <a:xfrm>
            <a:off x="4638159" y="2016801"/>
            <a:ext cx="28064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de-DE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0" name="Google Shape;1270;p4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1" name="Google Shape;1271;p4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72" name="Google Shape;127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4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274" name="Google Shape;127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42"/>
          <p:cNvSpPr txBox="1"/>
          <p:nvPr>
            <p:ph type="title"/>
          </p:nvPr>
        </p:nvSpPr>
        <p:spPr>
          <a:xfrm>
            <a:off x="2743200" y="411163"/>
            <a:ext cx="6111875" cy="2684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de-DE" sz="2400">
                <a:latin typeface="Raleway"/>
                <a:ea typeface="Raleway"/>
                <a:cs typeface="Raleway"/>
                <a:sym typeface="Raleway"/>
              </a:rPr>
              <a:t>Estrategia de financiación paso a paso</a:t>
            </a:r>
            <a:endParaRPr b="1"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2" name="Google Shape;1282;p42"/>
          <p:cNvSpPr txBox="1"/>
          <p:nvPr>
            <p:ph idx="1" type="body"/>
          </p:nvPr>
        </p:nvSpPr>
        <p:spPr>
          <a:xfrm>
            <a:off x="2243225" y="1155300"/>
            <a:ext cx="4429200" cy="1194300"/>
          </a:xfrm>
          <a:prstGeom prst="rect">
            <a:avLst/>
          </a:prstGeom>
          <a:noFill/>
          <a:ln cap="flat" cmpd="sng" w="25400">
            <a:solidFill>
              <a:srgbClr val="003F7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2700000" dist="38100">
              <a:srgbClr val="000000">
                <a:alpha val="6666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5029" lvl="1" marL="61079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romanUcPeriod"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Diseñar una estrategia de financiación</a:t>
            </a:r>
            <a:endParaRPr/>
          </a:p>
          <a:p>
            <a:pPr indent="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900" u="sng">
              <a:solidFill>
                <a:srgbClr val="C7C7C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0735" lvl="1" marL="54649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Char char="✔"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Saber lo que se busca</a:t>
            </a:r>
            <a:endParaRPr/>
          </a:p>
          <a:p>
            <a:pPr indent="-160735" lvl="1" marL="54649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Char char="✔"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Analizar y estimar las necesidades de financiación </a:t>
            </a:r>
            <a:endParaRPr/>
          </a:p>
          <a:p>
            <a:pPr indent="-160735" lvl="1" marL="54649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Char char="✔"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Conocer las soluciones y herramientas de financiación</a:t>
            </a:r>
            <a:endParaRPr/>
          </a:p>
          <a:p>
            <a:pPr indent="-160735" lvl="1" marL="54649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"/>
              <a:buChar char="✔"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Identificar al socio más adecuado para maximizar el impacto social</a:t>
            </a:r>
            <a:endParaRPr/>
          </a:p>
        </p:txBody>
      </p:sp>
      <p:sp>
        <p:nvSpPr>
          <p:cNvPr id="1283" name="Google Shape;1283;p42"/>
          <p:cNvSpPr txBox="1"/>
          <p:nvPr>
            <p:ph idx="2" type="body"/>
          </p:nvPr>
        </p:nvSpPr>
        <p:spPr>
          <a:xfrm>
            <a:off x="2243225" y="2554825"/>
            <a:ext cx="4429200" cy="1204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17820" lvl="1" marL="610791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14"/>
              <a:buAutoNum type="romanUcPeriod" startAt="2"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Poner en marcha una estrategia de financiación</a:t>
            </a:r>
            <a:endParaRPr/>
          </a:p>
          <a:p>
            <a:pPr indent="0" lvl="1" marL="25717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14"/>
              <a:buNone/>
            </a:pPr>
            <a:r>
              <a:t/>
            </a:r>
            <a:endParaRPr b="1"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3526" lvl="1" marL="546497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14"/>
              <a:buFont typeface="Noto Sans"/>
              <a:buChar char="✔"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Calendario </a:t>
            </a:r>
            <a:endParaRPr/>
          </a:p>
          <a:p>
            <a:pPr indent="-153526" lvl="1" marL="546497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14"/>
              <a:buFont typeface="Noto Sans"/>
              <a:buChar char="✔"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Conocimiento de financiadores e inversores</a:t>
            </a:r>
            <a:endParaRPr/>
          </a:p>
          <a:p>
            <a:pPr indent="0" lvl="1" marL="38576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14"/>
              <a:buNone/>
            </a:pPr>
            <a:r>
              <a:t/>
            </a:r>
            <a:endParaRPr b="1"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385762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14"/>
              <a:buNone/>
            </a:pPr>
            <a:r>
              <a:rPr b="1" lang="de-DE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…son llaves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4" name="Google Shape;1284;p4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5" name="Google Shape;1285;p4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86" name="Google Shape;128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42"/>
          <p:cNvSpPr txBox="1"/>
          <p:nvPr/>
        </p:nvSpPr>
        <p:spPr>
          <a:xfrm>
            <a:off x="2243225" y="4067850"/>
            <a:ext cx="6478800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Previsión de tesorería/Plan de financiación : la herramienta maestra de su estrategia financiera</a:t>
            </a:r>
            <a:endParaRPr/>
          </a:p>
        </p:txBody>
      </p:sp>
      <p:pic>
        <p:nvPicPr>
          <p:cNvPr descr="Ziel" id="1288" name="Google Shape;128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9456" y="3952024"/>
            <a:ext cx="539463" cy="539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289" name="Google Shape;128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47"/>
          <p:cNvSpPr txBox="1"/>
          <p:nvPr>
            <p:ph type="title"/>
          </p:nvPr>
        </p:nvSpPr>
        <p:spPr>
          <a:xfrm>
            <a:off x="3419475" y="442913"/>
            <a:ext cx="5372190" cy="847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2400"/>
              <a:t>Algunas observaciones sobre la estrategia de financiación</a:t>
            </a:r>
            <a:endParaRPr sz="2400"/>
          </a:p>
        </p:txBody>
      </p:sp>
      <p:sp>
        <p:nvSpPr>
          <p:cNvPr id="1296" name="Google Shape;1296;p47"/>
          <p:cNvSpPr txBox="1"/>
          <p:nvPr>
            <p:ph idx="1" type="body"/>
          </p:nvPr>
        </p:nvSpPr>
        <p:spPr>
          <a:xfrm>
            <a:off x="1607865" y="1413480"/>
            <a:ext cx="7183800" cy="3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709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5"/>
              <a:buChar char="●"/>
            </a:pPr>
            <a:r>
              <a:rPr lang="de-DE" sz="1240"/>
              <a:t>Necesidades : </a:t>
            </a:r>
            <a:endParaRPr sz="1865"/>
          </a:p>
          <a:p>
            <a:pPr indent="-323533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Cambios en las necesidades de capital circulante</a:t>
            </a:r>
            <a:endParaRPr/>
          </a:p>
          <a:p>
            <a:pPr indent="-323533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Nuevas inversiones</a:t>
            </a:r>
            <a:endParaRPr/>
          </a:p>
          <a:p>
            <a:pPr indent="-323533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Inversiones recurrentes</a:t>
            </a:r>
            <a:endParaRPr/>
          </a:p>
          <a:p>
            <a:pPr indent="-228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95"/>
              <a:buNone/>
            </a:pPr>
            <a:r>
              <a:t/>
            </a:r>
            <a:endParaRPr sz="1137"/>
          </a:p>
          <a:p>
            <a:pPr indent="-34709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5"/>
              <a:buChar char="●"/>
            </a:pPr>
            <a:r>
              <a:rPr lang="de-DE" sz="1240"/>
              <a:t>Azimuth : </a:t>
            </a:r>
            <a:endParaRPr sz="1865"/>
          </a:p>
          <a:p>
            <a:pPr indent="-323533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Preservar/consolidar la estructura financiera. </a:t>
            </a:r>
            <a:endParaRPr/>
          </a:p>
          <a:p>
            <a:pPr indent="-323533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Garantizar el margen de maniobra </a:t>
            </a:r>
            <a:endParaRPr/>
          </a:p>
          <a:p>
            <a: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65"/>
              <a:buNone/>
            </a:pPr>
            <a:r>
              <a:t/>
            </a:r>
            <a:endParaRPr sz="1240"/>
          </a:p>
          <a:p>
            <a:pPr indent="-34709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5"/>
              <a:buChar char="●"/>
            </a:pPr>
            <a:r>
              <a:rPr lang="de-DE" sz="1240"/>
              <a:t>Corto plazo: </a:t>
            </a:r>
            <a:endParaRPr sz="1865"/>
          </a:p>
          <a:p>
            <a:pPr indent="-323533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La previsión de tesorería no integra la financiación a corto plazo. Es necesario evaluarla también (+una solución de financiación identificada para que la empresa no tenga que soportar este problema</a:t>
            </a:r>
            <a:endParaRPr/>
          </a:p>
          <a:p>
            <a:pPr indent="-323533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Ej: actividades estacionales</a:t>
            </a:r>
            <a:endParaRPr/>
          </a:p>
          <a:p>
            <a:pPr indent="-228600" lvl="2" marL="1371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95"/>
              <a:buNone/>
            </a:pPr>
            <a:r>
              <a:t/>
            </a:r>
            <a:endParaRPr sz="1032"/>
          </a:p>
          <a:p>
            <a:pPr indent="-34709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5"/>
              <a:buChar char="●"/>
            </a:pPr>
            <a:r>
              <a:rPr lang="de-DE" sz="1240"/>
              <a:t>Estructural vs situacional : </a:t>
            </a:r>
            <a:endParaRPr sz="1865"/>
          </a:p>
          <a:p>
            <a:pPr indent="-323533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estructural (a menudo vinculada a la insuficiencia de recursos a largo plazo al principio) o sólo puntual. </a:t>
            </a:r>
            <a:endParaRPr/>
          </a:p>
          <a:p>
            <a:pPr indent="-323533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95"/>
              <a:buChar char="○"/>
            </a:pPr>
            <a:r>
              <a:rPr lang="de-DE" sz="1137"/>
              <a:t>a cubrir en el 1er caso mediante financiación a medio-largo plazo, mientras que en el 2º caso, la solución a corto plazo es adecuada. </a:t>
            </a:r>
            <a:endParaRPr/>
          </a:p>
        </p:txBody>
      </p:sp>
      <p:cxnSp>
        <p:nvCxnSpPr>
          <p:cNvPr id="1297" name="Google Shape;1297;p4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98" name="Google Shape;1298;p4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99" name="Google Shape;129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301" name="Google Shape;130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48"/>
          <p:cNvSpPr txBox="1"/>
          <p:nvPr>
            <p:ph idx="4294967295" type="body"/>
          </p:nvPr>
        </p:nvSpPr>
        <p:spPr>
          <a:xfrm>
            <a:off x="1871724" y="1551480"/>
            <a:ext cx="68502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Char char="●"/>
            </a:pPr>
            <a:r>
              <a:rPr lang="de-DE" sz="1225"/>
              <a:t>La previsión de tesorería es una herramienta de pilotaje, ya que permite :</a:t>
            </a:r>
            <a:endParaRPr/>
          </a:p>
          <a:p>
            <a:pPr indent="-228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</a:pPr>
            <a:r>
              <a:t/>
            </a:r>
            <a:endParaRPr sz="1113"/>
          </a:p>
          <a:p>
            <a:pPr indent="-3238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</a:pPr>
            <a:r>
              <a:rPr lang="de-DE" sz="1113"/>
              <a:t>Visualizar la dinámica de su estrategia de crecimiento/financiación</a:t>
            </a:r>
            <a:endParaRPr/>
          </a:p>
          <a:p>
            <a:pPr indent="-228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</a:pPr>
            <a:r>
              <a:t/>
            </a:r>
            <a:endParaRPr sz="1113"/>
          </a:p>
          <a:p>
            <a:pPr indent="-3238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</a:pPr>
            <a:r>
              <a:rPr lang="de-DE" sz="1113"/>
              <a:t>Realizar una comprobación de la pertinencia de la hipótesis de BP</a:t>
            </a:r>
            <a:endParaRPr/>
          </a:p>
          <a:p>
            <a:pPr indent="-323850" lvl="2" marL="13716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■"/>
            </a:pPr>
            <a:r>
              <a:rPr lang="de-DE" sz="1000"/>
              <a:t>En términos de ingresos netos y cambios en el capital circulante generado</a:t>
            </a:r>
            <a:endParaRPr/>
          </a:p>
          <a:p>
            <a:pPr indent="-323850" lvl="2" marL="13716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■"/>
            </a:pPr>
            <a:r>
              <a:rPr lang="de-DE" sz="1000"/>
              <a:t>En términos de medios de producción, inversiones consideradas</a:t>
            </a:r>
            <a:endParaRPr/>
          </a:p>
          <a:p>
            <a:pPr indent="-323850" lvl="2" marL="13716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■"/>
            </a:pPr>
            <a:r>
              <a:rPr lang="de-DE" sz="1000"/>
              <a:t>En términos de limitaciones vinculadas a la estrategia de financiación considerada. </a:t>
            </a:r>
            <a:endParaRPr/>
          </a:p>
          <a:p>
            <a: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</a:pPr>
            <a:r>
              <a:t/>
            </a:r>
            <a:endParaRPr sz="1225"/>
          </a:p>
          <a:p>
            <a:pPr indent="-228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None/>
            </a:pPr>
            <a:r>
              <a:t/>
            </a:r>
            <a:endParaRPr sz="1225"/>
          </a:p>
          <a:p>
            <a:pPr indent="-34925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Char char="●"/>
            </a:pPr>
            <a:r>
              <a:rPr lang="de-DE" sz="1225"/>
              <a:t>La previsión de tesorería es una herramienta de negociación, ya que permite ver :</a:t>
            </a:r>
            <a:endParaRPr/>
          </a:p>
          <a:p>
            <a:pPr indent="0" lvl="0" marL="107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None/>
            </a:pPr>
            <a:r>
              <a:t/>
            </a:r>
            <a:endParaRPr sz="1113"/>
          </a:p>
          <a:p>
            <a:pPr indent="-3238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</a:pPr>
            <a:r>
              <a:rPr lang="de-DE" sz="1113"/>
              <a:t>Qué se va a financiar;</a:t>
            </a:r>
            <a:endParaRPr/>
          </a:p>
          <a:p>
            <a:pPr indent="-228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</a:pPr>
            <a:r>
              <a:t/>
            </a:r>
            <a:endParaRPr sz="1113"/>
          </a:p>
          <a:p>
            <a:pPr indent="-3238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</a:pPr>
            <a:r>
              <a:rPr lang="de-DE" sz="1113"/>
              <a:t>Una visión global de las necesidades de financiación de la empresa ; </a:t>
            </a:r>
            <a:endParaRPr/>
          </a:p>
          <a:p>
            <a:pPr indent="-2286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</a:pPr>
            <a:r>
              <a:t/>
            </a:r>
            <a:endParaRPr sz="1113"/>
          </a:p>
          <a:p>
            <a:pPr indent="-32385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○"/>
            </a:pPr>
            <a:r>
              <a:rPr lang="de-DE" sz="1113"/>
              <a:t>Una evaluación de la adecuación entre los flujos de tesorería de explotación y el reembolso de la deuda.</a:t>
            </a:r>
            <a:endParaRPr/>
          </a:p>
        </p:txBody>
      </p:sp>
      <p:sp>
        <p:nvSpPr>
          <p:cNvPr id="1307" name="Google Shape;1307;p48"/>
          <p:cNvSpPr txBox="1"/>
          <p:nvPr/>
        </p:nvSpPr>
        <p:spPr>
          <a:xfrm>
            <a:off x="3419475" y="442913"/>
            <a:ext cx="5420785" cy="642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i="0" lang="de-DE" sz="2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Algunas observaciones sobre la estrategia de financiación</a:t>
            </a:r>
            <a:endParaRPr/>
          </a:p>
        </p:txBody>
      </p:sp>
      <p:cxnSp>
        <p:nvCxnSpPr>
          <p:cNvPr id="1308" name="Google Shape;1308;p48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9" name="Google Shape;1309;p4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10" name="Google Shape;131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4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312" name="Google Shape;131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53"/>
          <p:cNvSpPr/>
          <p:nvPr/>
        </p:nvSpPr>
        <p:spPr>
          <a:xfrm>
            <a:off x="1922088" y="1207249"/>
            <a:ext cx="6850261" cy="3011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Lato"/>
              <a:buChar char="●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Puntos de atención - proyecto de desarrollo : </a:t>
            </a:r>
            <a:endParaRPr/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Lato"/>
              <a:buChar char="○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Cambios en las necesidades de capital circulante - en relación con el volumen de negocio</a:t>
            </a:r>
            <a:endParaRPr/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Lato"/>
              <a:buChar char="○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Anticipar cualquier cambio en el capital circulante para evitar posibles crisis de falta de liquidez</a:t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Lato"/>
              <a:buChar char="○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Formas de financiar parcialmente el WCR (además de la financiación de cuasicapital) :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■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Línea de descubierto</a:t>
            </a:r>
            <a:endParaRPr/>
          </a:p>
          <a:p>
            <a: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■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Crédito a corto plazo.</a:t>
            </a:r>
            <a:endParaRPr/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Lato"/>
              <a:buChar char="○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Esté atento a una movilización excesiva de este tipo de financiación : </a:t>
            </a:r>
            <a:endParaRPr/>
          </a:p>
          <a:p>
            <a: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■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Cargas financieras elevadas,</a:t>
            </a:r>
            <a:endParaRPr/>
          </a:p>
          <a:p>
            <a:pPr indent="-32385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■"/>
            </a:pPr>
            <a:r>
              <a:rPr b="0" i="0" lang="de-DE" sz="12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Incierto a largo plazo.</a:t>
            </a:r>
            <a:endParaRPr/>
          </a:p>
        </p:txBody>
      </p:sp>
      <p:cxnSp>
        <p:nvCxnSpPr>
          <p:cNvPr id="1318" name="Google Shape;1318;p5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9" name="Google Shape;1319;p5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20" name="Google Shape;132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1" name="Google Shape;1321;p53"/>
          <p:cNvSpPr/>
          <p:nvPr/>
        </p:nvSpPr>
        <p:spPr>
          <a:xfrm>
            <a:off x="3419475" y="474828"/>
            <a:ext cx="5525391" cy="504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de-DE" sz="222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Algunos comentarios finales</a:t>
            </a:r>
            <a:endParaRPr/>
          </a:p>
        </p:txBody>
      </p:sp>
      <p:sp>
        <p:nvSpPr>
          <p:cNvPr id="1322" name="Google Shape;1322;p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323" name="Google Shape;132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52"/>
          <p:cNvSpPr/>
          <p:nvPr/>
        </p:nvSpPr>
        <p:spPr>
          <a:xfrm>
            <a:off x="1871650" y="1166825"/>
            <a:ext cx="6850200" cy="28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Lato"/>
              <a:buChar char="●"/>
            </a:pPr>
            <a:r>
              <a:rPr b="0" i="0" lang="de-DE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Puntos de atención al estudiar un proyecto de inversión :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b="0" i="0" lang="de-DE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Comprobar la adecuación a la hoja de ruta estratégica.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b="0" i="0" lang="de-DE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Comparar los costes de inversión.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b="0" i="0" lang="de-DE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Garantizar la coherencia con la estructura financiera de la empresa (deuda actual, fondos propios, etc.).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b="0" i="0" lang="de-DE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Garantizar la coherencia con los flujos de caja operativos anuales/proyecciones actuales. </a:t>
            </a:r>
            <a:endParaRPr/>
          </a:p>
          <a:p>
            <a:pPr indent="-3302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○"/>
            </a:pPr>
            <a:r>
              <a:rPr b="0" i="0" lang="de-DE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Evitar la autofinanciación</a:t>
            </a:r>
            <a:endParaRPr/>
          </a:p>
          <a:p>
            <a:pPr indent="-3302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■"/>
            </a:pPr>
            <a:r>
              <a:rPr b="0" i="0" lang="de-DE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menos que la posición de caja pletórica ☺....</a:t>
            </a:r>
            <a:endParaRPr/>
          </a:p>
        </p:txBody>
      </p:sp>
      <p:sp>
        <p:nvSpPr>
          <p:cNvPr id="1330" name="Google Shape;1330;p52"/>
          <p:cNvSpPr/>
          <p:nvPr/>
        </p:nvSpPr>
        <p:spPr>
          <a:xfrm>
            <a:off x="3419475" y="442913"/>
            <a:ext cx="5371329" cy="7601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de-DE" sz="24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Algunos comentarios finales</a:t>
            </a:r>
            <a:endParaRPr/>
          </a:p>
        </p:txBody>
      </p:sp>
      <p:cxnSp>
        <p:nvCxnSpPr>
          <p:cNvPr id="1331" name="Google Shape;1331;p5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2" name="Google Shape;1332;p5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33" name="Google Shape;133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5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335" name="Google Shape;1335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sp>
        <p:nvSpPr>
          <p:cNvPr id="1336" name="Google Shape;1336;p52"/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5"/>
          <p:cNvSpPr txBox="1"/>
          <p:nvPr>
            <p:ph type="title"/>
          </p:nvPr>
        </p:nvSpPr>
        <p:spPr>
          <a:xfrm>
            <a:off x="298133" y="862497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de-DE"/>
              <a:t>Puntos clave</a:t>
            </a:r>
            <a:endParaRPr/>
          </a:p>
        </p:txBody>
      </p:sp>
      <p:sp>
        <p:nvSpPr>
          <p:cNvPr id="1342" name="Google Shape;1342;p15"/>
          <p:cNvSpPr txBox="1"/>
          <p:nvPr>
            <p:ph idx="2" type="body"/>
          </p:nvPr>
        </p:nvSpPr>
        <p:spPr>
          <a:xfrm>
            <a:off x="4446270" y="61141"/>
            <a:ext cx="4697730" cy="4880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/>
              <a:buChar char="●"/>
            </a:pPr>
            <a:r>
              <a:rPr lang="de-DE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Necesita comprender la estructura de su empresa y los flujos de capital como resultado de este análisis.</a:t>
            </a:r>
            <a:endParaRPr/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/>
              <a:buNone/>
            </a:pPr>
            <a:r>
              <a:t/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/>
              <a:buChar char="●"/>
            </a:pPr>
            <a:r>
              <a:rPr lang="de-DE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Tiene que comprender las necesidades a corto y largo plazo de la empresa, sobre la base de su evaluación empresarial y su plan de negocio.</a:t>
            </a:r>
            <a:endParaRPr/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/>
              <a:buNone/>
            </a:pPr>
            <a:r>
              <a:t/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/>
              <a:buChar char="●"/>
            </a:pPr>
            <a:r>
              <a:rPr lang="de-DE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Necesita comprender las diferentes fuentes de capital y la accesibilidad de su empresa a estas fuentes, con una clara comprensión del riesgo, las consecuencias y los costes, y las obligaciones y plazos de reembolso. </a:t>
            </a:r>
            <a:endParaRPr/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344" name="Google Shape;134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9475" y="2180701"/>
            <a:ext cx="3514816" cy="23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1892e141b05_0_0"/>
          <p:cNvSpPr txBox="1"/>
          <p:nvPr>
            <p:ph type="title"/>
          </p:nvPr>
        </p:nvSpPr>
        <p:spPr>
          <a:xfrm>
            <a:off x="298133" y="862497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de-DE"/>
              <a:t>Reflexión/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de-DE"/>
              <a:t>autoevaluación</a:t>
            </a:r>
            <a:endParaRPr/>
          </a:p>
        </p:txBody>
      </p:sp>
      <p:sp>
        <p:nvSpPr>
          <p:cNvPr id="1352" name="Google Shape;1352;g1892e141b05_0_0"/>
          <p:cNvSpPr txBox="1"/>
          <p:nvPr>
            <p:ph idx="2" type="body"/>
          </p:nvPr>
        </p:nvSpPr>
        <p:spPr>
          <a:xfrm>
            <a:off x="4446270" y="61141"/>
            <a:ext cx="4697700" cy="48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/>
              <a:buChar char="●"/>
            </a:pPr>
            <a:r>
              <a:rPr lang="de-DE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¿Cómo evaluaría la estrategia financiera actual de su empresa? </a:t>
            </a:r>
            <a:endParaRPr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/>
              <a:buChar char="●"/>
            </a:pPr>
            <a:r>
              <a:rPr lang="de-DE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¿Están suficientemente cubiertas las necesidades financieras? </a:t>
            </a:r>
            <a:endParaRPr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/>
              <a:buChar char="●"/>
            </a:pPr>
            <a:r>
              <a:rPr lang="de-DE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¿Cree que cuenta con el grupo adecuado de socios financieros para el proyecto?</a:t>
            </a:r>
            <a:endParaRPr/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/>
              <a:buNone/>
            </a:pPr>
            <a:r>
              <a:t/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/>
              <a:buChar char="●"/>
            </a:pPr>
            <a:r>
              <a:rPr lang="de-DE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¿Cómo se aseguraría de tener una buena evaluación de sus necesidades de financiación, actualmente y para apoyar mejor los futuros pasos de desarrollo que está dispuesto a dar?</a:t>
            </a:r>
            <a:endParaRPr/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/>
              <a:buNone/>
            </a:pPr>
            <a:r>
              <a:t/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/>
              <a:buChar char="●"/>
            </a:pPr>
            <a:r>
              <a:rPr lang="de-DE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¿Cuáles serían los primeros pasos que estaría dispuesto a dar para mejorar la financiación de su empresa social? </a:t>
            </a:r>
            <a:endParaRPr/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g1892e141b05_0_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354" name="Google Shape;1354;g1892e141b0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710" y="2180697"/>
            <a:ext cx="3074670" cy="2962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355" name="Google Shape;1355;g1892e141b0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4" cy="39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g1892e141b0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/>
        </p:nvSpPr>
        <p:spPr>
          <a:xfrm>
            <a:off x="1863217" y="978651"/>
            <a:ext cx="542912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22D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1863216" y="2080260"/>
            <a:ext cx="6858707" cy="2084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¿Qué necesito financiar para que mi empresa funcione bien y crezca? </a:t>
            </a:r>
            <a:endParaRPr/>
          </a:p>
          <a:p>
            <a:pPr indent="-1143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b="0" i="0" sz="1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¿Cuánto necesito? </a:t>
            </a:r>
            <a:endParaRPr/>
          </a:p>
          <a:p>
            <a:pPr indent="-1143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b="0" i="0" sz="1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¿Qué tipo de instrumentos financieros son los más adecuados</a:t>
            </a:r>
            <a:endParaRPr/>
          </a:p>
          <a:p>
            <a:pPr indent="-285750" lvl="0" marL="5143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su modelo de negocio y de impacto</a:t>
            </a:r>
            <a:endParaRPr/>
          </a:p>
          <a:p>
            <a:pPr indent="-285750" lvl="0" marL="5143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su fase de desarrollo</a:t>
            </a:r>
            <a:endParaRPr/>
          </a:p>
          <a:p>
            <a:pPr indent="-285750" lvl="0" marL="5143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 las necesidades de la empresa? </a:t>
            </a:r>
            <a:endParaRPr/>
          </a:p>
          <a:p>
            <a:pPr indent="-1143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b="0" i="0" sz="1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−"/>
            </a:pPr>
            <a:r>
              <a:rPr b="0" i="0" lang="de-DE" sz="15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...todo empieza por comprender bien cómo entra y sale el dinero de la empresa, es decir, los ciclos de tesorería. </a:t>
            </a:r>
            <a:endParaRPr/>
          </a:p>
          <a:p>
            <a:pPr indent="-1143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Noto Sans"/>
              <a:buNone/>
            </a:pPr>
            <a:r>
              <a:t/>
            </a:r>
            <a:endParaRPr b="0" i="0" sz="15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2477725" y="442913"/>
            <a:ext cx="6244200" cy="9747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i="0" lang="de-DE" sz="21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Los ciclos de tesorería como punto de partida para la financiación de la empresa social</a:t>
            </a:r>
            <a:endParaRPr/>
          </a:p>
        </p:txBody>
      </p:sp>
      <p:cxnSp>
        <p:nvCxnSpPr>
          <p:cNvPr id="156" name="Google Shape;156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 txBox="1"/>
          <p:nvPr>
            <p:ph idx="12" type="sldNum"/>
          </p:nvPr>
        </p:nvSpPr>
        <p:spPr>
          <a:xfrm>
            <a:off x="8747592" y="4903627"/>
            <a:ext cx="388789" cy="115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61" name="Google Shape;16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" name="Google Shape;1361;g23a5bf0fd63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g23a5bf0fd63_0_138"/>
          <p:cNvSpPr txBox="1"/>
          <p:nvPr>
            <p:ph type="title"/>
          </p:nvPr>
        </p:nvSpPr>
        <p:spPr>
          <a:xfrm>
            <a:off x="5827057" y="800066"/>
            <a:ext cx="19632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de-DE" sz="3600">
                <a:solidFill>
                  <a:schemeClr val="dk1"/>
                </a:solidFill>
              </a:rPr>
              <a:t>Gracias!</a:t>
            </a:r>
            <a:endParaRPr/>
          </a:p>
        </p:txBody>
      </p:sp>
      <p:sp>
        <p:nvSpPr>
          <p:cNvPr id="1363" name="Google Shape;1363;g23a5bf0fd63_0_138"/>
          <p:cNvSpPr txBox="1"/>
          <p:nvPr/>
        </p:nvSpPr>
        <p:spPr>
          <a:xfrm>
            <a:off x="5504785" y="1685362"/>
            <a:ext cx="260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https://www.beyond-capital.eu/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g23a5bf0fd63_0_138"/>
          <p:cNvSpPr txBox="1"/>
          <p:nvPr/>
        </p:nvSpPr>
        <p:spPr>
          <a:xfrm>
            <a:off x="5943496" y="2650125"/>
            <a:ext cx="2509200" cy="1046700"/>
          </a:xfrm>
          <a:prstGeom prst="rect">
            <a:avLst/>
          </a:prstGeom>
          <a:noFill/>
          <a:ln>
            <a:noFill/>
          </a:ln>
        </p:spPr>
        <p:txBody>
          <a:bodyPr anchorCtr="1" anchor="t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de-DE" sz="1600">
                <a:latin typeface="Open Sans"/>
                <a:ea typeface="Open Sans"/>
                <a:cs typeface="Open Sans"/>
                <a:sym typeface="Open Sans"/>
              </a:rPr>
              <a:t>¡Por favor, complete este breve cuestionario para ayudarnos a mejorar el módulo!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65" name="Google Shape;1365;g23a5bf0fd63_0_138"/>
          <p:cNvGrpSpPr/>
          <p:nvPr/>
        </p:nvGrpSpPr>
        <p:grpSpPr>
          <a:xfrm>
            <a:off x="560655" y="403401"/>
            <a:ext cx="3660934" cy="4346958"/>
            <a:chOff x="560655" y="710397"/>
            <a:chExt cx="3660934" cy="5262024"/>
          </a:xfrm>
        </p:grpSpPr>
        <p:sp>
          <p:nvSpPr>
            <p:cNvPr id="1366" name="Google Shape;1366;g23a5bf0fd63_0_138"/>
            <p:cNvSpPr/>
            <p:nvPr/>
          </p:nvSpPr>
          <p:spPr>
            <a:xfrm>
              <a:off x="560655" y="4623124"/>
              <a:ext cx="471310" cy="399127"/>
            </a:xfrm>
            <a:custGeom>
              <a:rect b="b" l="l" r="r" t="t"/>
              <a:pathLst>
                <a:path extrusionOk="0" h="1742" w="2057">
                  <a:moveTo>
                    <a:pt x="783" y="1"/>
                  </a:moveTo>
                  <a:cubicBezTo>
                    <a:pt x="717" y="1"/>
                    <a:pt x="652" y="11"/>
                    <a:pt x="598" y="26"/>
                  </a:cubicBezTo>
                  <a:cubicBezTo>
                    <a:pt x="433" y="54"/>
                    <a:pt x="229" y="103"/>
                    <a:pt x="141" y="243"/>
                  </a:cubicBezTo>
                  <a:lnTo>
                    <a:pt x="101" y="282"/>
                  </a:lnTo>
                  <a:lnTo>
                    <a:pt x="77" y="307"/>
                  </a:lnTo>
                  <a:cubicBezTo>
                    <a:pt x="65" y="319"/>
                    <a:pt x="65" y="331"/>
                    <a:pt x="65" y="331"/>
                  </a:cubicBezTo>
                  <a:cubicBezTo>
                    <a:pt x="1" y="663"/>
                    <a:pt x="293" y="928"/>
                    <a:pt x="558" y="1092"/>
                  </a:cubicBezTo>
                  <a:cubicBezTo>
                    <a:pt x="566" y="1100"/>
                    <a:pt x="573" y="1104"/>
                    <a:pt x="579" y="1104"/>
                  </a:cubicBezTo>
                  <a:cubicBezTo>
                    <a:pt x="586" y="1104"/>
                    <a:pt x="592" y="1100"/>
                    <a:pt x="598" y="1092"/>
                  </a:cubicBezTo>
                  <a:lnTo>
                    <a:pt x="710" y="1016"/>
                  </a:lnTo>
                  <a:cubicBezTo>
                    <a:pt x="721" y="1007"/>
                    <a:pt x="732" y="1003"/>
                    <a:pt x="742" y="1003"/>
                  </a:cubicBezTo>
                  <a:cubicBezTo>
                    <a:pt x="758" y="1003"/>
                    <a:pt x="770" y="1014"/>
                    <a:pt x="762" y="1031"/>
                  </a:cubicBezTo>
                  <a:lnTo>
                    <a:pt x="762" y="1144"/>
                  </a:lnTo>
                  <a:cubicBezTo>
                    <a:pt x="750" y="1156"/>
                    <a:pt x="762" y="1169"/>
                    <a:pt x="774" y="1184"/>
                  </a:cubicBezTo>
                  <a:cubicBezTo>
                    <a:pt x="974" y="1243"/>
                    <a:pt x="1973" y="1742"/>
                    <a:pt x="2030" y="1742"/>
                  </a:cubicBezTo>
                  <a:cubicBezTo>
                    <a:pt x="2031" y="1742"/>
                    <a:pt x="2032" y="1742"/>
                    <a:pt x="2032" y="1741"/>
                  </a:cubicBezTo>
                  <a:cubicBezTo>
                    <a:pt x="2057" y="1717"/>
                    <a:pt x="2057" y="1016"/>
                    <a:pt x="1548" y="422"/>
                  </a:cubicBezTo>
                  <a:cubicBezTo>
                    <a:pt x="1435" y="294"/>
                    <a:pt x="1283" y="167"/>
                    <a:pt x="1106" y="90"/>
                  </a:cubicBezTo>
                  <a:cubicBezTo>
                    <a:pt x="1091" y="90"/>
                    <a:pt x="1067" y="90"/>
                    <a:pt x="1055" y="103"/>
                  </a:cubicBezTo>
                  <a:lnTo>
                    <a:pt x="991" y="154"/>
                  </a:lnTo>
                  <a:cubicBezTo>
                    <a:pt x="983" y="162"/>
                    <a:pt x="975" y="164"/>
                    <a:pt x="967" y="164"/>
                  </a:cubicBezTo>
                  <a:cubicBezTo>
                    <a:pt x="946" y="164"/>
                    <a:pt x="927" y="147"/>
                    <a:pt x="927" y="130"/>
                  </a:cubicBezTo>
                  <a:lnTo>
                    <a:pt x="927" y="54"/>
                  </a:lnTo>
                  <a:cubicBezTo>
                    <a:pt x="927" y="42"/>
                    <a:pt x="914" y="26"/>
                    <a:pt x="902" y="14"/>
                  </a:cubicBezTo>
                  <a:cubicBezTo>
                    <a:pt x="864" y="5"/>
                    <a:pt x="823" y="1"/>
                    <a:pt x="783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g23a5bf0fd63_0_138"/>
            <p:cNvSpPr/>
            <p:nvPr/>
          </p:nvSpPr>
          <p:spPr>
            <a:xfrm>
              <a:off x="583789" y="4678564"/>
              <a:ext cx="509574" cy="460073"/>
            </a:xfrm>
            <a:custGeom>
              <a:rect b="b" l="l" r="r" t="t"/>
              <a:pathLst>
                <a:path extrusionOk="0" h="2008" w="2224">
                  <a:moveTo>
                    <a:pt x="40" y="1"/>
                  </a:moveTo>
                  <a:cubicBezTo>
                    <a:pt x="28" y="1"/>
                    <a:pt x="16" y="13"/>
                    <a:pt x="0" y="28"/>
                  </a:cubicBezTo>
                  <a:cubicBezTo>
                    <a:pt x="0" y="40"/>
                    <a:pt x="16" y="52"/>
                    <a:pt x="28" y="52"/>
                  </a:cubicBezTo>
                  <a:cubicBezTo>
                    <a:pt x="40" y="52"/>
                    <a:pt x="1130" y="293"/>
                    <a:pt x="1575" y="966"/>
                  </a:cubicBezTo>
                  <a:cubicBezTo>
                    <a:pt x="2019" y="1651"/>
                    <a:pt x="2172" y="1980"/>
                    <a:pt x="2172" y="1992"/>
                  </a:cubicBezTo>
                  <a:cubicBezTo>
                    <a:pt x="2172" y="1992"/>
                    <a:pt x="2184" y="2008"/>
                    <a:pt x="2196" y="2008"/>
                  </a:cubicBezTo>
                  <a:cubicBezTo>
                    <a:pt x="2208" y="1992"/>
                    <a:pt x="2224" y="1980"/>
                    <a:pt x="2208" y="1968"/>
                  </a:cubicBezTo>
                  <a:cubicBezTo>
                    <a:pt x="2208" y="1968"/>
                    <a:pt x="2071" y="1627"/>
                    <a:pt x="1614" y="942"/>
                  </a:cubicBezTo>
                  <a:cubicBezTo>
                    <a:pt x="1170" y="257"/>
                    <a:pt x="52" y="1"/>
                    <a:pt x="40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g23a5bf0fd63_0_138"/>
            <p:cNvSpPr/>
            <p:nvPr/>
          </p:nvSpPr>
          <p:spPr>
            <a:xfrm>
              <a:off x="1153853" y="4452195"/>
              <a:ext cx="500644" cy="555387"/>
            </a:xfrm>
            <a:custGeom>
              <a:rect b="b" l="l" r="r" t="t"/>
              <a:pathLst>
                <a:path extrusionOk="0" h="2424" w="2185">
                  <a:moveTo>
                    <a:pt x="1515" y="1"/>
                  </a:moveTo>
                  <a:cubicBezTo>
                    <a:pt x="1439" y="1"/>
                    <a:pt x="1363" y="7"/>
                    <a:pt x="1295" y="11"/>
                  </a:cubicBezTo>
                  <a:cubicBezTo>
                    <a:pt x="1182" y="26"/>
                    <a:pt x="1054" y="51"/>
                    <a:pt x="954" y="115"/>
                  </a:cubicBezTo>
                  <a:cubicBezTo>
                    <a:pt x="938" y="127"/>
                    <a:pt x="926" y="151"/>
                    <a:pt x="938" y="163"/>
                  </a:cubicBezTo>
                  <a:lnTo>
                    <a:pt x="966" y="240"/>
                  </a:lnTo>
                  <a:cubicBezTo>
                    <a:pt x="976" y="274"/>
                    <a:pt x="939" y="306"/>
                    <a:pt x="905" y="306"/>
                  </a:cubicBezTo>
                  <a:cubicBezTo>
                    <a:pt x="900" y="306"/>
                    <a:pt x="895" y="305"/>
                    <a:pt x="890" y="303"/>
                  </a:cubicBezTo>
                  <a:lnTo>
                    <a:pt x="814" y="267"/>
                  </a:lnTo>
                  <a:cubicBezTo>
                    <a:pt x="800" y="261"/>
                    <a:pt x="790" y="258"/>
                    <a:pt x="780" y="258"/>
                  </a:cubicBezTo>
                  <a:cubicBezTo>
                    <a:pt x="771" y="258"/>
                    <a:pt x="762" y="261"/>
                    <a:pt x="750" y="267"/>
                  </a:cubicBezTo>
                  <a:cubicBezTo>
                    <a:pt x="573" y="407"/>
                    <a:pt x="457" y="596"/>
                    <a:pt x="369" y="800"/>
                  </a:cubicBezTo>
                  <a:cubicBezTo>
                    <a:pt x="0" y="1625"/>
                    <a:pt x="241" y="2411"/>
                    <a:pt x="281" y="2423"/>
                  </a:cubicBezTo>
                  <a:cubicBezTo>
                    <a:pt x="281" y="2423"/>
                    <a:pt x="281" y="2423"/>
                    <a:pt x="281" y="2423"/>
                  </a:cubicBezTo>
                  <a:cubicBezTo>
                    <a:pt x="318" y="2423"/>
                    <a:pt x="1284" y="1509"/>
                    <a:pt x="1487" y="1369"/>
                  </a:cubicBezTo>
                  <a:cubicBezTo>
                    <a:pt x="1499" y="1357"/>
                    <a:pt x="1511" y="1345"/>
                    <a:pt x="1499" y="1333"/>
                  </a:cubicBezTo>
                  <a:lnTo>
                    <a:pt x="1447" y="1205"/>
                  </a:lnTo>
                  <a:cubicBezTo>
                    <a:pt x="1436" y="1184"/>
                    <a:pt x="1463" y="1151"/>
                    <a:pt x="1496" y="1151"/>
                  </a:cubicBezTo>
                  <a:cubicBezTo>
                    <a:pt x="1501" y="1151"/>
                    <a:pt x="1506" y="1152"/>
                    <a:pt x="1511" y="1153"/>
                  </a:cubicBezTo>
                  <a:lnTo>
                    <a:pt x="1651" y="1205"/>
                  </a:lnTo>
                  <a:cubicBezTo>
                    <a:pt x="1658" y="1208"/>
                    <a:pt x="1664" y="1210"/>
                    <a:pt x="1670" y="1210"/>
                  </a:cubicBezTo>
                  <a:cubicBezTo>
                    <a:pt x="1683" y="1210"/>
                    <a:pt x="1691" y="1201"/>
                    <a:pt x="1700" y="1193"/>
                  </a:cubicBezTo>
                  <a:cubicBezTo>
                    <a:pt x="1943" y="913"/>
                    <a:pt x="2184" y="520"/>
                    <a:pt x="1992" y="179"/>
                  </a:cubicBezTo>
                  <a:lnTo>
                    <a:pt x="1980" y="163"/>
                  </a:lnTo>
                  <a:lnTo>
                    <a:pt x="1968" y="151"/>
                  </a:lnTo>
                  <a:cubicBezTo>
                    <a:pt x="1956" y="151"/>
                    <a:pt x="1943" y="139"/>
                    <a:pt x="1928" y="139"/>
                  </a:cubicBezTo>
                  <a:cubicBezTo>
                    <a:pt x="1916" y="127"/>
                    <a:pt x="1892" y="115"/>
                    <a:pt x="1880" y="102"/>
                  </a:cubicBezTo>
                  <a:cubicBezTo>
                    <a:pt x="1789" y="20"/>
                    <a:pt x="1652" y="1"/>
                    <a:pt x="1515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g23a5bf0fd63_0_138"/>
            <p:cNvSpPr/>
            <p:nvPr/>
          </p:nvSpPr>
          <p:spPr>
            <a:xfrm>
              <a:off x="1183178" y="4477167"/>
              <a:ext cx="412659" cy="678890"/>
            </a:xfrm>
            <a:custGeom>
              <a:rect b="b" l="l" r="r" t="t"/>
              <a:pathLst>
                <a:path extrusionOk="0" h="2963" w="1801">
                  <a:moveTo>
                    <a:pt x="1764" y="1"/>
                  </a:moveTo>
                  <a:cubicBezTo>
                    <a:pt x="1760" y="1"/>
                    <a:pt x="1755" y="2"/>
                    <a:pt x="1752" y="6"/>
                  </a:cubicBezTo>
                  <a:cubicBezTo>
                    <a:pt x="1739" y="6"/>
                    <a:pt x="582" y="663"/>
                    <a:pt x="317" y="1577"/>
                  </a:cubicBezTo>
                  <a:cubicBezTo>
                    <a:pt x="49" y="2491"/>
                    <a:pt x="0" y="2935"/>
                    <a:pt x="0" y="2935"/>
                  </a:cubicBezTo>
                  <a:cubicBezTo>
                    <a:pt x="0" y="2948"/>
                    <a:pt x="13" y="2963"/>
                    <a:pt x="25" y="2963"/>
                  </a:cubicBezTo>
                  <a:cubicBezTo>
                    <a:pt x="37" y="2963"/>
                    <a:pt x="49" y="2963"/>
                    <a:pt x="49" y="2948"/>
                  </a:cubicBezTo>
                  <a:cubicBezTo>
                    <a:pt x="49" y="2935"/>
                    <a:pt x="101" y="2506"/>
                    <a:pt x="369" y="1605"/>
                  </a:cubicBezTo>
                  <a:cubicBezTo>
                    <a:pt x="622" y="691"/>
                    <a:pt x="1764" y="54"/>
                    <a:pt x="1776" y="42"/>
                  </a:cubicBezTo>
                  <a:cubicBezTo>
                    <a:pt x="1788" y="42"/>
                    <a:pt x="1800" y="30"/>
                    <a:pt x="1788" y="18"/>
                  </a:cubicBezTo>
                  <a:cubicBezTo>
                    <a:pt x="1788" y="9"/>
                    <a:pt x="1776" y="1"/>
                    <a:pt x="1764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g23a5bf0fd63_0_138"/>
            <p:cNvSpPr/>
            <p:nvPr/>
          </p:nvSpPr>
          <p:spPr>
            <a:xfrm>
              <a:off x="622057" y="4046649"/>
              <a:ext cx="613597" cy="809481"/>
            </a:xfrm>
            <a:custGeom>
              <a:rect b="b" l="l" r="r" t="t"/>
              <a:pathLst>
                <a:path extrusionOk="0" h="3533" w="2678">
                  <a:moveTo>
                    <a:pt x="799" y="0"/>
                  </a:moveTo>
                  <a:cubicBezTo>
                    <a:pt x="689" y="0"/>
                    <a:pt x="585" y="19"/>
                    <a:pt x="494" y="70"/>
                  </a:cubicBezTo>
                  <a:cubicBezTo>
                    <a:pt x="470" y="82"/>
                    <a:pt x="442" y="106"/>
                    <a:pt x="418" y="106"/>
                  </a:cubicBezTo>
                  <a:cubicBezTo>
                    <a:pt x="394" y="106"/>
                    <a:pt x="382" y="106"/>
                    <a:pt x="366" y="121"/>
                  </a:cubicBezTo>
                  <a:lnTo>
                    <a:pt x="354" y="121"/>
                  </a:lnTo>
                  <a:cubicBezTo>
                    <a:pt x="342" y="134"/>
                    <a:pt x="330" y="146"/>
                    <a:pt x="330" y="158"/>
                  </a:cubicBezTo>
                  <a:cubicBezTo>
                    <a:pt x="1" y="563"/>
                    <a:pt x="229" y="1148"/>
                    <a:pt x="494" y="1580"/>
                  </a:cubicBezTo>
                  <a:cubicBezTo>
                    <a:pt x="506" y="1604"/>
                    <a:pt x="534" y="1604"/>
                    <a:pt x="558" y="1604"/>
                  </a:cubicBezTo>
                  <a:lnTo>
                    <a:pt x="774" y="1568"/>
                  </a:lnTo>
                  <a:cubicBezTo>
                    <a:pt x="779" y="1566"/>
                    <a:pt x="783" y="1565"/>
                    <a:pt x="788" y="1565"/>
                  </a:cubicBezTo>
                  <a:cubicBezTo>
                    <a:pt x="820" y="1565"/>
                    <a:pt x="849" y="1609"/>
                    <a:pt x="838" y="1644"/>
                  </a:cubicBezTo>
                  <a:lnTo>
                    <a:pt x="735" y="1796"/>
                  </a:lnTo>
                  <a:cubicBezTo>
                    <a:pt x="723" y="1821"/>
                    <a:pt x="735" y="1845"/>
                    <a:pt x="747" y="1857"/>
                  </a:cubicBezTo>
                  <a:cubicBezTo>
                    <a:pt x="988" y="2084"/>
                    <a:pt x="2073" y="3533"/>
                    <a:pt x="2143" y="3533"/>
                  </a:cubicBezTo>
                  <a:cubicBezTo>
                    <a:pt x="2144" y="3533"/>
                    <a:pt x="2144" y="3532"/>
                    <a:pt x="2145" y="3532"/>
                  </a:cubicBezTo>
                  <a:cubicBezTo>
                    <a:pt x="2181" y="3520"/>
                    <a:pt x="2678" y="2518"/>
                    <a:pt x="2373" y="1324"/>
                  </a:cubicBezTo>
                  <a:cubicBezTo>
                    <a:pt x="2297" y="1047"/>
                    <a:pt x="2181" y="755"/>
                    <a:pt x="1965" y="539"/>
                  </a:cubicBezTo>
                  <a:cubicBezTo>
                    <a:pt x="1957" y="530"/>
                    <a:pt x="1936" y="521"/>
                    <a:pt x="1915" y="521"/>
                  </a:cubicBezTo>
                  <a:cubicBezTo>
                    <a:pt x="1906" y="521"/>
                    <a:pt x="1897" y="523"/>
                    <a:pt x="1889" y="526"/>
                  </a:cubicBezTo>
                  <a:lnTo>
                    <a:pt x="1776" y="551"/>
                  </a:lnTo>
                  <a:cubicBezTo>
                    <a:pt x="1772" y="552"/>
                    <a:pt x="1767" y="552"/>
                    <a:pt x="1762" y="552"/>
                  </a:cubicBezTo>
                  <a:cubicBezTo>
                    <a:pt x="1714" y="552"/>
                    <a:pt x="1663" y="499"/>
                    <a:pt x="1688" y="462"/>
                  </a:cubicBezTo>
                  <a:lnTo>
                    <a:pt x="1737" y="362"/>
                  </a:lnTo>
                  <a:cubicBezTo>
                    <a:pt x="1752" y="335"/>
                    <a:pt x="1752" y="310"/>
                    <a:pt x="1725" y="286"/>
                  </a:cubicBezTo>
                  <a:cubicBezTo>
                    <a:pt x="1612" y="182"/>
                    <a:pt x="1447" y="121"/>
                    <a:pt x="1295" y="82"/>
                  </a:cubicBezTo>
                  <a:cubicBezTo>
                    <a:pt x="1141" y="43"/>
                    <a:pt x="964" y="0"/>
                    <a:pt x="799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g23a5bf0fd63_0_138"/>
            <p:cNvSpPr/>
            <p:nvPr/>
          </p:nvSpPr>
          <p:spPr>
            <a:xfrm>
              <a:off x="720574" y="4065897"/>
              <a:ext cx="413346" cy="993923"/>
            </a:xfrm>
            <a:custGeom>
              <a:rect b="b" l="l" r="r" t="t"/>
              <a:pathLst>
                <a:path extrusionOk="0" h="4338" w="1804">
                  <a:moveTo>
                    <a:pt x="33" y="1"/>
                  </a:moveTo>
                  <a:cubicBezTo>
                    <a:pt x="27" y="1"/>
                    <a:pt x="20" y="4"/>
                    <a:pt x="12" y="10"/>
                  </a:cubicBezTo>
                  <a:cubicBezTo>
                    <a:pt x="0" y="22"/>
                    <a:pt x="12" y="37"/>
                    <a:pt x="12" y="50"/>
                  </a:cubicBezTo>
                  <a:cubicBezTo>
                    <a:pt x="40" y="62"/>
                    <a:pt x="1435" y="1164"/>
                    <a:pt x="1587" y="2446"/>
                  </a:cubicBezTo>
                  <a:cubicBezTo>
                    <a:pt x="1751" y="3716"/>
                    <a:pt x="1715" y="4313"/>
                    <a:pt x="1715" y="4313"/>
                  </a:cubicBezTo>
                  <a:cubicBezTo>
                    <a:pt x="1715" y="4325"/>
                    <a:pt x="1727" y="4338"/>
                    <a:pt x="1739" y="4338"/>
                  </a:cubicBezTo>
                  <a:cubicBezTo>
                    <a:pt x="1751" y="4338"/>
                    <a:pt x="1764" y="4338"/>
                    <a:pt x="1764" y="4325"/>
                  </a:cubicBezTo>
                  <a:cubicBezTo>
                    <a:pt x="1764" y="4313"/>
                    <a:pt x="1803" y="3716"/>
                    <a:pt x="1639" y="2434"/>
                  </a:cubicBezTo>
                  <a:cubicBezTo>
                    <a:pt x="1486" y="1140"/>
                    <a:pt x="64" y="22"/>
                    <a:pt x="52" y="10"/>
                  </a:cubicBezTo>
                  <a:cubicBezTo>
                    <a:pt x="46" y="4"/>
                    <a:pt x="40" y="1"/>
                    <a:pt x="33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g23a5bf0fd63_0_138"/>
            <p:cNvSpPr/>
            <p:nvPr/>
          </p:nvSpPr>
          <p:spPr>
            <a:xfrm>
              <a:off x="781985" y="5146892"/>
              <a:ext cx="715336" cy="741891"/>
            </a:xfrm>
            <a:custGeom>
              <a:rect b="b" l="l" r="r" t="t"/>
              <a:pathLst>
                <a:path extrusionOk="0" h="3238" w="3122">
                  <a:moveTo>
                    <a:pt x="0" y="0"/>
                  </a:moveTo>
                  <a:lnTo>
                    <a:pt x="49" y="1231"/>
                  </a:lnTo>
                  <a:lnTo>
                    <a:pt x="153" y="2120"/>
                  </a:lnTo>
                  <a:cubicBezTo>
                    <a:pt x="216" y="2753"/>
                    <a:pt x="749" y="3237"/>
                    <a:pt x="1395" y="3237"/>
                  </a:cubicBezTo>
                  <a:lnTo>
                    <a:pt x="1724" y="3237"/>
                  </a:lnTo>
                  <a:cubicBezTo>
                    <a:pt x="2360" y="3237"/>
                    <a:pt x="2893" y="2753"/>
                    <a:pt x="2957" y="2120"/>
                  </a:cubicBezTo>
                  <a:lnTo>
                    <a:pt x="31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g23a5bf0fd63_0_138"/>
            <p:cNvSpPr/>
            <p:nvPr/>
          </p:nvSpPr>
          <p:spPr>
            <a:xfrm>
              <a:off x="758156" y="5062347"/>
              <a:ext cx="762307" cy="116851"/>
            </a:xfrm>
            <a:custGeom>
              <a:rect b="b" l="l" r="r" t="t"/>
              <a:pathLst>
                <a:path extrusionOk="0" h="510" w="3327">
                  <a:moveTo>
                    <a:pt x="77" y="1"/>
                  </a:moveTo>
                  <a:cubicBezTo>
                    <a:pt x="40" y="1"/>
                    <a:pt x="1" y="40"/>
                    <a:pt x="1" y="89"/>
                  </a:cubicBezTo>
                  <a:lnTo>
                    <a:pt x="1" y="433"/>
                  </a:lnTo>
                  <a:cubicBezTo>
                    <a:pt x="1" y="470"/>
                    <a:pt x="40" y="509"/>
                    <a:pt x="77" y="509"/>
                  </a:cubicBezTo>
                  <a:lnTo>
                    <a:pt x="3238" y="509"/>
                  </a:lnTo>
                  <a:cubicBezTo>
                    <a:pt x="3290" y="509"/>
                    <a:pt x="3326" y="470"/>
                    <a:pt x="3326" y="433"/>
                  </a:cubicBezTo>
                  <a:lnTo>
                    <a:pt x="3326" y="89"/>
                  </a:lnTo>
                  <a:cubicBezTo>
                    <a:pt x="3326" y="40"/>
                    <a:pt x="3290" y="1"/>
                    <a:pt x="3238" y="1"/>
                  </a:cubicBezTo>
                  <a:close/>
                </a:path>
              </a:pathLst>
            </a:custGeom>
            <a:solidFill>
              <a:srgbClr val="852E0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g23a5bf0fd63_0_138"/>
            <p:cNvSpPr/>
            <p:nvPr/>
          </p:nvSpPr>
          <p:spPr>
            <a:xfrm>
              <a:off x="3732864" y="1207136"/>
              <a:ext cx="244482" cy="116851"/>
            </a:xfrm>
            <a:custGeom>
              <a:rect b="b" l="l" r="r" t="t"/>
              <a:pathLst>
                <a:path extrusionOk="0" h="510" w="1067">
                  <a:moveTo>
                    <a:pt x="253" y="1"/>
                  </a:moveTo>
                  <a:cubicBezTo>
                    <a:pt x="113" y="1"/>
                    <a:pt x="1" y="116"/>
                    <a:pt x="1" y="256"/>
                  </a:cubicBezTo>
                  <a:cubicBezTo>
                    <a:pt x="1" y="393"/>
                    <a:pt x="113" y="509"/>
                    <a:pt x="253" y="509"/>
                  </a:cubicBezTo>
                  <a:lnTo>
                    <a:pt x="814" y="509"/>
                  </a:lnTo>
                  <a:cubicBezTo>
                    <a:pt x="951" y="509"/>
                    <a:pt x="1066" y="393"/>
                    <a:pt x="1066" y="256"/>
                  </a:cubicBezTo>
                  <a:cubicBezTo>
                    <a:pt x="1066" y="116"/>
                    <a:pt x="951" y="1"/>
                    <a:pt x="814" y="1"/>
                  </a:cubicBez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g23a5bf0fd63_0_138"/>
            <p:cNvSpPr/>
            <p:nvPr/>
          </p:nvSpPr>
          <p:spPr>
            <a:xfrm>
              <a:off x="3727368" y="1201640"/>
              <a:ext cx="255474" cy="127850"/>
            </a:xfrm>
            <a:custGeom>
              <a:rect b="b" l="l" r="r" t="t"/>
              <a:pathLst>
                <a:path extrusionOk="0" h="558" w="1115">
                  <a:moveTo>
                    <a:pt x="838" y="52"/>
                  </a:moveTo>
                  <a:cubicBezTo>
                    <a:pt x="963" y="52"/>
                    <a:pt x="1066" y="152"/>
                    <a:pt x="1066" y="280"/>
                  </a:cubicBezTo>
                  <a:cubicBezTo>
                    <a:pt x="1066" y="405"/>
                    <a:pt x="963" y="509"/>
                    <a:pt x="838" y="509"/>
                  </a:cubicBezTo>
                  <a:lnTo>
                    <a:pt x="277" y="509"/>
                  </a:lnTo>
                  <a:cubicBezTo>
                    <a:pt x="152" y="509"/>
                    <a:pt x="49" y="405"/>
                    <a:pt x="49" y="280"/>
                  </a:cubicBezTo>
                  <a:cubicBezTo>
                    <a:pt x="49" y="152"/>
                    <a:pt x="152" y="52"/>
                    <a:pt x="277" y="52"/>
                  </a:cubicBezTo>
                  <a:close/>
                  <a:moveTo>
                    <a:pt x="277" y="0"/>
                  </a:moveTo>
                  <a:cubicBezTo>
                    <a:pt x="125" y="0"/>
                    <a:pt x="0" y="128"/>
                    <a:pt x="0" y="280"/>
                  </a:cubicBezTo>
                  <a:cubicBezTo>
                    <a:pt x="0" y="433"/>
                    <a:pt x="125" y="558"/>
                    <a:pt x="277" y="558"/>
                  </a:cubicBezTo>
                  <a:lnTo>
                    <a:pt x="838" y="558"/>
                  </a:lnTo>
                  <a:cubicBezTo>
                    <a:pt x="990" y="558"/>
                    <a:pt x="1115" y="433"/>
                    <a:pt x="1115" y="280"/>
                  </a:cubicBezTo>
                  <a:cubicBezTo>
                    <a:pt x="1115" y="128"/>
                    <a:pt x="990" y="0"/>
                    <a:pt x="838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g23a5bf0fd63_0_138"/>
            <p:cNvSpPr/>
            <p:nvPr/>
          </p:nvSpPr>
          <p:spPr>
            <a:xfrm>
              <a:off x="3732864" y="1483458"/>
              <a:ext cx="241730" cy="241722"/>
            </a:xfrm>
            <a:custGeom>
              <a:rect b="b" l="l" r="r" t="t"/>
              <a:pathLst>
                <a:path extrusionOk="0" h="1055" w="1055">
                  <a:moveTo>
                    <a:pt x="533" y="1"/>
                  </a:moveTo>
                  <a:cubicBezTo>
                    <a:pt x="241" y="1"/>
                    <a:pt x="1" y="241"/>
                    <a:pt x="1" y="521"/>
                  </a:cubicBezTo>
                  <a:cubicBezTo>
                    <a:pt x="1" y="814"/>
                    <a:pt x="241" y="1054"/>
                    <a:pt x="533" y="1054"/>
                  </a:cubicBezTo>
                  <a:cubicBezTo>
                    <a:pt x="826" y="1054"/>
                    <a:pt x="1054" y="814"/>
                    <a:pt x="1054" y="521"/>
                  </a:cubicBezTo>
                  <a:cubicBezTo>
                    <a:pt x="1054" y="241"/>
                    <a:pt x="826" y="1"/>
                    <a:pt x="533" y="1"/>
                  </a:cubicBez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g23a5bf0fd63_0_138"/>
            <p:cNvSpPr/>
            <p:nvPr/>
          </p:nvSpPr>
          <p:spPr>
            <a:xfrm>
              <a:off x="3727368" y="1477963"/>
              <a:ext cx="252730" cy="252722"/>
            </a:xfrm>
            <a:custGeom>
              <a:rect b="b" l="l" r="r" t="t"/>
              <a:pathLst>
                <a:path extrusionOk="0" h="1103" w="1103">
                  <a:moveTo>
                    <a:pt x="557" y="49"/>
                  </a:moveTo>
                  <a:cubicBezTo>
                    <a:pt x="838" y="49"/>
                    <a:pt x="1051" y="277"/>
                    <a:pt x="1051" y="545"/>
                  </a:cubicBezTo>
                  <a:cubicBezTo>
                    <a:pt x="1051" y="826"/>
                    <a:pt x="838" y="1054"/>
                    <a:pt x="557" y="1054"/>
                  </a:cubicBezTo>
                  <a:cubicBezTo>
                    <a:pt x="277" y="1054"/>
                    <a:pt x="49" y="826"/>
                    <a:pt x="49" y="545"/>
                  </a:cubicBezTo>
                  <a:cubicBezTo>
                    <a:pt x="49" y="277"/>
                    <a:pt x="277" y="49"/>
                    <a:pt x="557" y="49"/>
                  </a:cubicBezTo>
                  <a:close/>
                  <a:moveTo>
                    <a:pt x="557" y="0"/>
                  </a:moveTo>
                  <a:cubicBezTo>
                    <a:pt x="253" y="0"/>
                    <a:pt x="0" y="253"/>
                    <a:pt x="0" y="545"/>
                  </a:cubicBezTo>
                  <a:cubicBezTo>
                    <a:pt x="0" y="850"/>
                    <a:pt x="253" y="1103"/>
                    <a:pt x="557" y="1103"/>
                  </a:cubicBezTo>
                  <a:cubicBezTo>
                    <a:pt x="862" y="1103"/>
                    <a:pt x="1103" y="850"/>
                    <a:pt x="1103" y="545"/>
                  </a:cubicBezTo>
                  <a:cubicBezTo>
                    <a:pt x="1103" y="253"/>
                    <a:pt x="862" y="0"/>
                    <a:pt x="557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g23a5bf0fd63_0_138"/>
            <p:cNvSpPr/>
            <p:nvPr/>
          </p:nvSpPr>
          <p:spPr>
            <a:xfrm>
              <a:off x="3845829" y="710397"/>
              <a:ext cx="228" cy="496956"/>
            </a:xfrm>
            <a:custGeom>
              <a:rect b="b" l="l" r="r" t="t"/>
              <a:pathLst>
                <a:path extrusionOk="0" h="2169" w="1">
                  <a:moveTo>
                    <a:pt x="1" y="216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g23a5bf0fd63_0_138"/>
            <p:cNvSpPr/>
            <p:nvPr/>
          </p:nvSpPr>
          <p:spPr>
            <a:xfrm>
              <a:off x="3840324" y="710397"/>
              <a:ext cx="12143" cy="496956"/>
            </a:xfrm>
            <a:custGeom>
              <a:rect b="b" l="l" r="r" t="t"/>
              <a:pathLst>
                <a:path extrusionOk="0" h="2169" w="52">
                  <a:moveTo>
                    <a:pt x="1" y="0"/>
                  </a:moveTo>
                  <a:lnTo>
                    <a:pt x="1" y="2169"/>
                  </a:lnTo>
                  <a:lnTo>
                    <a:pt x="52" y="216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g23a5bf0fd63_0_138"/>
            <p:cNvSpPr/>
            <p:nvPr/>
          </p:nvSpPr>
          <p:spPr>
            <a:xfrm>
              <a:off x="3494123" y="1253880"/>
              <a:ext cx="721744" cy="363151"/>
            </a:xfrm>
            <a:custGeom>
              <a:rect b="b" l="l" r="r" t="t"/>
              <a:pathLst>
                <a:path extrusionOk="0" h="1585" w="3150">
                  <a:moveTo>
                    <a:pt x="1575" y="1"/>
                  </a:moveTo>
                  <a:cubicBezTo>
                    <a:pt x="698" y="1"/>
                    <a:pt x="1" y="698"/>
                    <a:pt x="1" y="1575"/>
                  </a:cubicBezTo>
                  <a:cubicBezTo>
                    <a:pt x="1" y="1581"/>
                    <a:pt x="788" y="1584"/>
                    <a:pt x="1575" y="1584"/>
                  </a:cubicBezTo>
                  <a:cubicBezTo>
                    <a:pt x="2363" y="1584"/>
                    <a:pt x="3150" y="1581"/>
                    <a:pt x="3150" y="1575"/>
                  </a:cubicBezTo>
                  <a:cubicBezTo>
                    <a:pt x="3150" y="698"/>
                    <a:pt x="2437" y="1"/>
                    <a:pt x="1575" y="1"/>
                  </a:cubicBez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g23a5bf0fd63_0_138"/>
            <p:cNvSpPr/>
            <p:nvPr/>
          </p:nvSpPr>
          <p:spPr>
            <a:xfrm>
              <a:off x="3488618" y="1248375"/>
              <a:ext cx="732971" cy="372087"/>
            </a:xfrm>
            <a:custGeom>
              <a:rect b="b" l="l" r="r" t="t"/>
              <a:pathLst>
                <a:path extrusionOk="0" h="1624" w="3199">
                  <a:moveTo>
                    <a:pt x="1599" y="49"/>
                  </a:moveTo>
                  <a:cubicBezTo>
                    <a:pt x="2449" y="49"/>
                    <a:pt x="3134" y="722"/>
                    <a:pt x="3147" y="1572"/>
                  </a:cubicBezTo>
                  <a:cubicBezTo>
                    <a:pt x="3014" y="1578"/>
                    <a:pt x="2304" y="1581"/>
                    <a:pt x="1595" y="1581"/>
                  </a:cubicBezTo>
                  <a:cubicBezTo>
                    <a:pt x="886" y="1581"/>
                    <a:pt x="179" y="1578"/>
                    <a:pt x="52" y="1572"/>
                  </a:cubicBezTo>
                  <a:cubicBezTo>
                    <a:pt x="65" y="722"/>
                    <a:pt x="750" y="49"/>
                    <a:pt x="1599" y="49"/>
                  </a:cubicBezTo>
                  <a:close/>
                  <a:moveTo>
                    <a:pt x="1599" y="0"/>
                  </a:moveTo>
                  <a:cubicBezTo>
                    <a:pt x="710" y="0"/>
                    <a:pt x="1" y="710"/>
                    <a:pt x="1" y="1599"/>
                  </a:cubicBezTo>
                  <a:cubicBezTo>
                    <a:pt x="1" y="1623"/>
                    <a:pt x="1" y="1623"/>
                    <a:pt x="509" y="1623"/>
                  </a:cubicBezTo>
                  <a:lnTo>
                    <a:pt x="2678" y="1623"/>
                  </a:lnTo>
                  <a:cubicBezTo>
                    <a:pt x="3198" y="1623"/>
                    <a:pt x="3198" y="1623"/>
                    <a:pt x="3198" y="1599"/>
                  </a:cubicBezTo>
                  <a:cubicBezTo>
                    <a:pt x="3198" y="710"/>
                    <a:pt x="2474" y="0"/>
                    <a:pt x="1599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g23a5bf0fd63_0_138"/>
            <p:cNvSpPr/>
            <p:nvPr/>
          </p:nvSpPr>
          <p:spPr>
            <a:xfrm>
              <a:off x="2404177" y="5518760"/>
              <a:ext cx="279533" cy="157176"/>
            </a:xfrm>
            <a:custGeom>
              <a:rect b="b" l="l" r="r" t="t"/>
              <a:pathLst>
                <a:path extrusionOk="0" h="686" w="1220">
                  <a:moveTo>
                    <a:pt x="1" y="0"/>
                  </a:moveTo>
                  <a:lnTo>
                    <a:pt x="1" y="686"/>
                  </a:lnTo>
                  <a:lnTo>
                    <a:pt x="1167" y="661"/>
                  </a:lnTo>
                  <a:lnTo>
                    <a:pt x="1219" y="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g23a5bf0fd63_0_138"/>
            <p:cNvSpPr/>
            <p:nvPr/>
          </p:nvSpPr>
          <p:spPr>
            <a:xfrm>
              <a:off x="2392491" y="5658298"/>
              <a:ext cx="605119" cy="303122"/>
            </a:xfrm>
            <a:custGeom>
              <a:rect b="b" l="l" r="r" t="t"/>
              <a:pathLst>
                <a:path extrusionOk="0" h="1323" w="2641">
                  <a:moveTo>
                    <a:pt x="1334" y="0"/>
                  </a:moveTo>
                  <a:lnTo>
                    <a:pt x="12" y="28"/>
                  </a:lnTo>
                  <a:lnTo>
                    <a:pt x="0" y="1143"/>
                  </a:lnTo>
                  <a:cubicBezTo>
                    <a:pt x="0" y="1206"/>
                    <a:pt x="52" y="1270"/>
                    <a:pt x="116" y="1270"/>
                  </a:cubicBezTo>
                  <a:lnTo>
                    <a:pt x="2501" y="1322"/>
                  </a:lnTo>
                  <a:cubicBezTo>
                    <a:pt x="2601" y="1322"/>
                    <a:pt x="2641" y="1206"/>
                    <a:pt x="2577" y="1143"/>
                  </a:cubicBezTo>
                  <a:lnTo>
                    <a:pt x="1511" y="168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g23a5bf0fd63_0_138"/>
            <p:cNvSpPr/>
            <p:nvPr/>
          </p:nvSpPr>
          <p:spPr>
            <a:xfrm>
              <a:off x="2392491" y="5899791"/>
              <a:ext cx="605119" cy="61630"/>
            </a:xfrm>
            <a:custGeom>
              <a:rect b="b" l="l" r="r" t="t"/>
              <a:pathLst>
                <a:path extrusionOk="0" h="269" w="2641">
                  <a:moveTo>
                    <a:pt x="0" y="0"/>
                  </a:moveTo>
                  <a:lnTo>
                    <a:pt x="0" y="89"/>
                  </a:lnTo>
                  <a:cubicBezTo>
                    <a:pt x="0" y="152"/>
                    <a:pt x="52" y="216"/>
                    <a:pt x="116" y="216"/>
                  </a:cubicBezTo>
                  <a:lnTo>
                    <a:pt x="2501" y="268"/>
                  </a:lnTo>
                  <a:cubicBezTo>
                    <a:pt x="2601" y="268"/>
                    <a:pt x="2641" y="152"/>
                    <a:pt x="2577" y="89"/>
                  </a:cubicBezTo>
                  <a:lnTo>
                    <a:pt x="2537" y="52"/>
                  </a:lnTo>
                  <a:cubicBezTo>
                    <a:pt x="2513" y="64"/>
                    <a:pt x="2501" y="76"/>
                    <a:pt x="2461" y="76"/>
                  </a:cubicBezTo>
                  <a:lnTo>
                    <a:pt x="76" y="28"/>
                  </a:lnTo>
                  <a:cubicBezTo>
                    <a:pt x="52" y="28"/>
                    <a:pt x="25" y="12"/>
                    <a:pt x="0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g23a5bf0fd63_0_138"/>
            <p:cNvSpPr/>
            <p:nvPr/>
          </p:nvSpPr>
          <p:spPr>
            <a:xfrm>
              <a:off x="2386766" y="5899791"/>
              <a:ext cx="520807" cy="20391"/>
            </a:xfrm>
            <a:custGeom>
              <a:rect b="b" l="l" r="r" t="t"/>
              <a:pathLst>
                <a:path extrusionOk="0" h="89" w="2273">
                  <a:moveTo>
                    <a:pt x="25" y="0"/>
                  </a:moveTo>
                  <a:cubicBezTo>
                    <a:pt x="13" y="0"/>
                    <a:pt x="1" y="12"/>
                    <a:pt x="1" y="28"/>
                  </a:cubicBezTo>
                  <a:cubicBezTo>
                    <a:pt x="1" y="40"/>
                    <a:pt x="13" y="52"/>
                    <a:pt x="25" y="52"/>
                  </a:cubicBezTo>
                  <a:lnTo>
                    <a:pt x="2245" y="89"/>
                  </a:lnTo>
                  <a:cubicBezTo>
                    <a:pt x="2273" y="89"/>
                    <a:pt x="2273" y="76"/>
                    <a:pt x="2273" y="64"/>
                  </a:cubicBezTo>
                  <a:cubicBezTo>
                    <a:pt x="2273" y="52"/>
                    <a:pt x="2273" y="40"/>
                    <a:pt x="2258" y="4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g23a5bf0fd63_0_138"/>
            <p:cNvSpPr/>
            <p:nvPr/>
          </p:nvSpPr>
          <p:spPr>
            <a:xfrm>
              <a:off x="2456654" y="5733214"/>
              <a:ext cx="107688" cy="99669"/>
            </a:xfrm>
            <a:custGeom>
              <a:rect b="b" l="l" r="r" t="t"/>
              <a:pathLst>
                <a:path extrusionOk="0" h="435" w="470">
                  <a:moveTo>
                    <a:pt x="229" y="42"/>
                  </a:moveTo>
                  <a:cubicBezTo>
                    <a:pt x="241" y="42"/>
                    <a:pt x="253" y="42"/>
                    <a:pt x="265" y="54"/>
                  </a:cubicBezTo>
                  <a:cubicBezTo>
                    <a:pt x="317" y="54"/>
                    <a:pt x="354" y="82"/>
                    <a:pt x="381" y="118"/>
                  </a:cubicBezTo>
                  <a:cubicBezTo>
                    <a:pt x="405" y="158"/>
                    <a:pt x="405" y="206"/>
                    <a:pt x="405" y="258"/>
                  </a:cubicBezTo>
                  <a:cubicBezTo>
                    <a:pt x="393" y="298"/>
                    <a:pt x="369" y="334"/>
                    <a:pt x="329" y="359"/>
                  </a:cubicBezTo>
                  <a:cubicBezTo>
                    <a:pt x="302" y="379"/>
                    <a:pt x="267" y="391"/>
                    <a:pt x="235" y="391"/>
                  </a:cubicBezTo>
                  <a:cubicBezTo>
                    <a:pt x="223" y="391"/>
                    <a:pt x="212" y="389"/>
                    <a:pt x="201" y="386"/>
                  </a:cubicBezTo>
                  <a:cubicBezTo>
                    <a:pt x="113" y="374"/>
                    <a:pt x="49" y="283"/>
                    <a:pt x="64" y="182"/>
                  </a:cubicBezTo>
                  <a:cubicBezTo>
                    <a:pt x="76" y="146"/>
                    <a:pt x="101" y="106"/>
                    <a:pt x="140" y="82"/>
                  </a:cubicBezTo>
                  <a:cubicBezTo>
                    <a:pt x="165" y="54"/>
                    <a:pt x="201" y="42"/>
                    <a:pt x="229" y="42"/>
                  </a:cubicBezTo>
                  <a:close/>
                  <a:moveTo>
                    <a:pt x="230" y="1"/>
                  </a:moveTo>
                  <a:cubicBezTo>
                    <a:pt x="189" y="1"/>
                    <a:pt x="151" y="12"/>
                    <a:pt x="113" y="30"/>
                  </a:cubicBezTo>
                  <a:cubicBezTo>
                    <a:pt x="64" y="69"/>
                    <a:pt x="25" y="118"/>
                    <a:pt x="13" y="182"/>
                  </a:cubicBezTo>
                  <a:cubicBezTo>
                    <a:pt x="0" y="234"/>
                    <a:pt x="13" y="298"/>
                    <a:pt x="49" y="347"/>
                  </a:cubicBezTo>
                  <a:cubicBezTo>
                    <a:pt x="89" y="398"/>
                    <a:pt x="140" y="423"/>
                    <a:pt x="189" y="435"/>
                  </a:cubicBezTo>
                  <a:lnTo>
                    <a:pt x="241" y="435"/>
                  </a:lnTo>
                  <a:cubicBezTo>
                    <a:pt x="277" y="435"/>
                    <a:pt x="317" y="423"/>
                    <a:pt x="354" y="398"/>
                  </a:cubicBezTo>
                  <a:cubicBezTo>
                    <a:pt x="405" y="374"/>
                    <a:pt x="445" y="322"/>
                    <a:pt x="457" y="258"/>
                  </a:cubicBezTo>
                  <a:cubicBezTo>
                    <a:pt x="469" y="206"/>
                    <a:pt x="457" y="146"/>
                    <a:pt x="418" y="94"/>
                  </a:cubicBezTo>
                  <a:cubicBezTo>
                    <a:pt x="381" y="42"/>
                    <a:pt x="329" y="18"/>
                    <a:pt x="277" y="5"/>
                  </a:cubicBezTo>
                  <a:cubicBezTo>
                    <a:pt x="261" y="2"/>
                    <a:pt x="246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g23a5bf0fd63_0_138"/>
            <p:cNvSpPr/>
            <p:nvPr/>
          </p:nvSpPr>
          <p:spPr>
            <a:xfrm>
              <a:off x="2686232" y="5691061"/>
              <a:ext cx="58201" cy="60944"/>
            </a:xfrm>
            <a:custGeom>
              <a:rect b="b" l="l" r="r" t="t"/>
              <a:pathLst>
                <a:path extrusionOk="0" h="266" w="254">
                  <a:moveTo>
                    <a:pt x="235" y="1"/>
                  </a:moveTo>
                  <a:cubicBezTo>
                    <a:pt x="229" y="1"/>
                    <a:pt x="223" y="4"/>
                    <a:pt x="217" y="10"/>
                  </a:cubicBezTo>
                  <a:lnTo>
                    <a:pt x="12" y="226"/>
                  </a:lnTo>
                  <a:cubicBezTo>
                    <a:pt x="0" y="238"/>
                    <a:pt x="0" y="253"/>
                    <a:pt x="12" y="266"/>
                  </a:cubicBezTo>
                  <a:lnTo>
                    <a:pt x="25" y="266"/>
                  </a:lnTo>
                  <a:cubicBezTo>
                    <a:pt x="37" y="266"/>
                    <a:pt x="37" y="266"/>
                    <a:pt x="52" y="253"/>
                  </a:cubicBezTo>
                  <a:lnTo>
                    <a:pt x="253" y="37"/>
                  </a:lnTo>
                  <a:lnTo>
                    <a:pt x="253" y="10"/>
                  </a:lnTo>
                  <a:cubicBezTo>
                    <a:pt x="247" y="4"/>
                    <a:pt x="241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g23a5bf0fd63_0_138"/>
            <p:cNvSpPr/>
            <p:nvPr/>
          </p:nvSpPr>
          <p:spPr>
            <a:xfrm>
              <a:off x="2723805" y="5725881"/>
              <a:ext cx="58201" cy="60944"/>
            </a:xfrm>
            <a:custGeom>
              <a:rect b="b" l="l" r="r" t="t"/>
              <a:pathLst>
                <a:path extrusionOk="0" h="266" w="254">
                  <a:moveTo>
                    <a:pt x="229" y="1"/>
                  </a:moveTo>
                  <a:cubicBezTo>
                    <a:pt x="223" y="1"/>
                    <a:pt x="217" y="4"/>
                    <a:pt x="217" y="10"/>
                  </a:cubicBezTo>
                  <a:lnTo>
                    <a:pt x="13" y="226"/>
                  </a:lnTo>
                  <a:cubicBezTo>
                    <a:pt x="1" y="238"/>
                    <a:pt x="1" y="254"/>
                    <a:pt x="13" y="266"/>
                  </a:cubicBezTo>
                  <a:lnTo>
                    <a:pt x="53" y="266"/>
                  </a:lnTo>
                  <a:lnTo>
                    <a:pt x="254" y="50"/>
                  </a:lnTo>
                  <a:cubicBezTo>
                    <a:pt x="254" y="37"/>
                    <a:pt x="254" y="25"/>
                    <a:pt x="241" y="10"/>
                  </a:cubicBezTo>
                  <a:cubicBezTo>
                    <a:pt x="241" y="4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g23a5bf0fd63_0_138"/>
            <p:cNvSpPr/>
            <p:nvPr/>
          </p:nvSpPr>
          <p:spPr>
            <a:xfrm>
              <a:off x="2758863" y="5760939"/>
              <a:ext cx="57972" cy="60944"/>
            </a:xfrm>
            <a:custGeom>
              <a:rect b="b" l="l" r="r" t="t"/>
              <a:pathLst>
                <a:path extrusionOk="0" h="266" w="253">
                  <a:moveTo>
                    <a:pt x="230" y="0"/>
                  </a:moveTo>
                  <a:cubicBezTo>
                    <a:pt x="222" y="0"/>
                    <a:pt x="216" y="3"/>
                    <a:pt x="216" y="9"/>
                  </a:cubicBezTo>
                  <a:lnTo>
                    <a:pt x="12" y="226"/>
                  </a:lnTo>
                  <a:cubicBezTo>
                    <a:pt x="0" y="238"/>
                    <a:pt x="0" y="253"/>
                    <a:pt x="12" y="265"/>
                  </a:cubicBezTo>
                  <a:lnTo>
                    <a:pt x="52" y="265"/>
                  </a:lnTo>
                  <a:lnTo>
                    <a:pt x="253" y="49"/>
                  </a:lnTo>
                  <a:lnTo>
                    <a:pt x="253" y="9"/>
                  </a:lnTo>
                  <a:cubicBezTo>
                    <a:pt x="247" y="3"/>
                    <a:pt x="238" y="0"/>
                    <a:pt x="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g23a5bf0fd63_0_138"/>
            <p:cNvSpPr/>
            <p:nvPr/>
          </p:nvSpPr>
          <p:spPr>
            <a:xfrm>
              <a:off x="2648422" y="5576267"/>
              <a:ext cx="67363" cy="114327"/>
            </a:xfrm>
            <a:custGeom>
              <a:rect b="b" l="l" r="r" t="t"/>
              <a:pathLst>
                <a:path extrusionOk="0" h="499" w="294">
                  <a:moveTo>
                    <a:pt x="126" y="42"/>
                  </a:moveTo>
                  <a:cubicBezTo>
                    <a:pt x="153" y="42"/>
                    <a:pt x="165" y="54"/>
                    <a:pt x="190" y="54"/>
                  </a:cubicBezTo>
                  <a:cubicBezTo>
                    <a:pt x="202" y="69"/>
                    <a:pt x="217" y="94"/>
                    <a:pt x="217" y="106"/>
                  </a:cubicBezTo>
                  <a:cubicBezTo>
                    <a:pt x="229" y="170"/>
                    <a:pt x="229" y="386"/>
                    <a:pt x="202" y="435"/>
                  </a:cubicBezTo>
                  <a:cubicBezTo>
                    <a:pt x="165" y="386"/>
                    <a:pt x="77" y="182"/>
                    <a:pt x="65" y="145"/>
                  </a:cubicBezTo>
                  <a:cubicBezTo>
                    <a:pt x="65" y="94"/>
                    <a:pt x="89" y="54"/>
                    <a:pt x="126" y="42"/>
                  </a:cubicBezTo>
                  <a:close/>
                  <a:moveTo>
                    <a:pt x="147" y="0"/>
                  </a:moveTo>
                  <a:cubicBezTo>
                    <a:pt x="136" y="0"/>
                    <a:pt x="125" y="2"/>
                    <a:pt x="114" y="5"/>
                  </a:cubicBezTo>
                  <a:cubicBezTo>
                    <a:pt x="50" y="17"/>
                    <a:pt x="1" y="81"/>
                    <a:pt x="13" y="145"/>
                  </a:cubicBezTo>
                  <a:cubicBezTo>
                    <a:pt x="25" y="194"/>
                    <a:pt x="141" y="462"/>
                    <a:pt x="190" y="486"/>
                  </a:cubicBezTo>
                  <a:cubicBezTo>
                    <a:pt x="190" y="499"/>
                    <a:pt x="202" y="499"/>
                    <a:pt x="202" y="499"/>
                  </a:cubicBezTo>
                  <a:cubicBezTo>
                    <a:pt x="202" y="499"/>
                    <a:pt x="217" y="499"/>
                    <a:pt x="217" y="486"/>
                  </a:cubicBezTo>
                  <a:cubicBezTo>
                    <a:pt x="293" y="450"/>
                    <a:pt x="266" y="118"/>
                    <a:pt x="266" y="106"/>
                  </a:cubicBezTo>
                  <a:cubicBezTo>
                    <a:pt x="266" y="69"/>
                    <a:pt x="241" y="42"/>
                    <a:pt x="217" y="17"/>
                  </a:cubicBezTo>
                  <a:cubicBezTo>
                    <a:pt x="198" y="9"/>
                    <a:pt x="174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g23a5bf0fd63_0_138"/>
            <p:cNvSpPr/>
            <p:nvPr/>
          </p:nvSpPr>
          <p:spPr>
            <a:xfrm>
              <a:off x="2688985" y="5616592"/>
              <a:ext cx="104936" cy="74002"/>
            </a:xfrm>
            <a:custGeom>
              <a:rect b="b" l="l" r="r" t="t"/>
              <a:pathLst>
                <a:path extrusionOk="0" h="323" w="458">
                  <a:moveTo>
                    <a:pt x="317" y="45"/>
                  </a:moveTo>
                  <a:cubicBezTo>
                    <a:pt x="345" y="45"/>
                    <a:pt x="369" y="70"/>
                    <a:pt x="393" y="82"/>
                  </a:cubicBezTo>
                  <a:cubicBezTo>
                    <a:pt x="393" y="106"/>
                    <a:pt x="406" y="134"/>
                    <a:pt x="393" y="146"/>
                  </a:cubicBezTo>
                  <a:cubicBezTo>
                    <a:pt x="393" y="170"/>
                    <a:pt x="381" y="182"/>
                    <a:pt x="357" y="198"/>
                  </a:cubicBezTo>
                  <a:cubicBezTo>
                    <a:pt x="317" y="222"/>
                    <a:pt x="116" y="274"/>
                    <a:pt x="64" y="274"/>
                  </a:cubicBezTo>
                  <a:cubicBezTo>
                    <a:pt x="77" y="222"/>
                    <a:pt x="229" y="94"/>
                    <a:pt x="281" y="58"/>
                  </a:cubicBezTo>
                  <a:cubicBezTo>
                    <a:pt x="293" y="58"/>
                    <a:pt x="305" y="45"/>
                    <a:pt x="317" y="45"/>
                  </a:cubicBezTo>
                  <a:close/>
                  <a:moveTo>
                    <a:pt x="319" y="1"/>
                  </a:moveTo>
                  <a:cubicBezTo>
                    <a:pt x="297" y="1"/>
                    <a:pt x="274" y="6"/>
                    <a:pt x="253" y="18"/>
                  </a:cubicBezTo>
                  <a:cubicBezTo>
                    <a:pt x="217" y="45"/>
                    <a:pt x="25" y="198"/>
                    <a:pt x="13" y="274"/>
                  </a:cubicBezTo>
                  <a:cubicBezTo>
                    <a:pt x="0" y="286"/>
                    <a:pt x="13" y="298"/>
                    <a:pt x="13" y="310"/>
                  </a:cubicBezTo>
                  <a:cubicBezTo>
                    <a:pt x="13" y="310"/>
                    <a:pt x="40" y="323"/>
                    <a:pt x="64" y="323"/>
                  </a:cubicBezTo>
                  <a:cubicBezTo>
                    <a:pt x="153" y="323"/>
                    <a:pt x="369" y="246"/>
                    <a:pt x="381" y="234"/>
                  </a:cubicBezTo>
                  <a:cubicBezTo>
                    <a:pt x="421" y="222"/>
                    <a:pt x="433" y="198"/>
                    <a:pt x="445" y="158"/>
                  </a:cubicBezTo>
                  <a:cubicBezTo>
                    <a:pt x="457" y="134"/>
                    <a:pt x="445" y="94"/>
                    <a:pt x="433" y="58"/>
                  </a:cubicBezTo>
                  <a:cubicBezTo>
                    <a:pt x="406" y="23"/>
                    <a:pt x="363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g23a5bf0fd63_0_138"/>
            <p:cNvSpPr/>
            <p:nvPr/>
          </p:nvSpPr>
          <p:spPr>
            <a:xfrm>
              <a:off x="2008708" y="5518760"/>
              <a:ext cx="279303" cy="157176"/>
            </a:xfrm>
            <a:custGeom>
              <a:rect b="b" l="l" r="r" t="t"/>
              <a:pathLst>
                <a:path extrusionOk="0" h="686" w="1219">
                  <a:moveTo>
                    <a:pt x="0" y="0"/>
                  </a:moveTo>
                  <a:lnTo>
                    <a:pt x="0" y="686"/>
                  </a:lnTo>
                  <a:lnTo>
                    <a:pt x="1167" y="661"/>
                  </a:lnTo>
                  <a:lnTo>
                    <a:pt x="121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g23a5bf0fd63_0_138"/>
            <p:cNvSpPr/>
            <p:nvPr/>
          </p:nvSpPr>
          <p:spPr>
            <a:xfrm>
              <a:off x="1988317" y="5670203"/>
              <a:ext cx="605348" cy="302209"/>
            </a:xfrm>
            <a:custGeom>
              <a:rect b="b" l="l" r="r" t="t"/>
              <a:pathLst>
                <a:path extrusionOk="0" h="1319" w="2642">
                  <a:moveTo>
                    <a:pt x="1332" y="0"/>
                  </a:moveTo>
                  <a:lnTo>
                    <a:pt x="13" y="25"/>
                  </a:lnTo>
                  <a:lnTo>
                    <a:pt x="1" y="1142"/>
                  </a:lnTo>
                  <a:cubicBezTo>
                    <a:pt x="1" y="1206"/>
                    <a:pt x="53" y="1270"/>
                    <a:pt x="114" y="1270"/>
                  </a:cubicBezTo>
                  <a:lnTo>
                    <a:pt x="2501" y="1319"/>
                  </a:lnTo>
                  <a:cubicBezTo>
                    <a:pt x="2602" y="1319"/>
                    <a:pt x="2641" y="1206"/>
                    <a:pt x="2577" y="1142"/>
                  </a:cubicBezTo>
                  <a:lnTo>
                    <a:pt x="1511" y="165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g23a5bf0fd63_0_138"/>
            <p:cNvSpPr/>
            <p:nvPr/>
          </p:nvSpPr>
          <p:spPr>
            <a:xfrm>
              <a:off x="1988317" y="5911477"/>
              <a:ext cx="605348" cy="60944"/>
            </a:xfrm>
            <a:custGeom>
              <a:rect b="b" l="l" r="r" t="t"/>
              <a:pathLst>
                <a:path extrusionOk="0" h="266" w="2642">
                  <a:moveTo>
                    <a:pt x="1" y="1"/>
                  </a:moveTo>
                  <a:lnTo>
                    <a:pt x="1" y="89"/>
                  </a:lnTo>
                  <a:cubicBezTo>
                    <a:pt x="1" y="153"/>
                    <a:pt x="53" y="217"/>
                    <a:pt x="114" y="217"/>
                  </a:cubicBezTo>
                  <a:lnTo>
                    <a:pt x="2501" y="266"/>
                  </a:lnTo>
                  <a:cubicBezTo>
                    <a:pt x="2602" y="266"/>
                    <a:pt x="2641" y="153"/>
                    <a:pt x="2577" y="89"/>
                  </a:cubicBezTo>
                  <a:lnTo>
                    <a:pt x="2538" y="53"/>
                  </a:lnTo>
                  <a:cubicBezTo>
                    <a:pt x="2513" y="65"/>
                    <a:pt x="2501" y="77"/>
                    <a:pt x="2462" y="77"/>
                  </a:cubicBezTo>
                  <a:lnTo>
                    <a:pt x="77" y="25"/>
                  </a:lnTo>
                  <a:cubicBezTo>
                    <a:pt x="53" y="25"/>
                    <a:pt x="25" y="13"/>
                    <a:pt x="1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g23a5bf0fd63_0_138"/>
            <p:cNvSpPr/>
            <p:nvPr/>
          </p:nvSpPr>
          <p:spPr>
            <a:xfrm>
              <a:off x="1982821" y="5911477"/>
              <a:ext cx="520119" cy="20619"/>
            </a:xfrm>
            <a:custGeom>
              <a:rect b="b" l="l" r="r" t="t"/>
              <a:pathLst>
                <a:path extrusionOk="0" h="90" w="2270">
                  <a:moveTo>
                    <a:pt x="25" y="1"/>
                  </a:moveTo>
                  <a:cubicBezTo>
                    <a:pt x="13" y="1"/>
                    <a:pt x="0" y="13"/>
                    <a:pt x="0" y="25"/>
                  </a:cubicBezTo>
                  <a:cubicBezTo>
                    <a:pt x="0" y="38"/>
                    <a:pt x="13" y="53"/>
                    <a:pt x="25" y="53"/>
                  </a:cubicBezTo>
                  <a:lnTo>
                    <a:pt x="2245" y="89"/>
                  </a:lnTo>
                  <a:cubicBezTo>
                    <a:pt x="2269" y="89"/>
                    <a:pt x="2269" y="77"/>
                    <a:pt x="2269" y="65"/>
                  </a:cubicBezTo>
                  <a:cubicBezTo>
                    <a:pt x="2269" y="53"/>
                    <a:pt x="2269" y="38"/>
                    <a:pt x="2245" y="38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g23a5bf0fd63_0_138"/>
            <p:cNvSpPr/>
            <p:nvPr/>
          </p:nvSpPr>
          <p:spPr>
            <a:xfrm>
              <a:off x="2052699" y="5744443"/>
              <a:ext cx="110441" cy="100355"/>
            </a:xfrm>
            <a:custGeom>
              <a:rect b="b" l="l" r="r" t="t"/>
              <a:pathLst>
                <a:path extrusionOk="0" h="438" w="482">
                  <a:moveTo>
                    <a:pt x="228" y="45"/>
                  </a:moveTo>
                  <a:cubicBezTo>
                    <a:pt x="241" y="45"/>
                    <a:pt x="253" y="45"/>
                    <a:pt x="265" y="57"/>
                  </a:cubicBezTo>
                  <a:cubicBezTo>
                    <a:pt x="353" y="69"/>
                    <a:pt x="417" y="157"/>
                    <a:pt x="405" y="261"/>
                  </a:cubicBezTo>
                  <a:cubicBezTo>
                    <a:pt x="393" y="298"/>
                    <a:pt x="365" y="337"/>
                    <a:pt x="329" y="361"/>
                  </a:cubicBezTo>
                  <a:cubicBezTo>
                    <a:pt x="300" y="379"/>
                    <a:pt x="267" y="392"/>
                    <a:pt x="236" y="392"/>
                  </a:cubicBezTo>
                  <a:cubicBezTo>
                    <a:pt x="224" y="392"/>
                    <a:pt x="212" y="390"/>
                    <a:pt x="201" y="386"/>
                  </a:cubicBezTo>
                  <a:cubicBezTo>
                    <a:pt x="152" y="374"/>
                    <a:pt x="113" y="349"/>
                    <a:pt x="88" y="310"/>
                  </a:cubicBezTo>
                  <a:cubicBezTo>
                    <a:pt x="61" y="273"/>
                    <a:pt x="61" y="234"/>
                    <a:pt x="61" y="185"/>
                  </a:cubicBezTo>
                  <a:cubicBezTo>
                    <a:pt x="76" y="109"/>
                    <a:pt x="152" y="45"/>
                    <a:pt x="228" y="45"/>
                  </a:cubicBezTo>
                  <a:close/>
                  <a:moveTo>
                    <a:pt x="231" y="1"/>
                  </a:moveTo>
                  <a:cubicBezTo>
                    <a:pt x="125" y="1"/>
                    <a:pt x="34" y="73"/>
                    <a:pt x="12" y="185"/>
                  </a:cubicBezTo>
                  <a:cubicBezTo>
                    <a:pt x="0" y="234"/>
                    <a:pt x="12" y="298"/>
                    <a:pt x="49" y="349"/>
                  </a:cubicBezTo>
                  <a:cubicBezTo>
                    <a:pt x="88" y="401"/>
                    <a:pt x="125" y="425"/>
                    <a:pt x="189" y="438"/>
                  </a:cubicBezTo>
                  <a:lnTo>
                    <a:pt x="241" y="438"/>
                  </a:lnTo>
                  <a:cubicBezTo>
                    <a:pt x="277" y="438"/>
                    <a:pt x="317" y="425"/>
                    <a:pt x="353" y="401"/>
                  </a:cubicBezTo>
                  <a:cubicBezTo>
                    <a:pt x="405" y="374"/>
                    <a:pt x="442" y="325"/>
                    <a:pt x="457" y="261"/>
                  </a:cubicBezTo>
                  <a:cubicBezTo>
                    <a:pt x="481" y="145"/>
                    <a:pt x="393" y="33"/>
                    <a:pt x="277" y="5"/>
                  </a:cubicBezTo>
                  <a:cubicBezTo>
                    <a:pt x="262" y="2"/>
                    <a:pt x="246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g23a5bf0fd63_0_138"/>
            <p:cNvSpPr/>
            <p:nvPr/>
          </p:nvSpPr>
          <p:spPr>
            <a:xfrm>
              <a:off x="2282058" y="5702975"/>
              <a:ext cx="58201" cy="60258"/>
            </a:xfrm>
            <a:custGeom>
              <a:rect b="b" l="l" r="r" t="t"/>
              <a:pathLst>
                <a:path extrusionOk="0" h="263" w="254">
                  <a:moveTo>
                    <a:pt x="235" y="0"/>
                  </a:moveTo>
                  <a:cubicBezTo>
                    <a:pt x="229" y="0"/>
                    <a:pt x="223" y="3"/>
                    <a:pt x="217" y="10"/>
                  </a:cubicBezTo>
                  <a:lnTo>
                    <a:pt x="13" y="226"/>
                  </a:lnTo>
                  <a:cubicBezTo>
                    <a:pt x="1" y="238"/>
                    <a:pt x="1" y="250"/>
                    <a:pt x="13" y="262"/>
                  </a:cubicBezTo>
                  <a:lnTo>
                    <a:pt x="50" y="262"/>
                  </a:lnTo>
                  <a:lnTo>
                    <a:pt x="254" y="34"/>
                  </a:lnTo>
                  <a:lnTo>
                    <a:pt x="254" y="10"/>
                  </a:lnTo>
                  <a:cubicBezTo>
                    <a:pt x="248" y="3"/>
                    <a:pt x="242" y="0"/>
                    <a:pt x="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g23a5bf0fd63_0_138"/>
            <p:cNvSpPr/>
            <p:nvPr/>
          </p:nvSpPr>
          <p:spPr>
            <a:xfrm>
              <a:off x="2319860" y="5737795"/>
              <a:ext cx="58201" cy="60258"/>
            </a:xfrm>
            <a:custGeom>
              <a:rect b="b" l="l" r="r" t="t"/>
              <a:pathLst>
                <a:path extrusionOk="0" h="263" w="254">
                  <a:moveTo>
                    <a:pt x="229" y="1"/>
                  </a:moveTo>
                  <a:cubicBezTo>
                    <a:pt x="223" y="1"/>
                    <a:pt x="217" y="4"/>
                    <a:pt x="217" y="10"/>
                  </a:cubicBezTo>
                  <a:lnTo>
                    <a:pt x="13" y="226"/>
                  </a:lnTo>
                  <a:cubicBezTo>
                    <a:pt x="0" y="238"/>
                    <a:pt x="0" y="250"/>
                    <a:pt x="13" y="263"/>
                  </a:cubicBezTo>
                  <a:lnTo>
                    <a:pt x="52" y="263"/>
                  </a:lnTo>
                  <a:lnTo>
                    <a:pt x="253" y="49"/>
                  </a:lnTo>
                  <a:cubicBezTo>
                    <a:pt x="253" y="34"/>
                    <a:pt x="253" y="22"/>
                    <a:pt x="241" y="10"/>
                  </a:cubicBezTo>
                  <a:cubicBezTo>
                    <a:pt x="241" y="4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g23a5bf0fd63_0_138"/>
            <p:cNvSpPr/>
            <p:nvPr/>
          </p:nvSpPr>
          <p:spPr>
            <a:xfrm>
              <a:off x="2354689" y="5772625"/>
              <a:ext cx="58201" cy="63925"/>
            </a:xfrm>
            <a:custGeom>
              <a:rect b="b" l="l" r="r" t="t"/>
              <a:pathLst>
                <a:path extrusionOk="0" h="279" w="254">
                  <a:moveTo>
                    <a:pt x="231" y="1"/>
                  </a:moveTo>
                  <a:cubicBezTo>
                    <a:pt x="223" y="1"/>
                    <a:pt x="217" y="4"/>
                    <a:pt x="217" y="10"/>
                  </a:cubicBezTo>
                  <a:lnTo>
                    <a:pt x="13" y="226"/>
                  </a:lnTo>
                  <a:cubicBezTo>
                    <a:pt x="1" y="238"/>
                    <a:pt x="1" y="251"/>
                    <a:pt x="13" y="263"/>
                  </a:cubicBezTo>
                  <a:lnTo>
                    <a:pt x="25" y="278"/>
                  </a:lnTo>
                  <a:cubicBezTo>
                    <a:pt x="37" y="278"/>
                    <a:pt x="37" y="263"/>
                    <a:pt x="52" y="263"/>
                  </a:cubicBezTo>
                  <a:lnTo>
                    <a:pt x="253" y="50"/>
                  </a:lnTo>
                  <a:lnTo>
                    <a:pt x="253" y="10"/>
                  </a:lnTo>
                  <a:cubicBezTo>
                    <a:pt x="247" y="4"/>
                    <a:pt x="238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g23a5bf0fd63_0_138"/>
            <p:cNvSpPr/>
            <p:nvPr/>
          </p:nvSpPr>
          <p:spPr>
            <a:xfrm>
              <a:off x="2247229" y="5587953"/>
              <a:ext cx="63697" cy="114556"/>
            </a:xfrm>
            <a:custGeom>
              <a:rect b="b" l="l" r="r" t="t"/>
              <a:pathLst>
                <a:path extrusionOk="0" h="500" w="278">
                  <a:moveTo>
                    <a:pt x="126" y="43"/>
                  </a:moveTo>
                  <a:cubicBezTo>
                    <a:pt x="165" y="43"/>
                    <a:pt x="202" y="67"/>
                    <a:pt x="202" y="106"/>
                  </a:cubicBezTo>
                  <a:cubicBezTo>
                    <a:pt x="217" y="170"/>
                    <a:pt x="217" y="384"/>
                    <a:pt x="190" y="435"/>
                  </a:cubicBezTo>
                  <a:cubicBezTo>
                    <a:pt x="153" y="384"/>
                    <a:pt x="65" y="183"/>
                    <a:pt x="49" y="143"/>
                  </a:cubicBezTo>
                  <a:cubicBezTo>
                    <a:pt x="49" y="119"/>
                    <a:pt x="49" y="94"/>
                    <a:pt x="65" y="79"/>
                  </a:cubicBezTo>
                  <a:cubicBezTo>
                    <a:pt x="77" y="67"/>
                    <a:pt x="101" y="55"/>
                    <a:pt x="113" y="55"/>
                  </a:cubicBezTo>
                  <a:lnTo>
                    <a:pt x="126" y="43"/>
                  </a:lnTo>
                  <a:close/>
                  <a:moveTo>
                    <a:pt x="128" y="1"/>
                  </a:moveTo>
                  <a:cubicBezTo>
                    <a:pt x="119" y="1"/>
                    <a:pt x="110" y="1"/>
                    <a:pt x="101" y="3"/>
                  </a:cubicBezTo>
                  <a:cubicBezTo>
                    <a:pt x="77" y="3"/>
                    <a:pt x="49" y="30"/>
                    <a:pt x="25" y="55"/>
                  </a:cubicBezTo>
                  <a:cubicBezTo>
                    <a:pt x="1" y="79"/>
                    <a:pt x="1" y="119"/>
                    <a:pt x="1" y="143"/>
                  </a:cubicBezTo>
                  <a:cubicBezTo>
                    <a:pt x="13" y="195"/>
                    <a:pt x="126" y="460"/>
                    <a:pt x="177" y="487"/>
                  </a:cubicBezTo>
                  <a:cubicBezTo>
                    <a:pt x="177" y="499"/>
                    <a:pt x="190" y="499"/>
                    <a:pt x="190" y="499"/>
                  </a:cubicBezTo>
                  <a:lnTo>
                    <a:pt x="202" y="499"/>
                  </a:lnTo>
                  <a:cubicBezTo>
                    <a:pt x="278" y="448"/>
                    <a:pt x="253" y="119"/>
                    <a:pt x="253" y="106"/>
                  </a:cubicBezTo>
                  <a:cubicBezTo>
                    <a:pt x="243" y="39"/>
                    <a:pt x="192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g23a5bf0fd63_0_138"/>
            <p:cNvSpPr/>
            <p:nvPr/>
          </p:nvSpPr>
          <p:spPr>
            <a:xfrm>
              <a:off x="2285039" y="5628506"/>
              <a:ext cx="104707" cy="74002"/>
            </a:xfrm>
            <a:custGeom>
              <a:rect b="b" l="l" r="r" t="t"/>
              <a:pathLst>
                <a:path extrusionOk="0" h="323" w="457">
                  <a:moveTo>
                    <a:pt x="341" y="54"/>
                  </a:moveTo>
                  <a:cubicBezTo>
                    <a:pt x="356" y="54"/>
                    <a:pt x="381" y="70"/>
                    <a:pt x="393" y="94"/>
                  </a:cubicBezTo>
                  <a:cubicBezTo>
                    <a:pt x="393" y="106"/>
                    <a:pt x="405" y="130"/>
                    <a:pt x="393" y="146"/>
                  </a:cubicBezTo>
                  <a:cubicBezTo>
                    <a:pt x="393" y="170"/>
                    <a:pt x="381" y="182"/>
                    <a:pt x="356" y="194"/>
                  </a:cubicBezTo>
                  <a:cubicBezTo>
                    <a:pt x="317" y="222"/>
                    <a:pt x="113" y="271"/>
                    <a:pt x="64" y="271"/>
                  </a:cubicBezTo>
                  <a:cubicBezTo>
                    <a:pt x="76" y="222"/>
                    <a:pt x="229" y="94"/>
                    <a:pt x="280" y="54"/>
                  </a:cubicBezTo>
                  <a:close/>
                  <a:moveTo>
                    <a:pt x="325" y="1"/>
                  </a:moveTo>
                  <a:cubicBezTo>
                    <a:pt x="301" y="1"/>
                    <a:pt x="281" y="9"/>
                    <a:pt x="253" y="18"/>
                  </a:cubicBezTo>
                  <a:cubicBezTo>
                    <a:pt x="216" y="42"/>
                    <a:pt x="25" y="194"/>
                    <a:pt x="12" y="271"/>
                  </a:cubicBezTo>
                  <a:cubicBezTo>
                    <a:pt x="0" y="283"/>
                    <a:pt x="12" y="298"/>
                    <a:pt x="12" y="310"/>
                  </a:cubicBezTo>
                  <a:cubicBezTo>
                    <a:pt x="12" y="310"/>
                    <a:pt x="37" y="322"/>
                    <a:pt x="64" y="322"/>
                  </a:cubicBezTo>
                  <a:cubicBezTo>
                    <a:pt x="152" y="322"/>
                    <a:pt x="369" y="246"/>
                    <a:pt x="381" y="234"/>
                  </a:cubicBezTo>
                  <a:cubicBezTo>
                    <a:pt x="417" y="222"/>
                    <a:pt x="433" y="194"/>
                    <a:pt x="445" y="158"/>
                  </a:cubicBezTo>
                  <a:cubicBezTo>
                    <a:pt x="457" y="130"/>
                    <a:pt x="445" y="94"/>
                    <a:pt x="433" y="70"/>
                  </a:cubicBezTo>
                  <a:cubicBezTo>
                    <a:pt x="417" y="30"/>
                    <a:pt x="381" y="18"/>
                    <a:pt x="356" y="6"/>
                  </a:cubicBezTo>
                  <a:cubicBezTo>
                    <a:pt x="345" y="2"/>
                    <a:pt x="335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g23a5bf0fd63_0_138"/>
            <p:cNvSpPr/>
            <p:nvPr/>
          </p:nvSpPr>
          <p:spPr>
            <a:xfrm>
              <a:off x="1880865" y="3390439"/>
              <a:ext cx="1160073" cy="2201843"/>
            </a:xfrm>
            <a:custGeom>
              <a:rect b="b" l="l" r="r" t="t"/>
              <a:pathLst>
                <a:path extrusionOk="0" h="9610" w="5063">
                  <a:moveTo>
                    <a:pt x="394" y="1"/>
                  </a:moveTo>
                  <a:lnTo>
                    <a:pt x="153" y="713"/>
                  </a:lnTo>
                  <a:cubicBezTo>
                    <a:pt x="13" y="1143"/>
                    <a:pt x="1" y="1615"/>
                    <a:pt x="126" y="2044"/>
                  </a:cubicBezTo>
                  <a:lnTo>
                    <a:pt x="165" y="2148"/>
                  </a:lnTo>
                  <a:lnTo>
                    <a:pt x="394" y="4773"/>
                  </a:lnTo>
                  <a:lnTo>
                    <a:pt x="342" y="9457"/>
                  </a:lnTo>
                  <a:cubicBezTo>
                    <a:pt x="330" y="9545"/>
                    <a:pt x="406" y="9609"/>
                    <a:pt x="494" y="9609"/>
                  </a:cubicBezTo>
                  <a:lnTo>
                    <a:pt x="1816" y="9594"/>
                  </a:lnTo>
                  <a:cubicBezTo>
                    <a:pt x="1892" y="9594"/>
                    <a:pt x="1953" y="9533"/>
                    <a:pt x="1953" y="9469"/>
                  </a:cubicBezTo>
                  <a:lnTo>
                    <a:pt x="2398" y="4849"/>
                  </a:lnTo>
                  <a:lnTo>
                    <a:pt x="2398" y="4697"/>
                  </a:lnTo>
                  <a:lnTo>
                    <a:pt x="2385" y="2617"/>
                  </a:lnTo>
                  <a:lnTo>
                    <a:pt x="3007" y="5065"/>
                  </a:lnTo>
                  <a:lnTo>
                    <a:pt x="2181" y="9381"/>
                  </a:lnTo>
                  <a:cubicBezTo>
                    <a:pt x="2169" y="9469"/>
                    <a:pt x="2233" y="9545"/>
                    <a:pt x="2321" y="9545"/>
                  </a:cubicBezTo>
                  <a:lnTo>
                    <a:pt x="3567" y="9545"/>
                  </a:lnTo>
                  <a:cubicBezTo>
                    <a:pt x="3655" y="9545"/>
                    <a:pt x="3732" y="9481"/>
                    <a:pt x="3756" y="9405"/>
                  </a:cubicBezTo>
                  <a:lnTo>
                    <a:pt x="4938" y="5699"/>
                  </a:lnTo>
                  <a:cubicBezTo>
                    <a:pt x="5050" y="5370"/>
                    <a:pt x="5062" y="5026"/>
                    <a:pt x="4974" y="4697"/>
                  </a:cubicBezTo>
                  <a:lnTo>
                    <a:pt x="3808" y="305"/>
                  </a:lnTo>
                  <a:lnTo>
                    <a:pt x="2209" y="305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rgbClr val="1D958D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g23a5bf0fd63_0_138"/>
            <p:cNvSpPr/>
            <p:nvPr/>
          </p:nvSpPr>
          <p:spPr>
            <a:xfrm>
              <a:off x="2421824" y="3536396"/>
              <a:ext cx="43305" cy="471071"/>
            </a:xfrm>
            <a:custGeom>
              <a:rect b="b" l="l" r="r" t="t"/>
              <a:pathLst>
                <a:path extrusionOk="0" h="2056" w="189">
                  <a:moveTo>
                    <a:pt x="113" y="0"/>
                  </a:moveTo>
                  <a:cubicBezTo>
                    <a:pt x="101" y="0"/>
                    <a:pt x="88" y="12"/>
                    <a:pt x="88" y="37"/>
                  </a:cubicBezTo>
                  <a:lnTo>
                    <a:pt x="125" y="762"/>
                  </a:lnTo>
                  <a:cubicBezTo>
                    <a:pt x="140" y="826"/>
                    <a:pt x="140" y="887"/>
                    <a:pt x="125" y="938"/>
                  </a:cubicBezTo>
                  <a:lnTo>
                    <a:pt x="0" y="2029"/>
                  </a:lnTo>
                  <a:cubicBezTo>
                    <a:pt x="0" y="2044"/>
                    <a:pt x="12" y="2056"/>
                    <a:pt x="24" y="2056"/>
                  </a:cubicBezTo>
                  <a:cubicBezTo>
                    <a:pt x="37" y="2056"/>
                    <a:pt x="49" y="2056"/>
                    <a:pt x="49" y="2029"/>
                  </a:cubicBezTo>
                  <a:lnTo>
                    <a:pt x="177" y="950"/>
                  </a:lnTo>
                  <a:cubicBezTo>
                    <a:pt x="189" y="887"/>
                    <a:pt x="189" y="826"/>
                    <a:pt x="177" y="762"/>
                  </a:cubicBezTo>
                  <a:lnTo>
                    <a:pt x="140" y="25"/>
                  </a:lnTo>
                  <a:cubicBezTo>
                    <a:pt x="140" y="12"/>
                    <a:pt x="125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g23a5bf0fd63_0_138"/>
            <p:cNvSpPr/>
            <p:nvPr/>
          </p:nvSpPr>
          <p:spPr>
            <a:xfrm>
              <a:off x="2729538" y="2419877"/>
              <a:ext cx="692423" cy="781528"/>
            </a:xfrm>
            <a:custGeom>
              <a:rect b="b" l="l" r="r" t="t"/>
              <a:pathLst>
                <a:path extrusionOk="0" h="3411" w="3022">
                  <a:moveTo>
                    <a:pt x="2360" y="1"/>
                  </a:moveTo>
                  <a:lnTo>
                    <a:pt x="1462" y="1472"/>
                  </a:lnTo>
                  <a:lnTo>
                    <a:pt x="725" y="622"/>
                  </a:lnTo>
                  <a:lnTo>
                    <a:pt x="0" y="2132"/>
                  </a:lnTo>
                  <a:lnTo>
                    <a:pt x="762" y="3058"/>
                  </a:lnTo>
                  <a:cubicBezTo>
                    <a:pt x="957" y="3298"/>
                    <a:pt x="1228" y="3410"/>
                    <a:pt x="1496" y="3410"/>
                  </a:cubicBezTo>
                  <a:cubicBezTo>
                    <a:pt x="1908" y="3410"/>
                    <a:pt x="2315" y="3146"/>
                    <a:pt x="2437" y="2678"/>
                  </a:cubicBezTo>
                  <a:lnTo>
                    <a:pt x="3021" y="430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g23a5bf0fd63_0_138"/>
            <p:cNvSpPr/>
            <p:nvPr/>
          </p:nvSpPr>
          <p:spPr>
            <a:xfrm>
              <a:off x="3005861" y="2742258"/>
              <a:ext cx="69887" cy="111127"/>
            </a:xfrm>
            <a:custGeom>
              <a:rect b="b" l="l" r="r" t="t"/>
              <a:pathLst>
                <a:path extrusionOk="0" h="485" w="305">
                  <a:moveTo>
                    <a:pt x="293" y="1"/>
                  </a:moveTo>
                  <a:cubicBezTo>
                    <a:pt x="280" y="1"/>
                    <a:pt x="268" y="1"/>
                    <a:pt x="256" y="13"/>
                  </a:cubicBezTo>
                  <a:lnTo>
                    <a:pt x="12" y="445"/>
                  </a:lnTo>
                  <a:cubicBezTo>
                    <a:pt x="0" y="457"/>
                    <a:pt x="12" y="470"/>
                    <a:pt x="12" y="470"/>
                  </a:cubicBezTo>
                  <a:lnTo>
                    <a:pt x="28" y="485"/>
                  </a:lnTo>
                  <a:cubicBezTo>
                    <a:pt x="40" y="485"/>
                    <a:pt x="52" y="470"/>
                    <a:pt x="52" y="470"/>
                  </a:cubicBezTo>
                  <a:lnTo>
                    <a:pt x="305" y="40"/>
                  </a:lnTo>
                  <a:cubicBezTo>
                    <a:pt x="305" y="28"/>
                    <a:pt x="305" y="13"/>
                    <a:pt x="293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g23a5bf0fd63_0_138"/>
            <p:cNvSpPr/>
            <p:nvPr/>
          </p:nvSpPr>
          <p:spPr>
            <a:xfrm>
              <a:off x="3124998" y="2210461"/>
              <a:ext cx="593434" cy="785423"/>
            </a:xfrm>
            <a:custGeom>
              <a:rect b="b" l="l" r="r" t="t"/>
              <a:pathLst>
                <a:path extrusionOk="0" h="3428" w="2590">
                  <a:moveTo>
                    <a:pt x="1" y="1"/>
                  </a:moveTo>
                  <a:lnTo>
                    <a:pt x="1" y="3427"/>
                  </a:lnTo>
                  <a:lnTo>
                    <a:pt x="2590" y="3427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g23a5bf0fd63_0_138"/>
            <p:cNvSpPr/>
            <p:nvPr/>
          </p:nvSpPr>
          <p:spPr>
            <a:xfrm>
              <a:off x="3192133" y="2350227"/>
              <a:ext cx="259140" cy="8476"/>
            </a:xfrm>
            <a:custGeom>
              <a:rect b="b" l="l" r="r" t="t"/>
              <a:pathLst>
                <a:path extrusionOk="0" h="37" w="1131">
                  <a:moveTo>
                    <a:pt x="25" y="0"/>
                  </a:moveTo>
                  <a:cubicBezTo>
                    <a:pt x="12" y="0"/>
                    <a:pt x="0" y="12"/>
                    <a:pt x="0" y="24"/>
                  </a:cubicBezTo>
                  <a:cubicBezTo>
                    <a:pt x="0" y="37"/>
                    <a:pt x="12" y="37"/>
                    <a:pt x="25" y="37"/>
                  </a:cubicBezTo>
                  <a:lnTo>
                    <a:pt x="1103" y="37"/>
                  </a:lnTo>
                  <a:cubicBezTo>
                    <a:pt x="1118" y="37"/>
                    <a:pt x="1130" y="37"/>
                    <a:pt x="1130" y="24"/>
                  </a:cubicBezTo>
                  <a:cubicBezTo>
                    <a:pt x="1130" y="12"/>
                    <a:pt x="1118" y="0"/>
                    <a:pt x="1103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g23a5bf0fd63_0_138"/>
            <p:cNvSpPr/>
            <p:nvPr/>
          </p:nvSpPr>
          <p:spPr>
            <a:xfrm>
              <a:off x="3192133" y="2460440"/>
              <a:ext cx="293971" cy="9162"/>
            </a:xfrm>
            <a:custGeom>
              <a:rect b="b" l="l" r="r" t="t"/>
              <a:pathLst>
                <a:path extrusionOk="0" h="40" w="1283">
                  <a:moveTo>
                    <a:pt x="25" y="0"/>
                  </a:moveTo>
                  <a:cubicBezTo>
                    <a:pt x="12" y="0"/>
                    <a:pt x="0" y="12"/>
                    <a:pt x="0" y="25"/>
                  </a:cubicBezTo>
                  <a:cubicBezTo>
                    <a:pt x="0" y="25"/>
                    <a:pt x="12" y="40"/>
                    <a:pt x="25" y="40"/>
                  </a:cubicBezTo>
                  <a:lnTo>
                    <a:pt x="1255" y="40"/>
                  </a:lnTo>
                  <a:cubicBezTo>
                    <a:pt x="1270" y="40"/>
                    <a:pt x="1282" y="25"/>
                    <a:pt x="1282" y="25"/>
                  </a:cubicBezTo>
                  <a:cubicBezTo>
                    <a:pt x="1282" y="12"/>
                    <a:pt x="1270" y="0"/>
                    <a:pt x="1255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g23a5bf0fd63_0_138"/>
            <p:cNvSpPr/>
            <p:nvPr/>
          </p:nvSpPr>
          <p:spPr>
            <a:xfrm>
              <a:off x="3192133" y="2814888"/>
              <a:ext cx="293971" cy="9162"/>
            </a:xfrm>
            <a:custGeom>
              <a:rect b="b" l="l" r="r" t="t"/>
              <a:pathLst>
                <a:path extrusionOk="0" h="40" w="1283">
                  <a:moveTo>
                    <a:pt x="25" y="0"/>
                  </a:moveTo>
                  <a:cubicBezTo>
                    <a:pt x="12" y="0"/>
                    <a:pt x="0" y="0"/>
                    <a:pt x="0" y="16"/>
                  </a:cubicBezTo>
                  <a:cubicBezTo>
                    <a:pt x="0" y="28"/>
                    <a:pt x="12" y="40"/>
                    <a:pt x="25" y="40"/>
                  </a:cubicBezTo>
                  <a:lnTo>
                    <a:pt x="1255" y="40"/>
                  </a:lnTo>
                  <a:cubicBezTo>
                    <a:pt x="1270" y="40"/>
                    <a:pt x="1282" y="28"/>
                    <a:pt x="1282" y="16"/>
                  </a:cubicBezTo>
                  <a:cubicBezTo>
                    <a:pt x="1282" y="0"/>
                    <a:pt x="1270" y="0"/>
                    <a:pt x="1255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g23a5bf0fd63_0_138"/>
            <p:cNvSpPr/>
            <p:nvPr/>
          </p:nvSpPr>
          <p:spPr>
            <a:xfrm>
              <a:off x="3192133" y="2539252"/>
              <a:ext cx="453672" cy="8476"/>
            </a:xfrm>
            <a:custGeom>
              <a:rect b="b" l="l" r="r" t="t"/>
              <a:pathLst>
                <a:path extrusionOk="0" h="37" w="1980">
                  <a:moveTo>
                    <a:pt x="25" y="0"/>
                  </a:moveTo>
                  <a:cubicBezTo>
                    <a:pt x="12" y="0"/>
                    <a:pt x="0" y="13"/>
                    <a:pt x="0" y="25"/>
                  </a:cubicBezTo>
                  <a:cubicBezTo>
                    <a:pt x="0" y="25"/>
                    <a:pt x="12" y="37"/>
                    <a:pt x="25" y="37"/>
                  </a:cubicBezTo>
                  <a:lnTo>
                    <a:pt x="1968" y="37"/>
                  </a:lnTo>
                  <a:lnTo>
                    <a:pt x="1980" y="25"/>
                  </a:lnTo>
                  <a:cubicBezTo>
                    <a:pt x="1980" y="13"/>
                    <a:pt x="1968" y="0"/>
                    <a:pt x="1968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g23a5bf0fd63_0_138"/>
            <p:cNvSpPr/>
            <p:nvPr/>
          </p:nvSpPr>
          <p:spPr>
            <a:xfrm>
              <a:off x="3192133" y="2722095"/>
              <a:ext cx="453672" cy="9162"/>
            </a:xfrm>
            <a:custGeom>
              <a:rect b="b" l="l" r="r" t="t"/>
              <a:pathLst>
                <a:path extrusionOk="0" h="40" w="1980">
                  <a:moveTo>
                    <a:pt x="25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0" y="25"/>
                    <a:pt x="12" y="40"/>
                    <a:pt x="25" y="40"/>
                  </a:cubicBezTo>
                  <a:lnTo>
                    <a:pt x="1968" y="40"/>
                  </a:lnTo>
                  <a:cubicBezTo>
                    <a:pt x="1968" y="40"/>
                    <a:pt x="1980" y="25"/>
                    <a:pt x="1980" y="12"/>
                  </a:cubicBezTo>
                  <a:cubicBezTo>
                    <a:pt x="1980" y="0"/>
                    <a:pt x="1968" y="0"/>
                    <a:pt x="1968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g23a5bf0fd63_0_138"/>
            <p:cNvSpPr/>
            <p:nvPr/>
          </p:nvSpPr>
          <p:spPr>
            <a:xfrm>
              <a:off x="3503285" y="2460440"/>
              <a:ext cx="142517" cy="9162"/>
            </a:xfrm>
            <a:custGeom>
              <a:rect b="b" l="l" r="r" t="t"/>
              <a:pathLst>
                <a:path extrusionOk="0" h="40" w="622">
                  <a:moveTo>
                    <a:pt x="25" y="0"/>
                  </a:moveTo>
                  <a:cubicBezTo>
                    <a:pt x="13" y="0"/>
                    <a:pt x="1" y="12"/>
                    <a:pt x="1" y="25"/>
                  </a:cubicBezTo>
                  <a:cubicBezTo>
                    <a:pt x="1" y="25"/>
                    <a:pt x="13" y="40"/>
                    <a:pt x="25" y="40"/>
                  </a:cubicBezTo>
                  <a:lnTo>
                    <a:pt x="610" y="40"/>
                  </a:lnTo>
                  <a:lnTo>
                    <a:pt x="622" y="25"/>
                  </a:lnTo>
                  <a:cubicBezTo>
                    <a:pt x="622" y="12"/>
                    <a:pt x="610" y="0"/>
                    <a:pt x="610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g23a5bf0fd63_0_138"/>
            <p:cNvSpPr/>
            <p:nvPr/>
          </p:nvSpPr>
          <p:spPr>
            <a:xfrm>
              <a:off x="3192133" y="2632045"/>
              <a:ext cx="142517" cy="8476"/>
            </a:xfrm>
            <a:custGeom>
              <a:rect b="b" l="l" r="r" t="t"/>
              <a:pathLst>
                <a:path extrusionOk="0" h="37" w="622">
                  <a:moveTo>
                    <a:pt x="25" y="0"/>
                  </a:moveTo>
                  <a:cubicBezTo>
                    <a:pt x="12" y="0"/>
                    <a:pt x="0" y="0"/>
                    <a:pt x="0" y="13"/>
                  </a:cubicBezTo>
                  <a:cubicBezTo>
                    <a:pt x="0" y="25"/>
                    <a:pt x="12" y="37"/>
                    <a:pt x="25" y="37"/>
                  </a:cubicBezTo>
                  <a:lnTo>
                    <a:pt x="609" y="37"/>
                  </a:lnTo>
                  <a:cubicBezTo>
                    <a:pt x="609" y="37"/>
                    <a:pt x="622" y="25"/>
                    <a:pt x="622" y="13"/>
                  </a:cubicBezTo>
                  <a:cubicBezTo>
                    <a:pt x="622" y="0"/>
                    <a:pt x="609" y="0"/>
                    <a:pt x="609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g23a5bf0fd63_0_138"/>
            <p:cNvSpPr/>
            <p:nvPr/>
          </p:nvSpPr>
          <p:spPr>
            <a:xfrm>
              <a:off x="3308527" y="2116982"/>
              <a:ext cx="75611" cy="169091"/>
            </a:xfrm>
            <a:custGeom>
              <a:rect b="b" l="l" r="r" t="t"/>
              <a:pathLst>
                <a:path extrusionOk="0" h="738" w="330">
                  <a:moveTo>
                    <a:pt x="190" y="1"/>
                  </a:moveTo>
                  <a:cubicBezTo>
                    <a:pt x="114" y="1"/>
                    <a:pt x="37" y="53"/>
                    <a:pt x="37" y="141"/>
                  </a:cubicBezTo>
                  <a:lnTo>
                    <a:pt x="1" y="586"/>
                  </a:lnTo>
                  <a:cubicBezTo>
                    <a:pt x="1" y="662"/>
                    <a:pt x="50" y="726"/>
                    <a:pt x="126" y="738"/>
                  </a:cubicBezTo>
                  <a:cubicBezTo>
                    <a:pt x="202" y="738"/>
                    <a:pt x="278" y="674"/>
                    <a:pt x="278" y="598"/>
                  </a:cubicBezTo>
                  <a:lnTo>
                    <a:pt x="318" y="153"/>
                  </a:lnTo>
                  <a:cubicBezTo>
                    <a:pt x="330" y="77"/>
                    <a:pt x="266" y="16"/>
                    <a:pt x="190" y="1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g23a5bf0fd63_0_138"/>
            <p:cNvSpPr/>
            <p:nvPr/>
          </p:nvSpPr>
          <p:spPr>
            <a:xfrm>
              <a:off x="3241630" y="2111486"/>
              <a:ext cx="75611" cy="175044"/>
            </a:xfrm>
            <a:custGeom>
              <a:rect b="b" l="l" r="r" t="t"/>
              <a:pathLst>
                <a:path extrusionOk="0" h="764" w="330">
                  <a:moveTo>
                    <a:pt x="189" y="0"/>
                  </a:moveTo>
                  <a:cubicBezTo>
                    <a:pt x="113" y="0"/>
                    <a:pt x="49" y="52"/>
                    <a:pt x="37" y="128"/>
                  </a:cubicBezTo>
                  <a:lnTo>
                    <a:pt x="1" y="610"/>
                  </a:lnTo>
                  <a:cubicBezTo>
                    <a:pt x="1" y="686"/>
                    <a:pt x="49" y="762"/>
                    <a:pt x="141" y="762"/>
                  </a:cubicBezTo>
                  <a:cubicBezTo>
                    <a:pt x="147" y="763"/>
                    <a:pt x="153" y="763"/>
                    <a:pt x="159" y="763"/>
                  </a:cubicBezTo>
                  <a:cubicBezTo>
                    <a:pt x="227" y="763"/>
                    <a:pt x="279" y="704"/>
                    <a:pt x="293" y="634"/>
                  </a:cubicBezTo>
                  <a:lnTo>
                    <a:pt x="329" y="153"/>
                  </a:lnTo>
                  <a:cubicBezTo>
                    <a:pt x="329" y="77"/>
                    <a:pt x="278" y="13"/>
                    <a:pt x="189" y="0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g23a5bf0fd63_0_138"/>
            <p:cNvSpPr/>
            <p:nvPr/>
          </p:nvSpPr>
          <p:spPr>
            <a:xfrm>
              <a:off x="3372224" y="2146078"/>
              <a:ext cx="72630" cy="131745"/>
            </a:xfrm>
            <a:custGeom>
              <a:rect b="b" l="l" r="r" t="t"/>
              <a:pathLst>
                <a:path extrusionOk="0" h="575" w="317">
                  <a:moveTo>
                    <a:pt x="161" y="0"/>
                  </a:moveTo>
                  <a:cubicBezTo>
                    <a:pt x="93" y="0"/>
                    <a:pt x="39" y="60"/>
                    <a:pt x="27" y="130"/>
                  </a:cubicBezTo>
                  <a:lnTo>
                    <a:pt x="0" y="422"/>
                  </a:lnTo>
                  <a:cubicBezTo>
                    <a:pt x="0" y="498"/>
                    <a:pt x="64" y="559"/>
                    <a:pt x="140" y="574"/>
                  </a:cubicBezTo>
                  <a:cubicBezTo>
                    <a:pt x="216" y="574"/>
                    <a:pt x="280" y="523"/>
                    <a:pt x="292" y="434"/>
                  </a:cubicBezTo>
                  <a:lnTo>
                    <a:pt x="317" y="154"/>
                  </a:lnTo>
                  <a:cubicBezTo>
                    <a:pt x="317" y="78"/>
                    <a:pt x="256" y="2"/>
                    <a:pt x="180" y="2"/>
                  </a:cubicBezTo>
                  <a:cubicBezTo>
                    <a:pt x="173" y="1"/>
                    <a:pt x="167" y="0"/>
                    <a:pt x="161" y="0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g23a5bf0fd63_0_138"/>
            <p:cNvSpPr/>
            <p:nvPr/>
          </p:nvSpPr>
          <p:spPr>
            <a:xfrm>
              <a:off x="3436379" y="2151583"/>
              <a:ext cx="69887" cy="97145"/>
            </a:xfrm>
            <a:custGeom>
              <a:rect b="b" l="l" r="r" t="t"/>
              <a:pathLst>
                <a:path extrusionOk="0" h="422" w="305">
                  <a:moveTo>
                    <a:pt x="155" y="1"/>
                  </a:moveTo>
                  <a:cubicBezTo>
                    <a:pt x="78" y="1"/>
                    <a:pt x="24" y="60"/>
                    <a:pt x="12" y="130"/>
                  </a:cubicBezTo>
                  <a:lnTo>
                    <a:pt x="12" y="270"/>
                  </a:lnTo>
                  <a:cubicBezTo>
                    <a:pt x="0" y="346"/>
                    <a:pt x="64" y="422"/>
                    <a:pt x="140" y="422"/>
                  </a:cubicBezTo>
                  <a:cubicBezTo>
                    <a:pt x="147" y="423"/>
                    <a:pt x="153" y="424"/>
                    <a:pt x="159" y="424"/>
                  </a:cubicBezTo>
                  <a:cubicBezTo>
                    <a:pt x="227" y="424"/>
                    <a:pt x="281" y="364"/>
                    <a:pt x="293" y="294"/>
                  </a:cubicBezTo>
                  <a:lnTo>
                    <a:pt x="305" y="154"/>
                  </a:lnTo>
                  <a:cubicBezTo>
                    <a:pt x="305" y="66"/>
                    <a:pt x="253" y="2"/>
                    <a:pt x="177" y="2"/>
                  </a:cubicBezTo>
                  <a:cubicBezTo>
                    <a:pt x="170" y="1"/>
                    <a:pt x="162" y="1"/>
                    <a:pt x="155" y="1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g23a5bf0fd63_0_138"/>
            <p:cNvSpPr/>
            <p:nvPr/>
          </p:nvSpPr>
          <p:spPr>
            <a:xfrm>
              <a:off x="3305098" y="2140811"/>
              <a:ext cx="17638" cy="115936"/>
            </a:xfrm>
            <a:custGeom>
              <a:rect b="b" l="l" r="r" t="t"/>
              <a:pathLst>
                <a:path extrusionOk="0" h="506" w="77">
                  <a:moveTo>
                    <a:pt x="52" y="0"/>
                  </a:moveTo>
                  <a:cubicBezTo>
                    <a:pt x="40" y="0"/>
                    <a:pt x="28" y="13"/>
                    <a:pt x="28" y="25"/>
                  </a:cubicBezTo>
                  <a:lnTo>
                    <a:pt x="1" y="482"/>
                  </a:lnTo>
                  <a:cubicBezTo>
                    <a:pt x="1" y="494"/>
                    <a:pt x="1" y="506"/>
                    <a:pt x="16" y="506"/>
                  </a:cubicBezTo>
                  <a:lnTo>
                    <a:pt x="28" y="506"/>
                  </a:lnTo>
                  <a:cubicBezTo>
                    <a:pt x="40" y="506"/>
                    <a:pt x="52" y="494"/>
                    <a:pt x="52" y="482"/>
                  </a:cubicBezTo>
                  <a:lnTo>
                    <a:pt x="77" y="37"/>
                  </a:lnTo>
                  <a:cubicBezTo>
                    <a:pt x="77" y="13"/>
                    <a:pt x="65" y="13"/>
                    <a:pt x="52" y="0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g23a5bf0fd63_0_138"/>
            <p:cNvSpPr/>
            <p:nvPr/>
          </p:nvSpPr>
          <p:spPr>
            <a:xfrm>
              <a:off x="3372224" y="2155469"/>
              <a:ext cx="20391" cy="104936"/>
            </a:xfrm>
            <a:custGeom>
              <a:rect b="b" l="l" r="r" t="t"/>
              <a:pathLst>
                <a:path extrusionOk="0" h="458" w="89">
                  <a:moveTo>
                    <a:pt x="64" y="0"/>
                  </a:moveTo>
                  <a:cubicBezTo>
                    <a:pt x="40" y="0"/>
                    <a:pt x="40" y="0"/>
                    <a:pt x="27" y="25"/>
                  </a:cubicBezTo>
                  <a:lnTo>
                    <a:pt x="0" y="430"/>
                  </a:lnTo>
                  <a:cubicBezTo>
                    <a:pt x="0" y="442"/>
                    <a:pt x="12" y="457"/>
                    <a:pt x="27" y="457"/>
                  </a:cubicBezTo>
                  <a:cubicBezTo>
                    <a:pt x="40" y="457"/>
                    <a:pt x="52" y="457"/>
                    <a:pt x="52" y="442"/>
                  </a:cubicBezTo>
                  <a:lnTo>
                    <a:pt x="76" y="25"/>
                  </a:lnTo>
                  <a:cubicBezTo>
                    <a:pt x="88" y="13"/>
                    <a:pt x="76" y="0"/>
                    <a:pt x="64" y="0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g23a5bf0fd63_0_138"/>
            <p:cNvSpPr/>
            <p:nvPr/>
          </p:nvSpPr>
          <p:spPr>
            <a:xfrm>
              <a:off x="3436379" y="2163726"/>
              <a:ext cx="14895" cy="84774"/>
            </a:xfrm>
            <a:custGeom>
              <a:rect b="b" l="l" r="r" t="t"/>
              <a:pathLst>
                <a:path extrusionOk="0" h="370" w="65">
                  <a:moveTo>
                    <a:pt x="37" y="1"/>
                  </a:moveTo>
                  <a:cubicBezTo>
                    <a:pt x="25" y="1"/>
                    <a:pt x="12" y="1"/>
                    <a:pt x="12" y="25"/>
                  </a:cubicBezTo>
                  <a:lnTo>
                    <a:pt x="0" y="345"/>
                  </a:lnTo>
                  <a:cubicBezTo>
                    <a:pt x="0" y="357"/>
                    <a:pt x="12" y="369"/>
                    <a:pt x="25" y="369"/>
                  </a:cubicBezTo>
                  <a:cubicBezTo>
                    <a:pt x="37" y="369"/>
                    <a:pt x="52" y="369"/>
                    <a:pt x="52" y="357"/>
                  </a:cubicBezTo>
                  <a:lnTo>
                    <a:pt x="64" y="25"/>
                  </a:lnTo>
                  <a:cubicBezTo>
                    <a:pt x="64" y="13"/>
                    <a:pt x="52" y="1"/>
                    <a:pt x="37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g23a5bf0fd63_0_138"/>
            <p:cNvSpPr/>
            <p:nvPr/>
          </p:nvSpPr>
          <p:spPr>
            <a:xfrm>
              <a:off x="1665259" y="2262929"/>
              <a:ext cx="1372932" cy="1235873"/>
            </a:xfrm>
            <a:custGeom>
              <a:rect b="b" l="l" r="r" t="t"/>
              <a:pathLst>
                <a:path extrusionOk="0" h="5394" w="5992">
                  <a:moveTo>
                    <a:pt x="1944" y="0"/>
                  </a:moveTo>
                  <a:lnTo>
                    <a:pt x="1587" y="13"/>
                  </a:lnTo>
                  <a:cubicBezTo>
                    <a:pt x="1082" y="25"/>
                    <a:pt x="598" y="317"/>
                    <a:pt x="409" y="798"/>
                  </a:cubicBezTo>
                  <a:cubicBezTo>
                    <a:pt x="381" y="862"/>
                    <a:pt x="357" y="926"/>
                    <a:pt x="345" y="1002"/>
                  </a:cubicBezTo>
                  <a:lnTo>
                    <a:pt x="28" y="2461"/>
                  </a:lnTo>
                  <a:cubicBezTo>
                    <a:pt x="1" y="2562"/>
                    <a:pt x="77" y="2653"/>
                    <a:pt x="180" y="2665"/>
                  </a:cubicBezTo>
                  <a:lnTo>
                    <a:pt x="1118" y="2689"/>
                  </a:lnTo>
                  <a:lnTo>
                    <a:pt x="902" y="5394"/>
                  </a:lnTo>
                  <a:lnTo>
                    <a:pt x="5117" y="5394"/>
                  </a:lnTo>
                  <a:lnTo>
                    <a:pt x="5026" y="2830"/>
                  </a:lnTo>
                  <a:lnTo>
                    <a:pt x="5927" y="1876"/>
                  </a:lnTo>
                  <a:cubicBezTo>
                    <a:pt x="5991" y="1800"/>
                    <a:pt x="5991" y="1688"/>
                    <a:pt x="5915" y="1611"/>
                  </a:cubicBezTo>
                  <a:lnTo>
                    <a:pt x="4709" y="482"/>
                  </a:lnTo>
                  <a:cubicBezTo>
                    <a:pt x="4508" y="229"/>
                    <a:pt x="4204" y="64"/>
                    <a:pt x="3859" y="64"/>
                  </a:cubicBezTo>
                  <a:lnTo>
                    <a:pt x="1996" y="0"/>
                  </a:lnTo>
                  <a:cubicBezTo>
                    <a:pt x="1980" y="0"/>
                    <a:pt x="1956" y="0"/>
                    <a:pt x="1944" y="13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g23a5bf0fd63_0_138"/>
            <p:cNvSpPr/>
            <p:nvPr/>
          </p:nvSpPr>
          <p:spPr>
            <a:xfrm>
              <a:off x="2165664" y="1449543"/>
              <a:ext cx="526300" cy="374152"/>
            </a:xfrm>
            <a:custGeom>
              <a:rect b="b" l="l" r="r" t="t"/>
              <a:pathLst>
                <a:path extrusionOk="0" h="1632" w="2297">
                  <a:moveTo>
                    <a:pt x="1320" y="1"/>
                  </a:moveTo>
                  <a:cubicBezTo>
                    <a:pt x="1288" y="1"/>
                    <a:pt x="1254" y="3"/>
                    <a:pt x="1219" y="8"/>
                  </a:cubicBezTo>
                  <a:cubicBezTo>
                    <a:pt x="1091" y="21"/>
                    <a:pt x="966" y="85"/>
                    <a:pt x="902" y="200"/>
                  </a:cubicBezTo>
                  <a:cubicBezTo>
                    <a:pt x="890" y="213"/>
                    <a:pt x="877" y="225"/>
                    <a:pt x="862" y="249"/>
                  </a:cubicBezTo>
                  <a:cubicBezTo>
                    <a:pt x="862" y="264"/>
                    <a:pt x="686" y="276"/>
                    <a:pt x="673" y="289"/>
                  </a:cubicBezTo>
                  <a:cubicBezTo>
                    <a:pt x="509" y="325"/>
                    <a:pt x="305" y="389"/>
                    <a:pt x="229" y="554"/>
                  </a:cubicBezTo>
                  <a:cubicBezTo>
                    <a:pt x="192" y="618"/>
                    <a:pt x="177" y="706"/>
                    <a:pt x="177" y="782"/>
                  </a:cubicBezTo>
                  <a:cubicBezTo>
                    <a:pt x="52" y="873"/>
                    <a:pt x="0" y="1050"/>
                    <a:pt x="52" y="1202"/>
                  </a:cubicBezTo>
                  <a:lnTo>
                    <a:pt x="177" y="1595"/>
                  </a:lnTo>
                  <a:cubicBezTo>
                    <a:pt x="204" y="1583"/>
                    <a:pt x="229" y="1583"/>
                    <a:pt x="268" y="1583"/>
                  </a:cubicBezTo>
                  <a:lnTo>
                    <a:pt x="469" y="1583"/>
                  </a:lnTo>
                  <a:cubicBezTo>
                    <a:pt x="503" y="1607"/>
                    <a:pt x="548" y="1632"/>
                    <a:pt x="585" y="1632"/>
                  </a:cubicBezTo>
                  <a:cubicBezTo>
                    <a:pt x="604" y="1632"/>
                    <a:pt x="621" y="1625"/>
                    <a:pt x="634" y="1607"/>
                  </a:cubicBezTo>
                  <a:cubicBezTo>
                    <a:pt x="649" y="1595"/>
                    <a:pt x="686" y="1431"/>
                    <a:pt x="686" y="1419"/>
                  </a:cubicBezTo>
                  <a:cubicBezTo>
                    <a:pt x="698" y="1367"/>
                    <a:pt x="698" y="1315"/>
                    <a:pt x="698" y="1278"/>
                  </a:cubicBezTo>
                  <a:cubicBezTo>
                    <a:pt x="698" y="1190"/>
                    <a:pt x="698" y="1102"/>
                    <a:pt x="710" y="1010"/>
                  </a:cubicBezTo>
                  <a:cubicBezTo>
                    <a:pt x="762" y="1062"/>
                    <a:pt x="838" y="1087"/>
                    <a:pt x="914" y="1087"/>
                  </a:cubicBezTo>
                  <a:lnTo>
                    <a:pt x="1243" y="1087"/>
                  </a:lnTo>
                  <a:cubicBezTo>
                    <a:pt x="1334" y="1087"/>
                    <a:pt x="1423" y="1050"/>
                    <a:pt x="1487" y="986"/>
                  </a:cubicBezTo>
                  <a:lnTo>
                    <a:pt x="1523" y="986"/>
                  </a:lnTo>
                  <a:cubicBezTo>
                    <a:pt x="1563" y="1087"/>
                    <a:pt x="1675" y="1163"/>
                    <a:pt x="1791" y="1163"/>
                  </a:cubicBezTo>
                  <a:lnTo>
                    <a:pt x="1956" y="1163"/>
                  </a:lnTo>
                  <a:lnTo>
                    <a:pt x="1956" y="1190"/>
                  </a:lnTo>
                  <a:cubicBezTo>
                    <a:pt x="1960" y="1207"/>
                    <a:pt x="1971" y="1215"/>
                    <a:pt x="1985" y="1215"/>
                  </a:cubicBezTo>
                  <a:cubicBezTo>
                    <a:pt x="2013" y="1215"/>
                    <a:pt x="2054" y="1188"/>
                    <a:pt x="2096" y="1138"/>
                  </a:cubicBezTo>
                  <a:cubicBezTo>
                    <a:pt x="2208" y="1074"/>
                    <a:pt x="2297" y="962"/>
                    <a:pt x="2297" y="822"/>
                  </a:cubicBezTo>
                  <a:lnTo>
                    <a:pt x="2297" y="618"/>
                  </a:lnTo>
                  <a:lnTo>
                    <a:pt x="2284" y="618"/>
                  </a:lnTo>
                  <a:cubicBezTo>
                    <a:pt x="2248" y="453"/>
                    <a:pt x="2108" y="325"/>
                    <a:pt x="1928" y="313"/>
                  </a:cubicBezTo>
                  <a:lnTo>
                    <a:pt x="1879" y="313"/>
                  </a:lnTo>
                  <a:cubicBezTo>
                    <a:pt x="1709" y="167"/>
                    <a:pt x="1579" y="1"/>
                    <a:pt x="1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g23a5bf0fd63_0_138"/>
            <p:cNvSpPr/>
            <p:nvPr/>
          </p:nvSpPr>
          <p:spPr>
            <a:xfrm>
              <a:off x="2148245" y="1655073"/>
              <a:ext cx="497659" cy="730435"/>
            </a:xfrm>
            <a:custGeom>
              <a:rect b="b" l="l" r="r" t="t"/>
              <a:pathLst>
                <a:path extrusionOk="0" h="3188" w="2172">
                  <a:moveTo>
                    <a:pt x="725" y="1"/>
                  </a:moveTo>
                  <a:lnTo>
                    <a:pt x="725" y="686"/>
                  </a:lnTo>
                  <a:lnTo>
                    <a:pt x="344" y="686"/>
                  </a:lnTo>
                  <a:cubicBezTo>
                    <a:pt x="305" y="686"/>
                    <a:pt x="280" y="686"/>
                    <a:pt x="253" y="698"/>
                  </a:cubicBezTo>
                  <a:cubicBezTo>
                    <a:pt x="116" y="738"/>
                    <a:pt x="0" y="863"/>
                    <a:pt x="0" y="1027"/>
                  </a:cubicBezTo>
                  <a:lnTo>
                    <a:pt x="0" y="1067"/>
                  </a:lnTo>
                  <a:cubicBezTo>
                    <a:pt x="0" y="1243"/>
                    <a:pt x="153" y="1396"/>
                    <a:pt x="344" y="1396"/>
                  </a:cubicBezTo>
                  <a:lnTo>
                    <a:pt x="433" y="1396"/>
                  </a:lnTo>
                  <a:lnTo>
                    <a:pt x="344" y="2538"/>
                  </a:lnTo>
                  <a:cubicBezTo>
                    <a:pt x="305" y="2870"/>
                    <a:pt x="558" y="3159"/>
                    <a:pt x="890" y="3186"/>
                  </a:cubicBezTo>
                  <a:lnTo>
                    <a:pt x="953" y="3186"/>
                  </a:lnTo>
                  <a:cubicBezTo>
                    <a:pt x="969" y="3187"/>
                    <a:pt x="984" y="3188"/>
                    <a:pt x="999" y="3188"/>
                  </a:cubicBezTo>
                  <a:cubicBezTo>
                    <a:pt x="1309" y="3188"/>
                    <a:pt x="1576" y="2954"/>
                    <a:pt x="1599" y="2626"/>
                  </a:cubicBezTo>
                  <a:lnTo>
                    <a:pt x="1623" y="2209"/>
                  </a:lnTo>
                  <a:cubicBezTo>
                    <a:pt x="1928" y="2197"/>
                    <a:pt x="2172" y="1956"/>
                    <a:pt x="2172" y="1664"/>
                  </a:cubicBezTo>
                  <a:lnTo>
                    <a:pt x="2172" y="330"/>
                  </a:lnTo>
                  <a:cubicBezTo>
                    <a:pt x="2172" y="305"/>
                    <a:pt x="2172" y="266"/>
                    <a:pt x="2156" y="241"/>
                  </a:cubicBezTo>
                  <a:cubicBezTo>
                    <a:pt x="2120" y="266"/>
                    <a:pt x="2068" y="266"/>
                    <a:pt x="2019" y="266"/>
                  </a:cubicBezTo>
                  <a:lnTo>
                    <a:pt x="1867" y="266"/>
                  </a:lnTo>
                  <a:cubicBezTo>
                    <a:pt x="1739" y="266"/>
                    <a:pt x="1623" y="177"/>
                    <a:pt x="1587" y="65"/>
                  </a:cubicBezTo>
                  <a:cubicBezTo>
                    <a:pt x="1523" y="141"/>
                    <a:pt x="1422" y="190"/>
                    <a:pt x="1319" y="190"/>
                  </a:cubicBezTo>
                  <a:lnTo>
                    <a:pt x="990" y="190"/>
                  </a:lnTo>
                  <a:cubicBezTo>
                    <a:pt x="862" y="190"/>
                    <a:pt x="762" y="113"/>
                    <a:pt x="725" y="1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g23a5bf0fd63_0_138"/>
            <p:cNvSpPr/>
            <p:nvPr/>
          </p:nvSpPr>
          <p:spPr>
            <a:xfrm>
              <a:off x="2342775" y="2114229"/>
              <a:ext cx="177576" cy="125100"/>
            </a:xfrm>
            <a:custGeom>
              <a:rect b="b" l="l" r="r" t="t"/>
              <a:pathLst>
                <a:path extrusionOk="0" h="546" w="775">
                  <a:moveTo>
                    <a:pt x="1" y="1"/>
                  </a:moveTo>
                  <a:cubicBezTo>
                    <a:pt x="1" y="1"/>
                    <a:pt x="89" y="546"/>
                    <a:pt x="750" y="546"/>
                  </a:cubicBezTo>
                  <a:lnTo>
                    <a:pt x="774" y="205"/>
                  </a:lnTo>
                  <a:lnTo>
                    <a:pt x="774" y="205"/>
                  </a:lnTo>
                  <a:cubicBezTo>
                    <a:pt x="774" y="205"/>
                    <a:pt x="741" y="207"/>
                    <a:pt x="687" y="207"/>
                  </a:cubicBezTo>
                  <a:cubicBezTo>
                    <a:pt x="510" y="207"/>
                    <a:pt x="118" y="185"/>
                    <a:pt x="1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g23a5bf0fd63_0_138"/>
            <p:cNvSpPr/>
            <p:nvPr/>
          </p:nvSpPr>
          <p:spPr>
            <a:xfrm>
              <a:off x="2142521" y="2209547"/>
              <a:ext cx="439233" cy="273111"/>
            </a:xfrm>
            <a:custGeom>
              <a:rect b="b" l="l" r="r" t="t"/>
              <a:pathLst>
                <a:path extrusionOk="0" h="1192" w="1917">
                  <a:moveTo>
                    <a:pt x="286" y="0"/>
                  </a:moveTo>
                  <a:cubicBezTo>
                    <a:pt x="267" y="0"/>
                    <a:pt x="248" y="9"/>
                    <a:pt x="241" y="29"/>
                  </a:cubicBezTo>
                  <a:lnTo>
                    <a:pt x="25" y="474"/>
                  </a:lnTo>
                  <a:cubicBezTo>
                    <a:pt x="1" y="510"/>
                    <a:pt x="13" y="574"/>
                    <a:pt x="37" y="614"/>
                  </a:cubicBezTo>
                  <a:lnTo>
                    <a:pt x="494" y="1147"/>
                  </a:lnTo>
                  <a:cubicBezTo>
                    <a:pt x="517" y="1175"/>
                    <a:pt x="555" y="1191"/>
                    <a:pt x="593" y="1191"/>
                  </a:cubicBezTo>
                  <a:cubicBezTo>
                    <a:pt x="622" y="1191"/>
                    <a:pt x="652" y="1182"/>
                    <a:pt x="674" y="1159"/>
                  </a:cubicBezTo>
                  <a:lnTo>
                    <a:pt x="1091" y="766"/>
                  </a:lnTo>
                  <a:cubicBezTo>
                    <a:pt x="1097" y="760"/>
                    <a:pt x="1103" y="757"/>
                    <a:pt x="1110" y="757"/>
                  </a:cubicBezTo>
                  <a:cubicBezTo>
                    <a:pt x="1116" y="757"/>
                    <a:pt x="1123" y="760"/>
                    <a:pt x="1131" y="766"/>
                  </a:cubicBezTo>
                  <a:lnTo>
                    <a:pt x="1396" y="1071"/>
                  </a:lnTo>
                  <a:cubicBezTo>
                    <a:pt x="1416" y="1095"/>
                    <a:pt x="1438" y="1107"/>
                    <a:pt x="1458" y="1107"/>
                  </a:cubicBezTo>
                  <a:cubicBezTo>
                    <a:pt x="1479" y="1107"/>
                    <a:pt x="1498" y="1095"/>
                    <a:pt x="1511" y="1071"/>
                  </a:cubicBezTo>
                  <a:lnTo>
                    <a:pt x="1877" y="651"/>
                  </a:lnTo>
                  <a:cubicBezTo>
                    <a:pt x="1916" y="614"/>
                    <a:pt x="1916" y="562"/>
                    <a:pt x="1904" y="526"/>
                  </a:cubicBezTo>
                  <a:lnTo>
                    <a:pt x="1764" y="157"/>
                  </a:lnTo>
                  <a:cubicBezTo>
                    <a:pt x="1756" y="105"/>
                    <a:pt x="1723" y="75"/>
                    <a:pt x="1686" y="75"/>
                  </a:cubicBezTo>
                  <a:cubicBezTo>
                    <a:pt x="1669" y="75"/>
                    <a:pt x="1652" y="81"/>
                    <a:pt x="1636" y="93"/>
                  </a:cubicBezTo>
                  <a:lnTo>
                    <a:pt x="1116" y="638"/>
                  </a:lnTo>
                  <a:cubicBezTo>
                    <a:pt x="1116" y="644"/>
                    <a:pt x="1112" y="648"/>
                    <a:pt x="1109" y="648"/>
                  </a:cubicBezTo>
                  <a:cubicBezTo>
                    <a:pt x="1106" y="648"/>
                    <a:pt x="1103" y="644"/>
                    <a:pt x="1103" y="638"/>
                  </a:cubicBezTo>
                  <a:lnTo>
                    <a:pt x="330" y="17"/>
                  </a:lnTo>
                  <a:cubicBezTo>
                    <a:pt x="319" y="6"/>
                    <a:pt x="302" y="0"/>
                    <a:pt x="28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g23a5bf0fd63_0_138"/>
            <p:cNvSpPr/>
            <p:nvPr/>
          </p:nvSpPr>
          <p:spPr>
            <a:xfrm>
              <a:off x="2136331" y="2203127"/>
              <a:ext cx="450918" cy="283873"/>
            </a:xfrm>
            <a:custGeom>
              <a:rect b="b" l="l" r="r" t="t"/>
              <a:pathLst>
                <a:path extrusionOk="0" h="1239" w="1968">
                  <a:moveTo>
                    <a:pt x="345" y="57"/>
                  </a:moveTo>
                  <a:lnTo>
                    <a:pt x="1118" y="691"/>
                  </a:lnTo>
                  <a:cubicBezTo>
                    <a:pt x="1124" y="698"/>
                    <a:pt x="1134" y="702"/>
                    <a:pt x="1144" y="702"/>
                  </a:cubicBezTo>
                  <a:cubicBezTo>
                    <a:pt x="1154" y="702"/>
                    <a:pt x="1164" y="698"/>
                    <a:pt x="1170" y="691"/>
                  </a:cubicBezTo>
                  <a:lnTo>
                    <a:pt x="1691" y="146"/>
                  </a:lnTo>
                  <a:cubicBezTo>
                    <a:pt x="1699" y="137"/>
                    <a:pt x="1708" y="128"/>
                    <a:pt x="1717" y="128"/>
                  </a:cubicBezTo>
                  <a:cubicBezTo>
                    <a:pt x="1720" y="128"/>
                    <a:pt x="1724" y="130"/>
                    <a:pt x="1727" y="133"/>
                  </a:cubicBezTo>
                  <a:cubicBezTo>
                    <a:pt x="1739" y="133"/>
                    <a:pt x="1767" y="158"/>
                    <a:pt x="1767" y="185"/>
                  </a:cubicBezTo>
                  <a:lnTo>
                    <a:pt x="1904" y="554"/>
                  </a:lnTo>
                  <a:cubicBezTo>
                    <a:pt x="1919" y="590"/>
                    <a:pt x="1919" y="630"/>
                    <a:pt x="1892" y="654"/>
                  </a:cubicBezTo>
                  <a:lnTo>
                    <a:pt x="1523" y="1087"/>
                  </a:lnTo>
                  <a:lnTo>
                    <a:pt x="1511" y="1087"/>
                  </a:lnTo>
                  <a:cubicBezTo>
                    <a:pt x="1511" y="1099"/>
                    <a:pt x="1499" y="1111"/>
                    <a:pt x="1487" y="1111"/>
                  </a:cubicBezTo>
                  <a:cubicBezTo>
                    <a:pt x="1474" y="1111"/>
                    <a:pt x="1462" y="1099"/>
                    <a:pt x="1447" y="1087"/>
                  </a:cubicBezTo>
                  <a:lnTo>
                    <a:pt x="1170" y="782"/>
                  </a:lnTo>
                  <a:cubicBezTo>
                    <a:pt x="1170" y="767"/>
                    <a:pt x="1158" y="767"/>
                    <a:pt x="1143" y="767"/>
                  </a:cubicBezTo>
                  <a:cubicBezTo>
                    <a:pt x="1130" y="767"/>
                    <a:pt x="1118" y="767"/>
                    <a:pt x="1106" y="782"/>
                  </a:cubicBezTo>
                  <a:lnTo>
                    <a:pt x="674" y="1175"/>
                  </a:lnTo>
                  <a:cubicBezTo>
                    <a:pt x="665" y="1184"/>
                    <a:pt x="650" y="1192"/>
                    <a:pt x="633" y="1192"/>
                  </a:cubicBezTo>
                  <a:cubicBezTo>
                    <a:pt x="625" y="1192"/>
                    <a:pt x="618" y="1191"/>
                    <a:pt x="610" y="1187"/>
                  </a:cubicBezTo>
                  <a:cubicBezTo>
                    <a:pt x="585" y="1187"/>
                    <a:pt x="561" y="1175"/>
                    <a:pt x="549" y="1163"/>
                  </a:cubicBezTo>
                  <a:lnTo>
                    <a:pt x="92" y="630"/>
                  </a:lnTo>
                  <a:cubicBezTo>
                    <a:pt x="64" y="590"/>
                    <a:pt x="52" y="554"/>
                    <a:pt x="77" y="514"/>
                  </a:cubicBezTo>
                  <a:lnTo>
                    <a:pt x="293" y="69"/>
                  </a:lnTo>
                  <a:cubicBezTo>
                    <a:pt x="293" y="57"/>
                    <a:pt x="305" y="57"/>
                    <a:pt x="305" y="57"/>
                  </a:cubicBezTo>
                  <a:close/>
                  <a:moveTo>
                    <a:pt x="323" y="1"/>
                  </a:moveTo>
                  <a:cubicBezTo>
                    <a:pt x="314" y="1"/>
                    <a:pt x="304" y="2"/>
                    <a:pt x="293" y="6"/>
                  </a:cubicBezTo>
                  <a:cubicBezTo>
                    <a:pt x="281" y="6"/>
                    <a:pt x="256" y="21"/>
                    <a:pt x="244" y="45"/>
                  </a:cubicBezTo>
                  <a:lnTo>
                    <a:pt x="28" y="490"/>
                  </a:lnTo>
                  <a:cubicBezTo>
                    <a:pt x="0" y="538"/>
                    <a:pt x="16" y="602"/>
                    <a:pt x="52" y="654"/>
                  </a:cubicBezTo>
                  <a:lnTo>
                    <a:pt x="509" y="1199"/>
                  </a:lnTo>
                  <a:cubicBezTo>
                    <a:pt x="521" y="1224"/>
                    <a:pt x="561" y="1239"/>
                    <a:pt x="597" y="1239"/>
                  </a:cubicBezTo>
                  <a:lnTo>
                    <a:pt x="610" y="1239"/>
                  </a:lnTo>
                  <a:cubicBezTo>
                    <a:pt x="649" y="1239"/>
                    <a:pt x="686" y="1224"/>
                    <a:pt x="713" y="1212"/>
                  </a:cubicBezTo>
                  <a:lnTo>
                    <a:pt x="1130" y="819"/>
                  </a:lnTo>
                  <a:lnTo>
                    <a:pt x="1411" y="1111"/>
                  </a:lnTo>
                  <a:cubicBezTo>
                    <a:pt x="1423" y="1148"/>
                    <a:pt x="1447" y="1163"/>
                    <a:pt x="1487" y="1163"/>
                  </a:cubicBezTo>
                  <a:cubicBezTo>
                    <a:pt x="1511" y="1163"/>
                    <a:pt x="1538" y="1135"/>
                    <a:pt x="1563" y="1111"/>
                  </a:cubicBezTo>
                  <a:lnTo>
                    <a:pt x="1931" y="691"/>
                  </a:lnTo>
                  <a:cubicBezTo>
                    <a:pt x="1968" y="654"/>
                    <a:pt x="1968" y="590"/>
                    <a:pt x="1956" y="538"/>
                  </a:cubicBezTo>
                  <a:lnTo>
                    <a:pt x="1816" y="173"/>
                  </a:lnTo>
                  <a:cubicBezTo>
                    <a:pt x="1803" y="133"/>
                    <a:pt x="1779" y="97"/>
                    <a:pt x="1739" y="82"/>
                  </a:cubicBezTo>
                  <a:cubicBezTo>
                    <a:pt x="1733" y="78"/>
                    <a:pt x="1726" y="77"/>
                    <a:pt x="1718" y="77"/>
                  </a:cubicBezTo>
                  <a:cubicBezTo>
                    <a:pt x="1695" y="77"/>
                    <a:pt x="1669" y="89"/>
                    <a:pt x="1651" y="109"/>
                  </a:cubicBezTo>
                  <a:lnTo>
                    <a:pt x="1130" y="642"/>
                  </a:lnTo>
                  <a:lnTo>
                    <a:pt x="369" y="21"/>
                  </a:lnTo>
                  <a:cubicBezTo>
                    <a:pt x="360" y="10"/>
                    <a:pt x="345" y="1"/>
                    <a:pt x="323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g23a5bf0fd63_0_138"/>
            <p:cNvSpPr/>
            <p:nvPr/>
          </p:nvSpPr>
          <p:spPr>
            <a:xfrm>
              <a:off x="2607411" y="2547500"/>
              <a:ext cx="276560" cy="44220"/>
            </a:xfrm>
            <a:custGeom>
              <a:rect b="b" l="l" r="r" t="t"/>
              <a:pathLst>
                <a:path extrusionOk="0" h="193" w="1207">
                  <a:moveTo>
                    <a:pt x="52" y="1"/>
                  </a:moveTo>
                  <a:cubicBezTo>
                    <a:pt x="28" y="1"/>
                    <a:pt x="0" y="13"/>
                    <a:pt x="0" y="40"/>
                  </a:cubicBezTo>
                  <a:lnTo>
                    <a:pt x="0" y="141"/>
                  </a:lnTo>
                  <a:cubicBezTo>
                    <a:pt x="0" y="165"/>
                    <a:pt x="28" y="193"/>
                    <a:pt x="52" y="193"/>
                  </a:cubicBezTo>
                  <a:lnTo>
                    <a:pt x="1157" y="193"/>
                  </a:lnTo>
                  <a:cubicBezTo>
                    <a:pt x="1182" y="193"/>
                    <a:pt x="1206" y="165"/>
                    <a:pt x="1206" y="141"/>
                  </a:cubicBezTo>
                  <a:lnTo>
                    <a:pt x="1206" y="40"/>
                  </a:lnTo>
                  <a:cubicBezTo>
                    <a:pt x="1206" y="13"/>
                    <a:pt x="1182" y="1"/>
                    <a:pt x="1157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g23a5bf0fd63_0_138"/>
            <p:cNvSpPr/>
            <p:nvPr/>
          </p:nvSpPr>
          <p:spPr>
            <a:xfrm>
              <a:off x="2587020" y="2602720"/>
              <a:ext cx="317112" cy="372782"/>
            </a:xfrm>
            <a:custGeom>
              <a:rect b="b" l="l" r="r" t="t"/>
              <a:pathLst>
                <a:path extrusionOk="0" h="1627" w="1384">
                  <a:moveTo>
                    <a:pt x="1" y="0"/>
                  </a:moveTo>
                  <a:lnTo>
                    <a:pt x="193" y="1627"/>
                  </a:lnTo>
                  <a:lnTo>
                    <a:pt x="1195" y="1627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g23a5bf0fd63_0_138"/>
            <p:cNvSpPr/>
            <p:nvPr/>
          </p:nvSpPr>
          <p:spPr>
            <a:xfrm>
              <a:off x="2564105" y="2582558"/>
              <a:ext cx="363847" cy="61630"/>
            </a:xfrm>
            <a:custGeom>
              <a:rect b="b" l="l" r="r" t="t"/>
              <a:pathLst>
                <a:path extrusionOk="0" h="269" w="1588">
                  <a:moveTo>
                    <a:pt x="128" y="0"/>
                  </a:moveTo>
                  <a:cubicBezTo>
                    <a:pt x="52" y="0"/>
                    <a:pt x="0" y="52"/>
                    <a:pt x="0" y="128"/>
                  </a:cubicBezTo>
                  <a:cubicBezTo>
                    <a:pt x="0" y="204"/>
                    <a:pt x="52" y="268"/>
                    <a:pt x="128" y="268"/>
                  </a:cubicBezTo>
                  <a:lnTo>
                    <a:pt x="1459" y="268"/>
                  </a:lnTo>
                  <a:cubicBezTo>
                    <a:pt x="1523" y="268"/>
                    <a:pt x="1587" y="204"/>
                    <a:pt x="1587" y="128"/>
                  </a:cubicBezTo>
                  <a:cubicBezTo>
                    <a:pt x="1587" y="52"/>
                    <a:pt x="1523" y="0"/>
                    <a:pt x="1459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g23a5bf0fd63_0_138"/>
            <p:cNvSpPr/>
            <p:nvPr/>
          </p:nvSpPr>
          <p:spPr>
            <a:xfrm>
              <a:off x="2674318" y="2696199"/>
              <a:ext cx="142517" cy="142510"/>
            </a:xfrm>
            <a:custGeom>
              <a:rect b="b" l="l" r="r" t="t"/>
              <a:pathLst>
                <a:path extrusionOk="0" h="622" w="622">
                  <a:moveTo>
                    <a:pt x="305" y="1"/>
                  </a:moveTo>
                  <a:cubicBezTo>
                    <a:pt x="141" y="1"/>
                    <a:pt x="1" y="138"/>
                    <a:pt x="1" y="305"/>
                  </a:cubicBezTo>
                  <a:cubicBezTo>
                    <a:pt x="1" y="482"/>
                    <a:pt x="141" y="622"/>
                    <a:pt x="305" y="622"/>
                  </a:cubicBezTo>
                  <a:cubicBezTo>
                    <a:pt x="485" y="622"/>
                    <a:pt x="622" y="482"/>
                    <a:pt x="622" y="305"/>
                  </a:cubicBezTo>
                  <a:cubicBezTo>
                    <a:pt x="622" y="138"/>
                    <a:pt x="485" y="1"/>
                    <a:pt x="305" y="1"/>
                  </a:cubicBez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g23a5bf0fd63_0_138"/>
            <p:cNvSpPr/>
            <p:nvPr/>
          </p:nvSpPr>
          <p:spPr>
            <a:xfrm>
              <a:off x="1663193" y="2662065"/>
              <a:ext cx="1247127" cy="676591"/>
            </a:xfrm>
            <a:custGeom>
              <a:rect b="b" l="l" r="r" t="t"/>
              <a:pathLst>
                <a:path extrusionOk="0" h="2953" w="5443">
                  <a:moveTo>
                    <a:pt x="4527" y="0"/>
                  </a:moveTo>
                  <a:cubicBezTo>
                    <a:pt x="4516" y="0"/>
                    <a:pt x="4503" y="3"/>
                    <a:pt x="4490" y="9"/>
                  </a:cubicBezTo>
                  <a:cubicBezTo>
                    <a:pt x="4465" y="9"/>
                    <a:pt x="4441" y="22"/>
                    <a:pt x="4426" y="34"/>
                  </a:cubicBezTo>
                  <a:cubicBezTo>
                    <a:pt x="4249" y="162"/>
                    <a:pt x="3792" y="631"/>
                    <a:pt x="3792" y="631"/>
                  </a:cubicBezTo>
                  <a:cubicBezTo>
                    <a:pt x="3740" y="683"/>
                    <a:pt x="3704" y="743"/>
                    <a:pt x="3664" y="807"/>
                  </a:cubicBezTo>
                  <a:lnTo>
                    <a:pt x="1761" y="1404"/>
                  </a:lnTo>
                  <a:lnTo>
                    <a:pt x="1761" y="1404"/>
                  </a:lnTo>
                  <a:lnTo>
                    <a:pt x="1852" y="960"/>
                  </a:lnTo>
                  <a:lnTo>
                    <a:pt x="266" y="911"/>
                  </a:lnTo>
                  <a:lnTo>
                    <a:pt x="74" y="1873"/>
                  </a:lnTo>
                  <a:cubicBezTo>
                    <a:pt x="0" y="2467"/>
                    <a:pt x="480" y="2952"/>
                    <a:pt x="1031" y="2952"/>
                  </a:cubicBezTo>
                  <a:cubicBezTo>
                    <a:pt x="1142" y="2952"/>
                    <a:pt x="1255" y="2933"/>
                    <a:pt x="1368" y="2890"/>
                  </a:cubicBezTo>
                  <a:lnTo>
                    <a:pt x="4072" y="1825"/>
                  </a:lnTo>
                  <a:cubicBezTo>
                    <a:pt x="4136" y="1825"/>
                    <a:pt x="4213" y="1825"/>
                    <a:pt x="4249" y="1797"/>
                  </a:cubicBezTo>
                  <a:lnTo>
                    <a:pt x="5050" y="1456"/>
                  </a:lnTo>
                  <a:cubicBezTo>
                    <a:pt x="5202" y="1392"/>
                    <a:pt x="5263" y="1200"/>
                    <a:pt x="5138" y="1176"/>
                  </a:cubicBezTo>
                  <a:cubicBezTo>
                    <a:pt x="5263" y="1164"/>
                    <a:pt x="5391" y="1112"/>
                    <a:pt x="5367" y="960"/>
                  </a:cubicBezTo>
                  <a:cubicBezTo>
                    <a:pt x="5355" y="871"/>
                    <a:pt x="5291" y="859"/>
                    <a:pt x="5227" y="847"/>
                  </a:cubicBezTo>
                  <a:cubicBezTo>
                    <a:pt x="5339" y="835"/>
                    <a:pt x="5443" y="795"/>
                    <a:pt x="5431" y="683"/>
                  </a:cubicBezTo>
                  <a:cubicBezTo>
                    <a:pt x="5431" y="542"/>
                    <a:pt x="5315" y="515"/>
                    <a:pt x="5215" y="515"/>
                  </a:cubicBezTo>
                  <a:cubicBezTo>
                    <a:pt x="5278" y="503"/>
                    <a:pt x="5355" y="466"/>
                    <a:pt x="5339" y="363"/>
                  </a:cubicBezTo>
                  <a:cubicBezTo>
                    <a:pt x="5312" y="243"/>
                    <a:pt x="5231" y="206"/>
                    <a:pt x="5133" y="206"/>
                  </a:cubicBezTo>
                  <a:cubicBezTo>
                    <a:pt x="5013" y="206"/>
                    <a:pt x="4868" y="260"/>
                    <a:pt x="4758" y="287"/>
                  </a:cubicBezTo>
                  <a:cubicBezTo>
                    <a:pt x="4669" y="314"/>
                    <a:pt x="4593" y="351"/>
                    <a:pt x="4502" y="378"/>
                  </a:cubicBezTo>
                  <a:cubicBezTo>
                    <a:pt x="4541" y="287"/>
                    <a:pt x="4578" y="198"/>
                    <a:pt x="4578" y="98"/>
                  </a:cubicBezTo>
                  <a:cubicBezTo>
                    <a:pt x="4578" y="73"/>
                    <a:pt x="4578" y="34"/>
                    <a:pt x="4554" y="9"/>
                  </a:cubicBezTo>
                  <a:cubicBezTo>
                    <a:pt x="4548" y="3"/>
                    <a:pt x="4538" y="0"/>
                    <a:pt x="4527" y="0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g23a5bf0fd63_0_138"/>
            <p:cNvSpPr/>
            <p:nvPr/>
          </p:nvSpPr>
          <p:spPr>
            <a:xfrm>
              <a:off x="2060957" y="2588053"/>
              <a:ext cx="110441" cy="393166"/>
            </a:xfrm>
            <a:custGeom>
              <a:rect b="b" l="l" r="r" t="t"/>
              <a:pathLst>
                <a:path extrusionOk="0" h="1716" w="482">
                  <a:moveTo>
                    <a:pt x="457" y="1"/>
                  </a:moveTo>
                  <a:cubicBezTo>
                    <a:pt x="445" y="1"/>
                    <a:pt x="433" y="16"/>
                    <a:pt x="433" y="28"/>
                  </a:cubicBezTo>
                  <a:lnTo>
                    <a:pt x="369" y="1182"/>
                  </a:lnTo>
                  <a:cubicBezTo>
                    <a:pt x="369" y="1234"/>
                    <a:pt x="345" y="1258"/>
                    <a:pt x="305" y="1258"/>
                  </a:cubicBezTo>
                  <a:lnTo>
                    <a:pt x="89" y="1258"/>
                  </a:lnTo>
                  <a:lnTo>
                    <a:pt x="13" y="1691"/>
                  </a:lnTo>
                  <a:cubicBezTo>
                    <a:pt x="1" y="1703"/>
                    <a:pt x="13" y="1715"/>
                    <a:pt x="25" y="1715"/>
                  </a:cubicBezTo>
                  <a:lnTo>
                    <a:pt x="40" y="1715"/>
                  </a:lnTo>
                  <a:cubicBezTo>
                    <a:pt x="52" y="1715"/>
                    <a:pt x="52" y="1703"/>
                    <a:pt x="65" y="1691"/>
                  </a:cubicBezTo>
                  <a:lnTo>
                    <a:pt x="141" y="1310"/>
                  </a:lnTo>
                  <a:lnTo>
                    <a:pt x="293" y="1310"/>
                  </a:lnTo>
                  <a:cubicBezTo>
                    <a:pt x="369" y="1310"/>
                    <a:pt x="421" y="1258"/>
                    <a:pt x="421" y="1194"/>
                  </a:cubicBezTo>
                  <a:lnTo>
                    <a:pt x="482" y="28"/>
                  </a:lnTo>
                  <a:cubicBezTo>
                    <a:pt x="482" y="16"/>
                    <a:pt x="470" y="1"/>
                    <a:pt x="457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g23a5bf0fd63_0_138"/>
            <p:cNvSpPr/>
            <p:nvPr/>
          </p:nvSpPr>
          <p:spPr>
            <a:xfrm>
              <a:off x="2596182" y="2710181"/>
              <a:ext cx="113185" cy="79049"/>
            </a:xfrm>
            <a:custGeom>
              <a:rect b="b" l="l" r="r" t="t"/>
              <a:pathLst>
                <a:path extrusionOk="0" h="345" w="492">
                  <a:moveTo>
                    <a:pt x="494" y="0"/>
                  </a:moveTo>
                  <a:lnTo>
                    <a:pt x="494" y="0"/>
                  </a:lnTo>
                  <a:cubicBezTo>
                    <a:pt x="418" y="28"/>
                    <a:pt x="0" y="345"/>
                    <a:pt x="0" y="345"/>
                  </a:cubicBezTo>
                  <a:lnTo>
                    <a:pt x="430" y="16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E58E7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g23a5bf0fd63_0_138"/>
            <p:cNvSpPr/>
            <p:nvPr/>
          </p:nvSpPr>
          <p:spPr>
            <a:xfrm>
              <a:off x="2787959" y="2771582"/>
              <a:ext cx="84774" cy="35058"/>
            </a:xfrm>
            <a:custGeom>
              <a:rect b="b" l="l" r="r" t="t"/>
              <a:pathLst>
                <a:path extrusionOk="0" h="153" w="370">
                  <a:moveTo>
                    <a:pt x="342" y="0"/>
                  </a:moveTo>
                  <a:cubicBezTo>
                    <a:pt x="293" y="13"/>
                    <a:pt x="50" y="89"/>
                    <a:pt x="25" y="101"/>
                  </a:cubicBezTo>
                  <a:cubicBezTo>
                    <a:pt x="13" y="101"/>
                    <a:pt x="1" y="113"/>
                    <a:pt x="13" y="128"/>
                  </a:cubicBezTo>
                  <a:cubicBezTo>
                    <a:pt x="13" y="141"/>
                    <a:pt x="25" y="153"/>
                    <a:pt x="37" y="153"/>
                  </a:cubicBezTo>
                  <a:cubicBezTo>
                    <a:pt x="141" y="113"/>
                    <a:pt x="318" y="64"/>
                    <a:pt x="342" y="52"/>
                  </a:cubicBezTo>
                  <a:cubicBezTo>
                    <a:pt x="354" y="52"/>
                    <a:pt x="369" y="37"/>
                    <a:pt x="369" y="25"/>
                  </a:cubicBezTo>
                  <a:cubicBezTo>
                    <a:pt x="369" y="13"/>
                    <a:pt x="354" y="0"/>
                    <a:pt x="342" y="0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g23a5bf0fd63_0_138"/>
            <p:cNvSpPr/>
            <p:nvPr/>
          </p:nvSpPr>
          <p:spPr>
            <a:xfrm>
              <a:off x="1996802" y="2960607"/>
              <a:ext cx="134270" cy="52696"/>
            </a:xfrm>
            <a:custGeom>
              <a:rect b="b" l="l" r="r" t="t"/>
              <a:pathLst>
                <a:path extrusionOk="0" h="230" w="586">
                  <a:moveTo>
                    <a:pt x="549" y="1"/>
                  </a:moveTo>
                  <a:lnTo>
                    <a:pt x="16" y="177"/>
                  </a:lnTo>
                  <a:cubicBezTo>
                    <a:pt x="0" y="177"/>
                    <a:pt x="0" y="202"/>
                    <a:pt x="0" y="217"/>
                  </a:cubicBezTo>
                  <a:cubicBezTo>
                    <a:pt x="0" y="217"/>
                    <a:pt x="16" y="229"/>
                    <a:pt x="28" y="229"/>
                  </a:cubicBezTo>
                  <a:lnTo>
                    <a:pt x="573" y="50"/>
                  </a:lnTo>
                  <a:cubicBezTo>
                    <a:pt x="585" y="37"/>
                    <a:pt x="585" y="25"/>
                    <a:pt x="585" y="13"/>
                  </a:cubicBezTo>
                  <a:cubicBezTo>
                    <a:pt x="585" y="1"/>
                    <a:pt x="561" y="1"/>
                    <a:pt x="549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g23a5bf0fd63_0_138"/>
            <p:cNvSpPr/>
            <p:nvPr/>
          </p:nvSpPr>
          <p:spPr>
            <a:xfrm>
              <a:off x="2802626" y="2849718"/>
              <a:ext cx="70116" cy="29553"/>
            </a:xfrm>
            <a:custGeom>
              <a:rect b="b" l="l" r="r" t="t"/>
              <a:pathLst>
                <a:path extrusionOk="0" h="129" w="306">
                  <a:moveTo>
                    <a:pt x="266" y="1"/>
                  </a:moveTo>
                  <a:lnTo>
                    <a:pt x="25" y="77"/>
                  </a:lnTo>
                  <a:cubicBezTo>
                    <a:pt x="13" y="92"/>
                    <a:pt x="1" y="104"/>
                    <a:pt x="13" y="116"/>
                  </a:cubicBezTo>
                  <a:cubicBezTo>
                    <a:pt x="13" y="128"/>
                    <a:pt x="25" y="128"/>
                    <a:pt x="37" y="128"/>
                  </a:cubicBezTo>
                  <a:lnTo>
                    <a:pt x="278" y="52"/>
                  </a:lnTo>
                  <a:cubicBezTo>
                    <a:pt x="290" y="52"/>
                    <a:pt x="305" y="40"/>
                    <a:pt x="305" y="16"/>
                  </a:cubicBezTo>
                  <a:cubicBezTo>
                    <a:pt x="290" y="1"/>
                    <a:pt x="278" y="1"/>
                    <a:pt x="266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g23a5bf0fd63_0_138"/>
            <p:cNvSpPr/>
            <p:nvPr/>
          </p:nvSpPr>
          <p:spPr>
            <a:xfrm>
              <a:off x="2805607" y="2925787"/>
              <a:ext cx="43305" cy="20391"/>
            </a:xfrm>
            <a:custGeom>
              <a:rect b="b" l="l" r="r" t="t"/>
              <a:pathLst>
                <a:path extrusionOk="0" h="89" w="189">
                  <a:moveTo>
                    <a:pt x="152" y="1"/>
                  </a:moveTo>
                  <a:lnTo>
                    <a:pt x="12" y="37"/>
                  </a:lnTo>
                  <a:cubicBezTo>
                    <a:pt x="0" y="49"/>
                    <a:pt x="0" y="64"/>
                    <a:pt x="0" y="77"/>
                  </a:cubicBezTo>
                  <a:cubicBezTo>
                    <a:pt x="0" y="89"/>
                    <a:pt x="12" y="89"/>
                    <a:pt x="24" y="89"/>
                  </a:cubicBezTo>
                  <a:lnTo>
                    <a:pt x="37" y="89"/>
                  </a:lnTo>
                  <a:lnTo>
                    <a:pt x="165" y="49"/>
                  </a:lnTo>
                  <a:cubicBezTo>
                    <a:pt x="177" y="49"/>
                    <a:pt x="189" y="37"/>
                    <a:pt x="177" y="25"/>
                  </a:cubicBezTo>
                  <a:cubicBezTo>
                    <a:pt x="177" y="13"/>
                    <a:pt x="165" y="1"/>
                    <a:pt x="152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raphical user interface, application&#10;&#10;Description automatically generated with medium confidence" id="1438" name="Google Shape;1438;g23a5bf0fd63_0_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g23a5bf0fd63_0_1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7063" y="2340375"/>
            <a:ext cx="2129875" cy="21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cial enterprise: Entrepreneurship with a social impact "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3190" y="2010581"/>
            <a:ext cx="1733425" cy="1727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9"/>
          <p:cNvGrpSpPr/>
          <p:nvPr/>
        </p:nvGrpSpPr>
        <p:grpSpPr>
          <a:xfrm>
            <a:off x="1950054" y="1217956"/>
            <a:ext cx="7260054" cy="3569399"/>
            <a:chOff x="2172" y="1594"/>
            <a:chExt cx="4519" cy="1989"/>
          </a:xfrm>
        </p:grpSpPr>
        <p:sp>
          <p:nvSpPr>
            <p:cNvPr id="169" name="Google Shape;169;p9"/>
            <p:cNvSpPr/>
            <p:nvPr/>
          </p:nvSpPr>
          <p:spPr>
            <a:xfrm>
              <a:off x="2304" y="1609"/>
              <a:ext cx="938" cy="310"/>
            </a:xfrm>
            <a:prstGeom prst="rect">
              <a:avLst/>
            </a:prstGeom>
            <a:noFill/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Member/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Shareholder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3484" y="1594"/>
              <a:ext cx="697" cy="187"/>
            </a:xfrm>
            <a:prstGeom prst="rect">
              <a:avLst/>
            </a:prstGeom>
            <a:noFill/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Clients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888" y="2222"/>
              <a:ext cx="789" cy="222"/>
            </a:xfrm>
            <a:prstGeom prst="rect">
              <a:avLst/>
            </a:prstGeom>
            <a:noFill/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Employees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274" y="3291"/>
              <a:ext cx="707" cy="225"/>
            </a:xfrm>
            <a:prstGeom prst="rect">
              <a:avLst/>
            </a:prstGeom>
            <a:noFill/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3253" y="3312"/>
              <a:ext cx="783" cy="256"/>
            </a:xfrm>
            <a:prstGeom prst="rect">
              <a:avLst/>
            </a:prstGeom>
            <a:noFill/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Local State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4879" y="2761"/>
              <a:ext cx="781" cy="193"/>
            </a:xfrm>
            <a:prstGeom prst="rect">
              <a:avLst/>
            </a:prstGeom>
            <a:noFill/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Suppliers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2172" y="2968"/>
              <a:ext cx="739" cy="311"/>
            </a:xfrm>
            <a:prstGeom prst="rect">
              <a:avLst/>
            </a:prstGeom>
            <a:noFill/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Welfare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organizations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2172" y="2340"/>
              <a:ext cx="572" cy="218"/>
            </a:xfrm>
            <a:prstGeom prst="rect">
              <a:avLst/>
            </a:prstGeom>
            <a:noFill/>
            <a:ln cap="flat" cmpd="sng" w="9525">
              <a:solidFill>
                <a:srgbClr val="FFC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de-DE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Bank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 rot="5400000">
              <a:off x="3657" y="1764"/>
              <a:ext cx="315" cy="290"/>
            </a:xfrm>
            <a:prstGeom prst="rightArrow">
              <a:avLst>
                <a:gd fmla="val 48455" name="adj1"/>
                <a:gd fmla="val 47083" name="adj2"/>
              </a:avLst>
            </a:prstGeom>
            <a:solidFill>
              <a:srgbClr val="FF790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549" y="3364"/>
              <a:ext cx="318" cy="219"/>
            </a:xfrm>
            <a:prstGeom prst="rightArrow">
              <a:avLst>
                <a:gd fmla="val 50000" name="adj1"/>
                <a:gd fmla="val 71434" name="adj2"/>
              </a:avLst>
            </a:prstGeom>
            <a:solidFill>
              <a:srgbClr val="FF790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9"/>
            <p:cNvSpPr txBox="1"/>
            <p:nvPr/>
          </p:nvSpPr>
          <p:spPr>
            <a:xfrm>
              <a:off x="5867" y="3421"/>
              <a:ext cx="824" cy="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de-DE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Financial streams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 rot="1366838">
              <a:off x="4353" y="2601"/>
              <a:ext cx="506" cy="245"/>
            </a:xfrm>
            <a:prstGeom prst="rightArrow">
              <a:avLst>
                <a:gd fmla="val 50000" name="adj1"/>
                <a:gd fmla="val 36891" name="adj2"/>
              </a:avLst>
            </a:prstGeom>
            <a:solidFill>
              <a:srgbClr val="FF790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 flipH="1" rot="-7300417">
              <a:off x="4054" y="2905"/>
              <a:ext cx="508" cy="292"/>
            </a:xfrm>
            <a:prstGeom prst="leftRightArrow">
              <a:avLst>
                <a:gd fmla="val 50000" name="adj1"/>
                <a:gd fmla="val 55620" name="adj2"/>
              </a:avLst>
            </a:prstGeom>
            <a:solidFill>
              <a:srgbClr val="FF790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 rot="-5098090">
              <a:off x="3550" y="3003"/>
              <a:ext cx="385" cy="296"/>
            </a:xfrm>
            <a:prstGeom prst="leftRightArrow">
              <a:avLst>
                <a:gd fmla="val 50000" name="adj1"/>
                <a:gd fmla="val 28948" name="adj2"/>
              </a:avLst>
            </a:prstGeom>
            <a:solidFill>
              <a:srgbClr val="FF790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9"/>
            <p:cNvSpPr/>
            <p:nvPr/>
          </p:nvSpPr>
          <p:spPr>
            <a:xfrm rot="8483794">
              <a:off x="2931" y="2785"/>
              <a:ext cx="466" cy="265"/>
            </a:xfrm>
            <a:prstGeom prst="rightArrow">
              <a:avLst>
                <a:gd fmla="val 50000" name="adj1"/>
                <a:gd fmla="val 51640" name="adj2"/>
              </a:avLst>
            </a:prstGeom>
            <a:solidFill>
              <a:srgbClr val="FF790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9"/>
            <p:cNvSpPr txBox="1"/>
            <p:nvPr/>
          </p:nvSpPr>
          <p:spPr>
            <a:xfrm rot="-2781268">
              <a:off x="2965" y="2771"/>
              <a:ext cx="341" cy="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 rot="674015">
              <a:off x="2742" y="2356"/>
              <a:ext cx="580" cy="222"/>
            </a:xfrm>
            <a:prstGeom prst="leftRightArrow">
              <a:avLst>
                <a:gd fmla="val 59495" name="adj1"/>
                <a:gd fmla="val 50294" name="adj2"/>
              </a:avLst>
            </a:prstGeom>
            <a:solidFill>
              <a:srgbClr val="FF790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 rot="-7960539">
              <a:off x="2936" y="1892"/>
              <a:ext cx="501" cy="279"/>
            </a:xfrm>
            <a:prstGeom prst="leftRightArrow">
              <a:avLst>
                <a:gd fmla="val 54365" name="adj1"/>
                <a:gd fmla="val 54053" name="adj2"/>
              </a:avLst>
            </a:prstGeom>
            <a:solidFill>
              <a:srgbClr val="FF7900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"/>
            <p:cNvSpPr txBox="1"/>
            <p:nvPr/>
          </p:nvSpPr>
          <p:spPr>
            <a:xfrm rot="2839461">
              <a:off x="3007" y="1939"/>
              <a:ext cx="337" cy="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9"/>
          <p:cNvSpPr/>
          <p:nvPr/>
        </p:nvSpPr>
        <p:spPr>
          <a:xfrm>
            <a:off x="5366469" y="2388459"/>
            <a:ext cx="877927" cy="398395"/>
          </a:xfrm>
          <a:prstGeom prst="leftRightArrow">
            <a:avLst>
              <a:gd fmla="val 59495" name="adj1"/>
              <a:gd fmla="val 50294" name="adj2"/>
            </a:avLst>
          </a:prstGeom>
          <a:solidFill>
            <a:srgbClr val="FF79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5848378" y="1344314"/>
            <a:ext cx="1119774" cy="517445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beneficiaries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/>
          <p:cNvSpPr/>
          <p:nvPr/>
        </p:nvSpPr>
        <p:spPr>
          <a:xfrm rot="-2346643">
            <a:off x="5107110" y="1787474"/>
            <a:ext cx="844730" cy="398395"/>
          </a:xfrm>
          <a:prstGeom prst="leftRightArrow">
            <a:avLst>
              <a:gd fmla="val 59495" name="adj1"/>
              <a:gd fmla="val 50294" name="adj2"/>
            </a:avLst>
          </a:prstGeom>
          <a:solidFill>
            <a:srgbClr val="FF79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1731264" y="403740"/>
            <a:ext cx="6987537" cy="6485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de-DE" sz="2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Cómo las partes interesadas de la empresa social (también) se traducen en flujos financieros </a:t>
            </a:r>
            <a:endParaRPr/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9"/>
          <p:cNvCxnSpPr/>
          <p:nvPr/>
        </p:nvCxnSpPr>
        <p:spPr>
          <a:xfrm>
            <a:off x="2477724" y="4836252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Google Shape;196;p9"/>
          <p:cNvSpPr txBox="1"/>
          <p:nvPr/>
        </p:nvSpPr>
        <p:spPr>
          <a:xfrm>
            <a:off x="2477724" y="4860163"/>
            <a:ext cx="5131198" cy="215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-DE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 social enterprise : Shutterstock, copyright-free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descr="Graphical user interface, application&#10;&#10;Description automatically generated with medium confidence" id="198" name="Google Shape;19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13" y="4672056"/>
            <a:ext cx="1871663" cy="393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