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</p:sldIdLst>
  <p:sldSz cy="5143500" cx="9144000"/>
  <p:notesSz cx="6858000" cy="9144000"/>
  <p:embeddedFontLst>
    <p:embeddedFont>
      <p:font typeface="Raleway"/>
      <p:regular r:id="rId87"/>
      <p:bold r:id="rId88"/>
      <p:italic r:id="rId89"/>
      <p:boldItalic r:id="rId90"/>
    </p:embeddedFont>
    <p:embeddedFont>
      <p:font typeface="Lato"/>
      <p:regular r:id="rId91"/>
      <p:bold r:id="rId92"/>
      <p:italic r:id="rId93"/>
      <p:boldItalic r:id="rId94"/>
    </p:embeddedFont>
    <p:embeddedFont>
      <p:font typeface="Open Sans"/>
      <p:regular r:id="rId95"/>
      <p:bold r:id="rId96"/>
      <p:italic r:id="rId97"/>
      <p:boldItalic r:id="rId9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41">
          <p15:clr>
            <a:srgbClr val="A4A3A4"/>
          </p15:clr>
        </p15:guide>
        <p15:guide id="2" pos="2472">
          <p15:clr>
            <a:srgbClr val="A4A3A4"/>
          </p15:clr>
        </p15:guide>
        <p15:guide id="3" orient="horz" pos="259">
          <p15:clr>
            <a:srgbClr val="A4A3A4"/>
          </p15:clr>
        </p15:guide>
        <p15:guide id="4" pos="1565">
          <p15:clr>
            <a:srgbClr val="A4A3A4"/>
          </p15:clr>
        </p15:guide>
        <p15:guide id="5" pos="5534">
          <p15:clr>
            <a:srgbClr val="A4A3A4"/>
          </p15:clr>
        </p15:guide>
        <p15:guide id="6" orient="horz" pos="2255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99" roundtripDataSignature="AMtx7mh9b6/9KqXBH+Oy5EvhqU+L04Wa5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5359BC5-D367-46D9-8DF2-1278EDB3A31F}">
  <a:tblStyle styleId="{B5359BC5-D367-46D9-8DF2-1278EDB3A31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3303EE75-B000-4640-B6DC-034E1B2E2F51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fill>
          <a:solidFill>
            <a:schemeClr val="accent5">
              <a:alpha val="40000"/>
            </a:schemeClr>
          </a:solidFill>
        </a:fill>
      </a:tcStyle>
    </a:band1H>
    <a:band2H>
      <a:tcTxStyle b="off" i="off"/>
    </a:band2H>
    <a:band1V>
      <a:tcTxStyle b="off" i="off"/>
      <a:tcStyle>
        <a:tcBdr>
          <a:top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TxStyle b="off" i="off"/>
    </a:band2V>
    <a:lastCol>
      <a:tcTxStyle b="on" i="off"/>
      <a:tcStyle>
        <a:tcBdr>
          <a:lef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lastCol>
    <a:firstCol>
      <a:tcTxStyle b="on" i="off"/>
      <a:tcStyle>
        <a:tcBdr>
          <a:lef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firstCol>
    <a:lastRow>
      <a:tcTxStyle b="on" i="off"/>
      <a:tcStyle>
        <a:tcBdr>
          <a:lef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5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41" orient="horz"/>
        <p:guide pos="2472"/>
        <p:guide pos="259" orient="horz"/>
        <p:guide pos="1565"/>
        <p:guide pos="5534"/>
        <p:guide pos="2255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95" Type="http://schemas.openxmlformats.org/officeDocument/2006/relationships/font" Target="fonts/OpenSans-regular.fntdata"/><Relationship Id="rId94" Type="http://schemas.openxmlformats.org/officeDocument/2006/relationships/font" Target="fonts/Lato-boldItalic.fntdata"/><Relationship Id="rId97" Type="http://schemas.openxmlformats.org/officeDocument/2006/relationships/font" Target="fonts/OpenSans-italic.fntdata"/><Relationship Id="rId96" Type="http://schemas.openxmlformats.org/officeDocument/2006/relationships/font" Target="fonts/OpenSans-bold.fntdata"/><Relationship Id="rId11" Type="http://schemas.openxmlformats.org/officeDocument/2006/relationships/slide" Target="slides/slide5.xml"/><Relationship Id="rId99" Type="http://customschemas.google.com/relationships/presentationmetadata" Target="metadata"/><Relationship Id="rId10" Type="http://schemas.openxmlformats.org/officeDocument/2006/relationships/slide" Target="slides/slide4.xml"/><Relationship Id="rId98" Type="http://schemas.openxmlformats.org/officeDocument/2006/relationships/font" Target="fonts/OpenSans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91" Type="http://schemas.openxmlformats.org/officeDocument/2006/relationships/font" Target="fonts/Lato-regular.fntdata"/><Relationship Id="rId90" Type="http://schemas.openxmlformats.org/officeDocument/2006/relationships/font" Target="fonts/Raleway-boldItalic.fntdata"/><Relationship Id="rId93" Type="http://schemas.openxmlformats.org/officeDocument/2006/relationships/font" Target="fonts/Lato-italic.fntdata"/><Relationship Id="rId92" Type="http://schemas.openxmlformats.org/officeDocument/2006/relationships/font" Target="fonts/Lato-bold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86" Type="http://schemas.openxmlformats.org/officeDocument/2006/relationships/slide" Target="slides/slide80.xml"/><Relationship Id="rId85" Type="http://schemas.openxmlformats.org/officeDocument/2006/relationships/slide" Target="slides/slide79.xml"/><Relationship Id="rId88" Type="http://schemas.openxmlformats.org/officeDocument/2006/relationships/font" Target="fonts/Raleway-bold.fntdata"/><Relationship Id="rId87" Type="http://schemas.openxmlformats.org/officeDocument/2006/relationships/font" Target="fonts/Raleway-regular.fntdata"/><Relationship Id="rId89" Type="http://schemas.openxmlformats.org/officeDocument/2006/relationships/font" Target="fonts/Raleway-italic.fntdata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75" Type="http://schemas.openxmlformats.org/officeDocument/2006/relationships/slide" Target="slides/slide69.xml"/><Relationship Id="rId74" Type="http://schemas.openxmlformats.org/officeDocument/2006/relationships/slide" Target="slides/slide68.xml"/><Relationship Id="rId77" Type="http://schemas.openxmlformats.org/officeDocument/2006/relationships/slide" Target="slides/slide71.xml"/><Relationship Id="rId76" Type="http://schemas.openxmlformats.org/officeDocument/2006/relationships/slide" Target="slides/slide70.xml"/><Relationship Id="rId79" Type="http://schemas.openxmlformats.org/officeDocument/2006/relationships/slide" Target="slides/slide73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66" Type="http://schemas.openxmlformats.org/officeDocument/2006/relationships/slide" Target="slides/slide60.xml"/><Relationship Id="rId65" Type="http://schemas.openxmlformats.org/officeDocument/2006/relationships/slide" Target="slides/slide59.xml"/><Relationship Id="rId68" Type="http://schemas.openxmlformats.org/officeDocument/2006/relationships/slide" Target="slides/slide62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69" Type="http://schemas.openxmlformats.org/officeDocument/2006/relationships/slide" Target="slides/slide6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55" Type="http://schemas.openxmlformats.org/officeDocument/2006/relationships/slide" Target="slides/slide49.xml"/><Relationship Id="rId54" Type="http://schemas.openxmlformats.org/officeDocument/2006/relationships/slide" Target="slides/slide48.xml"/><Relationship Id="rId57" Type="http://schemas.openxmlformats.org/officeDocument/2006/relationships/slide" Target="slides/slide51.xml"/><Relationship Id="rId56" Type="http://schemas.openxmlformats.org/officeDocument/2006/relationships/slide" Target="slides/slide50.xml"/><Relationship Id="rId59" Type="http://schemas.openxmlformats.org/officeDocument/2006/relationships/slide" Target="slides/slide53.xml"/><Relationship Id="rId58" Type="http://schemas.openxmlformats.org/officeDocument/2006/relationships/slide" Target="slides/slide5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 txBox="1"/>
          <p:nvPr/>
        </p:nvSpPr>
        <p:spPr>
          <a:xfrm>
            <a:off x="3852863" y="9380538"/>
            <a:ext cx="2944812" cy="493712"/>
          </a:xfrm>
          <a:prstGeom prst="rect">
            <a:avLst/>
          </a:prstGeom>
          <a:noFill/>
          <a:ln>
            <a:noFill/>
          </a:ln>
        </p:spPr>
        <p:txBody>
          <a:bodyPr anchorCtr="0" anchor="b" bIns="46000" lIns="92025" spcFirstLastPara="1" rIns="92025" wrap="square" tIns="46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Google Shape;201;p10:notes"/>
          <p:cNvSpPr/>
          <p:nvPr>
            <p:ph idx="2" type="sldImg"/>
          </p:nvPr>
        </p:nvSpPr>
        <p:spPr>
          <a:xfrm>
            <a:off x="111125" y="741363"/>
            <a:ext cx="6578600" cy="37004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2" name="Google Shape;20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1:notes"/>
          <p:cNvSpPr txBox="1"/>
          <p:nvPr/>
        </p:nvSpPr>
        <p:spPr>
          <a:xfrm>
            <a:off x="3852863" y="9380538"/>
            <a:ext cx="2944812" cy="493712"/>
          </a:xfrm>
          <a:prstGeom prst="rect">
            <a:avLst/>
          </a:prstGeom>
          <a:noFill/>
          <a:ln>
            <a:noFill/>
          </a:ln>
        </p:spPr>
        <p:txBody>
          <a:bodyPr anchorCtr="0" anchor="b" bIns="46000" lIns="92025" spcFirstLastPara="1" rIns="92025" wrap="square" tIns="46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p11:notes"/>
          <p:cNvSpPr/>
          <p:nvPr>
            <p:ph idx="2" type="sldImg"/>
          </p:nvPr>
        </p:nvSpPr>
        <p:spPr>
          <a:xfrm>
            <a:off x="111125" y="741363"/>
            <a:ext cx="6578600" cy="37004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5" name="Google Shape;24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8" name="Google Shape;258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5" name="Google Shape;265;p13:notes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VERSION DE TRAVAIL - PROVISOIRE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de-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8" name="Google Shape;288;p14:notes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VERSION DE TRAVAIL - PROVISOIRE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de-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0" name="Google Shape;320;p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6" name="Google Shape;326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1:notes"/>
          <p:cNvSpPr txBox="1"/>
          <p:nvPr/>
        </p:nvSpPr>
        <p:spPr>
          <a:xfrm>
            <a:off x="3852863" y="9380538"/>
            <a:ext cx="2944812" cy="493712"/>
          </a:xfrm>
          <a:prstGeom prst="rect">
            <a:avLst/>
          </a:prstGeom>
          <a:noFill/>
          <a:ln>
            <a:noFill/>
          </a:ln>
        </p:spPr>
        <p:txBody>
          <a:bodyPr anchorCtr="0" anchor="b" bIns="46000" lIns="92025" spcFirstLastPara="1" rIns="92025" wrap="square" tIns="46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2" name="Google Shape;342;p31:notes"/>
          <p:cNvSpPr/>
          <p:nvPr>
            <p:ph idx="2" type="sldImg"/>
          </p:nvPr>
        </p:nvSpPr>
        <p:spPr>
          <a:xfrm>
            <a:off x="111125" y="741363"/>
            <a:ext cx="6578600" cy="37004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3" name="Google Shape;34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4" name="Google Shape;354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0" name="Google Shape;360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3" name="Google Shape;373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9" name="Google Shape;37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95250" lvl="0" marL="1714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5:notes"/>
          <p:cNvSpPr txBox="1"/>
          <p:nvPr/>
        </p:nvSpPr>
        <p:spPr>
          <a:xfrm>
            <a:off x="3852863" y="9380538"/>
            <a:ext cx="2944812" cy="493712"/>
          </a:xfrm>
          <a:prstGeom prst="rect">
            <a:avLst/>
          </a:prstGeom>
          <a:noFill/>
          <a:ln>
            <a:noFill/>
          </a:ln>
        </p:spPr>
        <p:txBody>
          <a:bodyPr anchorCtr="0" anchor="b" bIns="46000" lIns="92025" spcFirstLastPara="1" rIns="92025" wrap="square" tIns="46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4" name="Google Shape;404;p25:notes"/>
          <p:cNvSpPr/>
          <p:nvPr>
            <p:ph idx="2" type="sldImg"/>
          </p:nvPr>
        </p:nvSpPr>
        <p:spPr>
          <a:xfrm>
            <a:off x="111125" y="741363"/>
            <a:ext cx="6578600" cy="37004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5" name="Google Shape;40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5" name="Google Shape;425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8" name="Google Shape;468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4" name="Google Shape;474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5" name="Google Shape;475;p3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de-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4" name="Google Shape;514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15" name="Google Shape;515;p36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de-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3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0" name="Google Shape;550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37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8" name="Google Shape;578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38:notes"/>
          <p:cNvSpPr txBox="1"/>
          <p:nvPr/>
        </p:nvSpPr>
        <p:spPr>
          <a:xfrm>
            <a:off x="3852863" y="9380538"/>
            <a:ext cx="2944812" cy="493712"/>
          </a:xfrm>
          <a:prstGeom prst="rect">
            <a:avLst/>
          </a:prstGeom>
          <a:noFill/>
          <a:ln>
            <a:noFill/>
          </a:ln>
        </p:spPr>
        <p:txBody>
          <a:bodyPr anchorCtr="0" anchor="b" bIns="46000" lIns="92025" spcFirstLastPara="1" rIns="92025" wrap="square" tIns="46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5" name="Google Shape;615;p38:notes"/>
          <p:cNvSpPr/>
          <p:nvPr>
            <p:ph idx="2" type="sldImg"/>
          </p:nvPr>
        </p:nvSpPr>
        <p:spPr>
          <a:xfrm>
            <a:off x="111125" y="741363"/>
            <a:ext cx="6578600" cy="37004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6" name="Google Shape;616;p38:notes"/>
          <p:cNvSpPr txBox="1"/>
          <p:nvPr>
            <p:ph idx="1" type="body"/>
          </p:nvPr>
        </p:nvSpPr>
        <p:spPr>
          <a:xfrm>
            <a:off x="906463" y="4689475"/>
            <a:ext cx="4984750" cy="4443413"/>
          </a:xfrm>
          <a:prstGeom prst="rect">
            <a:avLst/>
          </a:prstGeom>
          <a:noFill/>
          <a:ln>
            <a:noFill/>
          </a:ln>
        </p:spPr>
        <p:txBody>
          <a:bodyPr anchorCtr="0" anchor="t" bIns="46000" lIns="92025" spcFirstLastPara="1" rIns="92025" wrap="square" tIns="4600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7" name="Google Shape;627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7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2" name="Google Shape;632;p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7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1" name="Google Shape;641;p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-88900" lvl="0" marL="165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42" name="Google Shape;642;p7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de-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8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7" name="Google Shape;697;p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 </a:t>
            </a:r>
            <a:endParaRPr/>
          </a:p>
        </p:txBody>
      </p:sp>
      <p:sp>
        <p:nvSpPr>
          <p:cNvPr id="698" name="Google Shape;698;p8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de-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2" name="Google Shape;722;p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2" name="Google Shape;732;p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2" name="Google Shape;742;p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8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5" name="Google Shape;755;p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8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6" name="Google Shape;766;p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8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7" name="Google Shape;777;p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8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8" name="Google Shape;788;p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9" name="Google Shape;799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8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0" name="Google Shape;810;p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 </a:t>
            </a:r>
            <a:endParaRPr/>
          </a:p>
        </p:txBody>
      </p:sp>
      <p:sp>
        <p:nvSpPr>
          <p:cNvPr id="811" name="Google Shape;811;p8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de-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8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7" name="Google Shape;837;p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9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8" name="Google Shape;848;p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9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9" name="Google Shape;859;p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0" name="Google Shape;870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19bf313c08d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1" name="Google Shape;881;g19bf313c0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9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6" name="Google Shape;916;p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7" name="Google Shape;927;p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8" name="Google Shape;938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9" name="Google Shape;949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9" name="Google Shape;959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9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0" name="Google Shape;970;p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9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1" name="Google Shape;981;p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2" name="Google Shape;992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19bf313c08d_0_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3" name="Google Shape;1003;g19bf313c08d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g14a9ba76ca6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2" name="Google Shape;1032;g14a9ba76ca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1" name="Google Shape;1041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2" name="Google Shape;1052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3" name="Google Shape;1063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p9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4" name="Google Shape;1074;p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3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9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5" name="Google Shape;1085;p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6" name="Google Shape;1086;p9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de-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9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8" name="Google Shape;1108;p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p9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9" name="Google Shape;1119;p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8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10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0" name="Google Shape;1130;p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10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1" name="Google Shape;1141;p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-88900" lvl="0" marL="165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"/>
              <a:buNone/>
            </a:pPr>
            <a:r>
              <a:t/>
            </a:r>
            <a:endParaRPr/>
          </a:p>
        </p:txBody>
      </p:sp>
      <p:sp>
        <p:nvSpPr>
          <p:cNvPr id="1142" name="Google Shape;1142;p10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de-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5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10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7" name="Google Shape;1157;p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1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8" name="Google Shape;1168;p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9" name="Google Shape;1179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4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86" name="Google Shape;1186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4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p4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07" name="Google Shape;1207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4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45:notes"/>
          <p:cNvSpPr txBox="1"/>
          <p:nvPr/>
        </p:nvSpPr>
        <p:spPr>
          <a:xfrm>
            <a:off x="3852863" y="9380538"/>
            <a:ext cx="2944812" cy="493712"/>
          </a:xfrm>
          <a:prstGeom prst="rect">
            <a:avLst/>
          </a:prstGeom>
          <a:noFill/>
          <a:ln>
            <a:noFill/>
          </a:ln>
        </p:spPr>
        <p:txBody>
          <a:bodyPr anchorCtr="0" anchor="b" bIns="46000" lIns="92025" spcFirstLastPara="1" rIns="92025" wrap="square" tIns="46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6" name="Google Shape;1226;p45:notes"/>
          <p:cNvSpPr/>
          <p:nvPr>
            <p:ph idx="2" type="sldImg"/>
          </p:nvPr>
        </p:nvSpPr>
        <p:spPr>
          <a:xfrm>
            <a:off x="111125" y="741363"/>
            <a:ext cx="6578600" cy="37004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27" name="Google Shape;1227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8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0" name="Google Shape;1280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81" name="Google Shape;1281;p42:notes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VERSION DE TRAVAIL - PROVISOIRE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2" name="Google Shape;1282;p4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de-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3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47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96" name="Google Shape;1296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5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07" name="Google Shape;1307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8" name="Google Shape;1318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2" marL="1371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E53138"/>
              </a:buClr>
              <a:buSzPts val="1400"/>
              <a:buFont typeface="Arial"/>
              <a:buNone/>
            </a:pPr>
            <a:r>
              <a:t/>
            </a:r>
            <a:endParaRPr sz="16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7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p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29" name="Google Shape;1329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p5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de-DE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0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2" name="Google Shape;1342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g1892e141b0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2" name="Google Shape;1352;g1892e141b05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g23a860963e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2" name="Google Shape;1362;g23a860963e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/>
          <p:nvPr/>
        </p:nvSpPr>
        <p:spPr>
          <a:xfrm>
            <a:off x="3852863" y="9380538"/>
            <a:ext cx="2944812" cy="493712"/>
          </a:xfrm>
          <a:prstGeom prst="rect">
            <a:avLst/>
          </a:prstGeom>
          <a:noFill/>
          <a:ln>
            <a:noFill/>
          </a:ln>
        </p:spPr>
        <p:txBody>
          <a:bodyPr anchorCtr="0" anchor="b" bIns="46000" lIns="92025" spcFirstLastPara="1" rIns="92025" wrap="square" tIns="46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9:notes"/>
          <p:cNvSpPr/>
          <p:nvPr>
            <p:ph idx="2" type="sldImg"/>
          </p:nvPr>
        </p:nvSpPr>
        <p:spPr>
          <a:xfrm>
            <a:off x="111125" y="741363"/>
            <a:ext cx="6578600" cy="37004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5" name="Google Shape;16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016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59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59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59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59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59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5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72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72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72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4" name="Google Shape;64;p7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3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7" name="Google Shape;67;p7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Google Shape;69;p7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" name="Google Shape;70;p74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1" name="Google Shape;71;p74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7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Google Shape;74;p7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5" name="Google Shape;75;p75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6" name="Google Shape;76;p7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Google Shape;78;p76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9" name="Google Shape;79;p76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0" name="Google Shape;80;p76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81" name="Google Shape;81;p76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2" name="Google Shape;82;p7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Google Shape;84;g23a860963e4_0_146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5" name="Google Shape;85;g23a860963e4_0_146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6" name="Google Shape;86;g23a860963e4_0_146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7" name="Google Shape;87;g23a860963e4_0_14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8" name="Google Shape;88;g23a860963e4_0_146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9" name="Google Shape;89;g23a860963e4_0_14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0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" name="Google Shape;18;p6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60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" name="Google Shape;20;p60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1" name="Google Shape;21;p6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6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Google Shape;24;p61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" name="Google Shape;25;p61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" name="Google Shape;26;p6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6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1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61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6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titel mit Text">
  <p:cSld name="Ttitel mit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7"/>
          <p:cNvSpPr txBox="1"/>
          <p:nvPr>
            <p:ph type="title"/>
          </p:nvPr>
        </p:nvSpPr>
        <p:spPr>
          <a:xfrm>
            <a:off x="666751" y="1038381"/>
            <a:ext cx="668178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7"/>
          <p:cNvSpPr txBox="1"/>
          <p:nvPr>
            <p:ph idx="1" type="body"/>
          </p:nvPr>
        </p:nvSpPr>
        <p:spPr>
          <a:xfrm>
            <a:off x="965200" y="1945481"/>
            <a:ext cx="6383338" cy="30158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4" name="Google Shape;34;p67"/>
          <p:cNvSpPr txBox="1"/>
          <p:nvPr>
            <p:ph idx="2" type="body"/>
          </p:nvPr>
        </p:nvSpPr>
        <p:spPr>
          <a:xfrm>
            <a:off x="960289" y="1325014"/>
            <a:ext cx="638825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b="0" i="0" sz="18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" name="Google Shape;35;p6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Page droite">
  <p:cSld name="8_Page droit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14a9ba76ca6_0_7"/>
          <p:cNvSpPr txBox="1"/>
          <p:nvPr>
            <p:ph type="title"/>
          </p:nvPr>
        </p:nvSpPr>
        <p:spPr>
          <a:xfrm>
            <a:off x="462395" y="141908"/>
            <a:ext cx="78867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sz="1687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g14a9ba76ca6_0_7"/>
          <p:cNvSpPr txBox="1"/>
          <p:nvPr>
            <p:ph idx="1" type="body"/>
          </p:nvPr>
        </p:nvSpPr>
        <p:spPr>
          <a:xfrm>
            <a:off x="786609" y="1038490"/>
            <a:ext cx="7570800" cy="1463400"/>
          </a:xfrm>
          <a:prstGeom prst="rect">
            <a:avLst/>
          </a:prstGeom>
          <a:noFill/>
          <a:ln>
            <a:noFill/>
          </a:ln>
          <a:effectLst>
            <a:outerShdw rotWithShape="0" algn="tl" dir="2700000" dist="38100">
              <a:srgbClr val="000000">
                <a:alpha val="666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g14a9ba76ca6_0_7"/>
          <p:cNvSpPr txBox="1"/>
          <p:nvPr>
            <p:ph idx="2" type="body"/>
          </p:nvPr>
        </p:nvSpPr>
        <p:spPr>
          <a:xfrm>
            <a:off x="811215" y="2643187"/>
            <a:ext cx="7583400" cy="17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788"/>
            </a:lvl1pPr>
            <a:lvl2pPr indent="-2286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675"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g14a9ba76ca6_0_7"/>
          <p:cNvSpPr txBox="1"/>
          <p:nvPr/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de-DE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0" i="0" sz="1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26">
          <p15:clr>
            <a:srgbClr val="FBAE40"/>
          </p15:clr>
        </p15:guide>
        <p15:guide id="2" pos="5640">
          <p15:clr>
            <a:srgbClr val="FBAE40"/>
          </p15:clr>
        </p15:guide>
        <p15:guide id="3" pos="5578">
          <p15:clr>
            <a:srgbClr val="FBAE40"/>
          </p15:clr>
        </p15:guide>
        <p15:guide id="4" pos="283">
          <p15:clr>
            <a:srgbClr val="FBAE40"/>
          </p15:clr>
        </p15:guide>
        <p15:guide id="5" pos="293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69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" name="Google Shape;45;p69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69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6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. Texte et contenu" type="txAndObj">
  <p:cSld name="TEXT_AND_OBJEC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0"/>
          <p:cNvSpPr txBox="1"/>
          <p:nvPr>
            <p:ph type="title"/>
          </p:nvPr>
        </p:nvSpPr>
        <p:spPr>
          <a:xfrm>
            <a:off x="457203" y="205981"/>
            <a:ext cx="8229600" cy="8572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0" name="Google Shape;50;p70"/>
          <p:cNvSpPr txBox="1"/>
          <p:nvPr>
            <p:ph idx="1" type="body"/>
          </p:nvPr>
        </p:nvSpPr>
        <p:spPr>
          <a:xfrm>
            <a:off x="1042991" y="1200152"/>
            <a:ext cx="3744911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70"/>
          <p:cNvSpPr txBox="1"/>
          <p:nvPr>
            <p:ph idx="2" type="body"/>
          </p:nvPr>
        </p:nvSpPr>
        <p:spPr>
          <a:xfrm>
            <a:off x="4940303" y="1200152"/>
            <a:ext cx="37465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70"/>
          <p:cNvSpPr txBox="1"/>
          <p:nvPr>
            <p:ph idx="11" type="ftr"/>
          </p:nvPr>
        </p:nvSpPr>
        <p:spPr>
          <a:xfrm>
            <a:off x="3123514" y="4683849"/>
            <a:ext cx="2896975" cy="356996"/>
          </a:xfrm>
          <a:prstGeom prst="rect">
            <a:avLst/>
          </a:prstGeom>
          <a:noFill/>
          <a:ln>
            <a:noFill/>
          </a:ln>
        </p:spPr>
        <p:txBody>
          <a:bodyPr anchorCtr="0" anchor="t" bIns="36800" lIns="73625" spcFirstLastPara="1" rIns="73625" wrap="square" tIns="368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70"/>
          <p:cNvSpPr txBox="1"/>
          <p:nvPr>
            <p:ph idx="12" type="sldNum"/>
          </p:nvPr>
        </p:nvSpPr>
        <p:spPr>
          <a:xfrm>
            <a:off x="6552273" y="4683850"/>
            <a:ext cx="2134816" cy="171179"/>
          </a:xfrm>
          <a:prstGeom prst="rect">
            <a:avLst/>
          </a:prstGeom>
          <a:noFill/>
          <a:ln>
            <a:noFill/>
          </a:ln>
        </p:spPr>
        <p:txBody>
          <a:bodyPr anchorCtr="0" anchor="t" bIns="36800" lIns="73625" spcFirstLastPara="1" rIns="73625" wrap="square" tIns="36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 type="obj">
  <p:cSld name="OBJEC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6" name="Google Shape;56;p7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" name="Google Shape;57;p71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71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7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8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58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b="0" i="0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5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2.jpg"/><Relationship Id="rId5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2.jpg"/><Relationship Id="rId5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Relationship Id="rId4" Type="http://schemas.openxmlformats.org/officeDocument/2006/relationships/image" Target="../media/image2.jpg"/><Relationship Id="rId5" Type="http://schemas.openxmlformats.org/officeDocument/2006/relationships/image" Target="../media/image7.png"/><Relationship Id="rId6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png"/><Relationship Id="rId4" Type="http://schemas.openxmlformats.org/officeDocument/2006/relationships/image" Target="../media/image2.jpg"/><Relationship Id="rId5" Type="http://schemas.openxmlformats.org/officeDocument/2006/relationships/image" Target="../media/image17.png"/><Relationship Id="rId6" Type="http://schemas.openxmlformats.org/officeDocument/2006/relationships/image" Target="../media/image10.png"/><Relationship Id="rId7" Type="http://schemas.openxmlformats.org/officeDocument/2006/relationships/image" Target="../media/image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png"/><Relationship Id="rId4" Type="http://schemas.openxmlformats.org/officeDocument/2006/relationships/image" Target="../media/image22.png"/><Relationship Id="rId5" Type="http://schemas.openxmlformats.org/officeDocument/2006/relationships/image" Target="../media/image2.jpg"/><Relationship Id="rId6" Type="http://schemas.openxmlformats.org/officeDocument/2006/relationships/image" Target="../media/image17.png"/><Relationship Id="rId7" Type="http://schemas.openxmlformats.org/officeDocument/2006/relationships/image" Target="../media/image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47.xml.rels><?xml version="1.0" encoding="UTF-8" standalone="yes"?><Relationships xmlns="http://schemas.openxmlformats.org/package/2006/relationships"><Relationship Id="rId20" Type="http://schemas.openxmlformats.org/officeDocument/2006/relationships/image" Target="../media/image27.png"/><Relationship Id="rId11" Type="http://schemas.openxmlformats.org/officeDocument/2006/relationships/image" Target="../media/image12.jpg"/><Relationship Id="rId10" Type="http://schemas.openxmlformats.org/officeDocument/2006/relationships/image" Target="../media/image19.jpg"/><Relationship Id="rId21" Type="http://schemas.openxmlformats.org/officeDocument/2006/relationships/image" Target="../media/image29.png"/><Relationship Id="rId13" Type="http://schemas.openxmlformats.org/officeDocument/2006/relationships/image" Target="../media/image33.png"/><Relationship Id="rId12" Type="http://schemas.openxmlformats.org/officeDocument/2006/relationships/image" Target="../media/image25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5.png"/><Relationship Id="rId4" Type="http://schemas.openxmlformats.org/officeDocument/2006/relationships/image" Target="../media/image4.png"/><Relationship Id="rId9" Type="http://schemas.openxmlformats.org/officeDocument/2006/relationships/image" Target="../media/image21.jpg"/><Relationship Id="rId15" Type="http://schemas.openxmlformats.org/officeDocument/2006/relationships/image" Target="../media/image43.png"/><Relationship Id="rId14" Type="http://schemas.openxmlformats.org/officeDocument/2006/relationships/image" Target="../media/image16.png"/><Relationship Id="rId17" Type="http://schemas.openxmlformats.org/officeDocument/2006/relationships/image" Target="../media/image34.png"/><Relationship Id="rId16" Type="http://schemas.openxmlformats.org/officeDocument/2006/relationships/image" Target="../media/image26.png"/><Relationship Id="rId5" Type="http://schemas.openxmlformats.org/officeDocument/2006/relationships/image" Target="../media/image2.jpg"/><Relationship Id="rId19" Type="http://schemas.openxmlformats.org/officeDocument/2006/relationships/image" Target="../media/image28.png"/><Relationship Id="rId6" Type="http://schemas.openxmlformats.org/officeDocument/2006/relationships/image" Target="../media/image23.jpg"/><Relationship Id="rId18" Type="http://schemas.openxmlformats.org/officeDocument/2006/relationships/image" Target="../media/image20.png"/><Relationship Id="rId7" Type="http://schemas.openxmlformats.org/officeDocument/2006/relationships/image" Target="../media/image14.jpg"/><Relationship Id="rId8" Type="http://schemas.openxmlformats.org/officeDocument/2006/relationships/image" Target="../media/image13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56.xml.rels><?xml version="1.0" encoding="UTF-8" standalone="yes"?><Relationships xmlns="http://schemas.openxmlformats.org/package/2006/relationships"><Relationship Id="rId20" Type="http://schemas.openxmlformats.org/officeDocument/2006/relationships/image" Target="../media/image53.png"/><Relationship Id="rId11" Type="http://schemas.openxmlformats.org/officeDocument/2006/relationships/image" Target="../media/image55.png"/><Relationship Id="rId10" Type="http://schemas.openxmlformats.org/officeDocument/2006/relationships/image" Target="../media/image46.png"/><Relationship Id="rId21" Type="http://schemas.openxmlformats.org/officeDocument/2006/relationships/image" Target="../media/image39.png"/><Relationship Id="rId13" Type="http://schemas.openxmlformats.org/officeDocument/2006/relationships/image" Target="../media/image38.png"/><Relationship Id="rId1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4.png"/><Relationship Id="rId4" Type="http://schemas.openxmlformats.org/officeDocument/2006/relationships/image" Target="../media/image2.jpg"/><Relationship Id="rId9" Type="http://schemas.openxmlformats.org/officeDocument/2006/relationships/image" Target="../media/image47.jpg"/><Relationship Id="rId15" Type="http://schemas.openxmlformats.org/officeDocument/2006/relationships/image" Target="../media/image41.png"/><Relationship Id="rId14" Type="http://schemas.openxmlformats.org/officeDocument/2006/relationships/image" Target="../media/image30.png"/><Relationship Id="rId17" Type="http://schemas.openxmlformats.org/officeDocument/2006/relationships/image" Target="../media/image42.jpg"/><Relationship Id="rId16" Type="http://schemas.openxmlformats.org/officeDocument/2006/relationships/image" Target="../media/image40.png"/><Relationship Id="rId5" Type="http://schemas.openxmlformats.org/officeDocument/2006/relationships/image" Target="../media/image24.jpg"/><Relationship Id="rId19" Type="http://schemas.openxmlformats.org/officeDocument/2006/relationships/image" Target="../media/image36.png"/><Relationship Id="rId6" Type="http://schemas.openxmlformats.org/officeDocument/2006/relationships/image" Target="../media/image32.png"/><Relationship Id="rId18" Type="http://schemas.openxmlformats.org/officeDocument/2006/relationships/image" Target="../media/image44.jpg"/><Relationship Id="rId7" Type="http://schemas.openxmlformats.org/officeDocument/2006/relationships/image" Target="../media/image37.png"/><Relationship Id="rId8" Type="http://schemas.openxmlformats.org/officeDocument/2006/relationships/image" Target="../media/image51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4.png"/><Relationship Id="rId4" Type="http://schemas.openxmlformats.org/officeDocument/2006/relationships/image" Target="../media/image31.png"/><Relationship Id="rId5" Type="http://schemas.openxmlformats.org/officeDocument/2006/relationships/image" Target="../media/image2.jp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2.jpg"/><Relationship Id="rId4" Type="http://schemas.openxmlformats.org/officeDocument/2006/relationships/image" Target="../media/image4.png"/><Relationship Id="rId5" Type="http://schemas.openxmlformats.org/officeDocument/2006/relationships/image" Target="../media/image49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54.jpg"/><Relationship Id="rId4" Type="http://schemas.openxmlformats.org/officeDocument/2006/relationships/image" Target="../media/image2.jpg"/><Relationship Id="rId5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4.png"/><Relationship Id="rId4" Type="http://schemas.openxmlformats.org/officeDocument/2006/relationships/hyperlink" Target="https://www.beyond-capital.eu/" TargetMode="External"/><Relationship Id="rId5" Type="http://schemas.openxmlformats.org/officeDocument/2006/relationships/hyperlink" Target="http://www.exeolab.it/" TargetMode="External"/><Relationship Id="rId6" Type="http://schemas.openxmlformats.org/officeDocument/2006/relationships/image" Target="../media/image52.jpg"/><Relationship Id="rId7" Type="http://schemas.openxmlformats.org/officeDocument/2006/relationships/image" Target="../media/image5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Relationship Id="rId4" Type="http://schemas.openxmlformats.org/officeDocument/2006/relationships/image" Target="../media/image4.png"/><Relationship Id="rId5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/>
          <p:nvPr>
            <p:ph type="ctrTitle"/>
          </p:nvPr>
        </p:nvSpPr>
        <p:spPr>
          <a:xfrm>
            <a:off x="2371725" y="630225"/>
            <a:ext cx="6331500" cy="20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de-DE" sz="3900">
                <a:solidFill>
                  <a:srgbClr val="122D4A"/>
                </a:solidFill>
                <a:latin typeface="Lato"/>
                <a:ea typeface="Lato"/>
                <a:cs typeface="Lato"/>
                <a:sym typeface="Lato"/>
              </a:rPr>
              <a:t>Modulo 3</a:t>
            </a:r>
            <a:br>
              <a:rPr lang="de-DE" sz="3900">
                <a:solidFill>
                  <a:srgbClr val="122D4A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de-DE" sz="2000">
                <a:solidFill>
                  <a:srgbClr val="122D4A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de-DE" sz="3200">
                <a:solidFill>
                  <a:srgbClr val="122D4A"/>
                </a:solidFill>
                <a:latin typeface="Lato"/>
                <a:ea typeface="Lato"/>
                <a:cs typeface="Lato"/>
                <a:sym typeface="Lato"/>
              </a:rPr>
              <a:t>Finanziamenti dell'impresa sociale</a:t>
            </a:r>
            <a:endParaRPr sz="4400">
              <a:solidFill>
                <a:srgbClr val="122D4A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5" name="Google Shape;95;p1"/>
          <p:cNvSpPr txBox="1"/>
          <p:nvPr>
            <p:ph idx="1" type="subTitle"/>
          </p:nvPr>
        </p:nvSpPr>
        <p:spPr>
          <a:xfrm>
            <a:off x="2471492" y="3526675"/>
            <a:ext cx="6331500" cy="1241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i="0" lang="de-DE" sz="2300" u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MSE INSTITUTE &amp; ECSF</a:t>
            </a:r>
            <a:endParaRPr sz="2300"/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375" y="158475"/>
            <a:ext cx="1792650" cy="169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97" name="Google Shape;9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"/>
          <p:cNvSpPr/>
          <p:nvPr/>
        </p:nvSpPr>
        <p:spPr>
          <a:xfrm>
            <a:off x="1763316" y="1952786"/>
            <a:ext cx="5524340" cy="1729166"/>
          </a:xfrm>
          <a:prstGeom prst="roundRect">
            <a:avLst>
              <a:gd fmla="val 16667" name="adj"/>
            </a:avLst>
          </a:prstGeom>
          <a:solidFill>
            <a:srgbClr val="D8D8D8"/>
          </a:solidFill>
          <a:ln cap="flat" cmpd="sng" w="25400">
            <a:solidFill>
              <a:srgbClr val="ECF7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0"/>
          <p:cNvSpPr txBox="1"/>
          <p:nvPr>
            <p:ph idx="4294967295" type="title"/>
          </p:nvPr>
        </p:nvSpPr>
        <p:spPr>
          <a:xfrm>
            <a:off x="2791691" y="435879"/>
            <a:ext cx="4802382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de-DE" sz="2100">
                <a:solidFill>
                  <a:srgbClr val="000000"/>
                </a:solidFill>
              </a:rPr>
              <a:t>Il ciclo del flusso di cassa operativo</a:t>
            </a:r>
            <a:endParaRPr sz="2100"/>
          </a:p>
        </p:txBody>
      </p:sp>
      <p:sp>
        <p:nvSpPr>
          <p:cNvPr id="206" name="Google Shape;206;p10"/>
          <p:cNvSpPr/>
          <p:nvPr/>
        </p:nvSpPr>
        <p:spPr>
          <a:xfrm>
            <a:off x="1619795" y="1194196"/>
            <a:ext cx="6216899" cy="3051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CD00"/>
              </a:buClr>
              <a:buSzPts val="1350"/>
              <a:buFont typeface="Arial"/>
              <a:buNone/>
            </a:pPr>
            <a:r>
              <a:rPr b="0" i="0" lang="de-DE" sz="13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Discrepanza tra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CD00"/>
              </a:buClr>
              <a:buSzPts val="1350"/>
              <a:buFont typeface="Arial"/>
              <a:buNone/>
            </a:pPr>
            <a:r>
              <a:rPr b="0" i="0" lang="de-DE" sz="13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-&gt; attività dell'impresa 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CD00"/>
              </a:buClr>
              <a:buSzPts val="1350"/>
              <a:buFont typeface="Arial"/>
              <a:buNone/>
            </a:pPr>
            <a:r>
              <a:rPr b="0" i="0" lang="de-DE" sz="13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-&gt; entrate/uscite successive</a:t>
            </a:r>
            <a:endParaRPr b="0" i="0" sz="105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2" marL="1143000" marR="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E53138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7" name="Google Shape;207;p10"/>
          <p:cNvGrpSpPr/>
          <p:nvPr/>
        </p:nvGrpSpPr>
        <p:grpSpPr>
          <a:xfrm>
            <a:off x="1763317" y="2081388"/>
            <a:ext cx="5907881" cy="2648807"/>
            <a:chOff x="339" y="1410"/>
            <a:chExt cx="5144" cy="2665"/>
          </a:xfrm>
        </p:grpSpPr>
        <p:sp>
          <p:nvSpPr>
            <p:cNvPr id="208" name="Google Shape;208;p10"/>
            <p:cNvSpPr/>
            <p:nvPr/>
          </p:nvSpPr>
          <p:spPr>
            <a:xfrm>
              <a:off x="339" y="3081"/>
              <a:ext cx="1019" cy="4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0"/>
            <p:cNvSpPr/>
            <p:nvPr/>
          </p:nvSpPr>
          <p:spPr>
            <a:xfrm>
              <a:off x="3524" y="3081"/>
              <a:ext cx="1072" cy="42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0"/>
            <p:cNvSpPr/>
            <p:nvPr/>
          </p:nvSpPr>
          <p:spPr>
            <a:xfrm>
              <a:off x="1851" y="3081"/>
              <a:ext cx="1645" cy="434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0"/>
            <p:cNvSpPr/>
            <p:nvPr/>
          </p:nvSpPr>
          <p:spPr>
            <a:xfrm>
              <a:off x="1100" y="3081"/>
              <a:ext cx="733" cy="434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0"/>
            <p:cNvSpPr/>
            <p:nvPr/>
          </p:nvSpPr>
          <p:spPr>
            <a:xfrm>
              <a:off x="420" y="1410"/>
              <a:ext cx="1361" cy="42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b="1" i="0" lang="de-DE" sz="1400" u="none" cap="none" strike="noStrik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Acquisti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0"/>
            <p:cNvSpPr/>
            <p:nvPr/>
          </p:nvSpPr>
          <p:spPr>
            <a:xfrm>
              <a:off x="1833" y="1686"/>
              <a:ext cx="1661" cy="1246"/>
            </a:xfrm>
            <a:prstGeom prst="flowChartMerge">
              <a:avLst/>
            </a:prstGeom>
            <a:solidFill>
              <a:schemeClr val="lt1"/>
            </a:solidFill>
            <a:ln>
              <a:noFill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0"/>
            <p:cNvSpPr/>
            <p:nvPr/>
          </p:nvSpPr>
          <p:spPr>
            <a:xfrm>
              <a:off x="1669" y="1452"/>
              <a:ext cx="1219" cy="34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b="1" i="0" lang="de-DE" sz="1200" u="none" cap="none" strike="noStrik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Inventario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0"/>
            <p:cNvSpPr/>
            <p:nvPr/>
          </p:nvSpPr>
          <p:spPr>
            <a:xfrm>
              <a:off x="2510" y="2401"/>
              <a:ext cx="944" cy="51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1" i="0" lang="de-DE" sz="900" u="none" cap="none" strike="noStrik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Inventario prodotti finiti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0"/>
            <p:cNvSpPr/>
            <p:nvPr/>
          </p:nvSpPr>
          <p:spPr>
            <a:xfrm>
              <a:off x="3494" y="2477"/>
              <a:ext cx="1084" cy="42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b="1" i="0" lang="de-DE" sz="1350" u="none" cap="none" strike="noStrik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Saldo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0"/>
            <p:cNvSpPr/>
            <p:nvPr/>
          </p:nvSpPr>
          <p:spPr>
            <a:xfrm>
              <a:off x="4594" y="3081"/>
              <a:ext cx="889" cy="420"/>
            </a:xfrm>
            <a:prstGeom prst="homePlate">
              <a:avLst>
                <a:gd fmla="val 48331" name="adj"/>
              </a:avLst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0"/>
            <p:cNvSpPr txBox="1"/>
            <p:nvPr/>
          </p:nvSpPr>
          <p:spPr>
            <a:xfrm>
              <a:off x="339" y="3170"/>
              <a:ext cx="1509" cy="302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b="0" i="0" lang="de-DE" sz="13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approvvigionamento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0"/>
            <p:cNvSpPr txBox="1"/>
            <p:nvPr/>
          </p:nvSpPr>
          <p:spPr>
            <a:xfrm>
              <a:off x="1979" y="3163"/>
              <a:ext cx="1475" cy="302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b="0" i="0" lang="de-DE" sz="13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produzione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0"/>
            <p:cNvSpPr txBox="1"/>
            <p:nvPr/>
          </p:nvSpPr>
          <p:spPr>
            <a:xfrm>
              <a:off x="3670" y="3163"/>
              <a:ext cx="1618" cy="302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b="0" i="0" lang="de-DE" sz="13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marketing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0"/>
            <p:cNvSpPr/>
            <p:nvPr/>
          </p:nvSpPr>
          <p:spPr>
            <a:xfrm>
              <a:off x="2432" y="3534"/>
              <a:ext cx="205" cy="540"/>
            </a:xfrm>
            <a:prstGeom prst="downArrow">
              <a:avLst>
                <a:gd fmla="val 50000" name="adj1"/>
                <a:gd fmla="val 61090" name="adj2"/>
              </a:avLst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0"/>
            <p:cNvSpPr/>
            <p:nvPr/>
          </p:nvSpPr>
          <p:spPr>
            <a:xfrm>
              <a:off x="4578" y="3514"/>
              <a:ext cx="194" cy="513"/>
            </a:xfrm>
            <a:prstGeom prst="upArrow">
              <a:avLst>
                <a:gd fmla="val 50000" name="adj1"/>
                <a:gd fmla="val 59957" name="adj2"/>
              </a:avLst>
            </a:prstGeom>
            <a:solidFill>
              <a:srgbClr val="2E8D15"/>
            </a:solidFill>
            <a:ln cap="flat" cmpd="sng" w="9525">
              <a:solidFill>
                <a:srgbClr val="BECD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0"/>
            <p:cNvSpPr/>
            <p:nvPr/>
          </p:nvSpPr>
          <p:spPr>
            <a:xfrm rot="-5400000">
              <a:off x="1338" y="2569"/>
              <a:ext cx="168" cy="2076"/>
            </a:xfrm>
            <a:prstGeom prst="leftBrace">
              <a:avLst>
                <a:gd fmla="val 102976" name="adj1"/>
                <a:gd fmla="val 50000" name="adj2"/>
              </a:avLst>
            </a:prstGeom>
            <a:solidFill>
              <a:srgbClr val="00B050"/>
            </a:solidFill>
            <a:ln cap="flat" cmpd="sng" w="9525">
              <a:solidFill>
                <a:srgbClr val="BECD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0"/>
            <p:cNvSpPr/>
            <p:nvPr/>
          </p:nvSpPr>
          <p:spPr>
            <a:xfrm rot="-5400000">
              <a:off x="3983" y="3087"/>
              <a:ext cx="168" cy="1074"/>
            </a:xfrm>
            <a:prstGeom prst="leftBrace">
              <a:avLst>
                <a:gd fmla="val 53274" name="adj1"/>
                <a:gd fmla="val 50000" name="adj2"/>
              </a:avLst>
            </a:prstGeom>
            <a:solidFill>
              <a:srgbClr val="FF0000"/>
            </a:solidFill>
            <a:ln cap="flat" cmpd="sng" w="9525">
              <a:solidFill>
                <a:srgbClr val="BECD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0"/>
            <p:cNvSpPr txBox="1"/>
            <p:nvPr/>
          </p:nvSpPr>
          <p:spPr>
            <a:xfrm>
              <a:off x="871" y="3712"/>
              <a:ext cx="1500" cy="279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de-DE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Debiti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0"/>
            <p:cNvSpPr txBox="1"/>
            <p:nvPr/>
          </p:nvSpPr>
          <p:spPr>
            <a:xfrm>
              <a:off x="3219" y="3650"/>
              <a:ext cx="1800" cy="279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de-DE" sz="1200" u="none" cap="none" strike="noStrike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Crediti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0"/>
            <p:cNvSpPr/>
            <p:nvPr/>
          </p:nvSpPr>
          <p:spPr>
            <a:xfrm>
              <a:off x="2725" y="3535"/>
              <a:ext cx="205" cy="540"/>
            </a:xfrm>
            <a:prstGeom prst="downArrow">
              <a:avLst>
                <a:gd fmla="val 50000" name="adj1"/>
                <a:gd fmla="val 61090" name="adj2"/>
              </a:avLst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8" name="Google Shape;22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9" name="Google Shape;229;p10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0" name="Google Shape;230;p10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1" name="Google Shape;231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2" name="Google Shape;232;p10"/>
          <p:cNvSpPr txBox="1"/>
          <p:nvPr/>
        </p:nvSpPr>
        <p:spPr>
          <a:xfrm>
            <a:off x="3868574" y="2610475"/>
            <a:ext cx="1238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de-DE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Produzione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0"/>
          <p:cNvSpPr/>
          <p:nvPr/>
        </p:nvSpPr>
        <p:spPr>
          <a:xfrm>
            <a:off x="7904480" y="2067473"/>
            <a:ext cx="236591" cy="452235"/>
          </a:xfrm>
          <a:prstGeom prst="downArrow">
            <a:avLst>
              <a:gd fmla="val 50000" name="adj1"/>
              <a:gd fmla="val 6109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0"/>
          <p:cNvSpPr/>
          <p:nvPr/>
        </p:nvSpPr>
        <p:spPr>
          <a:xfrm>
            <a:off x="7904480" y="2570949"/>
            <a:ext cx="236591" cy="450248"/>
          </a:xfrm>
          <a:prstGeom prst="upArrow">
            <a:avLst>
              <a:gd fmla="val 50000" name="adj1"/>
              <a:gd fmla="val 59957" name="adj2"/>
            </a:avLst>
          </a:prstGeom>
          <a:solidFill>
            <a:srgbClr val="2E8D15"/>
          </a:solidFill>
          <a:ln cap="flat" cmpd="sng" w="9525">
            <a:solidFill>
              <a:srgbClr val="BECD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0"/>
          <p:cNvSpPr/>
          <p:nvPr/>
        </p:nvSpPr>
        <p:spPr>
          <a:xfrm>
            <a:off x="6863738" y="4178566"/>
            <a:ext cx="236591" cy="510191"/>
          </a:xfrm>
          <a:prstGeom prst="upArrow">
            <a:avLst>
              <a:gd fmla="val 50000" name="adj1"/>
              <a:gd fmla="val 59957" name="adj2"/>
            </a:avLst>
          </a:prstGeom>
          <a:solidFill>
            <a:srgbClr val="2E8D15"/>
          </a:solidFill>
          <a:ln cap="flat" cmpd="sng" w="9525">
            <a:solidFill>
              <a:srgbClr val="BECD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0"/>
          <p:cNvSpPr/>
          <p:nvPr/>
        </p:nvSpPr>
        <p:spPr>
          <a:xfrm>
            <a:off x="7103838" y="4175241"/>
            <a:ext cx="236591" cy="510191"/>
          </a:xfrm>
          <a:prstGeom prst="upArrow">
            <a:avLst>
              <a:gd fmla="val 50000" name="adj1"/>
              <a:gd fmla="val 59957" name="adj2"/>
            </a:avLst>
          </a:prstGeom>
          <a:solidFill>
            <a:srgbClr val="2E8D15"/>
          </a:solidFill>
          <a:ln cap="flat" cmpd="sng" w="9525">
            <a:solidFill>
              <a:srgbClr val="BECD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0"/>
          <p:cNvSpPr txBox="1"/>
          <p:nvPr/>
        </p:nvSpPr>
        <p:spPr>
          <a:xfrm>
            <a:off x="8168336" y="2064919"/>
            <a:ext cx="798617" cy="276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Uscite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0"/>
          <p:cNvSpPr txBox="1"/>
          <p:nvPr/>
        </p:nvSpPr>
        <p:spPr>
          <a:xfrm>
            <a:off x="8082608" y="2616916"/>
            <a:ext cx="798616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Entrate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0"/>
          <p:cNvSpPr/>
          <p:nvPr/>
        </p:nvSpPr>
        <p:spPr>
          <a:xfrm>
            <a:off x="7728251" y="1952786"/>
            <a:ext cx="1238702" cy="1189119"/>
          </a:xfrm>
          <a:prstGeom prst="rect">
            <a:avLst/>
          </a:prstGeom>
          <a:noFill/>
          <a:ln cap="flat" cmpd="sng" w="25400">
            <a:solidFill>
              <a:srgbClr val="FF6B2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241" name="Google Shape;24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1"/>
          <p:cNvSpPr txBox="1"/>
          <p:nvPr>
            <p:ph idx="4294967295" type="title"/>
          </p:nvPr>
        </p:nvSpPr>
        <p:spPr>
          <a:xfrm>
            <a:off x="2477724" y="444956"/>
            <a:ext cx="6020275" cy="49095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</a:pPr>
            <a:r>
              <a:rPr lang="de-DE" sz="2100">
                <a:solidFill>
                  <a:srgbClr val="000000"/>
                </a:solidFill>
              </a:rPr>
              <a:t>Il ciclo del flusso di cassa degli investimenti</a:t>
            </a:r>
            <a:endParaRPr sz="2100"/>
          </a:p>
        </p:txBody>
      </p:sp>
      <p:sp>
        <p:nvSpPr>
          <p:cNvPr id="248" name="Google Shape;248;p11"/>
          <p:cNvSpPr/>
          <p:nvPr/>
        </p:nvSpPr>
        <p:spPr>
          <a:xfrm>
            <a:off x="1533349" y="3268717"/>
            <a:ext cx="7239000" cy="1441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Char char="•"/>
            </a:pPr>
            <a:r>
              <a:rPr b="0" i="0" lang="de-DE" sz="16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Flussi di cassa da investire vs. Flussi di cassa operativi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⇒"/>
            </a:pPr>
            <a:r>
              <a:rPr b="0" i="0" lang="de-DE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annesso al ciclo operativo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⇒"/>
            </a:pPr>
            <a:r>
              <a:rPr b="0" i="0" lang="de-DE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business giornaliero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0025" lvl="1" marL="74295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de-DE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rilevanza di un investimento viene solitamente misurata su diversi cicli operativi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0025" lvl="1" marL="74295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p11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1" name="Google Shape;251;p11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2" name="Google Shape;252;p1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graphicFrame>
        <p:nvGraphicFramePr>
          <p:cNvPr id="253" name="Google Shape;253;p11"/>
          <p:cNvGraphicFramePr/>
          <p:nvPr/>
        </p:nvGraphicFramePr>
        <p:xfrm>
          <a:off x="1533349" y="10443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{B5359BC5-D367-46D9-8DF2-1278EDB3A31F}</a:tableStyleId>
              </a:tblPr>
              <a:tblGrid>
                <a:gridCol w="3574675"/>
                <a:gridCol w="3664325"/>
              </a:tblGrid>
              <a:tr h="429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de-DE" sz="2100" u="none" cap="none" strike="noStrike">
                          <a:solidFill>
                            <a:srgbClr val="F46524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Serve a…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de-DE" sz="2100" u="none" cap="none" strike="noStrike">
                          <a:solidFill>
                            <a:srgbClr val="F46524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Ha impatto su…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1605350">
                <a:tc>
                  <a:txBody>
                    <a:bodyPr/>
                    <a:lstStyle/>
                    <a:p>
                      <a:pPr indent="-290513" lvl="1" marL="539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Char char="•"/>
                      </a:pPr>
                      <a:r>
                        <a:rPr b="0" i="0" lang="de-DE" sz="135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Sviluppare una nuova attività</a:t>
                      </a:r>
                      <a:endParaRPr b="0" i="0" sz="135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90513" lvl="1" marL="539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Char char="•"/>
                      </a:pPr>
                      <a:r>
                        <a:rPr b="0" i="0" lang="de-DE" sz="135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Migliorare/mantenere l‘efficienza e qualità di un ciclo produttivo </a:t>
                      </a:r>
                      <a:endParaRPr/>
                    </a:p>
                    <a:p>
                      <a:pPr indent="-290513" lvl="1" marL="539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Char char="•"/>
                      </a:pPr>
                      <a:r>
                        <a:rPr b="0" i="0" lang="de-DE" sz="135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Stare al passo con il mercato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2738" lvl="1" marL="582613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Char char="•"/>
                      </a:pPr>
                      <a:r>
                        <a:rPr b="0" i="0" lang="de-DE" sz="135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Ricavi e costi =&gt; redditività</a:t>
                      </a:r>
                      <a:endParaRPr sz="1400" u="none" cap="none" strike="noStrike"/>
                    </a:p>
                    <a:p>
                      <a:pPr indent="-312738" lvl="1" marL="582613" marR="0" rtl="0" algn="l">
                        <a:lnSpc>
                          <a:spcPct val="100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Char char="•"/>
                      </a:pPr>
                      <a:r>
                        <a:rPr b="0" i="0" lang="de-DE" sz="135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Ciclo del flusso di cassa operativo</a:t>
                      </a:r>
                      <a:endParaRPr sz="1400" u="none" cap="none" strike="noStrike"/>
                    </a:p>
                    <a:p>
                      <a:pPr indent="-312738" lvl="2" marL="582613" marR="0" rtl="0" algn="l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b="0" i="0" lang="de-DE" sz="135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Impatto ☺ dell‘impresa sociale migliorandone la qualità o efficienza </a:t>
                      </a:r>
                      <a:endParaRPr b="0" i="0" sz="135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54" name="Google Shape;254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255" name="Google Shape;25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"/>
          <p:cNvSpPr txBox="1"/>
          <p:nvPr>
            <p:ph type="ctrTitle"/>
          </p:nvPr>
        </p:nvSpPr>
        <p:spPr>
          <a:xfrm>
            <a:off x="1219200" y="1704109"/>
            <a:ext cx="6267450" cy="23344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rPr lang="de-DE"/>
              <a:t>Panoramica delle esigenze finanziarie</a:t>
            </a:r>
            <a:endParaRPr/>
          </a:p>
        </p:txBody>
      </p:sp>
      <p:sp>
        <p:nvSpPr>
          <p:cNvPr id="261" name="Google Shape;261;p1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de-DE"/>
              <a:t> 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"/>
          <p:cNvSpPr txBox="1"/>
          <p:nvPr>
            <p:ph type="title"/>
          </p:nvPr>
        </p:nvSpPr>
        <p:spPr>
          <a:xfrm>
            <a:off x="2449142" y="455150"/>
            <a:ext cx="6364817" cy="6622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de-DE" sz="2100">
                <a:latin typeface="Raleway"/>
                <a:ea typeface="Raleway"/>
                <a:cs typeface="Raleway"/>
                <a:sym typeface="Raleway"/>
              </a:rPr>
              <a:t>Un piccolo esercizio per iniziare</a:t>
            </a:r>
            <a:endParaRPr sz="2100"/>
          </a:p>
        </p:txBody>
      </p:sp>
      <p:sp>
        <p:nvSpPr>
          <p:cNvPr id="269" name="Google Shape;269;p13"/>
          <p:cNvSpPr txBox="1"/>
          <p:nvPr>
            <p:ph idx="1" type="body"/>
          </p:nvPr>
        </p:nvSpPr>
        <p:spPr>
          <a:xfrm>
            <a:off x="1920616" y="1007359"/>
            <a:ext cx="6114060" cy="721066"/>
          </a:xfrm>
          <a:prstGeom prst="rect">
            <a:avLst/>
          </a:prstGeom>
          <a:noFill/>
          <a:ln>
            <a:noFill/>
          </a:ln>
          <a:effectLst>
            <a:outerShdw rotWithShape="0" algn="tl" dir="2700000" dist="38100">
              <a:srgbClr val="000000">
                <a:alpha val="6666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DE" sz="1500"/>
              <a:t>Per ogni esigenza corrisponde una forma  di finanziamento adeguata:</a:t>
            </a:r>
            <a:endParaRPr/>
          </a:p>
        </p:txBody>
      </p:sp>
      <p:sp>
        <p:nvSpPr>
          <p:cNvPr id="270" name="Google Shape;270;p13"/>
          <p:cNvSpPr txBox="1"/>
          <p:nvPr>
            <p:ph idx="2" type="body"/>
          </p:nvPr>
        </p:nvSpPr>
        <p:spPr>
          <a:xfrm>
            <a:off x="3329750" y="1489614"/>
            <a:ext cx="2300158" cy="36538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DE" sz="1100"/>
              <a:t>1- Acquisto di un'automobile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1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DE" sz="1100"/>
              <a:t>2- Stipendio di un nuovo dipendente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1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DE" sz="1100"/>
              <a:t>3- Anticipo su una sovvenzione concessa ma non ancora liquidata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1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DE" sz="1100"/>
              <a:t>4- Disallineamento di cassa ricorrente dovuto all'attività quotidiana (WCR operativo)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1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DE" sz="1100"/>
              <a:t>5- Perdita sull'esercizio precedente o iniziali perdite previste a causa dell'aumento di scala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1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DE" sz="1100"/>
              <a:t>6- Affitto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100"/>
          </a:p>
        </p:txBody>
      </p:sp>
      <p:sp>
        <p:nvSpPr>
          <p:cNvPr id="271" name="Google Shape;271;p13"/>
          <p:cNvSpPr txBox="1"/>
          <p:nvPr/>
        </p:nvSpPr>
        <p:spPr>
          <a:xfrm>
            <a:off x="1282596" y="3597700"/>
            <a:ext cx="1609091" cy="284443"/>
          </a:xfrm>
          <a:prstGeom prst="rect">
            <a:avLst/>
          </a:prstGeom>
          <a:solidFill>
            <a:srgbClr val="FFE8CB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Fatturato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3"/>
          <p:cNvSpPr txBox="1"/>
          <p:nvPr/>
        </p:nvSpPr>
        <p:spPr>
          <a:xfrm>
            <a:off x="1264025" y="1697521"/>
            <a:ext cx="1627662" cy="522541"/>
          </a:xfrm>
          <a:prstGeom prst="rect">
            <a:avLst/>
          </a:prstGeom>
          <a:solidFill>
            <a:srgbClr val="FFBA6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Prestito a medio-lungo termine (&gt;1 anno)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3"/>
          <p:cNvSpPr txBox="1"/>
          <p:nvPr/>
        </p:nvSpPr>
        <p:spPr>
          <a:xfrm>
            <a:off x="1290589" y="2295198"/>
            <a:ext cx="1593106" cy="326062"/>
          </a:xfrm>
          <a:prstGeom prst="rect">
            <a:avLst/>
          </a:prstGeom>
          <a:solidFill>
            <a:srgbClr val="FFE8CB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Capitale proprio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3"/>
          <p:cNvSpPr txBox="1"/>
          <p:nvPr/>
        </p:nvSpPr>
        <p:spPr>
          <a:xfrm>
            <a:off x="1282597" y="2818268"/>
            <a:ext cx="1593106" cy="570435"/>
          </a:xfrm>
          <a:prstGeom prst="rect">
            <a:avLst/>
          </a:prstGeom>
          <a:solidFill>
            <a:srgbClr val="FFBA6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Sovvenzione operativa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3"/>
          <p:cNvSpPr txBox="1"/>
          <p:nvPr/>
        </p:nvSpPr>
        <p:spPr>
          <a:xfrm>
            <a:off x="6091946" y="3364321"/>
            <a:ext cx="1593106" cy="360686"/>
          </a:xfrm>
          <a:prstGeom prst="rect">
            <a:avLst/>
          </a:prstGeom>
          <a:solidFill>
            <a:srgbClr val="FFBA6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Leasing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3"/>
          <p:cNvSpPr txBox="1"/>
          <p:nvPr/>
        </p:nvSpPr>
        <p:spPr>
          <a:xfrm>
            <a:off x="6091947" y="1708954"/>
            <a:ext cx="1593106" cy="617594"/>
          </a:xfrm>
          <a:prstGeom prst="rect">
            <a:avLst/>
          </a:prstGeom>
          <a:solidFill>
            <a:srgbClr val="FFBA6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Scoperto o altri presitti a breve termine (&lt;1 anno)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3"/>
          <p:cNvSpPr txBox="1"/>
          <p:nvPr/>
        </p:nvSpPr>
        <p:spPr>
          <a:xfrm>
            <a:off x="6091946" y="2667610"/>
            <a:ext cx="1609091" cy="516795"/>
          </a:xfrm>
          <a:prstGeom prst="rect">
            <a:avLst/>
          </a:prstGeom>
          <a:solidFill>
            <a:srgbClr val="FFE8CB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Eccezionale sussidio di bilanciamento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9" name="Google Shape;279;p13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0" name="Google Shape;280;p13"/>
          <p:cNvCxnSpPr/>
          <p:nvPr/>
        </p:nvCxnSpPr>
        <p:spPr>
          <a:xfrm>
            <a:off x="2477724" y="51435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1" name="Google Shape;281;p13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Graphical user interface, application&#10;&#10;Description automatically generated with medium confidence" id="282" name="Google Shape;28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3"/>
          <p:cNvSpPr txBox="1"/>
          <p:nvPr/>
        </p:nvSpPr>
        <p:spPr>
          <a:xfrm>
            <a:off x="896480" y="897333"/>
            <a:ext cx="1552662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po‘ di pratica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leistift" id="284" name="Google Shape;284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3108" y="358142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4"/>
          <p:cNvSpPr txBox="1"/>
          <p:nvPr>
            <p:ph idx="1" type="body"/>
          </p:nvPr>
        </p:nvSpPr>
        <p:spPr>
          <a:xfrm>
            <a:off x="1740014" y="1006232"/>
            <a:ext cx="6774440" cy="721066"/>
          </a:xfrm>
          <a:prstGeom prst="rect">
            <a:avLst/>
          </a:prstGeom>
          <a:noFill/>
          <a:ln>
            <a:noFill/>
          </a:ln>
          <a:effectLst>
            <a:outerShdw rotWithShape="0" algn="tl" dir="2700000" dist="38100">
              <a:srgbClr val="000000">
                <a:alpha val="6666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DE" sz="1500"/>
              <a:t>Per ogni esigenza corrisponde una forma  di finanziamento adeguata:</a:t>
            </a:r>
            <a:endParaRPr/>
          </a:p>
        </p:txBody>
      </p:sp>
      <p:sp>
        <p:nvSpPr>
          <p:cNvPr id="292" name="Google Shape;292;p14"/>
          <p:cNvSpPr txBox="1"/>
          <p:nvPr>
            <p:ph idx="2" type="body"/>
          </p:nvPr>
        </p:nvSpPr>
        <p:spPr>
          <a:xfrm>
            <a:off x="3338642" y="1525972"/>
            <a:ext cx="2300158" cy="31568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2162"/>
              <a:buNone/>
            </a:pPr>
            <a:r>
              <a:rPr lang="de-DE" sz="1200"/>
              <a:t>1- Acquisto di un'automobile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2162"/>
              <a:buNone/>
            </a:pPr>
            <a:r>
              <a:t/>
            </a:r>
            <a:endParaRPr sz="12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2162"/>
              <a:buNone/>
            </a:pPr>
            <a:r>
              <a:rPr lang="de-DE" sz="1200"/>
              <a:t>2- Stipendio di un nuovo dipendente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2162"/>
              <a:buNone/>
            </a:pPr>
            <a:r>
              <a:t/>
            </a:r>
            <a:endParaRPr sz="12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2162"/>
              <a:buNone/>
            </a:pPr>
            <a:r>
              <a:rPr lang="de-DE" sz="1200"/>
              <a:t>3- Anticipo su una sovvenzione concessa ma non ancora liquidata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2162"/>
              <a:buNone/>
            </a:pPr>
            <a:r>
              <a:t/>
            </a:r>
            <a:endParaRPr sz="12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2162"/>
              <a:buNone/>
            </a:pPr>
            <a:r>
              <a:rPr lang="de-DE" sz="1200"/>
              <a:t>4- Disallineamento di cassa ricorrente dovuto all'attività quotidiana (WCR operativo)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2162"/>
              <a:buNone/>
            </a:pPr>
            <a:r>
              <a:t/>
            </a:r>
            <a:endParaRPr sz="12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2162"/>
              <a:buNone/>
            </a:pPr>
            <a:r>
              <a:rPr lang="de-DE" sz="1200"/>
              <a:t>5- Perdita sull'esercizio precedente o iniziali perdite previste a causa dell'aumento di scala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2162"/>
              <a:buNone/>
            </a:pPr>
            <a:r>
              <a:t/>
            </a:r>
            <a:endParaRPr sz="12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2162"/>
              <a:buNone/>
            </a:pPr>
            <a:r>
              <a:rPr lang="de-DE" sz="1200"/>
              <a:t>6- Affitto</a:t>
            </a:r>
            <a:endParaRPr/>
          </a:p>
        </p:txBody>
      </p:sp>
      <p:sp>
        <p:nvSpPr>
          <p:cNvPr id="293" name="Google Shape;293;p14"/>
          <p:cNvSpPr txBox="1"/>
          <p:nvPr/>
        </p:nvSpPr>
        <p:spPr>
          <a:xfrm>
            <a:off x="1282596" y="3597700"/>
            <a:ext cx="1609091" cy="284443"/>
          </a:xfrm>
          <a:prstGeom prst="rect">
            <a:avLst/>
          </a:prstGeom>
          <a:solidFill>
            <a:srgbClr val="FFE8CB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Fatturato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4"/>
          <p:cNvSpPr txBox="1"/>
          <p:nvPr/>
        </p:nvSpPr>
        <p:spPr>
          <a:xfrm>
            <a:off x="1298581" y="1697521"/>
            <a:ext cx="1593106" cy="523989"/>
          </a:xfrm>
          <a:prstGeom prst="rect">
            <a:avLst/>
          </a:prstGeom>
          <a:solidFill>
            <a:srgbClr val="FFBA6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Prestito a medio-lungo termine (&gt;1 anno)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4"/>
          <p:cNvSpPr txBox="1"/>
          <p:nvPr/>
        </p:nvSpPr>
        <p:spPr>
          <a:xfrm>
            <a:off x="1290589" y="2295198"/>
            <a:ext cx="1593106" cy="326062"/>
          </a:xfrm>
          <a:prstGeom prst="rect">
            <a:avLst/>
          </a:prstGeom>
          <a:solidFill>
            <a:srgbClr val="FFE8CB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Capitale proprio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4"/>
          <p:cNvSpPr txBox="1"/>
          <p:nvPr/>
        </p:nvSpPr>
        <p:spPr>
          <a:xfrm>
            <a:off x="1282597" y="2818268"/>
            <a:ext cx="1593106" cy="570435"/>
          </a:xfrm>
          <a:prstGeom prst="rect">
            <a:avLst/>
          </a:prstGeom>
          <a:solidFill>
            <a:srgbClr val="FFBA6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Sovvenzione operativa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4"/>
          <p:cNvSpPr txBox="1"/>
          <p:nvPr/>
        </p:nvSpPr>
        <p:spPr>
          <a:xfrm>
            <a:off x="6091946" y="3364321"/>
            <a:ext cx="1593106" cy="360686"/>
          </a:xfrm>
          <a:prstGeom prst="rect">
            <a:avLst/>
          </a:prstGeom>
          <a:solidFill>
            <a:srgbClr val="FFBA6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Leasing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4"/>
          <p:cNvSpPr txBox="1"/>
          <p:nvPr/>
        </p:nvSpPr>
        <p:spPr>
          <a:xfrm>
            <a:off x="6091947" y="1708954"/>
            <a:ext cx="1593106" cy="617594"/>
          </a:xfrm>
          <a:prstGeom prst="rect">
            <a:avLst/>
          </a:prstGeom>
          <a:solidFill>
            <a:srgbClr val="FFBA6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Scoperto o altri prestiti a breve termine(&lt;1 anno)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4"/>
          <p:cNvSpPr txBox="1"/>
          <p:nvPr/>
        </p:nvSpPr>
        <p:spPr>
          <a:xfrm>
            <a:off x="6091947" y="2632595"/>
            <a:ext cx="1609091" cy="470382"/>
          </a:xfrm>
          <a:prstGeom prst="rect">
            <a:avLst/>
          </a:prstGeom>
          <a:solidFill>
            <a:srgbClr val="FFE8CB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Eccezionale sussidio di bilanciamento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1" name="Google Shape;301;p1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2" name="Google Shape;302;p1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3" name="Google Shape;303;p1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4" name="Google Shape;304;p14"/>
          <p:cNvSpPr txBox="1"/>
          <p:nvPr/>
        </p:nvSpPr>
        <p:spPr>
          <a:xfrm>
            <a:off x="2477724" y="460483"/>
            <a:ext cx="5987403" cy="6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21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Un piccolo esercizio per iniziare</a:t>
            </a:r>
            <a:endParaRPr b="0" i="0" sz="2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aphical user interface, application&#10;&#10;Description automatically generated with medium confidence" id="305" name="Google Shape;30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993" y="4682837"/>
            <a:ext cx="1871663" cy="393179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4"/>
          <p:cNvSpPr txBox="1"/>
          <p:nvPr/>
        </p:nvSpPr>
        <p:spPr>
          <a:xfrm>
            <a:off x="1046538" y="795130"/>
            <a:ext cx="139974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little practice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leistift" id="307" name="Google Shape;307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3775" y="336565"/>
            <a:ext cx="91440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8" name="Google Shape;308;p14"/>
          <p:cNvCxnSpPr/>
          <p:nvPr/>
        </p:nvCxnSpPr>
        <p:spPr>
          <a:xfrm>
            <a:off x="2843346" y="1748745"/>
            <a:ext cx="628800" cy="82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9" name="Google Shape;309;p14"/>
          <p:cNvCxnSpPr/>
          <p:nvPr/>
        </p:nvCxnSpPr>
        <p:spPr>
          <a:xfrm flipH="1">
            <a:off x="2843226" y="1732613"/>
            <a:ext cx="651761" cy="940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0" name="Google Shape;310;p14"/>
          <p:cNvCxnSpPr/>
          <p:nvPr/>
        </p:nvCxnSpPr>
        <p:spPr>
          <a:xfrm>
            <a:off x="5488306" y="1742022"/>
            <a:ext cx="690821" cy="16222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1" name="Google Shape;311;p14"/>
          <p:cNvCxnSpPr/>
          <p:nvPr/>
        </p:nvCxnSpPr>
        <p:spPr>
          <a:xfrm flipH="1" rot="10800000">
            <a:off x="5519660" y="2103221"/>
            <a:ext cx="613465" cy="361801"/>
          </a:xfrm>
          <a:prstGeom prst="straightConnector1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2" name="Google Shape;312;p14"/>
          <p:cNvCxnSpPr/>
          <p:nvPr/>
        </p:nvCxnSpPr>
        <p:spPr>
          <a:xfrm>
            <a:off x="2924043" y="2481279"/>
            <a:ext cx="787525" cy="1152766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13" name="Google Shape;313;p14"/>
          <p:cNvCxnSpPr>
            <a:stCxn id="299" idx="1"/>
          </p:cNvCxnSpPr>
          <p:nvPr/>
        </p:nvCxnSpPr>
        <p:spPr>
          <a:xfrm flipH="1">
            <a:off x="5415147" y="2867786"/>
            <a:ext cx="676800" cy="9483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14" name="Google Shape;314;p14"/>
          <p:cNvCxnSpPr>
            <a:stCxn id="293" idx="3"/>
          </p:cNvCxnSpPr>
          <p:nvPr/>
        </p:nvCxnSpPr>
        <p:spPr>
          <a:xfrm flipH="1" rot="10800000">
            <a:off x="2891687" y="2029921"/>
            <a:ext cx="704100" cy="1710000"/>
          </a:xfrm>
          <a:prstGeom prst="straightConnector1">
            <a:avLst/>
          </a:prstGeom>
          <a:noFill/>
          <a:ln cap="flat" cmpd="sng" w="9525">
            <a:solidFill>
              <a:srgbClr val="351C75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315" name="Google Shape;315;p14"/>
          <p:cNvCxnSpPr/>
          <p:nvPr/>
        </p:nvCxnSpPr>
        <p:spPr>
          <a:xfrm>
            <a:off x="2942937" y="3865035"/>
            <a:ext cx="1139365" cy="571200"/>
          </a:xfrm>
          <a:prstGeom prst="straightConnector1">
            <a:avLst/>
          </a:prstGeom>
          <a:noFill/>
          <a:ln cap="flat" cmpd="sng" w="9525">
            <a:solidFill>
              <a:srgbClr val="351C75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316" name="Google Shape;316;p14"/>
          <p:cNvCxnSpPr>
            <a:stCxn id="296" idx="3"/>
          </p:cNvCxnSpPr>
          <p:nvPr/>
        </p:nvCxnSpPr>
        <p:spPr>
          <a:xfrm flipH="1" rot="10800000">
            <a:off x="2875703" y="2097886"/>
            <a:ext cx="594900" cy="1005600"/>
          </a:xfrm>
          <a:prstGeom prst="straightConnector1">
            <a:avLst/>
          </a:prstGeom>
          <a:noFill/>
          <a:ln cap="flat" cmpd="sng" w="38100">
            <a:solidFill>
              <a:srgbClr val="00B05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317" name="Google Shape;317;p14"/>
          <p:cNvCxnSpPr/>
          <p:nvPr/>
        </p:nvCxnSpPr>
        <p:spPr>
          <a:xfrm>
            <a:off x="2913083" y="3284402"/>
            <a:ext cx="1319400" cy="1207500"/>
          </a:xfrm>
          <a:prstGeom prst="straightConnector1">
            <a:avLst/>
          </a:prstGeom>
          <a:noFill/>
          <a:ln cap="flat" cmpd="sng" w="38100">
            <a:solidFill>
              <a:srgbClr val="00B050"/>
            </a:solidFill>
            <a:prstDash val="dot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77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DE"/>
              <a:t>Necessità a breve termine</a:t>
            </a:r>
            <a:endParaRPr/>
          </a:p>
        </p:txBody>
      </p:sp>
      <p:sp>
        <p:nvSpPr>
          <p:cNvPr id="323" name="Google Shape;323;p77"/>
          <p:cNvSpPr txBox="1"/>
          <p:nvPr/>
        </p:nvSpPr>
        <p:spPr>
          <a:xfrm>
            <a:off x="1531469" y="1311766"/>
            <a:ext cx="58293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</a:pPr>
            <a:r>
              <a:rPr b="1" i="0" lang="de-DE" sz="48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Panoramica delle esigenze finanziarie</a:t>
            </a:r>
            <a:endParaRPr b="1" i="0" sz="48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6"/>
          <p:cNvSpPr txBox="1"/>
          <p:nvPr/>
        </p:nvSpPr>
        <p:spPr>
          <a:xfrm>
            <a:off x="1863217" y="978651"/>
            <a:ext cx="542912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122D4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6"/>
          <p:cNvSpPr txBox="1"/>
          <p:nvPr/>
        </p:nvSpPr>
        <p:spPr>
          <a:xfrm>
            <a:off x="1643063" y="1662950"/>
            <a:ext cx="5773783" cy="668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90500" lvl="0" marL="2571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6"/>
          <p:cNvSpPr txBox="1"/>
          <p:nvPr/>
        </p:nvSpPr>
        <p:spPr>
          <a:xfrm>
            <a:off x="2930237" y="403499"/>
            <a:ext cx="4486610" cy="4448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</a:pPr>
            <a:r>
              <a:rPr b="1" i="0" lang="de-DE" sz="21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Ricordate il capitale circolante?</a:t>
            </a:r>
            <a:endParaRPr b="1" i="0" sz="2100" u="none" cap="none" strike="noStrik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31" name="Google Shape;331;p16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2" name="Google Shape;332;p16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3" name="Google Shape;333;p16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34" name="Google Shape;33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169200"/>
            <a:ext cx="4572000" cy="2072862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16"/>
          <p:cNvSpPr txBox="1"/>
          <p:nvPr/>
        </p:nvSpPr>
        <p:spPr>
          <a:xfrm>
            <a:off x="4446350" y="1169200"/>
            <a:ext cx="4466400" cy="21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Char char="−"/>
            </a:pPr>
            <a:r>
              <a:rPr b="0" i="0" lang="de-DE" sz="15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Fabbisogno di capitale circolante: risorse finanziarie necessarie per coprire il ciclo operativo.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Char char="−"/>
            </a:pPr>
            <a:r>
              <a:rPr b="0" i="0" lang="de-DE" sz="15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Discrepanze tra operazioni e flussi di cassa effettivi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6"/>
          <p:cNvSpPr txBox="1"/>
          <p:nvPr/>
        </p:nvSpPr>
        <p:spPr>
          <a:xfrm>
            <a:off x="1518557" y="3738532"/>
            <a:ext cx="6139543" cy="5539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de-DE" sz="1600" u="none" cap="none" strike="noStrike">
                <a:solidFill>
                  <a:srgbClr val="FF6B26"/>
                </a:solidFill>
                <a:latin typeface="Open Sans"/>
                <a:ea typeface="Open Sans"/>
                <a:cs typeface="Open Sans"/>
                <a:sym typeface="Open Sans"/>
              </a:rPr>
              <a:t>WCR = Crediti+ Inventario- Debiti </a:t>
            </a:r>
            <a:r>
              <a:rPr b="0" i="1" lang="de-DE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(eccezioni finanziarie accantonate)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6"/>
          <p:cNvSpPr txBox="1"/>
          <p:nvPr>
            <p:ph idx="12" type="sldNum"/>
          </p:nvPr>
        </p:nvSpPr>
        <p:spPr>
          <a:xfrm>
            <a:off x="8747592" y="4903627"/>
            <a:ext cx="388789" cy="11541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339" name="Google Shape;339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1"/>
          <p:cNvSpPr txBox="1"/>
          <p:nvPr>
            <p:ph idx="1" type="body"/>
          </p:nvPr>
        </p:nvSpPr>
        <p:spPr>
          <a:xfrm>
            <a:off x="1587061" y="1460946"/>
            <a:ext cx="7315201" cy="26084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43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None/>
            </a:pPr>
            <a:r>
              <a:t/>
            </a:r>
            <a:endParaRPr sz="1500"/>
          </a:p>
          <a:p>
            <a:pPr indent="-2286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Char char="−"/>
            </a:pPr>
            <a:r>
              <a:rPr lang="de-DE" sz="1500"/>
              <a:t>Stima e trend del WCR</a:t>
            </a:r>
            <a:endParaRPr/>
          </a:p>
          <a:p>
            <a:pPr indent="-3175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de-DE" sz="1200"/>
              <a:t>Aiuta a prevedere il fabbisogno futuro di cpitale cirolante (WCR)</a:t>
            </a:r>
            <a:endParaRPr/>
          </a:p>
          <a:p>
            <a:pPr indent="-3175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de-DE" sz="1200"/>
              <a:t>Aiuta a identificare i margini di miglioramento nella gestione della liquidità</a:t>
            </a:r>
            <a:endParaRPr/>
          </a:p>
          <a:p>
            <a:pPr indent="-3175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de-DE" sz="1100"/>
              <a:t>Gestione die debitori  &amp; creditori ( sezione fonti di finanziamento)</a:t>
            </a:r>
            <a:endParaRPr/>
          </a:p>
          <a:p>
            <a: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Char char="−"/>
            </a:pPr>
            <a:r>
              <a:rPr lang="de-DE" sz="1500"/>
              <a:t>Sulla base di bilanci e previsoni precedenti:</a:t>
            </a:r>
            <a:endParaRPr/>
          </a:p>
          <a:p>
            <a:pPr indent="-3175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de-DE" sz="1200"/>
              <a:t>Giorni di vendita in sospeso: </a:t>
            </a:r>
            <a:endParaRPr/>
          </a:p>
          <a:p>
            <a:pPr indent="0" lvl="2" marL="1054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de-DE" sz="1200"/>
              <a:t>Clienti attivi/vendite lorde x 365</a:t>
            </a:r>
            <a:endParaRPr/>
          </a:p>
          <a:p>
            <a:pPr indent="-3175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de-DE" sz="1200"/>
              <a:t>Days Procurement outstanding (including unpaid wages and taxes) : </a:t>
            </a:r>
            <a:endParaRPr/>
          </a:p>
          <a:p>
            <a:pPr indent="0" lvl="2" marL="1054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de-DE" sz="1200"/>
              <a:t>Suppliers receivable/ Gross purchases x 365</a:t>
            </a:r>
            <a:endParaRPr/>
          </a:p>
          <a:p>
            <a:pPr indent="-3175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de-DE" sz="1200"/>
              <a:t>WCR/Vendite lorde x 365 (regola empirica)</a:t>
            </a:r>
            <a:endParaRPr/>
          </a:p>
          <a:p>
            <a: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"/>
              <a:buNone/>
            </a:pPr>
            <a:r>
              <a:t/>
            </a:r>
            <a:endParaRPr sz="400"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Char char="−"/>
            </a:pPr>
            <a:r>
              <a:rPr lang="de-DE" sz="1500"/>
              <a:t>Sulla base univoca di previsoni :</a:t>
            </a:r>
            <a:endParaRPr/>
          </a:p>
          <a:p>
            <a:pPr indent="-3175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"/>
              <a:buChar char="−"/>
            </a:pPr>
            <a:r>
              <a:rPr lang="de-DE" sz="1200"/>
              <a:t>Rapporto medio DSO/DPO (benchmark del settore,vincoli normativi, negoziazioni) applicate alle previsioni di tipo economico </a:t>
            </a:r>
            <a:endParaRPr/>
          </a:p>
          <a:p>
            <a:pPr indent="-3175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"/>
              <a:buChar char="−"/>
            </a:pPr>
            <a:r>
              <a:rPr lang="de-DE" sz="1200"/>
              <a:t>Proiezioni del flusso di cassa operativo (visualizzazione WCR duante l‘anno) 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46" name="Google Shape;346;p31"/>
          <p:cNvSpPr txBox="1"/>
          <p:nvPr/>
        </p:nvSpPr>
        <p:spPr>
          <a:xfrm>
            <a:off x="2202874" y="494670"/>
            <a:ext cx="5904050" cy="5125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21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Fabbisogno di capitale circolante: una stima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7" name="Google Shape;347;p31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8" name="Google Shape;348;p31"/>
          <p:cNvCxnSpPr/>
          <p:nvPr/>
        </p:nvCxnSpPr>
        <p:spPr>
          <a:xfrm>
            <a:off x="2533142" y="475285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49" name="Google Shape;34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351" name="Google Shape;351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7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DE"/>
              <a:t>Esigenze a lungo termine</a:t>
            </a:r>
            <a:endParaRPr/>
          </a:p>
        </p:txBody>
      </p:sp>
      <p:sp>
        <p:nvSpPr>
          <p:cNvPr id="357" name="Google Shape;357;p17"/>
          <p:cNvSpPr txBox="1"/>
          <p:nvPr/>
        </p:nvSpPr>
        <p:spPr>
          <a:xfrm>
            <a:off x="1447800" y="1713548"/>
            <a:ext cx="603766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</a:pPr>
            <a:r>
              <a:rPr b="1" i="0" lang="de-DE" sz="48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Panoramia delle esigenze finanziarie</a:t>
            </a:r>
            <a:endParaRPr b="1" i="0" sz="48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8"/>
          <p:cNvSpPr txBox="1"/>
          <p:nvPr/>
        </p:nvSpPr>
        <p:spPr>
          <a:xfrm>
            <a:off x="1863217" y="978651"/>
            <a:ext cx="542912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122D4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8"/>
          <p:cNvSpPr txBox="1"/>
          <p:nvPr/>
        </p:nvSpPr>
        <p:spPr>
          <a:xfrm>
            <a:off x="1863217" y="1176826"/>
            <a:ext cx="6858707" cy="299802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Char char="−"/>
            </a:pPr>
            <a:r>
              <a:rPr b="0" i="0" lang="de-DE" sz="15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Attività materiali: sedi, macchinari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None/>
            </a:pPr>
            <a:r>
              <a:t/>
            </a:r>
            <a:endParaRPr b="0" i="0" sz="15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Char char="−"/>
            </a:pPr>
            <a:r>
              <a:rPr b="0" i="0" lang="de-DE" sz="15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Attività immateriali : R&amp;S, Sviluppo di nuove opportunità di business (finanziamento delle perdite operative -&gt; crescita e avviamento dell‘impresa)</a:t>
            </a:r>
            <a:endParaRPr b="0" i="0" sz="15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1143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None/>
            </a:pPr>
            <a:r>
              <a:t/>
            </a:r>
            <a:endParaRPr b="0" i="0" sz="15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Char char="−"/>
            </a:pPr>
            <a:r>
              <a:rPr b="0" i="0" lang="de-DE" sz="15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Attività finanziarie : partecipazione di società affiliate, altri investimenti finanziari</a:t>
            </a:r>
            <a:endParaRPr b="0" i="0" sz="15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4" name="Google Shape;364;p18"/>
          <p:cNvSpPr txBox="1"/>
          <p:nvPr/>
        </p:nvSpPr>
        <p:spPr>
          <a:xfrm>
            <a:off x="3419475" y="442913"/>
            <a:ext cx="5302449" cy="97473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21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Investimenti - crescita del patrimonio dell'impresa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5" name="Google Shape;365;p18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6" name="Google Shape;366;p18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7" name="Google Shape;367;p1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68" name="Google Shape;36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18"/>
          <p:cNvSpPr txBox="1"/>
          <p:nvPr>
            <p:ph idx="12" type="sldNum"/>
          </p:nvPr>
        </p:nvSpPr>
        <p:spPr>
          <a:xfrm>
            <a:off x="8747592" y="4903627"/>
            <a:ext cx="388789" cy="11541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370" name="Google Shape;37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/>
          <p:nvPr>
            <p:ph type="title"/>
          </p:nvPr>
        </p:nvSpPr>
        <p:spPr>
          <a:xfrm>
            <a:off x="265500" y="191265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de-DE"/>
              <a:t>Unità Lavorative</a:t>
            </a:r>
            <a:endParaRPr/>
          </a:p>
        </p:txBody>
      </p:sp>
      <p:sp>
        <p:nvSpPr>
          <p:cNvPr id="103" name="Google Shape;103;p2"/>
          <p:cNvSpPr txBox="1"/>
          <p:nvPr>
            <p:ph idx="2" type="body"/>
          </p:nvPr>
        </p:nvSpPr>
        <p:spPr>
          <a:xfrm>
            <a:off x="4833302" y="829050"/>
            <a:ext cx="3837000" cy="24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de-DE" sz="3000"/>
              <a:t>Schema del modulo</a:t>
            </a:r>
            <a:endParaRPr b="1" sz="3000"/>
          </a:p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de-DE"/>
              <a:t>Panoramica dei cicli dei flussi di cassa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de-DE"/>
              <a:t>Panoramica dei fabbisogni finanziari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de-DE"/>
              <a:t>Strumenti di base per la valutazione del fabbisogno finanziario 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de-DE"/>
              <a:t>Fonti di finanziamento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de-DE"/>
              <a:t>Strategia di finanziamento e impatto sull'impresa</a:t>
            </a:r>
            <a:endParaRPr sz="1600"/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105" name="Google Shape;10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0"/>
          <p:cNvSpPr txBox="1"/>
          <p:nvPr>
            <p:ph idx="1" type="subTitle"/>
          </p:nvPr>
        </p:nvSpPr>
        <p:spPr>
          <a:xfrm>
            <a:off x="2390267" y="3425124"/>
            <a:ext cx="6331500" cy="10550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DE"/>
              <a:t>I- Bilanci: come interagiscono e si integrano tra loro</a:t>
            </a:r>
            <a:endParaRPr/>
          </a:p>
        </p:txBody>
      </p:sp>
      <p:sp>
        <p:nvSpPr>
          <p:cNvPr id="376" name="Google Shape;376;p20"/>
          <p:cNvSpPr txBox="1"/>
          <p:nvPr/>
        </p:nvSpPr>
        <p:spPr>
          <a:xfrm>
            <a:off x="1395324" y="1313750"/>
            <a:ext cx="723418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48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Strumenti di base per la valutazione del fabbisogno finanziario</a:t>
            </a:r>
            <a:endParaRPr b="1" i="0" sz="48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1"/>
          <p:cNvSpPr txBox="1"/>
          <p:nvPr>
            <p:ph type="title"/>
          </p:nvPr>
        </p:nvSpPr>
        <p:spPr>
          <a:xfrm>
            <a:off x="3419475" y="407279"/>
            <a:ext cx="5724524" cy="7474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 sz="2100"/>
              <a:t>Conto economico: potenziali flussi di cassa operativi  generati dalla vostra attività</a:t>
            </a:r>
            <a:endParaRPr/>
          </a:p>
        </p:txBody>
      </p:sp>
      <p:pic>
        <p:nvPicPr>
          <p:cNvPr id="382" name="Google Shape;38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21"/>
          <p:cNvSpPr txBox="1"/>
          <p:nvPr/>
        </p:nvSpPr>
        <p:spPr>
          <a:xfrm>
            <a:off x="93375" y="1227473"/>
            <a:ext cx="4478626" cy="355273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Char char="−"/>
            </a:pPr>
            <a:r>
              <a:rPr b="0" i="0" lang="de-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Conto economico = ricchezza creata o distrutta dall'impresa</a:t>
            </a:r>
            <a:endParaRPr/>
          </a:p>
          <a:p>
            <a: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None/>
            </a:pPr>
            <a:r>
              <a:t/>
            </a:r>
            <a:endParaRPr b="0" i="0" sz="135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Char char="−"/>
            </a:pPr>
            <a:r>
              <a:rPr b="0" i="0" lang="de-DE" sz="13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Ricchezza generata ≠ liquidità generata</a:t>
            </a:r>
            <a:endParaRPr b="0" i="0" sz="135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4" name="Google Shape;384;p21"/>
          <p:cNvGrpSpPr/>
          <p:nvPr/>
        </p:nvGrpSpPr>
        <p:grpSpPr>
          <a:xfrm>
            <a:off x="311432" y="2154237"/>
            <a:ext cx="4992291" cy="2343784"/>
            <a:chOff x="745" y="1818"/>
            <a:chExt cx="4193" cy="1542"/>
          </a:xfrm>
        </p:grpSpPr>
        <p:sp>
          <p:nvSpPr>
            <p:cNvPr id="385" name="Google Shape;385;p21"/>
            <p:cNvSpPr txBox="1"/>
            <p:nvPr/>
          </p:nvSpPr>
          <p:spPr>
            <a:xfrm>
              <a:off x="2054" y="2437"/>
              <a:ext cx="805" cy="1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de-DE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Résultat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1"/>
            <p:cNvSpPr/>
            <p:nvPr/>
          </p:nvSpPr>
          <p:spPr>
            <a:xfrm>
              <a:off x="1826" y="1818"/>
              <a:ext cx="1070" cy="1192"/>
            </a:xfrm>
            <a:prstGeom prst="rect">
              <a:avLst/>
            </a:prstGeom>
            <a:solidFill>
              <a:srgbClr val="FFE8CB"/>
            </a:solidFill>
            <a:ln cap="flat" cmpd="sng" w="9525">
              <a:solidFill>
                <a:srgbClr val="B1B1B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1"/>
            <p:cNvSpPr/>
            <p:nvPr/>
          </p:nvSpPr>
          <p:spPr>
            <a:xfrm>
              <a:off x="3049" y="1818"/>
              <a:ext cx="1069" cy="1467"/>
            </a:xfrm>
            <a:prstGeom prst="rect">
              <a:avLst/>
            </a:prstGeom>
            <a:solidFill>
              <a:schemeClr val="accent5"/>
            </a:solidFill>
            <a:ln cap="flat" cmpd="sng" w="9525">
              <a:solidFill>
                <a:srgbClr val="B1B1B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1"/>
            <p:cNvSpPr txBox="1"/>
            <p:nvPr/>
          </p:nvSpPr>
          <p:spPr>
            <a:xfrm>
              <a:off x="1824" y="1830"/>
              <a:ext cx="1014" cy="1143"/>
            </a:xfrm>
            <a:prstGeom prst="rect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52387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25"/>
                <a:buFont typeface="Arial"/>
                <a:buChar char="-"/>
              </a:pPr>
              <a:r>
                <a:rPr b="0" i="0" lang="de-DE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COGS- </a:t>
              </a:r>
              <a:endParaRPr/>
            </a:p>
            <a:p>
              <a:pPr indent="-52387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25"/>
                <a:buFont typeface="Arial"/>
                <a:buChar char="-"/>
              </a:pPr>
              <a:r>
                <a:rPr b="0" i="0" lang="de-DE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Carburante ed energia</a:t>
              </a:r>
              <a:endParaRPr/>
            </a:p>
            <a:p>
              <a:pPr indent="-52387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25"/>
                <a:buFont typeface="Arial"/>
                <a:buChar char="-"/>
              </a:pPr>
              <a:r>
                <a:rPr b="0" i="0" lang="de-DE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Spese generali</a:t>
              </a:r>
              <a:endParaRPr/>
            </a:p>
            <a:p>
              <a:pPr indent="-52387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25"/>
                <a:buFont typeface="Arial"/>
                <a:buChar char="-"/>
              </a:pPr>
              <a:r>
                <a:rPr b="0" i="0" lang="de-DE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Costi salariali dei dipendenti </a:t>
              </a:r>
              <a:endParaRPr/>
            </a:p>
            <a:p>
              <a:pPr indent="-52387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25"/>
                <a:buFont typeface="Arial"/>
                <a:buChar char="-"/>
              </a:pPr>
              <a:r>
                <a:rPr b="0" i="0" lang="de-DE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Costo del finanziamento del debito </a:t>
              </a:r>
              <a:endParaRPr/>
            </a:p>
            <a:p>
              <a:pPr indent="-52387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25"/>
                <a:buFont typeface="Arial"/>
                <a:buChar char="-"/>
              </a:pPr>
              <a:r>
                <a:rPr b="0" i="0" lang="de-DE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Imposte e tasse</a:t>
              </a:r>
              <a:endParaRPr/>
            </a:p>
            <a:p>
              <a:pPr indent="-52387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25"/>
                <a:buFont typeface="Arial"/>
                <a:buChar char="-"/>
              </a:pPr>
              <a:r>
                <a:rPr b="0" i="0" lang="de-DE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Spese generali e amministrative</a:t>
              </a:r>
              <a:endPara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1"/>
            <p:cNvSpPr txBox="1"/>
            <p:nvPr/>
          </p:nvSpPr>
          <p:spPr>
            <a:xfrm>
              <a:off x="3058" y="2179"/>
              <a:ext cx="1074" cy="5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52387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25"/>
                <a:buFont typeface="Arial"/>
                <a:buChar char="-"/>
              </a:pPr>
              <a:r>
                <a:rPr b="1" i="0" lang="de-DE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Entrate</a:t>
              </a:r>
              <a:endParaRPr/>
            </a:p>
            <a:p>
              <a:pPr indent="-52387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25"/>
                <a:buFont typeface="Arial"/>
                <a:buChar char="-"/>
              </a:pPr>
              <a:r>
                <a:rPr b="1" i="0" lang="de-DE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Contributi</a:t>
              </a:r>
              <a:endParaRPr/>
            </a:p>
            <a:p>
              <a:pPr indent="-52387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25"/>
                <a:buFont typeface="Arial"/>
                <a:buChar char="-"/>
              </a:pPr>
              <a:r>
                <a:rPr b="1" i="0" lang="de-DE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Storno di accantonamenti o ammortamenti 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52387" lvl="0" marL="0" marR="0" rtl="0" algn="l">
                <a:lnSpc>
                  <a:spcPct val="100000"/>
                </a:lnSpc>
                <a:spcBef>
                  <a:spcPts val="413"/>
                </a:spcBef>
                <a:spcAft>
                  <a:spcPts val="0"/>
                </a:spcAft>
                <a:buClr>
                  <a:srgbClr val="000000"/>
                </a:buClr>
                <a:buSzPts val="825"/>
                <a:buFont typeface="Arial"/>
                <a:buChar char="-"/>
              </a:pPr>
              <a:r>
                <a:rPr b="1" i="0" lang="de-DE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Entrate finanziarie</a:t>
              </a:r>
              <a:endPara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90" name="Google Shape;390;p21"/>
            <p:cNvCxnSpPr/>
            <p:nvPr/>
          </p:nvCxnSpPr>
          <p:spPr>
            <a:xfrm>
              <a:off x="1168" y="2224"/>
              <a:ext cx="644" cy="3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391" name="Google Shape;391;p21"/>
            <p:cNvSpPr txBox="1"/>
            <p:nvPr/>
          </p:nvSpPr>
          <p:spPr>
            <a:xfrm>
              <a:off x="4221" y="1941"/>
              <a:ext cx="717" cy="2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de-DE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Reddito generato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1"/>
            <p:cNvSpPr txBox="1"/>
            <p:nvPr/>
          </p:nvSpPr>
          <p:spPr>
            <a:xfrm>
              <a:off x="745" y="1904"/>
              <a:ext cx="826" cy="5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de-DE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Spese generate dalle attività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1"/>
            <p:cNvSpPr/>
            <p:nvPr/>
          </p:nvSpPr>
          <p:spPr>
            <a:xfrm>
              <a:off x="1837" y="3066"/>
              <a:ext cx="1070" cy="222"/>
            </a:xfrm>
            <a:prstGeom prst="rect">
              <a:avLst/>
            </a:prstGeom>
            <a:solidFill>
              <a:srgbClr val="FFBA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94" name="Google Shape;394;p21"/>
            <p:cNvCxnSpPr/>
            <p:nvPr/>
          </p:nvCxnSpPr>
          <p:spPr>
            <a:xfrm>
              <a:off x="3683" y="2121"/>
              <a:ext cx="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395" name="Google Shape;395;p21"/>
            <p:cNvCxnSpPr/>
            <p:nvPr/>
          </p:nvCxnSpPr>
          <p:spPr>
            <a:xfrm flipH="1" rot="10800000">
              <a:off x="1423" y="3141"/>
              <a:ext cx="389" cy="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396" name="Google Shape;396;p21"/>
            <p:cNvSpPr txBox="1"/>
            <p:nvPr/>
          </p:nvSpPr>
          <p:spPr>
            <a:xfrm>
              <a:off x="765" y="2864"/>
              <a:ext cx="826" cy="4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b="1" i="0" lang="de-DE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Richezza generata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b="1" i="0" lang="de-DE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(+ or -)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1"/>
            <p:cNvSpPr txBox="1"/>
            <p:nvPr/>
          </p:nvSpPr>
          <p:spPr>
            <a:xfrm>
              <a:off x="1826" y="3079"/>
              <a:ext cx="906" cy="1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de-DE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Utile netto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21"/>
          <p:cNvSpPr txBox="1"/>
          <p:nvPr>
            <p:ph idx="1" type="body"/>
          </p:nvPr>
        </p:nvSpPr>
        <p:spPr>
          <a:xfrm>
            <a:off x="4822945" y="1227473"/>
            <a:ext cx="4140275" cy="28014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Char char="−"/>
            </a:pPr>
            <a:r>
              <a:rPr lang="de-DE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Flusso di cassa </a:t>
            </a:r>
            <a:r>
              <a:rPr b="1" lang="de-DE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potenzialmente generato </a:t>
            </a:r>
            <a:r>
              <a:rPr lang="de-DE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dall'attività = EBITDA </a:t>
            </a:r>
            <a:r>
              <a:rPr i="1" lang="de-DE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(utile prima degli interessi, delle imposte e degli ammortamenti)</a:t>
            </a:r>
            <a:endParaRPr i="1" sz="1200"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t/>
            </a:r>
            <a:endParaRPr sz="1050"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Char char="−"/>
            </a:pPr>
            <a:r>
              <a:rPr lang="de-D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L'EBITDA non rispecchia le discrepanze generate dai cicli di produzione/commercializzazione (alias WCR ☺)</a:t>
            </a:r>
            <a:endParaRPr/>
          </a:p>
          <a:p>
            <a:pPr indent="-2286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Char char="−"/>
            </a:pPr>
            <a:r>
              <a:rPr lang="de-D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EBITDA n - </a:t>
            </a:r>
            <a:r>
              <a:rPr b="1" lang="de-D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Variazione del WCR (n -(n-1)) </a:t>
            </a:r>
            <a:r>
              <a:rPr lang="de-D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 Flusso di cassa operativo n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99" name="Google Shape;399;p21"/>
          <p:cNvGraphicFramePr/>
          <p:nvPr/>
        </p:nvGraphicFramePr>
        <p:xfrm>
          <a:off x="5429195" y="1974016"/>
          <a:ext cx="3000000" cy="3000000"/>
        </p:xfrm>
        <a:graphic>
          <a:graphicData uri="http://schemas.openxmlformats.org/drawingml/2006/table">
            <a:tbl>
              <a:tblPr bandRow="1">
                <a:gradFill>
                  <a:gsLst>
                    <a:gs pos="0">
                      <a:srgbClr val="FFB576"/>
                    </a:gs>
                    <a:gs pos="35000">
                      <a:srgbClr val="FFCA9F"/>
                    </a:gs>
                    <a:gs pos="100000">
                      <a:srgbClr val="FFE9D7"/>
                    </a:gs>
                  </a:gsLst>
                  <a:lin ang="16200000" scaled="0"/>
                </a:gradFill>
                <a:tableStyleId>{3303EE75-B000-4640-B6DC-034E1B2E2F51}</a:tableStyleId>
              </a:tblPr>
              <a:tblGrid>
                <a:gridCol w="3085425"/>
              </a:tblGrid>
              <a:tr h="250325">
                <a:tc>
                  <a:txBody>
                    <a:bodyPr/>
                    <a:lstStyle/>
                    <a:p>
                      <a:pPr indent="0" lvl="1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de-DE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Utile netto</a:t>
                      </a:r>
                      <a:endParaRPr b="1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</a:tr>
              <a:tr h="246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de-DE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+/- spese non monetarie e non legate alle operazioni (D&amp;A, voci non ricorrenti)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</a:tr>
            </a:tbl>
          </a:graphicData>
        </a:graphic>
      </p:graphicFrame>
      <p:sp>
        <p:nvSpPr>
          <p:cNvPr id="400" name="Google Shape;400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401" name="Google Shape;40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5"/>
          <p:cNvSpPr txBox="1"/>
          <p:nvPr>
            <p:ph idx="4294967295" type="title"/>
          </p:nvPr>
        </p:nvSpPr>
        <p:spPr>
          <a:xfrm>
            <a:off x="3419475" y="444480"/>
            <a:ext cx="5621470" cy="63800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de-DE" sz="2100"/>
              <a:t>Stato patrimoniale: ciò che l'impresa possiede, ciò che deve e ciò che vale</a:t>
            </a:r>
            <a:endParaRPr/>
          </a:p>
        </p:txBody>
      </p:sp>
      <p:sp>
        <p:nvSpPr>
          <p:cNvPr id="408" name="Google Shape;408;p25"/>
          <p:cNvSpPr txBox="1"/>
          <p:nvPr>
            <p:ph idx="4294967295" type="body"/>
          </p:nvPr>
        </p:nvSpPr>
        <p:spPr>
          <a:xfrm>
            <a:off x="1303725" y="1111325"/>
            <a:ext cx="7035900" cy="38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None/>
            </a:pPr>
            <a:r>
              <a:t/>
            </a:r>
            <a:endParaRPr sz="225"/>
          </a:p>
          <a:p>
            <a:pPr indent="-33655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50"/>
              <a:buChar char="●"/>
            </a:pPr>
            <a:r>
              <a:rPr lang="de-DE" sz="1300">
                <a:latin typeface="Arial"/>
                <a:ea typeface="Arial"/>
                <a:cs typeface="Arial"/>
                <a:sym typeface="Arial"/>
              </a:rPr>
              <a:t>Traccia tutti i flussi che non sono direttamente visibili nel conto economico</a:t>
            </a:r>
            <a:endParaRPr/>
          </a:p>
          <a:p>
            <a:pPr indent="-33655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50"/>
              <a:buChar char="●"/>
            </a:pPr>
            <a:r>
              <a:rPr lang="de-DE" sz="1300">
                <a:latin typeface="Arial"/>
                <a:ea typeface="Arial"/>
                <a:cs typeface="Arial"/>
                <a:sym typeface="Arial"/>
              </a:rPr>
              <a:t>Permette di vedere le discrepanze nei flussi di cassa del ciclo operativo</a:t>
            </a:r>
            <a:endParaRPr sz="1300"/>
          </a:p>
        </p:txBody>
      </p:sp>
      <p:sp>
        <p:nvSpPr>
          <p:cNvPr id="409" name="Google Shape;409;p25"/>
          <p:cNvSpPr txBox="1"/>
          <p:nvPr/>
        </p:nvSpPr>
        <p:spPr>
          <a:xfrm>
            <a:off x="2842725" y="4388625"/>
            <a:ext cx="4665000" cy="242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Attività = Passività e patrimonio netto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25"/>
          <p:cNvSpPr txBox="1"/>
          <p:nvPr/>
        </p:nvSpPr>
        <p:spPr>
          <a:xfrm>
            <a:off x="881150" y="3135200"/>
            <a:ext cx="1754400" cy="1015622"/>
          </a:xfrm>
          <a:prstGeom prst="rect">
            <a:avLst/>
          </a:prstGeom>
          <a:solidFill>
            <a:schemeClr val="lt1">
              <a:alpha val="0"/>
            </a:scheme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parte inferiore riflette la strategia di investimento e di finanziamento dell'impresa.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25"/>
          <p:cNvSpPr txBox="1"/>
          <p:nvPr/>
        </p:nvSpPr>
        <p:spPr>
          <a:xfrm>
            <a:off x="921426" y="1846303"/>
            <a:ext cx="1754400" cy="646290"/>
          </a:xfrm>
          <a:prstGeom prst="rect">
            <a:avLst/>
          </a:prstGeom>
          <a:solidFill>
            <a:schemeClr val="lt1">
              <a:alpha val="0"/>
            </a:scheme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parte superiore riflette il ciclo operativo dell'impresa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25"/>
          <p:cNvSpPr/>
          <p:nvPr/>
        </p:nvSpPr>
        <p:spPr>
          <a:xfrm>
            <a:off x="2828925" y="1709401"/>
            <a:ext cx="2314500" cy="1302300"/>
          </a:xfrm>
          <a:prstGeom prst="roundRect">
            <a:avLst>
              <a:gd fmla="val 16667" name="adj"/>
            </a:avLst>
          </a:prstGeom>
          <a:solidFill>
            <a:srgbClr val="57C5FF"/>
          </a:solidFill>
          <a:ln cap="flat" cmpd="sng" w="25400">
            <a:solidFill>
              <a:srgbClr val="003F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Attività correnti(inventario, crediti (clienti, finanziatori...); liquidità)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25"/>
          <p:cNvSpPr/>
          <p:nvPr/>
        </p:nvSpPr>
        <p:spPr>
          <a:xfrm>
            <a:off x="2807378" y="3028607"/>
            <a:ext cx="2314500" cy="1302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003F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Attività non correnti (immobili, tecnologia, ...)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25"/>
          <p:cNvSpPr/>
          <p:nvPr/>
        </p:nvSpPr>
        <p:spPr>
          <a:xfrm>
            <a:off x="5182374" y="1737573"/>
            <a:ext cx="2314500" cy="770400"/>
          </a:xfrm>
          <a:prstGeom prst="roundRect">
            <a:avLst>
              <a:gd fmla="val 16667" name="adj"/>
            </a:avLst>
          </a:prstGeom>
          <a:solidFill>
            <a:srgbClr val="FED211"/>
          </a:solidFill>
          <a:ln cap="flat" cmpd="sng" w="25400">
            <a:solidFill>
              <a:srgbClr val="003F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Passività correnti (debiti verso fornitori, dipendenti, previdenza... - debiti a breve termine...)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25"/>
          <p:cNvSpPr/>
          <p:nvPr/>
        </p:nvSpPr>
        <p:spPr>
          <a:xfrm>
            <a:off x="5189339" y="2530668"/>
            <a:ext cx="2314500" cy="770400"/>
          </a:xfrm>
          <a:prstGeom prst="roundRect">
            <a:avLst>
              <a:gd fmla="val 16667" name="adj"/>
            </a:avLst>
          </a:prstGeom>
          <a:solidFill>
            <a:srgbClr val="FF7900"/>
          </a:solidFill>
          <a:ln cap="flat" cmpd="sng" w="25400">
            <a:solidFill>
              <a:srgbClr val="003F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Passività non correnti (debito medio/lungo termine)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25"/>
          <p:cNvSpPr/>
          <p:nvPr/>
        </p:nvSpPr>
        <p:spPr>
          <a:xfrm>
            <a:off x="5179335" y="3339067"/>
            <a:ext cx="2314500" cy="949500"/>
          </a:xfrm>
          <a:prstGeom prst="roundRect">
            <a:avLst>
              <a:gd fmla="val 16667" name="adj"/>
            </a:avLst>
          </a:prstGeom>
          <a:solidFill>
            <a:srgbClr val="92D050"/>
          </a:solidFill>
          <a:ln cap="flat" cmpd="sng" w="25400">
            <a:solidFill>
              <a:srgbClr val="003F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Patrimonio netto (patrimonio netto, utili non distribuiti, utile netto)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7" name="Google Shape;417;p2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8" name="Google Shape;418;p25"/>
          <p:cNvCxnSpPr/>
          <p:nvPr/>
        </p:nvCxnSpPr>
        <p:spPr>
          <a:xfrm>
            <a:off x="2477724" y="468875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19" name="Google Shape;41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2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421" name="Google Shape;421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3"/>
          <p:cNvSpPr txBox="1"/>
          <p:nvPr>
            <p:ph type="title"/>
          </p:nvPr>
        </p:nvSpPr>
        <p:spPr>
          <a:xfrm>
            <a:off x="2708564" y="450186"/>
            <a:ext cx="6421938" cy="6435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de-DE" sz="2100"/>
              <a:t>Dal conto economico e dallo stato patrimoniale al rendiconto finanziario e previsioni.</a:t>
            </a:r>
            <a:endParaRPr/>
          </a:p>
        </p:txBody>
      </p:sp>
      <p:sp>
        <p:nvSpPr>
          <p:cNvPr id="428" name="Google Shape;428;p33"/>
          <p:cNvSpPr/>
          <p:nvPr/>
        </p:nvSpPr>
        <p:spPr>
          <a:xfrm>
            <a:off x="1222430" y="2969059"/>
            <a:ext cx="891043" cy="87958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003F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de-DE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Attività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33"/>
          <p:cNvSpPr/>
          <p:nvPr/>
        </p:nvSpPr>
        <p:spPr>
          <a:xfrm>
            <a:off x="2109353" y="1580103"/>
            <a:ext cx="874359" cy="593658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rgbClr val="1C91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33"/>
          <p:cNvSpPr/>
          <p:nvPr/>
        </p:nvSpPr>
        <p:spPr>
          <a:xfrm>
            <a:off x="2129158" y="3469230"/>
            <a:ext cx="862644" cy="34973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25400">
            <a:solidFill>
              <a:srgbClr val="006F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de-DE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Patrimonio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33"/>
          <p:cNvSpPr/>
          <p:nvPr/>
        </p:nvSpPr>
        <p:spPr>
          <a:xfrm>
            <a:off x="2129158" y="2988135"/>
            <a:ext cx="862644" cy="447763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25400">
            <a:solidFill>
              <a:srgbClr val="3B877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de-DE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Passività</a:t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33"/>
          <p:cNvSpPr/>
          <p:nvPr/>
        </p:nvSpPr>
        <p:spPr>
          <a:xfrm>
            <a:off x="1221294" y="1568316"/>
            <a:ext cx="874359" cy="881875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003F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de-DE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Entrate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33"/>
          <p:cNvSpPr/>
          <p:nvPr/>
        </p:nvSpPr>
        <p:spPr>
          <a:xfrm>
            <a:off x="2113473" y="2173761"/>
            <a:ext cx="862644" cy="288217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25400">
            <a:solidFill>
              <a:srgbClr val="006F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de-DE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Guadagni (o perdite)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4" name="Google Shape;434;p33"/>
          <p:cNvGrpSpPr/>
          <p:nvPr/>
        </p:nvGrpSpPr>
        <p:grpSpPr>
          <a:xfrm>
            <a:off x="5024813" y="1620177"/>
            <a:ext cx="2441359" cy="2044080"/>
            <a:chOff x="174382" y="61235"/>
            <a:chExt cx="2441359" cy="2044080"/>
          </a:xfrm>
        </p:grpSpPr>
        <p:sp>
          <p:nvSpPr>
            <p:cNvPr id="435" name="Google Shape;435;p33"/>
            <p:cNvSpPr/>
            <p:nvPr/>
          </p:nvSpPr>
          <p:spPr>
            <a:xfrm>
              <a:off x="174382" y="61235"/>
              <a:ext cx="2441359" cy="501840"/>
            </a:xfrm>
            <a:prstGeom prst="roundRect">
              <a:avLst>
                <a:gd fmla="val 16667" name="adj"/>
              </a:avLst>
            </a:prstGeom>
            <a:solidFill>
              <a:srgbClr val="00579B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3"/>
            <p:cNvSpPr txBox="1"/>
            <p:nvPr/>
          </p:nvSpPr>
          <p:spPr>
            <a:xfrm>
              <a:off x="198880" y="85733"/>
              <a:ext cx="2392363" cy="4528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2275" spcFirstLastPara="1" rIns="922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de-DE" sz="10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Flusso di cassa da attività operative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3"/>
            <p:cNvSpPr/>
            <p:nvPr/>
          </p:nvSpPr>
          <p:spPr>
            <a:xfrm>
              <a:off x="174382" y="832355"/>
              <a:ext cx="2441359" cy="501840"/>
            </a:xfrm>
            <a:prstGeom prst="roundRect">
              <a:avLst>
                <a:gd fmla="val 16667" name="adj"/>
              </a:avLst>
            </a:prstGeom>
            <a:solidFill>
              <a:srgbClr val="00579B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3"/>
            <p:cNvSpPr txBox="1"/>
            <p:nvPr/>
          </p:nvSpPr>
          <p:spPr>
            <a:xfrm>
              <a:off x="198880" y="856853"/>
              <a:ext cx="2392363" cy="4528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2275" spcFirstLastPara="1" rIns="922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de-DE" sz="10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Flusso di cassa da attività di investimento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3"/>
            <p:cNvSpPr/>
            <p:nvPr/>
          </p:nvSpPr>
          <p:spPr>
            <a:xfrm>
              <a:off x="174382" y="1603475"/>
              <a:ext cx="2441359" cy="50184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3"/>
            <p:cNvSpPr txBox="1"/>
            <p:nvPr/>
          </p:nvSpPr>
          <p:spPr>
            <a:xfrm>
              <a:off x="198880" y="1627973"/>
              <a:ext cx="2392363" cy="4528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2275" spcFirstLastPara="1" rIns="922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de-DE" sz="10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Flusso di cassa da attività di finanziamento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41" name="Google Shape;441;p33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2" name="Google Shape;442;p33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43" name="Google Shape;44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33"/>
          <p:cNvSpPr txBox="1"/>
          <p:nvPr>
            <p:ph idx="12" type="sldNum"/>
          </p:nvPr>
        </p:nvSpPr>
        <p:spPr>
          <a:xfrm>
            <a:off x="8693126" y="4761894"/>
            <a:ext cx="349001" cy="265701"/>
          </a:xfrm>
          <a:prstGeom prst="rect">
            <a:avLst/>
          </a:prstGeom>
          <a:noFill/>
          <a:ln>
            <a:noFill/>
          </a:ln>
        </p:spPr>
        <p:txBody>
          <a:bodyPr anchorCtr="0" anchor="t" bIns="36800" lIns="73625" spcFirstLastPara="1" rIns="73625" wrap="square" tIns="368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445" name="Google Shape;445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6" name="Google Shape;446;p33"/>
          <p:cNvCxnSpPr>
            <a:stCxn id="428" idx="0"/>
            <a:endCxn id="437" idx="1"/>
          </p:cNvCxnSpPr>
          <p:nvPr/>
        </p:nvCxnSpPr>
        <p:spPr>
          <a:xfrm rot="-5400000">
            <a:off x="3183102" y="1127209"/>
            <a:ext cx="326700" cy="3357000"/>
          </a:xfrm>
          <a:prstGeom prst="curvedConnector2">
            <a:avLst/>
          </a:prstGeom>
          <a:noFill/>
          <a:ln cap="flat" cmpd="sng" w="31750">
            <a:solidFill>
              <a:srgbClr val="00549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47" name="Google Shape;447;p33"/>
          <p:cNvCxnSpPr>
            <a:endCxn id="435" idx="2"/>
          </p:cNvCxnSpPr>
          <p:nvPr/>
        </p:nvCxnSpPr>
        <p:spPr>
          <a:xfrm>
            <a:off x="2976093" y="2069517"/>
            <a:ext cx="3269400" cy="52500"/>
          </a:xfrm>
          <a:prstGeom prst="curvedConnector4">
            <a:avLst>
              <a:gd fmla="val 4413" name="adj1"/>
              <a:gd fmla="val 535429" name="adj2"/>
            </a:avLst>
          </a:prstGeom>
          <a:noFill/>
          <a:ln cap="flat" cmpd="sng" w="31750">
            <a:solidFill>
              <a:srgbClr val="1D958D"/>
            </a:solidFill>
            <a:prstDash val="dash"/>
            <a:round/>
            <a:headEnd len="sm" w="sm" type="none"/>
            <a:tailEnd len="med" w="med" type="triangle"/>
          </a:ln>
        </p:spPr>
      </p:cxnSp>
      <p:sp>
        <p:nvSpPr>
          <p:cNvPr id="448" name="Google Shape;448;p33"/>
          <p:cNvSpPr/>
          <p:nvPr/>
        </p:nvSpPr>
        <p:spPr>
          <a:xfrm>
            <a:off x="2976117" y="1948929"/>
            <a:ext cx="45719" cy="120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33"/>
          <p:cNvSpPr txBox="1"/>
          <p:nvPr/>
        </p:nvSpPr>
        <p:spPr>
          <a:xfrm>
            <a:off x="351550" y="1580103"/>
            <a:ext cx="1136157" cy="461624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Conto economico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33"/>
          <p:cNvSpPr txBox="1"/>
          <p:nvPr/>
        </p:nvSpPr>
        <p:spPr>
          <a:xfrm>
            <a:off x="407237" y="3013827"/>
            <a:ext cx="1136157" cy="276959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Bilancio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1" name="Google Shape;451;p33"/>
          <p:cNvCxnSpPr>
            <a:endCxn id="435" idx="0"/>
          </p:cNvCxnSpPr>
          <p:nvPr/>
        </p:nvCxnSpPr>
        <p:spPr>
          <a:xfrm flipH="1" rot="10800000">
            <a:off x="2106993" y="1620177"/>
            <a:ext cx="4138500" cy="261000"/>
          </a:xfrm>
          <a:prstGeom prst="curvedConnector4">
            <a:avLst>
              <a:gd fmla="val -1758" name="adj1"/>
              <a:gd fmla="val 187586" name="adj2"/>
            </a:avLst>
          </a:prstGeom>
          <a:noFill/>
          <a:ln cap="flat" cmpd="sng" w="31750">
            <a:solidFill>
              <a:srgbClr val="00549A"/>
            </a:solidFill>
            <a:prstDash val="dash"/>
            <a:round/>
            <a:headEnd len="sm" w="sm" type="none"/>
            <a:tailEnd len="med" w="med" type="triangle"/>
          </a:ln>
        </p:spPr>
      </p:cxnSp>
      <p:cxnSp>
        <p:nvCxnSpPr>
          <p:cNvPr id="452" name="Google Shape;452;p33"/>
          <p:cNvCxnSpPr>
            <a:stCxn id="431" idx="3"/>
            <a:endCxn id="440" idx="1"/>
          </p:cNvCxnSpPr>
          <p:nvPr/>
        </p:nvCxnSpPr>
        <p:spPr>
          <a:xfrm>
            <a:off x="2991802" y="3212017"/>
            <a:ext cx="2057400" cy="201300"/>
          </a:xfrm>
          <a:prstGeom prst="curvedConnector3">
            <a:avLst>
              <a:gd fmla="val 49447" name="adj1"/>
            </a:avLst>
          </a:prstGeom>
          <a:noFill/>
          <a:ln cap="flat" cmpd="sng" w="31750">
            <a:solidFill>
              <a:srgbClr val="1D958D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53" name="Google Shape;453;p33"/>
          <p:cNvCxnSpPr>
            <a:stCxn id="430" idx="3"/>
            <a:endCxn id="439" idx="1"/>
          </p:cNvCxnSpPr>
          <p:nvPr/>
        </p:nvCxnSpPr>
        <p:spPr>
          <a:xfrm flipH="1" rot="10800000">
            <a:off x="2991802" y="3413395"/>
            <a:ext cx="2033100" cy="230700"/>
          </a:xfrm>
          <a:prstGeom prst="curvedConnector3">
            <a:avLst>
              <a:gd fmla="val 49998" name="adj1"/>
            </a:avLst>
          </a:prstGeom>
          <a:noFill/>
          <a:ln cap="flat" cmpd="sng" w="31750">
            <a:solidFill>
              <a:srgbClr val="1D958D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descr="Stoppuhr" id="454" name="Google Shape;454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86662" y="2865790"/>
            <a:ext cx="346226" cy="3462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ahnräder" id="455" name="Google Shape;455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06494" y="1689837"/>
            <a:ext cx="523221" cy="523221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33"/>
          <p:cNvSpPr txBox="1"/>
          <p:nvPr/>
        </p:nvSpPr>
        <p:spPr>
          <a:xfrm>
            <a:off x="3282711" y="1565038"/>
            <a:ext cx="1234354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 ciclo del flusso di cassa operativo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33"/>
          <p:cNvSpPr txBox="1"/>
          <p:nvPr/>
        </p:nvSpPr>
        <p:spPr>
          <a:xfrm>
            <a:off x="4804711" y="1620177"/>
            <a:ext cx="28886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33"/>
          <p:cNvSpPr/>
          <p:nvPr/>
        </p:nvSpPr>
        <p:spPr>
          <a:xfrm>
            <a:off x="5151813" y="3983570"/>
            <a:ext cx="2441359" cy="437117"/>
          </a:xfrm>
          <a:prstGeom prst="roundRect">
            <a:avLst>
              <a:gd fmla="val 16667" name="adj"/>
            </a:avLst>
          </a:prstGeom>
          <a:solidFill>
            <a:srgbClr val="FFD197"/>
          </a:solidFill>
          <a:ln>
            <a:noFill/>
          </a:ln>
        </p:spPr>
        <p:txBody>
          <a:bodyPr anchorCtr="0" anchor="ctr" bIns="0" lIns="92275" spcFirstLastPara="1" rIns="92275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050" u="none" cap="none" strike="noStrik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Movimento netto di cassa</a:t>
            </a:r>
            <a:endParaRPr b="0" i="0" sz="1050" u="none" cap="none" strike="noStrike">
              <a:solidFill>
                <a:srgbClr val="5757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9" name="Google Shape;459;p33"/>
          <p:cNvCxnSpPr>
            <a:stCxn id="436" idx="3"/>
            <a:endCxn id="438" idx="3"/>
          </p:cNvCxnSpPr>
          <p:nvPr/>
        </p:nvCxnSpPr>
        <p:spPr>
          <a:xfrm>
            <a:off x="7441674" y="1871097"/>
            <a:ext cx="600" cy="771000"/>
          </a:xfrm>
          <a:prstGeom prst="curvedConnector3">
            <a:avLst>
              <a:gd fmla="val 38100000" name="adj1"/>
            </a:avLst>
          </a:prstGeom>
          <a:noFill/>
          <a:ln cap="flat" cmpd="sng" w="9525">
            <a:solidFill>
              <a:srgbClr val="00549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60" name="Google Shape;460;p33"/>
          <p:cNvCxnSpPr>
            <a:stCxn id="438" idx="3"/>
            <a:endCxn id="440" idx="3"/>
          </p:cNvCxnSpPr>
          <p:nvPr/>
        </p:nvCxnSpPr>
        <p:spPr>
          <a:xfrm>
            <a:off x="7441674" y="2642217"/>
            <a:ext cx="600" cy="771000"/>
          </a:xfrm>
          <a:prstGeom prst="curvedConnector3">
            <a:avLst>
              <a:gd fmla="val 38100000" name="adj1"/>
            </a:avLst>
          </a:prstGeom>
          <a:noFill/>
          <a:ln cap="flat" cmpd="sng" w="9525">
            <a:solidFill>
              <a:srgbClr val="00549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61" name="Google Shape;461;p33"/>
          <p:cNvCxnSpPr>
            <a:stCxn id="440" idx="3"/>
            <a:endCxn id="458" idx="3"/>
          </p:cNvCxnSpPr>
          <p:nvPr/>
        </p:nvCxnSpPr>
        <p:spPr>
          <a:xfrm>
            <a:off x="7441674" y="3413337"/>
            <a:ext cx="151500" cy="788700"/>
          </a:xfrm>
          <a:prstGeom prst="curvedConnector3">
            <a:avLst>
              <a:gd fmla="val 250890" name="adj1"/>
            </a:avLst>
          </a:prstGeom>
          <a:noFill/>
          <a:ln cap="flat" cmpd="sng" w="9525">
            <a:solidFill>
              <a:srgbClr val="00549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62" name="Google Shape;462;p33"/>
          <p:cNvSpPr txBox="1"/>
          <p:nvPr/>
        </p:nvSpPr>
        <p:spPr>
          <a:xfrm>
            <a:off x="7793882" y="2106839"/>
            <a:ext cx="28886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33"/>
          <p:cNvSpPr txBox="1"/>
          <p:nvPr/>
        </p:nvSpPr>
        <p:spPr>
          <a:xfrm>
            <a:off x="7793882" y="2808680"/>
            <a:ext cx="28886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33"/>
          <p:cNvSpPr txBox="1"/>
          <p:nvPr/>
        </p:nvSpPr>
        <p:spPr>
          <a:xfrm>
            <a:off x="7793882" y="3702691"/>
            <a:ext cx="28886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33"/>
          <p:cNvSpPr txBox="1"/>
          <p:nvPr/>
        </p:nvSpPr>
        <p:spPr>
          <a:xfrm>
            <a:off x="3385048" y="2644076"/>
            <a:ext cx="1766457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 ciclo del flusso di cassa degli investimenti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2"/>
          <p:cNvSpPr txBox="1"/>
          <p:nvPr>
            <p:ph idx="1" type="subTitle"/>
          </p:nvPr>
        </p:nvSpPr>
        <p:spPr>
          <a:xfrm>
            <a:off x="2404555" y="3775532"/>
            <a:ext cx="6350777" cy="77605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6000" lvl="0" marL="360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DE"/>
              <a:t>II- L'importanza delle previsioni e delle proiezioni dei flussi di cassa per valutare le operazioni, gli investimenti le risorse necessarie e  i tempi di realizzazione.</a:t>
            </a:r>
            <a:endParaRPr/>
          </a:p>
        </p:txBody>
      </p:sp>
      <p:sp>
        <p:nvSpPr>
          <p:cNvPr id="471" name="Google Shape;471;p32"/>
          <p:cNvSpPr txBox="1"/>
          <p:nvPr/>
        </p:nvSpPr>
        <p:spPr>
          <a:xfrm>
            <a:off x="1069742" y="1029732"/>
            <a:ext cx="723418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48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Strumenti di base per la valutazione del fabbisogno finanziario</a:t>
            </a:r>
            <a:endParaRPr b="1" i="0" sz="48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5"/>
          <p:cNvSpPr txBox="1"/>
          <p:nvPr>
            <p:ph type="title"/>
          </p:nvPr>
        </p:nvSpPr>
        <p:spPr>
          <a:xfrm>
            <a:off x="3419475" y="436808"/>
            <a:ext cx="5463154" cy="8572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de-DE" sz="2100"/>
              <a:t>Conversione di un investimento in bilancio</a:t>
            </a:r>
            <a:endParaRPr/>
          </a:p>
        </p:txBody>
      </p:sp>
      <p:sp>
        <p:nvSpPr>
          <p:cNvPr id="478" name="Google Shape;478;p35"/>
          <p:cNvSpPr txBox="1"/>
          <p:nvPr>
            <p:ph idx="1" type="body"/>
          </p:nvPr>
        </p:nvSpPr>
        <p:spPr>
          <a:xfrm>
            <a:off x="338578" y="1315216"/>
            <a:ext cx="3744911" cy="3239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/>
              <a:t>L'impresa di costruzioni acquista nuovi veicoli</a:t>
            </a:r>
            <a:endParaRPr/>
          </a:p>
        </p:txBody>
      </p:sp>
      <p:sp>
        <p:nvSpPr>
          <p:cNvPr id="479" name="Google Shape;479;p35"/>
          <p:cNvSpPr txBox="1"/>
          <p:nvPr/>
        </p:nvSpPr>
        <p:spPr>
          <a:xfrm>
            <a:off x="469058" y="2294217"/>
            <a:ext cx="2059793" cy="715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01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15.000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01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€5 anni - ammortamento lineare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01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Acquisizione all'inizio dell'anno 10 valore di recupero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0" name="Google Shape;480;p3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1" name="Google Shape;481;p3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82" name="Google Shape;48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35"/>
          <p:cNvSpPr txBox="1"/>
          <p:nvPr>
            <p:ph idx="12" type="sldNum"/>
          </p:nvPr>
        </p:nvSpPr>
        <p:spPr>
          <a:xfrm>
            <a:off x="8721892" y="4792914"/>
            <a:ext cx="308898" cy="309321"/>
          </a:xfrm>
          <a:prstGeom prst="rect">
            <a:avLst/>
          </a:prstGeom>
          <a:noFill/>
          <a:ln>
            <a:noFill/>
          </a:ln>
        </p:spPr>
        <p:txBody>
          <a:bodyPr anchorCtr="0" anchor="t" bIns="36800" lIns="73625" spcFirstLastPara="1" rIns="73625" wrap="square" tIns="368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484" name="Google Shape;484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ipper" id="485" name="Google Shape;485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24247" y="2191347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35"/>
          <p:cNvSpPr/>
          <p:nvPr/>
        </p:nvSpPr>
        <p:spPr>
          <a:xfrm>
            <a:off x="6382173" y="1580564"/>
            <a:ext cx="2441359" cy="501840"/>
          </a:xfrm>
          <a:prstGeom prst="roundRect">
            <a:avLst>
              <a:gd fmla="val 16667" name="adj"/>
            </a:avLst>
          </a:prstGeom>
          <a:solidFill>
            <a:srgbClr val="00579B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35"/>
          <p:cNvSpPr txBox="1"/>
          <p:nvPr/>
        </p:nvSpPr>
        <p:spPr>
          <a:xfrm>
            <a:off x="6406671" y="1570455"/>
            <a:ext cx="2392363" cy="452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2275" spcFirstLastPara="1" rIns="92275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Flusso di cassa da attività operative</a:t>
            </a:r>
            <a:endParaRPr/>
          </a:p>
        </p:txBody>
      </p:sp>
      <p:sp>
        <p:nvSpPr>
          <p:cNvPr id="488" name="Google Shape;488;p35"/>
          <p:cNvSpPr/>
          <p:nvPr/>
        </p:nvSpPr>
        <p:spPr>
          <a:xfrm>
            <a:off x="6382173" y="2191347"/>
            <a:ext cx="2441359" cy="501840"/>
          </a:xfrm>
          <a:prstGeom prst="roundRect">
            <a:avLst>
              <a:gd fmla="val 16667" name="adj"/>
            </a:avLst>
          </a:prstGeom>
          <a:solidFill>
            <a:srgbClr val="00579B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35"/>
          <p:cNvSpPr txBox="1"/>
          <p:nvPr/>
        </p:nvSpPr>
        <p:spPr>
          <a:xfrm>
            <a:off x="6406671" y="2215845"/>
            <a:ext cx="2392363" cy="452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2275" spcFirstLastPara="1" rIns="92275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Flusso di cassa da attività di investimento</a:t>
            </a:r>
            <a:endParaRPr/>
          </a:p>
        </p:txBody>
      </p:sp>
      <p:sp>
        <p:nvSpPr>
          <p:cNvPr id="490" name="Google Shape;490;p35"/>
          <p:cNvSpPr/>
          <p:nvPr/>
        </p:nvSpPr>
        <p:spPr>
          <a:xfrm>
            <a:off x="6382173" y="2791017"/>
            <a:ext cx="2441359" cy="50184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35"/>
          <p:cNvSpPr txBox="1"/>
          <p:nvPr/>
        </p:nvSpPr>
        <p:spPr>
          <a:xfrm>
            <a:off x="6406671" y="2815515"/>
            <a:ext cx="2392363" cy="452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2275" spcFirstLastPara="1" rIns="92275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Flusso di cassa da attività di finanziamento</a:t>
            </a:r>
            <a:endParaRPr/>
          </a:p>
        </p:txBody>
      </p:sp>
      <p:sp>
        <p:nvSpPr>
          <p:cNvPr id="492" name="Google Shape;492;p35"/>
          <p:cNvSpPr/>
          <p:nvPr/>
        </p:nvSpPr>
        <p:spPr>
          <a:xfrm>
            <a:off x="6406671" y="3415672"/>
            <a:ext cx="2441359" cy="437117"/>
          </a:xfrm>
          <a:prstGeom prst="roundRect">
            <a:avLst>
              <a:gd fmla="val 16667" name="adj"/>
            </a:avLst>
          </a:prstGeom>
          <a:solidFill>
            <a:srgbClr val="FFD197"/>
          </a:solidFill>
          <a:ln>
            <a:noFill/>
          </a:ln>
        </p:spPr>
        <p:txBody>
          <a:bodyPr anchorCtr="0" anchor="ctr" bIns="0" lIns="92275" spcFirstLastPara="1" rIns="92275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050" u="none" cap="none" strike="noStrik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Movimento netto di cassa</a:t>
            </a:r>
            <a:endParaRPr b="0" i="0" sz="1050" u="none" cap="none" strike="noStrike">
              <a:solidFill>
                <a:srgbClr val="5757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35"/>
          <p:cNvSpPr/>
          <p:nvPr/>
        </p:nvSpPr>
        <p:spPr>
          <a:xfrm>
            <a:off x="4267387" y="2961772"/>
            <a:ext cx="891043" cy="87958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003F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de-DE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Attività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35"/>
          <p:cNvSpPr/>
          <p:nvPr/>
        </p:nvSpPr>
        <p:spPr>
          <a:xfrm>
            <a:off x="5154310" y="1572816"/>
            <a:ext cx="874359" cy="593658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rgbClr val="1C91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35"/>
          <p:cNvSpPr/>
          <p:nvPr/>
        </p:nvSpPr>
        <p:spPr>
          <a:xfrm>
            <a:off x="5174115" y="3461943"/>
            <a:ext cx="862644" cy="34973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25400">
            <a:solidFill>
              <a:srgbClr val="006F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de-DE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Patrimonio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35"/>
          <p:cNvSpPr/>
          <p:nvPr/>
        </p:nvSpPr>
        <p:spPr>
          <a:xfrm>
            <a:off x="5174115" y="2980848"/>
            <a:ext cx="862644" cy="447763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25400">
            <a:solidFill>
              <a:srgbClr val="3B877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de-DE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Passività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35"/>
          <p:cNvSpPr/>
          <p:nvPr/>
        </p:nvSpPr>
        <p:spPr>
          <a:xfrm>
            <a:off x="4265167" y="1572816"/>
            <a:ext cx="874359" cy="881875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003F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de-DE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Entrate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35"/>
          <p:cNvSpPr/>
          <p:nvPr/>
        </p:nvSpPr>
        <p:spPr>
          <a:xfrm>
            <a:off x="5158430" y="2166474"/>
            <a:ext cx="862644" cy="288217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25400">
            <a:solidFill>
              <a:srgbClr val="006F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de-DE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Guadagni  (o perdite)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35"/>
          <p:cNvSpPr/>
          <p:nvPr/>
        </p:nvSpPr>
        <p:spPr>
          <a:xfrm>
            <a:off x="6021074" y="1941642"/>
            <a:ext cx="45719" cy="120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0" name="Google Shape;500;p35"/>
          <p:cNvCxnSpPr>
            <a:stCxn id="501" idx="7"/>
            <a:endCxn id="502" idx="7"/>
          </p:cNvCxnSpPr>
          <p:nvPr/>
        </p:nvCxnSpPr>
        <p:spPr>
          <a:xfrm rot="-5400000">
            <a:off x="3793921" y="1222262"/>
            <a:ext cx="985500" cy="1675800"/>
          </a:xfrm>
          <a:prstGeom prst="curvedConnector3">
            <a:avLst>
              <a:gd fmla="val 127988" name="adj1"/>
            </a:avLst>
          </a:prstGeom>
          <a:noFill/>
          <a:ln cap="flat" cmpd="sng" w="25400">
            <a:solidFill>
              <a:srgbClr val="00549A"/>
            </a:solidFill>
            <a:prstDash val="dashDot"/>
            <a:round/>
            <a:headEnd len="sm" w="sm" type="none"/>
            <a:tailEnd len="med" w="med" type="triangle"/>
          </a:ln>
        </p:spPr>
      </p:cxnSp>
      <p:sp>
        <p:nvSpPr>
          <p:cNvPr id="502" name="Google Shape;502;p35"/>
          <p:cNvSpPr/>
          <p:nvPr/>
        </p:nvSpPr>
        <p:spPr>
          <a:xfrm>
            <a:off x="4880610" y="1520190"/>
            <a:ext cx="285750" cy="322407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3" name="Google Shape;503;p35"/>
          <p:cNvCxnSpPr>
            <a:stCxn id="501" idx="5"/>
            <a:endCxn id="504" idx="3"/>
          </p:cNvCxnSpPr>
          <p:nvPr/>
        </p:nvCxnSpPr>
        <p:spPr>
          <a:xfrm flipH="1" rot="-5400000">
            <a:off x="3756721" y="2641972"/>
            <a:ext cx="998100" cy="1614000"/>
          </a:xfrm>
          <a:prstGeom prst="curvedConnector3">
            <a:avLst>
              <a:gd fmla="val 124726" name="adj1"/>
            </a:avLst>
          </a:prstGeom>
          <a:noFill/>
          <a:ln cap="flat" cmpd="sng" w="25400">
            <a:solidFill>
              <a:srgbClr val="00549A"/>
            </a:solidFill>
            <a:prstDash val="dashDot"/>
            <a:round/>
            <a:headEnd len="sm" w="sm" type="none"/>
            <a:tailEnd len="med" w="med" type="triangle"/>
          </a:ln>
        </p:spPr>
      </p:cxnSp>
      <p:sp>
        <p:nvSpPr>
          <p:cNvPr id="504" name="Google Shape;504;p35"/>
          <p:cNvSpPr/>
          <p:nvPr/>
        </p:nvSpPr>
        <p:spPr>
          <a:xfrm>
            <a:off x="5023485" y="3841359"/>
            <a:ext cx="268605" cy="124851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5" name="Google Shape;505;p35"/>
          <p:cNvCxnSpPr>
            <a:stCxn id="501" idx="6"/>
          </p:cNvCxnSpPr>
          <p:nvPr/>
        </p:nvCxnSpPr>
        <p:spPr>
          <a:xfrm>
            <a:off x="3512500" y="2751417"/>
            <a:ext cx="2467200" cy="33900"/>
          </a:xfrm>
          <a:prstGeom prst="curvedConnector3">
            <a:avLst>
              <a:gd fmla="val 49998" name="adj1"/>
            </a:avLst>
          </a:prstGeom>
          <a:noFill/>
          <a:ln cap="flat" cmpd="sng" w="25400">
            <a:solidFill>
              <a:srgbClr val="00549A"/>
            </a:solidFill>
            <a:prstDash val="dashDot"/>
            <a:round/>
            <a:headEnd len="sm" w="sm" type="none"/>
            <a:tailEnd len="med" w="med" type="triangle"/>
          </a:ln>
        </p:spPr>
      </p:cxnSp>
      <p:sp>
        <p:nvSpPr>
          <p:cNvPr id="506" name="Google Shape;506;p35"/>
          <p:cNvSpPr/>
          <p:nvPr/>
        </p:nvSpPr>
        <p:spPr>
          <a:xfrm>
            <a:off x="6217920" y="1114831"/>
            <a:ext cx="2744290" cy="3591861"/>
          </a:xfrm>
          <a:prstGeom prst="ellipse">
            <a:avLst/>
          </a:prstGeom>
          <a:noFill/>
          <a:ln cap="flat" cmpd="sng" w="12700">
            <a:solidFill>
              <a:srgbClr val="398E7C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35"/>
          <p:cNvSpPr/>
          <p:nvPr/>
        </p:nvSpPr>
        <p:spPr>
          <a:xfrm>
            <a:off x="3077329" y="2470689"/>
            <a:ext cx="435171" cy="561456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ragezeichen" id="507" name="Google Shape;507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18020" y="2226212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35"/>
          <p:cNvSpPr txBox="1"/>
          <p:nvPr/>
        </p:nvSpPr>
        <p:spPr>
          <a:xfrm>
            <a:off x="1046537" y="795130"/>
            <a:ext cx="1482313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po‘ di pratica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leistift" id="509" name="Google Shape;509;p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3775" y="336565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35"/>
          <p:cNvSpPr/>
          <p:nvPr/>
        </p:nvSpPr>
        <p:spPr>
          <a:xfrm>
            <a:off x="3930015" y="1386505"/>
            <a:ext cx="2293620" cy="1158538"/>
          </a:xfrm>
          <a:prstGeom prst="ellipse">
            <a:avLst/>
          </a:prstGeom>
          <a:noFill/>
          <a:ln cap="flat" cmpd="sng" w="12700">
            <a:solidFill>
              <a:srgbClr val="398E7C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35"/>
          <p:cNvSpPr/>
          <p:nvPr/>
        </p:nvSpPr>
        <p:spPr>
          <a:xfrm>
            <a:off x="3930015" y="2829769"/>
            <a:ext cx="2293620" cy="1158538"/>
          </a:xfrm>
          <a:prstGeom prst="ellipse">
            <a:avLst/>
          </a:prstGeom>
          <a:noFill/>
          <a:ln cap="flat" cmpd="sng" w="12700">
            <a:solidFill>
              <a:srgbClr val="398E7C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6"/>
          <p:cNvSpPr txBox="1"/>
          <p:nvPr>
            <p:ph idx="1" type="body"/>
          </p:nvPr>
        </p:nvSpPr>
        <p:spPr>
          <a:xfrm>
            <a:off x="513775" y="1388580"/>
            <a:ext cx="3744911" cy="3239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/>
              <a:t>L'impresa di costruzioni acquista nuovi veicoli</a:t>
            </a:r>
            <a:endParaRPr/>
          </a:p>
        </p:txBody>
      </p:sp>
      <p:sp>
        <p:nvSpPr>
          <p:cNvPr id="518" name="Google Shape;518;p36"/>
          <p:cNvSpPr txBox="1"/>
          <p:nvPr/>
        </p:nvSpPr>
        <p:spPr>
          <a:xfrm>
            <a:off x="693640" y="2243710"/>
            <a:ext cx="2168306" cy="715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01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15.000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01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€5 anni - ammortamento lineare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01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Acquisizione all'inizio dell'anno 10 valore di recupero</a:t>
            </a:r>
            <a:endParaRPr/>
          </a:p>
        </p:txBody>
      </p:sp>
      <p:cxnSp>
        <p:nvCxnSpPr>
          <p:cNvPr id="519" name="Google Shape;519;p36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0" name="Google Shape;520;p36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21" name="Google Shape;52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36"/>
          <p:cNvSpPr txBox="1"/>
          <p:nvPr/>
        </p:nvSpPr>
        <p:spPr>
          <a:xfrm>
            <a:off x="3419475" y="415596"/>
            <a:ext cx="5463154" cy="8572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Conversione di un investimento in bilancio</a:t>
            </a:r>
            <a:endParaRPr b="1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36"/>
          <p:cNvSpPr/>
          <p:nvPr/>
        </p:nvSpPr>
        <p:spPr>
          <a:xfrm>
            <a:off x="4193833" y="2850668"/>
            <a:ext cx="748584" cy="87958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003F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</a:pPr>
            <a:r>
              <a:rPr b="0" i="0" lang="de-DE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Attività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36"/>
          <p:cNvSpPr/>
          <p:nvPr/>
        </p:nvSpPr>
        <p:spPr>
          <a:xfrm>
            <a:off x="4959269" y="3343091"/>
            <a:ext cx="748584" cy="34973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25400">
            <a:solidFill>
              <a:srgbClr val="006F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</a:pPr>
            <a:r>
              <a:rPr b="0" i="0" lang="de-DE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Patrimonio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36"/>
          <p:cNvSpPr/>
          <p:nvPr/>
        </p:nvSpPr>
        <p:spPr>
          <a:xfrm>
            <a:off x="4951520" y="2869745"/>
            <a:ext cx="748584" cy="447763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25400">
            <a:solidFill>
              <a:srgbClr val="3B877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</a:pPr>
            <a:r>
              <a:rPr b="0" i="0" lang="de-DE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Passività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36"/>
          <p:cNvSpPr/>
          <p:nvPr/>
        </p:nvSpPr>
        <p:spPr>
          <a:xfrm>
            <a:off x="4971439" y="1689874"/>
            <a:ext cx="756334" cy="643512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rgbClr val="1C91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36"/>
          <p:cNvSpPr/>
          <p:nvPr/>
        </p:nvSpPr>
        <p:spPr>
          <a:xfrm>
            <a:off x="4193833" y="1689875"/>
            <a:ext cx="756333" cy="881875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003F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</a:pPr>
            <a:r>
              <a:rPr b="0" i="0" lang="de-DE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Entrate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36"/>
          <p:cNvSpPr/>
          <p:nvPr/>
        </p:nvSpPr>
        <p:spPr>
          <a:xfrm>
            <a:off x="4971438" y="2366719"/>
            <a:ext cx="756334" cy="205031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25400">
            <a:solidFill>
              <a:srgbClr val="006F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Guadagni  (o perdite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arker" id="529" name="Google Shape;529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1032" y="1595378"/>
            <a:ext cx="514350" cy="411086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36"/>
          <p:cNvSpPr txBox="1"/>
          <p:nvPr/>
        </p:nvSpPr>
        <p:spPr>
          <a:xfrm>
            <a:off x="5522428" y="1763421"/>
            <a:ext cx="257175" cy="248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rPr b="1" i="0" lang="de-DE" sz="101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arker" id="531" name="Google Shape;531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96028" y="3317508"/>
            <a:ext cx="394642" cy="359355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36"/>
          <p:cNvSpPr txBox="1"/>
          <p:nvPr/>
        </p:nvSpPr>
        <p:spPr>
          <a:xfrm>
            <a:off x="4296340" y="3448082"/>
            <a:ext cx="491562" cy="2481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rPr b="1" i="0" lang="de-DE" sz="101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36"/>
          <p:cNvSpPr txBox="1"/>
          <p:nvPr>
            <p:ph idx="12" type="sldNum"/>
          </p:nvPr>
        </p:nvSpPr>
        <p:spPr>
          <a:xfrm>
            <a:off x="8533784" y="4808438"/>
            <a:ext cx="502881" cy="278273"/>
          </a:xfrm>
          <a:prstGeom prst="rect">
            <a:avLst/>
          </a:prstGeom>
          <a:noFill/>
          <a:ln>
            <a:noFill/>
          </a:ln>
        </p:spPr>
        <p:txBody>
          <a:bodyPr anchorCtr="0" anchor="t" bIns="36800" lIns="73625" spcFirstLastPara="1" rIns="73625" wrap="square" tIns="368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534" name="Google Shape;534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ipper" id="535" name="Google Shape;535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93930" y="2179226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36"/>
          <p:cNvSpPr/>
          <p:nvPr/>
        </p:nvSpPr>
        <p:spPr>
          <a:xfrm>
            <a:off x="6011500" y="1366566"/>
            <a:ext cx="2441359" cy="501840"/>
          </a:xfrm>
          <a:prstGeom prst="roundRect">
            <a:avLst>
              <a:gd fmla="val 16667" name="adj"/>
            </a:avLst>
          </a:prstGeom>
          <a:solidFill>
            <a:srgbClr val="00579B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36"/>
          <p:cNvSpPr txBox="1"/>
          <p:nvPr/>
        </p:nvSpPr>
        <p:spPr>
          <a:xfrm>
            <a:off x="6035998" y="1356457"/>
            <a:ext cx="2392363" cy="452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2275" spcFirstLastPara="1" rIns="92275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Flusso di cassa da attività operative</a:t>
            </a:r>
            <a:endParaRPr/>
          </a:p>
        </p:txBody>
      </p:sp>
      <p:sp>
        <p:nvSpPr>
          <p:cNvPr id="538" name="Google Shape;538;p36"/>
          <p:cNvSpPr/>
          <p:nvPr/>
        </p:nvSpPr>
        <p:spPr>
          <a:xfrm>
            <a:off x="6011500" y="1977349"/>
            <a:ext cx="2441359" cy="501840"/>
          </a:xfrm>
          <a:prstGeom prst="roundRect">
            <a:avLst>
              <a:gd fmla="val 16667" name="adj"/>
            </a:avLst>
          </a:prstGeom>
          <a:solidFill>
            <a:srgbClr val="00579B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36"/>
          <p:cNvSpPr txBox="1"/>
          <p:nvPr/>
        </p:nvSpPr>
        <p:spPr>
          <a:xfrm>
            <a:off x="6035998" y="2001847"/>
            <a:ext cx="2392363" cy="452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2275" spcFirstLastPara="1" rIns="92275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Flusso di cassa da attività di investimento</a:t>
            </a:r>
            <a:endParaRPr/>
          </a:p>
        </p:txBody>
      </p:sp>
      <p:sp>
        <p:nvSpPr>
          <p:cNvPr id="540" name="Google Shape;540;p36"/>
          <p:cNvSpPr/>
          <p:nvPr/>
        </p:nvSpPr>
        <p:spPr>
          <a:xfrm>
            <a:off x="6011500" y="2577019"/>
            <a:ext cx="2441359" cy="50184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36"/>
          <p:cNvSpPr txBox="1"/>
          <p:nvPr/>
        </p:nvSpPr>
        <p:spPr>
          <a:xfrm>
            <a:off x="6035998" y="2601517"/>
            <a:ext cx="2392363" cy="452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2275" spcFirstLastPara="1" rIns="92275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Flusso di cassa da attività di finanziamento</a:t>
            </a:r>
            <a:endParaRPr/>
          </a:p>
        </p:txBody>
      </p:sp>
      <p:sp>
        <p:nvSpPr>
          <p:cNvPr id="542" name="Google Shape;542;p36"/>
          <p:cNvSpPr/>
          <p:nvPr/>
        </p:nvSpPr>
        <p:spPr>
          <a:xfrm>
            <a:off x="6035998" y="3201674"/>
            <a:ext cx="2441359" cy="437117"/>
          </a:xfrm>
          <a:prstGeom prst="roundRect">
            <a:avLst>
              <a:gd fmla="val 16667" name="adj"/>
            </a:avLst>
          </a:prstGeom>
          <a:solidFill>
            <a:srgbClr val="FFD197"/>
          </a:solidFill>
          <a:ln>
            <a:noFill/>
          </a:ln>
        </p:spPr>
        <p:txBody>
          <a:bodyPr anchorCtr="0" anchor="ctr" bIns="0" lIns="92275" spcFirstLastPara="1" rIns="92275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050" u="none" cap="none" strike="noStrik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Movimento netto di cassa</a:t>
            </a:r>
            <a:endParaRPr b="0" i="0" sz="1050" u="none" cap="none" strike="noStrike">
              <a:solidFill>
                <a:srgbClr val="5757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arker" id="543" name="Google Shape;543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22378" y="1826713"/>
            <a:ext cx="514350" cy="436556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36"/>
          <p:cNvSpPr txBox="1"/>
          <p:nvPr/>
        </p:nvSpPr>
        <p:spPr>
          <a:xfrm>
            <a:off x="7975680" y="1959937"/>
            <a:ext cx="372218" cy="248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rPr b="1" i="0" lang="de-DE" sz="101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-15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36"/>
          <p:cNvSpPr txBox="1"/>
          <p:nvPr/>
        </p:nvSpPr>
        <p:spPr>
          <a:xfrm>
            <a:off x="1046537" y="795130"/>
            <a:ext cx="1495771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po‘ di pratica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leistift" id="546" name="Google Shape;546;p3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3775" y="336565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34"/>
          <p:cNvSpPr txBox="1"/>
          <p:nvPr>
            <p:ph type="title"/>
          </p:nvPr>
        </p:nvSpPr>
        <p:spPr>
          <a:xfrm>
            <a:off x="3419475" y="434158"/>
            <a:ext cx="5389788" cy="6435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de-DE" sz="2100"/>
              <a:t>Cosa contiene il rendiconto finanziario</a:t>
            </a:r>
            <a:endParaRPr/>
          </a:p>
        </p:txBody>
      </p:sp>
      <p:sp>
        <p:nvSpPr>
          <p:cNvPr id="553" name="Google Shape;553;p34"/>
          <p:cNvSpPr/>
          <p:nvPr/>
        </p:nvSpPr>
        <p:spPr>
          <a:xfrm>
            <a:off x="4058915" y="2772274"/>
            <a:ext cx="128702" cy="603292"/>
          </a:xfrm>
          <a:prstGeom prst="leftBrace">
            <a:avLst>
              <a:gd fmla="val 8312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275" lIns="52450" spcFirstLastPara="1" rIns="52450" wrap="square" tIns="27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3"/>
              <a:buFont typeface="Arial"/>
              <a:buNone/>
            </a:pPr>
            <a:r>
              <a:t/>
            </a:r>
            <a:endParaRPr b="0" i="0" sz="130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4" name="Google Shape;554;p34"/>
          <p:cNvGrpSpPr/>
          <p:nvPr/>
        </p:nvGrpSpPr>
        <p:grpSpPr>
          <a:xfrm>
            <a:off x="1871663" y="1071234"/>
            <a:ext cx="5521029" cy="3436920"/>
            <a:chOff x="0" y="1848"/>
            <a:chExt cx="5521029" cy="3436920"/>
          </a:xfrm>
        </p:grpSpPr>
        <p:sp>
          <p:nvSpPr>
            <p:cNvPr id="555" name="Google Shape;555;p34"/>
            <p:cNvSpPr/>
            <p:nvPr/>
          </p:nvSpPr>
          <p:spPr>
            <a:xfrm>
              <a:off x="0" y="119928"/>
              <a:ext cx="5521029" cy="1083600"/>
            </a:xfrm>
            <a:prstGeom prst="rect">
              <a:avLst/>
            </a:prstGeom>
            <a:solidFill>
              <a:schemeClr val="lt1">
                <a:alpha val="88627"/>
              </a:schemeClr>
            </a:solidFill>
            <a:ln cap="flat" cmpd="sng" w="25400">
              <a:solidFill>
                <a:srgbClr val="00579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34"/>
            <p:cNvSpPr txBox="1"/>
            <p:nvPr/>
          </p:nvSpPr>
          <p:spPr>
            <a:xfrm>
              <a:off x="0" y="119928"/>
              <a:ext cx="5521029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9550" lIns="428475" spcFirstLastPara="1" rIns="428475" wrap="square" tIns="16660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b="0" i="0" lang="de-DE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Utile netto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b="0" i="0" lang="de-DE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Ammortamenti e altre voci non monetarie (da aggiungere)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b="0" i="0" lang="de-DE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Variazione del fabbisogno di capitale circolante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34"/>
            <p:cNvSpPr/>
            <p:nvPr/>
          </p:nvSpPr>
          <p:spPr>
            <a:xfrm>
              <a:off x="276051" y="1848"/>
              <a:ext cx="3864720" cy="236160"/>
            </a:xfrm>
            <a:prstGeom prst="roundRect">
              <a:avLst>
                <a:gd fmla="val 16667" name="adj"/>
              </a:avLst>
            </a:prstGeom>
            <a:solidFill>
              <a:srgbClr val="00579B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34"/>
            <p:cNvSpPr txBox="1"/>
            <p:nvPr/>
          </p:nvSpPr>
          <p:spPr>
            <a:xfrm>
              <a:off x="287579" y="13376"/>
              <a:ext cx="3841664" cy="2131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46075" spcFirstLastPara="1" rIns="1460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de-DE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Flusso di cassa da attività operative</a:t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4"/>
            <p:cNvSpPr/>
            <p:nvPr/>
          </p:nvSpPr>
          <p:spPr>
            <a:xfrm>
              <a:off x="0" y="1364808"/>
              <a:ext cx="5521029" cy="667800"/>
            </a:xfrm>
            <a:prstGeom prst="rect">
              <a:avLst/>
            </a:prstGeom>
            <a:solidFill>
              <a:schemeClr val="lt1">
                <a:alpha val="88627"/>
              </a:schemeClr>
            </a:solidFill>
            <a:ln cap="flat" cmpd="sng" w="25400">
              <a:solidFill>
                <a:srgbClr val="00579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4"/>
            <p:cNvSpPr txBox="1"/>
            <p:nvPr/>
          </p:nvSpPr>
          <p:spPr>
            <a:xfrm>
              <a:off x="0" y="1364808"/>
              <a:ext cx="5521029" cy="66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9550" lIns="428475" spcFirstLastPara="1" rIns="428475" wrap="square" tIns="16660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b="0" i="0" lang="de-DE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Acquisto di impianti, attrezzature, ecc.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b="0" i="0" lang="de-DE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Vendita di attività non ricorrenti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4"/>
            <p:cNvSpPr/>
            <p:nvPr/>
          </p:nvSpPr>
          <p:spPr>
            <a:xfrm>
              <a:off x="276051" y="1246728"/>
              <a:ext cx="3864720" cy="236160"/>
            </a:xfrm>
            <a:prstGeom prst="roundRect">
              <a:avLst>
                <a:gd fmla="val 16667" name="adj"/>
              </a:avLst>
            </a:prstGeom>
            <a:solidFill>
              <a:srgbClr val="00579B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4"/>
            <p:cNvSpPr txBox="1"/>
            <p:nvPr/>
          </p:nvSpPr>
          <p:spPr>
            <a:xfrm>
              <a:off x="287579" y="1258256"/>
              <a:ext cx="3841664" cy="2131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46075" spcFirstLastPara="1" rIns="1460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de-DE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Flusso di cassa da attività di investimento</a:t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4"/>
            <p:cNvSpPr/>
            <p:nvPr/>
          </p:nvSpPr>
          <p:spPr>
            <a:xfrm>
              <a:off x="0" y="2193888"/>
              <a:ext cx="5521029" cy="882000"/>
            </a:xfrm>
            <a:prstGeom prst="rect">
              <a:avLst/>
            </a:prstGeom>
            <a:solidFill>
              <a:schemeClr val="accent4"/>
            </a:solidFill>
            <a:ln cap="flat" cmpd="sng" w="25400">
              <a:solidFill>
                <a:srgbClr val="00579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4"/>
            <p:cNvSpPr txBox="1"/>
            <p:nvPr/>
          </p:nvSpPr>
          <p:spPr>
            <a:xfrm>
              <a:off x="0" y="2193888"/>
              <a:ext cx="5521029" cy="88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9550" lIns="428475" spcFirstLastPara="1" rIns="428475" wrap="square" tIns="16660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b="0" i="0" lang="de-DE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Contributi agli investimenti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b="0" i="0" lang="de-DE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Emissioni - riacquisto di azioni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b="0" i="0" lang="de-DE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Nuovi debiti - Rimborso di debiti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4"/>
            <p:cNvSpPr/>
            <p:nvPr/>
          </p:nvSpPr>
          <p:spPr>
            <a:xfrm>
              <a:off x="276051" y="2075808"/>
              <a:ext cx="3864720" cy="23616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4"/>
            <p:cNvSpPr txBox="1"/>
            <p:nvPr/>
          </p:nvSpPr>
          <p:spPr>
            <a:xfrm>
              <a:off x="287579" y="2087336"/>
              <a:ext cx="3841664" cy="2131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46075" spcFirstLastPara="1" rIns="1460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de-DE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Flusso di cassa da attività di finanziamento</a:t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4"/>
            <p:cNvSpPr/>
            <p:nvPr/>
          </p:nvSpPr>
          <p:spPr>
            <a:xfrm>
              <a:off x="0" y="3237168"/>
              <a:ext cx="5521029" cy="201600"/>
            </a:xfrm>
            <a:prstGeom prst="rect">
              <a:avLst/>
            </a:prstGeom>
            <a:solidFill>
              <a:schemeClr val="lt1">
                <a:alpha val="88627"/>
              </a:schemeClr>
            </a:solidFill>
            <a:ln cap="flat" cmpd="sng" w="25400">
              <a:solidFill>
                <a:srgbClr val="00579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4"/>
            <p:cNvSpPr/>
            <p:nvPr/>
          </p:nvSpPr>
          <p:spPr>
            <a:xfrm>
              <a:off x="276051" y="3119088"/>
              <a:ext cx="3864720" cy="236160"/>
            </a:xfrm>
            <a:prstGeom prst="roundRect">
              <a:avLst>
                <a:gd fmla="val 16667" name="adj"/>
              </a:avLst>
            </a:prstGeom>
            <a:solidFill>
              <a:schemeClr val="dk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4"/>
            <p:cNvSpPr txBox="1"/>
            <p:nvPr/>
          </p:nvSpPr>
          <p:spPr>
            <a:xfrm>
              <a:off x="287579" y="3130616"/>
              <a:ext cx="3841664" cy="213104"/>
            </a:xfrm>
            <a:prstGeom prst="rect">
              <a:avLst/>
            </a:prstGeom>
            <a:solidFill>
              <a:srgbClr val="FFD197"/>
            </a:solidFill>
            <a:ln>
              <a:noFill/>
            </a:ln>
          </p:spPr>
          <p:txBody>
            <a:bodyPr anchorCtr="0" anchor="ctr" bIns="0" lIns="146075" spcFirstLastPara="1" rIns="1460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de-DE" sz="1400" u="none" cap="none" strike="noStrike">
                  <a:solidFill>
                    <a:srgbClr val="575757"/>
                  </a:solidFill>
                  <a:latin typeface="Arial"/>
                  <a:ea typeface="Arial"/>
                  <a:cs typeface="Arial"/>
                  <a:sym typeface="Arial"/>
                </a:rPr>
                <a:t>Movimento netto di cassa</a:t>
              </a:r>
              <a:endParaRPr b="0" i="0" sz="1400" u="none" cap="none" strike="noStrik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70" name="Google Shape;570;p3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1" name="Google Shape;571;p3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72" name="Google Shape;57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34"/>
          <p:cNvSpPr txBox="1"/>
          <p:nvPr>
            <p:ph idx="12" type="sldNum"/>
          </p:nvPr>
        </p:nvSpPr>
        <p:spPr>
          <a:xfrm>
            <a:off x="8676078" y="4775258"/>
            <a:ext cx="388909" cy="393178"/>
          </a:xfrm>
          <a:prstGeom prst="rect">
            <a:avLst/>
          </a:prstGeom>
          <a:noFill/>
          <a:ln>
            <a:noFill/>
          </a:ln>
        </p:spPr>
        <p:txBody>
          <a:bodyPr anchorCtr="0" anchor="t" bIns="36800" lIns="73625" spcFirstLastPara="1" rIns="73625" wrap="square" tIns="368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574" name="Google Shape;574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37"/>
          <p:cNvSpPr txBox="1"/>
          <p:nvPr>
            <p:ph type="title"/>
          </p:nvPr>
        </p:nvSpPr>
        <p:spPr>
          <a:xfrm>
            <a:off x="2477724" y="422603"/>
            <a:ext cx="6629794" cy="6435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de-DE" sz="2100"/>
              <a:t>Piano di finanziamento: previsione dei flussi di cassa</a:t>
            </a:r>
            <a:endParaRPr sz="2100"/>
          </a:p>
        </p:txBody>
      </p:sp>
      <p:grpSp>
        <p:nvGrpSpPr>
          <p:cNvPr id="581" name="Google Shape;581;p37"/>
          <p:cNvGrpSpPr/>
          <p:nvPr/>
        </p:nvGrpSpPr>
        <p:grpSpPr>
          <a:xfrm>
            <a:off x="1189150" y="1159363"/>
            <a:ext cx="3565341" cy="2823390"/>
            <a:chOff x="-36304" y="33696"/>
            <a:chExt cx="3565341" cy="2823390"/>
          </a:xfrm>
        </p:grpSpPr>
        <p:sp>
          <p:nvSpPr>
            <p:cNvPr id="582" name="Google Shape;582;p37"/>
            <p:cNvSpPr/>
            <p:nvPr/>
          </p:nvSpPr>
          <p:spPr>
            <a:xfrm>
              <a:off x="0" y="122256"/>
              <a:ext cx="3529037" cy="831600"/>
            </a:xfrm>
            <a:prstGeom prst="rect">
              <a:avLst/>
            </a:prstGeom>
            <a:solidFill>
              <a:schemeClr val="lt1">
                <a:alpha val="88627"/>
              </a:schemeClr>
            </a:solidFill>
            <a:ln cap="flat" cmpd="sng" w="25400">
              <a:solidFill>
                <a:srgbClr val="00579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7"/>
            <p:cNvSpPr txBox="1"/>
            <p:nvPr/>
          </p:nvSpPr>
          <p:spPr>
            <a:xfrm>
              <a:off x="-36304" y="122256"/>
              <a:ext cx="3565341" cy="83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8225" lIns="273875" spcFirstLastPara="1" rIns="273875" wrap="square" tIns="124950">
              <a:noAutofit/>
            </a:bodyPr>
            <a:lstStyle/>
            <a:p>
              <a:pPr indent="-69850" lvl="1" marL="571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b="0" i="0" lang="de-DE" sz="11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Utile netto</a:t>
              </a:r>
              <a:endParaRPr/>
            </a:p>
            <a:p>
              <a:pPr indent="-69850" lvl="1" marL="571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b="0" i="0" lang="de-DE" sz="11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Ammortamenti e altre voci non monetarie (da aggiungere)</a:t>
              </a:r>
              <a:endParaRPr/>
            </a:p>
            <a:p>
              <a:pPr indent="-69850" lvl="1" marL="57150" marR="0" rtl="0" algn="l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b="0" i="0" lang="de-DE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Variazione del fabbisogno di capitale circolante</a:t>
              </a:r>
              <a:endParaRPr/>
            </a:p>
          </p:txBody>
        </p:sp>
        <p:sp>
          <p:nvSpPr>
            <p:cNvPr id="584" name="Google Shape;584;p37"/>
            <p:cNvSpPr/>
            <p:nvPr/>
          </p:nvSpPr>
          <p:spPr>
            <a:xfrm>
              <a:off x="176451" y="33696"/>
              <a:ext cx="2470325" cy="177120"/>
            </a:xfrm>
            <a:prstGeom prst="roundRect">
              <a:avLst>
                <a:gd fmla="val 16667" name="adj"/>
              </a:avLst>
            </a:prstGeom>
            <a:solidFill>
              <a:srgbClr val="00579B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7"/>
            <p:cNvSpPr txBox="1"/>
            <p:nvPr/>
          </p:nvSpPr>
          <p:spPr>
            <a:xfrm>
              <a:off x="185097" y="42342"/>
              <a:ext cx="2453033" cy="1598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3350" spcFirstLastPara="1" rIns="933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de-DE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Flusso di cassa da attività operative</a:t>
              </a:r>
              <a:endParaRPr/>
            </a:p>
          </p:txBody>
        </p:sp>
        <p:sp>
          <p:nvSpPr>
            <p:cNvPr id="586" name="Google Shape;586;p37"/>
            <p:cNvSpPr/>
            <p:nvPr/>
          </p:nvSpPr>
          <p:spPr>
            <a:xfrm>
              <a:off x="0" y="1074816"/>
              <a:ext cx="3529037" cy="519750"/>
            </a:xfrm>
            <a:prstGeom prst="rect">
              <a:avLst/>
            </a:prstGeom>
            <a:solidFill>
              <a:schemeClr val="lt1">
                <a:alpha val="88627"/>
              </a:schemeClr>
            </a:solidFill>
            <a:ln cap="flat" cmpd="sng" w="25400">
              <a:solidFill>
                <a:srgbClr val="00579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7"/>
            <p:cNvSpPr txBox="1"/>
            <p:nvPr/>
          </p:nvSpPr>
          <p:spPr>
            <a:xfrm>
              <a:off x="0" y="1074816"/>
              <a:ext cx="3529037" cy="519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8225" lIns="273875" spcFirstLastPara="1" rIns="273875" wrap="square" tIns="12495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b="0" i="0" lang="de-DE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Acquisto di impianti, attrezzature, ecc.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b="0" i="0" lang="de-DE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Vendita di attività non ricorrenti</a:t>
              </a:r>
              <a:endParaRPr/>
            </a:p>
          </p:txBody>
        </p:sp>
        <p:sp>
          <p:nvSpPr>
            <p:cNvPr id="588" name="Google Shape;588;p37"/>
            <p:cNvSpPr/>
            <p:nvPr/>
          </p:nvSpPr>
          <p:spPr>
            <a:xfrm>
              <a:off x="176451" y="885404"/>
              <a:ext cx="2631689" cy="331760"/>
            </a:xfrm>
            <a:prstGeom prst="roundRect">
              <a:avLst>
                <a:gd fmla="val 16667" name="adj"/>
              </a:avLst>
            </a:prstGeom>
            <a:solidFill>
              <a:srgbClr val="00579B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7"/>
            <p:cNvSpPr txBox="1"/>
            <p:nvPr/>
          </p:nvSpPr>
          <p:spPr>
            <a:xfrm>
              <a:off x="156280" y="1009564"/>
              <a:ext cx="2461680" cy="712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3350" spcFirstLastPara="1" rIns="933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de-DE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Flusso di cassa da attività di investimento</a:t>
              </a:r>
              <a:endParaRPr/>
            </a:p>
          </p:txBody>
        </p:sp>
        <p:sp>
          <p:nvSpPr>
            <p:cNvPr id="590" name="Google Shape;590;p37"/>
            <p:cNvSpPr/>
            <p:nvPr/>
          </p:nvSpPr>
          <p:spPr>
            <a:xfrm>
              <a:off x="-1378" y="1776006"/>
              <a:ext cx="3529037" cy="869400"/>
            </a:xfrm>
            <a:prstGeom prst="rect">
              <a:avLst/>
            </a:prstGeom>
            <a:solidFill>
              <a:schemeClr val="accent4"/>
            </a:solidFill>
            <a:ln cap="flat" cmpd="sng" w="25400">
              <a:solidFill>
                <a:srgbClr val="00579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7"/>
            <p:cNvSpPr txBox="1"/>
            <p:nvPr/>
          </p:nvSpPr>
          <p:spPr>
            <a:xfrm>
              <a:off x="-1378" y="1804086"/>
              <a:ext cx="3529037" cy="86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8225" lIns="273875" spcFirstLastPara="1" rIns="273875" wrap="square" tIns="124950">
              <a:noAutofit/>
            </a:bodyPr>
            <a:lstStyle/>
            <a:p>
              <a:pPr indent="-69850" lvl="1" marL="571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b="0" i="0" lang="de-DE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Sovvenzioni agli investimenti</a:t>
              </a:r>
              <a:endParaRPr/>
            </a:p>
            <a:p>
              <a:pPr indent="-69850" lvl="1" marL="571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b="0" i="0" lang="de-DE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Emissione di azioni</a:t>
              </a:r>
              <a:endParaRPr/>
            </a:p>
            <a:p>
              <a:pPr indent="-69850" lvl="1" marL="571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b="0" i="0" lang="de-DE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Nuovi debiti </a:t>
              </a:r>
              <a:endParaRPr b="0" i="0" sz="11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endParaRPr>
            </a:p>
            <a:p>
              <a:pPr indent="-69850" lvl="1" marL="57150" marR="0" rtl="0" algn="l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b="0" i="0" lang="de-DE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Rimborso dei debiti</a:t>
              </a:r>
              <a:endParaRPr b="0" i="0" sz="11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7"/>
            <p:cNvSpPr/>
            <p:nvPr/>
          </p:nvSpPr>
          <p:spPr>
            <a:xfrm>
              <a:off x="176451" y="1626966"/>
              <a:ext cx="2470325" cy="17712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7"/>
            <p:cNvSpPr txBox="1"/>
            <p:nvPr/>
          </p:nvSpPr>
          <p:spPr>
            <a:xfrm>
              <a:off x="131309" y="1677231"/>
              <a:ext cx="2586485" cy="26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3350" spcFirstLastPara="1" rIns="933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de-DE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Flusso di cassa da attività di finanziamento</a:t>
              </a:r>
              <a:endParaRPr/>
            </a:p>
          </p:txBody>
        </p:sp>
        <p:sp>
          <p:nvSpPr>
            <p:cNvPr id="594" name="Google Shape;594;p37"/>
            <p:cNvSpPr/>
            <p:nvPr/>
          </p:nvSpPr>
          <p:spPr>
            <a:xfrm>
              <a:off x="0" y="2705886"/>
              <a:ext cx="3529037" cy="151200"/>
            </a:xfrm>
            <a:prstGeom prst="rect">
              <a:avLst/>
            </a:prstGeom>
            <a:solidFill>
              <a:schemeClr val="lt1">
                <a:alpha val="88627"/>
              </a:schemeClr>
            </a:solidFill>
            <a:ln cap="flat" cmpd="sng" w="25400">
              <a:solidFill>
                <a:srgbClr val="00579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7"/>
            <p:cNvSpPr/>
            <p:nvPr/>
          </p:nvSpPr>
          <p:spPr>
            <a:xfrm>
              <a:off x="176451" y="2617326"/>
              <a:ext cx="2470325" cy="177120"/>
            </a:xfrm>
            <a:prstGeom prst="roundRect">
              <a:avLst>
                <a:gd fmla="val 16667" name="adj"/>
              </a:avLst>
            </a:prstGeom>
            <a:solidFill>
              <a:schemeClr val="dk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7"/>
            <p:cNvSpPr txBox="1"/>
            <p:nvPr/>
          </p:nvSpPr>
          <p:spPr>
            <a:xfrm>
              <a:off x="178373" y="2625972"/>
              <a:ext cx="2453033" cy="159828"/>
            </a:xfrm>
            <a:prstGeom prst="rect">
              <a:avLst/>
            </a:prstGeom>
            <a:solidFill>
              <a:srgbClr val="FFD197"/>
            </a:solidFill>
            <a:ln>
              <a:noFill/>
            </a:ln>
          </p:spPr>
          <p:txBody>
            <a:bodyPr anchorCtr="0" anchor="ctr" bIns="0" lIns="93350" spcFirstLastPara="1" rIns="933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de-DE" sz="1100" u="none" cap="none" strike="noStrike">
                  <a:solidFill>
                    <a:srgbClr val="575757"/>
                  </a:solidFill>
                  <a:latin typeface="Arial"/>
                  <a:ea typeface="Arial"/>
                  <a:cs typeface="Arial"/>
                  <a:sym typeface="Arial"/>
                </a:rPr>
                <a:t>Movimento netto di cassa</a:t>
              </a:r>
              <a:endParaRPr b="0" i="0" sz="1100" u="none" cap="none" strike="noStrik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7" name="Google Shape;597;p37"/>
          <p:cNvGrpSpPr/>
          <p:nvPr/>
        </p:nvGrpSpPr>
        <p:grpSpPr>
          <a:xfrm>
            <a:off x="4700609" y="1145663"/>
            <a:ext cx="3163814" cy="2918805"/>
            <a:chOff x="2" y="220115"/>
            <a:chExt cx="3163814" cy="2918805"/>
          </a:xfrm>
        </p:grpSpPr>
        <p:sp>
          <p:nvSpPr>
            <p:cNvPr id="598" name="Google Shape;598;p37"/>
            <p:cNvSpPr/>
            <p:nvPr/>
          </p:nvSpPr>
          <p:spPr>
            <a:xfrm>
              <a:off x="2" y="233050"/>
              <a:ext cx="1030481" cy="2905870"/>
            </a:xfrm>
            <a:prstGeom prst="roundRect">
              <a:avLst>
                <a:gd fmla="val 5000" name="adj"/>
              </a:avLst>
            </a:prstGeom>
            <a:solidFill>
              <a:srgbClr val="C7C7C7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37"/>
            <p:cNvSpPr txBox="1"/>
            <p:nvPr/>
          </p:nvSpPr>
          <p:spPr>
            <a:xfrm rot="-5400000">
              <a:off x="-1088356" y="1321409"/>
              <a:ext cx="2382813" cy="2060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53325" wrap="square" tIns="4112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de-DE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Anno 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37"/>
            <p:cNvSpPr/>
            <p:nvPr/>
          </p:nvSpPr>
          <p:spPr>
            <a:xfrm>
              <a:off x="1066787" y="220115"/>
              <a:ext cx="1030481" cy="2905870"/>
            </a:xfrm>
            <a:prstGeom prst="roundRect">
              <a:avLst>
                <a:gd fmla="val 5000" name="adj"/>
              </a:avLst>
            </a:prstGeom>
            <a:solidFill>
              <a:srgbClr val="C7C7C7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37"/>
            <p:cNvSpPr txBox="1"/>
            <p:nvPr/>
          </p:nvSpPr>
          <p:spPr>
            <a:xfrm rot="-5400000">
              <a:off x="-21571" y="1308474"/>
              <a:ext cx="2382813" cy="2060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53325" wrap="square" tIns="4112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de-DE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Anno 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7"/>
            <p:cNvSpPr/>
            <p:nvPr/>
          </p:nvSpPr>
          <p:spPr>
            <a:xfrm rot="5400000">
              <a:off x="981096" y="1202664"/>
              <a:ext cx="181686" cy="154572"/>
            </a:xfrm>
            <a:prstGeom prst="flowChartExtract">
              <a:avLst/>
            </a:prstGeom>
            <a:solidFill>
              <a:schemeClr val="lt1"/>
            </a:solidFill>
            <a:ln cap="flat" cmpd="sng" w="25400">
              <a:solidFill>
                <a:srgbClr val="00579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7"/>
            <p:cNvSpPr/>
            <p:nvPr/>
          </p:nvSpPr>
          <p:spPr>
            <a:xfrm>
              <a:off x="2133335" y="220115"/>
              <a:ext cx="1030481" cy="2905870"/>
            </a:xfrm>
            <a:prstGeom prst="roundRect">
              <a:avLst>
                <a:gd fmla="val 5000" name="adj"/>
              </a:avLst>
            </a:prstGeom>
            <a:solidFill>
              <a:srgbClr val="C7C7C7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7"/>
            <p:cNvSpPr txBox="1"/>
            <p:nvPr/>
          </p:nvSpPr>
          <p:spPr>
            <a:xfrm rot="-5400000">
              <a:off x="1044976" y="1308474"/>
              <a:ext cx="2382813" cy="2060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53325" wrap="square" tIns="4112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de-DE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Anno 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7"/>
            <p:cNvSpPr/>
            <p:nvPr/>
          </p:nvSpPr>
          <p:spPr>
            <a:xfrm rot="5400000">
              <a:off x="2047644" y="1202664"/>
              <a:ext cx="181686" cy="154572"/>
            </a:xfrm>
            <a:prstGeom prst="flowChartExtract">
              <a:avLst/>
            </a:prstGeom>
            <a:solidFill>
              <a:schemeClr val="lt1"/>
            </a:solidFill>
            <a:ln cap="flat" cmpd="sng" w="25400">
              <a:solidFill>
                <a:srgbClr val="00579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6" name="Google Shape;606;p37"/>
          <p:cNvSpPr/>
          <p:nvPr/>
        </p:nvSpPr>
        <p:spPr>
          <a:xfrm>
            <a:off x="1225455" y="4090780"/>
            <a:ext cx="6639208" cy="18087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003F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Situazione di cassa anno n-1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37"/>
          <p:cNvSpPr txBox="1"/>
          <p:nvPr/>
        </p:nvSpPr>
        <p:spPr>
          <a:xfrm>
            <a:off x="1225454" y="4310898"/>
            <a:ext cx="6639207" cy="21358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</a:pPr>
            <a:r>
              <a:rPr b="0" i="0" lang="de-DE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Totale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8" name="Google Shape;608;p37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9" name="Google Shape;609;p37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10" name="Google Shape;61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37"/>
          <p:cNvSpPr txBox="1"/>
          <p:nvPr>
            <p:ph idx="12" type="sldNum"/>
          </p:nvPr>
        </p:nvSpPr>
        <p:spPr>
          <a:xfrm>
            <a:off x="8698938" y="4761867"/>
            <a:ext cx="366049" cy="213556"/>
          </a:xfrm>
          <a:prstGeom prst="rect">
            <a:avLst/>
          </a:prstGeom>
          <a:noFill/>
          <a:ln>
            <a:noFill/>
          </a:ln>
        </p:spPr>
        <p:txBody>
          <a:bodyPr anchorCtr="0" anchor="t" bIns="36800" lIns="73625" spcFirstLastPara="1" rIns="73625" wrap="square" tIns="368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612" name="Google Shape;612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38"/>
          <p:cNvSpPr txBox="1"/>
          <p:nvPr/>
        </p:nvSpPr>
        <p:spPr>
          <a:xfrm>
            <a:off x="1871662" y="1208265"/>
            <a:ext cx="7071921" cy="31381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43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Char char="−"/>
            </a:pPr>
            <a:r>
              <a:rPr b="0" i="0" lang="de-DE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Tipo di finanziamento :</a:t>
            </a:r>
            <a:endParaRPr b="0" i="0" sz="12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</a:pPr>
            <a:r>
              <a:rPr b="0" i="0" lang="de-DE" sz="11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Nuovo debito ;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</a:pPr>
            <a:r>
              <a:rPr b="0" i="0" lang="de-DE" sz="11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Aumento del capitale proprio (tramite sovvenzioni agli investimenti, emissione di nuove azioni...);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</a:pPr>
            <a:r>
              <a:rPr b="0" i="0" lang="de-DE" sz="11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Autofinanziamento (attingere alle proprie risorse per finanziare lo sviluppo, invece di usarle come leva);</a:t>
            </a:r>
            <a:endParaRPr b="0" i="0" sz="12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Char char="−"/>
            </a:pPr>
            <a:r>
              <a:rPr b="0" i="0" lang="de-DE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Alcuni indicatori relativi alla capacità di indebitamento : </a:t>
            </a:r>
            <a:endParaRPr b="0" i="0" sz="12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</a:pPr>
            <a:r>
              <a:rPr b="0" i="0" lang="de-DE" sz="11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Debito MLT/Patrimonio netto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</a:pPr>
            <a:r>
              <a:rPr b="0" i="0" lang="de-DE" sz="11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Debito MLT/EBITDA</a:t>
            </a:r>
            <a:endParaRPr b="0" i="0" sz="11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</a:pPr>
            <a:r>
              <a:rPr b="0" i="0" lang="de-DE" sz="11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Rimborso annuale MLT/EBITDA</a:t>
            </a:r>
            <a:endParaRPr b="0" i="0" sz="11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9" name="Google Shape;619;p38"/>
          <p:cNvSpPr txBox="1"/>
          <p:nvPr/>
        </p:nvSpPr>
        <p:spPr>
          <a:xfrm>
            <a:off x="2327564" y="415650"/>
            <a:ext cx="6450703" cy="10044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21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Che cosa si deve considerare nella previsione dei flussi di cassa (o nel piano di finanziamento)?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0" name="Google Shape;620;p38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1" name="Google Shape;621;p38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22" name="Google Shape;62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3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624" name="Google Shape;624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 txBox="1"/>
          <p:nvPr>
            <p:ph type="title"/>
          </p:nvPr>
        </p:nvSpPr>
        <p:spPr>
          <a:xfrm>
            <a:off x="1287750" y="587050"/>
            <a:ext cx="65685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de-DE" sz="2000"/>
              <a:t>Metodologia e risultati di apprendimento - EQF</a:t>
            </a:r>
            <a:endParaRPr/>
          </a:p>
        </p:txBody>
      </p:sp>
      <p:pic>
        <p:nvPicPr>
          <p:cNvPr id="112" name="Google Shape;11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3" name="Google Shape;113;p6"/>
          <p:cNvGraphicFramePr/>
          <p:nvPr/>
        </p:nvGraphicFramePr>
        <p:xfrm>
          <a:off x="952500" y="1503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{B5359BC5-D367-46D9-8DF2-1278EDB3A31F}</a:tableStyleId>
              </a:tblPr>
              <a:tblGrid>
                <a:gridCol w="3497050"/>
                <a:gridCol w="3741950"/>
              </a:tblGrid>
              <a:tr h="447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de-DE" sz="2100" u="none" cap="none" strike="noStrike">
                          <a:solidFill>
                            <a:srgbClr val="F46524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Obiettivo: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de-DE" sz="2100" u="none" cap="none" strike="noStrike">
                          <a:solidFill>
                            <a:srgbClr val="F46524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Criteri: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962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de-DE" sz="14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L'obiettivo è creare un quadro di riferimento per fornire conoscenze sufficienti ad aiutare le imprese sociali e le PMI a comprendere le loro esigenze di finanziamento e a delineare le opzioni disponibili per attrarre e gestire fonti sostenibili di risorse finanziarie.</a:t>
                      </a:r>
                      <a:endParaRPr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de-DE" sz="1400" u="none" cap="none" strike="noStrike"/>
                        <a:t>L'impresa sociale / PMI sarà in grado di analizzare le dinamiche delle proprie risorse finanziarie interne ed esterne e di comprendere meglio le varie fonti di finanziamento con i rispettivi vantaggi e svantaggi.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descr="Graphical user interface, application&#10;&#10;Description automatically generated with medium confidence" id="114" name="Google Shape;11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39"/>
          <p:cNvSpPr txBox="1"/>
          <p:nvPr>
            <p:ph type="ctrTitle"/>
          </p:nvPr>
        </p:nvSpPr>
        <p:spPr>
          <a:xfrm>
            <a:off x="1302328" y="1723549"/>
            <a:ext cx="7003472" cy="15461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de-DE"/>
              <a:t>Fonti di finanziamento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78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 sz="2600">
                <a:latin typeface="Calibri"/>
                <a:ea typeface="Calibri"/>
                <a:cs typeface="Calibri"/>
                <a:sym typeface="Calibri"/>
              </a:rPr>
              <a:t>Fonti di finanziamento - Disclaimer</a:t>
            </a:r>
            <a:endParaRPr sz="4500"/>
          </a:p>
        </p:txBody>
      </p:sp>
      <p:sp>
        <p:nvSpPr>
          <p:cNvPr id="635" name="Google Shape;635;p78"/>
          <p:cNvSpPr txBox="1"/>
          <p:nvPr>
            <p:ph idx="1" type="body"/>
          </p:nvPr>
        </p:nvSpPr>
        <p:spPr>
          <a:xfrm>
            <a:off x="2518000" y="1149150"/>
            <a:ext cx="6074100" cy="3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2000">
                <a:latin typeface="Calibri"/>
                <a:ea typeface="Calibri"/>
                <a:cs typeface="Calibri"/>
                <a:sym typeface="Calibri"/>
              </a:rPr>
              <a:t>Le fonti di finanziamento individuate in questa sezione sono generalmente disponibili, in una forma o nell'altra, nella maggior parte delle giurisdizioni dell'UE.  Tuttavia, va notato che l'approccio può variare da una giurisdizione all'altra, soprattutto per quanto riguarda le fonti di finanziamento più specifiche.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2000">
                <a:latin typeface="Calibri"/>
                <a:ea typeface="Calibri"/>
                <a:cs typeface="Calibri"/>
                <a:sym typeface="Calibri"/>
              </a:rPr>
              <a:t>Ciascuna fonte di finanziamento indicherà il tempo di realizzazione approssimativo/stimato richiesto. Queste si basano sul livello di complessità, sono indicative e possono variare da una giurisdizione all'altra.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6" name="Google Shape;636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7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638" name="Google Shape;638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4" name="Google Shape;644;p79"/>
          <p:cNvGrpSpPr/>
          <p:nvPr/>
        </p:nvGrpSpPr>
        <p:grpSpPr>
          <a:xfrm>
            <a:off x="904918" y="1316000"/>
            <a:ext cx="7800182" cy="2759072"/>
            <a:chOff x="-9482" y="49692"/>
            <a:chExt cx="7800182" cy="3678762"/>
          </a:xfrm>
        </p:grpSpPr>
        <p:sp>
          <p:nvSpPr>
            <p:cNvPr id="645" name="Google Shape;645;p79"/>
            <p:cNvSpPr/>
            <p:nvPr/>
          </p:nvSpPr>
          <p:spPr>
            <a:xfrm>
              <a:off x="0" y="2933175"/>
              <a:ext cx="7790700" cy="626100"/>
            </a:xfrm>
            <a:prstGeom prst="roundRect">
              <a:avLst>
                <a:gd fmla="val 10000" name="adj"/>
              </a:avLst>
            </a:prstGeom>
            <a:solidFill>
              <a:srgbClr val="DDE3F1"/>
            </a:solidFill>
            <a:ln cap="flat" cmpd="sng" w="9525">
              <a:solidFill>
                <a:srgbClr val="AAB8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79"/>
            <p:cNvSpPr txBox="1"/>
            <p:nvPr/>
          </p:nvSpPr>
          <p:spPr>
            <a:xfrm>
              <a:off x="0" y="2933154"/>
              <a:ext cx="2337300" cy="79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108000" spcFirstLastPara="1" rIns="99550" wrap="square" tIns="995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de-DE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Strumento di finanziamento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79"/>
            <p:cNvSpPr/>
            <p:nvPr/>
          </p:nvSpPr>
          <p:spPr>
            <a:xfrm>
              <a:off x="0" y="1994222"/>
              <a:ext cx="7790700" cy="844800"/>
            </a:xfrm>
            <a:prstGeom prst="roundRect">
              <a:avLst>
                <a:gd fmla="val 10000" name="adj"/>
              </a:avLst>
            </a:prstGeom>
            <a:solidFill>
              <a:srgbClr val="DDE3F1"/>
            </a:solidFill>
            <a:ln cap="flat" cmpd="sng" w="9525">
              <a:solidFill>
                <a:srgbClr val="AAB8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79"/>
            <p:cNvSpPr txBox="1"/>
            <p:nvPr/>
          </p:nvSpPr>
          <p:spPr>
            <a:xfrm>
              <a:off x="0" y="2141541"/>
              <a:ext cx="2337300" cy="69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108000" spcFirstLastPara="1" rIns="99550" wrap="square" tIns="995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de-DE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Fonte di finanziamento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79"/>
            <p:cNvSpPr/>
            <p:nvPr/>
          </p:nvSpPr>
          <p:spPr>
            <a:xfrm>
              <a:off x="0" y="1386926"/>
              <a:ext cx="7790700" cy="750249"/>
            </a:xfrm>
            <a:prstGeom prst="roundRect">
              <a:avLst>
                <a:gd fmla="val 10000" name="adj"/>
              </a:avLst>
            </a:prstGeom>
            <a:solidFill>
              <a:srgbClr val="F6F6F6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79"/>
            <p:cNvSpPr txBox="1"/>
            <p:nvPr/>
          </p:nvSpPr>
          <p:spPr>
            <a:xfrm>
              <a:off x="-9482" y="1436118"/>
              <a:ext cx="2337300" cy="62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108000" spcFirstLastPara="1" rIns="99550" wrap="square" tIns="995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de-DE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Forma di finanziamento</a:t>
              </a:r>
              <a:endParaRPr b="1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79"/>
            <p:cNvSpPr/>
            <p:nvPr/>
          </p:nvSpPr>
          <p:spPr>
            <a:xfrm>
              <a:off x="0" y="445954"/>
              <a:ext cx="7790700" cy="34230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79"/>
            <p:cNvSpPr txBox="1"/>
            <p:nvPr/>
          </p:nvSpPr>
          <p:spPr>
            <a:xfrm>
              <a:off x="0" y="445954"/>
              <a:ext cx="23373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1100" lIns="71100" spcFirstLastPara="1" rIns="71100" wrap="square" tIns="71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79"/>
            <p:cNvSpPr/>
            <p:nvPr/>
          </p:nvSpPr>
          <p:spPr>
            <a:xfrm>
              <a:off x="3748903" y="49692"/>
              <a:ext cx="1281300" cy="84480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79"/>
            <p:cNvSpPr txBox="1"/>
            <p:nvPr/>
          </p:nvSpPr>
          <p:spPr>
            <a:xfrm>
              <a:off x="3748903" y="74433"/>
              <a:ext cx="1281300" cy="79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de-DE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Struttura di finanziamento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79"/>
            <p:cNvSpPr/>
            <p:nvPr/>
          </p:nvSpPr>
          <p:spPr>
            <a:xfrm>
              <a:off x="2962349" y="894400"/>
              <a:ext cx="1427100" cy="6573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656" name="Google Shape;656;p79"/>
            <p:cNvSpPr/>
            <p:nvPr/>
          </p:nvSpPr>
          <p:spPr>
            <a:xfrm>
              <a:off x="2571008" y="1551556"/>
              <a:ext cx="782700" cy="52170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79"/>
            <p:cNvSpPr txBox="1"/>
            <p:nvPr/>
          </p:nvSpPr>
          <p:spPr>
            <a:xfrm>
              <a:off x="2586291" y="1566838"/>
              <a:ext cx="839082" cy="49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0"/>
                <a:buFont typeface="Arial"/>
                <a:buNone/>
              </a:pPr>
              <a:r>
                <a:rPr b="0" i="0" lang="de-DE" sz="10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Finanziamento interno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79"/>
            <p:cNvSpPr/>
            <p:nvPr/>
          </p:nvSpPr>
          <p:spPr>
            <a:xfrm>
              <a:off x="2453606" y="2073344"/>
              <a:ext cx="508800" cy="2088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659" name="Google Shape;659;p79"/>
            <p:cNvSpPr/>
            <p:nvPr/>
          </p:nvSpPr>
          <p:spPr>
            <a:xfrm>
              <a:off x="2062264" y="2282060"/>
              <a:ext cx="782700" cy="52170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79"/>
            <p:cNvSpPr txBox="1"/>
            <p:nvPr/>
          </p:nvSpPr>
          <p:spPr>
            <a:xfrm>
              <a:off x="2064878" y="2297260"/>
              <a:ext cx="820800" cy="52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de-DE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Utile a nuovo / azionisti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79"/>
            <p:cNvSpPr/>
            <p:nvPr/>
          </p:nvSpPr>
          <p:spPr>
            <a:xfrm>
              <a:off x="2407886" y="2803848"/>
              <a:ext cx="91500" cy="2088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662" name="Google Shape;662;p79"/>
            <p:cNvSpPr/>
            <p:nvPr/>
          </p:nvSpPr>
          <p:spPr>
            <a:xfrm>
              <a:off x="2062264" y="3012564"/>
              <a:ext cx="782700" cy="52170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79"/>
            <p:cNvSpPr txBox="1"/>
            <p:nvPr/>
          </p:nvSpPr>
          <p:spPr>
            <a:xfrm>
              <a:off x="2077547" y="3027847"/>
              <a:ext cx="752100" cy="49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de-DE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Strutture dei dividendi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79"/>
            <p:cNvSpPr/>
            <p:nvPr/>
          </p:nvSpPr>
          <p:spPr>
            <a:xfrm>
              <a:off x="2962349" y="2073344"/>
              <a:ext cx="508800" cy="2088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665" name="Google Shape;665;p79"/>
            <p:cNvSpPr/>
            <p:nvPr/>
          </p:nvSpPr>
          <p:spPr>
            <a:xfrm>
              <a:off x="3079752" y="2282060"/>
              <a:ext cx="782700" cy="52170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79"/>
            <p:cNvSpPr txBox="1"/>
            <p:nvPr/>
          </p:nvSpPr>
          <p:spPr>
            <a:xfrm>
              <a:off x="3095035" y="2376278"/>
              <a:ext cx="752100" cy="4274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de-DE" sz="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Gestione dei debitori, creditori e delle azioni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79"/>
            <p:cNvSpPr/>
            <p:nvPr/>
          </p:nvSpPr>
          <p:spPr>
            <a:xfrm>
              <a:off x="3425373" y="2803848"/>
              <a:ext cx="91500" cy="2088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668" name="Google Shape;668;p79"/>
            <p:cNvSpPr/>
            <p:nvPr/>
          </p:nvSpPr>
          <p:spPr>
            <a:xfrm>
              <a:off x="3079752" y="3012564"/>
              <a:ext cx="782700" cy="52170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79"/>
            <p:cNvSpPr txBox="1"/>
            <p:nvPr/>
          </p:nvSpPr>
          <p:spPr>
            <a:xfrm>
              <a:off x="3095035" y="3027847"/>
              <a:ext cx="752100" cy="49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de-DE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Flussi di cassa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79"/>
            <p:cNvSpPr/>
            <p:nvPr/>
          </p:nvSpPr>
          <p:spPr>
            <a:xfrm>
              <a:off x="4389490" y="894400"/>
              <a:ext cx="1614000" cy="6573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671" name="Google Shape;671;p79"/>
            <p:cNvSpPr/>
            <p:nvPr/>
          </p:nvSpPr>
          <p:spPr>
            <a:xfrm>
              <a:off x="5612186" y="1551556"/>
              <a:ext cx="782700" cy="52170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79"/>
            <p:cNvSpPr txBox="1"/>
            <p:nvPr/>
          </p:nvSpPr>
          <p:spPr>
            <a:xfrm>
              <a:off x="5612186" y="1566838"/>
              <a:ext cx="807246" cy="49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0"/>
                <a:buFont typeface="Arial"/>
                <a:buNone/>
              </a:pPr>
              <a:r>
                <a:rPr b="0" i="0" lang="de-DE" sz="10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Finanziamento esterno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79"/>
            <p:cNvSpPr/>
            <p:nvPr/>
          </p:nvSpPr>
          <p:spPr>
            <a:xfrm>
              <a:off x="4765548" y="2073344"/>
              <a:ext cx="1238100" cy="2088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674" name="Google Shape;674;p79"/>
            <p:cNvSpPr/>
            <p:nvPr/>
          </p:nvSpPr>
          <p:spPr>
            <a:xfrm>
              <a:off x="4374207" y="2282060"/>
              <a:ext cx="782700" cy="52170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79"/>
            <p:cNvSpPr txBox="1"/>
            <p:nvPr/>
          </p:nvSpPr>
          <p:spPr>
            <a:xfrm>
              <a:off x="4389490" y="2297343"/>
              <a:ext cx="752100" cy="49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de-DE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Azionisti - attuali o nuovi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79"/>
            <p:cNvSpPr/>
            <p:nvPr/>
          </p:nvSpPr>
          <p:spPr>
            <a:xfrm>
              <a:off x="4719828" y="2803848"/>
              <a:ext cx="91500" cy="2088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677" name="Google Shape;677;p79"/>
            <p:cNvSpPr/>
            <p:nvPr/>
          </p:nvSpPr>
          <p:spPr>
            <a:xfrm>
              <a:off x="4063097" y="3012559"/>
              <a:ext cx="1093800" cy="52170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79"/>
            <p:cNvSpPr txBox="1"/>
            <p:nvPr/>
          </p:nvSpPr>
          <p:spPr>
            <a:xfrm>
              <a:off x="4072650" y="2899792"/>
              <a:ext cx="1124100" cy="69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de-DE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Nuovi investitori azionari, angel e venture capitalist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79"/>
            <p:cNvSpPr/>
            <p:nvPr/>
          </p:nvSpPr>
          <p:spPr>
            <a:xfrm>
              <a:off x="5908085" y="2073344"/>
              <a:ext cx="91500" cy="208800"/>
            </a:xfrm>
            <a:custGeom>
              <a:rect b="b" l="l" r="r" t="t"/>
              <a:pathLst>
                <a:path extrusionOk="0" h="120000" w="120000">
                  <a:moveTo>
                    <a:pt x="125251" y="0"/>
                  </a:moveTo>
                  <a:lnTo>
                    <a:pt x="125251" y="60000"/>
                  </a:lnTo>
                  <a:lnTo>
                    <a:pt x="60000" y="60000"/>
                  </a:lnTo>
                  <a:lnTo>
                    <a:pt x="60000" y="12000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680" name="Google Shape;680;p79"/>
            <p:cNvSpPr/>
            <p:nvPr/>
          </p:nvSpPr>
          <p:spPr>
            <a:xfrm>
              <a:off x="5472949" y="2282060"/>
              <a:ext cx="961800" cy="52170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79"/>
            <p:cNvSpPr txBox="1"/>
            <p:nvPr/>
          </p:nvSpPr>
          <p:spPr>
            <a:xfrm>
              <a:off x="5488232" y="2297343"/>
              <a:ext cx="931200" cy="49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de-DE" sz="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Debito, dal mercato dei capitali e dalle banche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79"/>
            <p:cNvSpPr/>
            <p:nvPr/>
          </p:nvSpPr>
          <p:spPr>
            <a:xfrm>
              <a:off x="5908085" y="2803848"/>
              <a:ext cx="91500" cy="2088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683" name="Google Shape;683;p79"/>
            <p:cNvSpPr/>
            <p:nvPr/>
          </p:nvSpPr>
          <p:spPr>
            <a:xfrm>
              <a:off x="5391694" y="3012564"/>
              <a:ext cx="1124100" cy="52170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79"/>
            <p:cNvSpPr txBox="1"/>
            <p:nvPr/>
          </p:nvSpPr>
          <p:spPr>
            <a:xfrm>
              <a:off x="5406977" y="3027847"/>
              <a:ext cx="1093800" cy="49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de-DE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Debito, scoperto, capitale mezzanino, strutture ibride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79"/>
            <p:cNvSpPr/>
            <p:nvPr/>
          </p:nvSpPr>
          <p:spPr>
            <a:xfrm>
              <a:off x="6003527" y="2073344"/>
              <a:ext cx="1147500" cy="2088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686" name="Google Shape;686;p79"/>
            <p:cNvSpPr/>
            <p:nvPr/>
          </p:nvSpPr>
          <p:spPr>
            <a:xfrm>
              <a:off x="6669467" y="2282060"/>
              <a:ext cx="963300" cy="52170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79"/>
            <p:cNvSpPr txBox="1"/>
            <p:nvPr/>
          </p:nvSpPr>
          <p:spPr>
            <a:xfrm>
              <a:off x="6684750" y="2297343"/>
              <a:ext cx="932700" cy="49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de-DE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sovvenzioni, crowdfunding, aspettative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79"/>
            <p:cNvSpPr/>
            <p:nvPr/>
          </p:nvSpPr>
          <p:spPr>
            <a:xfrm>
              <a:off x="7105437" y="2803848"/>
              <a:ext cx="91500" cy="2088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689" name="Google Shape;689;p79"/>
            <p:cNvSpPr/>
            <p:nvPr/>
          </p:nvSpPr>
          <p:spPr>
            <a:xfrm>
              <a:off x="6759816" y="3012564"/>
              <a:ext cx="782700" cy="52170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79"/>
            <p:cNvSpPr txBox="1"/>
            <p:nvPr/>
          </p:nvSpPr>
          <p:spPr>
            <a:xfrm>
              <a:off x="6775099" y="3027847"/>
              <a:ext cx="752100" cy="49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de-DE" sz="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Capitale proprio, debito, capitale mezzanino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1" name="Google Shape;691;p79"/>
          <p:cNvSpPr txBox="1"/>
          <p:nvPr>
            <p:ph type="title"/>
          </p:nvPr>
        </p:nvSpPr>
        <p:spPr>
          <a:xfrm>
            <a:off x="409714" y="639733"/>
            <a:ext cx="6699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de-DE"/>
              <a:t>Finanziamento delle imprese sociali</a:t>
            </a:r>
            <a:br>
              <a:rPr lang="de-DE"/>
            </a:br>
            <a:endParaRPr/>
          </a:p>
        </p:txBody>
      </p:sp>
      <p:sp>
        <p:nvSpPr>
          <p:cNvPr id="692" name="Google Shape;692;p7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693" name="Google Shape;693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80"/>
          <p:cNvSpPr txBox="1"/>
          <p:nvPr/>
        </p:nvSpPr>
        <p:spPr>
          <a:xfrm>
            <a:off x="887276" y="697350"/>
            <a:ext cx="7143900" cy="2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1" i="0" sz="135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1" name="Google Shape;701;p80"/>
          <p:cNvGrpSpPr/>
          <p:nvPr/>
        </p:nvGrpSpPr>
        <p:grpSpPr>
          <a:xfrm>
            <a:off x="1443052" y="1621498"/>
            <a:ext cx="5620204" cy="2451724"/>
            <a:chOff x="775627" y="1992766"/>
            <a:chExt cx="6863952" cy="4144927"/>
          </a:xfrm>
        </p:grpSpPr>
        <p:sp>
          <p:nvSpPr>
            <p:cNvPr id="702" name="Google Shape;702;p80"/>
            <p:cNvSpPr/>
            <p:nvPr/>
          </p:nvSpPr>
          <p:spPr>
            <a:xfrm>
              <a:off x="775627" y="3445917"/>
              <a:ext cx="1650900" cy="576300"/>
            </a:xfrm>
            <a:prstGeom prst="roundRect">
              <a:avLst>
                <a:gd fmla="val 16667" name="adj"/>
              </a:avLst>
            </a:prstGeom>
            <a:solidFill>
              <a:srgbClr val="C8C8C8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de-DE" sz="10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Income streams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03" name="Google Shape;703;p80"/>
            <p:cNvCxnSpPr>
              <a:stCxn id="702" idx="3"/>
            </p:cNvCxnSpPr>
            <p:nvPr/>
          </p:nvCxnSpPr>
          <p:spPr>
            <a:xfrm>
              <a:off x="2426527" y="3734067"/>
              <a:ext cx="753300" cy="1381200"/>
            </a:xfrm>
            <a:prstGeom prst="bentConnector3">
              <a:avLst>
                <a:gd fmla="val -327470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cxnSp>
          <p:nvCxnSpPr>
            <p:cNvPr id="704" name="Google Shape;704;p80"/>
            <p:cNvCxnSpPr>
              <a:stCxn id="702" idx="3"/>
            </p:cNvCxnSpPr>
            <p:nvPr/>
          </p:nvCxnSpPr>
          <p:spPr>
            <a:xfrm flipH="1" rot="10800000">
              <a:off x="2426527" y="2343267"/>
              <a:ext cx="762000" cy="1390800"/>
            </a:xfrm>
            <a:prstGeom prst="bentConnector3">
              <a:avLst>
                <a:gd fmla="val -322197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cxnSp>
          <p:nvCxnSpPr>
            <p:cNvPr id="705" name="Google Shape;705;p80"/>
            <p:cNvCxnSpPr/>
            <p:nvPr/>
          </p:nvCxnSpPr>
          <p:spPr>
            <a:xfrm>
              <a:off x="4529551" y="2344193"/>
              <a:ext cx="1840200" cy="522300"/>
            </a:xfrm>
            <a:prstGeom prst="bentConnector3">
              <a:avLst>
                <a:gd fmla="val 142412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cxnSp>
          <p:nvCxnSpPr>
            <p:cNvPr id="706" name="Google Shape;706;p80"/>
            <p:cNvCxnSpPr/>
            <p:nvPr/>
          </p:nvCxnSpPr>
          <p:spPr>
            <a:xfrm flipH="1" rot="10800000">
              <a:off x="4520953" y="4409467"/>
              <a:ext cx="1866000" cy="706500"/>
            </a:xfrm>
            <a:prstGeom prst="bentConnector3">
              <a:avLst>
                <a:gd fmla="val 141530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cxnSp>
          <p:nvCxnSpPr>
            <p:cNvPr id="707" name="Google Shape;707;p80"/>
            <p:cNvCxnSpPr/>
            <p:nvPr/>
          </p:nvCxnSpPr>
          <p:spPr>
            <a:xfrm>
              <a:off x="4520952" y="5115968"/>
              <a:ext cx="1857300" cy="78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cxnSp>
          <p:nvCxnSpPr>
            <p:cNvPr id="708" name="Google Shape;708;p80"/>
            <p:cNvCxnSpPr/>
            <p:nvPr/>
          </p:nvCxnSpPr>
          <p:spPr>
            <a:xfrm>
              <a:off x="4520952" y="5115967"/>
              <a:ext cx="1848900" cy="722400"/>
            </a:xfrm>
            <a:prstGeom prst="bentConnector3">
              <a:avLst>
                <a:gd fmla="val 141584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sp>
          <p:nvSpPr>
            <p:cNvPr id="709" name="Google Shape;709;p80"/>
            <p:cNvSpPr/>
            <p:nvPr/>
          </p:nvSpPr>
          <p:spPr>
            <a:xfrm>
              <a:off x="775627" y="3445917"/>
              <a:ext cx="1650900" cy="576300"/>
            </a:xfrm>
            <a:prstGeom prst="roundRect">
              <a:avLst>
                <a:gd fmla="val 16667" name="adj"/>
              </a:avLst>
            </a:prstGeom>
            <a:solidFill>
              <a:srgbClr val="DCE2F0"/>
            </a:solidFill>
            <a:ln cap="flat" cmpd="sng" w="9525">
              <a:solidFill>
                <a:srgbClr val="AAB8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de-DE" sz="1248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Flussi di reddito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80"/>
            <p:cNvSpPr/>
            <p:nvPr/>
          </p:nvSpPr>
          <p:spPr>
            <a:xfrm>
              <a:off x="3005551" y="1992766"/>
              <a:ext cx="1524000" cy="811200"/>
            </a:xfrm>
            <a:prstGeom prst="roundRect">
              <a:avLst>
                <a:gd fmla="val 16667" name="adj"/>
              </a:avLst>
            </a:prstGeom>
            <a:solidFill>
              <a:srgbClr val="DCE2F0"/>
            </a:solidFill>
            <a:ln cap="flat" cmpd="sng" w="9525">
              <a:solidFill>
                <a:srgbClr val="AAB8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de-DE" sz="13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Pagamenti esterni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80"/>
            <p:cNvSpPr/>
            <p:nvPr/>
          </p:nvSpPr>
          <p:spPr>
            <a:xfrm>
              <a:off x="2935279" y="4828607"/>
              <a:ext cx="1524000" cy="706500"/>
            </a:xfrm>
            <a:prstGeom prst="roundRect">
              <a:avLst>
                <a:gd fmla="val 16667" name="adj"/>
              </a:avLst>
            </a:prstGeom>
            <a:solidFill>
              <a:srgbClr val="DCE2F0"/>
            </a:solidFill>
            <a:ln cap="flat" cmpd="sng" w="9525">
              <a:solidFill>
                <a:srgbClr val="AAB8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de-DE" sz="13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Operazioni interne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80"/>
            <p:cNvSpPr/>
            <p:nvPr/>
          </p:nvSpPr>
          <p:spPr>
            <a:xfrm>
              <a:off x="5855159" y="2591006"/>
              <a:ext cx="1784400" cy="574800"/>
            </a:xfrm>
            <a:prstGeom prst="roundRect">
              <a:avLst>
                <a:gd fmla="val 16667" name="adj"/>
              </a:avLst>
            </a:prstGeom>
            <a:solidFill>
              <a:srgbClr val="DCE2F0"/>
            </a:solidFill>
            <a:ln cap="flat" cmpd="sng" w="9525">
              <a:solidFill>
                <a:srgbClr val="AAB8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de-DE" sz="1248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Pagamento dei dividendi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80"/>
            <p:cNvSpPr/>
            <p:nvPr/>
          </p:nvSpPr>
          <p:spPr>
            <a:xfrm>
              <a:off x="5773579" y="3722526"/>
              <a:ext cx="1866000" cy="706500"/>
            </a:xfrm>
            <a:prstGeom prst="roundRect">
              <a:avLst>
                <a:gd fmla="val 6311" name="adj"/>
              </a:avLst>
            </a:prstGeom>
            <a:solidFill>
              <a:srgbClr val="DCE2F0"/>
            </a:solidFill>
            <a:ln cap="flat" cmpd="sng" w="9525">
              <a:solidFill>
                <a:srgbClr val="AAB8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b="0" i="0" lang="de-DE" sz="13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Debitori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80"/>
            <p:cNvSpPr/>
            <p:nvPr/>
          </p:nvSpPr>
          <p:spPr>
            <a:xfrm>
              <a:off x="5773579" y="4622694"/>
              <a:ext cx="1866000" cy="630000"/>
            </a:xfrm>
            <a:prstGeom prst="roundRect">
              <a:avLst>
                <a:gd fmla="val 16667" name="adj"/>
              </a:avLst>
            </a:prstGeom>
            <a:solidFill>
              <a:srgbClr val="DCE2F0"/>
            </a:solidFill>
            <a:ln cap="flat" cmpd="sng" w="9525">
              <a:solidFill>
                <a:srgbClr val="AAB8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de-DE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Creditor</a:t>
              </a:r>
              <a:r>
                <a:rPr b="0" i="0" lang="de-DE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80"/>
            <p:cNvSpPr/>
            <p:nvPr/>
          </p:nvSpPr>
          <p:spPr>
            <a:xfrm>
              <a:off x="5772815" y="5415293"/>
              <a:ext cx="1866000" cy="722400"/>
            </a:xfrm>
            <a:prstGeom prst="roundRect">
              <a:avLst>
                <a:gd fmla="val 16667" name="adj"/>
              </a:avLst>
            </a:prstGeom>
            <a:solidFill>
              <a:srgbClr val="DCE2F0"/>
            </a:solidFill>
            <a:ln cap="flat" cmpd="sng" w="9525">
              <a:solidFill>
                <a:srgbClr val="AAB8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de-DE" sz="13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Gestione dello stock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6" name="Google Shape;716;p80"/>
          <p:cNvSpPr txBox="1"/>
          <p:nvPr>
            <p:ph type="title"/>
          </p:nvPr>
        </p:nvSpPr>
        <p:spPr>
          <a:xfrm>
            <a:off x="692879" y="654833"/>
            <a:ext cx="7532693" cy="2023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de-DE"/>
              <a:t>Finanziamento interno - Miglioramento dei flussi di cassa</a:t>
            </a:r>
            <a:endParaRPr/>
          </a:p>
        </p:txBody>
      </p:sp>
      <p:sp>
        <p:nvSpPr>
          <p:cNvPr id="717" name="Google Shape;717;p8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718" name="Google Shape;718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Google Shape;719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81"/>
          <p:cNvSpPr txBox="1"/>
          <p:nvPr>
            <p:ph type="title"/>
          </p:nvPr>
        </p:nvSpPr>
        <p:spPr>
          <a:xfrm>
            <a:off x="2143125" y="575950"/>
            <a:ext cx="6578725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 sz="2600">
                <a:latin typeface="Calibri"/>
                <a:ea typeface="Calibri"/>
                <a:cs typeface="Calibri"/>
                <a:sym typeface="Calibri"/>
              </a:rPr>
              <a:t>Fonti di finanziamento interne</a:t>
            </a:r>
            <a:endParaRPr sz="4500"/>
          </a:p>
        </p:txBody>
      </p:sp>
      <p:sp>
        <p:nvSpPr>
          <p:cNvPr id="725" name="Google Shape;725;p81"/>
          <p:cNvSpPr txBox="1"/>
          <p:nvPr>
            <p:ph idx="1" type="body"/>
          </p:nvPr>
        </p:nvSpPr>
        <p:spPr>
          <a:xfrm>
            <a:off x="2638494" y="1030825"/>
            <a:ext cx="3071400" cy="35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 a nuovo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L'azionista può scegliere di trattenere la distribuzione degli utili attraverso il pagamento di un dividendo o di optare per la distribuzione di azioni gratuite invece che di contanti.</a:t>
            </a:r>
            <a:endParaRPr sz="1600"/>
          </a:p>
        </p:txBody>
      </p:sp>
      <p:sp>
        <p:nvSpPr>
          <p:cNvPr id="726" name="Google Shape;726;p81"/>
          <p:cNvSpPr txBox="1"/>
          <p:nvPr>
            <p:ph idx="2" type="body"/>
          </p:nvPr>
        </p:nvSpPr>
        <p:spPr>
          <a:xfrm>
            <a:off x="5709894" y="1052937"/>
            <a:ext cx="3071400" cy="3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2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Questa fonte di finanziamento è una delle più semplici da implementare e influisce positivamente sui flussi di cassa a breve termine, gli utili non distribuiti che vengono mantenuti in cassa.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7" name="Google Shape;727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Google Shape;728;p8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729" name="Google Shape;729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8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 sz="2600">
                <a:latin typeface="Calibri"/>
                <a:ea typeface="Calibri"/>
                <a:cs typeface="Calibri"/>
                <a:sym typeface="Calibri"/>
              </a:rPr>
              <a:t>Fonti di finanziamento interne</a:t>
            </a:r>
            <a:endParaRPr sz="4500"/>
          </a:p>
        </p:txBody>
      </p:sp>
      <p:sp>
        <p:nvSpPr>
          <p:cNvPr id="735" name="Google Shape;735;p82"/>
          <p:cNvSpPr txBox="1"/>
          <p:nvPr>
            <p:ph idx="1" type="body"/>
          </p:nvPr>
        </p:nvSpPr>
        <p:spPr>
          <a:xfrm>
            <a:off x="2688500" y="1074750"/>
            <a:ext cx="3071400" cy="3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 a nuovo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Gli azionisti potrebbero non essere soddisfatti della perdita di dividendi e i prezzi delle azioni potrebbero essere influenzati negativamente.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736" name="Google Shape;736;p82"/>
          <p:cNvSpPr txBox="1"/>
          <p:nvPr>
            <p:ph idx="2" type="body"/>
          </p:nvPr>
        </p:nvSpPr>
        <p:spPr>
          <a:xfrm>
            <a:off x="5759900" y="1074750"/>
            <a:ext cx="3071400" cy="3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2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0000"/>
              </a:buClr>
              <a:buSzPts val="17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Il prezzo delle azioni di mercato è la stima che il mercato fa degli utili futuri.  L'utilizzo degli stessi non distribuiti deve riflettersi in una maggiore redditività e in un aumento del prezzo delle azioni.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7" name="Google Shape;737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738" name="Google Shape;738;p8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739" name="Google Shape;739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83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 sz="2600">
                <a:latin typeface="Calibri"/>
                <a:ea typeface="Calibri"/>
                <a:cs typeface="Calibri"/>
                <a:sym typeface="Calibri"/>
              </a:rPr>
              <a:t>Fonti di finanziamento interne</a:t>
            </a:r>
            <a:endParaRPr sz="4500"/>
          </a:p>
        </p:txBody>
      </p:sp>
      <p:sp>
        <p:nvSpPr>
          <p:cNvPr id="745" name="Google Shape;745;p83"/>
          <p:cNvSpPr txBox="1"/>
          <p:nvPr>
            <p:ph idx="1" type="body"/>
          </p:nvPr>
        </p:nvSpPr>
        <p:spPr>
          <a:xfrm>
            <a:off x="2688500" y="1682550"/>
            <a:ext cx="3468300" cy="28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Attuare un rigoroso controllo dei crediti e gestire i pagamenti dei singoli debitori.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 Riduzione del credito concesso ai debitori per migliorare i flussi di cassa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Google Shape;746;p83"/>
          <p:cNvSpPr txBox="1"/>
          <p:nvPr>
            <p:ph idx="2" type="body"/>
          </p:nvPr>
        </p:nvSpPr>
        <p:spPr>
          <a:xfrm>
            <a:off x="5973775" y="1758750"/>
            <a:ext cx="3071400" cy="27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Vendita solo in contanti</a:t>
            </a:r>
            <a:endParaRPr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 Addebito di interessi di mora sui saldi scaduti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7" name="Google Shape;747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748" name="Google Shape;748;p83"/>
          <p:cNvSpPr txBox="1"/>
          <p:nvPr>
            <p:ph idx="1" type="body"/>
          </p:nvPr>
        </p:nvSpPr>
        <p:spPr>
          <a:xfrm>
            <a:off x="2840950" y="1041150"/>
            <a:ext cx="58809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Gestione dei debiti</a:t>
            </a:r>
            <a:endParaRPr sz="1600"/>
          </a:p>
        </p:txBody>
      </p:sp>
      <p:sp>
        <p:nvSpPr>
          <p:cNvPr id="749" name="Google Shape;749;p8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750" name="Google Shape;750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  <p:sp>
        <p:nvSpPr>
          <p:cNvPr id="751" name="Google Shape;751;p8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83"/>
          <p:cNvSpPr/>
          <p:nvPr/>
        </p:nvSpPr>
        <p:spPr>
          <a:xfrm>
            <a:off x="152400" y="1524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84"/>
          <p:cNvSpPr txBox="1"/>
          <p:nvPr>
            <p:ph type="title"/>
          </p:nvPr>
        </p:nvSpPr>
        <p:spPr>
          <a:xfrm>
            <a:off x="2070558" y="504124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 sz="2600">
                <a:latin typeface="Calibri"/>
                <a:ea typeface="Calibri"/>
                <a:cs typeface="Calibri"/>
                <a:sym typeface="Calibri"/>
              </a:rPr>
              <a:t>Fonti di finanziamento interne</a:t>
            </a:r>
            <a:endParaRPr sz="4500"/>
          </a:p>
        </p:txBody>
      </p:sp>
      <p:sp>
        <p:nvSpPr>
          <p:cNvPr id="758" name="Google Shape;758;p84"/>
          <p:cNvSpPr txBox="1"/>
          <p:nvPr>
            <p:ph idx="1" type="body"/>
          </p:nvPr>
        </p:nvSpPr>
        <p:spPr>
          <a:xfrm>
            <a:off x="79013" y="1599422"/>
            <a:ext cx="5152345" cy="28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L'implementazione di un rigido controllo dei crediti può portare a clienti scontenti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 concorrenza potrebbe non consentire condizioni di credito basse o nulle 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 vendite a persone possono essere in contanti, mentre è improbabile che le vendite da azienda a azienda avvengano allo stesso modo.</a:t>
            </a:r>
            <a:endParaRPr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84"/>
          <p:cNvSpPr txBox="1"/>
          <p:nvPr>
            <p:ph idx="2" type="body"/>
          </p:nvPr>
        </p:nvSpPr>
        <p:spPr>
          <a:xfrm>
            <a:off x="5231358" y="1758750"/>
            <a:ext cx="3813817" cy="27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700"/>
              <a:buChar char="●"/>
            </a:pPr>
            <a:r>
              <a:rPr lang="de-DE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Il personale di vendita potrebbe essere influenzato negativamente dalle nuove condizioni di credito.</a:t>
            </a:r>
            <a:endParaRPr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700"/>
              <a:buChar char="●"/>
            </a:pPr>
            <a:r>
              <a:rPr lang="de-DE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Possono esserci problemi legali e pratici nell'addebitare gli interessi sui saldi scaduti</a:t>
            </a:r>
            <a:endParaRPr sz="1900">
              <a:solidFill>
                <a:srgbClr val="FF0000"/>
              </a:solidFill>
            </a:endParaRPr>
          </a:p>
        </p:txBody>
      </p:sp>
      <p:pic>
        <p:nvPicPr>
          <p:cNvPr id="760" name="Google Shape;760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761" name="Google Shape;761;p84"/>
          <p:cNvSpPr txBox="1"/>
          <p:nvPr>
            <p:ph idx="1" type="body"/>
          </p:nvPr>
        </p:nvSpPr>
        <p:spPr>
          <a:xfrm>
            <a:off x="2175932" y="1065636"/>
            <a:ext cx="58809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Gestione dei debiti</a:t>
            </a:r>
            <a:endParaRPr sz="1600"/>
          </a:p>
        </p:txBody>
      </p:sp>
      <p:sp>
        <p:nvSpPr>
          <p:cNvPr id="762" name="Google Shape;762;p8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763" name="Google Shape;763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85"/>
          <p:cNvSpPr txBox="1"/>
          <p:nvPr>
            <p:ph type="title"/>
          </p:nvPr>
        </p:nvSpPr>
        <p:spPr>
          <a:xfrm>
            <a:off x="2254777" y="508364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 sz="2600">
                <a:latin typeface="Calibri"/>
                <a:ea typeface="Calibri"/>
                <a:cs typeface="Calibri"/>
                <a:sym typeface="Calibri"/>
              </a:rPr>
              <a:t>Fonti di finanziamento interne</a:t>
            </a:r>
            <a:endParaRPr sz="4500"/>
          </a:p>
        </p:txBody>
      </p:sp>
      <p:sp>
        <p:nvSpPr>
          <p:cNvPr id="769" name="Google Shape;769;p85"/>
          <p:cNvSpPr txBox="1"/>
          <p:nvPr>
            <p:ph idx="1" type="body"/>
          </p:nvPr>
        </p:nvSpPr>
        <p:spPr>
          <a:xfrm>
            <a:off x="602673" y="1537468"/>
            <a:ext cx="4674363" cy="28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2000">
                <a:latin typeface="Calibri"/>
                <a:ea typeface="Calibri"/>
                <a:cs typeface="Calibri"/>
                <a:sym typeface="Calibri"/>
              </a:rPr>
              <a:t>Accettare termini di credito più lunghi con i fornitori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2000">
                <a:latin typeface="Calibri"/>
                <a:ea typeface="Calibri"/>
                <a:cs typeface="Calibri"/>
                <a:sym typeface="Calibri"/>
              </a:rPr>
              <a:t>I ritardi nei pagamenti ai creditori influenzeranno positivamente il flusso di cassa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2000">
                <a:latin typeface="Calibri"/>
                <a:ea typeface="Calibri"/>
                <a:cs typeface="Calibri"/>
                <a:sym typeface="Calibri"/>
              </a:rPr>
              <a:t>L'impegno a rispettare il carico di acquisti e la frequenza dei pagamenti potrebbe migliorare le condizioni di credito.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0" name="Google Shape;770;p85"/>
          <p:cNvSpPr txBox="1"/>
          <p:nvPr>
            <p:ph idx="2" type="body"/>
          </p:nvPr>
        </p:nvSpPr>
        <p:spPr>
          <a:xfrm>
            <a:off x="5659582" y="1758750"/>
            <a:ext cx="3385593" cy="27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de-DE" sz="2000">
                <a:latin typeface="Calibri"/>
                <a:ea typeface="Calibri"/>
                <a:cs typeface="Calibri"/>
                <a:sym typeface="Calibri"/>
              </a:rPr>
              <a:t>Il miglioramento dei rapporti con i fornitori può portare a migliori condizioni di credito </a:t>
            </a:r>
            <a:endParaRPr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de-DE" sz="2000">
                <a:latin typeface="Calibri"/>
                <a:ea typeface="Calibri"/>
                <a:cs typeface="Calibri"/>
                <a:sym typeface="Calibri"/>
              </a:rPr>
              <a:t>Le referenze bancarie positive possono migliorare le condizioni di credito</a:t>
            </a:r>
            <a:endParaRPr sz="1900"/>
          </a:p>
        </p:txBody>
      </p:sp>
      <p:pic>
        <p:nvPicPr>
          <p:cNvPr id="771" name="Google Shape;771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772" name="Google Shape;772;p85"/>
          <p:cNvSpPr txBox="1"/>
          <p:nvPr>
            <p:ph idx="1" type="body"/>
          </p:nvPr>
        </p:nvSpPr>
        <p:spPr>
          <a:xfrm>
            <a:off x="2475127" y="985888"/>
            <a:ext cx="58809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Gestione dei crediti</a:t>
            </a:r>
            <a:endParaRPr sz="1600"/>
          </a:p>
        </p:txBody>
      </p:sp>
      <p:sp>
        <p:nvSpPr>
          <p:cNvPr id="773" name="Google Shape;773;p8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774" name="Google Shape;774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8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 sz="2600">
                <a:latin typeface="Calibri"/>
                <a:ea typeface="Calibri"/>
                <a:cs typeface="Calibri"/>
                <a:sym typeface="Calibri"/>
              </a:rPr>
              <a:t>Fonti di finanziamento interne</a:t>
            </a:r>
            <a:endParaRPr sz="4500"/>
          </a:p>
        </p:txBody>
      </p:sp>
      <p:sp>
        <p:nvSpPr>
          <p:cNvPr id="780" name="Google Shape;780;p86"/>
          <p:cNvSpPr txBox="1"/>
          <p:nvPr>
            <p:ph idx="1" type="body"/>
          </p:nvPr>
        </p:nvSpPr>
        <p:spPr>
          <a:xfrm>
            <a:off x="2518000" y="1758750"/>
            <a:ext cx="3455700" cy="28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 ritardi non consentiti possono determinare una minore fiducia da parte dei creditori.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Termini di credito più lunghi possono comportare limiti di credito più bassi e un numero di acquisti inferiore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1" name="Google Shape;781;p86"/>
          <p:cNvSpPr txBox="1"/>
          <p:nvPr>
            <p:ph idx="2" type="body"/>
          </p:nvPr>
        </p:nvSpPr>
        <p:spPr>
          <a:xfrm>
            <a:off x="5973775" y="1758750"/>
            <a:ext cx="3071400" cy="27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7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 concorrenza può diventare più intensa se i fornitori cercano relazioni alternative.</a:t>
            </a:r>
            <a:endParaRPr sz="1800">
              <a:solidFill>
                <a:srgbClr val="FF0000"/>
              </a:solidFill>
            </a:endParaRPr>
          </a:p>
        </p:txBody>
      </p:sp>
      <p:pic>
        <p:nvPicPr>
          <p:cNvPr id="782" name="Google Shape;782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783" name="Google Shape;783;p86"/>
          <p:cNvSpPr txBox="1"/>
          <p:nvPr>
            <p:ph idx="1" type="body"/>
          </p:nvPr>
        </p:nvSpPr>
        <p:spPr>
          <a:xfrm>
            <a:off x="2840950" y="1066950"/>
            <a:ext cx="58809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Gestione dei crediti</a:t>
            </a:r>
            <a:endParaRPr sz="1600"/>
          </a:p>
        </p:txBody>
      </p:sp>
      <p:sp>
        <p:nvSpPr>
          <p:cNvPr id="784" name="Google Shape;784;p8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785" name="Google Shape;785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"/>
          <p:cNvSpPr txBox="1"/>
          <p:nvPr>
            <p:ph type="title"/>
          </p:nvPr>
        </p:nvSpPr>
        <p:spPr>
          <a:xfrm>
            <a:off x="1287750" y="564875"/>
            <a:ext cx="65685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de-DE" sz="2000"/>
              <a:t>Metodologia- EQF</a:t>
            </a:r>
            <a:endParaRPr sz="2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000"/>
          </a:p>
        </p:txBody>
      </p:sp>
      <p:pic>
        <p:nvPicPr>
          <p:cNvPr id="121" name="Google Shape;12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2" name="Google Shape;122;p7"/>
          <p:cNvGraphicFramePr/>
          <p:nvPr/>
        </p:nvGraphicFramePr>
        <p:xfrm>
          <a:off x="360948" y="99652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{B5359BC5-D367-46D9-8DF2-1278EDB3A31F}</a:tableStyleId>
              </a:tblPr>
              <a:tblGrid>
                <a:gridCol w="2815400"/>
                <a:gridCol w="2815400"/>
                <a:gridCol w="2815400"/>
              </a:tblGrid>
              <a:tr h="383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de-DE" sz="2100" u="none" cap="none" strike="noStrike">
                          <a:solidFill>
                            <a:srgbClr val="F46524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Conoscenze: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de-DE" sz="2100" u="none" cap="none" strike="noStrike">
                          <a:solidFill>
                            <a:srgbClr val="F46524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Skills: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de-DE" sz="2100" u="none" cap="none" strike="noStrike">
                          <a:solidFill>
                            <a:srgbClr val="F46524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Competenze: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2576900">
                <a:tc>
                  <a:txBody>
                    <a:bodyPr/>
                    <a:lstStyle/>
                    <a:p>
                      <a:pPr indent="-244475" lvl="0" marL="3587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50"/>
                        <a:buFont typeface="Arial"/>
                        <a:buChar char="●"/>
                      </a:pPr>
                      <a:r>
                        <a:rPr b="0" i="0" lang="de-DE" sz="105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Comprendere la differenza tra esigenze a breve e a lungo termine.</a:t>
                      </a:r>
                      <a:endParaRPr/>
                    </a:p>
                    <a:p>
                      <a:pPr indent="-244475" lvl="0" marL="3587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50"/>
                        <a:buFont typeface="Arial"/>
                        <a:buChar char="●"/>
                      </a:pPr>
                      <a:r>
                        <a:rPr b="0" i="0" lang="de-DE" sz="105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Riconoscere le fonti di finanziamento interne all'azienda.</a:t>
                      </a:r>
                      <a:endParaRPr/>
                    </a:p>
                    <a:p>
                      <a:pPr indent="-244475" lvl="0" marL="3587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50"/>
                        <a:buFont typeface="Arial"/>
                        <a:buChar char="●"/>
                      </a:pPr>
                      <a:r>
                        <a:rPr b="0" i="0" lang="de-DE" sz="105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Riconoscere le fonti di finanziamento esterne all'azienda.</a:t>
                      </a:r>
                      <a:endParaRPr/>
                    </a:p>
                    <a:p>
                      <a:pPr indent="-244475" lvl="0" marL="3587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50"/>
                        <a:buFont typeface="Arial"/>
                        <a:buChar char="●"/>
                      </a:pPr>
                      <a:r>
                        <a:rPr b="0" i="0" lang="de-DE" sz="105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Comprendere i requisiti/circostanze che devono essere presenti affinché le fonti funzionino in modo efficace </a:t>
                      </a:r>
                      <a:endParaRPr/>
                    </a:p>
                    <a:p>
                      <a:pPr indent="-244475" lvl="0" marL="3587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50"/>
                        <a:buFont typeface="Arial"/>
                        <a:buChar char="●"/>
                      </a:pPr>
                      <a:r>
                        <a:rPr b="0" i="0" lang="de-DE" sz="105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Riconoscere le possibili problematiche che potrebbero influire negativamente sull'accesso a queste risorse.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44475" lvl="0" marL="3587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50"/>
                        <a:buFont typeface="Arial"/>
                        <a:buChar char="●"/>
                      </a:pPr>
                      <a:r>
                        <a:rPr lang="de-DE" sz="105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Capacità di differenziare e pianificare le esigenze aziendali e di cassa a breve e lungo termine.</a:t>
                      </a:r>
                      <a:endParaRPr/>
                    </a:p>
                    <a:p>
                      <a:pPr indent="-244475" lvl="0" marL="3587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50"/>
                        <a:buFont typeface="Arial"/>
                        <a:buChar char="●"/>
                      </a:pPr>
                      <a:r>
                        <a:rPr lang="de-DE" sz="105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Capacità di analizzare e gestire le fonti di finanziamento interne all'azienda.</a:t>
                      </a:r>
                      <a:endParaRPr/>
                    </a:p>
                    <a:p>
                      <a:pPr indent="-244475" lvl="0" marL="3587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50"/>
                        <a:buFont typeface="Arial"/>
                        <a:buChar char="●"/>
                      </a:pPr>
                      <a:r>
                        <a:rPr lang="de-DE" sz="105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Capacità di analizzare e gestire le fonti di finanziamento esterne dell'azienda.</a:t>
                      </a:r>
                      <a:endParaRPr/>
                    </a:p>
                    <a:p>
                      <a:pPr indent="-244475" lvl="0" marL="3587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50"/>
                        <a:buFont typeface="Arial"/>
                        <a:buChar char="●"/>
                      </a:pPr>
                      <a:r>
                        <a:rPr lang="de-DE" sz="105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Capacità di prevedere, gestire le relazioni e i processi per influenzare positivamente le fonti di finanziamento.</a:t>
                      </a:r>
                      <a:endParaRPr/>
                    </a:p>
                    <a:p>
                      <a:pPr indent="-244475" lvl="0" marL="3587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50"/>
                        <a:buFont typeface="Arial"/>
                        <a:buChar char="●"/>
                      </a:pPr>
                      <a:r>
                        <a:rPr lang="de-DE" sz="105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Capacità di gestire le fonti di conflitto e di rischio che potrebbero influire negativamente sull'accesso alle fonti di finanziamento.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44475" lvl="0" marL="3587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50"/>
                        <a:buFont typeface="Arial"/>
                        <a:buChar char="●"/>
                      </a:pPr>
                      <a:r>
                        <a:rPr b="0" i="0" lang="de-DE" sz="105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Gestire le esigenze finanziarie a breve e a lungo termine dell'azienda.</a:t>
                      </a:r>
                      <a:endParaRPr/>
                    </a:p>
                    <a:p>
                      <a:pPr indent="-244475" lvl="0" marL="3587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50"/>
                        <a:buFont typeface="Arial"/>
                        <a:buChar char="●"/>
                      </a:pPr>
                      <a:r>
                        <a:rPr b="0" i="0" lang="de-DE" sz="105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Gestire le fonti di finanziamento interne per garantire la massima efficienza del flusso di cassa a breve termine.</a:t>
                      </a:r>
                      <a:endParaRPr/>
                    </a:p>
                    <a:p>
                      <a:pPr indent="-244475" lvl="0" marL="3587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50"/>
                        <a:buFont typeface="Arial"/>
                        <a:buChar char="●"/>
                      </a:pPr>
                      <a:r>
                        <a:rPr b="0" i="0" lang="de-DE" sz="105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Gestire le fonti di finanziamento esterne per garantire la redditività e gli investimenti a lungo termine.</a:t>
                      </a:r>
                      <a:endParaRPr/>
                    </a:p>
                    <a:p>
                      <a:pPr indent="-244475" lvl="0" marL="3587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50"/>
                        <a:buFont typeface="Arial"/>
                        <a:buChar char="●"/>
                      </a:pPr>
                      <a:r>
                        <a:rPr b="0" i="0" lang="de-DE" sz="105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Gestire le relazioni e i meccanismi di risorse/spese per garantire che i flussi di cassa pianificati rimangano sostenibili.</a:t>
                      </a:r>
                      <a:endParaRPr/>
                    </a:p>
                    <a:p>
                      <a:pPr indent="-244475" lvl="0" marL="3587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50"/>
                        <a:buFont typeface="Arial"/>
                        <a:buChar char="●"/>
                      </a:pPr>
                      <a:r>
                        <a:rPr b="0" i="0" lang="de-DE" sz="105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Risolvere le eventuali problematiche che potrebbero avere un impatto negativo sui flussi di cassa/finanziamenti pianificati.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descr="Graphical user interface, application&#10;&#10;Description automatically generated with medium confidence" id="123" name="Google Shape;12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8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 sz="2600">
                <a:latin typeface="Calibri"/>
                <a:ea typeface="Calibri"/>
                <a:cs typeface="Calibri"/>
                <a:sym typeface="Calibri"/>
              </a:rPr>
              <a:t>Fonti di finanziamento interne</a:t>
            </a:r>
            <a:endParaRPr sz="4500"/>
          </a:p>
        </p:txBody>
      </p:sp>
      <p:sp>
        <p:nvSpPr>
          <p:cNvPr id="791" name="Google Shape;791;p87"/>
          <p:cNvSpPr txBox="1"/>
          <p:nvPr>
            <p:ph idx="1" type="body"/>
          </p:nvPr>
        </p:nvSpPr>
        <p:spPr>
          <a:xfrm>
            <a:off x="2518000" y="1758750"/>
            <a:ext cx="3455700" cy="28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Livelli di stock più bassi, utilizzando strategie "just in time", si tradurranno in migliori flussi di cassa legati agli acquisti.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Livelli di stock più bassi riducono il rischio di situazioni di giacenze invecchiate, obsolete o scadute.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2" name="Google Shape;792;p87"/>
          <p:cNvSpPr txBox="1"/>
          <p:nvPr>
            <p:ph idx="2" type="body"/>
          </p:nvPr>
        </p:nvSpPr>
        <p:spPr>
          <a:xfrm>
            <a:off x="5973775" y="1758750"/>
            <a:ext cx="3071400" cy="27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La riduzione delle giacenze riduce i costi di gestione del magazzino, i costi di affitto, la sicurezza, i furti.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3" name="Google Shape;793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87"/>
          <p:cNvSpPr txBox="1"/>
          <p:nvPr>
            <p:ph idx="1" type="body"/>
          </p:nvPr>
        </p:nvSpPr>
        <p:spPr>
          <a:xfrm>
            <a:off x="2840950" y="1066950"/>
            <a:ext cx="58809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Gestione dello stock</a:t>
            </a:r>
            <a:endParaRPr sz="1600"/>
          </a:p>
        </p:txBody>
      </p:sp>
      <p:sp>
        <p:nvSpPr>
          <p:cNvPr id="795" name="Google Shape;795;p8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796" name="Google Shape;796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4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 sz="2600">
                <a:latin typeface="Calibri"/>
                <a:ea typeface="Calibri"/>
                <a:cs typeface="Calibri"/>
                <a:sym typeface="Calibri"/>
              </a:rPr>
              <a:t>Fonti di finanziamento interne</a:t>
            </a:r>
            <a:endParaRPr sz="4500"/>
          </a:p>
        </p:txBody>
      </p:sp>
      <p:sp>
        <p:nvSpPr>
          <p:cNvPr id="802" name="Google Shape;802;p41"/>
          <p:cNvSpPr txBox="1"/>
          <p:nvPr>
            <p:ph idx="1" type="body"/>
          </p:nvPr>
        </p:nvSpPr>
        <p:spPr>
          <a:xfrm>
            <a:off x="1950676" y="1606350"/>
            <a:ext cx="4023024" cy="28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 livelli di stock più bassi possono ridurre le vendite a causa di situazioni di esaurimento delle scorte.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 soddisfazione e la fedeltà dei clienti (soprattutto business to business) possono essere influenzate negativamente.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Gli sforzi per ridurre i livelli di stock potrebbero tradursi in sconti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3" name="Google Shape;803;p41"/>
          <p:cNvSpPr txBox="1"/>
          <p:nvPr>
            <p:ph idx="2" type="body"/>
          </p:nvPr>
        </p:nvSpPr>
        <p:spPr>
          <a:xfrm>
            <a:off x="5973775" y="1758750"/>
            <a:ext cx="3071400" cy="27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Livelli di stock più bassi possono ridurre il volume di acquisti individuali e aumentare la frequenza, aggiungendo costi di trasporto e amministrazione.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4" name="Google Shape;804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805" name="Google Shape;805;p41"/>
          <p:cNvSpPr txBox="1"/>
          <p:nvPr>
            <p:ph idx="1" type="body"/>
          </p:nvPr>
        </p:nvSpPr>
        <p:spPr>
          <a:xfrm>
            <a:off x="2840950" y="1066950"/>
            <a:ext cx="58809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Gestione dello stock</a:t>
            </a:r>
            <a:endParaRPr sz="1600"/>
          </a:p>
        </p:txBody>
      </p:sp>
      <p:sp>
        <p:nvSpPr>
          <p:cNvPr id="806" name="Google Shape;806;p4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807" name="Google Shape;807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88"/>
          <p:cNvSpPr txBox="1"/>
          <p:nvPr/>
        </p:nvSpPr>
        <p:spPr>
          <a:xfrm>
            <a:off x="928662" y="789552"/>
            <a:ext cx="7143900" cy="2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1" i="0" sz="135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4" name="Google Shape;814;p88"/>
          <p:cNvGrpSpPr/>
          <p:nvPr/>
        </p:nvGrpSpPr>
        <p:grpSpPr>
          <a:xfrm>
            <a:off x="1436124" y="1501997"/>
            <a:ext cx="5627309" cy="2808917"/>
            <a:chOff x="775627" y="1378441"/>
            <a:chExt cx="6872629" cy="4748802"/>
          </a:xfrm>
        </p:grpSpPr>
        <p:sp>
          <p:nvSpPr>
            <p:cNvPr id="815" name="Google Shape;815;p88"/>
            <p:cNvSpPr/>
            <p:nvPr/>
          </p:nvSpPr>
          <p:spPr>
            <a:xfrm>
              <a:off x="775627" y="3445917"/>
              <a:ext cx="1650900" cy="576300"/>
            </a:xfrm>
            <a:prstGeom prst="roundRect">
              <a:avLst>
                <a:gd fmla="val 16667" name="adj"/>
              </a:avLst>
            </a:prstGeom>
            <a:solidFill>
              <a:srgbClr val="C8C8C8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de-DE" sz="10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Income streams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16" name="Google Shape;816;p88"/>
            <p:cNvCxnSpPr>
              <a:stCxn id="815" idx="3"/>
            </p:cNvCxnSpPr>
            <p:nvPr/>
          </p:nvCxnSpPr>
          <p:spPr>
            <a:xfrm>
              <a:off x="2426527" y="3734067"/>
              <a:ext cx="753300" cy="1381200"/>
            </a:xfrm>
            <a:prstGeom prst="bentConnector3">
              <a:avLst>
                <a:gd fmla="val -326346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cxnSp>
          <p:nvCxnSpPr>
            <p:cNvPr id="817" name="Google Shape;817;p88"/>
            <p:cNvCxnSpPr>
              <a:stCxn id="815" idx="3"/>
            </p:cNvCxnSpPr>
            <p:nvPr/>
          </p:nvCxnSpPr>
          <p:spPr>
            <a:xfrm flipH="1" rot="10800000">
              <a:off x="2426527" y="2343267"/>
              <a:ext cx="762000" cy="1390800"/>
            </a:xfrm>
            <a:prstGeom prst="bentConnector3">
              <a:avLst>
                <a:gd fmla="val -321087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cxnSp>
          <p:nvCxnSpPr>
            <p:cNvPr id="818" name="Google Shape;818;p88"/>
            <p:cNvCxnSpPr/>
            <p:nvPr/>
          </p:nvCxnSpPr>
          <p:spPr>
            <a:xfrm flipH="1" rot="10800000">
              <a:off x="4529551" y="1844093"/>
              <a:ext cx="1848900" cy="500100"/>
            </a:xfrm>
            <a:prstGeom prst="bentConnector3">
              <a:avLst>
                <a:gd fmla="val 142839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cxnSp>
          <p:nvCxnSpPr>
            <p:cNvPr id="819" name="Google Shape;819;p88"/>
            <p:cNvCxnSpPr/>
            <p:nvPr/>
          </p:nvCxnSpPr>
          <p:spPr>
            <a:xfrm>
              <a:off x="4529551" y="2344193"/>
              <a:ext cx="1840200" cy="522300"/>
            </a:xfrm>
            <a:prstGeom prst="bentConnector3">
              <a:avLst>
                <a:gd fmla="val 142872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cxnSp>
          <p:nvCxnSpPr>
            <p:cNvPr id="820" name="Google Shape;820;p88"/>
            <p:cNvCxnSpPr/>
            <p:nvPr/>
          </p:nvCxnSpPr>
          <p:spPr>
            <a:xfrm flipH="1" rot="10800000">
              <a:off x="4520953" y="4409467"/>
              <a:ext cx="1866000" cy="706500"/>
            </a:xfrm>
            <a:prstGeom prst="bentConnector3">
              <a:avLst>
                <a:gd fmla="val 141983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cxnSp>
          <p:nvCxnSpPr>
            <p:cNvPr id="821" name="Google Shape;821;p88"/>
            <p:cNvCxnSpPr/>
            <p:nvPr/>
          </p:nvCxnSpPr>
          <p:spPr>
            <a:xfrm>
              <a:off x="4520952" y="5115968"/>
              <a:ext cx="1857300" cy="78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cxnSp>
          <p:nvCxnSpPr>
            <p:cNvPr id="822" name="Google Shape;822;p88"/>
            <p:cNvCxnSpPr/>
            <p:nvPr/>
          </p:nvCxnSpPr>
          <p:spPr>
            <a:xfrm>
              <a:off x="4520952" y="5115967"/>
              <a:ext cx="1848900" cy="722400"/>
            </a:xfrm>
            <a:prstGeom prst="bentConnector3">
              <a:avLst>
                <a:gd fmla="val 142042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sp>
          <p:nvSpPr>
            <p:cNvPr id="823" name="Google Shape;823;p88"/>
            <p:cNvSpPr/>
            <p:nvPr/>
          </p:nvSpPr>
          <p:spPr>
            <a:xfrm>
              <a:off x="775627" y="3445917"/>
              <a:ext cx="1650900" cy="576300"/>
            </a:xfrm>
            <a:prstGeom prst="roundRect">
              <a:avLst>
                <a:gd fmla="val 16667" name="adj"/>
              </a:avLst>
            </a:prstGeom>
            <a:solidFill>
              <a:srgbClr val="DCE2F0"/>
            </a:solidFill>
            <a:ln cap="flat" cmpd="sng" w="9525">
              <a:solidFill>
                <a:srgbClr val="AAB8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de-DE" sz="1248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Flussi di reddito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88"/>
            <p:cNvSpPr/>
            <p:nvPr/>
          </p:nvSpPr>
          <p:spPr>
            <a:xfrm>
              <a:off x="2943225" y="2055268"/>
              <a:ext cx="1524000" cy="672044"/>
            </a:xfrm>
            <a:prstGeom prst="roundRect">
              <a:avLst>
                <a:gd fmla="val 16667" name="adj"/>
              </a:avLst>
            </a:prstGeom>
            <a:solidFill>
              <a:srgbClr val="DCE2F0"/>
            </a:solidFill>
            <a:ln cap="flat" cmpd="sng" w="9525">
              <a:solidFill>
                <a:srgbClr val="AAB8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de-DE" sz="13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Fondi pubblici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88"/>
            <p:cNvSpPr/>
            <p:nvPr/>
          </p:nvSpPr>
          <p:spPr>
            <a:xfrm>
              <a:off x="2935288" y="4828629"/>
              <a:ext cx="1524000" cy="574800"/>
            </a:xfrm>
            <a:prstGeom prst="roundRect">
              <a:avLst>
                <a:gd fmla="val 16667" name="adj"/>
              </a:avLst>
            </a:prstGeom>
            <a:solidFill>
              <a:srgbClr val="DCE2F0"/>
            </a:solidFill>
            <a:ln cap="flat" cmpd="sng" w="9525">
              <a:solidFill>
                <a:srgbClr val="AAB8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b="0" i="0" lang="de-DE" sz="13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Fondi privati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88"/>
            <p:cNvSpPr/>
            <p:nvPr/>
          </p:nvSpPr>
          <p:spPr>
            <a:xfrm>
              <a:off x="5863833" y="1378441"/>
              <a:ext cx="1784400" cy="900900"/>
            </a:xfrm>
            <a:prstGeom prst="roundRect">
              <a:avLst>
                <a:gd fmla="val 16667" name="adj"/>
              </a:avLst>
            </a:prstGeom>
            <a:solidFill>
              <a:srgbClr val="DCE2F0"/>
            </a:solidFill>
            <a:ln cap="flat" cmpd="sng" w="9525">
              <a:solidFill>
                <a:srgbClr val="AAB8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de-DE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Capitale, Venture e angel  capitalist, investitors 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88"/>
            <p:cNvSpPr/>
            <p:nvPr/>
          </p:nvSpPr>
          <p:spPr>
            <a:xfrm>
              <a:off x="5855894" y="2579163"/>
              <a:ext cx="1784400" cy="706500"/>
            </a:xfrm>
            <a:prstGeom prst="roundRect">
              <a:avLst>
                <a:gd fmla="val 16667" name="adj"/>
              </a:avLst>
            </a:prstGeom>
            <a:solidFill>
              <a:srgbClr val="DCE2F0"/>
            </a:solidFill>
            <a:ln cap="flat" cmpd="sng" w="9525">
              <a:solidFill>
                <a:srgbClr val="AAB8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de-DE" sz="13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Obbligazioni aziendali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88"/>
            <p:cNvSpPr/>
            <p:nvPr/>
          </p:nvSpPr>
          <p:spPr>
            <a:xfrm>
              <a:off x="5386123" y="3471697"/>
              <a:ext cx="2252700" cy="969425"/>
            </a:xfrm>
            <a:prstGeom prst="roundRect">
              <a:avLst>
                <a:gd fmla="val 16667" name="adj"/>
              </a:avLst>
            </a:prstGeom>
            <a:solidFill>
              <a:srgbClr val="DCE2F0"/>
            </a:solidFill>
            <a:ln cap="flat" cmpd="sng" w="9525">
              <a:solidFill>
                <a:srgbClr val="AAB8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de-DE" sz="13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Finanziamenti bancari: prestiti o scoperti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88"/>
            <p:cNvSpPr/>
            <p:nvPr/>
          </p:nvSpPr>
          <p:spPr>
            <a:xfrm>
              <a:off x="5395556" y="4445221"/>
              <a:ext cx="2252700" cy="706500"/>
            </a:xfrm>
            <a:prstGeom prst="roundRect">
              <a:avLst>
                <a:gd fmla="val 16667" name="adj"/>
              </a:avLst>
            </a:prstGeom>
            <a:solidFill>
              <a:srgbClr val="DCE2F0"/>
            </a:solidFill>
            <a:ln cap="flat" cmpd="sng" w="9525">
              <a:solidFill>
                <a:srgbClr val="AAB8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de-DE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Factoring, leasing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88"/>
            <p:cNvSpPr/>
            <p:nvPr/>
          </p:nvSpPr>
          <p:spPr>
            <a:xfrm>
              <a:off x="5386122" y="5123743"/>
              <a:ext cx="2252700" cy="1003500"/>
            </a:xfrm>
            <a:prstGeom prst="roundRect">
              <a:avLst>
                <a:gd fmla="val 16667" name="adj"/>
              </a:avLst>
            </a:prstGeom>
            <a:solidFill>
              <a:srgbClr val="DCE2F0"/>
            </a:solidFill>
            <a:ln cap="flat" cmpd="sng" w="9525">
              <a:solidFill>
                <a:srgbClr val="AAB8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de-DE" sz="13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Sovvenzioni, aiuti all'industria, crowdfunding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1" name="Google Shape;831;p88"/>
          <p:cNvSpPr txBox="1"/>
          <p:nvPr>
            <p:ph type="title"/>
          </p:nvPr>
        </p:nvSpPr>
        <p:spPr>
          <a:xfrm>
            <a:off x="649276" y="779536"/>
            <a:ext cx="7751773" cy="3504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de-DE"/>
              <a:t>Finanziamento esterno - Fonti di reddito</a:t>
            </a:r>
            <a:endParaRPr/>
          </a:p>
        </p:txBody>
      </p:sp>
      <p:sp>
        <p:nvSpPr>
          <p:cNvPr id="832" name="Google Shape;832;p8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833" name="Google Shape;833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Google Shape;834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89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 sz="2600">
                <a:latin typeface="Calibri"/>
                <a:ea typeface="Calibri"/>
                <a:cs typeface="Calibri"/>
                <a:sym typeface="Calibri"/>
              </a:rPr>
              <a:t>Fonti di finanziamento esterne</a:t>
            </a:r>
            <a:endParaRPr sz="4500"/>
          </a:p>
        </p:txBody>
      </p:sp>
      <p:sp>
        <p:nvSpPr>
          <p:cNvPr id="840" name="Google Shape;840;p89"/>
          <p:cNvSpPr txBox="1"/>
          <p:nvPr>
            <p:ph idx="1" type="body"/>
          </p:nvPr>
        </p:nvSpPr>
        <p:spPr>
          <a:xfrm>
            <a:off x="2518000" y="1758750"/>
            <a:ext cx="3455700" cy="28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Gli azionisti esistenti possono essere invogliati ad aumentare il loro investimento nel capitale della società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Gli azionisti possono essere invogliati a concedere un prestito  all'azienda.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p89"/>
          <p:cNvSpPr txBox="1"/>
          <p:nvPr>
            <p:ph idx="2" type="body"/>
          </p:nvPr>
        </p:nvSpPr>
        <p:spPr>
          <a:xfrm>
            <a:off x="5973775" y="1758750"/>
            <a:ext cx="3071400" cy="27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Gli azionisti possono essere indotti a fornire beni personali da utilizzare come garanzia o a rilasciare garanzie a favore di finanziatori esterni.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2" name="Google Shape;842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p89"/>
          <p:cNvSpPr txBox="1"/>
          <p:nvPr>
            <p:ph idx="1" type="body"/>
          </p:nvPr>
        </p:nvSpPr>
        <p:spPr>
          <a:xfrm>
            <a:off x="2840950" y="1066950"/>
            <a:ext cx="58809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Azionisti esistenti</a:t>
            </a:r>
            <a:endParaRPr sz="1600"/>
          </a:p>
        </p:txBody>
      </p:sp>
      <p:sp>
        <p:nvSpPr>
          <p:cNvPr id="844" name="Google Shape;844;p8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845" name="Google Shape;845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90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 sz="2600">
                <a:latin typeface="Calibri"/>
                <a:ea typeface="Calibri"/>
                <a:cs typeface="Calibri"/>
                <a:sym typeface="Calibri"/>
              </a:rPr>
              <a:t>Fonti di finanziamento esterne</a:t>
            </a:r>
            <a:endParaRPr sz="4500"/>
          </a:p>
        </p:txBody>
      </p:sp>
      <p:sp>
        <p:nvSpPr>
          <p:cNvPr id="851" name="Google Shape;851;p90"/>
          <p:cNvSpPr txBox="1"/>
          <p:nvPr>
            <p:ph idx="1" type="body"/>
          </p:nvPr>
        </p:nvSpPr>
        <p:spPr>
          <a:xfrm>
            <a:off x="2185490" y="1825656"/>
            <a:ext cx="3455700" cy="28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Gli azionisti esistenti potrebbero non essere disposti a investire ulteriormente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 mancanza di investimenti da parte degli azionisti può essere vista come una mancanza di fiducia da parte dei finanziatori esterni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2" name="Google Shape;852;p90"/>
          <p:cNvSpPr txBox="1"/>
          <p:nvPr>
            <p:ph idx="2" type="body"/>
          </p:nvPr>
        </p:nvSpPr>
        <p:spPr>
          <a:xfrm>
            <a:off x="5805055" y="1758750"/>
            <a:ext cx="3240120" cy="27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7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 prestiti degli azionisti di solito non sono visti di buon occhio dalle banche. </a:t>
            </a:r>
            <a:endParaRPr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7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Un elevato rapporto tra debito e capitale proprio può portare alla percezione di una scarsa condivisione del rischio da parte dei proprietari.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3" name="Google Shape;853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854" name="Google Shape;854;p90"/>
          <p:cNvSpPr txBox="1"/>
          <p:nvPr>
            <p:ph idx="1" type="body"/>
          </p:nvPr>
        </p:nvSpPr>
        <p:spPr>
          <a:xfrm>
            <a:off x="2840950" y="1066950"/>
            <a:ext cx="58809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Azionisti esistenti</a:t>
            </a:r>
            <a:endParaRPr sz="1600"/>
          </a:p>
        </p:txBody>
      </p:sp>
      <p:sp>
        <p:nvSpPr>
          <p:cNvPr id="855" name="Google Shape;855;p9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856" name="Google Shape;856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9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 sz="2600">
                <a:latin typeface="Calibri"/>
                <a:ea typeface="Calibri"/>
                <a:cs typeface="Calibri"/>
                <a:sym typeface="Calibri"/>
              </a:rPr>
              <a:t>Fonti di finanziamento esterne</a:t>
            </a:r>
            <a:endParaRPr sz="4500"/>
          </a:p>
        </p:txBody>
      </p:sp>
      <p:sp>
        <p:nvSpPr>
          <p:cNvPr id="862" name="Google Shape;862;p91"/>
          <p:cNvSpPr txBox="1"/>
          <p:nvPr>
            <p:ph idx="1" type="body"/>
          </p:nvPr>
        </p:nvSpPr>
        <p:spPr>
          <a:xfrm>
            <a:off x="2518000" y="1758750"/>
            <a:ext cx="3455700" cy="28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Gli investitori terzi possono essere invogliati a investire nell'azienda, a fronte della vendita di capitale attuale o di nuovo capitale.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L'investimento bullet di capitale proprio sarebbe utile in quanto non comporta obblighi di interesse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3" name="Google Shape;863;p91"/>
          <p:cNvSpPr txBox="1"/>
          <p:nvPr>
            <p:ph idx="2" type="body"/>
          </p:nvPr>
        </p:nvSpPr>
        <p:spPr>
          <a:xfrm>
            <a:off x="5973775" y="1758750"/>
            <a:ext cx="3071400" cy="27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A seconda della giurisdizione, esistono venture capitalist specializzati nel sostegno alle imprese sociali e che dispongono di fondi appositi.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4" name="Google Shape;864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865" name="Google Shape;865;p91"/>
          <p:cNvSpPr txBox="1"/>
          <p:nvPr>
            <p:ph idx="1" type="body"/>
          </p:nvPr>
        </p:nvSpPr>
        <p:spPr>
          <a:xfrm>
            <a:off x="2840950" y="1066950"/>
            <a:ext cx="58809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Venture capitalists / angel investors</a:t>
            </a:r>
            <a:endParaRPr sz="1600"/>
          </a:p>
        </p:txBody>
      </p:sp>
      <p:sp>
        <p:nvSpPr>
          <p:cNvPr id="866" name="Google Shape;866;p9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867" name="Google Shape;867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4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 sz="2600">
                <a:latin typeface="Calibri"/>
                <a:ea typeface="Calibri"/>
                <a:cs typeface="Calibri"/>
                <a:sym typeface="Calibri"/>
              </a:rPr>
              <a:t>Fonti di finanziamento esterne</a:t>
            </a:r>
            <a:endParaRPr sz="4500"/>
          </a:p>
        </p:txBody>
      </p:sp>
      <p:sp>
        <p:nvSpPr>
          <p:cNvPr id="873" name="Google Shape;873;p46"/>
          <p:cNvSpPr txBox="1"/>
          <p:nvPr>
            <p:ph idx="1" type="body"/>
          </p:nvPr>
        </p:nvSpPr>
        <p:spPr>
          <a:xfrm>
            <a:off x="2518000" y="1758750"/>
            <a:ext cx="3455700" cy="28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 terzi angel investors probabilmente insisterebbero per ottenere il controllo nell'azienda.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 venture capitalists non sono fedeli nel lungo termine e possono ritirarsi attraverso la liquidazione delle azioni nel medio termine.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4" name="Google Shape;874;p46"/>
          <p:cNvSpPr txBox="1"/>
          <p:nvPr>
            <p:ph idx="2" type="body"/>
          </p:nvPr>
        </p:nvSpPr>
        <p:spPr>
          <a:xfrm>
            <a:off x="5973775" y="1758750"/>
            <a:ext cx="3071400" cy="27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Il ruolo del venture capitalists varia a seconda delle giurisdizioni, per cui è necessario prestare attenzione quando si cerca di attrarre tali investimenti, anche quando si suppone che l'obiettivo del fondo sia l'"impatto".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5" name="Google Shape;875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876" name="Google Shape;876;p46"/>
          <p:cNvSpPr txBox="1"/>
          <p:nvPr>
            <p:ph idx="1" type="body"/>
          </p:nvPr>
        </p:nvSpPr>
        <p:spPr>
          <a:xfrm>
            <a:off x="2152996" y="1066950"/>
            <a:ext cx="6568854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Venture capitalists (VC) / angel investors</a:t>
            </a:r>
            <a:endParaRPr sz="1600"/>
          </a:p>
        </p:txBody>
      </p:sp>
      <p:sp>
        <p:nvSpPr>
          <p:cNvPr id="877" name="Google Shape;877;p4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878" name="Google Shape;878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3" name="Google Shape;883;g19bf313c08d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" y="2621995"/>
            <a:ext cx="1642592" cy="662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g19bf313c08d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885" name="Google Shape;885;g19bf313c08d_0_0"/>
          <p:cNvSpPr txBox="1"/>
          <p:nvPr>
            <p:ph idx="1" type="body"/>
          </p:nvPr>
        </p:nvSpPr>
        <p:spPr>
          <a:xfrm>
            <a:off x="821291" y="411139"/>
            <a:ext cx="8284097" cy="139488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Esempi di società di capitale di rischio che sostengono le imprese sociali: fondi di finanza sociale e d'impatto</a:t>
            </a:r>
            <a:endParaRPr/>
          </a:p>
        </p:txBody>
      </p:sp>
      <p:sp>
        <p:nvSpPr>
          <p:cNvPr id="886" name="Google Shape;886;g19bf313c08d_0_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887" name="Google Shape;887;g19bf313c08d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onVenture Management GmbH" id="888" name="Google Shape;888;g19bf313c08d_0_0"/>
          <p:cNvPicPr preferRelativeResize="0"/>
          <p:nvPr/>
        </p:nvPicPr>
        <p:blipFill rotWithShape="1">
          <a:blip r:embed="rId6">
            <a:alphaModFix/>
          </a:blip>
          <a:srcRect b="29316" l="0" r="0" t="34384"/>
          <a:stretch/>
        </p:blipFill>
        <p:spPr>
          <a:xfrm>
            <a:off x="5009293" y="2727349"/>
            <a:ext cx="1687927" cy="6126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mundi" id="889" name="Google Shape;889;g19bf313c08d_0_0"/>
          <p:cNvPicPr preferRelativeResize="0"/>
          <p:nvPr/>
        </p:nvPicPr>
        <p:blipFill rotWithShape="1">
          <a:blip r:embed="rId7">
            <a:alphaModFix/>
          </a:blip>
          <a:srcRect b="28330" l="0" r="0" t="25503"/>
          <a:stretch/>
        </p:blipFill>
        <p:spPr>
          <a:xfrm>
            <a:off x="1104625" y="4046331"/>
            <a:ext cx="1176516" cy="5431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ltre Impact" id="890" name="Google Shape;890;g19bf313c08d_0_0"/>
          <p:cNvPicPr preferRelativeResize="0"/>
          <p:nvPr/>
        </p:nvPicPr>
        <p:blipFill rotWithShape="1">
          <a:blip r:embed="rId8">
            <a:alphaModFix/>
          </a:blip>
          <a:srcRect b="29462" l="0" r="0" t="25050"/>
          <a:stretch/>
        </p:blipFill>
        <p:spPr>
          <a:xfrm>
            <a:off x="7109902" y="2352052"/>
            <a:ext cx="1388098" cy="6314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hitrust" id="891" name="Google Shape;891;g19bf313c08d_0_0"/>
          <p:cNvPicPr preferRelativeResize="0"/>
          <p:nvPr/>
        </p:nvPicPr>
        <p:blipFill rotWithShape="1">
          <a:blip r:embed="rId9">
            <a:alphaModFix/>
          </a:blip>
          <a:srcRect b="34166" l="0" r="0" t="31639"/>
          <a:stretch/>
        </p:blipFill>
        <p:spPr>
          <a:xfrm>
            <a:off x="131874" y="1585956"/>
            <a:ext cx="1531526" cy="5237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ROVA" id="892" name="Google Shape;892;g19bf313c08d_0_0"/>
          <p:cNvPicPr preferRelativeResize="0"/>
          <p:nvPr/>
        </p:nvPicPr>
        <p:blipFill rotWithShape="1">
          <a:blip r:embed="rId10">
            <a:alphaModFix/>
          </a:blip>
          <a:srcRect b="19683" l="0" r="0" t="20363"/>
          <a:stretch/>
        </p:blipFill>
        <p:spPr>
          <a:xfrm>
            <a:off x="10" y="3647018"/>
            <a:ext cx="1104616" cy="6622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ip2B Foundation" id="893" name="Google Shape;893;g19bf313c08d_0_0"/>
          <p:cNvPicPr preferRelativeResize="0"/>
          <p:nvPr/>
        </p:nvPicPr>
        <p:blipFill rotWithShape="1">
          <a:blip r:embed="rId11">
            <a:alphaModFix/>
          </a:blip>
          <a:srcRect b="31375" l="0" r="0" t="30361"/>
          <a:stretch/>
        </p:blipFill>
        <p:spPr>
          <a:xfrm>
            <a:off x="5357552" y="1843196"/>
            <a:ext cx="1511692" cy="5646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eas" id="894" name="Google Shape;894;g19bf313c08d_0_0"/>
          <p:cNvPicPr preferRelativeResize="0"/>
          <p:nvPr/>
        </p:nvPicPr>
        <p:blipFill rotWithShape="1">
          <a:blip r:embed="rId12">
            <a:alphaModFix/>
          </a:blip>
          <a:srcRect b="31210" l="0" r="0" t="28599"/>
          <a:stretch/>
        </p:blipFill>
        <p:spPr>
          <a:xfrm>
            <a:off x="3552262" y="1770122"/>
            <a:ext cx="1733390" cy="6966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ndazione Social Venture Giordano Dell'Amore" id="895" name="Google Shape;895;g19bf313c08d_0_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109902" y="3525638"/>
            <a:ext cx="1531525" cy="8469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lanet A - Logo" id="896" name="Google Shape;896;g19bf313c08d_0_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669803" y="2978051"/>
            <a:ext cx="1231484" cy="331838"/>
          </a:xfrm>
          <a:prstGeom prst="rect">
            <a:avLst/>
          </a:prstGeom>
          <a:noFill/>
          <a:ln>
            <a:noFill/>
          </a:ln>
        </p:spPr>
      </p:pic>
      <p:sp>
        <p:nvSpPr>
          <p:cNvPr id="897" name="Google Shape;897;g19bf313c08d_0_0"/>
          <p:cNvSpPr txBox="1"/>
          <p:nvPr/>
        </p:nvSpPr>
        <p:spPr>
          <a:xfrm>
            <a:off x="-2962" y="3195988"/>
            <a:ext cx="1801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de-DE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https://www.avesco.de/european-social-innovation-and-impact-fund/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g19bf313c08d_0_0"/>
          <p:cNvSpPr txBox="1"/>
          <p:nvPr/>
        </p:nvSpPr>
        <p:spPr>
          <a:xfrm>
            <a:off x="3606849" y="3275314"/>
            <a:ext cx="112082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de-DE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https://planet-a.com/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g19bf313c08d_0_0"/>
          <p:cNvSpPr txBox="1"/>
          <p:nvPr/>
        </p:nvSpPr>
        <p:spPr>
          <a:xfrm>
            <a:off x="5017840" y="3167592"/>
            <a:ext cx="1687927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de-DE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https://bonventure.de/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g19bf313c08d_0_0"/>
          <p:cNvSpPr txBox="1"/>
          <p:nvPr/>
        </p:nvSpPr>
        <p:spPr>
          <a:xfrm>
            <a:off x="7069071" y="4402058"/>
            <a:ext cx="219746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de-DE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https://www.fondazionesocialventuregda.it/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g19bf313c08d_0_0"/>
          <p:cNvSpPr txBox="1"/>
          <p:nvPr/>
        </p:nvSpPr>
        <p:spPr>
          <a:xfrm>
            <a:off x="7109902" y="2961966"/>
            <a:ext cx="150073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de-DE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https://www.oltreimpact.com/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g19bf313c08d_0_0"/>
          <p:cNvSpPr txBox="1"/>
          <p:nvPr/>
        </p:nvSpPr>
        <p:spPr>
          <a:xfrm>
            <a:off x="131875" y="2025514"/>
            <a:ext cx="11913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de-DE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https://www.phitrust.com/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g19bf313c08d_0_0"/>
          <p:cNvSpPr txBox="1"/>
          <p:nvPr/>
        </p:nvSpPr>
        <p:spPr>
          <a:xfrm>
            <a:off x="3552262" y="2442876"/>
            <a:ext cx="1531525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de-DE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https://creas.es/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g19bf313c08d_0_0"/>
          <p:cNvSpPr txBox="1"/>
          <p:nvPr/>
        </p:nvSpPr>
        <p:spPr>
          <a:xfrm>
            <a:off x="5461462" y="2418901"/>
            <a:ext cx="1421474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de-DE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https://www.ship2b.org/en/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g19bf313c08d_0_0"/>
          <p:cNvSpPr txBox="1"/>
          <p:nvPr/>
        </p:nvSpPr>
        <p:spPr>
          <a:xfrm>
            <a:off x="4258322" y="4440834"/>
            <a:ext cx="1285929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de-DE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https://changefund.social/fr/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6" name="Google Shape;906;g19bf313c08d_0_0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4215502" y="3844720"/>
            <a:ext cx="1861083" cy="64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7" name="Google Shape;907;g19bf313c08d_0_0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969430" y="2809588"/>
            <a:ext cx="890148" cy="883275"/>
          </a:xfrm>
          <a:prstGeom prst="rect">
            <a:avLst/>
          </a:prstGeom>
          <a:noFill/>
          <a:ln>
            <a:noFill/>
          </a:ln>
        </p:spPr>
      </p:pic>
      <p:sp>
        <p:nvSpPr>
          <p:cNvPr id="908" name="Google Shape;908;g19bf313c08d_0_0"/>
          <p:cNvSpPr txBox="1"/>
          <p:nvPr/>
        </p:nvSpPr>
        <p:spPr>
          <a:xfrm>
            <a:off x="1893875" y="3681800"/>
            <a:ext cx="1191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de-DE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https://www.fundsforgood.eu/impakteu-fonds-a-impact/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elgique Drapeau" id="909" name="Google Shape;909;g19bf313c08d_0_0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3805579" y="3957707"/>
            <a:ext cx="452743" cy="392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0" name="Google Shape;910;g19bf313c08d_0_0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571096" y="2117907"/>
            <a:ext cx="651744" cy="433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1" name="Google Shape;911;g19bf313c08d_0_0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2944781" y="1585957"/>
            <a:ext cx="607481" cy="4042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llemagne Drapeau" id="912" name="Google Shape;912;g19bf313c08d_0_0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4559005" y="2530224"/>
            <a:ext cx="627593" cy="3765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talie Drapeau" id="913" name="Google Shape;913;g19bf313c08d_0_0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8164868" y="1930504"/>
            <a:ext cx="607481" cy="404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9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 sz="2600">
                <a:latin typeface="Calibri"/>
                <a:ea typeface="Calibri"/>
                <a:cs typeface="Calibri"/>
                <a:sym typeface="Calibri"/>
              </a:rPr>
              <a:t>Fonti di finanziamento esterne</a:t>
            </a:r>
            <a:endParaRPr sz="4500"/>
          </a:p>
        </p:txBody>
      </p:sp>
      <p:sp>
        <p:nvSpPr>
          <p:cNvPr id="919" name="Google Shape;919;p92"/>
          <p:cNvSpPr txBox="1"/>
          <p:nvPr>
            <p:ph idx="1" type="body"/>
          </p:nvPr>
        </p:nvSpPr>
        <p:spPr>
          <a:xfrm>
            <a:off x="2518000" y="1758750"/>
            <a:ext cx="3455700" cy="28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600">
                <a:latin typeface="Calibri"/>
                <a:ea typeface="Calibri"/>
                <a:cs typeface="Calibri"/>
                <a:sym typeface="Calibri"/>
              </a:rPr>
              <a:t>Le tradizionali linee di credito bancarie sono utili per gestire il fabbisogno di capitale circolante.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600">
                <a:latin typeface="Calibri"/>
                <a:ea typeface="Calibri"/>
                <a:cs typeface="Calibri"/>
                <a:sym typeface="Calibri"/>
              </a:rPr>
              <a:t>L'azienda può gestire i flussi di cassa e utilizzare le linee di credito in base alle necessità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0" name="Google Shape;920;p92"/>
          <p:cNvSpPr txBox="1"/>
          <p:nvPr>
            <p:ph idx="2" type="body"/>
          </p:nvPr>
        </p:nvSpPr>
        <p:spPr>
          <a:xfrm>
            <a:off x="5973775" y="1758750"/>
            <a:ext cx="3071400" cy="27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600">
                <a:latin typeface="Calibri"/>
                <a:ea typeface="Calibri"/>
                <a:cs typeface="Calibri"/>
                <a:sym typeface="Calibri"/>
              </a:rPr>
              <a:t>Un maggiore accesso alla liquidità potrebbe tradursi in sconti, condizioni di pagamento più agevoli con i fornitori o creditori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1" name="Google Shape;921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922" name="Google Shape;922;p92"/>
          <p:cNvSpPr txBox="1"/>
          <p:nvPr>
            <p:ph idx="1" type="body"/>
          </p:nvPr>
        </p:nvSpPr>
        <p:spPr>
          <a:xfrm>
            <a:off x="2195945" y="1079250"/>
            <a:ext cx="6525905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Banche - finanziamenti a breve termine</a:t>
            </a:r>
            <a:endParaRPr sz="1600"/>
          </a:p>
        </p:txBody>
      </p:sp>
      <p:sp>
        <p:nvSpPr>
          <p:cNvPr id="923" name="Google Shape;923;p9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924" name="Google Shape;924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93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 sz="2600">
                <a:latin typeface="Calibri"/>
                <a:ea typeface="Calibri"/>
                <a:cs typeface="Calibri"/>
                <a:sym typeface="Calibri"/>
              </a:rPr>
              <a:t>Fonti di finanziamento esterne</a:t>
            </a:r>
            <a:endParaRPr sz="4500"/>
          </a:p>
        </p:txBody>
      </p:sp>
      <p:sp>
        <p:nvSpPr>
          <p:cNvPr id="930" name="Google Shape;930;p93"/>
          <p:cNvSpPr txBox="1"/>
          <p:nvPr>
            <p:ph idx="1" type="body"/>
          </p:nvPr>
        </p:nvSpPr>
        <p:spPr>
          <a:xfrm>
            <a:off x="2518000" y="1758750"/>
            <a:ext cx="3455700" cy="28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Gli scoperti bancari richiedono beni tangibili come garanzia e altre garanzie (assicurazioni).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 banca monitorerà l'utilizzo dello scoperto 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 banca richiederà aggiornamenti regolari delle prestazioni aziendali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1" name="Google Shape;931;p93"/>
          <p:cNvSpPr txBox="1"/>
          <p:nvPr>
            <p:ph idx="2" type="body"/>
          </p:nvPr>
        </p:nvSpPr>
        <p:spPr>
          <a:xfrm>
            <a:off x="5973775" y="1758750"/>
            <a:ext cx="3071400" cy="27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L'azienda potrebbe tentatare di effettuare operazioni di trading in eccesso o di ricorrere allo scoperto di conto corrente per finanziare il fabbisogno di capitale.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2" name="Google Shape;932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933" name="Google Shape;933;p93"/>
          <p:cNvSpPr txBox="1"/>
          <p:nvPr>
            <p:ph idx="1" type="body"/>
          </p:nvPr>
        </p:nvSpPr>
        <p:spPr>
          <a:xfrm>
            <a:off x="2341418" y="1079250"/>
            <a:ext cx="6380432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Banche - finanziamenti a breve termine</a:t>
            </a:r>
            <a:endParaRPr sz="1600"/>
          </a:p>
        </p:txBody>
      </p:sp>
      <p:sp>
        <p:nvSpPr>
          <p:cNvPr id="934" name="Google Shape;934;p9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935" name="Google Shape;935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de-DE"/>
              <a:t>Indice dettagliato</a:t>
            </a:r>
            <a:endParaRPr/>
          </a:p>
        </p:txBody>
      </p:sp>
      <p:sp>
        <p:nvSpPr>
          <p:cNvPr id="130" name="Google Shape;130;p3"/>
          <p:cNvSpPr txBox="1"/>
          <p:nvPr>
            <p:ph idx="1" type="body"/>
          </p:nvPr>
        </p:nvSpPr>
        <p:spPr>
          <a:xfrm>
            <a:off x="1871663" y="1211350"/>
            <a:ext cx="7529914" cy="3393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de-DE" sz="2100">
                <a:solidFill>
                  <a:schemeClr val="dk1"/>
                </a:solidFill>
              </a:rPr>
              <a:t>Panoramica dei flussi di cassa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e-DE"/>
              <a:t>Flusso operativo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e-DE"/>
              <a:t>Flusso di investimento</a:t>
            </a:r>
            <a:endParaRPr/>
          </a:p>
          <a:p>
            <a:pPr indent="52704" lvl="0" marL="355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de-DE" sz="2100">
                <a:solidFill>
                  <a:schemeClr val="dk1"/>
                </a:solidFill>
              </a:rPr>
              <a:t>Panoramica del fabbisogno finanziario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e-DE"/>
              <a:t>Fabbisogno finanziario a breve termine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e-DE"/>
              <a:t>Esigenze di finanziamento a lungo termine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de-DE" sz="2100">
                <a:solidFill>
                  <a:schemeClr val="dk1"/>
                </a:solidFill>
              </a:rPr>
              <a:t>Strumenti di base per la valutazione del fabbisogno finanziario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e-DE"/>
              <a:t>Come i tre bilanci interagiscono e si integrano tra loro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e-DE"/>
              <a:t>L'importanza delle previsioni e delle proiezioni dei flussi di cassa per valutare le operazioni, gli investimenti e le risorse necessarie, i tempi di realizzazione.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131" name="Google Shape;13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133" name="Google Shape;13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73" y="4724811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49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 sz="2600">
                <a:latin typeface="Calibri"/>
                <a:ea typeface="Calibri"/>
                <a:cs typeface="Calibri"/>
                <a:sym typeface="Calibri"/>
              </a:rPr>
              <a:t>Fonti di finanziamento esterne</a:t>
            </a:r>
            <a:endParaRPr sz="4500"/>
          </a:p>
        </p:txBody>
      </p:sp>
      <p:sp>
        <p:nvSpPr>
          <p:cNvPr id="941" name="Google Shape;941;p49"/>
          <p:cNvSpPr txBox="1"/>
          <p:nvPr>
            <p:ph idx="1" type="body"/>
          </p:nvPr>
        </p:nvSpPr>
        <p:spPr>
          <a:xfrm>
            <a:off x="2518000" y="1758750"/>
            <a:ext cx="3455700" cy="28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Ridurre l'esborso forfettario in conto capitale con il leasing di un bene (ad esempio un autoveicolo) per un periodo di tempo determinato.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I costi del leasing includono solitamente la manutenzione e la sostituzione dei veicoli.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2" name="Google Shape;942;p49"/>
          <p:cNvSpPr txBox="1"/>
          <p:nvPr>
            <p:ph idx="2" type="body"/>
          </p:nvPr>
        </p:nvSpPr>
        <p:spPr>
          <a:xfrm>
            <a:off x="5973775" y="1758750"/>
            <a:ext cx="3071400" cy="27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Il canone di locazione è fiscalmente deducibile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Il flusso di cassa è distribuito sulla durata del bene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Lo stato patrimoniale e le spese di ammortamento non vengono influenzati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3" name="Google Shape;943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944" name="Google Shape;944;p49"/>
          <p:cNvSpPr txBox="1"/>
          <p:nvPr>
            <p:ph idx="1" type="body"/>
          </p:nvPr>
        </p:nvSpPr>
        <p:spPr>
          <a:xfrm>
            <a:off x="2840950" y="1066950"/>
            <a:ext cx="58809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Finanziamento di attività - Leasing</a:t>
            </a:r>
            <a:endParaRPr sz="1600"/>
          </a:p>
        </p:txBody>
      </p:sp>
      <p:sp>
        <p:nvSpPr>
          <p:cNvPr id="945" name="Google Shape;945;p4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946" name="Google Shape;946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50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 sz="2600">
                <a:latin typeface="Calibri"/>
                <a:ea typeface="Calibri"/>
                <a:cs typeface="Calibri"/>
                <a:sym typeface="Calibri"/>
              </a:rPr>
              <a:t>Fonti di finanziamento esterne</a:t>
            </a:r>
            <a:endParaRPr sz="4500"/>
          </a:p>
        </p:txBody>
      </p:sp>
      <p:sp>
        <p:nvSpPr>
          <p:cNvPr id="952" name="Google Shape;952;p50"/>
          <p:cNvSpPr txBox="1"/>
          <p:nvPr>
            <p:ph idx="1" type="body"/>
          </p:nvPr>
        </p:nvSpPr>
        <p:spPr>
          <a:xfrm>
            <a:off x="2518000" y="1758750"/>
            <a:ext cx="3455700" cy="28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Il pagamento richiesto per il leasing è solitamente più costoso rispetto all'opzione di acquisto a titolo definitivo per tutta la durata del bene.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Il bene non è di proprietà dell'azienda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Richiede di affidarsi a un fornitore di servizi di terze parti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3" name="Google Shape;953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954" name="Google Shape;954;p50"/>
          <p:cNvSpPr txBox="1"/>
          <p:nvPr>
            <p:ph idx="1" type="body"/>
          </p:nvPr>
        </p:nvSpPr>
        <p:spPr>
          <a:xfrm>
            <a:off x="2840950" y="1066950"/>
            <a:ext cx="58809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Finanziamento di attività - Leasing</a:t>
            </a:r>
            <a:endParaRPr sz="1600"/>
          </a:p>
        </p:txBody>
      </p:sp>
      <p:sp>
        <p:nvSpPr>
          <p:cNvPr id="955" name="Google Shape;955;p5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956" name="Google Shape;956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5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 sz="2600">
                <a:latin typeface="Calibri"/>
                <a:ea typeface="Calibri"/>
                <a:cs typeface="Calibri"/>
                <a:sym typeface="Calibri"/>
              </a:rPr>
              <a:t>Fonti di finanziamento esterne</a:t>
            </a:r>
            <a:endParaRPr sz="4500"/>
          </a:p>
        </p:txBody>
      </p:sp>
      <p:sp>
        <p:nvSpPr>
          <p:cNvPr id="962" name="Google Shape;962;p51"/>
          <p:cNvSpPr txBox="1"/>
          <p:nvPr>
            <p:ph idx="1" type="body"/>
          </p:nvPr>
        </p:nvSpPr>
        <p:spPr>
          <a:xfrm>
            <a:off x="1950676" y="1758750"/>
            <a:ext cx="4023024" cy="28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Le fatture insolute dei debitori possono essere "incassate" dall'agente di factoring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Si può prevedere un margine del 15% sul valore della fattura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Richiede un volume e un numero di debitori piuttosto elevato per essere redditizio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3" name="Google Shape;963;p51"/>
          <p:cNvSpPr txBox="1"/>
          <p:nvPr>
            <p:ph idx="2" type="body"/>
          </p:nvPr>
        </p:nvSpPr>
        <p:spPr>
          <a:xfrm>
            <a:off x="5973775" y="1758750"/>
            <a:ext cx="3071400" cy="27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La pianificazione del flusso di cassa da parte dei debitori può essere gestita in modo molto efficace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Può essere fornita da organizzazioni specializzate o da banche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4" name="Google Shape;964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965" name="Google Shape;965;p51"/>
          <p:cNvSpPr txBox="1"/>
          <p:nvPr>
            <p:ph idx="1" type="body"/>
          </p:nvPr>
        </p:nvSpPr>
        <p:spPr>
          <a:xfrm>
            <a:off x="2840950" y="1066950"/>
            <a:ext cx="58809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Finanziamento di attività - factoring</a:t>
            </a:r>
            <a:endParaRPr sz="1600"/>
          </a:p>
        </p:txBody>
      </p:sp>
      <p:sp>
        <p:nvSpPr>
          <p:cNvPr id="966" name="Google Shape;966;p5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967" name="Google Shape;967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9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 sz="2600">
                <a:latin typeface="Calibri"/>
                <a:ea typeface="Calibri"/>
                <a:cs typeface="Calibri"/>
                <a:sym typeface="Calibri"/>
              </a:rPr>
              <a:t>Fonti di finanziamento esterne</a:t>
            </a:r>
            <a:endParaRPr sz="4500"/>
          </a:p>
        </p:txBody>
      </p:sp>
      <p:sp>
        <p:nvSpPr>
          <p:cNvPr id="973" name="Google Shape;973;p94"/>
          <p:cNvSpPr txBox="1"/>
          <p:nvPr>
            <p:ph idx="1" type="body"/>
          </p:nvPr>
        </p:nvSpPr>
        <p:spPr>
          <a:xfrm>
            <a:off x="2518075" y="1724550"/>
            <a:ext cx="3455700" cy="28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Ci sono costi di commissione e di interesse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 base di debitori a basso tasso e e spread non si qualificherà per il factoring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Ai debitori può essere richiesto di confermare il debito da parte dell'agente di factoring.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4" name="Google Shape;974;p94"/>
          <p:cNvSpPr txBox="1"/>
          <p:nvPr>
            <p:ph idx="2" type="body"/>
          </p:nvPr>
        </p:nvSpPr>
        <p:spPr>
          <a:xfrm>
            <a:off x="5973775" y="1758750"/>
            <a:ext cx="3071400" cy="27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Il debito di factoring potrebbe incidere sulla disponibilità/ammissibilità di altri prestiti bancari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5" name="Google Shape;975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976" name="Google Shape;976;p94"/>
          <p:cNvSpPr txBox="1"/>
          <p:nvPr>
            <p:ph idx="1" type="body"/>
          </p:nvPr>
        </p:nvSpPr>
        <p:spPr>
          <a:xfrm>
            <a:off x="2840950" y="1066950"/>
            <a:ext cx="58809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Finanziamento di attività - factoring</a:t>
            </a:r>
            <a:endParaRPr sz="1600"/>
          </a:p>
        </p:txBody>
      </p:sp>
      <p:sp>
        <p:nvSpPr>
          <p:cNvPr id="977" name="Google Shape;977;p9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978" name="Google Shape;978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9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 sz="2600">
                <a:latin typeface="Calibri"/>
                <a:ea typeface="Calibri"/>
                <a:cs typeface="Calibri"/>
                <a:sym typeface="Calibri"/>
              </a:rPr>
              <a:t>Fonti di finanziamento esterne</a:t>
            </a:r>
            <a:endParaRPr sz="4500"/>
          </a:p>
        </p:txBody>
      </p:sp>
      <p:sp>
        <p:nvSpPr>
          <p:cNvPr id="984" name="Google Shape;984;p95"/>
          <p:cNvSpPr txBox="1"/>
          <p:nvPr>
            <p:ph idx="1" type="body"/>
          </p:nvPr>
        </p:nvSpPr>
        <p:spPr>
          <a:xfrm>
            <a:off x="2518000" y="1758750"/>
            <a:ext cx="3455700" cy="28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Gli investimenti in attività fisse potrebbero essere finanziati con prestiti bancari a medio-lungo termine.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Un contesto di bassi tassi d'interesse potrebbe rendere attraente la durata dei prestiti, poiché questa è la base del tasso di base bancario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5" name="Google Shape;985;p95"/>
          <p:cNvSpPr txBox="1"/>
          <p:nvPr>
            <p:ph idx="2" type="body"/>
          </p:nvPr>
        </p:nvSpPr>
        <p:spPr>
          <a:xfrm>
            <a:off x="5973775" y="1758750"/>
            <a:ext cx="3071400" cy="27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Il prestito bancario viene solitamente erogato a fronte di un contributo aziendale relativamente modesto 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La durata e la struttura dei termini di rimborso possono essere in qualche misura negoziate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6" name="Google Shape;986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987" name="Google Shape;987;p95"/>
          <p:cNvSpPr txBox="1"/>
          <p:nvPr>
            <p:ph idx="1" type="body"/>
          </p:nvPr>
        </p:nvSpPr>
        <p:spPr>
          <a:xfrm>
            <a:off x="2057400" y="1079250"/>
            <a:ext cx="666445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Banche - finanziamenti a medio termine</a:t>
            </a:r>
            <a:endParaRPr sz="1600"/>
          </a:p>
        </p:txBody>
      </p:sp>
      <p:sp>
        <p:nvSpPr>
          <p:cNvPr id="988" name="Google Shape;988;p9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989" name="Google Shape;989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5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 sz="2600">
                <a:latin typeface="Calibri"/>
                <a:ea typeface="Calibri"/>
                <a:cs typeface="Calibri"/>
                <a:sym typeface="Calibri"/>
              </a:rPr>
              <a:t>Fonti di finanziamento esterne</a:t>
            </a:r>
            <a:endParaRPr sz="4500"/>
          </a:p>
        </p:txBody>
      </p:sp>
      <p:sp>
        <p:nvSpPr>
          <p:cNvPr id="995" name="Google Shape;995;p54"/>
          <p:cNvSpPr txBox="1"/>
          <p:nvPr>
            <p:ph idx="1" type="body"/>
          </p:nvPr>
        </p:nvSpPr>
        <p:spPr>
          <a:xfrm>
            <a:off x="2518000" y="1758750"/>
            <a:ext cx="3455700" cy="28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 prestiti bancari vengono erogati con un margine rispetto al tasso di interesse di base della banca.  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Gli aumenti del tasso di base possono influire sugli obblighi di rimborso.La durata del prestito bancario è solitamente limitata a 8 anni.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6" name="Google Shape;996;p54"/>
          <p:cNvSpPr txBox="1"/>
          <p:nvPr>
            <p:ph idx="2" type="body"/>
          </p:nvPr>
        </p:nvSpPr>
        <p:spPr>
          <a:xfrm>
            <a:off x="5973775" y="1758750"/>
            <a:ext cx="3071400" cy="27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 rimborsi dei prestiti sono regolari e comprendono sia il capitale che gli interessi maturati.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 flussi di cassa futuri devono essere regolari per evitare il default.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7" name="Google Shape;997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998" name="Google Shape;998;p54"/>
          <p:cNvSpPr txBox="1"/>
          <p:nvPr>
            <p:ph idx="1" type="body"/>
          </p:nvPr>
        </p:nvSpPr>
        <p:spPr>
          <a:xfrm>
            <a:off x="2140527" y="1079250"/>
            <a:ext cx="6581323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Banche - finanziamenti a medio termine</a:t>
            </a:r>
            <a:endParaRPr sz="1600"/>
          </a:p>
        </p:txBody>
      </p:sp>
      <p:sp>
        <p:nvSpPr>
          <p:cNvPr id="999" name="Google Shape;999;p5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1000" name="Google Shape;1000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19bf313c08d_0_21"/>
          <p:cNvSpPr/>
          <p:nvPr/>
        </p:nvSpPr>
        <p:spPr>
          <a:xfrm>
            <a:off x="2687321" y="1516751"/>
            <a:ext cx="6259586" cy="3172008"/>
          </a:xfrm>
          <a:prstGeom prst="rect">
            <a:avLst/>
          </a:prstGeom>
          <a:noFill/>
          <a:ln cap="flat" cmpd="sng" w="25400">
            <a:solidFill>
              <a:srgbClr val="003F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6" name="Google Shape;1006;g19bf313c08d_0_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7" name="Google Shape;1007;g19bf313c08d_0_21"/>
          <p:cNvSpPr txBox="1"/>
          <p:nvPr>
            <p:ph idx="1" type="body"/>
          </p:nvPr>
        </p:nvSpPr>
        <p:spPr>
          <a:xfrm>
            <a:off x="1812175" y="469650"/>
            <a:ext cx="7234524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Esempi di banche o finanziatori sociali che sostengono le imprese  con prestiti</a:t>
            </a:r>
            <a:endParaRPr sz="1600"/>
          </a:p>
        </p:txBody>
      </p:sp>
      <p:sp>
        <p:nvSpPr>
          <p:cNvPr id="1008" name="Google Shape;1008;g19bf313c08d_0_21"/>
          <p:cNvSpPr txBox="1"/>
          <p:nvPr/>
        </p:nvSpPr>
        <p:spPr>
          <a:xfrm>
            <a:off x="194547" y="3534183"/>
            <a:ext cx="2380210" cy="4000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de-DE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https://group.bnpparibas/en/news/supporting-social-entrepreneurs-accelerate-change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g19bf313c08d_0_21"/>
          <p:cNvSpPr txBox="1"/>
          <p:nvPr/>
        </p:nvSpPr>
        <p:spPr>
          <a:xfrm>
            <a:off x="311175" y="4374525"/>
            <a:ext cx="2263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de-DE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https://www.abnamro.com/en/about-abn-amro/product/social-entrepreneurship-is-more-than-financial-profit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g19bf313c08d_0_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1011" name="Google Shape;1011;g19bf313c08d_0_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rste Social Finance" id="1012" name="Google Shape;1012;g19bf313c08d_0_21"/>
          <p:cNvPicPr preferRelativeResize="0"/>
          <p:nvPr/>
        </p:nvPicPr>
        <p:blipFill rotWithShape="1">
          <a:blip r:embed="rId5">
            <a:alphaModFix/>
          </a:blip>
          <a:srcRect b="24916" l="6036" r="8104" t="26916"/>
          <a:stretch/>
        </p:blipFill>
        <p:spPr>
          <a:xfrm>
            <a:off x="5079606" y="1615794"/>
            <a:ext cx="1138843" cy="638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3" name="Google Shape;1013;g19bf313c08d_0_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2850" y="2264725"/>
            <a:ext cx="1785625" cy="437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orage.googleapis.com/endurance-apps-liip/medi..." id="1014" name="Google Shape;1014;g19bf313c08d_0_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81475" y="2628475"/>
            <a:ext cx="1636650" cy="58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5" name="Google Shape;1015;g19bf313c08d_0_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95652" y="3992100"/>
            <a:ext cx="1541174" cy="396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NP Paribas Deutschland - eine europäische Bank, stark in Deutschland" id="1016" name="Google Shape;1016;g19bf313c08d_0_2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81724" y="3091325"/>
            <a:ext cx="1785625" cy="5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7" name="Google Shape;1017;g19bf313c08d_0_21"/>
          <p:cNvPicPr preferRelativeResize="0"/>
          <p:nvPr/>
        </p:nvPicPr>
        <p:blipFill rotWithShape="1">
          <a:blip r:embed="rId10">
            <a:alphaModFix/>
          </a:blip>
          <a:srcRect b="0" l="8090" r="9121" t="12863"/>
          <a:stretch/>
        </p:blipFill>
        <p:spPr>
          <a:xfrm>
            <a:off x="311175" y="1368191"/>
            <a:ext cx="1556052" cy="600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8" name="Google Shape;1018;g19bf313c08d_0_2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81475" y="1897450"/>
            <a:ext cx="1871650" cy="437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EDAL | 1819.brussels" id="1019" name="Google Shape;1019;g19bf313c08d_0_2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615471" y="3014810"/>
            <a:ext cx="1233749" cy="873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0" name="Google Shape;1020;g19bf313c08d_0_2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862320" y="2237143"/>
            <a:ext cx="2070385" cy="328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1" name="Google Shape;1021;g19bf313c08d_0_2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537582" y="2751123"/>
            <a:ext cx="1828513" cy="961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2" name="Google Shape;1022;g19bf313c08d_0_2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924003" y="2832946"/>
            <a:ext cx="1453422" cy="539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3" name="Google Shape;1023;g19bf313c08d_0_2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6600668" y="3579813"/>
            <a:ext cx="1785634" cy="777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" name="Google Shape;1024;g19bf313c08d_0_21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3540508" y="3739092"/>
            <a:ext cx="754380" cy="754380"/>
          </a:xfrm>
          <a:prstGeom prst="rect">
            <a:avLst/>
          </a:prstGeom>
          <a:noFill/>
          <a:ln>
            <a:noFill/>
          </a:ln>
        </p:spPr>
      </p:pic>
      <p:sp>
        <p:nvSpPr>
          <p:cNvPr id="1025" name="Google Shape;1025;g19bf313c08d_0_21"/>
          <p:cNvSpPr txBox="1"/>
          <p:nvPr/>
        </p:nvSpPr>
        <p:spPr>
          <a:xfrm>
            <a:off x="2884707" y="2262132"/>
            <a:ext cx="958347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de-DE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https://febea.org/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EBEA – Genossenschaft für Gemeinwohl" id="1026" name="Google Shape;1026;g19bf313c08d_0_21"/>
          <p:cNvPicPr preferRelativeResize="0"/>
          <p:nvPr/>
        </p:nvPicPr>
        <p:blipFill rotWithShape="1">
          <a:blip r:embed="rId18">
            <a:alphaModFix/>
          </a:blip>
          <a:srcRect b="-2891" l="13401" r="2056" t="21410"/>
          <a:stretch/>
        </p:blipFill>
        <p:spPr>
          <a:xfrm>
            <a:off x="2736308" y="1576863"/>
            <a:ext cx="1502557" cy="724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Google Shape;1027;g19bf313c08d_0_21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4520634" y="2210964"/>
            <a:ext cx="1579478" cy="772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Google Shape;1028;g19bf313c08d_0_21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4375645" y="3968451"/>
            <a:ext cx="1842804" cy="56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Google Shape;1029;g19bf313c08d_0_21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6918521" y="1480369"/>
            <a:ext cx="1579478" cy="521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g14a9ba76ca6_0_0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 sz="2600">
                <a:latin typeface="Calibri"/>
                <a:ea typeface="Calibri"/>
                <a:cs typeface="Calibri"/>
                <a:sym typeface="Calibri"/>
              </a:rPr>
              <a:t>Fonti di finanziamento - Esonero di responsabilità per i mercati dei capitali</a:t>
            </a:r>
            <a:endParaRPr sz="4500"/>
          </a:p>
        </p:txBody>
      </p:sp>
      <p:sp>
        <p:nvSpPr>
          <p:cNvPr id="1035" name="Google Shape;1035;g14a9ba76ca6_0_0"/>
          <p:cNvSpPr txBox="1"/>
          <p:nvPr>
            <p:ph idx="1" type="body"/>
          </p:nvPr>
        </p:nvSpPr>
        <p:spPr>
          <a:xfrm>
            <a:off x="2518000" y="1758750"/>
            <a:ext cx="6074100" cy="28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2000">
                <a:latin typeface="Calibri"/>
                <a:ea typeface="Calibri"/>
                <a:cs typeface="Calibri"/>
                <a:sym typeface="Calibri"/>
              </a:rPr>
              <a:t>I mercati dei capitali, attraverso l'emissione di azioni e obbligazioni, sono un'importante fonte di finanziamento a disposizione di piccole e grandi imprese, comprese quelle a conduzione familiare e le PMI.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2000">
                <a:latin typeface="Calibri"/>
                <a:ea typeface="Calibri"/>
                <a:cs typeface="Calibri"/>
                <a:sym typeface="Calibri"/>
              </a:rPr>
              <a:t>Tuttavia, va notato che in alcune giurisdizioni alle imprese sociali è precluso l'accesso ai mercati dei capitali, per cui queste opzioni potrebbero non essere disponibili.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6" name="Google Shape;1036;g14a9ba76ca6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7" name="Google Shape;1037;g14a9ba76ca6_0_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1038" name="Google Shape;1038;g14a9ba76ca6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5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 sz="2600">
                <a:latin typeface="Calibri"/>
                <a:ea typeface="Calibri"/>
                <a:cs typeface="Calibri"/>
                <a:sym typeface="Calibri"/>
              </a:rPr>
              <a:t>Fonti di finanziamento esterne</a:t>
            </a:r>
            <a:endParaRPr sz="4500"/>
          </a:p>
        </p:txBody>
      </p:sp>
      <p:sp>
        <p:nvSpPr>
          <p:cNvPr id="1044" name="Google Shape;1044;p55"/>
          <p:cNvSpPr txBox="1"/>
          <p:nvPr>
            <p:ph idx="1" type="body"/>
          </p:nvPr>
        </p:nvSpPr>
        <p:spPr>
          <a:xfrm>
            <a:off x="1950676" y="1523223"/>
            <a:ext cx="3905274" cy="28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Impegno a lungo termine dei nuovi investitori 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Valutazione di mercato una volta quotata e commercializzata 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Vantaggi significativi in termini di branding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Vantaggi in termini di rating del credito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Nessun obbligo di flusso di cassa, tranne che per i dividendi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5" name="Google Shape;1045;p55"/>
          <p:cNvSpPr txBox="1"/>
          <p:nvPr>
            <p:ph idx="2" type="body"/>
          </p:nvPr>
        </p:nvSpPr>
        <p:spPr>
          <a:xfrm>
            <a:off x="5973775" y="1758750"/>
            <a:ext cx="3071400" cy="27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Vantaggi della governance aziendale</a:t>
            </a:r>
            <a:endParaRPr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 Livelli di efficienza più elevati grazie al controllo del mercato</a:t>
            </a:r>
            <a:endParaRPr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Un amministratore esterno contribuisce con il suo know-how e la sua esperienza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6" name="Google Shape;1046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7" name="Google Shape;1047;p55"/>
          <p:cNvSpPr txBox="1"/>
          <p:nvPr>
            <p:ph idx="1" type="body"/>
          </p:nvPr>
        </p:nvSpPr>
        <p:spPr>
          <a:xfrm>
            <a:off x="2840950" y="1079250"/>
            <a:ext cx="58809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Mercati dei capitali - azioni</a:t>
            </a:r>
            <a:endParaRPr sz="1600"/>
          </a:p>
        </p:txBody>
      </p:sp>
      <p:sp>
        <p:nvSpPr>
          <p:cNvPr id="1048" name="Google Shape;1048;p5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1049" name="Google Shape;1049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5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 sz="2600">
                <a:latin typeface="Calibri"/>
                <a:ea typeface="Calibri"/>
                <a:cs typeface="Calibri"/>
                <a:sym typeface="Calibri"/>
              </a:rPr>
              <a:t>Fonti di finanziamento esterne</a:t>
            </a:r>
            <a:endParaRPr sz="2600"/>
          </a:p>
        </p:txBody>
      </p:sp>
      <p:sp>
        <p:nvSpPr>
          <p:cNvPr id="1055" name="Google Shape;1055;p56"/>
          <p:cNvSpPr txBox="1"/>
          <p:nvPr>
            <p:ph idx="1" type="body"/>
          </p:nvPr>
        </p:nvSpPr>
        <p:spPr>
          <a:xfrm>
            <a:off x="2400250" y="1758750"/>
            <a:ext cx="3455700" cy="28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Elevati costi di accesso al mercato - marketing, prospetto, consulenti, ristrutturazione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Rischio di non attrarre investimenti sufficienti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Rischio di pressione negativa del mercato sui valori azionari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6" name="Google Shape;1056;p56"/>
          <p:cNvSpPr txBox="1"/>
          <p:nvPr>
            <p:ph idx="2" type="body"/>
          </p:nvPr>
        </p:nvSpPr>
        <p:spPr>
          <a:xfrm>
            <a:off x="5973775" y="1758750"/>
            <a:ext cx="3071400" cy="27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Problemi di azionisti "esterni" - diluizione della proprietà / ricerca di dividendi e non di crescita a lungo termine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Obblighi e costi di conformità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Nessun beneficio fiscale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7" name="Google Shape;1057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8" name="Google Shape;1058;p56"/>
          <p:cNvSpPr txBox="1"/>
          <p:nvPr>
            <p:ph idx="1" type="body"/>
          </p:nvPr>
        </p:nvSpPr>
        <p:spPr>
          <a:xfrm>
            <a:off x="2840950" y="1079250"/>
            <a:ext cx="58809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Mercati dei capitali - azioni</a:t>
            </a:r>
            <a:endParaRPr sz="1600"/>
          </a:p>
        </p:txBody>
      </p:sp>
      <p:sp>
        <p:nvSpPr>
          <p:cNvPr id="1059" name="Google Shape;1059;p5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1060" name="Google Shape;1060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"/>
          <p:cNvSpPr txBox="1"/>
          <p:nvPr>
            <p:ph idx="1" type="body"/>
          </p:nvPr>
        </p:nvSpPr>
        <p:spPr>
          <a:xfrm>
            <a:off x="1871664" y="1211350"/>
            <a:ext cx="7529914" cy="3393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de-DE" sz="2100">
                <a:solidFill>
                  <a:schemeClr val="dk1"/>
                </a:solidFill>
              </a:rPr>
              <a:t>Fonti di finanziamento</a:t>
            </a:r>
            <a:endParaRPr/>
          </a:p>
          <a:p>
            <a:pPr indent="-88900" lvl="0" marL="3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e-DE"/>
              <a:t>Fonti interne</a:t>
            </a:r>
            <a:endParaRPr/>
          </a:p>
          <a:p>
            <a:pPr indent="-88900" lvl="0" marL="3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e-DE"/>
              <a:t>Fonti esterne</a:t>
            </a:r>
            <a:endParaRPr/>
          </a:p>
          <a:p>
            <a:pPr indent="52900" lvl="0" marL="3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de-DE" sz="2100">
                <a:solidFill>
                  <a:schemeClr val="dk1"/>
                </a:solidFill>
              </a:rPr>
              <a:t>Strategia di finanziamento e impatto sull'impresa</a:t>
            </a:r>
            <a:endParaRPr/>
          </a:p>
          <a:p>
            <a:pPr indent="-88900" lvl="0" marL="3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e-DE"/>
              <a:t>Scarsa pianificazione finanziaria e stime, breve termine (quantità)</a:t>
            </a:r>
            <a:endParaRPr/>
          </a:p>
          <a:p>
            <a:pPr indent="-88900" lvl="0" marL="3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e-DE"/>
              <a:t>L'importanza di trovare la combinazione perfetta (risorse, partner finanziari)</a:t>
            </a:r>
            <a:endParaRPr/>
          </a:p>
        </p:txBody>
      </p:sp>
      <p:pic>
        <p:nvPicPr>
          <p:cNvPr id="139" name="Google Shape;13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4"/>
          <p:cNvSpPr txBox="1"/>
          <p:nvPr/>
        </p:nvSpPr>
        <p:spPr>
          <a:xfrm>
            <a:off x="2552650" y="7283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</a:pPr>
            <a:r>
              <a:rPr b="1" i="0" lang="de-DE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Indice dettagliato</a:t>
            </a:r>
            <a:endParaRPr b="1" i="0" sz="3000" u="none" cap="none" strike="noStrik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1" name="Google Shape;14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142" name="Google Shape;14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258" y="470722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4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5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 sz="2600">
                <a:latin typeface="Calibri"/>
                <a:ea typeface="Calibri"/>
                <a:cs typeface="Calibri"/>
                <a:sym typeface="Calibri"/>
              </a:rPr>
              <a:t>Fonti di finanziamento esterne</a:t>
            </a:r>
            <a:endParaRPr sz="4500"/>
          </a:p>
        </p:txBody>
      </p:sp>
      <p:sp>
        <p:nvSpPr>
          <p:cNvPr id="1066" name="Google Shape;1066;p57"/>
          <p:cNvSpPr txBox="1"/>
          <p:nvPr>
            <p:ph idx="1" type="body"/>
          </p:nvPr>
        </p:nvSpPr>
        <p:spPr>
          <a:xfrm>
            <a:off x="2518000" y="1606350"/>
            <a:ext cx="3455700" cy="28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Ricezione di fondi in un'unica soluzione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Il contesto di bassi tassi di interesse garantisce una cedola bassa per tutta la durata dell'obbligazione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Il successo nell'accesso al mercato potrebbe facilitare l'accesso in futuro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 Possibilità di roll-over del debito a scadenza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7" name="Google Shape;1067;p57"/>
          <p:cNvSpPr txBox="1"/>
          <p:nvPr>
            <p:ph idx="2" type="body"/>
          </p:nvPr>
        </p:nvSpPr>
        <p:spPr>
          <a:xfrm>
            <a:off x="5973775" y="1606350"/>
            <a:ext cx="3071400" cy="27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Gli interessi pagati sono deducibili dalle tasse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Nessuna diluizione della proprietà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Agli investitori piacciono le obbligazioni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Varie opzioni per strutturare le condizioni delle obbligazioni (ad esempio vanilla, duration, callable)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8" name="Google Shape;1068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9" name="Google Shape;1069;p57"/>
          <p:cNvSpPr txBox="1"/>
          <p:nvPr>
            <p:ph idx="1" type="body"/>
          </p:nvPr>
        </p:nvSpPr>
        <p:spPr>
          <a:xfrm>
            <a:off x="2840950" y="1079250"/>
            <a:ext cx="58809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Mercati dei capitali - Obbligazioni</a:t>
            </a:r>
            <a:endParaRPr sz="1600"/>
          </a:p>
        </p:txBody>
      </p:sp>
      <p:sp>
        <p:nvSpPr>
          <p:cNvPr id="1070" name="Google Shape;1070;p5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1071" name="Google Shape;1071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9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 sz="2600">
                <a:latin typeface="Calibri"/>
                <a:ea typeface="Calibri"/>
                <a:cs typeface="Calibri"/>
                <a:sym typeface="Calibri"/>
              </a:rPr>
              <a:t>Fonti di finanziamento esterne</a:t>
            </a:r>
            <a:endParaRPr sz="4500"/>
          </a:p>
        </p:txBody>
      </p:sp>
      <p:sp>
        <p:nvSpPr>
          <p:cNvPr id="1077" name="Google Shape;1077;p96"/>
          <p:cNvSpPr txBox="1"/>
          <p:nvPr>
            <p:ph idx="1" type="body"/>
          </p:nvPr>
        </p:nvSpPr>
        <p:spPr>
          <a:xfrm>
            <a:off x="2518000" y="1530150"/>
            <a:ext cx="3455700" cy="3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Costi di ingresso sul mercato (prospetto, consulenti, eventuale ristrutturazione, conformità, corporate governance). 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Rischio di vendita infruttuosa dell'emissione obbligazionaria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Richiede un forte flusso di cassa all'avvicinarsi della scadenza delle obbligazioni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8" name="Google Shape;1078;p96"/>
          <p:cNvSpPr txBox="1"/>
          <p:nvPr>
            <p:ph idx="2" type="body"/>
          </p:nvPr>
        </p:nvSpPr>
        <p:spPr>
          <a:xfrm>
            <a:off x="5973775" y="1530150"/>
            <a:ext cx="3071400" cy="27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7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 variazione (aumento) dei tassi d'interesse potrebbe influire sulle opzioni di rifinanziamento / rollover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7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 forze di mercato potrebbero influenzare il valore del marchio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9" name="Google Shape;1079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0" name="Google Shape;1080;p96"/>
          <p:cNvSpPr txBox="1"/>
          <p:nvPr>
            <p:ph idx="1" type="body"/>
          </p:nvPr>
        </p:nvSpPr>
        <p:spPr>
          <a:xfrm>
            <a:off x="2840950" y="1079250"/>
            <a:ext cx="58809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Mercati dei capitali - Obbligazioni</a:t>
            </a:r>
            <a:endParaRPr sz="1600"/>
          </a:p>
        </p:txBody>
      </p:sp>
      <p:sp>
        <p:nvSpPr>
          <p:cNvPr id="1081" name="Google Shape;1081;p9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1082" name="Google Shape;1082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97"/>
          <p:cNvSpPr txBox="1"/>
          <p:nvPr>
            <p:ph type="title"/>
          </p:nvPr>
        </p:nvSpPr>
        <p:spPr>
          <a:xfrm>
            <a:off x="649277" y="779536"/>
            <a:ext cx="66993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de-DE"/>
              <a:t>Finanziamento esterno - Strumenti di finanziamento</a:t>
            </a:r>
            <a:br>
              <a:rPr lang="de-DE"/>
            </a:br>
            <a:endParaRPr/>
          </a:p>
        </p:txBody>
      </p:sp>
      <p:grpSp>
        <p:nvGrpSpPr>
          <p:cNvPr id="1089" name="Google Shape;1089;p97"/>
          <p:cNvGrpSpPr/>
          <p:nvPr/>
        </p:nvGrpSpPr>
        <p:grpSpPr>
          <a:xfrm>
            <a:off x="1673425" y="1723506"/>
            <a:ext cx="5547120" cy="2010784"/>
            <a:chOff x="2412419" y="2966755"/>
            <a:chExt cx="4390629" cy="2022922"/>
          </a:xfrm>
        </p:grpSpPr>
        <p:sp>
          <p:nvSpPr>
            <p:cNvPr id="1090" name="Google Shape;1090;p97"/>
            <p:cNvSpPr/>
            <p:nvPr/>
          </p:nvSpPr>
          <p:spPr>
            <a:xfrm>
              <a:off x="3492408" y="3212886"/>
              <a:ext cx="2160300" cy="1440000"/>
            </a:xfrm>
            <a:prstGeom prst="triangle">
              <a:avLst>
                <a:gd fmla="val 50000" name="adj"/>
              </a:avLst>
            </a:prstGeom>
            <a:solidFill>
              <a:srgbClr val="DDE3F1"/>
            </a:solidFill>
            <a:ln cap="flat" cmpd="sng" w="19050">
              <a:solidFill>
                <a:srgbClr val="AAB8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97"/>
            <p:cNvSpPr txBox="1"/>
            <p:nvPr/>
          </p:nvSpPr>
          <p:spPr>
            <a:xfrm>
              <a:off x="3636243" y="2966755"/>
              <a:ext cx="1871402" cy="3018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de-DE" sz="13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Donazioni, sovvenzioni</a:t>
              </a:r>
              <a:endParaRPr b="1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97"/>
            <p:cNvSpPr txBox="1"/>
            <p:nvPr/>
          </p:nvSpPr>
          <p:spPr>
            <a:xfrm>
              <a:off x="2412419" y="4652886"/>
              <a:ext cx="1368000" cy="30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de-DE" sz="13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Capitale proprio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97"/>
            <p:cNvSpPr txBox="1"/>
            <p:nvPr/>
          </p:nvSpPr>
          <p:spPr>
            <a:xfrm>
              <a:off x="5435048" y="4658234"/>
              <a:ext cx="1368000" cy="30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de-DE" sz="13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Capitale di debito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97"/>
            <p:cNvSpPr txBox="1"/>
            <p:nvPr/>
          </p:nvSpPr>
          <p:spPr>
            <a:xfrm>
              <a:off x="3851762" y="4687877"/>
              <a:ext cx="1440600" cy="30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de-DE" sz="13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Capitale mezzanino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95" name="Google Shape;1095;p97"/>
            <p:cNvCxnSpPr/>
            <p:nvPr/>
          </p:nvCxnSpPr>
          <p:spPr>
            <a:xfrm rot="10800000">
              <a:off x="3636244" y="4797467"/>
              <a:ext cx="288000" cy="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096" name="Google Shape;1096;p97"/>
            <p:cNvCxnSpPr/>
            <p:nvPr/>
          </p:nvCxnSpPr>
          <p:spPr>
            <a:xfrm rot="10800000">
              <a:off x="5219646" y="4797467"/>
              <a:ext cx="288000" cy="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sp>
          <p:nvSpPr>
            <p:cNvPr id="1097" name="Google Shape;1097;p97"/>
            <p:cNvSpPr txBox="1"/>
            <p:nvPr/>
          </p:nvSpPr>
          <p:spPr>
            <a:xfrm>
              <a:off x="4068191" y="3931518"/>
              <a:ext cx="1007700" cy="5108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b="0" i="0" lang="de-DE" sz="13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Capitale Ibrido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98" name="Google Shape;1098;p97"/>
            <p:cNvCxnSpPr/>
            <p:nvPr/>
          </p:nvCxnSpPr>
          <p:spPr>
            <a:xfrm flipH="1">
              <a:off x="3851898" y="4222563"/>
              <a:ext cx="431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099" name="Google Shape;1099;p97"/>
            <p:cNvCxnSpPr/>
            <p:nvPr/>
          </p:nvCxnSpPr>
          <p:spPr>
            <a:xfrm>
              <a:off x="4913488" y="4229750"/>
              <a:ext cx="431700" cy="2883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100" name="Google Shape;1100;p97"/>
            <p:cNvCxnSpPr/>
            <p:nvPr/>
          </p:nvCxnSpPr>
          <p:spPr>
            <a:xfrm rot="-5400000">
              <a:off x="4347323" y="3572689"/>
              <a:ext cx="4320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sp>
        <p:nvSpPr>
          <p:cNvPr id="1101" name="Google Shape;1101;p97"/>
          <p:cNvSpPr txBox="1"/>
          <p:nvPr/>
        </p:nvSpPr>
        <p:spPr>
          <a:xfrm>
            <a:off x="1871663" y="4197804"/>
            <a:ext cx="62661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b="0" i="0" lang="de-DE" sz="675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Source: Achleitner, A. K., Spiess-Knafl, W., &amp; Volk, S. (2011). Finanzierung von Social Enterprises–Neue Herausforderungen für die Finanzmärkte. </a:t>
            </a:r>
            <a:r>
              <a:rPr b="0" i="1" lang="de-DE" sz="675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Social Entrepreneurship–Social Business: Für die Gesellschaft unternehmen</a:t>
            </a:r>
            <a:r>
              <a:rPr b="0" i="0" lang="de-DE" sz="675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269-286.</a:t>
            </a:r>
            <a:endParaRPr b="0" i="0" sz="675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97"/>
          <p:cNvSpPr txBox="1"/>
          <p:nvPr/>
        </p:nvSpPr>
        <p:spPr>
          <a:xfrm>
            <a:off x="928662" y="789552"/>
            <a:ext cx="7143900" cy="2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1" i="0" sz="135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9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1104" name="Google Shape;1104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5" name="Google Shape;1105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9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98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 sz="2600">
                <a:latin typeface="Calibri"/>
                <a:ea typeface="Calibri"/>
                <a:cs typeface="Calibri"/>
                <a:sym typeface="Calibri"/>
              </a:rPr>
              <a:t>Fonti di finanziamento esterne</a:t>
            </a:r>
            <a:endParaRPr sz="4500"/>
          </a:p>
        </p:txBody>
      </p:sp>
      <p:sp>
        <p:nvSpPr>
          <p:cNvPr id="1111" name="Google Shape;1111;p98"/>
          <p:cNvSpPr txBox="1"/>
          <p:nvPr>
            <p:ph idx="1" type="body"/>
          </p:nvPr>
        </p:nvSpPr>
        <p:spPr>
          <a:xfrm>
            <a:off x="2518000" y="1758750"/>
            <a:ext cx="3455700" cy="28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Questi potrebbero assumere la forma di strumenti specializzati che potrebbero non essere adatti a tutti i destinatari.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Esempi sono le obbligazioni convertibili, le azioni privilegiate, le obbligazioni a lunghissimo termine.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2" name="Google Shape;1112;p98"/>
          <p:cNvSpPr txBox="1"/>
          <p:nvPr>
            <p:ph idx="2" type="body"/>
          </p:nvPr>
        </p:nvSpPr>
        <p:spPr>
          <a:xfrm>
            <a:off x="5973775" y="1758750"/>
            <a:ext cx="3071400" cy="27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7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Questi strumenti offrono spesso un rendimento più elevato (cedola) poiché sono più rischiosi. </a:t>
            </a:r>
            <a:endParaRPr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7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Il mercato di questi strumenti è costituito per lo più da investitori istituzionali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3" name="Google Shape;1113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4" name="Google Shape;1114;p98"/>
          <p:cNvSpPr txBox="1"/>
          <p:nvPr>
            <p:ph idx="1" type="body"/>
          </p:nvPr>
        </p:nvSpPr>
        <p:spPr>
          <a:xfrm>
            <a:off x="2840950" y="1079250"/>
            <a:ext cx="58809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Soluzioni ibride </a:t>
            </a:r>
            <a:endParaRPr sz="1600"/>
          </a:p>
        </p:txBody>
      </p:sp>
      <p:sp>
        <p:nvSpPr>
          <p:cNvPr id="1115" name="Google Shape;1115;p9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1116" name="Google Shape;1116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99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 sz="2600">
                <a:latin typeface="Calibri"/>
                <a:ea typeface="Calibri"/>
                <a:cs typeface="Calibri"/>
                <a:sym typeface="Calibri"/>
              </a:rPr>
              <a:t>Fonti di finanziamento esterne</a:t>
            </a:r>
            <a:endParaRPr sz="4500"/>
          </a:p>
        </p:txBody>
      </p:sp>
      <p:sp>
        <p:nvSpPr>
          <p:cNvPr id="1122" name="Google Shape;1122;p99"/>
          <p:cNvSpPr txBox="1"/>
          <p:nvPr>
            <p:ph idx="1" type="body"/>
          </p:nvPr>
        </p:nvSpPr>
        <p:spPr>
          <a:xfrm>
            <a:off x="2178563" y="1766355"/>
            <a:ext cx="3455700" cy="28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Il crowdfunding si basa su molti investimenti di piccolo valore effettuati da singoli individui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L'incentivo a investire è di solito emotivo, non finanziario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3" name="Google Shape;1123;p99"/>
          <p:cNvSpPr txBox="1"/>
          <p:nvPr>
            <p:ph idx="2" type="body"/>
          </p:nvPr>
        </p:nvSpPr>
        <p:spPr>
          <a:xfrm>
            <a:off x="5687291" y="1758750"/>
            <a:ext cx="3357884" cy="27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Il capitale target raccolto può raggiungere i 5 milioni di euro, ma spesso è significativamente inferiore.</a:t>
            </a:r>
            <a:endParaRPr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Si tratta di un processo relativamente a basso costo che richiede un business plan e un intermediario autorizzato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4" name="Google Shape;1124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5" name="Google Shape;1125;p99"/>
          <p:cNvSpPr txBox="1"/>
          <p:nvPr>
            <p:ph idx="1" type="body"/>
          </p:nvPr>
        </p:nvSpPr>
        <p:spPr>
          <a:xfrm>
            <a:off x="2840950" y="1079250"/>
            <a:ext cx="58809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Crowdfunding </a:t>
            </a:r>
            <a:endParaRPr sz="1600"/>
          </a:p>
        </p:txBody>
      </p:sp>
      <p:sp>
        <p:nvSpPr>
          <p:cNvPr id="1126" name="Google Shape;1126;p9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1127" name="Google Shape;1127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100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 sz="2600">
                <a:latin typeface="Calibri"/>
                <a:ea typeface="Calibri"/>
                <a:cs typeface="Calibri"/>
                <a:sym typeface="Calibri"/>
              </a:rPr>
              <a:t>Fonti di finanziamento esterne</a:t>
            </a:r>
            <a:endParaRPr sz="4500"/>
          </a:p>
        </p:txBody>
      </p:sp>
      <p:sp>
        <p:nvSpPr>
          <p:cNvPr id="1133" name="Google Shape;1133;p100"/>
          <p:cNvSpPr txBox="1"/>
          <p:nvPr>
            <p:ph idx="1" type="body"/>
          </p:nvPr>
        </p:nvSpPr>
        <p:spPr>
          <a:xfrm>
            <a:off x="2216727" y="1530150"/>
            <a:ext cx="3756973" cy="33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Il crowdfunding viene utilizzato per esigenze di capitale di valore relativamente modesto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 maggior parte (75%) delle campagne di crowdfunding non raggiunge il proprio obiettivo 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Il crowdfunding è un mercato relativamente non regolamentato e si consiglia cautela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4" name="Google Shape;1134;p100"/>
          <p:cNvSpPr txBox="1"/>
          <p:nvPr>
            <p:ph idx="2" type="body"/>
          </p:nvPr>
        </p:nvSpPr>
        <p:spPr>
          <a:xfrm>
            <a:off x="5973775" y="1530150"/>
            <a:ext cx="3071400" cy="27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Il crowdfunding tende ad attrarre progetti di natura sociale, culturale, personale e comunitaria.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5" name="Google Shape;1135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6" name="Google Shape;1136;p100"/>
          <p:cNvSpPr txBox="1"/>
          <p:nvPr>
            <p:ph idx="1" type="body"/>
          </p:nvPr>
        </p:nvSpPr>
        <p:spPr>
          <a:xfrm>
            <a:off x="2840950" y="1079250"/>
            <a:ext cx="58809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Crowdfunding </a:t>
            </a:r>
            <a:endParaRPr sz="1600"/>
          </a:p>
        </p:txBody>
      </p:sp>
      <p:sp>
        <p:nvSpPr>
          <p:cNvPr id="1137" name="Google Shape;1137;p10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1138" name="Google Shape;1138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3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p101"/>
          <p:cNvSpPr txBox="1"/>
          <p:nvPr/>
        </p:nvSpPr>
        <p:spPr>
          <a:xfrm>
            <a:off x="1238250" y="1157288"/>
            <a:ext cx="6096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101"/>
          <p:cNvSpPr/>
          <p:nvPr/>
        </p:nvSpPr>
        <p:spPr>
          <a:xfrm>
            <a:off x="982875" y="2486025"/>
            <a:ext cx="2878800" cy="1693200"/>
          </a:xfrm>
          <a:prstGeom prst="roundRect">
            <a:avLst>
              <a:gd fmla="val 8637" name="adj"/>
            </a:avLst>
          </a:prstGeom>
          <a:solidFill>
            <a:srgbClr val="DCE2F0"/>
          </a:solidFill>
          <a:ln cap="flat" cmpd="sng" w="9525">
            <a:solidFill>
              <a:srgbClr val="AAB8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Sovvenzione recuperabile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2406" lvl="0" marL="202406" marR="0" rtl="0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248"/>
              <a:buFont typeface="Arial"/>
              <a:buChar char="•"/>
            </a:pPr>
            <a:r>
              <a:rPr b="0" i="0" lang="de-DE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Prestito che deve essere restituito solo se il progetto raggiunge determinate tappe fondamentali.</a:t>
            </a:r>
            <a:endParaRPr/>
          </a:p>
          <a:p>
            <a:pPr indent="-202406" lvl="0" marL="202406" marR="0" rtl="0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248"/>
              <a:buFont typeface="Arial"/>
              <a:buChar char="•"/>
            </a:pPr>
            <a:r>
              <a:rPr b="0" i="0" lang="de-DE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 le tappe non vengono raggiunte, il finanziamento recuperabile viene convertito in una sovvenzione.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101"/>
          <p:cNvSpPr/>
          <p:nvPr/>
        </p:nvSpPr>
        <p:spPr>
          <a:xfrm>
            <a:off x="4549425" y="1155774"/>
            <a:ext cx="2880000" cy="1481463"/>
          </a:xfrm>
          <a:prstGeom prst="roundRect">
            <a:avLst>
              <a:gd fmla="val 8637" name="adj"/>
            </a:avLst>
          </a:prstGeom>
          <a:solidFill>
            <a:srgbClr val="DCE2F0"/>
          </a:solidFill>
          <a:ln cap="flat" cmpd="sng" w="9525">
            <a:solidFill>
              <a:srgbClr val="AAB8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Prestito perdonabile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2406" lvl="0" marL="202406" marR="0" rtl="0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248"/>
              <a:buFont typeface="Arial"/>
              <a:buChar char="•"/>
            </a:pPr>
            <a:r>
              <a:rPr b="0" i="0" lang="de-DE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Prestito che viene convertito in sovvenzione in caso di successo.</a:t>
            </a:r>
            <a:endParaRPr/>
          </a:p>
          <a:p>
            <a:pPr indent="-202406" lvl="0" marL="202406" marR="0" rtl="0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248"/>
              <a:buFont typeface="Arial"/>
              <a:buChar char="•"/>
            </a:pPr>
            <a:r>
              <a:rPr b="0" i="0" lang="de-DE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 l'impresa sociale raggiunge gli obiettivi concordati in precedenza, il prestito non deve essere restituito.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101"/>
          <p:cNvSpPr/>
          <p:nvPr/>
        </p:nvSpPr>
        <p:spPr>
          <a:xfrm>
            <a:off x="982275" y="1116600"/>
            <a:ext cx="2880000" cy="1194900"/>
          </a:xfrm>
          <a:prstGeom prst="roundRect">
            <a:avLst>
              <a:gd fmla="val 8637" name="adj"/>
            </a:avLst>
          </a:prstGeom>
          <a:solidFill>
            <a:srgbClr val="DCE2F0"/>
          </a:solidFill>
          <a:ln cap="flat" cmpd="sng" w="9525">
            <a:solidFill>
              <a:srgbClr val="AAB8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Sovvenzione convertibile 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2406" lvl="0" marL="202406" marR="0" rtl="0" algn="l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275"/>
              <a:buFont typeface="Arial"/>
              <a:buChar char="•"/>
            </a:pPr>
            <a:r>
              <a:rPr b="0" i="0" lang="de-DE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Sovvenzione che viene convertita in azione in caso di successo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101"/>
          <p:cNvSpPr/>
          <p:nvPr/>
        </p:nvSpPr>
        <p:spPr>
          <a:xfrm>
            <a:off x="4555400" y="2748125"/>
            <a:ext cx="2878800" cy="1475700"/>
          </a:xfrm>
          <a:prstGeom prst="roundRect">
            <a:avLst>
              <a:gd fmla="val 8637" name="adj"/>
            </a:avLst>
          </a:prstGeom>
          <a:solidFill>
            <a:srgbClr val="DCE2F0"/>
          </a:solidFill>
          <a:ln cap="flat" cmpd="sng" w="9525">
            <a:solidFill>
              <a:srgbClr val="AAB8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Accordi di Revenue Share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2406" lvl="0" marL="202406" marR="0" rtl="0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248"/>
              <a:buFont typeface="Arial"/>
              <a:buChar char="•"/>
            </a:pPr>
            <a:r>
              <a:rPr b="0" i="0" lang="de-DE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Gli investitori finanziano un progetto e ricevono una quota dei ricavi futuri.</a:t>
            </a:r>
            <a:endParaRPr/>
          </a:p>
          <a:p>
            <a:pPr indent="-202406" lvl="0" marL="202406" marR="0" rtl="0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248"/>
              <a:buFont typeface="Arial"/>
              <a:buChar char="•"/>
            </a:pPr>
            <a:r>
              <a:rPr b="0" i="0" lang="de-DE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Modello di condivisione del rischio; offre all'impresa sociale flessibilità finanziaria.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101"/>
          <p:cNvSpPr txBox="1"/>
          <p:nvPr/>
        </p:nvSpPr>
        <p:spPr>
          <a:xfrm>
            <a:off x="997466" y="4334712"/>
            <a:ext cx="6163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b="0" i="0" lang="de-DE" sz="6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Achleitner, A. K., Heinecke, A., Noble, A., Schöning, M., &amp; Spiess-Knafl, W. (2011). </a:t>
            </a:r>
            <a:r>
              <a:rPr b="0" i="1" lang="de-DE" sz="6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Social Investment Manual</a:t>
            </a:r>
            <a:r>
              <a:rPr b="0" i="0" lang="de-DE" sz="6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Schwab Foundation, TU München, Dialogue Social Enterprise.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t/>
            </a:r>
            <a:endParaRPr b="0" i="0" sz="67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101"/>
          <p:cNvSpPr txBox="1"/>
          <p:nvPr/>
        </p:nvSpPr>
        <p:spPr>
          <a:xfrm>
            <a:off x="982266" y="838487"/>
            <a:ext cx="7143900" cy="2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1" i="0" sz="135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101"/>
          <p:cNvSpPr txBox="1"/>
          <p:nvPr>
            <p:ph type="title"/>
          </p:nvPr>
        </p:nvSpPr>
        <p:spPr>
          <a:xfrm>
            <a:off x="681427" y="630886"/>
            <a:ext cx="66993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</a:pPr>
            <a:r>
              <a:rPr lang="de-DE"/>
              <a:t> Capitale ibrido – Esempi </a:t>
            </a:r>
            <a:br>
              <a:rPr lang="de-DE"/>
            </a:br>
            <a:endParaRPr/>
          </a:p>
        </p:txBody>
      </p:sp>
      <p:sp>
        <p:nvSpPr>
          <p:cNvPr id="1152" name="Google Shape;1152;p10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1153" name="Google Shape;1153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4" name="Google Shape;1154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10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 sz="2600">
                <a:latin typeface="Calibri"/>
                <a:ea typeface="Calibri"/>
                <a:cs typeface="Calibri"/>
                <a:sym typeface="Calibri"/>
              </a:rPr>
              <a:t>Fonti di finanziamento esterne</a:t>
            </a:r>
            <a:endParaRPr sz="4500"/>
          </a:p>
        </p:txBody>
      </p:sp>
      <p:sp>
        <p:nvSpPr>
          <p:cNvPr id="1160" name="Google Shape;1160;p102"/>
          <p:cNvSpPr txBox="1"/>
          <p:nvPr>
            <p:ph idx="1" type="body"/>
          </p:nvPr>
        </p:nvSpPr>
        <p:spPr>
          <a:xfrm>
            <a:off x="2518000" y="1606350"/>
            <a:ext cx="3455700" cy="28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Alcune giurisdizioni offrono aiuti all'industria per incoraggiare gli investimenti diretti esteri e le PMI.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Anche le imprese a conduzione familiare sono spesso oggetto di sostegno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1" name="Google Shape;1161;p102"/>
          <p:cNvSpPr txBox="1"/>
          <p:nvPr>
            <p:ph idx="2" type="body"/>
          </p:nvPr>
        </p:nvSpPr>
        <p:spPr>
          <a:xfrm>
            <a:off x="5973775" y="1606350"/>
            <a:ext cx="3071400" cy="31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Gli aiuti tramite sovvenzioni non sono rimborsabili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I prestiti agevolati, i prestiti a lungo termine, sono soggetti a rimborso.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 Alcuni enti offrono garanzie a sostegno delle richieste di finanziamento bancario.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2" name="Google Shape;1162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3" name="Google Shape;1163;p102"/>
          <p:cNvSpPr txBox="1"/>
          <p:nvPr>
            <p:ph idx="1" type="body"/>
          </p:nvPr>
        </p:nvSpPr>
        <p:spPr>
          <a:xfrm>
            <a:off x="2840950" y="1079250"/>
            <a:ext cx="58809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Sovvenzioni e aiuti all'industria</a:t>
            </a:r>
            <a:endParaRPr sz="1600"/>
          </a:p>
        </p:txBody>
      </p:sp>
      <p:sp>
        <p:nvSpPr>
          <p:cNvPr id="1164" name="Google Shape;1164;p10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1165" name="Google Shape;1165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03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 sz="2600">
                <a:latin typeface="Calibri"/>
                <a:ea typeface="Calibri"/>
                <a:cs typeface="Calibri"/>
                <a:sym typeface="Calibri"/>
              </a:rPr>
              <a:t>Fonti di finanziamento esterne</a:t>
            </a:r>
            <a:endParaRPr sz="4500"/>
          </a:p>
        </p:txBody>
      </p:sp>
      <p:sp>
        <p:nvSpPr>
          <p:cNvPr id="1171" name="Google Shape;1171;p103"/>
          <p:cNvSpPr txBox="1"/>
          <p:nvPr>
            <p:ph idx="1" type="body"/>
          </p:nvPr>
        </p:nvSpPr>
        <p:spPr>
          <a:xfrm>
            <a:off x="2518000" y="1606350"/>
            <a:ext cx="3455700" cy="28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 opzioni di sovvenzione/aiuto all'industria variano da Paese a Paese.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 procedura di richiesta può essere scoraggiante e richiedere molto tempo.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 conformità fiscale è spesso una condizione per la presentazione della domanda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2" name="Google Shape;1172;p103"/>
          <p:cNvSpPr txBox="1"/>
          <p:nvPr>
            <p:ph idx="2" type="body"/>
          </p:nvPr>
        </p:nvSpPr>
        <p:spPr>
          <a:xfrm>
            <a:off x="5973775" y="1606350"/>
            <a:ext cx="3071400" cy="31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Potrebbero essere applicati termini e condizioni, come ad esempio l'uso dei fondi, la garanzia personale dei proprietari, la conformità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3" name="Google Shape;1173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4" name="Google Shape;1174;p103"/>
          <p:cNvSpPr txBox="1"/>
          <p:nvPr>
            <p:ph idx="1" type="body"/>
          </p:nvPr>
        </p:nvSpPr>
        <p:spPr>
          <a:xfrm>
            <a:off x="2840950" y="1079250"/>
            <a:ext cx="58809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Sovvenzioni e aiuti all'industria</a:t>
            </a:r>
            <a:endParaRPr sz="1600"/>
          </a:p>
        </p:txBody>
      </p:sp>
      <p:sp>
        <p:nvSpPr>
          <p:cNvPr id="1175" name="Google Shape;1175;p10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1176" name="Google Shape;1176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40"/>
          <p:cNvSpPr txBox="1"/>
          <p:nvPr>
            <p:ph type="ctrTitle"/>
          </p:nvPr>
        </p:nvSpPr>
        <p:spPr>
          <a:xfrm>
            <a:off x="1612762" y="1197076"/>
            <a:ext cx="5935851" cy="11025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de-DE"/>
              <a:t>La strategia di finanziamento e il suo impatto sull'impresa</a:t>
            </a:r>
            <a:endParaRPr/>
          </a:p>
        </p:txBody>
      </p:sp>
      <p:sp>
        <p:nvSpPr>
          <p:cNvPr id="1182" name="Google Shape;1182;p40"/>
          <p:cNvSpPr txBox="1"/>
          <p:nvPr/>
        </p:nvSpPr>
        <p:spPr>
          <a:xfrm>
            <a:off x="5962136" y="307683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rPr lang="de-DE"/>
              <a:t>Panoramica dei flussi di cassa</a:t>
            </a:r>
            <a:br>
              <a:rPr lang="de-DE"/>
            </a:br>
            <a:endParaRPr/>
          </a:p>
        </p:txBody>
      </p:sp>
      <p:sp>
        <p:nvSpPr>
          <p:cNvPr id="148" name="Google Shape;148;p8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de-DE"/>
              <a:t>Dove tutto è iniziato…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43"/>
          <p:cNvSpPr txBox="1"/>
          <p:nvPr/>
        </p:nvSpPr>
        <p:spPr>
          <a:xfrm>
            <a:off x="2341359" y="2209067"/>
            <a:ext cx="1458566" cy="290702"/>
          </a:xfrm>
          <a:prstGeom prst="rect">
            <a:avLst/>
          </a:prstGeom>
          <a:noFill/>
          <a:ln>
            <a:noFill/>
          </a:ln>
        </p:spPr>
        <p:txBody>
          <a:bodyPr anchorCtr="0" anchor="t" bIns="33375" lIns="66775" spcFirstLastPara="1" rIns="66775" wrap="square" tIns="33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1"/>
              <a:buFont typeface="Arial"/>
              <a:buNone/>
            </a:pPr>
            <a:r>
              <a:rPr b="0" i="0" lang="de-DE" sz="145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Nuovo debito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43"/>
          <p:cNvSpPr txBox="1"/>
          <p:nvPr/>
        </p:nvSpPr>
        <p:spPr>
          <a:xfrm>
            <a:off x="3895991" y="1455148"/>
            <a:ext cx="2015789" cy="290702"/>
          </a:xfrm>
          <a:prstGeom prst="rect">
            <a:avLst/>
          </a:prstGeom>
          <a:noFill/>
          <a:ln>
            <a:noFill/>
          </a:ln>
        </p:spPr>
        <p:txBody>
          <a:bodyPr anchorCtr="0" anchor="t" bIns="33375" lIns="66775" spcFirstLastPara="1" rIns="66775" wrap="square" tIns="33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1"/>
              <a:buFont typeface="Arial"/>
              <a:buNone/>
            </a:pPr>
            <a:r>
              <a:rPr b="0" i="0" lang="de-DE" sz="145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Investimenti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0" name="Google Shape;1190;p43"/>
          <p:cNvSpPr txBox="1"/>
          <p:nvPr/>
        </p:nvSpPr>
        <p:spPr>
          <a:xfrm>
            <a:off x="5407833" y="1976373"/>
            <a:ext cx="1782676" cy="737235"/>
          </a:xfrm>
          <a:prstGeom prst="rect">
            <a:avLst/>
          </a:prstGeom>
          <a:noFill/>
          <a:ln>
            <a:noFill/>
          </a:ln>
        </p:spPr>
        <p:txBody>
          <a:bodyPr anchorCtr="0" anchor="t" bIns="33375" lIns="66775" spcFirstLastPara="1" rIns="66775" wrap="square" tIns="33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45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Ricavi in crescita, rendimenti-&gt; flussi di cassa in aumento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1" name="Google Shape;1191;p43"/>
          <p:cNvSpPr txBox="1"/>
          <p:nvPr/>
        </p:nvSpPr>
        <p:spPr>
          <a:xfrm>
            <a:off x="4841973" y="3313993"/>
            <a:ext cx="2676679" cy="394385"/>
          </a:xfrm>
          <a:prstGeom prst="rect">
            <a:avLst/>
          </a:prstGeom>
          <a:noFill/>
          <a:ln>
            <a:noFill/>
          </a:ln>
        </p:spPr>
        <p:txBody>
          <a:bodyPr anchorCtr="0" anchor="t" bIns="33375" lIns="66775" spcFirstLastPara="1" rIns="66775" wrap="square" tIns="33375">
            <a:sp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45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 Pagamento degli interessi 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45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 Rimborso nominale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2" name="Google Shape;1192;p43"/>
          <p:cNvSpPr txBox="1"/>
          <p:nvPr/>
        </p:nvSpPr>
        <p:spPr>
          <a:xfrm>
            <a:off x="2375511" y="3434939"/>
            <a:ext cx="1710541" cy="513969"/>
          </a:xfrm>
          <a:prstGeom prst="rect">
            <a:avLst/>
          </a:prstGeom>
          <a:noFill/>
          <a:ln>
            <a:noFill/>
          </a:ln>
        </p:spPr>
        <p:txBody>
          <a:bodyPr anchorCtr="0" anchor="t" bIns="33375" lIns="66775" spcFirstLastPara="1" rIns="66775" wrap="square" tIns="33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45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Servizio del debito</a:t>
            </a:r>
            <a:br>
              <a:rPr b="0" i="0" lang="de-DE" sz="145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5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3" name="Google Shape;1193;p43"/>
          <p:cNvSpPr/>
          <p:nvPr/>
        </p:nvSpPr>
        <p:spPr>
          <a:xfrm rot="2700000">
            <a:off x="4712411" y="1846337"/>
            <a:ext cx="659451" cy="377240"/>
          </a:xfrm>
          <a:prstGeom prst="rightArrow">
            <a:avLst>
              <a:gd fmla="val 50000" name="adj1"/>
              <a:gd fmla="val 46502" name="adj2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3375" lIns="66775" spcFirstLastPara="1" rIns="66775" wrap="square" tIns="33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1"/>
              <a:buFont typeface="Arial"/>
              <a:buNone/>
            </a:pPr>
            <a:r>
              <a:t/>
            </a:r>
            <a:endParaRPr b="0" i="0" sz="1451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4" name="Google Shape;1194;p43"/>
          <p:cNvSpPr/>
          <p:nvPr/>
        </p:nvSpPr>
        <p:spPr>
          <a:xfrm rot="2700000">
            <a:off x="2803866" y="2774769"/>
            <a:ext cx="836552" cy="431955"/>
          </a:xfrm>
          <a:prstGeom prst="leftArrow">
            <a:avLst>
              <a:gd fmla="val 50000" name="adj1"/>
              <a:gd fmla="val 51519" name="adj2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3375" lIns="66775" spcFirstLastPara="1" rIns="66775" wrap="square" tIns="33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1"/>
              <a:buFont typeface="Arial"/>
              <a:buNone/>
            </a:pPr>
            <a:r>
              <a:t/>
            </a:r>
            <a:endParaRPr b="0" i="0" sz="1451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5" name="Google Shape;1195;p43"/>
          <p:cNvSpPr/>
          <p:nvPr/>
        </p:nvSpPr>
        <p:spPr>
          <a:xfrm rot="-2700000">
            <a:off x="3148710" y="1738798"/>
            <a:ext cx="781838" cy="354203"/>
          </a:xfrm>
          <a:prstGeom prst="rightArrow">
            <a:avLst>
              <a:gd fmla="val 50000" name="adj1"/>
              <a:gd fmla="val 51862" name="adj2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3375" lIns="66775" spcFirstLastPara="1" rIns="66775" wrap="square" tIns="33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1"/>
              <a:buFont typeface="Arial"/>
              <a:buNone/>
            </a:pPr>
            <a:r>
              <a:t/>
            </a:r>
            <a:endParaRPr b="0" i="0" sz="1451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6" name="Google Shape;1196;p43"/>
          <p:cNvSpPr/>
          <p:nvPr/>
        </p:nvSpPr>
        <p:spPr>
          <a:xfrm rot="2700000">
            <a:off x="5396814" y="2632372"/>
            <a:ext cx="406021" cy="656337"/>
          </a:xfrm>
          <a:prstGeom prst="downArrow">
            <a:avLst>
              <a:gd fmla="val 50000" name="adj1"/>
              <a:gd fmla="val 46824" name="adj2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3375" lIns="66775" spcFirstLastPara="1" rIns="66775" wrap="square" tIns="33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1"/>
              <a:buFont typeface="Arial"/>
              <a:buNone/>
            </a:pPr>
            <a:r>
              <a:t/>
            </a:r>
            <a:endParaRPr b="0" i="0" sz="1451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7" name="Google Shape;1197;p43"/>
          <p:cNvSpPr/>
          <p:nvPr/>
        </p:nvSpPr>
        <p:spPr>
          <a:xfrm>
            <a:off x="4139327" y="3434940"/>
            <a:ext cx="647932" cy="253414"/>
          </a:xfrm>
          <a:prstGeom prst="leftArrow">
            <a:avLst>
              <a:gd fmla="val 50000" name="adj1"/>
              <a:gd fmla="val 60073" name="adj2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3375" lIns="66775" spcFirstLastPara="1" rIns="66775" wrap="square" tIns="33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1"/>
              <a:buFont typeface="Arial"/>
              <a:buNone/>
            </a:pPr>
            <a:r>
              <a:t/>
            </a:r>
            <a:endParaRPr b="0" i="0" sz="1451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8" name="Google Shape;1198;p43"/>
          <p:cNvSpPr/>
          <p:nvPr/>
        </p:nvSpPr>
        <p:spPr>
          <a:xfrm>
            <a:off x="3483474" y="403499"/>
            <a:ext cx="5238450" cy="362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24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Strategia di finanziamento: un circolo virtuoso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99" name="Google Shape;1199;p43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00" name="Google Shape;1200;p43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201" name="Google Shape;120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02" name="Google Shape;1202;p4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1203" name="Google Shape;1203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44"/>
          <p:cNvSpPr txBox="1"/>
          <p:nvPr/>
        </p:nvSpPr>
        <p:spPr>
          <a:xfrm>
            <a:off x="1856418" y="2266253"/>
            <a:ext cx="1922198" cy="513934"/>
          </a:xfrm>
          <a:prstGeom prst="rect">
            <a:avLst/>
          </a:prstGeom>
          <a:noFill/>
          <a:ln>
            <a:noFill/>
          </a:ln>
        </p:spPr>
        <p:txBody>
          <a:bodyPr anchorCtr="0" anchor="t" bIns="33375" lIns="66775" spcFirstLastPara="1" rIns="66775" wrap="square" tIns="33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451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Indebitamento eccessivo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44"/>
          <p:cNvSpPr txBox="1"/>
          <p:nvPr/>
        </p:nvSpPr>
        <p:spPr>
          <a:xfrm>
            <a:off x="3924788" y="1607772"/>
            <a:ext cx="1986992" cy="290702"/>
          </a:xfrm>
          <a:prstGeom prst="rect">
            <a:avLst/>
          </a:prstGeom>
          <a:noFill/>
          <a:ln>
            <a:noFill/>
          </a:ln>
        </p:spPr>
        <p:txBody>
          <a:bodyPr anchorCtr="0" anchor="t" bIns="33375" lIns="66775" spcFirstLastPara="1" rIns="66775" wrap="square" tIns="33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1"/>
              <a:buFont typeface="Arial"/>
              <a:buNone/>
            </a:pPr>
            <a:r>
              <a:rPr b="0" i="0" lang="de-DE" sz="145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Investimenti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1" name="Google Shape;1211;p44"/>
          <p:cNvSpPr txBox="1"/>
          <p:nvPr/>
        </p:nvSpPr>
        <p:spPr>
          <a:xfrm>
            <a:off x="5411579" y="2095825"/>
            <a:ext cx="2403108" cy="737201"/>
          </a:xfrm>
          <a:prstGeom prst="rect">
            <a:avLst/>
          </a:prstGeom>
          <a:noFill/>
          <a:ln>
            <a:noFill/>
          </a:ln>
        </p:spPr>
        <p:txBody>
          <a:bodyPr anchorCtr="0" anchor="t" bIns="33375" lIns="66775" spcFirstLastPara="1" rIns="66775" wrap="square" tIns="33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45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Aumento eccessivo degli utili e quindi dei flussi di cassa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44"/>
          <p:cNvSpPr txBox="1"/>
          <p:nvPr/>
        </p:nvSpPr>
        <p:spPr>
          <a:xfrm>
            <a:off x="4949962" y="3466616"/>
            <a:ext cx="2462141" cy="519833"/>
          </a:xfrm>
          <a:prstGeom prst="rect">
            <a:avLst/>
          </a:prstGeom>
          <a:noFill/>
          <a:ln>
            <a:noFill/>
          </a:ln>
        </p:spPr>
        <p:txBody>
          <a:bodyPr anchorCtr="0" anchor="t" bIns="33375" lIns="66775" spcFirstLastPara="1" rIns="66775" wrap="square" tIns="33375">
            <a:sp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 Pagamento degli interessi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 Rimborso nominale </a:t>
            </a:r>
            <a:r>
              <a:rPr b="0" i="0" lang="de-DE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impossibile</a:t>
            </a:r>
            <a:endParaRPr b="0" i="0" sz="14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3" name="Google Shape;1213;p44"/>
          <p:cNvSpPr txBox="1"/>
          <p:nvPr/>
        </p:nvSpPr>
        <p:spPr>
          <a:xfrm>
            <a:off x="2482060" y="3478135"/>
            <a:ext cx="1458567" cy="290702"/>
          </a:xfrm>
          <a:prstGeom prst="rect">
            <a:avLst/>
          </a:prstGeom>
          <a:noFill/>
          <a:ln>
            <a:noFill/>
          </a:ln>
        </p:spPr>
        <p:txBody>
          <a:bodyPr anchorCtr="0" anchor="t" bIns="33375" lIns="66775" spcFirstLastPara="1" rIns="66775" wrap="square" tIns="33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1"/>
              <a:buFont typeface="Arial"/>
              <a:buNone/>
            </a:pPr>
            <a:r>
              <a:rPr b="0" i="0" lang="de-DE" sz="145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Nuovo debito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44"/>
          <p:cNvSpPr/>
          <p:nvPr/>
        </p:nvSpPr>
        <p:spPr>
          <a:xfrm rot="2700000">
            <a:off x="4700147" y="1951175"/>
            <a:ext cx="659451" cy="378681"/>
          </a:xfrm>
          <a:prstGeom prst="rightArrow">
            <a:avLst>
              <a:gd fmla="val 50000" name="adj1"/>
              <a:gd fmla="val 46326" name="adj2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3375" lIns="66775" spcFirstLastPara="1" rIns="66775" wrap="square" tIns="33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1"/>
              <a:buFont typeface="Arial"/>
              <a:buNone/>
            </a:pPr>
            <a:r>
              <a:t/>
            </a:r>
            <a:endParaRPr b="0" i="0" sz="1451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5" name="Google Shape;1215;p44"/>
          <p:cNvSpPr/>
          <p:nvPr/>
        </p:nvSpPr>
        <p:spPr>
          <a:xfrm rot="2700000">
            <a:off x="2911855" y="2774769"/>
            <a:ext cx="836552" cy="431955"/>
          </a:xfrm>
          <a:prstGeom prst="leftArrow">
            <a:avLst>
              <a:gd fmla="val 50000" name="adj1"/>
              <a:gd fmla="val 51519" name="adj2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3375" lIns="66775" spcFirstLastPara="1" rIns="66775" wrap="square" tIns="33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1"/>
              <a:buFont typeface="Arial"/>
              <a:buNone/>
            </a:pPr>
            <a:r>
              <a:t/>
            </a:r>
            <a:endParaRPr b="0" i="0" sz="1451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44"/>
          <p:cNvSpPr/>
          <p:nvPr/>
        </p:nvSpPr>
        <p:spPr>
          <a:xfrm rot="2700000">
            <a:off x="5705445" y="2644476"/>
            <a:ext cx="406037" cy="809195"/>
          </a:xfrm>
          <a:prstGeom prst="downArrow">
            <a:avLst>
              <a:gd fmla="val 50000" name="adj1"/>
              <a:gd fmla="val 46824" name="adj2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3375" lIns="66775" spcFirstLastPara="1" rIns="66775" wrap="square" tIns="33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1"/>
              <a:buFont typeface="Arial"/>
              <a:buNone/>
            </a:pPr>
            <a:r>
              <a:t/>
            </a:r>
            <a:endParaRPr b="0" i="0" sz="1451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7" name="Google Shape;1217;p44"/>
          <p:cNvSpPr/>
          <p:nvPr/>
        </p:nvSpPr>
        <p:spPr>
          <a:xfrm>
            <a:off x="3978064" y="3535729"/>
            <a:ext cx="809195" cy="305248"/>
          </a:xfrm>
          <a:prstGeom prst="leftArrow">
            <a:avLst>
              <a:gd fmla="val 50000" name="adj1"/>
              <a:gd fmla="val 62285" name="adj2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3375" lIns="66775" spcFirstLastPara="1" rIns="66775" wrap="square" tIns="33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1"/>
              <a:buFont typeface="Arial"/>
              <a:buNone/>
            </a:pPr>
            <a:r>
              <a:t/>
            </a:r>
            <a:endParaRPr b="0" i="0" sz="1451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" name="Google Shape;1218;p44"/>
          <p:cNvSpPr/>
          <p:nvPr/>
        </p:nvSpPr>
        <p:spPr>
          <a:xfrm>
            <a:off x="3419475" y="463325"/>
            <a:ext cx="5302449" cy="5139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24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Una strategia di finanziamento inadeguata e il suo circolo vizioso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19" name="Google Shape;1219;p4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20" name="Google Shape;1220;p4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221" name="Google Shape;1221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2" name="Google Shape;1222;p4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1223" name="Google Shape;1223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8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" name="Google Shape;1229;p45"/>
          <p:cNvGrpSpPr/>
          <p:nvPr/>
        </p:nvGrpSpPr>
        <p:grpSpPr>
          <a:xfrm>
            <a:off x="1140620" y="1562828"/>
            <a:ext cx="6478195" cy="2500313"/>
            <a:chOff x="195" y="1545"/>
            <a:chExt cx="5441" cy="2100"/>
          </a:xfrm>
        </p:grpSpPr>
        <p:grpSp>
          <p:nvGrpSpPr>
            <p:cNvPr id="1230" name="Google Shape;1230;p45"/>
            <p:cNvGrpSpPr/>
            <p:nvPr/>
          </p:nvGrpSpPr>
          <p:grpSpPr>
            <a:xfrm>
              <a:off x="758" y="3442"/>
              <a:ext cx="1999" cy="203"/>
              <a:chOff x="1292" y="3884"/>
              <a:chExt cx="3811" cy="272"/>
            </a:xfrm>
          </p:grpSpPr>
          <p:sp>
            <p:nvSpPr>
              <p:cNvPr id="1231" name="Google Shape;1231;p45"/>
              <p:cNvSpPr/>
              <p:nvPr/>
            </p:nvSpPr>
            <p:spPr>
              <a:xfrm>
                <a:off x="1292" y="3884"/>
                <a:ext cx="1860" cy="272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50"/>
                  <a:buFont typeface="Arial"/>
                  <a:buNone/>
                </a:pPr>
                <a:r>
                  <a:rPr b="1" i="0" lang="de-DE" sz="75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Atività</a:t>
                </a:r>
                <a:endParaRPr b="1" i="0" sz="7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2" name="Google Shape;1232;p45"/>
              <p:cNvSpPr/>
              <p:nvPr/>
            </p:nvSpPr>
            <p:spPr>
              <a:xfrm>
                <a:off x="3152" y="3884"/>
                <a:ext cx="1951" cy="272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de-DE" sz="75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Patrimonio netto e responsabilità</a:t>
                </a:r>
                <a:endParaRPr b="1" i="0" sz="7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33" name="Google Shape;1233;p45"/>
            <p:cNvSpPr/>
            <p:nvPr/>
          </p:nvSpPr>
          <p:spPr>
            <a:xfrm>
              <a:off x="751" y="1547"/>
              <a:ext cx="975" cy="365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b="0" i="0" lang="de-DE" sz="7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Cash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45"/>
            <p:cNvSpPr/>
            <p:nvPr/>
          </p:nvSpPr>
          <p:spPr>
            <a:xfrm>
              <a:off x="1732" y="1545"/>
              <a:ext cx="1024" cy="879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47625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Char char="-"/>
              </a:pPr>
              <a:r>
                <a:rPr b="0" i="0" lang="de-DE" sz="7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Passività correti </a:t>
              </a:r>
              <a:endPara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47625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Char char="-"/>
              </a:pPr>
              <a:r>
                <a:rPr b="0" i="0" lang="de-DE" sz="7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FornitoriDipendenti,</a:t>
              </a:r>
              <a:endParaRPr/>
            </a:p>
            <a:p>
              <a:pPr indent="-47625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Char char="-"/>
              </a:pPr>
              <a:r>
                <a:rPr b="0" i="0" lang="de-DE" sz="7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enti previdenziali,</a:t>
              </a:r>
              <a:endParaRPr/>
            </a:p>
            <a:p>
              <a:pPr indent="-47625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Char char="-"/>
              </a:pPr>
              <a:r>
                <a:rPr b="0" i="0" lang="de-DE" sz="7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Stato...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45"/>
            <p:cNvSpPr/>
            <p:nvPr/>
          </p:nvSpPr>
          <p:spPr>
            <a:xfrm>
              <a:off x="754" y="2178"/>
              <a:ext cx="975" cy="365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de-DE" sz="7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Crediti (clienti)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45"/>
            <p:cNvSpPr/>
            <p:nvPr/>
          </p:nvSpPr>
          <p:spPr>
            <a:xfrm>
              <a:off x="758" y="2547"/>
              <a:ext cx="975" cy="345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b="0" i="0" lang="de-DE" sz="7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Inventario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45"/>
            <p:cNvSpPr/>
            <p:nvPr/>
          </p:nvSpPr>
          <p:spPr>
            <a:xfrm>
              <a:off x="761" y="2898"/>
              <a:ext cx="975" cy="541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de-DE" sz="7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Attività non correnti</a:t>
              </a:r>
              <a:endParaRPr b="0" i="0" sz="7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45"/>
            <p:cNvSpPr/>
            <p:nvPr/>
          </p:nvSpPr>
          <p:spPr>
            <a:xfrm>
              <a:off x="1740" y="3132"/>
              <a:ext cx="1024" cy="297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b="0" i="0" lang="de-DE" sz="7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Shareholders’ equity</a:t>
              </a:r>
              <a:endParaRPr b="0" i="0" sz="7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45"/>
            <p:cNvSpPr/>
            <p:nvPr/>
          </p:nvSpPr>
          <p:spPr>
            <a:xfrm>
              <a:off x="1739" y="2885"/>
              <a:ext cx="1024" cy="237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de-DE" sz="7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Utili a nuovo Contributi agli investimenti</a:t>
              </a:r>
              <a:endParaRPr b="0" i="0" sz="7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45"/>
            <p:cNvSpPr/>
            <p:nvPr/>
          </p:nvSpPr>
          <p:spPr>
            <a:xfrm>
              <a:off x="1739" y="2706"/>
              <a:ext cx="1024" cy="169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de-DE" sz="7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Utile netto (n)</a:t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45"/>
            <p:cNvSpPr/>
            <p:nvPr/>
          </p:nvSpPr>
          <p:spPr>
            <a:xfrm>
              <a:off x="1733" y="2433"/>
              <a:ext cx="1024" cy="27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de-DE" sz="7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Debito a lungo termine</a:t>
              </a:r>
              <a:endParaRPr b="0" i="0" sz="7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42" name="Google Shape;1242;p45"/>
            <p:cNvGrpSpPr/>
            <p:nvPr/>
          </p:nvGrpSpPr>
          <p:grpSpPr>
            <a:xfrm>
              <a:off x="195" y="1615"/>
              <a:ext cx="545" cy="1467"/>
              <a:chOff x="-207" y="1634"/>
              <a:chExt cx="1043" cy="1970"/>
            </a:xfrm>
          </p:grpSpPr>
          <p:sp>
            <p:nvSpPr>
              <p:cNvPr id="1243" name="Google Shape;1243;p45"/>
              <p:cNvSpPr txBox="1"/>
              <p:nvPr/>
            </p:nvSpPr>
            <p:spPr>
              <a:xfrm>
                <a:off x="-204" y="3344"/>
                <a:ext cx="884" cy="2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1" i="0" lang="de-DE" sz="9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WC</a:t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4" name="Google Shape;1244;p45"/>
              <p:cNvSpPr txBox="1"/>
              <p:nvPr/>
            </p:nvSpPr>
            <p:spPr>
              <a:xfrm>
                <a:off x="-140" y="2225"/>
                <a:ext cx="885" cy="2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1" i="0" lang="de-DE" sz="9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WCR</a:t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5" name="Google Shape;1245;p45"/>
              <p:cNvSpPr txBox="1"/>
              <p:nvPr/>
            </p:nvSpPr>
            <p:spPr>
              <a:xfrm>
                <a:off x="-207" y="1634"/>
                <a:ext cx="1043" cy="4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1" i="0" lang="de-DE" sz="9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Cash (+/-)</a:t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6" name="Google Shape;1246;p45"/>
              <p:cNvSpPr txBox="1"/>
              <p:nvPr/>
            </p:nvSpPr>
            <p:spPr>
              <a:xfrm>
                <a:off x="107" y="2732"/>
                <a:ext cx="453" cy="2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1" i="0" lang="de-DE" sz="9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7" name="Google Shape;1247;p45"/>
              <p:cNvSpPr txBox="1"/>
              <p:nvPr/>
            </p:nvSpPr>
            <p:spPr>
              <a:xfrm>
                <a:off x="153" y="2022"/>
                <a:ext cx="451" cy="2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1" i="0" lang="de-DE" sz="9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=</a:t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48" name="Google Shape;1248;p45"/>
            <p:cNvSpPr/>
            <p:nvPr/>
          </p:nvSpPr>
          <p:spPr>
            <a:xfrm>
              <a:off x="751" y="1925"/>
              <a:ext cx="975" cy="237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de-DE" sz="7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Crediti (sovvenzione)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45"/>
            <p:cNvSpPr/>
            <p:nvPr/>
          </p:nvSpPr>
          <p:spPr>
            <a:xfrm>
              <a:off x="4563" y="1837"/>
              <a:ext cx="1071" cy="802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47625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Char char="-"/>
              </a:pPr>
              <a:r>
                <a:rPr b="0" i="0" lang="de-DE" sz="7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Passività correti </a:t>
              </a:r>
              <a:endParaRPr/>
            </a:p>
            <a:p>
              <a:pPr indent="-47625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Char char="-"/>
              </a:pPr>
              <a:r>
                <a:rPr b="0" i="0" lang="de-DE" sz="7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FornitoriDipendenti,</a:t>
              </a:r>
              <a:endParaRPr/>
            </a:p>
            <a:p>
              <a:pPr indent="-47625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Char char="-"/>
              </a:pPr>
              <a:r>
                <a:rPr b="0" i="0" lang="de-DE" sz="7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enti previdenziali,</a:t>
              </a:r>
              <a:endParaRPr/>
            </a:p>
            <a:p>
              <a:pPr indent="-47625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Char char="-"/>
              </a:pPr>
              <a:r>
                <a:rPr b="0" i="0" lang="de-DE" sz="7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Stato...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t/>
              </a:r>
              <a:endPara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0" name="Google Shape;1250;p45"/>
            <p:cNvGrpSpPr/>
            <p:nvPr/>
          </p:nvGrpSpPr>
          <p:grpSpPr>
            <a:xfrm>
              <a:off x="3543" y="3450"/>
              <a:ext cx="2092" cy="174"/>
              <a:chOff x="1292" y="3884"/>
              <a:chExt cx="3811" cy="272"/>
            </a:xfrm>
          </p:grpSpPr>
          <p:sp>
            <p:nvSpPr>
              <p:cNvPr id="1251" name="Google Shape;1251;p45"/>
              <p:cNvSpPr/>
              <p:nvPr/>
            </p:nvSpPr>
            <p:spPr>
              <a:xfrm>
                <a:off x="1292" y="3884"/>
                <a:ext cx="1860" cy="272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50"/>
                  <a:buFont typeface="Arial"/>
                  <a:buNone/>
                </a:pPr>
                <a:r>
                  <a:rPr b="1" i="0" lang="de-DE" sz="75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Attività</a:t>
                </a:r>
                <a:endParaRPr b="1" i="0" sz="7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2" name="Google Shape;1252;p45"/>
              <p:cNvSpPr/>
              <p:nvPr/>
            </p:nvSpPr>
            <p:spPr>
              <a:xfrm>
                <a:off x="3152" y="3884"/>
                <a:ext cx="1951" cy="272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de-DE" sz="75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Patrimonio netto e responsabilità</a:t>
                </a:r>
                <a:endParaRPr b="1" i="0" sz="7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3" name="Google Shape;1253;p45"/>
            <p:cNvSpPr/>
            <p:nvPr/>
          </p:nvSpPr>
          <p:spPr>
            <a:xfrm>
              <a:off x="3542" y="1550"/>
              <a:ext cx="1021" cy="110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b="0" i="0" lang="de-DE" sz="7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Cash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45"/>
            <p:cNvSpPr/>
            <p:nvPr/>
          </p:nvSpPr>
          <p:spPr>
            <a:xfrm>
              <a:off x="3544" y="1857"/>
              <a:ext cx="1021" cy="493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de-DE" sz="7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Crediti (clienti)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45"/>
            <p:cNvSpPr/>
            <p:nvPr/>
          </p:nvSpPr>
          <p:spPr>
            <a:xfrm>
              <a:off x="3543" y="2358"/>
              <a:ext cx="1021" cy="328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b="0" i="0" lang="de-DE" sz="7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Inventario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45"/>
            <p:cNvSpPr/>
            <p:nvPr/>
          </p:nvSpPr>
          <p:spPr>
            <a:xfrm>
              <a:off x="3543" y="2686"/>
              <a:ext cx="1021" cy="757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de-DE" sz="7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Attività non correnti</a:t>
              </a:r>
              <a:endParaRPr b="0" i="0" sz="7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45"/>
            <p:cNvSpPr/>
            <p:nvPr/>
          </p:nvSpPr>
          <p:spPr>
            <a:xfrm>
              <a:off x="4564" y="3182"/>
              <a:ext cx="1071" cy="261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de-DE" sz="7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Patrimonio netto</a:t>
              </a:r>
              <a:endParaRPr b="0" i="0" sz="7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45"/>
            <p:cNvSpPr/>
            <p:nvPr/>
          </p:nvSpPr>
          <p:spPr>
            <a:xfrm>
              <a:off x="4564" y="2973"/>
              <a:ext cx="1071" cy="204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de-DE" sz="7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Utili a nuovo Contributi agli investimenti</a:t>
              </a:r>
              <a:endParaRPr b="0" i="0" sz="7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45"/>
            <p:cNvSpPr/>
            <p:nvPr/>
          </p:nvSpPr>
          <p:spPr>
            <a:xfrm>
              <a:off x="4564" y="2826"/>
              <a:ext cx="1071" cy="146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de-DE" sz="7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Utile netto (n))</a:t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45"/>
            <p:cNvSpPr/>
            <p:nvPr/>
          </p:nvSpPr>
          <p:spPr>
            <a:xfrm>
              <a:off x="4563" y="2638"/>
              <a:ext cx="1071" cy="18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b="0" i="0" lang="de-DE" sz="7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Debito a lungo termine</a:t>
              </a:r>
              <a:endParaRPr b="0" i="0" sz="7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45"/>
            <p:cNvSpPr/>
            <p:nvPr/>
          </p:nvSpPr>
          <p:spPr>
            <a:xfrm>
              <a:off x="4565" y="1550"/>
              <a:ext cx="1071" cy="270"/>
            </a:xfrm>
            <a:prstGeom prst="rect">
              <a:avLst/>
            </a:prstGeom>
            <a:solidFill>
              <a:srgbClr val="FF790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b="1" i="0" lang="de-DE" sz="75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Debito a breve termine</a:t>
              </a:r>
              <a:endParaRPr b="1" i="0" sz="7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45"/>
            <p:cNvSpPr/>
            <p:nvPr/>
          </p:nvSpPr>
          <p:spPr>
            <a:xfrm>
              <a:off x="3542" y="1653"/>
              <a:ext cx="1021" cy="204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de-DE" sz="7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Crediti (sovvenzione)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63" name="Google Shape;1263;p45"/>
            <p:cNvCxnSpPr/>
            <p:nvPr/>
          </p:nvCxnSpPr>
          <p:spPr>
            <a:xfrm>
              <a:off x="4577" y="2711"/>
              <a:ext cx="1058" cy="0"/>
            </a:xfrm>
            <a:prstGeom prst="straightConnector1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1264" name="Google Shape;1264;p45"/>
            <p:cNvCxnSpPr/>
            <p:nvPr/>
          </p:nvCxnSpPr>
          <p:spPr>
            <a:xfrm>
              <a:off x="3542" y="1898"/>
              <a:ext cx="1021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1265" name="Google Shape;1265;p45"/>
            <p:cNvCxnSpPr/>
            <p:nvPr/>
          </p:nvCxnSpPr>
          <p:spPr>
            <a:xfrm>
              <a:off x="1726" y="2830"/>
              <a:ext cx="1021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1266" name="Google Shape;1266;p45"/>
            <p:cNvCxnSpPr/>
            <p:nvPr/>
          </p:nvCxnSpPr>
          <p:spPr>
            <a:xfrm>
              <a:off x="396" y="1986"/>
              <a:ext cx="968" cy="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</p:cxnSp>
      </p:grpSp>
      <p:sp>
        <p:nvSpPr>
          <p:cNvPr id="1267" name="Google Shape;1267;p45"/>
          <p:cNvSpPr txBox="1"/>
          <p:nvPr/>
        </p:nvSpPr>
        <p:spPr>
          <a:xfrm>
            <a:off x="3419475" y="432419"/>
            <a:ext cx="5302449" cy="4129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2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Cosa indica il bilancio della vostra strategia di finanziamento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8" name="Google Shape;1268;p45"/>
          <p:cNvSpPr txBox="1"/>
          <p:nvPr/>
        </p:nvSpPr>
        <p:spPr>
          <a:xfrm>
            <a:off x="4469443" y="3190015"/>
            <a:ext cx="550094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de-DE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WC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9" name="Google Shape;1269;p45"/>
          <p:cNvSpPr txBox="1"/>
          <p:nvPr/>
        </p:nvSpPr>
        <p:spPr>
          <a:xfrm>
            <a:off x="4455831" y="2196954"/>
            <a:ext cx="550717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de-DE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WCR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0" name="Google Shape;1270;p45"/>
          <p:cNvSpPr txBox="1"/>
          <p:nvPr/>
        </p:nvSpPr>
        <p:spPr>
          <a:xfrm>
            <a:off x="4481344" y="1719504"/>
            <a:ext cx="64903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de-DE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Cash (+/-)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1" name="Google Shape;1271;p45"/>
          <p:cNvSpPr txBox="1"/>
          <p:nvPr/>
        </p:nvSpPr>
        <p:spPr>
          <a:xfrm>
            <a:off x="4609534" y="2646893"/>
            <a:ext cx="281892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de-DE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2" name="Google Shape;1272;p45"/>
          <p:cNvSpPr txBox="1"/>
          <p:nvPr/>
        </p:nvSpPr>
        <p:spPr>
          <a:xfrm>
            <a:off x="4638159" y="2016801"/>
            <a:ext cx="280648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de-DE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73" name="Google Shape;1273;p4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74" name="Google Shape;1274;p4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275" name="Google Shape;1275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76" name="Google Shape;1276;p4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1277" name="Google Shape;1277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3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42"/>
          <p:cNvSpPr txBox="1"/>
          <p:nvPr>
            <p:ph type="title"/>
          </p:nvPr>
        </p:nvSpPr>
        <p:spPr>
          <a:xfrm>
            <a:off x="2736274" y="411163"/>
            <a:ext cx="6118802" cy="3096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de-DE" sz="2400">
                <a:latin typeface="Raleway"/>
                <a:ea typeface="Raleway"/>
                <a:cs typeface="Raleway"/>
                <a:sym typeface="Raleway"/>
              </a:rPr>
              <a:t>Strategia di finanziamento step by step</a:t>
            </a:r>
            <a:endParaRPr b="1" sz="2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85" name="Google Shape;1285;p42"/>
          <p:cNvSpPr txBox="1"/>
          <p:nvPr>
            <p:ph idx="1" type="body"/>
          </p:nvPr>
        </p:nvSpPr>
        <p:spPr>
          <a:xfrm>
            <a:off x="2243225" y="1155300"/>
            <a:ext cx="4429200" cy="1194300"/>
          </a:xfrm>
          <a:prstGeom prst="rect">
            <a:avLst/>
          </a:prstGeom>
          <a:noFill/>
          <a:ln cap="flat" cmpd="sng" w="25400">
            <a:solidFill>
              <a:srgbClr val="003F7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tl" dir="2700000" dist="38100">
              <a:srgbClr val="000000">
                <a:alpha val="666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5029" lvl="1" marL="61079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romanUcPeriod"/>
            </a:pPr>
            <a:r>
              <a:rPr b="1" lang="de-DE"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Progettare una strategia di finanziamento</a:t>
            </a:r>
            <a:endParaRPr b="1" sz="9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900" u="sng">
              <a:solidFill>
                <a:srgbClr val="C7C7C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0735" lvl="1" marL="54649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"/>
              <a:buChar char="✔"/>
            </a:pPr>
            <a:r>
              <a:rPr b="1" lang="de-DE"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Sapere cosa si sta cercando</a:t>
            </a:r>
            <a:endParaRPr/>
          </a:p>
          <a:p>
            <a:pPr indent="-160735" lvl="1" marL="54649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"/>
              <a:buChar char="✔"/>
            </a:pPr>
            <a:r>
              <a:rPr b="1" lang="de-DE"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Analizzare e stimare il fabbisogno finanziario </a:t>
            </a:r>
            <a:endParaRPr/>
          </a:p>
          <a:p>
            <a:pPr indent="-160735" lvl="1" marL="54649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"/>
              <a:buChar char="✔"/>
            </a:pPr>
            <a:r>
              <a:rPr b="1" lang="de-DE"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Conoscere le soluzioni e gli strumenti di finanziamento</a:t>
            </a:r>
            <a:endParaRPr/>
          </a:p>
          <a:p>
            <a:pPr indent="-160735" lvl="1" marL="54649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"/>
              <a:buChar char="✔"/>
            </a:pPr>
            <a:r>
              <a:rPr b="1" lang="de-DE"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Identificare il partner più adatto per massimizzare l'impatto sociale</a:t>
            </a:r>
            <a:endParaRPr b="1" sz="9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6" name="Google Shape;1286;p42"/>
          <p:cNvSpPr txBox="1"/>
          <p:nvPr>
            <p:ph idx="2" type="body"/>
          </p:nvPr>
        </p:nvSpPr>
        <p:spPr>
          <a:xfrm>
            <a:off x="2243225" y="2554825"/>
            <a:ext cx="4429200" cy="12045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17820" lvl="1" marL="610791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14"/>
              <a:buAutoNum type="romanUcPeriod" startAt="2"/>
            </a:pPr>
            <a:r>
              <a:rPr b="1" lang="de-DE"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Strategia di finanziamento per il roll out</a:t>
            </a:r>
            <a:endParaRPr b="1" sz="9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257175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14"/>
              <a:buNone/>
            </a:pPr>
            <a:r>
              <a:t/>
            </a:r>
            <a:endParaRPr b="1" sz="9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3526" lvl="1" marL="546497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14"/>
              <a:buFont typeface="Noto Sans"/>
              <a:buChar char="✔"/>
            </a:pPr>
            <a:r>
              <a:rPr b="1" lang="de-DE"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Tempistica </a:t>
            </a:r>
            <a:endParaRPr/>
          </a:p>
          <a:p>
            <a:pPr indent="-153526" lvl="1" marL="546497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14"/>
              <a:buFont typeface="Noto Sans"/>
              <a:buChar char="✔"/>
            </a:pPr>
            <a:r>
              <a:rPr b="1" lang="de-DE"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Conoscenza dei finanziatori e degli investitori</a:t>
            </a:r>
            <a:endParaRPr/>
          </a:p>
          <a:p>
            <a:pPr indent="-57418" lvl="1" marL="546497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14"/>
              <a:buFont typeface="Noto Sans"/>
              <a:buNone/>
            </a:pPr>
            <a:r>
              <a:t/>
            </a:r>
            <a:endParaRPr b="1" sz="9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385762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14"/>
              <a:buNone/>
            </a:pPr>
            <a:r>
              <a:rPr b="1" lang="de-DE"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…sono fondamentali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87" name="Google Shape;1287;p4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88" name="Google Shape;1288;p4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289" name="Google Shape;128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0" name="Google Shape;1290;p42"/>
          <p:cNvSpPr txBox="1"/>
          <p:nvPr/>
        </p:nvSpPr>
        <p:spPr>
          <a:xfrm>
            <a:off x="2243225" y="4067850"/>
            <a:ext cx="6478800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Previsione dei flussi di cassa/Piano di finanziamento: lo strumento principe della vostra strategia finanziaria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Ziel" id="1291" name="Google Shape;1291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9456" y="3952024"/>
            <a:ext cx="539463" cy="5394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1292" name="Google Shape;1292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7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p47"/>
          <p:cNvSpPr txBox="1"/>
          <p:nvPr>
            <p:ph type="title"/>
          </p:nvPr>
        </p:nvSpPr>
        <p:spPr>
          <a:xfrm>
            <a:off x="3419475" y="442913"/>
            <a:ext cx="5372190" cy="8470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de-DE" sz="2400"/>
              <a:t>Alcune osservazioni sulla strategia di finanziamento</a:t>
            </a:r>
            <a:endParaRPr sz="2400"/>
          </a:p>
        </p:txBody>
      </p:sp>
      <p:sp>
        <p:nvSpPr>
          <p:cNvPr id="1299" name="Google Shape;1299;p47"/>
          <p:cNvSpPr txBox="1"/>
          <p:nvPr>
            <p:ph idx="1" type="body"/>
          </p:nvPr>
        </p:nvSpPr>
        <p:spPr>
          <a:xfrm>
            <a:off x="1607925" y="1166825"/>
            <a:ext cx="7183800" cy="33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709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65"/>
              <a:buChar char="●"/>
            </a:pPr>
            <a:r>
              <a:rPr lang="de-DE" sz="1240"/>
              <a:t>Bisogni : </a:t>
            </a:r>
            <a:endParaRPr sz="1865"/>
          </a:p>
          <a:p>
            <a:pPr indent="-323533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95"/>
              <a:buChar char="○"/>
            </a:pPr>
            <a:r>
              <a:rPr lang="de-DE" sz="1137"/>
              <a:t>Variazione del fabbisogno di capitale circolante</a:t>
            </a:r>
            <a:endParaRPr/>
          </a:p>
          <a:p>
            <a:pPr indent="-323533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95"/>
              <a:buChar char="○"/>
            </a:pPr>
            <a:r>
              <a:rPr lang="de-DE" sz="1137"/>
              <a:t>Nuovi investimenti</a:t>
            </a:r>
            <a:endParaRPr/>
          </a:p>
          <a:p>
            <a:pPr indent="-323533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95"/>
              <a:buChar char="○"/>
            </a:pPr>
            <a:r>
              <a:rPr lang="de-DE" sz="1137"/>
              <a:t>Investimenti ricorrenti</a:t>
            </a:r>
            <a:endParaRPr/>
          </a:p>
          <a:p>
            <a:pPr indent="-228601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95"/>
              <a:buNone/>
            </a:pPr>
            <a:r>
              <a:t/>
            </a:r>
            <a:endParaRPr sz="1137"/>
          </a:p>
          <a:p>
            <a:pPr indent="-34709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65"/>
              <a:buChar char="●"/>
            </a:pPr>
            <a:r>
              <a:rPr lang="de-DE" sz="1240"/>
              <a:t>Azimuth : </a:t>
            </a:r>
            <a:endParaRPr sz="1865"/>
          </a:p>
          <a:p>
            <a:pPr indent="-323533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95"/>
              <a:buChar char="○"/>
            </a:pPr>
            <a:r>
              <a:rPr lang="de-DE" sz="1137"/>
              <a:t>Conservare/consolidare la struttura finanziaria. </a:t>
            </a:r>
            <a:endParaRPr/>
          </a:p>
          <a:p>
            <a:pPr indent="-323533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95"/>
              <a:buChar char="○"/>
            </a:pPr>
            <a:r>
              <a:rPr lang="de-DE" sz="1137"/>
              <a:t>Garantire un margine di manovra</a:t>
            </a:r>
            <a:endParaRPr/>
          </a:p>
          <a:p>
            <a:pPr indent="-22860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95"/>
              <a:buNone/>
            </a:pPr>
            <a:r>
              <a:t/>
            </a:r>
            <a:endParaRPr sz="1240"/>
          </a:p>
          <a:p>
            <a:pPr indent="-34709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65"/>
              <a:buChar char="●"/>
            </a:pPr>
            <a:r>
              <a:rPr lang="de-DE" sz="1240"/>
              <a:t>Breve termine: </a:t>
            </a:r>
            <a:endParaRPr sz="1865"/>
          </a:p>
          <a:p>
            <a:pPr indent="-323533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95"/>
              <a:buChar char="○"/>
            </a:pPr>
            <a:r>
              <a:rPr lang="de-DE" sz="1137"/>
              <a:t>La previsione dei flussi di cassa non integra i finanziamenti a breve termine. Anche questo aspetto deve essere valutato (+una soluzione di finanziamento identificata per evitare che l'azienda debba affrontare questo problema).</a:t>
            </a:r>
            <a:endParaRPr sz="1137"/>
          </a:p>
          <a:p>
            <a:pPr indent="-323532" lvl="2" marL="1371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95"/>
              <a:buChar char="■"/>
            </a:pPr>
            <a:r>
              <a:rPr lang="de-DE" sz="1137"/>
              <a:t>Esempio: attività stagionali</a:t>
            </a:r>
            <a:endParaRPr sz="1137"/>
          </a:p>
          <a:p>
            <a:pPr indent="-228600" lvl="2" marL="1371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95"/>
              <a:buNone/>
            </a:pPr>
            <a:r>
              <a:t/>
            </a:r>
            <a:endParaRPr sz="1032"/>
          </a:p>
          <a:p>
            <a:pPr indent="-34709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65"/>
              <a:buChar char="●"/>
            </a:pPr>
            <a:r>
              <a:rPr lang="de-DE" sz="1240"/>
              <a:t>Strutturale vs situazionale: </a:t>
            </a:r>
            <a:endParaRPr sz="1865"/>
          </a:p>
          <a:p>
            <a:pPr indent="-323533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95"/>
              <a:buChar char="○"/>
            </a:pPr>
            <a:r>
              <a:rPr lang="de-DE" sz="1137"/>
              <a:t>strutturale (spesso legato a risorse insufficienti a lungo termine all'inizio) o solo in un momento.</a:t>
            </a:r>
            <a:endParaRPr/>
          </a:p>
          <a:p>
            <a:pPr indent="-323533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95"/>
              <a:buChar char="○"/>
            </a:pPr>
            <a:r>
              <a:rPr lang="de-DE" sz="1137"/>
              <a:t>Nel primo caso, i finanziamenti a medio-lungo termine sono sufficienti, mentre nel secondo caso sono sufficienti soluzioni a breve termine.</a:t>
            </a:r>
            <a:endParaRPr sz="1137"/>
          </a:p>
        </p:txBody>
      </p:sp>
      <p:cxnSp>
        <p:nvCxnSpPr>
          <p:cNvPr id="1300" name="Google Shape;1300;p47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01" name="Google Shape;1301;p47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302" name="Google Shape;1302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3" name="Google Shape;1303;p4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1304" name="Google Shape;1304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8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p48"/>
          <p:cNvSpPr txBox="1"/>
          <p:nvPr>
            <p:ph idx="4294967295" type="body"/>
          </p:nvPr>
        </p:nvSpPr>
        <p:spPr>
          <a:xfrm>
            <a:off x="1871663" y="1264266"/>
            <a:ext cx="68502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Char char="●"/>
            </a:pPr>
            <a:r>
              <a:rPr lang="de-DE" sz="1225"/>
              <a:t>La previsione dei flussi di cassa è uno strumento di piloting, in quanto permette di :</a:t>
            </a:r>
            <a:endParaRPr sz="1900"/>
          </a:p>
          <a:p>
            <a:pPr indent="-22860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</a:pPr>
            <a:r>
              <a:t/>
            </a:r>
            <a:endParaRPr sz="1113"/>
          </a:p>
          <a:p>
            <a:pPr indent="-32385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Char char="○"/>
            </a:pPr>
            <a:r>
              <a:rPr lang="de-DE" sz="1113"/>
              <a:t>Visualizzare le dinamiche della vostra strategia di crescita/finanziamento</a:t>
            </a:r>
            <a:endParaRPr/>
          </a:p>
          <a:p>
            <a:pPr indent="-32385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Char char="○"/>
            </a:pPr>
            <a:r>
              <a:rPr lang="de-DE" sz="1113"/>
              <a:t>Effettuare una verifica della pertinenza delle ipotesi di BP</a:t>
            </a:r>
            <a:endParaRPr sz="1500"/>
          </a:p>
          <a:p>
            <a:pPr indent="-323850" lvl="2" marL="13716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500"/>
              <a:buChar char="■"/>
            </a:pPr>
            <a:r>
              <a:rPr lang="de-DE" sz="1000"/>
              <a:t>In termini di reddito netto e di variazioni del capitale circolante generato</a:t>
            </a:r>
            <a:endParaRPr/>
          </a:p>
          <a:p>
            <a:pPr indent="-323850" lvl="2" marL="13716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500"/>
              <a:buChar char="■"/>
            </a:pPr>
            <a:r>
              <a:rPr lang="de-DE" sz="1000"/>
              <a:t>In termini di mezzi di produzione, investimenti considerati</a:t>
            </a:r>
            <a:endParaRPr/>
          </a:p>
          <a:p>
            <a:pPr indent="-323850" lvl="2" marL="13716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500"/>
              <a:buChar char="■"/>
            </a:pPr>
            <a:r>
              <a:rPr lang="de-DE" sz="1000"/>
              <a:t>In termini di vincoli legati alla strategia di finanziamento considerata</a:t>
            </a:r>
            <a:endParaRPr/>
          </a:p>
          <a:p>
            <a:pPr indent="-228600" lvl="2" marL="13716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</a:pPr>
            <a:r>
              <a:t/>
            </a:r>
            <a:endParaRPr sz="1225"/>
          </a:p>
          <a:p>
            <a:pPr indent="-34925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Char char="●"/>
            </a:pPr>
            <a:r>
              <a:rPr lang="de-DE" sz="1225"/>
              <a:t>La previsione dei flussi di cassa è uno strumento di negoziazione, in quanto permette di vedere:</a:t>
            </a:r>
            <a:endParaRPr sz="1900"/>
          </a:p>
          <a:p>
            <a:pPr indent="-22860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</a:pPr>
            <a:r>
              <a:t/>
            </a:r>
            <a:endParaRPr sz="1113"/>
          </a:p>
          <a:p>
            <a:pPr indent="-32385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Char char="○"/>
            </a:pPr>
            <a:r>
              <a:rPr lang="de-DE" sz="1113"/>
              <a:t>Cosa deve essere finanziato;</a:t>
            </a:r>
            <a:endParaRPr/>
          </a:p>
          <a:p>
            <a:pPr indent="-32385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Char char="○"/>
            </a:pPr>
            <a:r>
              <a:rPr lang="de-DE" sz="1113"/>
              <a:t>Una visione complessiva delle esigenze di finanziamento dell'azienda; </a:t>
            </a:r>
            <a:endParaRPr/>
          </a:p>
          <a:p>
            <a:pPr indent="-32385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Char char="○"/>
            </a:pPr>
            <a:r>
              <a:rPr lang="de-DE" sz="1113"/>
              <a:t>Una valutazione della corrispondenza tra i flussi di cassa operativi e il rimborso del prestito.</a:t>
            </a:r>
            <a:endParaRPr sz="1500"/>
          </a:p>
        </p:txBody>
      </p:sp>
      <p:sp>
        <p:nvSpPr>
          <p:cNvPr id="1310" name="Google Shape;1310;p48"/>
          <p:cNvSpPr txBox="1"/>
          <p:nvPr/>
        </p:nvSpPr>
        <p:spPr>
          <a:xfrm>
            <a:off x="3419475" y="442913"/>
            <a:ext cx="5420785" cy="642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Alcune osservazioni sulla strategia di finanziamento</a:t>
            </a:r>
            <a:endParaRPr b="1" i="0" sz="2400" u="none" cap="none" strike="noStrik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311" name="Google Shape;1311;p48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12" name="Google Shape;1312;p48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313" name="Google Shape;1313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4" name="Google Shape;1314;p4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1315" name="Google Shape;1315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9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p53"/>
          <p:cNvSpPr/>
          <p:nvPr/>
        </p:nvSpPr>
        <p:spPr>
          <a:xfrm>
            <a:off x="1871662" y="1166814"/>
            <a:ext cx="6850261" cy="29126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Font typeface="Lato"/>
              <a:buChar char="●"/>
            </a:pPr>
            <a:r>
              <a:rPr b="0" i="0" lang="de-DE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Punti di interesse – sviluppo del progetto : 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Lato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Lato"/>
              <a:buChar char="○"/>
            </a:pPr>
            <a:r>
              <a:rPr b="0" i="0" lang="de-DE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Variazioni del fabbisogno di capitale circolante - in relazione al fatturato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ato"/>
              <a:buChar char="■"/>
            </a:pPr>
            <a:r>
              <a:rPr b="0" i="0" lang="de-DE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Anticipare qualsiasi cambiamento nel WCR per evitare una potenziale crisi di liquidità.</a:t>
            </a:r>
            <a:endParaRPr b="0" i="0" sz="12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Lato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Lato"/>
              <a:buChar char="○"/>
            </a:pPr>
            <a:r>
              <a:rPr b="0" i="0" lang="de-DE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Modi per finanziare parzialmente il WCR (in aggiunta al finanziamento azionario) : : 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ato"/>
              <a:buChar char="■"/>
            </a:pPr>
            <a:r>
              <a:rPr b="0" i="0" lang="de-DE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Scoperto di conto corrente</a:t>
            </a:r>
            <a:endParaRPr/>
          </a:p>
          <a:p>
            <a:pPr indent="-3238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ato"/>
              <a:buChar char="■"/>
            </a:pPr>
            <a:r>
              <a:rPr b="0" i="0" lang="de-DE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Credito a breve termine.</a:t>
            </a:r>
            <a:endParaRPr b="0" i="0" sz="12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Lato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Lato"/>
              <a:buChar char="○"/>
            </a:pPr>
            <a:r>
              <a:rPr b="0" i="0" lang="de-DE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Prestare attenzione a un'eccessiva mobilitazione di questi tipi di finanziamento: 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ato"/>
              <a:buChar char="■"/>
            </a:pPr>
            <a:r>
              <a:rPr b="0" i="0" lang="de-DE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Oneri finanziari elevati</a:t>
            </a:r>
            <a:endParaRPr/>
          </a:p>
          <a:p>
            <a:pPr indent="-3238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ato"/>
              <a:buChar char="■"/>
            </a:pPr>
            <a:r>
              <a:rPr b="0" i="0" lang="de-DE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Incertezza nel lungo periodo.</a:t>
            </a:r>
            <a:endParaRPr b="0" i="0" sz="12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321" name="Google Shape;1321;p53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22" name="Google Shape;1322;p53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323" name="Google Shape;1323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4" name="Google Shape;1324;p53"/>
          <p:cNvSpPr/>
          <p:nvPr/>
        </p:nvSpPr>
        <p:spPr>
          <a:xfrm>
            <a:off x="3419475" y="474828"/>
            <a:ext cx="5525391" cy="504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de-DE" sz="222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Qualche commento conclusivo</a:t>
            </a:r>
            <a:endParaRPr b="1" i="0" sz="2220" u="none" cap="none" strike="noStrik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25" name="Google Shape;1325;p5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1326" name="Google Shape;1326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52"/>
          <p:cNvSpPr/>
          <p:nvPr/>
        </p:nvSpPr>
        <p:spPr>
          <a:xfrm>
            <a:off x="1871650" y="1166825"/>
            <a:ext cx="6850200" cy="28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Lato"/>
              <a:buChar char="●"/>
            </a:pPr>
            <a:r>
              <a:rPr b="0" i="0" lang="de-DE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Punti di interesse quando si esamina un progetto di investimento :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○"/>
            </a:pPr>
            <a:r>
              <a:rPr b="0" i="0" lang="de-DE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Verificare l'adeguatezza alla roadmap strategica.</a:t>
            </a:r>
            <a:endParaRPr/>
          </a:p>
          <a:p>
            <a:pPr indent="-3302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○"/>
            </a:pPr>
            <a:r>
              <a:rPr b="0" i="0" lang="de-DE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Fare un benchmark dei costi di investimento.</a:t>
            </a:r>
            <a:endParaRPr/>
          </a:p>
          <a:p>
            <a:pPr indent="-3302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○"/>
            </a:pPr>
            <a:r>
              <a:rPr b="0" i="0" lang="de-DE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Assicurare la coerenza con la struttura finanziaria dell'azienda (debito attuale, capitale proprio, ...).</a:t>
            </a:r>
            <a:endParaRPr/>
          </a:p>
          <a:p>
            <a:pPr indent="-3302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○"/>
            </a:pPr>
            <a:r>
              <a:rPr b="0" i="0" lang="de-DE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Garantire la coerenza con le proiezioni e i flussi di cassa operativi annuali. </a:t>
            </a:r>
            <a:endParaRPr/>
          </a:p>
          <a:p>
            <a:pPr indent="-3302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○"/>
            </a:pPr>
            <a:r>
              <a:rPr b="0" i="0" lang="de-DE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Evitare l'autofinanziamento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■"/>
            </a:pPr>
            <a:r>
              <a:rPr b="0" i="0" lang="de-DE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 meno che la posizione di cassa non sia pletorica ☺…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3" name="Google Shape;1333;p52"/>
          <p:cNvSpPr/>
          <p:nvPr/>
        </p:nvSpPr>
        <p:spPr>
          <a:xfrm>
            <a:off x="3419475" y="442913"/>
            <a:ext cx="5371329" cy="7601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24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Qualche commento conclusivo</a:t>
            </a:r>
            <a:endParaRPr b="1" i="0" sz="2400" u="none" cap="none" strike="noStrik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334" name="Google Shape;1334;p5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35" name="Google Shape;1335;p5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336" name="Google Shape;1336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7" name="Google Shape;1337;p5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1338" name="Google Shape;1338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  <p:sp>
        <p:nvSpPr>
          <p:cNvPr id="1339" name="Google Shape;1339;p52"/>
          <p:cNvSpPr txBox="1"/>
          <p:nvPr/>
        </p:nvSpPr>
        <p:spPr>
          <a:xfrm>
            <a:off x="2286000" y="2417862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3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p15"/>
          <p:cNvSpPr txBox="1"/>
          <p:nvPr>
            <p:ph type="title"/>
          </p:nvPr>
        </p:nvSpPr>
        <p:spPr>
          <a:xfrm>
            <a:off x="298133" y="862497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de-DE"/>
              <a:t>Punti chiave da cui partire</a:t>
            </a:r>
            <a:endParaRPr/>
          </a:p>
        </p:txBody>
      </p:sp>
      <p:sp>
        <p:nvSpPr>
          <p:cNvPr id="1345" name="Google Shape;1345;p15"/>
          <p:cNvSpPr txBox="1"/>
          <p:nvPr>
            <p:ph idx="2" type="body"/>
          </p:nvPr>
        </p:nvSpPr>
        <p:spPr>
          <a:xfrm>
            <a:off x="4446270" y="61141"/>
            <a:ext cx="4697730" cy="48806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●"/>
            </a:pPr>
            <a:r>
              <a:rPr lang="de-DE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È necessario comprendere la struttura aziendale e i flussi di capitale come risultato di questa analisi.</a:t>
            </a:r>
            <a:endParaRPr/>
          </a:p>
          <a:p>
            <a:pPr indent="-228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</a:pPr>
            <a:r>
              <a:t/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●"/>
            </a:pPr>
            <a:r>
              <a:rPr lang="de-DE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È necessario comprendere le esigenze a breve e a lungo termine dell'impresa, sulla base della valutazione e del piano aziendale.</a:t>
            </a:r>
            <a:endParaRPr/>
          </a:p>
          <a:p>
            <a:pPr indent="-228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</a:pPr>
            <a:r>
              <a:t/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●"/>
            </a:pPr>
            <a:r>
              <a:rPr lang="de-DE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È necessario comprendere le diverse fonti di capitale e l'accessibilità dell'impresa a tali fonti, con una chiara comprensione del rischio, delle conseguenze e dei costi, nonché degli obblighi e dei tempi di rimborso.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6" name="Google Shape;1346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1347" name="Google Shape;134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8" name="Google Shape;134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9" name="Google Shape;1349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9475" y="2180701"/>
            <a:ext cx="3514816" cy="233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3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g1892e141b05_0_0"/>
          <p:cNvSpPr txBox="1"/>
          <p:nvPr>
            <p:ph type="title"/>
          </p:nvPr>
        </p:nvSpPr>
        <p:spPr>
          <a:xfrm>
            <a:off x="298133" y="862497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de-DE"/>
              <a:t>Riflessione/Autovalutazione</a:t>
            </a:r>
            <a:endParaRPr/>
          </a:p>
        </p:txBody>
      </p:sp>
      <p:sp>
        <p:nvSpPr>
          <p:cNvPr id="1355" name="Google Shape;1355;g1892e141b05_0_0"/>
          <p:cNvSpPr txBox="1"/>
          <p:nvPr>
            <p:ph idx="2" type="body"/>
          </p:nvPr>
        </p:nvSpPr>
        <p:spPr>
          <a:xfrm>
            <a:off x="4446270" y="61141"/>
            <a:ext cx="4697700" cy="488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●"/>
            </a:pPr>
            <a:r>
              <a:rPr lang="de-DE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Come valutereste l'attuale strategia finanziaria della vostra impresa?</a:t>
            </a:r>
            <a:endParaRPr/>
          </a:p>
          <a:p>
            <a:pPr indent="-3429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ato"/>
              <a:buChar char="●"/>
            </a:pPr>
            <a:r>
              <a:rPr lang="de-DE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Le esigenze finanziarie sono sufficientemente coperte? </a:t>
            </a:r>
            <a:endParaRPr/>
          </a:p>
          <a:p>
            <a:pPr indent="-3429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ato"/>
              <a:buChar char="●"/>
            </a:pPr>
            <a:r>
              <a:rPr lang="de-DE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Pensate di avere il giusto pool di partner finanziari? </a:t>
            </a:r>
            <a:endParaRPr/>
          </a:p>
          <a:p>
            <a:pPr indent="-2286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ato"/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●"/>
            </a:pPr>
            <a:r>
              <a:rPr lang="de-DE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Attualmente, come ti assicureresti di avere una buona valutazione delle tue esigenze di finanziamento, al fine di supportare al meglio le future fasi di sviluppo che sei disposto a intraprendere?</a:t>
            </a:r>
            <a:endParaRPr/>
          </a:p>
          <a:p>
            <a:pPr indent="-228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</a:pPr>
            <a:r>
              <a:t/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●"/>
            </a:pPr>
            <a:r>
              <a:rPr lang="de-DE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Quali sarebbero i primi passi che saresti disposto a compiere per migliorare il finanziamento della tua impresa sociale?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6" name="Google Shape;1356;g1892e141b05_0_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1357" name="Google Shape;1357;g1892e141b05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8710" y="2180697"/>
            <a:ext cx="3074670" cy="29628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1358" name="Google Shape;1358;g1892e141b05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4" cy="393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9" name="Google Shape;1359;g1892e141b05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"/>
          <p:cNvSpPr txBox="1"/>
          <p:nvPr/>
        </p:nvSpPr>
        <p:spPr>
          <a:xfrm>
            <a:off x="1857438" y="980564"/>
            <a:ext cx="542912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122D4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5"/>
          <p:cNvSpPr txBox="1"/>
          <p:nvPr/>
        </p:nvSpPr>
        <p:spPr>
          <a:xfrm>
            <a:off x="1863216" y="2080260"/>
            <a:ext cx="6858707" cy="2084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Char char="−"/>
            </a:pPr>
            <a:r>
              <a:rPr b="0" i="0" lang="de-DE" sz="15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Cosa devo finanziare affinchè la mia impresa cresca senza intoppi?</a:t>
            </a:r>
            <a:endParaRPr b="0" i="0" sz="5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Char char="−"/>
            </a:pPr>
            <a:r>
              <a:rPr b="0" i="0" lang="de-DE" sz="15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Quanto ne ho bisogno? </a:t>
            </a:r>
            <a:endParaRPr b="0" i="0" sz="6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1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Char char="−"/>
            </a:pPr>
            <a:r>
              <a:rPr b="0" i="0" lang="de-DE" sz="15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Quali strumenti finanziari sono maggiormente appropriati al: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5715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b="0" i="0" lang="de-DE" sz="15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suo modello di business e di impatto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5715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b="0" i="0" lang="de-DE" sz="15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al suo stadio di sviluppo</a:t>
            </a:r>
            <a:endParaRPr b="0" i="0" sz="15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1" marL="5715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b="0" i="0" lang="de-DE" sz="15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alle esigenze delle imprese</a:t>
            </a:r>
            <a:endParaRPr b="0" i="0" sz="6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1" marL="5715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</a:pPr>
            <a:r>
              <a:rPr b="0" i="0" lang="de-DE" sz="15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…bisogna comprendere il meccanismo delle entrate e uscite di denaro, ovvero i cicli del flusso di cassa</a:t>
            </a:r>
            <a:endParaRPr b="0" i="0" sz="15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2382982" y="442913"/>
            <a:ext cx="6338943" cy="97473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</a:pPr>
            <a:r>
              <a:rPr b="1" i="0" lang="de-DE" sz="21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 cicli dei flussi di cassa come punto di partenza per il finanziamento dell'impresa sociale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6" name="Google Shape;156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7" name="Google Shape;157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8" name="Google Shape;158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59" name="Google Shape;15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5"/>
          <p:cNvSpPr txBox="1"/>
          <p:nvPr>
            <p:ph idx="12" type="sldNum"/>
          </p:nvPr>
        </p:nvSpPr>
        <p:spPr>
          <a:xfrm>
            <a:off x="8747592" y="4903627"/>
            <a:ext cx="388789" cy="11541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161" name="Google Shape;16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3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4" name="Google Shape;1364;g23a860963e4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5" name="Google Shape;1365;g23a860963e4_0_0"/>
          <p:cNvSpPr txBox="1"/>
          <p:nvPr>
            <p:ph type="title"/>
          </p:nvPr>
        </p:nvSpPr>
        <p:spPr>
          <a:xfrm>
            <a:off x="5827057" y="800066"/>
            <a:ext cx="1963200" cy="8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de-DE" sz="3600">
                <a:solidFill>
                  <a:schemeClr val="dk1"/>
                </a:solidFill>
              </a:rPr>
              <a:t>Grazie!</a:t>
            </a:r>
            <a:endParaRPr/>
          </a:p>
        </p:txBody>
      </p:sp>
      <p:sp>
        <p:nvSpPr>
          <p:cNvPr id="1366" name="Google Shape;1366;g23a860963e4_0_0"/>
          <p:cNvSpPr txBox="1"/>
          <p:nvPr/>
        </p:nvSpPr>
        <p:spPr>
          <a:xfrm>
            <a:off x="5504785" y="1685362"/>
            <a:ext cx="260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https://www.beyond-capital.eu/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g23a860963e4_0_0"/>
          <p:cNvSpPr txBox="1"/>
          <p:nvPr/>
        </p:nvSpPr>
        <p:spPr>
          <a:xfrm>
            <a:off x="4801489" y="2137586"/>
            <a:ext cx="4081200" cy="1046700"/>
          </a:xfrm>
          <a:prstGeom prst="rect">
            <a:avLst/>
          </a:prstGeom>
          <a:noFill/>
          <a:ln>
            <a:noFill/>
          </a:ln>
        </p:spPr>
        <p:txBody>
          <a:bodyPr anchorCtr="1" anchor="t" bIns="121875" lIns="121875" spcFirstLastPara="1" rIns="121875" wrap="square" tIns="121875">
            <a:noAutofit/>
          </a:bodyPr>
          <a:lstStyle/>
          <a:p>
            <a:pPr indent="0" lvl="0" marL="0" marR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Conservare questa diapositiva </a:t>
            </a:r>
            <a:r>
              <a:rPr lang="de-DE" sz="1600" u="sng">
                <a:solidFill>
                  <a:schemeClr val="hlink"/>
                </a:solidFill>
                <a:hlinkClick r:id="rId5"/>
              </a:rPr>
              <a:t>www.exeolab.it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368" name="Google Shape;1368;g23a860963e4_0_0"/>
          <p:cNvGrpSpPr/>
          <p:nvPr/>
        </p:nvGrpSpPr>
        <p:grpSpPr>
          <a:xfrm>
            <a:off x="560655" y="403401"/>
            <a:ext cx="3660934" cy="4346958"/>
            <a:chOff x="560655" y="710397"/>
            <a:chExt cx="3660934" cy="5262024"/>
          </a:xfrm>
        </p:grpSpPr>
        <p:sp>
          <p:nvSpPr>
            <p:cNvPr id="1369" name="Google Shape;1369;g23a860963e4_0_0"/>
            <p:cNvSpPr/>
            <p:nvPr/>
          </p:nvSpPr>
          <p:spPr>
            <a:xfrm>
              <a:off x="560655" y="4623124"/>
              <a:ext cx="471310" cy="399127"/>
            </a:xfrm>
            <a:custGeom>
              <a:rect b="b" l="l" r="r" t="t"/>
              <a:pathLst>
                <a:path extrusionOk="0" h="1742" w="2057">
                  <a:moveTo>
                    <a:pt x="783" y="1"/>
                  </a:moveTo>
                  <a:cubicBezTo>
                    <a:pt x="717" y="1"/>
                    <a:pt x="652" y="11"/>
                    <a:pt x="598" y="26"/>
                  </a:cubicBezTo>
                  <a:cubicBezTo>
                    <a:pt x="433" y="54"/>
                    <a:pt x="229" y="103"/>
                    <a:pt x="141" y="243"/>
                  </a:cubicBezTo>
                  <a:lnTo>
                    <a:pt x="101" y="282"/>
                  </a:lnTo>
                  <a:lnTo>
                    <a:pt x="77" y="307"/>
                  </a:lnTo>
                  <a:cubicBezTo>
                    <a:pt x="65" y="319"/>
                    <a:pt x="65" y="331"/>
                    <a:pt x="65" y="331"/>
                  </a:cubicBezTo>
                  <a:cubicBezTo>
                    <a:pt x="1" y="663"/>
                    <a:pt x="293" y="928"/>
                    <a:pt x="558" y="1092"/>
                  </a:cubicBezTo>
                  <a:cubicBezTo>
                    <a:pt x="566" y="1100"/>
                    <a:pt x="573" y="1104"/>
                    <a:pt x="579" y="1104"/>
                  </a:cubicBezTo>
                  <a:cubicBezTo>
                    <a:pt x="586" y="1104"/>
                    <a:pt x="592" y="1100"/>
                    <a:pt x="598" y="1092"/>
                  </a:cubicBezTo>
                  <a:lnTo>
                    <a:pt x="710" y="1016"/>
                  </a:lnTo>
                  <a:cubicBezTo>
                    <a:pt x="721" y="1007"/>
                    <a:pt x="732" y="1003"/>
                    <a:pt x="742" y="1003"/>
                  </a:cubicBezTo>
                  <a:cubicBezTo>
                    <a:pt x="758" y="1003"/>
                    <a:pt x="770" y="1014"/>
                    <a:pt x="762" y="1031"/>
                  </a:cubicBezTo>
                  <a:lnTo>
                    <a:pt x="762" y="1144"/>
                  </a:lnTo>
                  <a:cubicBezTo>
                    <a:pt x="750" y="1156"/>
                    <a:pt x="762" y="1169"/>
                    <a:pt x="774" y="1184"/>
                  </a:cubicBezTo>
                  <a:cubicBezTo>
                    <a:pt x="974" y="1243"/>
                    <a:pt x="1973" y="1742"/>
                    <a:pt x="2030" y="1742"/>
                  </a:cubicBezTo>
                  <a:cubicBezTo>
                    <a:pt x="2031" y="1742"/>
                    <a:pt x="2032" y="1742"/>
                    <a:pt x="2032" y="1741"/>
                  </a:cubicBezTo>
                  <a:cubicBezTo>
                    <a:pt x="2057" y="1717"/>
                    <a:pt x="2057" y="1016"/>
                    <a:pt x="1548" y="422"/>
                  </a:cubicBezTo>
                  <a:cubicBezTo>
                    <a:pt x="1435" y="294"/>
                    <a:pt x="1283" y="167"/>
                    <a:pt x="1106" y="90"/>
                  </a:cubicBezTo>
                  <a:cubicBezTo>
                    <a:pt x="1091" y="90"/>
                    <a:pt x="1067" y="90"/>
                    <a:pt x="1055" y="103"/>
                  </a:cubicBezTo>
                  <a:lnTo>
                    <a:pt x="991" y="154"/>
                  </a:lnTo>
                  <a:cubicBezTo>
                    <a:pt x="983" y="162"/>
                    <a:pt x="975" y="164"/>
                    <a:pt x="967" y="164"/>
                  </a:cubicBezTo>
                  <a:cubicBezTo>
                    <a:pt x="946" y="164"/>
                    <a:pt x="927" y="147"/>
                    <a:pt x="927" y="130"/>
                  </a:cubicBezTo>
                  <a:lnTo>
                    <a:pt x="927" y="54"/>
                  </a:lnTo>
                  <a:cubicBezTo>
                    <a:pt x="927" y="42"/>
                    <a:pt x="914" y="26"/>
                    <a:pt x="902" y="14"/>
                  </a:cubicBezTo>
                  <a:cubicBezTo>
                    <a:pt x="864" y="5"/>
                    <a:pt x="823" y="1"/>
                    <a:pt x="783" y="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g23a860963e4_0_0"/>
            <p:cNvSpPr/>
            <p:nvPr/>
          </p:nvSpPr>
          <p:spPr>
            <a:xfrm>
              <a:off x="583789" y="4678564"/>
              <a:ext cx="509574" cy="460073"/>
            </a:xfrm>
            <a:custGeom>
              <a:rect b="b" l="l" r="r" t="t"/>
              <a:pathLst>
                <a:path extrusionOk="0" h="2008" w="2224">
                  <a:moveTo>
                    <a:pt x="40" y="1"/>
                  </a:moveTo>
                  <a:cubicBezTo>
                    <a:pt x="28" y="1"/>
                    <a:pt x="16" y="13"/>
                    <a:pt x="0" y="28"/>
                  </a:cubicBezTo>
                  <a:cubicBezTo>
                    <a:pt x="0" y="40"/>
                    <a:pt x="16" y="52"/>
                    <a:pt x="28" y="52"/>
                  </a:cubicBezTo>
                  <a:cubicBezTo>
                    <a:pt x="40" y="52"/>
                    <a:pt x="1130" y="293"/>
                    <a:pt x="1575" y="966"/>
                  </a:cubicBezTo>
                  <a:cubicBezTo>
                    <a:pt x="2019" y="1651"/>
                    <a:pt x="2172" y="1980"/>
                    <a:pt x="2172" y="1992"/>
                  </a:cubicBezTo>
                  <a:cubicBezTo>
                    <a:pt x="2172" y="1992"/>
                    <a:pt x="2184" y="2008"/>
                    <a:pt x="2196" y="2008"/>
                  </a:cubicBezTo>
                  <a:cubicBezTo>
                    <a:pt x="2208" y="1992"/>
                    <a:pt x="2224" y="1980"/>
                    <a:pt x="2208" y="1968"/>
                  </a:cubicBezTo>
                  <a:cubicBezTo>
                    <a:pt x="2208" y="1968"/>
                    <a:pt x="2071" y="1627"/>
                    <a:pt x="1614" y="942"/>
                  </a:cubicBezTo>
                  <a:cubicBezTo>
                    <a:pt x="1170" y="257"/>
                    <a:pt x="52" y="1"/>
                    <a:pt x="40" y="1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g23a860963e4_0_0"/>
            <p:cNvSpPr/>
            <p:nvPr/>
          </p:nvSpPr>
          <p:spPr>
            <a:xfrm>
              <a:off x="1153853" y="4452195"/>
              <a:ext cx="500644" cy="555387"/>
            </a:xfrm>
            <a:custGeom>
              <a:rect b="b" l="l" r="r" t="t"/>
              <a:pathLst>
                <a:path extrusionOk="0" h="2424" w="2185">
                  <a:moveTo>
                    <a:pt x="1515" y="1"/>
                  </a:moveTo>
                  <a:cubicBezTo>
                    <a:pt x="1439" y="1"/>
                    <a:pt x="1363" y="7"/>
                    <a:pt x="1295" y="11"/>
                  </a:cubicBezTo>
                  <a:cubicBezTo>
                    <a:pt x="1182" y="26"/>
                    <a:pt x="1054" y="51"/>
                    <a:pt x="954" y="115"/>
                  </a:cubicBezTo>
                  <a:cubicBezTo>
                    <a:pt x="938" y="127"/>
                    <a:pt x="926" y="151"/>
                    <a:pt x="938" y="163"/>
                  </a:cubicBezTo>
                  <a:lnTo>
                    <a:pt x="966" y="240"/>
                  </a:lnTo>
                  <a:cubicBezTo>
                    <a:pt x="976" y="274"/>
                    <a:pt x="939" y="306"/>
                    <a:pt x="905" y="306"/>
                  </a:cubicBezTo>
                  <a:cubicBezTo>
                    <a:pt x="900" y="306"/>
                    <a:pt x="895" y="305"/>
                    <a:pt x="890" y="303"/>
                  </a:cubicBezTo>
                  <a:lnTo>
                    <a:pt x="814" y="267"/>
                  </a:lnTo>
                  <a:cubicBezTo>
                    <a:pt x="800" y="261"/>
                    <a:pt x="790" y="258"/>
                    <a:pt x="780" y="258"/>
                  </a:cubicBezTo>
                  <a:cubicBezTo>
                    <a:pt x="771" y="258"/>
                    <a:pt x="762" y="261"/>
                    <a:pt x="750" y="267"/>
                  </a:cubicBezTo>
                  <a:cubicBezTo>
                    <a:pt x="573" y="407"/>
                    <a:pt x="457" y="596"/>
                    <a:pt x="369" y="800"/>
                  </a:cubicBezTo>
                  <a:cubicBezTo>
                    <a:pt x="0" y="1625"/>
                    <a:pt x="241" y="2411"/>
                    <a:pt x="281" y="2423"/>
                  </a:cubicBezTo>
                  <a:cubicBezTo>
                    <a:pt x="281" y="2423"/>
                    <a:pt x="281" y="2423"/>
                    <a:pt x="281" y="2423"/>
                  </a:cubicBezTo>
                  <a:cubicBezTo>
                    <a:pt x="318" y="2423"/>
                    <a:pt x="1284" y="1509"/>
                    <a:pt x="1487" y="1369"/>
                  </a:cubicBezTo>
                  <a:cubicBezTo>
                    <a:pt x="1499" y="1357"/>
                    <a:pt x="1511" y="1345"/>
                    <a:pt x="1499" y="1333"/>
                  </a:cubicBezTo>
                  <a:lnTo>
                    <a:pt x="1447" y="1205"/>
                  </a:lnTo>
                  <a:cubicBezTo>
                    <a:pt x="1436" y="1184"/>
                    <a:pt x="1463" y="1151"/>
                    <a:pt x="1496" y="1151"/>
                  </a:cubicBezTo>
                  <a:cubicBezTo>
                    <a:pt x="1501" y="1151"/>
                    <a:pt x="1506" y="1152"/>
                    <a:pt x="1511" y="1153"/>
                  </a:cubicBezTo>
                  <a:lnTo>
                    <a:pt x="1651" y="1205"/>
                  </a:lnTo>
                  <a:cubicBezTo>
                    <a:pt x="1658" y="1208"/>
                    <a:pt x="1664" y="1210"/>
                    <a:pt x="1670" y="1210"/>
                  </a:cubicBezTo>
                  <a:cubicBezTo>
                    <a:pt x="1683" y="1210"/>
                    <a:pt x="1691" y="1201"/>
                    <a:pt x="1700" y="1193"/>
                  </a:cubicBezTo>
                  <a:cubicBezTo>
                    <a:pt x="1943" y="913"/>
                    <a:pt x="2184" y="520"/>
                    <a:pt x="1992" y="179"/>
                  </a:cubicBezTo>
                  <a:lnTo>
                    <a:pt x="1980" y="163"/>
                  </a:lnTo>
                  <a:lnTo>
                    <a:pt x="1968" y="151"/>
                  </a:lnTo>
                  <a:cubicBezTo>
                    <a:pt x="1956" y="151"/>
                    <a:pt x="1943" y="139"/>
                    <a:pt x="1928" y="139"/>
                  </a:cubicBezTo>
                  <a:cubicBezTo>
                    <a:pt x="1916" y="127"/>
                    <a:pt x="1892" y="115"/>
                    <a:pt x="1880" y="102"/>
                  </a:cubicBezTo>
                  <a:cubicBezTo>
                    <a:pt x="1789" y="20"/>
                    <a:pt x="1652" y="1"/>
                    <a:pt x="1515" y="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g23a860963e4_0_0"/>
            <p:cNvSpPr/>
            <p:nvPr/>
          </p:nvSpPr>
          <p:spPr>
            <a:xfrm>
              <a:off x="1183178" y="4477167"/>
              <a:ext cx="412659" cy="678890"/>
            </a:xfrm>
            <a:custGeom>
              <a:rect b="b" l="l" r="r" t="t"/>
              <a:pathLst>
                <a:path extrusionOk="0" h="2963" w="1801">
                  <a:moveTo>
                    <a:pt x="1764" y="1"/>
                  </a:moveTo>
                  <a:cubicBezTo>
                    <a:pt x="1760" y="1"/>
                    <a:pt x="1755" y="2"/>
                    <a:pt x="1752" y="6"/>
                  </a:cubicBezTo>
                  <a:cubicBezTo>
                    <a:pt x="1739" y="6"/>
                    <a:pt x="582" y="663"/>
                    <a:pt x="317" y="1577"/>
                  </a:cubicBezTo>
                  <a:cubicBezTo>
                    <a:pt x="49" y="2491"/>
                    <a:pt x="0" y="2935"/>
                    <a:pt x="0" y="2935"/>
                  </a:cubicBezTo>
                  <a:cubicBezTo>
                    <a:pt x="0" y="2948"/>
                    <a:pt x="13" y="2963"/>
                    <a:pt x="25" y="2963"/>
                  </a:cubicBezTo>
                  <a:cubicBezTo>
                    <a:pt x="37" y="2963"/>
                    <a:pt x="49" y="2963"/>
                    <a:pt x="49" y="2948"/>
                  </a:cubicBezTo>
                  <a:cubicBezTo>
                    <a:pt x="49" y="2935"/>
                    <a:pt x="101" y="2506"/>
                    <a:pt x="369" y="1605"/>
                  </a:cubicBezTo>
                  <a:cubicBezTo>
                    <a:pt x="622" y="691"/>
                    <a:pt x="1764" y="54"/>
                    <a:pt x="1776" y="42"/>
                  </a:cubicBezTo>
                  <a:cubicBezTo>
                    <a:pt x="1788" y="42"/>
                    <a:pt x="1800" y="30"/>
                    <a:pt x="1788" y="18"/>
                  </a:cubicBezTo>
                  <a:cubicBezTo>
                    <a:pt x="1788" y="9"/>
                    <a:pt x="1776" y="1"/>
                    <a:pt x="1764" y="1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g23a860963e4_0_0"/>
            <p:cNvSpPr/>
            <p:nvPr/>
          </p:nvSpPr>
          <p:spPr>
            <a:xfrm>
              <a:off x="622057" y="4046649"/>
              <a:ext cx="613597" cy="809481"/>
            </a:xfrm>
            <a:custGeom>
              <a:rect b="b" l="l" r="r" t="t"/>
              <a:pathLst>
                <a:path extrusionOk="0" h="3533" w="2678">
                  <a:moveTo>
                    <a:pt x="799" y="0"/>
                  </a:moveTo>
                  <a:cubicBezTo>
                    <a:pt x="689" y="0"/>
                    <a:pt x="585" y="19"/>
                    <a:pt x="494" y="70"/>
                  </a:cubicBezTo>
                  <a:cubicBezTo>
                    <a:pt x="470" y="82"/>
                    <a:pt x="442" y="106"/>
                    <a:pt x="418" y="106"/>
                  </a:cubicBezTo>
                  <a:cubicBezTo>
                    <a:pt x="394" y="106"/>
                    <a:pt x="382" y="106"/>
                    <a:pt x="366" y="121"/>
                  </a:cubicBezTo>
                  <a:lnTo>
                    <a:pt x="354" y="121"/>
                  </a:lnTo>
                  <a:cubicBezTo>
                    <a:pt x="342" y="134"/>
                    <a:pt x="330" y="146"/>
                    <a:pt x="330" y="158"/>
                  </a:cubicBezTo>
                  <a:cubicBezTo>
                    <a:pt x="1" y="563"/>
                    <a:pt x="229" y="1148"/>
                    <a:pt x="494" y="1580"/>
                  </a:cubicBezTo>
                  <a:cubicBezTo>
                    <a:pt x="506" y="1604"/>
                    <a:pt x="534" y="1604"/>
                    <a:pt x="558" y="1604"/>
                  </a:cubicBezTo>
                  <a:lnTo>
                    <a:pt x="774" y="1568"/>
                  </a:lnTo>
                  <a:cubicBezTo>
                    <a:pt x="779" y="1566"/>
                    <a:pt x="783" y="1565"/>
                    <a:pt x="788" y="1565"/>
                  </a:cubicBezTo>
                  <a:cubicBezTo>
                    <a:pt x="820" y="1565"/>
                    <a:pt x="849" y="1609"/>
                    <a:pt x="838" y="1644"/>
                  </a:cubicBezTo>
                  <a:lnTo>
                    <a:pt x="735" y="1796"/>
                  </a:lnTo>
                  <a:cubicBezTo>
                    <a:pt x="723" y="1821"/>
                    <a:pt x="735" y="1845"/>
                    <a:pt x="747" y="1857"/>
                  </a:cubicBezTo>
                  <a:cubicBezTo>
                    <a:pt x="988" y="2084"/>
                    <a:pt x="2073" y="3533"/>
                    <a:pt x="2143" y="3533"/>
                  </a:cubicBezTo>
                  <a:cubicBezTo>
                    <a:pt x="2144" y="3533"/>
                    <a:pt x="2144" y="3532"/>
                    <a:pt x="2145" y="3532"/>
                  </a:cubicBezTo>
                  <a:cubicBezTo>
                    <a:pt x="2181" y="3520"/>
                    <a:pt x="2678" y="2518"/>
                    <a:pt x="2373" y="1324"/>
                  </a:cubicBezTo>
                  <a:cubicBezTo>
                    <a:pt x="2297" y="1047"/>
                    <a:pt x="2181" y="755"/>
                    <a:pt x="1965" y="539"/>
                  </a:cubicBezTo>
                  <a:cubicBezTo>
                    <a:pt x="1957" y="530"/>
                    <a:pt x="1936" y="521"/>
                    <a:pt x="1915" y="521"/>
                  </a:cubicBezTo>
                  <a:cubicBezTo>
                    <a:pt x="1906" y="521"/>
                    <a:pt x="1897" y="523"/>
                    <a:pt x="1889" y="526"/>
                  </a:cubicBezTo>
                  <a:lnTo>
                    <a:pt x="1776" y="551"/>
                  </a:lnTo>
                  <a:cubicBezTo>
                    <a:pt x="1772" y="552"/>
                    <a:pt x="1767" y="552"/>
                    <a:pt x="1762" y="552"/>
                  </a:cubicBezTo>
                  <a:cubicBezTo>
                    <a:pt x="1714" y="552"/>
                    <a:pt x="1663" y="499"/>
                    <a:pt x="1688" y="462"/>
                  </a:cubicBezTo>
                  <a:lnTo>
                    <a:pt x="1737" y="362"/>
                  </a:lnTo>
                  <a:cubicBezTo>
                    <a:pt x="1752" y="335"/>
                    <a:pt x="1752" y="310"/>
                    <a:pt x="1725" y="286"/>
                  </a:cubicBezTo>
                  <a:cubicBezTo>
                    <a:pt x="1612" y="182"/>
                    <a:pt x="1447" y="121"/>
                    <a:pt x="1295" y="82"/>
                  </a:cubicBezTo>
                  <a:cubicBezTo>
                    <a:pt x="1141" y="43"/>
                    <a:pt x="964" y="0"/>
                    <a:pt x="799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g23a860963e4_0_0"/>
            <p:cNvSpPr/>
            <p:nvPr/>
          </p:nvSpPr>
          <p:spPr>
            <a:xfrm>
              <a:off x="720574" y="4065897"/>
              <a:ext cx="413346" cy="993923"/>
            </a:xfrm>
            <a:custGeom>
              <a:rect b="b" l="l" r="r" t="t"/>
              <a:pathLst>
                <a:path extrusionOk="0" h="4338" w="1804">
                  <a:moveTo>
                    <a:pt x="33" y="1"/>
                  </a:moveTo>
                  <a:cubicBezTo>
                    <a:pt x="27" y="1"/>
                    <a:pt x="20" y="4"/>
                    <a:pt x="12" y="10"/>
                  </a:cubicBezTo>
                  <a:cubicBezTo>
                    <a:pt x="0" y="22"/>
                    <a:pt x="12" y="37"/>
                    <a:pt x="12" y="50"/>
                  </a:cubicBezTo>
                  <a:cubicBezTo>
                    <a:pt x="40" y="62"/>
                    <a:pt x="1435" y="1164"/>
                    <a:pt x="1587" y="2446"/>
                  </a:cubicBezTo>
                  <a:cubicBezTo>
                    <a:pt x="1751" y="3716"/>
                    <a:pt x="1715" y="4313"/>
                    <a:pt x="1715" y="4313"/>
                  </a:cubicBezTo>
                  <a:cubicBezTo>
                    <a:pt x="1715" y="4325"/>
                    <a:pt x="1727" y="4338"/>
                    <a:pt x="1739" y="4338"/>
                  </a:cubicBezTo>
                  <a:cubicBezTo>
                    <a:pt x="1751" y="4338"/>
                    <a:pt x="1764" y="4338"/>
                    <a:pt x="1764" y="4325"/>
                  </a:cubicBezTo>
                  <a:cubicBezTo>
                    <a:pt x="1764" y="4313"/>
                    <a:pt x="1803" y="3716"/>
                    <a:pt x="1639" y="2434"/>
                  </a:cubicBezTo>
                  <a:cubicBezTo>
                    <a:pt x="1486" y="1140"/>
                    <a:pt x="64" y="22"/>
                    <a:pt x="52" y="10"/>
                  </a:cubicBezTo>
                  <a:cubicBezTo>
                    <a:pt x="46" y="4"/>
                    <a:pt x="40" y="1"/>
                    <a:pt x="33" y="1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g23a860963e4_0_0"/>
            <p:cNvSpPr/>
            <p:nvPr/>
          </p:nvSpPr>
          <p:spPr>
            <a:xfrm>
              <a:off x="781985" y="5146892"/>
              <a:ext cx="715336" cy="741891"/>
            </a:xfrm>
            <a:custGeom>
              <a:rect b="b" l="l" r="r" t="t"/>
              <a:pathLst>
                <a:path extrusionOk="0" h="3238" w="3122">
                  <a:moveTo>
                    <a:pt x="0" y="0"/>
                  </a:moveTo>
                  <a:lnTo>
                    <a:pt x="49" y="1231"/>
                  </a:lnTo>
                  <a:lnTo>
                    <a:pt x="153" y="2120"/>
                  </a:lnTo>
                  <a:cubicBezTo>
                    <a:pt x="216" y="2753"/>
                    <a:pt x="749" y="3237"/>
                    <a:pt x="1395" y="3237"/>
                  </a:cubicBezTo>
                  <a:lnTo>
                    <a:pt x="1724" y="3237"/>
                  </a:lnTo>
                  <a:cubicBezTo>
                    <a:pt x="2360" y="3237"/>
                    <a:pt x="2893" y="2753"/>
                    <a:pt x="2957" y="2120"/>
                  </a:cubicBezTo>
                  <a:lnTo>
                    <a:pt x="31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g23a860963e4_0_0"/>
            <p:cNvSpPr/>
            <p:nvPr/>
          </p:nvSpPr>
          <p:spPr>
            <a:xfrm>
              <a:off x="758156" y="5062347"/>
              <a:ext cx="762307" cy="116851"/>
            </a:xfrm>
            <a:custGeom>
              <a:rect b="b" l="l" r="r" t="t"/>
              <a:pathLst>
                <a:path extrusionOk="0" h="510" w="3327">
                  <a:moveTo>
                    <a:pt x="77" y="1"/>
                  </a:moveTo>
                  <a:cubicBezTo>
                    <a:pt x="40" y="1"/>
                    <a:pt x="1" y="40"/>
                    <a:pt x="1" y="89"/>
                  </a:cubicBezTo>
                  <a:lnTo>
                    <a:pt x="1" y="433"/>
                  </a:lnTo>
                  <a:cubicBezTo>
                    <a:pt x="1" y="470"/>
                    <a:pt x="40" y="509"/>
                    <a:pt x="77" y="509"/>
                  </a:cubicBezTo>
                  <a:lnTo>
                    <a:pt x="3238" y="509"/>
                  </a:lnTo>
                  <a:cubicBezTo>
                    <a:pt x="3290" y="509"/>
                    <a:pt x="3326" y="470"/>
                    <a:pt x="3326" y="433"/>
                  </a:cubicBezTo>
                  <a:lnTo>
                    <a:pt x="3326" y="89"/>
                  </a:lnTo>
                  <a:cubicBezTo>
                    <a:pt x="3326" y="40"/>
                    <a:pt x="3290" y="1"/>
                    <a:pt x="3238" y="1"/>
                  </a:cubicBezTo>
                  <a:close/>
                </a:path>
              </a:pathLst>
            </a:custGeom>
            <a:solidFill>
              <a:srgbClr val="852E06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g23a860963e4_0_0"/>
            <p:cNvSpPr/>
            <p:nvPr/>
          </p:nvSpPr>
          <p:spPr>
            <a:xfrm>
              <a:off x="3732864" y="1207136"/>
              <a:ext cx="244482" cy="116851"/>
            </a:xfrm>
            <a:custGeom>
              <a:rect b="b" l="l" r="r" t="t"/>
              <a:pathLst>
                <a:path extrusionOk="0" h="510" w="1067">
                  <a:moveTo>
                    <a:pt x="253" y="1"/>
                  </a:moveTo>
                  <a:cubicBezTo>
                    <a:pt x="113" y="1"/>
                    <a:pt x="1" y="116"/>
                    <a:pt x="1" y="256"/>
                  </a:cubicBezTo>
                  <a:cubicBezTo>
                    <a:pt x="1" y="393"/>
                    <a:pt x="113" y="509"/>
                    <a:pt x="253" y="509"/>
                  </a:cubicBezTo>
                  <a:lnTo>
                    <a:pt x="814" y="509"/>
                  </a:lnTo>
                  <a:cubicBezTo>
                    <a:pt x="951" y="509"/>
                    <a:pt x="1066" y="393"/>
                    <a:pt x="1066" y="256"/>
                  </a:cubicBezTo>
                  <a:cubicBezTo>
                    <a:pt x="1066" y="116"/>
                    <a:pt x="951" y="1"/>
                    <a:pt x="814" y="1"/>
                  </a:cubicBezTo>
                  <a:close/>
                </a:path>
              </a:pathLst>
            </a:custGeom>
            <a:solidFill>
              <a:srgbClr val="F6EEE2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g23a860963e4_0_0"/>
            <p:cNvSpPr/>
            <p:nvPr/>
          </p:nvSpPr>
          <p:spPr>
            <a:xfrm>
              <a:off x="3727368" y="1201640"/>
              <a:ext cx="255474" cy="127850"/>
            </a:xfrm>
            <a:custGeom>
              <a:rect b="b" l="l" r="r" t="t"/>
              <a:pathLst>
                <a:path extrusionOk="0" h="558" w="1115">
                  <a:moveTo>
                    <a:pt x="838" y="52"/>
                  </a:moveTo>
                  <a:cubicBezTo>
                    <a:pt x="963" y="52"/>
                    <a:pt x="1066" y="152"/>
                    <a:pt x="1066" y="280"/>
                  </a:cubicBezTo>
                  <a:cubicBezTo>
                    <a:pt x="1066" y="405"/>
                    <a:pt x="963" y="509"/>
                    <a:pt x="838" y="509"/>
                  </a:cubicBezTo>
                  <a:lnTo>
                    <a:pt x="277" y="509"/>
                  </a:lnTo>
                  <a:cubicBezTo>
                    <a:pt x="152" y="509"/>
                    <a:pt x="49" y="405"/>
                    <a:pt x="49" y="280"/>
                  </a:cubicBezTo>
                  <a:cubicBezTo>
                    <a:pt x="49" y="152"/>
                    <a:pt x="152" y="52"/>
                    <a:pt x="277" y="52"/>
                  </a:cubicBezTo>
                  <a:close/>
                  <a:moveTo>
                    <a:pt x="277" y="0"/>
                  </a:moveTo>
                  <a:cubicBezTo>
                    <a:pt x="125" y="0"/>
                    <a:pt x="0" y="128"/>
                    <a:pt x="0" y="280"/>
                  </a:cubicBezTo>
                  <a:cubicBezTo>
                    <a:pt x="0" y="433"/>
                    <a:pt x="125" y="558"/>
                    <a:pt x="277" y="558"/>
                  </a:cubicBezTo>
                  <a:lnTo>
                    <a:pt x="838" y="558"/>
                  </a:lnTo>
                  <a:cubicBezTo>
                    <a:pt x="990" y="558"/>
                    <a:pt x="1115" y="433"/>
                    <a:pt x="1115" y="280"/>
                  </a:cubicBezTo>
                  <a:cubicBezTo>
                    <a:pt x="1115" y="128"/>
                    <a:pt x="990" y="0"/>
                    <a:pt x="838" y="0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g23a860963e4_0_0"/>
            <p:cNvSpPr/>
            <p:nvPr/>
          </p:nvSpPr>
          <p:spPr>
            <a:xfrm>
              <a:off x="3732864" y="1483458"/>
              <a:ext cx="241730" cy="241722"/>
            </a:xfrm>
            <a:custGeom>
              <a:rect b="b" l="l" r="r" t="t"/>
              <a:pathLst>
                <a:path extrusionOk="0" h="1055" w="1055">
                  <a:moveTo>
                    <a:pt x="533" y="1"/>
                  </a:moveTo>
                  <a:cubicBezTo>
                    <a:pt x="241" y="1"/>
                    <a:pt x="1" y="241"/>
                    <a:pt x="1" y="521"/>
                  </a:cubicBezTo>
                  <a:cubicBezTo>
                    <a:pt x="1" y="814"/>
                    <a:pt x="241" y="1054"/>
                    <a:pt x="533" y="1054"/>
                  </a:cubicBezTo>
                  <a:cubicBezTo>
                    <a:pt x="826" y="1054"/>
                    <a:pt x="1054" y="814"/>
                    <a:pt x="1054" y="521"/>
                  </a:cubicBezTo>
                  <a:cubicBezTo>
                    <a:pt x="1054" y="241"/>
                    <a:pt x="826" y="1"/>
                    <a:pt x="533" y="1"/>
                  </a:cubicBezTo>
                  <a:close/>
                </a:path>
              </a:pathLst>
            </a:custGeom>
            <a:solidFill>
              <a:srgbClr val="F6EEE2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g23a860963e4_0_0"/>
            <p:cNvSpPr/>
            <p:nvPr/>
          </p:nvSpPr>
          <p:spPr>
            <a:xfrm>
              <a:off x="3727368" y="1477963"/>
              <a:ext cx="252730" cy="252722"/>
            </a:xfrm>
            <a:custGeom>
              <a:rect b="b" l="l" r="r" t="t"/>
              <a:pathLst>
                <a:path extrusionOk="0" h="1103" w="1103">
                  <a:moveTo>
                    <a:pt x="557" y="49"/>
                  </a:moveTo>
                  <a:cubicBezTo>
                    <a:pt x="838" y="49"/>
                    <a:pt x="1051" y="277"/>
                    <a:pt x="1051" y="545"/>
                  </a:cubicBezTo>
                  <a:cubicBezTo>
                    <a:pt x="1051" y="826"/>
                    <a:pt x="838" y="1054"/>
                    <a:pt x="557" y="1054"/>
                  </a:cubicBezTo>
                  <a:cubicBezTo>
                    <a:pt x="277" y="1054"/>
                    <a:pt x="49" y="826"/>
                    <a:pt x="49" y="545"/>
                  </a:cubicBezTo>
                  <a:cubicBezTo>
                    <a:pt x="49" y="277"/>
                    <a:pt x="277" y="49"/>
                    <a:pt x="557" y="49"/>
                  </a:cubicBezTo>
                  <a:close/>
                  <a:moveTo>
                    <a:pt x="557" y="0"/>
                  </a:moveTo>
                  <a:cubicBezTo>
                    <a:pt x="253" y="0"/>
                    <a:pt x="0" y="253"/>
                    <a:pt x="0" y="545"/>
                  </a:cubicBezTo>
                  <a:cubicBezTo>
                    <a:pt x="0" y="850"/>
                    <a:pt x="253" y="1103"/>
                    <a:pt x="557" y="1103"/>
                  </a:cubicBezTo>
                  <a:cubicBezTo>
                    <a:pt x="862" y="1103"/>
                    <a:pt x="1103" y="850"/>
                    <a:pt x="1103" y="545"/>
                  </a:cubicBezTo>
                  <a:cubicBezTo>
                    <a:pt x="1103" y="253"/>
                    <a:pt x="862" y="0"/>
                    <a:pt x="557" y="0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g23a860963e4_0_0"/>
            <p:cNvSpPr/>
            <p:nvPr/>
          </p:nvSpPr>
          <p:spPr>
            <a:xfrm>
              <a:off x="3845829" y="710397"/>
              <a:ext cx="228" cy="496956"/>
            </a:xfrm>
            <a:custGeom>
              <a:rect b="b" l="l" r="r" t="t"/>
              <a:pathLst>
                <a:path extrusionOk="0" h="2169" w="1">
                  <a:moveTo>
                    <a:pt x="1" y="2169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6EEE2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g23a860963e4_0_0"/>
            <p:cNvSpPr/>
            <p:nvPr/>
          </p:nvSpPr>
          <p:spPr>
            <a:xfrm>
              <a:off x="3840324" y="710397"/>
              <a:ext cx="12143" cy="496956"/>
            </a:xfrm>
            <a:custGeom>
              <a:rect b="b" l="l" r="r" t="t"/>
              <a:pathLst>
                <a:path extrusionOk="0" h="2169" w="52">
                  <a:moveTo>
                    <a:pt x="1" y="0"/>
                  </a:moveTo>
                  <a:lnTo>
                    <a:pt x="1" y="2169"/>
                  </a:lnTo>
                  <a:lnTo>
                    <a:pt x="52" y="2169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g23a860963e4_0_0"/>
            <p:cNvSpPr/>
            <p:nvPr/>
          </p:nvSpPr>
          <p:spPr>
            <a:xfrm>
              <a:off x="3494123" y="1253880"/>
              <a:ext cx="721744" cy="363151"/>
            </a:xfrm>
            <a:custGeom>
              <a:rect b="b" l="l" r="r" t="t"/>
              <a:pathLst>
                <a:path extrusionOk="0" h="1585" w="3150">
                  <a:moveTo>
                    <a:pt x="1575" y="1"/>
                  </a:moveTo>
                  <a:cubicBezTo>
                    <a:pt x="698" y="1"/>
                    <a:pt x="1" y="698"/>
                    <a:pt x="1" y="1575"/>
                  </a:cubicBezTo>
                  <a:cubicBezTo>
                    <a:pt x="1" y="1581"/>
                    <a:pt x="788" y="1584"/>
                    <a:pt x="1575" y="1584"/>
                  </a:cubicBezTo>
                  <a:cubicBezTo>
                    <a:pt x="2363" y="1584"/>
                    <a:pt x="3150" y="1581"/>
                    <a:pt x="3150" y="1575"/>
                  </a:cubicBezTo>
                  <a:cubicBezTo>
                    <a:pt x="3150" y="698"/>
                    <a:pt x="2437" y="1"/>
                    <a:pt x="1575" y="1"/>
                  </a:cubicBezTo>
                  <a:close/>
                </a:path>
              </a:pathLst>
            </a:custGeom>
            <a:solidFill>
              <a:srgbClr val="F6EEE2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g23a860963e4_0_0"/>
            <p:cNvSpPr/>
            <p:nvPr/>
          </p:nvSpPr>
          <p:spPr>
            <a:xfrm>
              <a:off x="3488618" y="1248375"/>
              <a:ext cx="732971" cy="372087"/>
            </a:xfrm>
            <a:custGeom>
              <a:rect b="b" l="l" r="r" t="t"/>
              <a:pathLst>
                <a:path extrusionOk="0" h="1624" w="3199">
                  <a:moveTo>
                    <a:pt x="1599" y="49"/>
                  </a:moveTo>
                  <a:cubicBezTo>
                    <a:pt x="2449" y="49"/>
                    <a:pt x="3134" y="722"/>
                    <a:pt x="3147" y="1572"/>
                  </a:cubicBezTo>
                  <a:cubicBezTo>
                    <a:pt x="3014" y="1578"/>
                    <a:pt x="2304" y="1581"/>
                    <a:pt x="1595" y="1581"/>
                  </a:cubicBezTo>
                  <a:cubicBezTo>
                    <a:pt x="886" y="1581"/>
                    <a:pt x="179" y="1578"/>
                    <a:pt x="52" y="1572"/>
                  </a:cubicBezTo>
                  <a:cubicBezTo>
                    <a:pt x="65" y="722"/>
                    <a:pt x="750" y="49"/>
                    <a:pt x="1599" y="49"/>
                  </a:cubicBezTo>
                  <a:close/>
                  <a:moveTo>
                    <a:pt x="1599" y="0"/>
                  </a:moveTo>
                  <a:cubicBezTo>
                    <a:pt x="710" y="0"/>
                    <a:pt x="1" y="710"/>
                    <a:pt x="1" y="1599"/>
                  </a:cubicBezTo>
                  <a:cubicBezTo>
                    <a:pt x="1" y="1623"/>
                    <a:pt x="1" y="1623"/>
                    <a:pt x="509" y="1623"/>
                  </a:cubicBezTo>
                  <a:lnTo>
                    <a:pt x="2678" y="1623"/>
                  </a:lnTo>
                  <a:cubicBezTo>
                    <a:pt x="3198" y="1623"/>
                    <a:pt x="3198" y="1623"/>
                    <a:pt x="3198" y="1599"/>
                  </a:cubicBezTo>
                  <a:cubicBezTo>
                    <a:pt x="3198" y="710"/>
                    <a:pt x="2474" y="0"/>
                    <a:pt x="1599" y="0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g23a860963e4_0_0"/>
            <p:cNvSpPr/>
            <p:nvPr/>
          </p:nvSpPr>
          <p:spPr>
            <a:xfrm>
              <a:off x="2404177" y="5518760"/>
              <a:ext cx="279533" cy="157176"/>
            </a:xfrm>
            <a:custGeom>
              <a:rect b="b" l="l" r="r" t="t"/>
              <a:pathLst>
                <a:path extrusionOk="0" h="686" w="1220">
                  <a:moveTo>
                    <a:pt x="1" y="0"/>
                  </a:moveTo>
                  <a:lnTo>
                    <a:pt x="1" y="686"/>
                  </a:lnTo>
                  <a:lnTo>
                    <a:pt x="1167" y="661"/>
                  </a:lnTo>
                  <a:lnTo>
                    <a:pt x="1219" y="4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A286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g23a860963e4_0_0"/>
            <p:cNvSpPr/>
            <p:nvPr/>
          </p:nvSpPr>
          <p:spPr>
            <a:xfrm>
              <a:off x="2392491" y="5658298"/>
              <a:ext cx="605119" cy="303122"/>
            </a:xfrm>
            <a:custGeom>
              <a:rect b="b" l="l" r="r" t="t"/>
              <a:pathLst>
                <a:path extrusionOk="0" h="1323" w="2641">
                  <a:moveTo>
                    <a:pt x="1334" y="0"/>
                  </a:moveTo>
                  <a:lnTo>
                    <a:pt x="12" y="28"/>
                  </a:lnTo>
                  <a:lnTo>
                    <a:pt x="0" y="1143"/>
                  </a:lnTo>
                  <a:cubicBezTo>
                    <a:pt x="0" y="1206"/>
                    <a:pt x="52" y="1270"/>
                    <a:pt x="116" y="1270"/>
                  </a:cubicBezTo>
                  <a:lnTo>
                    <a:pt x="2501" y="1322"/>
                  </a:lnTo>
                  <a:cubicBezTo>
                    <a:pt x="2601" y="1322"/>
                    <a:pt x="2641" y="1206"/>
                    <a:pt x="2577" y="1143"/>
                  </a:cubicBezTo>
                  <a:lnTo>
                    <a:pt x="1511" y="168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g23a860963e4_0_0"/>
            <p:cNvSpPr/>
            <p:nvPr/>
          </p:nvSpPr>
          <p:spPr>
            <a:xfrm>
              <a:off x="2392491" y="5899791"/>
              <a:ext cx="605119" cy="61630"/>
            </a:xfrm>
            <a:custGeom>
              <a:rect b="b" l="l" r="r" t="t"/>
              <a:pathLst>
                <a:path extrusionOk="0" h="269" w="2641">
                  <a:moveTo>
                    <a:pt x="0" y="0"/>
                  </a:moveTo>
                  <a:lnTo>
                    <a:pt x="0" y="89"/>
                  </a:lnTo>
                  <a:cubicBezTo>
                    <a:pt x="0" y="152"/>
                    <a:pt x="52" y="216"/>
                    <a:pt x="116" y="216"/>
                  </a:cubicBezTo>
                  <a:lnTo>
                    <a:pt x="2501" y="268"/>
                  </a:lnTo>
                  <a:cubicBezTo>
                    <a:pt x="2601" y="268"/>
                    <a:pt x="2641" y="152"/>
                    <a:pt x="2577" y="89"/>
                  </a:cubicBezTo>
                  <a:lnTo>
                    <a:pt x="2537" y="52"/>
                  </a:lnTo>
                  <a:cubicBezTo>
                    <a:pt x="2513" y="64"/>
                    <a:pt x="2501" y="76"/>
                    <a:pt x="2461" y="76"/>
                  </a:cubicBezTo>
                  <a:lnTo>
                    <a:pt x="76" y="28"/>
                  </a:lnTo>
                  <a:cubicBezTo>
                    <a:pt x="52" y="28"/>
                    <a:pt x="25" y="12"/>
                    <a:pt x="0" y="0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g23a860963e4_0_0"/>
            <p:cNvSpPr/>
            <p:nvPr/>
          </p:nvSpPr>
          <p:spPr>
            <a:xfrm>
              <a:off x="2386766" y="5899791"/>
              <a:ext cx="520807" cy="20391"/>
            </a:xfrm>
            <a:custGeom>
              <a:rect b="b" l="l" r="r" t="t"/>
              <a:pathLst>
                <a:path extrusionOk="0" h="89" w="2273">
                  <a:moveTo>
                    <a:pt x="25" y="0"/>
                  </a:moveTo>
                  <a:cubicBezTo>
                    <a:pt x="13" y="0"/>
                    <a:pt x="1" y="12"/>
                    <a:pt x="1" y="28"/>
                  </a:cubicBezTo>
                  <a:cubicBezTo>
                    <a:pt x="1" y="40"/>
                    <a:pt x="13" y="52"/>
                    <a:pt x="25" y="52"/>
                  </a:cubicBezTo>
                  <a:lnTo>
                    <a:pt x="2245" y="89"/>
                  </a:lnTo>
                  <a:cubicBezTo>
                    <a:pt x="2273" y="89"/>
                    <a:pt x="2273" y="76"/>
                    <a:pt x="2273" y="64"/>
                  </a:cubicBezTo>
                  <a:cubicBezTo>
                    <a:pt x="2273" y="52"/>
                    <a:pt x="2273" y="40"/>
                    <a:pt x="2258" y="40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g23a860963e4_0_0"/>
            <p:cNvSpPr/>
            <p:nvPr/>
          </p:nvSpPr>
          <p:spPr>
            <a:xfrm>
              <a:off x="2456654" y="5733214"/>
              <a:ext cx="107688" cy="99669"/>
            </a:xfrm>
            <a:custGeom>
              <a:rect b="b" l="l" r="r" t="t"/>
              <a:pathLst>
                <a:path extrusionOk="0" h="435" w="470">
                  <a:moveTo>
                    <a:pt x="229" y="42"/>
                  </a:moveTo>
                  <a:cubicBezTo>
                    <a:pt x="241" y="42"/>
                    <a:pt x="253" y="42"/>
                    <a:pt x="265" y="54"/>
                  </a:cubicBezTo>
                  <a:cubicBezTo>
                    <a:pt x="317" y="54"/>
                    <a:pt x="354" y="82"/>
                    <a:pt x="381" y="118"/>
                  </a:cubicBezTo>
                  <a:cubicBezTo>
                    <a:pt x="405" y="158"/>
                    <a:pt x="405" y="206"/>
                    <a:pt x="405" y="258"/>
                  </a:cubicBezTo>
                  <a:cubicBezTo>
                    <a:pt x="393" y="298"/>
                    <a:pt x="369" y="334"/>
                    <a:pt x="329" y="359"/>
                  </a:cubicBezTo>
                  <a:cubicBezTo>
                    <a:pt x="302" y="379"/>
                    <a:pt x="267" y="391"/>
                    <a:pt x="235" y="391"/>
                  </a:cubicBezTo>
                  <a:cubicBezTo>
                    <a:pt x="223" y="391"/>
                    <a:pt x="212" y="389"/>
                    <a:pt x="201" y="386"/>
                  </a:cubicBezTo>
                  <a:cubicBezTo>
                    <a:pt x="113" y="374"/>
                    <a:pt x="49" y="283"/>
                    <a:pt x="64" y="182"/>
                  </a:cubicBezTo>
                  <a:cubicBezTo>
                    <a:pt x="76" y="146"/>
                    <a:pt x="101" y="106"/>
                    <a:pt x="140" y="82"/>
                  </a:cubicBezTo>
                  <a:cubicBezTo>
                    <a:pt x="165" y="54"/>
                    <a:pt x="201" y="42"/>
                    <a:pt x="229" y="42"/>
                  </a:cubicBezTo>
                  <a:close/>
                  <a:moveTo>
                    <a:pt x="230" y="1"/>
                  </a:moveTo>
                  <a:cubicBezTo>
                    <a:pt x="189" y="1"/>
                    <a:pt x="151" y="12"/>
                    <a:pt x="113" y="30"/>
                  </a:cubicBezTo>
                  <a:cubicBezTo>
                    <a:pt x="64" y="69"/>
                    <a:pt x="25" y="118"/>
                    <a:pt x="13" y="182"/>
                  </a:cubicBezTo>
                  <a:cubicBezTo>
                    <a:pt x="0" y="234"/>
                    <a:pt x="13" y="298"/>
                    <a:pt x="49" y="347"/>
                  </a:cubicBezTo>
                  <a:cubicBezTo>
                    <a:pt x="89" y="398"/>
                    <a:pt x="140" y="423"/>
                    <a:pt x="189" y="435"/>
                  </a:cubicBezTo>
                  <a:lnTo>
                    <a:pt x="241" y="435"/>
                  </a:lnTo>
                  <a:cubicBezTo>
                    <a:pt x="277" y="435"/>
                    <a:pt x="317" y="423"/>
                    <a:pt x="354" y="398"/>
                  </a:cubicBezTo>
                  <a:cubicBezTo>
                    <a:pt x="405" y="374"/>
                    <a:pt x="445" y="322"/>
                    <a:pt x="457" y="258"/>
                  </a:cubicBezTo>
                  <a:cubicBezTo>
                    <a:pt x="469" y="206"/>
                    <a:pt x="457" y="146"/>
                    <a:pt x="418" y="94"/>
                  </a:cubicBezTo>
                  <a:cubicBezTo>
                    <a:pt x="381" y="42"/>
                    <a:pt x="329" y="18"/>
                    <a:pt x="277" y="5"/>
                  </a:cubicBezTo>
                  <a:cubicBezTo>
                    <a:pt x="261" y="2"/>
                    <a:pt x="246" y="1"/>
                    <a:pt x="2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g23a860963e4_0_0"/>
            <p:cNvSpPr/>
            <p:nvPr/>
          </p:nvSpPr>
          <p:spPr>
            <a:xfrm>
              <a:off x="2686232" y="5691061"/>
              <a:ext cx="58201" cy="60944"/>
            </a:xfrm>
            <a:custGeom>
              <a:rect b="b" l="l" r="r" t="t"/>
              <a:pathLst>
                <a:path extrusionOk="0" h="266" w="254">
                  <a:moveTo>
                    <a:pt x="235" y="1"/>
                  </a:moveTo>
                  <a:cubicBezTo>
                    <a:pt x="229" y="1"/>
                    <a:pt x="223" y="4"/>
                    <a:pt x="217" y="10"/>
                  </a:cubicBezTo>
                  <a:lnTo>
                    <a:pt x="12" y="226"/>
                  </a:lnTo>
                  <a:cubicBezTo>
                    <a:pt x="0" y="238"/>
                    <a:pt x="0" y="253"/>
                    <a:pt x="12" y="266"/>
                  </a:cubicBezTo>
                  <a:lnTo>
                    <a:pt x="25" y="266"/>
                  </a:lnTo>
                  <a:cubicBezTo>
                    <a:pt x="37" y="266"/>
                    <a:pt x="37" y="266"/>
                    <a:pt x="52" y="253"/>
                  </a:cubicBezTo>
                  <a:lnTo>
                    <a:pt x="253" y="37"/>
                  </a:lnTo>
                  <a:lnTo>
                    <a:pt x="253" y="10"/>
                  </a:lnTo>
                  <a:cubicBezTo>
                    <a:pt x="247" y="4"/>
                    <a:pt x="241" y="1"/>
                    <a:pt x="2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g23a860963e4_0_0"/>
            <p:cNvSpPr/>
            <p:nvPr/>
          </p:nvSpPr>
          <p:spPr>
            <a:xfrm>
              <a:off x="2723805" y="5725881"/>
              <a:ext cx="58201" cy="60944"/>
            </a:xfrm>
            <a:custGeom>
              <a:rect b="b" l="l" r="r" t="t"/>
              <a:pathLst>
                <a:path extrusionOk="0" h="266" w="254">
                  <a:moveTo>
                    <a:pt x="229" y="1"/>
                  </a:moveTo>
                  <a:cubicBezTo>
                    <a:pt x="223" y="1"/>
                    <a:pt x="217" y="4"/>
                    <a:pt x="217" y="10"/>
                  </a:cubicBezTo>
                  <a:lnTo>
                    <a:pt x="13" y="226"/>
                  </a:lnTo>
                  <a:cubicBezTo>
                    <a:pt x="1" y="238"/>
                    <a:pt x="1" y="254"/>
                    <a:pt x="13" y="266"/>
                  </a:cubicBezTo>
                  <a:lnTo>
                    <a:pt x="53" y="266"/>
                  </a:lnTo>
                  <a:lnTo>
                    <a:pt x="254" y="50"/>
                  </a:lnTo>
                  <a:cubicBezTo>
                    <a:pt x="254" y="37"/>
                    <a:pt x="254" y="25"/>
                    <a:pt x="241" y="10"/>
                  </a:cubicBezTo>
                  <a:cubicBezTo>
                    <a:pt x="241" y="4"/>
                    <a:pt x="235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g23a860963e4_0_0"/>
            <p:cNvSpPr/>
            <p:nvPr/>
          </p:nvSpPr>
          <p:spPr>
            <a:xfrm>
              <a:off x="2758863" y="5760939"/>
              <a:ext cx="57972" cy="60944"/>
            </a:xfrm>
            <a:custGeom>
              <a:rect b="b" l="l" r="r" t="t"/>
              <a:pathLst>
                <a:path extrusionOk="0" h="266" w="253">
                  <a:moveTo>
                    <a:pt x="230" y="0"/>
                  </a:moveTo>
                  <a:cubicBezTo>
                    <a:pt x="222" y="0"/>
                    <a:pt x="216" y="3"/>
                    <a:pt x="216" y="9"/>
                  </a:cubicBezTo>
                  <a:lnTo>
                    <a:pt x="12" y="226"/>
                  </a:lnTo>
                  <a:cubicBezTo>
                    <a:pt x="0" y="238"/>
                    <a:pt x="0" y="253"/>
                    <a:pt x="12" y="265"/>
                  </a:cubicBezTo>
                  <a:lnTo>
                    <a:pt x="52" y="265"/>
                  </a:lnTo>
                  <a:lnTo>
                    <a:pt x="253" y="49"/>
                  </a:lnTo>
                  <a:lnTo>
                    <a:pt x="253" y="9"/>
                  </a:lnTo>
                  <a:cubicBezTo>
                    <a:pt x="247" y="3"/>
                    <a:pt x="238" y="0"/>
                    <a:pt x="2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g23a860963e4_0_0"/>
            <p:cNvSpPr/>
            <p:nvPr/>
          </p:nvSpPr>
          <p:spPr>
            <a:xfrm>
              <a:off x="2648422" y="5576267"/>
              <a:ext cx="67363" cy="114327"/>
            </a:xfrm>
            <a:custGeom>
              <a:rect b="b" l="l" r="r" t="t"/>
              <a:pathLst>
                <a:path extrusionOk="0" h="499" w="294">
                  <a:moveTo>
                    <a:pt x="126" y="42"/>
                  </a:moveTo>
                  <a:cubicBezTo>
                    <a:pt x="153" y="42"/>
                    <a:pt x="165" y="54"/>
                    <a:pt x="190" y="54"/>
                  </a:cubicBezTo>
                  <a:cubicBezTo>
                    <a:pt x="202" y="69"/>
                    <a:pt x="217" y="94"/>
                    <a:pt x="217" y="106"/>
                  </a:cubicBezTo>
                  <a:cubicBezTo>
                    <a:pt x="229" y="170"/>
                    <a:pt x="229" y="386"/>
                    <a:pt x="202" y="435"/>
                  </a:cubicBezTo>
                  <a:cubicBezTo>
                    <a:pt x="165" y="386"/>
                    <a:pt x="77" y="182"/>
                    <a:pt x="65" y="145"/>
                  </a:cubicBezTo>
                  <a:cubicBezTo>
                    <a:pt x="65" y="94"/>
                    <a:pt x="89" y="54"/>
                    <a:pt x="126" y="42"/>
                  </a:cubicBezTo>
                  <a:close/>
                  <a:moveTo>
                    <a:pt x="147" y="0"/>
                  </a:moveTo>
                  <a:cubicBezTo>
                    <a:pt x="136" y="0"/>
                    <a:pt x="125" y="2"/>
                    <a:pt x="114" y="5"/>
                  </a:cubicBezTo>
                  <a:cubicBezTo>
                    <a:pt x="50" y="17"/>
                    <a:pt x="1" y="81"/>
                    <a:pt x="13" y="145"/>
                  </a:cubicBezTo>
                  <a:cubicBezTo>
                    <a:pt x="25" y="194"/>
                    <a:pt x="141" y="462"/>
                    <a:pt x="190" y="486"/>
                  </a:cubicBezTo>
                  <a:cubicBezTo>
                    <a:pt x="190" y="499"/>
                    <a:pt x="202" y="499"/>
                    <a:pt x="202" y="499"/>
                  </a:cubicBezTo>
                  <a:cubicBezTo>
                    <a:pt x="202" y="499"/>
                    <a:pt x="217" y="499"/>
                    <a:pt x="217" y="486"/>
                  </a:cubicBezTo>
                  <a:cubicBezTo>
                    <a:pt x="293" y="450"/>
                    <a:pt x="266" y="118"/>
                    <a:pt x="266" y="106"/>
                  </a:cubicBezTo>
                  <a:cubicBezTo>
                    <a:pt x="266" y="69"/>
                    <a:pt x="241" y="42"/>
                    <a:pt x="217" y="17"/>
                  </a:cubicBezTo>
                  <a:cubicBezTo>
                    <a:pt x="198" y="9"/>
                    <a:pt x="174" y="0"/>
                    <a:pt x="1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g23a860963e4_0_0"/>
            <p:cNvSpPr/>
            <p:nvPr/>
          </p:nvSpPr>
          <p:spPr>
            <a:xfrm>
              <a:off x="2688985" y="5616592"/>
              <a:ext cx="104936" cy="74002"/>
            </a:xfrm>
            <a:custGeom>
              <a:rect b="b" l="l" r="r" t="t"/>
              <a:pathLst>
                <a:path extrusionOk="0" h="323" w="458">
                  <a:moveTo>
                    <a:pt x="317" y="45"/>
                  </a:moveTo>
                  <a:cubicBezTo>
                    <a:pt x="345" y="45"/>
                    <a:pt x="369" y="70"/>
                    <a:pt x="393" y="82"/>
                  </a:cubicBezTo>
                  <a:cubicBezTo>
                    <a:pt x="393" y="106"/>
                    <a:pt x="406" y="134"/>
                    <a:pt x="393" y="146"/>
                  </a:cubicBezTo>
                  <a:cubicBezTo>
                    <a:pt x="393" y="170"/>
                    <a:pt x="381" y="182"/>
                    <a:pt x="357" y="198"/>
                  </a:cubicBezTo>
                  <a:cubicBezTo>
                    <a:pt x="317" y="222"/>
                    <a:pt x="116" y="274"/>
                    <a:pt x="64" y="274"/>
                  </a:cubicBezTo>
                  <a:cubicBezTo>
                    <a:pt x="77" y="222"/>
                    <a:pt x="229" y="94"/>
                    <a:pt x="281" y="58"/>
                  </a:cubicBezTo>
                  <a:cubicBezTo>
                    <a:pt x="293" y="58"/>
                    <a:pt x="305" y="45"/>
                    <a:pt x="317" y="45"/>
                  </a:cubicBezTo>
                  <a:close/>
                  <a:moveTo>
                    <a:pt x="319" y="1"/>
                  </a:moveTo>
                  <a:cubicBezTo>
                    <a:pt x="297" y="1"/>
                    <a:pt x="274" y="6"/>
                    <a:pt x="253" y="18"/>
                  </a:cubicBezTo>
                  <a:cubicBezTo>
                    <a:pt x="217" y="45"/>
                    <a:pt x="25" y="198"/>
                    <a:pt x="13" y="274"/>
                  </a:cubicBezTo>
                  <a:cubicBezTo>
                    <a:pt x="0" y="286"/>
                    <a:pt x="13" y="298"/>
                    <a:pt x="13" y="310"/>
                  </a:cubicBezTo>
                  <a:cubicBezTo>
                    <a:pt x="13" y="310"/>
                    <a:pt x="40" y="323"/>
                    <a:pt x="64" y="323"/>
                  </a:cubicBezTo>
                  <a:cubicBezTo>
                    <a:pt x="153" y="323"/>
                    <a:pt x="369" y="246"/>
                    <a:pt x="381" y="234"/>
                  </a:cubicBezTo>
                  <a:cubicBezTo>
                    <a:pt x="421" y="222"/>
                    <a:pt x="433" y="198"/>
                    <a:pt x="445" y="158"/>
                  </a:cubicBezTo>
                  <a:cubicBezTo>
                    <a:pt x="457" y="134"/>
                    <a:pt x="445" y="94"/>
                    <a:pt x="433" y="58"/>
                  </a:cubicBezTo>
                  <a:cubicBezTo>
                    <a:pt x="406" y="23"/>
                    <a:pt x="363" y="1"/>
                    <a:pt x="3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g23a860963e4_0_0"/>
            <p:cNvSpPr/>
            <p:nvPr/>
          </p:nvSpPr>
          <p:spPr>
            <a:xfrm>
              <a:off x="2008708" y="5518760"/>
              <a:ext cx="279303" cy="157176"/>
            </a:xfrm>
            <a:custGeom>
              <a:rect b="b" l="l" r="r" t="t"/>
              <a:pathLst>
                <a:path extrusionOk="0" h="686" w="1219">
                  <a:moveTo>
                    <a:pt x="0" y="0"/>
                  </a:moveTo>
                  <a:lnTo>
                    <a:pt x="0" y="686"/>
                  </a:lnTo>
                  <a:lnTo>
                    <a:pt x="1167" y="661"/>
                  </a:lnTo>
                  <a:lnTo>
                    <a:pt x="1218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286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g23a860963e4_0_0"/>
            <p:cNvSpPr/>
            <p:nvPr/>
          </p:nvSpPr>
          <p:spPr>
            <a:xfrm>
              <a:off x="1988317" y="5670203"/>
              <a:ext cx="605348" cy="302209"/>
            </a:xfrm>
            <a:custGeom>
              <a:rect b="b" l="l" r="r" t="t"/>
              <a:pathLst>
                <a:path extrusionOk="0" h="1319" w="2642">
                  <a:moveTo>
                    <a:pt x="1332" y="0"/>
                  </a:moveTo>
                  <a:lnTo>
                    <a:pt x="13" y="25"/>
                  </a:lnTo>
                  <a:lnTo>
                    <a:pt x="1" y="1142"/>
                  </a:lnTo>
                  <a:cubicBezTo>
                    <a:pt x="1" y="1206"/>
                    <a:pt x="53" y="1270"/>
                    <a:pt x="114" y="1270"/>
                  </a:cubicBezTo>
                  <a:lnTo>
                    <a:pt x="2501" y="1319"/>
                  </a:lnTo>
                  <a:cubicBezTo>
                    <a:pt x="2602" y="1319"/>
                    <a:pt x="2641" y="1206"/>
                    <a:pt x="2577" y="1142"/>
                  </a:cubicBezTo>
                  <a:lnTo>
                    <a:pt x="1511" y="165"/>
                  </a:lnTo>
                  <a:lnTo>
                    <a:pt x="13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g23a860963e4_0_0"/>
            <p:cNvSpPr/>
            <p:nvPr/>
          </p:nvSpPr>
          <p:spPr>
            <a:xfrm>
              <a:off x="1988317" y="5911477"/>
              <a:ext cx="605348" cy="60944"/>
            </a:xfrm>
            <a:custGeom>
              <a:rect b="b" l="l" r="r" t="t"/>
              <a:pathLst>
                <a:path extrusionOk="0" h="266" w="2642">
                  <a:moveTo>
                    <a:pt x="1" y="1"/>
                  </a:moveTo>
                  <a:lnTo>
                    <a:pt x="1" y="89"/>
                  </a:lnTo>
                  <a:cubicBezTo>
                    <a:pt x="1" y="153"/>
                    <a:pt x="53" y="217"/>
                    <a:pt x="114" y="217"/>
                  </a:cubicBezTo>
                  <a:lnTo>
                    <a:pt x="2501" y="266"/>
                  </a:lnTo>
                  <a:cubicBezTo>
                    <a:pt x="2602" y="266"/>
                    <a:pt x="2641" y="153"/>
                    <a:pt x="2577" y="89"/>
                  </a:cubicBezTo>
                  <a:lnTo>
                    <a:pt x="2538" y="53"/>
                  </a:lnTo>
                  <a:cubicBezTo>
                    <a:pt x="2513" y="65"/>
                    <a:pt x="2501" y="77"/>
                    <a:pt x="2462" y="77"/>
                  </a:cubicBezTo>
                  <a:lnTo>
                    <a:pt x="77" y="25"/>
                  </a:lnTo>
                  <a:cubicBezTo>
                    <a:pt x="53" y="25"/>
                    <a:pt x="25" y="13"/>
                    <a:pt x="1" y="1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g23a860963e4_0_0"/>
            <p:cNvSpPr/>
            <p:nvPr/>
          </p:nvSpPr>
          <p:spPr>
            <a:xfrm>
              <a:off x="1982821" y="5911477"/>
              <a:ext cx="520119" cy="20619"/>
            </a:xfrm>
            <a:custGeom>
              <a:rect b="b" l="l" r="r" t="t"/>
              <a:pathLst>
                <a:path extrusionOk="0" h="90" w="2270">
                  <a:moveTo>
                    <a:pt x="25" y="1"/>
                  </a:moveTo>
                  <a:cubicBezTo>
                    <a:pt x="13" y="1"/>
                    <a:pt x="0" y="13"/>
                    <a:pt x="0" y="25"/>
                  </a:cubicBezTo>
                  <a:cubicBezTo>
                    <a:pt x="0" y="38"/>
                    <a:pt x="13" y="53"/>
                    <a:pt x="25" y="53"/>
                  </a:cubicBezTo>
                  <a:lnTo>
                    <a:pt x="2245" y="89"/>
                  </a:lnTo>
                  <a:cubicBezTo>
                    <a:pt x="2269" y="89"/>
                    <a:pt x="2269" y="77"/>
                    <a:pt x="2269" y="65"/>
                  </a:cubicBezTo>
                  <a:cubicBezTo>
                    <a:pt x="2269" y="53"/>
                    <a:pt x="2269" y="38"/>
                    <a:pt x="2245" y="38"/>
                  </a:cubicBezTo>
                  <a:lnTo>
                    <a:pt x="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g23a860963e4_0_0"/>
            <p:cNvSpPr/>
            <p:nvPr/>
          </p:nvSpPr>
          <p:spPr>
            <a:xfrm>
              <a:off x="2052699" y="5744443"/>
              <a:ext cx="110441" cy="100355"/>
            </a:xfrm>
            <a:custGeom>
              <a:rect b="b" l="l" r="r" t="t"/>
              <a:pathLst>
                <a:path extrusionOk="0" h="438" w="482">
                  <a:moveTo>
                    <a:pt x="228" y="45"/>
                  </a:moveTo>
                  <a:cubicBezTo>
                    <a:pt x="241" y="45"/>
                    <a:pt x="253" y="45"/>
                    <a:pt x="265" y="57"/>
                  </a:cubicBezTo>
                  <a:cubicBezTo>
                    <a:pt x="353" y="69"/>
                    <a:pt x="417" y="157"/>
                    <a:pt x="405" y="261"/>
                  </a:cubicBezTo>
                  <a:cubicBezTo>
                    <a:pt x="393" y="298"/>
                    <a:pt x="365" y="337"/>
                    <a:pt x="329" y="361"/>
                  </a:cubicBezTo>
                  <a:cubicBezTo>
                    <a:pt x="300" y="379"/>
                    <a:pt x="267" y="392"/>
                    <a:pt x="236" y="392"/>
                  </a:cubicBezTo>
                  <a:cubicBezTo>
                    <a:pt x="224" y="392"/>
                    <a:pt x="212" y="390"/>
                    <a:pt x="201" y="386"/>
                  </a:cubicBezTo>
                  <a:cubicBezTo>
                    <a:pt x="152" y="374"/>
                    <a:pt x="113" y="349"/>
                    <a:pt x="88" y="310"/>
                  </a:cubicBezTo>
                  <a:cubicBezTo>
                    <a:pt x="61" y="273"/>
                    <a:pt x="61" y="234"/>
                    <a:pt x="61" y="185"/>
                  </a:cubicBezTo>
                  <a:cubicBezTo>
                    <a:pt x="76" y="109"/>
                    <a:pt x="152" y="45"/>
                    <a:pt x="228" y="45"/>
                  </a:cubicBezTo>
                  <a:close/>
                  <a:moveTo>
                    <a:pt x="231" y="1"/>
                  </a:moveTo>
                  <a:cubicBezTo>
                    <a:pt x="125" y="1"/>
                    <a:pt x="34" y="73"/>
                    <a:pt x="12" y="185"/>
                  </a:cubicBezTo>
                  <a:cubicBezTo>
                    <a:pt x="0" y="234"/>
                    <a:pt x="12" y="298"/>
                    <a:pt x="49" y="349"/>
                  </a:cubicBezTo>
                  <a:cubicBezTo>
                    <a:pt x="88" y="401"/>
                    <a:pt x="125" y="425"/>
                    <a:pt x="189" y="438"/>
                  </a:cubicBezTo>
                  <a:lnTo>
                    <a:pt x="241" y="438"/>
                  </a:lnTo>
                  <a:cubicBezTo>
                    <a:pt x="277" y="438"/>
                    <a:pt x="317" y="425"/>
                    <a:pt x="353" y="401"/>
                  </a:cubicBezTo>
                  <a:cubicBezTo>
                    <a:pt x="405" y="374"/>
                    <a:pt x="442" y="325"/>
                    <a:pt x="457" y="261"/>
                  </a:cubicBezTo>
                  <a:cubicBezTo>
                    <a:pt x="481" y="145"/>
                    <a:pt x="393" y="33"/>
                    <a:pt x="277" y="5"/>
                  </a:cubicBezTo>
                  <a:cubicBezTo>
                    <a:pt x="262" y="2"/>
                    <a:pt x="246" y="1"/>
                    <a:pt x="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g23a860963e4_0_0"/>
            <p:cNvSpPr/>
            <p:nvPr/>
          </p:nvSpPr>
          <p:spPr>
            <a:xfrm>
              <a:off x="2282058" y="5702975"/>
              <a:ext cx="58201" cy="60258"/>
            </a:xfrm>
            <a:custGeom>
              <a:rect b="b" l="l" r="r" t="t"/>
              <a:pathLst>
                <a:path extrusionOk="0" h="263" w="254">
                  <a:moveTo>
                    <a:pt x="235" y="0"/>
                  </a:moveTo>
                  <a:cubicBezTo>
                    <a:pt x="229" y="0"/>
                    <a:pt x="223" y="3"/>
                    <a:pt x="217" y="10"/>
                  </a:cubicBezTo>
                  <a:lnTo>
                    <a:pt x="13" y="226"/>
                  </a:lnTo>
                  <a:cubicBezTo>
                    <a:pt x="1" y="238"/>
                    <a:pt x="1" y="250"/>
                    <a:pt x="13" y="262"/>
                  </a:cubicBezTo>
                  <a:lnTo>
                    <a:pt x="50" y="262"/>
                  </a:lnTo>
                  <a:lnTo>
                    <a:pt x="254" y="34"/>
                  </a:lnTo>
                  <a:lnTo>
                    <a:pt x="254" y="10"/>
                  </a:lnTo>
                  <a:cubicBezTo>
                    <a:pt x="248" y="3"/>
                    <a:pt x="242" y="0"/>
                    <a:pt x="2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g23a860963e4_0_0"/>
            <p:cNvSpPr/>
            <p:nvPr/>
          </p:nvSpPr>
          <p:spPr>
            <a:xfrm>
              <a:off x="2319860" y="5737795"/>
              <a:ext cx="58201" cy="60258"/>
            </a:xfrm>
            <a:custGeom>
              <a:rect b="b" l="l" r="r" t="t"/>
              <a:pathLst>
                <a:path extrusionOk="0" h="263" w="254">
                  <a:moveTo>
                    <a:pt x="229" y="1"/>
                  </a:moveTo>
                  <a:cubicBezTo>
                    <a:pt x="223" y="1"/>
                    <a:pt x="217" y="4"/>
                    <a:pt x="217" y="10"/>
                  </a:cubicBezTo>
                  <a:lnTo>
                    <a:pt x="13" y="226"/>
                  </a:lnTo>
                  <a:cubicBezTo>
                    <a:pt x="0" y="238"/>
                    <a:pt x="0" y="250"/>
                    <a:pt x="13" y="263"/>
                  </a:cubicBezTo>
                  <a:lnTo>
                    <a:pt x="52" y="263"/>
                  </a:lnTo>
                  <a:lnTo>
                    <a:pt x="253" y="49"/>
                  </a:lnTo>
                  <a:cubicBezTo>
                    <a:pt x="253" y="34"/>
                    <a:pt x="253" y="22"/>
                    <a:pt x="241" y="10"/>
                  </a:cubicBezTo>
                  <a:cubicBezTo>
                    <a:pt x="241" y="4"/>
                    <a:pt x="235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g23a860963e4_0_0"/>
            <p:cNvSpPr/>
            <p:nvPr/>
          </p:nvSpPr>
          <p:spPr>
            <a:xfrm>
              <a:off x="2354689" y="5772625"/>
              <a:ext cx="58201" cy="63925"/>
            </a:xfrm>
            <a:custGeom>
              <a:rect b="b" l="l" r="r" t="t"/>
              <a:pathLst>
                <a:path extrusionOk="0" h="279" w="254">
                  <a:moveTo>
                    <a:pt x="231" y="1"/>
                  </a:moveTo>
                  <a:cubicBezTo>
                    <a:pt x="223" y="1"/>
                    <a:pt x="217" y="4"/>
                    <a:pt x="217" y="10"/>
                  </a:cubicBezTo>
                  <a:lnTo>
                    <a:pt x="13" y="226"/>
                  </a:lnTo>
                  <a:cubicBezTo>
                    <a:pt x="1" y="238"/>
                    <a:pt x="1" y="251"/>
                    <a:pt x="13" y="263"/>
                  </a:cubicBezTo>
                  <a:lnTo>
                    <a:pt x="25" y="278"/>
                  </a:lnTo>
                  <a:cubicBezTo>
                    <a:pt x="37" y="278"/>
                    <a:pt x="37" y="263"/>
                    <a:pt x="52" y="263"/>
                  </a:cubicBezTo>
                  <a:lnTo>
                    <a:pt x="253" y="50"/>
                  </a:lnTo>
                  <a:lnTo>
                    <a:pt x="253" y="10"/>
                  </a:lnTo>
                  <a:cubicBezTo>
                    <a:pt x="247" y="4"/>
                    <a:pt x="238" y="1"/>
                    <a:pt x="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g23a860963e4_0_0"/>
            <p:cNvSpPr/>
            <p:nvPr/>
          </p:nvSpPr>
          <p:spPr>
            <a:xfrm>
              <a:off x="2247229" y="5587953"/>
              <a:ext cx="63697" cy="114556"/>
            </a:xfrm>
            <a:custGeom>
              <a:rect b="b" l="l" r="r" t="t"/>
              <a:pathLst>
                <a:path extrusionOk="0" h="500" w="278">
                  <a:moveTo>
                    <a:pt x="126" y="43"/>
                  </a:moveTo>
                  <a:cubicBezTo>
                    <a:pt x="165" y="43"/>
                    <a:pt x="202" y="67"/>
                    <a:pt x="202" y="106"/>
                  </a:cubicBezTo>
                  <a:cubicBezTo>
                    <a:pt x="217" y="170"/>
                    <a:pt x="217" y="384"/>
                    <a:pt x="190" y="435"/>
                  </a:cubicBezTo>
                  <a:cubicBezTo>
                    <a:pt x="153" y="384"/>
                    <a:pt x="65" y="183"/>
                    <a:pt x="49" y="143"/>
                  </a:cubicBezTo>
                  <a:cubicBezTo>
                    <a:pt x="49" y="119"/>
                    <a:pt x="49" y="94"/>
                    <a:pt x="65" y="79"/>
                  </a:cubicBezTo>
                  <a:cubicBezTo>
                    <a:pt x="77" y="67"/>
                    <a:pt x="101" y="55"/>
                    <a:pt x="113" y="55"/>
                  </a:cubicBezTo>
                  <a:lnTo>
                    <a:pt x="126" y="43"/>
                  </a:lnTo>
                  <a:close/>
                  <a:moveTo>
                    <a:pt x="128" y="1"/>
                  </a:moveTo>
                  <a:cubicBezTo>
                    <a:pt x="119" y="1"/>
                    <a:pt x="110" y="1"/>
                    <a:pt x="101" y="3"/>
                  </a:cubicBezTo>
                  <a:cubicBezTo>
                    <a:pt x="77" y="3"/>
                    <a:pt x="49" y="30"/>
                    <a:pt x="25" y="55"/>
                  </a:cubicBezTo>
                  <a:cubicBezTo>
                    <a:pt x="1" y="79"/>
                    <a:pt x="1" y="119"/>
                    <a:pt x="1" y="143"/>
                  </a:cubicBezTo>
                  <a:cubicBezTo>
                    <a:pt x="13" y="195"/>
                    <a:pt x="126" y="460"/>
                    <a:pt x="177" y="487"/>
                  </a:cubicBezTo>
                  <a:cubicBezTo>
                    <a:pt x="177" y="499"/>
                    <a:pt x="190" y="499"/>
                    <a:pt x="190" y="499"/>
                  </a:cubicBezTo>
                  <a:lnTo>
                    <a:pt x="202" y="499"/>
                  </a:lnTo>
                  <a:cubicBezTo>
                    <a:pt x="278" y="448"/>
                    <a:pt x="253" y="119"/>
                    <a:pt x="253" y="106"/>
                  </a:cubicBezTo>
                  <a:cubicBezTo>
                    <a:pt x="243" y="39"/>
                    <a:pt x="192" y="1"/>
                    <a:pt x="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g23a860963e4_0_0"/>
            <p:cNvSpPr/>
            <p:nvPr/>
          </p:nvSpPr>
          <p:spPr>
            <a:xfrm>
              <a:off x="2285039" y="5628506"/>
              <a:ext cx="104707" cy="74002"/>
            </a:xfrm>
            <a:custGeom>
              <a:rect b="b" l="l" r="r" t="t"/>
              <a:pathLst>
                <a:path extrusionOk="0" h="323" w="457">
                  <a:moveTo>
                    <a:pt x="341" y="54"/>
                  </a:moveTo>
                  <a:cubicBezTo>
                    <a:pt x="356" y="54"/>
                    <a:pt x="381" y="70"/>
                    <a:pt x="393" y="94"/>
                  </a:cubicBezTo>
                  <a:cubicBezTo>
                    <a:pt x="393" y="106"/>
                    <a:pt x="405" y="130"/>
                    <a:pt x="393" y="146"/>
                  </a:cubicBezTo>
                  <a:cubicBezTo>
                    <a:pt x="393" y="170"/>
                    <a:pt x="381" y="182"/>
                    <a:pt x="356" y="194"/>
                  </a:cubicBezTo>
                  <a:cubicBezTo>
                    <a:pt x="317" y="222"/>
                    <a:pt x="113" y="271"/>
                    <a:pt x="64" y="271"/>
                  </a:cubicBezTo>
                  <a:cubicBezTo>
                    <a:pt x="76" y="222"/>
                    <a:pt x="229" y="94"/>
                    <a:pt x="280" y="54"/>
                  </a:cubicBezTo>
                  <a:close/>
                  <a:moveTo>
                    <a:pt x="325" y="1"/>
                  </a:moveTo>
                  <a:cubicBezTo>
                    <a:pt x="301" y="1"/>
                    <a:pt x="281" y="9"/>
                    <a:pt x="253" y="18"/>
                  </a:cubicBezTo>
                  <a:cubicBezTo>
                    <a:pt x="216" y="42"/>
                    <a:pt x="25" y="194"/>
                    <a:pt x="12" y="271"/>
                  </a:cubicBezTo>
                  <a:cubicBezTo>
                    <a:pt x="0" y="283"/>
                    <a:pt x="12" y="298"/>
                    <a:pt x="12" y="310"/>
                  </a:cubicBezTo>
                  <a:cubicBezTo>
                    <a:pt x="12" y="310"/>
                    <a:pt x="37" y="322"/>
                    <a:pt x="64" y="322"/>
                  </a:cubicBezTo>
                  <a:cubicBezTo>
                    <a:pt x="152" y="322"/>
                    <a:pt x="369" y="246"/>
                    <a:pt x="381" y="234"/>
                  </a:cubicBezTo>
                  <a:cubicBezTo>
                    <a:pt x="417" y="222"/>
                    <a:pt x="433" y="194"/>
                    <a:pt x="445" y="158"/>
                  </a:cubicBezTo>
                  <a:cubicBezTo>
                    <a:pt x="457" y="130"/>
                    <a:pt x="445" y="94"/>
                    <a:pt x="433" y="70"/>
                  </a:cubicBezTo>
                  <a:cubicBezTo>
                    <a:pt x="417" y="30"/>
                    <a:pt x="381" y="18"/>
                    <a:pt x="356" y="6"/>
                  </a:cubicBezTo>
                  <a:cubicBezTo>
                    <a:pt x="345" y="2"/>
                    <a:pt x="335" y="1"/>
                    <a:pt x="3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g23a860963e4_0_0"/>
            <p:cNvSpPr/>
            <p:nvPr/>
          </p:nvSpPr>
          <p:spPr>
            <a:xfrm>
              <a:off x="1880865" y="3390439"/>
              <a:ext cx="1160073" cy="2201843"/>
            </a:xfrm>
            <a:custGeom>
              <a:rect b="b" l="l" r="r" t="t"/>
              <a:pathLst>
                <a:path extrusionOk="0" h="9610" w="5063">
                  <a:moveTo>
                    <a:pt x="394" y="1"/>
                  </a:moveTo>
                  <a:lnTo>
                    <a:pt x="153" y="713"/>
                  </a:lnTo>
                  <a:cubicBezTo>
                    <a:pt x="13" y="1143"/>
                    <a:pt x="1" y="1615"/>
                    <a:pt x="126" y="2044"/>
                  </a:cubicBezTo>
                  <a:lnTo>
                    <a:pt x="165" y="2148"/>
                  </a:lnTo>
                  <a:lnTo>
                    <a:pt x="394" y="4773"/>
                  </a:lnTo>
                  <a:lnTo>
                    <a:pt x="342" y="9457"/>
                  </a:lnTo>
                  <a:cubicBezTo>
                    <a:pt x="330" y="9545"/>
                    <a:pt x="406" y="9609"/>
                    <a:pt x="494" y="9609"/>
                  </a:cubicBezTo>
                  <a:lnTo>
                    <a:pt x="1816" y="9594"/>
                  </a:lnTo>
                  <a:cubicBezTo>
                    <a:pt x="1892" y="9594"/>
                    <a:pt x="1953" y="9533"/>
                    <a:pt x="1953" y="9469"/>
                  </a:cubicBezTo>
                  <a:lnTo>
                    <a:pt x="2398" y="4849"/>
                  </a:lnTo>
                  <a:lnTo>
                    <a:pt x="2398" y="4697"/>
                  </a:lnTo>
                  <a:lnTo>
                    <a:pt x="2385" y="2617"/>
                  </a:lnTo>
                  <a:lnTo>
                    <a:pt x="3007" y="5065"/>
                  </a:lnTo>
                  <a:lnTo>
                    <a:pt x="2181" y="9381"/>
                  </a:lnTo>
                  <a:cubicBezTo>
                    <a:pt x="2169" y="9469"/>
                    <a:pt x="2233" y="9545"/>
                    <a:pt x="2321" y="9545"/>
                  </a:cubicBezTo>
                  <a:lnTo>
                    <a:pt x="3567" y="9545"/>
                  </a:lnTo>
                  <a:cubicBezTo>
                    <a:pt x="3655" y="9545"/>
                    <a:pt x="3732" y="9481"/>
                    <a:pt x="3756" y="9405"/>
                  </a:cubicBezTo>
                  <a:lnTo>
                    <a:pt x="4938" y="5699"/>
                  </a:lnTo>
                  <a:cubicBezTo>
                    <a:pt x="5050" y="5370"/>
                    <a:pt x="5062" y="5026"/>
                    <a:pt x="4974" y="4697"/>
                  </a:cubicBezTo>
                  <a:lnTo>
                    <a:pt x="3808" y="305"/>
                  </a:lnTo>
                  <a:lnTo>
                    <a:pt x="2209" y="305"/>
                  </a:lnTo>
                  <a:lnTo>
                    <a:pt x="2181" y="1"/>
                  </a:lnTo>
                  <a:close/>
                </a:path>
              </a:pathLst>
            </a:custGeom>
            <a:solidFill>
              <a:srgbClr val="1D958D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g23a860963e4_0_0"/>
            <p:cNvSpPr/>
            <p:nvPr/>
          </p:nvSpPr>
          <p:spPr>
            <a:xfrm>
              <a:off x="2421824" y="3536396"/>
              <a:ext cx="43305" cy="471071"/>
            </a:xfrm>
            <a:custGeom>
              <a:rect b="b" l="l" r="r" t="t"/>
              <a:pathLst>
                <a:path extrusionOk="0" h="2056" w="189">
                  <a:moveTo>
                    <a:pt x="113" y="0"/>
                  </a:moveTo>
                  <a:cubicBezTo>
                    <a:pt x="101" y="0"/>
                    <a:pt x="88" y="12"/>
                    <a:pt x="88" y="37"/>
                  </a:cubicBezTo>
                  <a:lnTo>
                    <a:pt x="125" y="762"/>
                  </a:lnTo>
                  <a:cubicBezTo>
                    <a:pt x="140" y="826"/>
                    <a:pt x="140" y="887"/>
                    <a:pt x="125" y="938"/>
                  </a:cubicBezTo>
                  <a:lnTo>
                    <a:pt x="0" y="2029"/>
                  </a:lnTo>
                  <a:cubicBezTo>
                    <a:pt x="0" y="2044"/>
                    <a:pt x="12" y="2056"/>
                    <a:pt x="24" y="2056"/>
                  </a:cubicBezTo>
                  <a:cubicBezTo>
                    <a:pt x="37" y="2056"/>
                    <a:pt x="49" y="2056"/>
                    <a:pt x="49" y="2029"/>
                  </a:cubicBezTo>
                  <a:lnTo>
                    <a:pt x="177" y="950"/>
                  </a:lnTo>
                  <a:cubicBezTo>
                    <a:pt x="189" y="887"/>
                    <a:pt x="189" y="826"/>
                    <a:pt x="177" y="762"/>
                  </a:cubicBezTo>
                  <a:lnTo>
                    <a:pt x="140" y="25"/>
                  </a:lnTo>
                  <a:cubicBezTo>
                    <a:pt x="140" y="12"/>
                    <a:pt x="125" y="0"/>
                    <a:pt x="1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g23a860963e4_0_0"/>
            <p:cNvSpPr/>
            <p:nvPr/>
          </p:nvSpPr>
          <p:spPr>
            <a:xfrm>
              <a:off x="2729538" y="2419877"/>
              <a:ext cx="692423" cy="781528"/>
            </a:xfrm>
            <a:custGeom>
              <a:rect b="b" l="l" r="r" t="t"/>
              <a:pathLst>
                <a:path extrusionOk="0" h="3411" w="3022">
                  <a:moveTo>
                    <a:pt x="2360" y="1"/>
                  </a:moveTo>
                  <a:lnTo>
                    <a:pt x="1462" y="1472"/>
                  </a:lnTo>
                  <a:lnTo>
                    <a:pt x="725" y="622"/>
                  </a:lnTo>
                  <a:lnTo>
                    <a:pt x="0" y="2132"/>
                  </a:lnTo>
                  <a:lnTo>
                    <a:pt x="762" y="3058"/>
                  </a:lnTo>
                  <a:cubicBezTo>
                    <a:pt x="957" y="3298"/>
                    <a:pt x="1228" y="3410"/>
                    <a:pt x="1496" y="3410"/>
                  </a:cubicBezTo>
                  <a:cubicBezTo>
                    <a:pt x="1908" y="3410"/>
                    <a:pt x="2315" y="3146"/>
                    <a:pt x="2437" y="2678"/>
                  </a:cubicBezTo>
                  <a:lnTo>
                    <a:pt x="3021" y="430"/>
                  </a:lnTo>
                  <a:lnTo>
                    <a:pt x="2360" y="1"/>
                  </a:lnTo>
                  <a:close/>
                </a:path>
              </a:pathLst>
            </a:custGeom>
            <a:solidFill>
              <a:srgbClr val="E8A286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g23a860963e4_0_0"/>
            <p:cNvSpPr/>
            <p:nvPr/>
          </p:nvSpPr>
          <p:spPr>
            <a:xfrm>
              <a:off x="3005861" y="2742258"/>
              <a:ext cx="69887" cy="111127"/>
            </a:xfrm>
            <a:custGeom>
              <a:rect b="b" l="l" r="r" t="t"/>
              <a:pathLst>
                <a:path extrusionOk="0" h="485" w="305">
                  <a:moveTo>
                    <a:pt x="293" y="1"/>
                  </a:moveTo>
                  <a:cubicBezTo>
                    <a:pt x="280" y="1"/>
                    <a:pt x="268" y="1"/>
                    <a:pt x="256" y="13"/>
                  </a:cubicBezTo>
                  <a:lnTo>
                    <a:pt x="12" y="445"/>
                  </a:lnTo>
                  <a:cubicBezTo>
                    <a:pt x="0" y="457"/>
                    <a:pt x="12" y="470"/>
                    <a:pt x="12" y="470"/>
                  </a:cubicBezTo>
                  <a:lnTo>
                    <a:pt x="28" y="485"/>
                  </a:lnTo>
                  <a:cubicBezTo>
                    <a:pt x="40" y="485"/>
                    <a:pt x="52" y="470"/>
                    <a:pt x="52" y="470"/>
                  </a:cubicBezTo>
                  <a:lnTo>
                    <a:pt x="305" y="40"/>
                  </a:lnTo>
                  <a:cubicBezTo>
                    <a:pt x="305" y="28"/>
                    <a:pt x="305" y="13"/>
                    <a:pt x="293" y="1"/>
                  </a:cubicBezTo>
                  <a:close/>
                </a:path>
              </a:pathLst>
            </a:custGeom>
            <a:solidFill>
              <a:srgbClr val="E06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g23a860963e4_0_0"/>
            <p:cNvSpPr/>
            <p:nvPr/>
          </p:nvSpPr>
          <p:spPr>
            <a:xfrm>
              <a:off x="3124998" y="2210461"/>
              <a:ext cx="593434" cy="785423"/>
            </a:xfrm>
            <a:custGeom>
              <a:rect b="b" l="l" r="r" t="t"/>
              <a:pathLst>
                <a:path extrusionOk="0" h="3428" w="2590">
                  <a:moveTo>
                    <a:pt x="1" y="1"/>
                  </a:moveTo>
                  <a:lnTo>
                    <a:pt x="1" y="3427"/>
                  </a:lnTo>
                  <a:lnTo>
                    <a:pt x="2590" y="3427"/>
                  </a:lnTo>
                  <a:lnTo>
                    <a:pt x="2590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g23a860963e4_0_0"/>
            <p:cNvSpPr/>
            <p:nvPr/>
          </p:nvSpPr>
          <p:spPr>
            <a:xfrm>
              <a:off x="3192133" y="2350227"/>
              <a:ext cx="259140" cy="8476"/>
            </a:xfrm>
            <a:custGeom>
              <a:rect b="b" l="l" r="r" t="t"/>
              <a:pathLst>
                <a:path extrusionOk="0" h="37" w="1131">
                  <a:moveTo>
                    <a:pt x="25" y="0"/>
                  </a:moveTo>
                  <a:cubicBezTo>
                    <a:pt x="12" y="0"/>
                    <a:pt x="0" y="12"/>
                    <a:pt x="0" y="24"/>
                  </a:cubicBezTo>
                  <a:cubicBezTo>
                    <a:pt x="0" y="37"/>
                    <a:pt x="12" y="37"/>
                    <a:pt x="25" y="37"/>
                  </a:cubicBezTo>
                  <a:lnTo>
                    <a:pt x="1103" y="37"/>
                  </a:lnTo>
                  <a:cubicBezTo>
                    <a:pt x="1118" y="37"/>
                    <a:pt x="1130" y="37"/>
                    <a:pt x="1130" y="24"/>
                  </a:cubicBezTo>
                  <a:cubicBezTo>
                    <a:pt x="1130" y="12"/>
                    <a:pt x="1118" y="0"/>
                    <a:pt x="1103" y="0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g23a860963e4_0_0"/>
            <p:cNvSpPr/>
            <p:nvPr/>
          </p:nvSpPr>
          <p:spPr>
            <a:xfrm>
              <a:off x="3192133" y="2460440"/>
              <a:ext cx="293971" cy="9162"/>
            </a:xfrm>
            <a:custGeom>
              <a:rect b="b" l="l" r="r" t="t"/>
              <a:pathLst>
                <a:path extrusionOk="0" h="40" w="1283">
                  <a:moveTo>
                    <a:pt x="25" y="0"/>
                  </a:moveTo>
                  <a:cubicBezTo>
                    <a:pt x="12" y="0"/>
                    <a:pt x="0" y="12"/>
                    <a:pt x="0" y="25"/>
                  </a:cubicBezTo>
                  <a:cubicBezTo>
                    <a:pt x="0" y="25"/>
                    <a:pt x="12" y="40"/>
                    <a:pt x="25" y="40"/>
                  </a:cubicBezTo>
                  <a:lnTo>
                    <a:pt x="1255" y="40"/>
                  </a:lnTo>
                  <a:cubicBezTo>
                    <a:pt x="1270" y="40"/>
                    <a:pt x="1282" y="25"/>
                    <a:pt x="1282" y="25"/>
                  </a:cubicBezTo>
                  <a:cubicBezTo>
                    <a:pt x="1282" y="12"/>
                    <a:pt x="1270" y="0"/>
                    <a:pt x="1255" y="0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g23a860963e4_0_0"/>
            <p:cNvSpPr/>
            <p:nvPr/>
          </p:nvSpPr>
          <p:spPr>
            <a:xfrm>
              <a:off x="3192133" y="2814888"/>
              <a:ext cx="293971" cy="9162"/>
            </a:xfrm>
            <a:custGeom>
              <a:rect b="b" l="l" r="r" t="t"/>
              <a:pathLst>
                <a:path extrusionOk="0" h="40" w="1283">
                  <a:moveTo>
                    <a:pt x="25" y="0"/>
                  </a:moveTo>
                  <a:cubicBezTo>
                    <a:pt x="12" y="0"/>
                    <a:pt x="0" y="0"/>
                    <a:pt x="0" y="16"/>
                  </a:cubicBezTo>
                  <a:cubicBezTo>
                    <a:pt x="0" y="28"/>
                    <a:pt x="12" y="40"/>
                    <a:pt x="25" y="40"/>
                  </a:cubicBezTo>
                  <a:lnTo>
                    <a:pt x="1255" y="40"/>
                  </a:lnTo>
                  <a:cubicBezTo>
                    <a:pt x="1270" y="40"/>
                    <a:pt x="1282" y="28"/>
                    <a:pt x="1282" y="16"/>
                  </a:cubicBezTo>
                  <a:cubicBezTo>
                    <a:pt x="1282" y="0"/>
                    <a:pt x="1270" y="0"/>
                    <a:pt x="1255" y="0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g23a860963e4_0_0"/>
            <p:cNvSpPr/>
            <p:nvPr/>
          </p:nvSpPr>
          <p:spPr>
            <a:xfrm>
              <a:off x="3192133" y="2539252"/>
              <a:ext cx="453672" cy="8476"/>
            </a:xfrm>
            <a:custGeom>
              <a:rect b="b" l="l" r="r" t="t"/>
              <a:pathLst>
                <a:path extrusionOk="0" h="37" w="1980">
                  <a:moveTo>
                    <a:pt x="25" y="0"/>
                  </a:moveTo>
                  <a:cubicBezTo>
                    <a:pt x="12" y="0"/>
                    <a:pt x="0" y="13"/>
                    <a:pt x="0" y="25"/>
                  </a:cubicBezTo>
                  <a:cubicBezTo>
                    <a:pt x="0" y="25"/>
                    <a:pt x="12" y="37"/>
                    <a:pt x="25" y="37"/>
                  </a:cubicBezTo>
                  <a:lnTo>
                    <a:pt x="1968" y="37"/>
                  </a:lnTo>
                  <a:lnTo>
                    <a:pt x="1980" y="25"/>
                  </a:lnTo>
                  <a:cubicBezTo>
                    <a:pt x="1980" y="13"/>
                    <a:pt x="1968" y="0"/>
                    <a:pt x="1968" y="0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g23a860963e4_0_0"/>
            <p:cNvSpPr/>
            <p:nvPr/>
          </p:nvSpPr>
          <p:spPr>
            <a:xfrm>
              <a:off x="3192133" y="2722095"/>
              <a:ext cx="453672" cy="9162"/>
            </a:xfrm>
            <a:custGeom>
              <a:rect b="b" l="l" r="r" t="t"/>
              <a:pathLst>
                <a:path extrusionOk="0" h="40" w="1980">
                  <a:moveTo>
                    <a:pt x="25" y="0"/>
                  </a:moveTo>
                  <a:cubicBezTo>
                    <a:pt x="12" y="0"/>
                    <a:pt x="0" y="0"/>
                    <a:pt x="0" y="12"/>
                  </a:cubicBezTo>
                  <a:cubicBezTo>
                    <a:pt x="0" y="25"/>
                    <a:pt x="12" y="40"/>
                    <a:pt x="25" y="40"/>
                  </a:cubicBezTo>
                  <a:lnTo>
                    <a:pt x="1968" y="40"/>
                  </a:lnTo>
                  <a:cubicBezTo>
                    <a:pt x="1968" y="40"/>
                    <a:pt x="1980" y="25"/>
                    <a:pt x="1980" y="12"/>
                  </a:cubicBezTo>
                  <a:cubicBezTo>
                    <a:pt x="1980" y="0"/>
                    <a:pt x="1968" y="0"/>
                    <a:pt x="1968" y="0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g23a860963e4_0_0"/>
            <p:cNvSpPr/>
            <p:nvPr/>
          </p:nvSpPr>
          <p:spPr>
            <a:xfrm>
              <a:off x="3503285" y="2460440"/>
              <a:ext cx="142517" cy="9162"/>
            </a:xfrm>
            <a:custGeom>
              <a:rect b="b" l="l" r="r" t="t"/>
              <a:pathLst>
                <a:path extrusionOk="0" h="40" w="622">
                  <a:moveTo>
                    <a:pt x="25" y="0"/>
                  </a:moveTo>
                  <a:cubicBezTo>
                    <a:pt x="13" y="0"/>
                    <a:pt x="1" y="12"/>
                    <a:pt x="1" y="25"/>
                  </a:cubicBezTo>
                  <a:cubicBezTo>
                    <a:pt x="1" y="25"/>
                    <a:pt x="13" y="40"/>
                    <a:pt x="25" y="40"/>
                  </a:cubicBezTo>
                  <a:lnTo>
                    <a:pt x="610" y="40"/>
                  </a:lnTo>
                  <a:lnTo>
                    <a:pt x="622" y="25"/>
                  </a:lnTo>
                  <a:cubicBezTo>
                    <a:pt x="622" y="12"/>
                    <a:pt x="610" y="0"/>
                    <a:pt x="610" y="0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g23a860963e4_0_0"/>
            <p:cNvSpPr/>
            <p:nvPr/>
          </p:nvSpPr>
          <p:spPr>
            <a:xfrm>
              <a:off x="3192133" y="2632045"/>
              <a:ext cx="142517" cy="8476"/>
            </a:xfrm>
            <a:custGeom>
              <a:rect b="b" l="l" r="r" t="t"/>
              <a:pathLst>
                <a:path extrusionOk="0" h="37" w="622">
                  <a:moveTo>
                    <a:pt x="25" y="0"/>
                  </a:moveTo>
                  <a:cubicBezTo>
                    <a:pt x="12" y="0"/>
                    <a:pt x="0" y="0"/>
                    <a:pt x="0" y="13"/>
                  </a:cubicBezTo>
                  <a:cubicBezTo>
                    <a:pt x="0" y="25"/>
                    <a:pt x="12" y="37"/>
                    <a:pt x="25" y="37"/>
                  </a:cubicBezTo>
                  <a:lnTo>
                    <a:pt x="609" y="37"/>
                  </a:lnTo>
                  <a:cubicBezTo>
                    <a:pt x="609" y="37"/>
                    <a:pt x="622" y="25"/>
                    <a:pt x="622" y="13"/>
                  </a:cubicBezTo>
                  <a:cubicBezTo>
                    <a:pt x="622" y="0"/>
                    <a:pt x="609" y="0"/>
                    <a:pt x="609" y="0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g23a860963e4_0_0"/>
            <p:cNvSpPr/>
            <p:nvPr/>
          </p:nvSpPr>
          <p:spPr>
            <a:xfrm>
              <a:off x="3308527" y="2116982"/>
              <a:ext cx="75611" cy="169091"/>
            </a:xfrm>
            <a:custGeom>
              <a:rect b="b" l="l" r="r" t="t"/>
              <a:pathLst>
                <a:path extrusionOk="0" h="738" w="330">
                  <a:moveTo>
                    <a:pt x="190" y="1"/>
                  </a:moveTo>
                  <a:cubicBezTo>
                    <a:pt x="114" y="1"/>
                    <a:pt x="37" y="53"/>
                    <a:pt x="37" y="141"/>
                  </a:cubicBezTo>
                  <a:lnTo>
                    <a:pt x="1" y="586"/>
                  </a:lnTo>
                  <a:cubicBezTo>
                    <a:pt x="1" y="662"/>
                    <a:pt x="50" y="726"/>
                    <a:pt x="126" y="738"/>
                  </a:cubicBezTo>
                  <a:cubicBezTo>
                    <a:pt x="202" y="738"/>
                    <a:pt x="278" y="674"/>
                    <a:pt x="278" y="598"/>
                  </a:cubicBezTo>
                  <a:lnTo>
                    <a:pt x="318" y="153"/>
                  </a:lnTo>
                  <a:cubicBezTo>
                    <a:pt x="330" y="77"/>
                    <a:pt x="266" y="16"/>
                    <a:pt x="190" y="1"/>
                  </a:cubicBezTo>
                  <a:close/>
                </a:path>
              </a:pathLst>
            </a:custGeom>
            <a:solidFill>
              <a:srgbClr val="E8A286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g23a860963e4_0_0"/>
            <p:cNvSpPr/>
            <p:nvPr/>
          </p:nvSpPr>
          <p:spPr>
            <a:xfrm>
              <a:off x="3241630" y="2111486"/>
              <a:ext cx="75611" cy="175044"/>
            </a:xfrm>
            <a:custGeom>
              <a:rect b="b" l="l" r="r" t="t"/>
              <a:pathLst>
                <a:path extrusionOk="0" h="764" w="330">
                  <a:moveTo>
                    <a:pt x="189" y="0"/>
                  </a:moveTo>
                  <a:cubicBezTo>
                    <a:pt x="113" y="0"/>
                    <a:pt x="49" y="52"/>
                    <a:pt x="37" y="128"/>
                  </a:cubicBezTo>
                  <a:lnTo>
                    <a:pt x="1" y="610"/>
                  </a:lnTo>
                  <a:cubicBezTo>
                    <a:pt x="1" y="686"/>
                    <a:pt x="49" y="762"/>
                    <a:pt x="141" y="762"/>
                  </a:cubicBezTo>
                  <a:cubicBezTo>
                    <a:pt x="147" y="763"/>
                    <a:pt x="153" y="763"/>
                    <a:pt x="159" y="763"/>
                  </a:cubicBezTo>
                  <a:cubicBezTo>
                    <a:pt x="227" y="763"/>
                    <a:pt x="279" y="704"/>
                    <a:pt x="293" y="634"/>
                  </a:cubicBezTo>
                  <a:lnTo>
                    <a:pt x="329" y="153"/>
                  </a:lnTo>
                  <a:cubicBezTo>
                    <a:pt x="329" y="77"/>
                    <a:pt x="278" y="13"/>
                    <a:pt x="189" y="0"/>
                  </a:cubicBezTo>
                  <a:close/>
                </a:path>
              </a:pathLst>
            </a:custGeom>
            <a:solidFill>
              <a:srgbClr val="E8A286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g23a860963e4_0_0"/>
            <p:cNvSpPr/>
            <p:nvPr/>
          </p:nvSpPr>
          <p:spPr>
            <a:xfrm>
              <a:off x="3372224" y="2146078"/>
              <a:ext cx="72630" cy="131745"/>
            </a:xfrm>
            <a:custGeom>
              <a:rect b="b" l="l" r="r" t="t"/>
              <a:pathLst>
                <a:path extrusionOk="0" h="575" w="317">
                  <a:moveTo>
                    <a:pt x="161" y="0"/>
                  </a:moveTo>
                  <a:cubicBezTo>
                    <a:pt x="93" y="0"/>
                    <a:pt x="39" y="60"/>
                    <a:pt x="27" y="130"/>
                  </a:cubicBezTo>
                  <a:lnTo>
                    <a:pt x="0" y="422"/>
                  </a:lnTo>
                  <a:cubicBezTo>
                    <a:pt x="0" y="498"/>
                    <a:pt x="64" y="559"/>
                    <a:pt x="140" y="574"/>
                  </a:cubicBezTo>
                  <a:cubicBezTo>
                    <a:pt x="216" y="574"/>
                    <a:pt x="280" y="523"/>
                    <a:pt x="292" y="434"/>
                  </a:cubicBezTo>
                  <a:lnTo>
                    <a:pt x="317" y="154"/>
                  </a:lnTo>
                  <a:cubicBezTo>
                    <a:pt x="317" y="78"/>
                    <a:pt x="256" y="2"/>
                    <a:pt x="180" y="2"/>
                  </a:cubicBezTo>
                  <a:cubicBezTo>
                    <a:pt x="173" y="1"/>
                    <a:pt x="167" y="0"/>
                    <a:pt x="161" y="0"/>
                  </a:cubicBezTo>
                  <a:close/>
                </a:path>
              </a:pathLst>
            </a:custGeom>
            <a:solidFill>
              <a:srgbClr val="E8A286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g23a860963e4_0_0"/>
            <p:cNvSpPr/>
            <p:nvPr/>
          </p:nvSpPr>
          <p:spPr>
            <a:xfrm>
              <a:off x="3436379" y="2151583"/>
              <a:ext cx="69887" cy="97145"/>
            </a:xfrm>
            <a:custGeom>
              <a:rect b="b" l="l" r="r" t="t"/>
              <a:pathLst>
                <a:path extrusionOk="0" h="422" w="305">
                  <a:moveTo>
                    <a:pt x="155" y="1"/>
                  </a:moveTo>
                  <a:cubicBezTo>
                    <a:pt x="78" y="1"/>
                    <a:pt x="24" y="60"/>
                    <a:pt x="12" y="130"/>
                  </a:cubicBezTo>
                  <a:lnTo>
                    <a:pt x="12" y="270"/>
                  </a:lnTo>
                  <a:cubicBezTo>
                    <a:pt x="0" y="346"/>
                    <a:pt x="64" y="422"/>
                    <a:pt x="140" y="422"/>
                  </a:cubicBezTo>
                  <a:cubicBezTo>
                    <a:pt x="147" y="423"/>
                    <a:pt x="153" y="424"/>
                    <a:pt x="159" y="424"/>
                  </a:cubicBezTo>
                  <a:cubicBezTo>
                    <a:pt x="227" y="424"/>
                    <a:pt x="281" y="364"/>
                    <a:pt x="293" y="294"/>
                  </a:cubicBezTo>
                  <a:lnTo>
                    <a:pt x="305" y="154"/>
                  </a:lnTo>
                  <a:cubicBezTo>
                    <a:pt x="305" y="66"/>
                    <a:pt x="253" y="2"/>
                    <a:pt x="177" y="2"/>
                  </a:cubicBezTo>
                  <a:cubicBezTo>
                    <a:pt x="170" y="1"/>
                    <a:pt x="162" y="1"/>
                    <a:pt x="155" y="1"/>
                  </a:cubicBezTo>
                  <a:close/>
                </a:path>
              </a:pathLst>
            </a:custGeom>
            <a:solidFill>
              <a:srgbClr val="E8A286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g23a860963e4_0_0"/>
            <p:cNvSpPr/>
            <p:nvPr/>
          </p:nvSpPr>
          <p:spPr>
            <a:xfrm>
              <a:off x="3305098" y="2140811"/>
              <a:ext cx="17638" cy="115936"/>
            </a:xfrm>
            <a:custGeom>
              <a:rect b="b" l="l" r="r" t="t"/>
              <a:pathLst>
                <a:path extrusionOk="0" h="506" w="77">
                  <a:moveTo>
                    <a:pt x="52" y="0"/>
                  </a:moveTo>
                  <a:cubicBezTo>
                    <a:pt x="40" y="0"/>
                    <a:pt x="28" y="13"/>
                    <a:pt x="28" y="25"/>
                  </a:cubicBezTo>
                  <a:lnTo>
                    <a:pt x="1" y="482"/>
                  </a:lnTo>
                  <a:cubicBezTo>
                    <a:pt x="1" y="494"/>
                    <a:pt x="1" y="506"/>
                    <a:pt x="16" y="506"/>
                  </a:cubicBezTo>
                  <a:lnTo>
                    <a:pt x="28" y="506"/>
                  </a:lnTo>
                  <a:cubicBezTo>
                    <a:pt x="40" y="506"/>
                    <a:pt x="52" y="494"/>
                    <a:pt x="52" y="482"/>
                  </a:cubicBezTo>
                  <a:lnTo>
                    <a:pt x="77" y="37"/>
                  </a:lnTo>
                  <a:cubicBezTo>
                    <a:pt x="77" y="13"/>
                    <a:pt x="65" y="13"/>
                    <a:pt x="52" y="0"/>
                  </a:cubicBezTo>
                  <a:close/>
                </a:path>
              </a:pathLst>
            </a:custGeom>
            <a:solidFill>
              <a:srgbClr val="E06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g23a860963e4_0_0"/>
            <p:cNvSpPr/>
            <p:nvPr/>
          </p:nvSpPr>
          <p:spPr>
            <a:xfrm>
              <a:off x="3372224" y="2155469"/>
              <a:ext cx="20391" cy="104936"/>
            </a:xfrm>
            <a:custGeom>
              <a:rect b="b" l="l" r="r" t="t"/>
              <a:pathLst>
                <a:path extrusionOk="0" h="458" w="89">
                  <a:moveTo>
                    <a:pt x="64" y="0"/>
                  </a:moveTo>
                  <a:cubicBezTo>
                    <a:pt x="40" y="0"/>
                    <a:pt x="40" y="0"/>
                    <a:pt x="27" y="25"/>
                  </a:cubicBezTo>
                  <a:lnTo>
                    <a:pt x="0" y="430"/>
                  </a:lnTo>
                  <a:cubicBezTo>
                    <a:pt x="0" y="442"/>
                    <a:pt x="12" y="457"/>
                    <a:pt x="27" y="457"/>
                  </a:cubicBezTo>
                  <a:cubicBezTo>
                    <a:pt x="40" y="457"/>
                    <a:pt x="52" y="457"/>
                    <a:pt x="52" y="442"/>
                  </a:cubicBezTo>
                  <a:lnTo>
                    <a:pt x="76" y="25"/>
                  </a:lnTo>
                  <a:cubicBezTo>
                    <a:pt x="88" y="13"/>
                    <a:pt x="76" y="0"/>
                    <a:pt x="64" y="0"/>
                  </a:cubicBezTo>
                  <a:close/>
                </a:path>
              </a:pathLst>
            </a:custGeom>
            <a:solidFill>
              <a:srgbClr val="E06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g23a860963e4_0_0"/>
            <p:cNvSpPr/>
            <p:nvPr/>
          </p:nvSpPr>
          <p:spPr>
            <a:xfrm>
              <a:off x="3436379" y="2163726"/>
              <a:ext cx="14895" cy="84774"/>
            </a:xfrm>
            <a:custGeom>
              <a:rect b="b" l="l" r="r" t="t"/>
              <a:pathLst>
                <a:path extrusionOk="0" h="370" w="65">
                  <a:moveTo>
                    <a:pt x="37" y="1"/>
                  </a:moveTo>
                  <a:cubicBezTo>
                    <a:pt x="25" y="1"/>
                    <a:pt x="12" y="1"/>
                    <a:pt x="12" y="25"/>
                  </a:cubicBezTo>
                  <a:lnTo>
                    <a:pt x="0" y="345"/>
                  </a:lnTo>
                  <a:cubicBezTo>
                    <a:pt x="0" y="357"/>
                    <a:pt x="12" y="369"/>
                    <a:pt x="25" y="369"/>
                  </a:cubicBezTo>
                  <a:cubicBezTo>
                    <a:pt x="37" y="369"/>
                    <a:pt x="52" y="369"/>
                    <a:pt x="52" y="357"/>
                  </a:cubicBezTo>
                  <a:lnTo>
                    <a:pt x="64" y="25"/>
                  </a:lnTo>
                  <a:cubicBezTo>
                    <a:pt x="64" y="13"/>
                    <a:pt x="52" y="1"/>
                    <a:pt x="37" y="1"/>
                  </a:cubicBezTo>
                  <a:close/>
                </a:path>
              </a:pathLst>
            </a:custGeom>
            <a:solidFill>
              <a:srgbClr val="E06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g23a860963e4_0_0"/>
            <p:cNvSpPr/>
            <p:nvPr/>
          </p:nvSpPr>
          <p:spPr>
            <a:xfrm>
              <a:off x="1665259" y="2262929"/>
              <a:ext cx="1372932" cy="1235873"/>
            </a:xfrm>
            <a:custGeom>
              <a:rect b="b" l="l" r="r" t="t"/>
              <a:pathLst>
                <a:path extrusionOk="0" h="5394" w="5992">
                  <a:moveTo>
                    <a:pt x="1944" y="0"/>
                  </a:moveTo>
                  <a:lnTo>
                    <a:pt x="1587" y="13"/>
                  </a:lnTo>
                  <a:cubicBezTo>
                    <a:pt x="1082" y="25"/>
                    <a:pt x="598" y="317"/>
                    <a:pt x="409" y="798"/>
                  </a:cubicBezTo>
                  <a:cubicBezTo>
                    <a:pt x="381" y="862"/>
                    <a:pt x="357" y="926"/>
                    <a:pt x="345" y="1002"/>
                  </a:cubicBezTo>
                  <a:lnTo>
                    <a:pt x="28" y="2461"/>
                  </a:lnTo>
                  <a:cubicBezTo>
                    <a:pt x="1" y="2562"/>
                    <a:pt x="77" y="2653"/>
                    <a:pt x="180" y="2665"/>
                  </a:cubicBezTo>
                  <a:lnTo>
                    <a:pt x="1118" y="2689"/>
                  </a:lnTo>
                  <a:lnTo>
                    <a:pt x="902" y="5394"/>
                  </a:lnTo>
                  <a:lnTo>
                    <a:pt x="5117" y="5394"/>
                  </a:lnTo>
                  <a:lnTo>
                    <a:pt x="5026" y="2830"/>
                  </a:lnTo>
                  <a:lnTo>
                    <a:pt x="5927" y="1876"/>
                  </a:lnTo>
                  <a:cubicBezTo>
                    <a:pt x="5991" y="1800"/>
                    <a:pt x="5991" y="1688"/>
                    <a:pt x="5915" y="1611"/>
                  </a:cubicBezTo>
                  <a:lnTo>
                    <a:pt x="4709" y="482"/>
                  </a:lnTo>
                  <a:cubicBezTo>
                    <a:pt x="4508" y="229"/>
                    <a:pt x="4204" y="64"/>
                    <a:pt x="3859" y="64"/>
                  </a:cubicBezTo>
                  <a:lnTo>
                    <a:pt x="1996" y="0"/>
                  </a:lnTo>
                  <a:cubicBezTo>
                    <a:pt x="1980" y="0"/>
                    <a:pt x="1956" y="0"/>
                    <a:pt x="1944" y="13"/>
                  </a:cubicBezTo>
                  <a:lnTo>
                    <a:pt x="19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g23a860963e4_0_0"/>
            <p:cNvSpPr/>
            <p:nvPr/>
          </p:nvSpPr>
          <p:spPr>
            <a:xfrm>
              <a:off x="2165664" y="1449543"/>
              <a:ext cx="526300" cy="374152"/>
            </a:xfrm>
            <a:custGeom>
              <a:rect b="b" l="l" r="r" t="t"/>
              <a:pathLst>
                <a:path extrusionOk="0" h="1632" w="2297">
                  <a:moveTo>
                    <a:pt x="1320" y="1"/>
                  </a:moveTo>
                  <a:cubicBezTo>
                    <a:pt x="1288" y="1"/>
                    <a:pt x="1254" y="3"/>
                    <a:pt x="1219" y="8"/>
                  </a:cubicBezTo>
                  <a:cubicBezTo>
                    <a:pt x="1091" y="21"/>
                    <a:pt x="966" y="85"/>
                    <a:pt x="902" y="200"/>
                  </a:cubicBezTo>
                  <a:cubicBezTo>
                    <a:pt x="890" y="213"/>
                    <a:pt x="877" y="225"/>
                    <a:pt x="862" y="249"/>
                  </a:cubicBezTo>
                  <a:cubicBezTo>
                    <a:pt x="862" y="264"/>
                    <a:pt x="686" y="276"/>
                    <a:pt x="673" y="289"/>
                  </a:cubicBezTo>
                  <a:cubicBezTo>
                    <a:pt x="509" y="325"/>
                    <a:pt x="305" y="389"/>
                    <a:pt x="229" y="554"/>
                  </a:cubicBezTo>
                  <a:cubicBezTo>
                    <a:pt x="192" y="618"/>
                    <a:pt x="177" y="706"/>
                    <a:pt x="177" y="782"/>
                  </a:cubicBezTo>
                  <a:cubicBezTo>
                    <a:pt x="52" y="873"/>
                    <a:pt x="0" y="1050"/>
                    <a:pt x="52" y="1202"/>
                  </a:cubicBezTo>
                  <a:lnTo>
                    <a:pt x="177" y="1595"/>
                  </a:lnTo>
                  <a:cubicBezTo>
                    <a:pt x="204" y="1583"/>
                    <a:pt x="229" y="1583"/>
                    <a:pt x="268" y="1583"/>
                  </a:cubicBezTo>
                  <a:lnTo>
                    <a:pt x="469" y="1583"/>
                  </a:lnTo>
                  <a:cubicBezTo>
                    <a:pt x="503" y="1607"/>
                    <a:pt x="548" y="1632"/>
                    <a:pt x="585" y="1632"/>
                  </a:cubicBezTo>
                  <a:cubicBezTo>
                    <a:pt x="604" y="1632"/>
                    <a:pt x="621" y="1625"/>
                    <a:pt x="634" y="1607"/>
                  </a:cubicBezTo>
                  <a:cubicBezTo>
                    <a:pt x="649" y="1595"/>
                    <a:pt x="686" y="1431"/>
                    <a:pt x="686" y="1419"/>
                  </a:cubicBezTo>
                  <a:cubicBezTo>
                    <a:pt x="698" y="1367"/>
                    <a:pt x="698" y="1315"/>
                    <a:pt x="698" y="1278"/>
                  </a:cubicBezTo>
                  <a:cubicBezTo>
                    <a:pt x="698" y="1190"/>
                    <a:pt x="698" y="1102"/>
                    <a:pt x="710" y="1010"/>
                  </a:cubicBezTo>
                  <a:cubicBezTo>
                    <a:pt x="762" y="1062"/>
                    <a:pt x="838" y="1087"/>
                    <a:pt x="914" y="1087"/>
                  </a:cubicBezTo>
                  <a:lnTo>
                    <a:pt x="1243" y="1087"/>
                  </a:lnTo>
                  <a:cubicBezTo>
                    <a:pt x="1334" y="1087"/>
                    <a:pt x="1423" y="1050"/>
                    <a:pt x="1487" y="986"/>
                  </a:cubicBezTo>
                  <a:lnTo>
                    <a:pt x="1523" y="986"/>
                  </a:lnTo>
                  <a:cubicBezTo>
                    <a:pt x="1563" y="1087"/>
                    <a:pt x="1675" y="1163"/>
                    <a:pt x="1791" y="1163"/>
                  </a:cubicBezTo>
                  <a:lnTo>
                    <a:pt x="1956" y="1163"/>
                  </a:lnTo>
                  <a:lnTo>
                    <a:pt x="1956" y="1190"/>
                  </a:lnTo>
                  <a:cubicBezTo>
                    <a:pt x="1960" y="1207"/>
                    <a:pt x="1971" y="1215"/>
                    <a:pt x="1985" y="1215"/>
                  </a:cubicBezTo>
                  <a:cubicBezTo>
                    <a:pt x="2013" y="1215"/>
                    <a:pt x="2054" y="1188"/>
                    <a:pt x="2096" y="1138"/>
                  </a:cubicBezTo>
                  <a:cubicBezTo>
                    <a:pt x="2208" y="1074"/>
                    <a:pt x="2297" y="962"/>
                    <a:pt x="2297" y="822"/>
                  </a:cubicBezTo>
                  <a:lnTo>
                    <a:pt x="2297" y="618"/>
                  </a:lnTo>
                  <a:lnTo>
                    <a:pt x="2284" y="618"/>
                  </a:lnTo>
                  <a:cubicBezTo>
                    <a:pt x="2248" y="453"/>
                    <a:pt x="2108" y="325"/>
                    <a:pt x="1928" y="313"/>
                  </a:cubicBezTo>
                  <a:lnTo>
                    <a:pt x="1879" y="313"/>
                  </a:lnTo>
                  <a:cubicBezTo>
                    <a:pt x="1709" y="167"/>
                    <a:pt x="1579" y="1"/>
                    <a:pt x="1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g23a860963e4_0_0"/>
            <p:cNvSpPr/>
            <p:nvPr/>
          </p:nvSpPr>
          <p:spPr>
            <a:xfrm>
              <a:off x="2148245" y="1655073"/>
              <a:ext cx="497659" cy="730435"/>
            </a:xfrm>
            <a:custGeom>
              <a:rect b="b" l="l" r="r" t="t"/>
              <a:pathLst>
                <a:path extrusionOk="0" h="3188" w="2172">
                  <a:moveTo>
                    <a:pt x="725" y="1"/>
                  </a:moveTo>
                  <a:lnTo>
                    <a:pt x="725" y="686"/>
                  </a:lnTo>
                  <a:lnTo>
                    <a:pt x="344" y="686"/>
                  </a:lnTo>
                  <a:cubicBezTo>
                    <a:pt x="305" y="686"/>
                    <a:pt x="280" y="686"/>
                    <a:pt x="253" y="698"/>
                  </a:cubicBezTo>
                  <a:cubicBezTo>
                    <a:pt x="116" y="738"/>
                    <a:pt x="0" y="863"/>
                    <a:pt x="0" y="1027"/>
                  </a:cubicBezTo>
                  <a:lnTo>
                    <a:pt x="0" y="1067"/>
                  </a:lnTo>
                  <a:cubicBezTo>
                    <a:pt x="0" y="1243"/>
                    <a:pt x="153" y="1396"/>
                    <a:pt x="344" y="1396"/>
                  </a:cubicBezTo>
                  <a:lnTo>
                    <a:pt x="433" y="1396"/>
                  </a:lnTo>
                  <a:lnTo>
                    <a:pt x="344" y="2538"/>
                  </a:lnTo>
                  <a:cubicBezTo>
                    <a:pt x="305" y="2870"/>
                    <a:pt x="558" y="3159"/>
                    <a:pt x="890" y="3186"/>
                  </a:cubicBezTo>
                  <a:lnTo>
                    <a:pt x="953" y="3186"/>
                  </a:lnTo>
                  <a:cubicBezTo>
                    <a:pt x="969" y="3187"/>
                    <a:pt x="984" y="3188"/>
                    <a:pt x="999" y="3188"/>
                  </a:cubicBezTo>
                  <a:cubicBezTo>
                    <a:pt x="1309" y="3188"/>
                    <a:pt x="1576" y="2954"/>
                    <a:pt x="1599" y="2626"/>
                  </a:cubicBezTo>
                  <a:lnTo>
                    <a:pt x="1623" y="2209"/>
                  </a:lnTo>
                  <a:cubicBezTo>
                    <a:pt x="1928" y="2197"/>
                    <a:pt x="2172" y="1956"/>
                    <a:pt x="2172" y="1664"/>
                  </a:cubicBezTo>
                  <a:lnTo>
                    <a:pt x="2172" y="330"/>
                  </a:lnTo>
                  <a:cubicBezTo>
                    <a:pt x="2172" y="305"/>
                    <a:pt x="2172" y="266"/>
                    <a:pt x="2156" y="241"/>
                  </a:cubicBezTo>
                  <a:cubicBezTo>
                    <a:pt x="2120" y="266"/>
                    <a:pt x="2068" y="266"/>
                    <a:pt x="2019" y="266"/>
                  </a:cubicBezTo>
                  <a:lnTo>
                    <a:pt x="1867" y="266"/>
                  </a:lnTo>
                  <a:cubicBezTo>
                    <a:pt x="1739" y="266"/>
                    <a:pt x="1623" y="177"/>
                    <a:pt x="1587" y="65"/>
                  </a:cubicBezTo>
                  <a:cubicBezTo>
                    <a:pt x="1523" y="141"/>
                    <a:pt x="1422" y="190"/>
                    <a:pt x="1319" y="190"/>
                  </a:cubicBezTo>
                  <a:lnTo>
                    <a:pt x="990" y="190"/>
                  </a:lnTo>
                  <a:cubicBezTo>
                    <a:pt x="862" y="190"/>
                    <a:pt x="762" y="113"/>
                    <a:pt x="725" y="1"/>
                  </a:cubicBezTo>
                  <a:close/>
                </a:path>
              </a:pathLst>
            </a:custGeom>
            <a:solidFill>
              <a:srgbClr val="E8A286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g23a860963e4_0_0"/>
            <p:cNvSpPr/>
            <p:nvPr/>
          </p:nvSpPr>
          <p:spPr>
            <a:xfrm>
              <a:off x="2342775" y="2114229"/>
              <a:ext cx="177576" cy="125100"/>
            </a:xfrm>
            <a:custGeom>
              <a:rect b="b" l="l" r="r" t="t"/>
              <a:pathLst>
                <a:path extrusionOk="0" h="546" w="775">
                  <a:moveTo>
                    <a:pt x="1" y="1"/>
                  </a:moveTo>
                  <a:cubicBezTo>
                    <a:pt x="1" y="1"/>
                    <a:pt x="89" y="546"/>
                    <a:pt x="750" y="546"/>
                  </a:cubicBezTo>
                  <a:lnTo>
                    <a:pt x="774" y="205"/>
                  </a:lnTo>
                  <a:lnTo>
                    <a:pt x="774" y="205"/>
                  </a:lnTo>
                  <a:cubicBezTo>
                    <a:pt x="774" y="205"/>
                    <a:pt x="741" y="207"/>
                    <a:pt x="687" y="207"/>
                  </a:cubicBezTo>
                  <a:cubicBezTo>
                    <a:pt x="510" y="207"/>
                    <a:pt x="118" y="185"/>
                    <a:pt x="1" y="1"/>
                  </a:cubicBezTo>
                  <a:close/>
                </a:path>
              </a:pathLst>
            </a:custGeom>
            <a:solidFill>
              <a:srgbClr val="E06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g23a860963e4_0_0"/>
            <p:cNvSpPr/>
            <p:nvPr/>
          </p:nvSpPr>
          <p:spPr>
            <a:xfrm>
              <a:off x="2142521" y="2209547"/>
              <a:ext cx="439233" cy="273111"/>
            </a:xfrm>
            <a:custGeom>
              <a:rect b="b" l="l" r="r" t="t"/>
              <a:pathLst>
                <a:path extrusionOk="0" h="1192" w="1917">
                  <a:moveTo>
                    <a:pt x="286" y="0"/>
                  </a:moveTo>
                  <a:cubicBezTo>
                    <a:pt x="267" y="0"/>
                    <a:pt x="248" y="9"/>
                    <a:pt x="241" y="29"/>
                  </a:cubicBezTo>
                  <a:lnTo>
                    <a:pt x="25" y="474"/>
                  </a:lnTo>
                  <a:cubicBezTo>
                    <a:pt x="1" y="510"/>
                    <a:pt x="13" y="574"/>
                    <a:pt x="37" y="614"/>
                  </a:cubicBezTo>
                  <a:lnTo>
                    <a:pt x="494" y="1147"/>
                  </a:lnTo>
                  <a:cubicBezTo>
                    <a:pt x="517" y="1175"/>
                    <a:pt x="555" y="1191"/>
                    <a:pt x="593" y="1191"/>
                  </a:cubicBezTo>
                  <a:cubicBezTo>
                    <a:pt x="622" y="1191"/>
                    <a:pt x="652" y="1182"/>
                    <a:pt x="674" y="1159"/>
                  </a:cubicBezTo>
                  <a:lnTo>
                    <a:pt x="1091" y="766"/>
                  </a:lnTo>
                  <a:cubicBezTo>
                    <a:pt x="1097" y="760"/>
                    <a:pt x="1103" y="757"/>
                    <a:pt x="1110" y="757"/>
                  </a:cubicBezTo>
                  <a:cubicBezTo>
                    <a:pt x="1116" y="757"/>
                    <a:pt x="1123" y="760"/>
                    <a:pt x="1131" y="766"/>
                  </a:cubicBezTo>
                  <a:lnTo>
                    <a:pt x="1396" y="1071"/>
                  </a:lnTo>
                  <a:cubicBezTo>
                    <a:pt x="1416" y="1095"/>
                    <a:pt x="1438" y="1107"/>
                    <a:pt x="1458" y="1107"/>
                  </a:cubicBezTo>
                  <a:cubicBezTo>
                    <a:pt x="1479" y="1107"/>
                    <a:pt x="1498" y="1095"/>
                    <a:pt x="1511" y="1071"/>
                  </a:cubicBezTo>
                  <a:lnTo>
                    <a:pt x="1877" y="651"/>
                  </a:lnTo>
                  <a:cubicBezTo>
                    <a:pt x="1916" y="614"/>
                    <a:pt x="1916" y="562"/>
                    <a:pt x="1904" y="526"/>
                  </a:cubicBezTo>
                  <a:lnTo>
                    <a:pt x="1764" y="157"/>
                  </a:lnTo>
                  <a:cubicBezTo>
                    <a:pt x="1756" y="105"/>
                    <a:pt x="1723" y="75"/>
                    <a:pt x="1686" y="75"/>
                  </a:cubicBezTo>
                  <a:cubicBezTo>
                    <a:pt x="1669" y="75"/>
                    <a:pt x="1652" y="81"/>
                    <a:pt x="1636" y="93"/>
                  </a:cubicBezTo>
                  <a:lnTo>
                    <a:pt x="1116" y="638"/>
                  </a:lnTo>
                  <a:cubicBezTo>
                    <a:pt x="1116" y="644"/>
                    <a:pt x="1112" y="648"/>
                    <a:pt x="1109" y="648"/>
                  </a:cubicBezTo>
                  <a:cubicBezTo>
                    <a:pt x="1106" y="648"/>
                    <a:pt x="1103" y="644"/>
                    <a:pt x="1103" y="638"/>
                  </a:cubicBezTo>
                  <a:lnTo>
                    <a:pt x="330" y="17"/>
                  </a:lnTo>
                  <a:cubicBezTo>
                    <a:pt x="319" y="6"/>
                    <a:pt x="302" y="0"/>
                    <a:pt x="28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g23a860963e4_0_0"/>
            <p:cNvSpPr/>
            <p:nvPr/>
          </p:nvSpPr>
          <p:spPr>
            <a:xfrm>
              <a:off x="2136331" y="2203127"/>
              <a:ext cx="450918" cy="283873"/>
            </a:xfrm>
            <a:custGeom>
              <a:rect b="b" l="l" r="r" t="t"/>
              <a:pathLst>
                <a:path extrusionOk="0" h="1239" w="1968">
                  <a:moveTo>
                    <a:pt x="345" y="57"/>
                  </a:moveTo>
                  <a:lnTo>
                    <a:pt x="1118" y="691"/>
                  </a:lnTo>
                  <a:cubicBezTo>
                    <a:pt x="1124" y="698"/>
                    <a:pt x="1134" y="702"/>
                    <a:pt x="1144" y="702"/>
                  </a:cubicBezTo>
                  <a:cubicBezTo>
                    <a:pt x="1154" y="702"/>
                    <a:pt x="1164" y="698"/>
                    <a:pt x="1170" y="691"/>
                  </a:cubicBezTo>
                  <a:lnTo>
                    <a:pt x="1691" y="146"/>
                  </a:lnTo>
                  <a:cubicBezTo>
                    <a:pt x="1699" y="137"/>
                    <a:pt x="1708" y="128"/>
                    <a:pt x="1717" y="128"/>
                  </a:cubicBezTo>
                  <a:cubicBezTo>
                    <a:pt x="1720" y="128"/>
                    <a:pt x="1724" y="130"/>
                    <a:pt x="1727" y="133"/>
                  </a:cubicBezTo>
                  <a:cubicBezTo>
                    <a:pt x="1739" y="133"/>
                    <a:pt x="1767" y="158"/>
                    <a:pt x="1767" y="185"/>
                  </a:cubicBezTo>
                  <a:lnTo>
                    <a:pt x="1904" y="554"/>
                  </a:lnTo>
                  <a:cubicBezTo>
                    <a:pt x="1919" y="590"/>
                    <a:pt x="1919" y="630"/>
                    <a:pt x="1892" y="654"/>
                  </a:cubicBezTo>
                  <a:lnTo>
                    <a:pt x="1523" y="1087"/>
                  </a:lnTo>
                  <a:lnTo>
                    <a:pt x="1511" y="1087"/>
                  </a:lnTo>
                  <a:cubicBezTo>
                    <a:pt x="1511" y="1099"/>
                    <a:pt x="1499" y="1111"/>
                    <a:pt x="1487" y="1111"/>
                  </a:cubicBezTo>
                  <a:cubicBezTo>
                    <a:pt x="1474" y="1111"/>
                    <a:pt x="1462" y="1099"/>
                    <a:pt x="1447" y="1087"/>
                  </a:cubicBezTo>
                  <a:lnTo>
                    <a:pt x="1170" y="782"/>
                  </a:lnTo>
                  <a:cubicBezTo>
                    <a:pt x="1170" y="767"/>
                    <a:pt x="1158" y="767"/>
                    <a:pt x="1143" y="767"/>
                  </a:cubicBezTo>
                  <a:cubicBezTo>
                    <a:pt x="1130" y="767"/>
                    <a:pt x="1118" y="767"/>
                    <a:pt x="1106" y="782"/>
                  </a:cubicBezTo>
                  <a:lnTo>
                    <a:pt x="674" y="1175"/>
                  </a:lnTo>
                  <a:cubicBezTo>
                    <a:pt x="665" y="1184"/>
                    <a:pt x="650" y="1192"/>
                    <a:pt x="633" y="1192"/>
                  </a:cubicBezTo>
                  <a:cubicBezTo>
                    <a:pt x="625" y="1192"/>
                    <a:pt x="618" y="1191"/>
                    <a:pt x="610" y="1187"/>
                  </a:cubicBezTo>
                  <a:cubicBezTo>
                    <a:pt x="585" y="1187"/>
                    <a:pt x="561" y="1175"/>
                    <a:pt x="549" y="1163"/>
                  </a:cubicBezTo>
                  <a:lnTo>
                    <a:pt x="92" y="630"/>
                  </a:lnTo>
                  <a:cubicBezTo>
                    <a:pt x="64" y="590"/>
                    <a:pt x="52" y="554"/>
                    <a:pt x="77" y="514"/>
                  </a:cubicBezTo>
                  <a:lnTo>
                    <a:pt x="293" y="69"/>
                  </a:lnTo>
                  <a:cubicBezTo>
                    <a:pt x="293" y="57"/>
                    <a:pt x="305" y="57"/>
                    <a:pt x="305" y="57"/>
                  </a:cubicBezTo>
                  <a:close/>
                  <a:moveTo>
                    <a:pt x="323" y="1"/>
                  </a:moveTo>
                  <a:cubicBezTo>
                    <a:pt x="314" y="1"/>
                    <a:pt x="304" y="2"/>
                    <a:pt x="293" y="6"/>
                  </a:cubicBezTo>
                  <a:cubicBezTo>
                    <a:pt x="281" y="6"/>
                    <a:pt x="256" y="21"/>
                    <a:pt x="244" y="45"/>
                  </a:cubicBezTo>
                  <a:lnTo>
                    <a:pt x="28" y="490"/>
                  </a:lnTo>
                  <a:cubicBezTo>
                    <a:pt x="0" y="538"/>
                    <a:pt x="16" y="602"/>
                    <a:pt x="52" y="654"/>
                  </a:cubicBezTo>
                  <a:lnTo>
                    <a:pt x="509" y="1199"/>
                  </a:lnTo>
                  <a:cubicBezTo>
                    <a:pt x="521" y="1224"/>
                    <a:pt x="561" y="1239"/>
                    <a:pt x="597" y="1239"/>
                  </a:cubicBezTo>
                  <a:lnTo>
                    <a:pt x="610" y="1239"/>
                  </a:lnTo>
                  <a:cubicBezTo>
                    <a:pt x="649" y="1239"/>
                    <a:pt x="686" y="1224"/>
                    <a:pt x="713" y="1212"/>
                  </a:cubicBezTo>
                  <a:lnTo>
                    <a:pt x="1130" y="819"/>
                  </a:lnTo>
                  <a:lnTo>
                    <a:pt x="1411" y="1111"/>
                  </a:lnTo>
                  <a:cubicBezTo>
                    <a:pt x="1423" y="1148"/>
                    <a:pt x="1447" y="1163"/>
                    <a:pt x="1487" y="1163"/>
                  </a:cubicBezTo>
                  <a:cubicBezTo>
                    <a:pt x="1511" y="1163"/>
                    <a:pt x="1538" y="1135"/>
                    <a:pt x="1563" y="1111"/>
                  </a:cubicBezTo>
                  <a:lnTo>
                    <a:pt x="1931" y="691"/>
                  </a:lnTo>
                  <a:cubicBezTo>
                    <a:pt x="1968" y="654"/>
                    <a:pt x="1968" y="590"/>
                    <a:pt x="1956" y="538"/>
                  </a:cubicBezTo>
                  <a:lnTo>
                    <a:pt x="1816" y="173"/>
                  </a:lnTo>
                  <a:cubicBezTo>
                    <a:pt x="1803" y="133"/>
                    <a:pt x="1779" y="97"/>
                    <a:pt x="1739" y="82"/>
                  </a:cubicBezTo>
                  <a:cubicBezTo>
                    <a:pt x="1733" y="78"/>
                    <a:pt x="1726" y="77"/>
                    <a:pt x="1718" y="77"/>
                  </a:cubicBezTo>
                  <a:cubicBezTo>
                    <a:pt x="1695" y="77"/>
                    <a:pt x="1669" y="89"/>
                    <a:pt x="1651" y="109"/>
                  </a:cubicBezTo>
                  <a:lnTo>
                    <a:pt x="1130" y="642"/>
                  </a:lnTo>
                  <a:lnTo>
                    <a:pt x="369" y="21"/>
                  </a:lnTo>
                  <a:cubicBezTo>
                    <a:pt x="360" y="10"/>
                    <a:pt x="345" y="1"/>
                    <a:pt x="323" y="1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g23a860963e4_0_0"/>
            <p:cNvSpPr/>
            <p:nvPr/>
          </p:nvSpPr>
          <p:spPr>
            <a:xfrm>
              <a:off x="2607411" y="2547500"/>
              <a:ext cx="276560" cy="44220"/>
            </a:xfrm>
            <a:custGeom>
              <a:rect b="b" l="l" r="r" t="t"/>
              <a:pathLst>
                <a:path extrusionOk="0" h="193" w="1207">
                  <a:moveTo>
                    <a:pt x="52" y="1"/>
                  </a:moveTo>
                  <a:cubicBezTo>
                    <a:pt x="28" y="1"/>
                    <a:pt x="0" y="13"/>
                    <a:pt x="0" y="40"/>
                  </a:cubicBezTo>
                  <a:lnTo>
                    <a:pt x="0" y="141"/>
                  </a:lnTo>
                  <a:cubicBezTo>
                    <a:pt x="0" y="165"/>
                    <a:pt x="28" y="193"/>
                    <a:pt x="52" y="193"/>
                  </a:cubicBezTo>
                  <a:lnTo>
                    <a:pt x="1157" y="193"/>
                  </a:lnTo>
                  <a:cubicBezTo>
                    <a:pt x="1182" y="193"/>
                    <a:pt x="1206" y="165"/>
                    <a:pt x="1206" y="141"/>
                  </a:cubicBezTo>
                  <a:lnTo>
                    <a:pt x="1206" y="40"/>
                  </a:lnTo>
                  <a:cubicBezTo>
                    <a:pt x="1206" y="13"/>
                    <a:pt x="1182" y="1"/>
                    <a:pt x="1157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g23a860963e4_0_0"/>
            <p:cNvSpPr/>
            <p:nvPr/>
          </p:nvSpPr>
          <p:spPr>
            <a:xfrm>
              <a:off x="2587020" y="2602720"/>
              <a:ext cx="317112" cy="372782"/>
            </a:xfrm>
            <a:custGeom>
              <a:rect b="b" l="l" r="r" t="t"/>
              <a:pathLst>
                <a:path extrusionOk="0" h="1627" w="1384">
                  <a:moveTo>
                    <a:pt x="1" y="0"/>
                  </a:moveTo>
                  <a:lnTo>
                    <a:pt x="193" y="1627"/>
                  </a:lnTo>
                  <a:lnTo>
                    <a:pt x="1195" y="1627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g23a860963e4_0_0"/>
            <p:cNvSpPr/>
            <p:nvPr/>
          </p:nvSpPr>
          <p:spPr>
            <a:xfrm>
              <a:off x="2564105" y="2582558"/>
              <a:ext cx="363847" cy="61630"/>
            </a:xfrm>
            <a:custGeom>
              <a:rect b="b" l="l" r="r" t="t"/>
              <a:pathLst>
                <a:path extrusionOk="0" h="269" w="1588">
                  <a:moveTo>
                    <a:pt x="128" y="0"/>
                  </a:moveTo>
                  <a:cubicBezTo>
                    <a:pt x="52" y="0"/>
                    <a:pt x="0" y="52"/>
                    <a:pt x="0" y="128"/>
                  </a:cubicBezTo>
                  <a:cubicBezTo>
                    <a:pt x="0" y="204"/>
                    <a:pt x="52" y="268"/>
                    <a:pt x="128" y="268"/>
                  </a:cubicBezTo>
                  <a:lnTo>
                    <a:pt x="1459" y="268"/>
                  </a:lnTo>
                  <a:cubicBezTo>
                    <a:pt x="1523" y="268"/>
                    <a:pt x="1587" y="204"/>
                    <a:pt x="1587" y="128"/>
                  </a:cubicBezTo>
                  <a:cubicBezTo>
                    <a:pt x="1587" y="52"/>
                    <a:pt x="1523" y="0"/>
                    <a:pt x="1459" y="0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g23a860963e4_0_0"/>
            <p:cNvSpPr/>
            <p:nvPr/>
          </p:nvSpPr>
          <p:spPr>
            <a:xfrm>
              <a:off x="2674318" y="2696199"/>
              <a:ext cx="142517" cy="142510"/>
            </a:xfrm>
            <a:custGeom>
              <a:rect b="b" l="l" r="r" t="t"/>
              <a:pathLst>
                <a:path extrusionOk="0" h="622" w="622">
                  <a:moveTo>
                    <a:pt x="305" y="1"/>
                  </a:moveTo>
                  <a:cubicBezTo>
                    <a:pt x="141" y="1"/>
                    <a:pt x="1" y="138"/>
                    <a:pt x="1" y="305"/>
                  </a:cubicBezTo>
                  <a:cubicBezTo>
                    <a:pt x="1" y="482"/>
                    <a:pt x="141" y="622"/>
                    <a:pt x="305" y="622"/>
                  </a:cubicBezTo>
                  <a:cubicBezTo>
                    <a:pt x="485" y="622"/>
                    <a:pt x="622" y="482"/>
                    <a:pt x="622" y="305"/>
                  </a:cubicBezTo>
                  <a:cubicBezTo>
                    <a:pt x="622" y="138"/>
                    <a:pt x="485" y="1"/>
                    <a:pt x="305" y="1"/>
                  </a:cubicBezTo>
                  <a:close/>
                </a:path>
              </a:pathLst>
            </a:custGeom>
            <a:solidFill>
              <a:srgbClr val="F6EEE2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g23a860963e4_0_0"/>
            <p:cNvSpPr/>
            <p:nvPr/>
          </p:nvSpPr>
          <p:spPr>
            <a:xfrm>
              <a:off x="1663193" y="2662065"/>
              <a:ext cx="1247127" cy="676591"/>
            </a:xfrm>
            <a:custGeom>
              <a:rect b="b" l="l" r="r" t="t"/>
              <a:pathLst>
                <a:path extrusionOk="0" h="2953" w="5443">
                  <a:moveTo>
                    <a:pt x="4527" y="0"/>
                  </a:moveTo>
                  <a:cubicBezTo>
                    <a:pt x="4516" y="0"/>
                    <a:pt x="4503" y="3"/>
                    <a:pt x="4490" y="9"/>
                  </a:cubicBezTo>
                  <a:cubicBezTo>
                    <a:pt x="4465" y="9"/>
                    <a:pt x="4441" y="22"/>
                    <a:pt x="4426" y="34"/>
                  </a:cubicBezTo>
                  <a:cubicBezTo>
                    <a:pt x="4249" y="162"/>
                    <a:pt x="3792" y="631"/>
                    <a:pt x="3792" y="631"/>
                  </a:cubicBezTo>
                  <a:cubicBezTo>
                    <a:pt x="3740" y="683"/>
                    <a:pt x="3704" y="743"/>
                    <a:pt x="3664" y="807"/>
                  </a:cubicBezTo>
                  <a:lnTo>
                    <a:pt x="1761" y="1404"/>
                  </a:lnTo>
                  <a:lnTo>
                    <a:pt x="1761" y="1404"/>
                  </a:lnTo>
                  <a:lnTo>
                    <a:pt x="1852" y="960"/>
                  </a:lnTo>
                  <a:lnTo>
                    <a:pt x="266" y="911"/>
                  </a:lnTo>
                  <a:lnTo>
                    <a:pt x="74" y="1873"/>
                  </a:lnTo>
                  <a:cubicBezTo>
                    <a:pt x="0" y="2467"/>
                    <a:pt x="480" y="2952"/>
                    <a:pt x="1031" y="2952"/>
                  </a:cubicBezTo>
                  <a:cubicBezTo>
                    <a:pt x="1142" y="2952"/>
                    <a:pt x="1255" y="2933"/>
                    <a:pt x="1368" y="2890"/>
                  </a:cubicBezTo>
                  <a:lnTo>
                    <a:pt x="4072" y="1825"/>
                  </a:lnTo>
                  <a:cubicBezTo>
                    <a:pt x="4136" y="1825"/>
                    <a:pt x="4213" y="1825"/>
                    <a:pt x="4249" y="1797"/>
                  </a:cubicBezTo>
                  <a:lnTo>
                    <a:pt x="5050" y="1456"/>
                  </a:lnTo>
                  <a:cubicBezTo>
                    <a:pt x="5202" y="1392"/>
                    <a:pt x="5263" y="1200"/>
                    <a:pt x="5138" y="1176"/>
                  </a:cubicBezTo>
                  <a:cubicBezTo>
                    <a:pt x="5263" y="1164"/>
                    <a:pt x="5391" y="1112"/>
                    <a:pt x="5367" y="960"/>
                  </a:cubicBezTo>
                  <a:cubicBezTo>
                    <a:pt x="5355" y="871"/>
                    <a:pt x="5291" y="859"/>
                    <a:pt x="5227" y="847"/>
                  </a:cubicBezTo>
                  <a:cubicBezTo>
                    <a:pt x="5339" y="835"/>
                    <a:pt x="5443" y="795"/>
                    <a:pt x="5431" y="683"/>
                  </a:cubicBezTo>
                  <a:cubicBezTo>
                    <a:pt x="5431" y="542"/>
                    <a:pt x="5315" y="515"/>
                    <a:pt x="5215" y="515"/>
                  </a:cubicBezTo>
                  <a:cubicBezTo>
                    <a:pt x="5278" y="503"/>
                    <a:pt x="5355" y="466"/>
                    <a:pt x="5339" y="363"/>
                  </a:cubicBezTo>
                  <a:cubicBezTo>
                    <a:pt x="5312" y="243"/>
                    <a:pt x="5231" y="206"/>
                    <a:pt x="5133" y="206"/>
                  </a:cubicBezTo>
                  <a:cubicBezTo>
                    <a:pt x="5013" y="206"/>
                    <a:pt x="4868" y="260"/>
                    <a:pt x="4758" y="287"/>
                  </a:cubicBezTo>
                  <a:cubicBezTo>
                    <a:pt x="4669" y="314"/>
                    <a:pt x="4593" y="351"/>
                    <a:pt x="4502" y="378"/>
                  </a:cubicBezTo>
                  <a:cubicBezTo>
                    <a:pt x="4541" y="287"/>
                    <a:pt x="4578" y="198"/>
                    <a:pt x="4578" y="98"/>
                  </a:cubicBezTo>
                  <a:cubicBezTo>
                    <a:pt x="4578" y="73"/>
                    <a:pt x="4578" y="34"/>
                    <a:pt x="4554" y="9"/>
                  </a:cubicBezTo>
                  <a:cubicBezTo>
                    <a:pt x="4548" y="3"/>
                    <a:pt x="4538" y="0"/>
                    <a:pt x="4527" y="0"/>
                  </a:cubicBezTo>
                  <a:close/>
                </a:path>
              </a:pathLst>
            </a:custGeom>
            <a:solidFill>
              <a:srgbClr val="E8A286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g23a860963e4_0_0"/>
            <p:cNvSpPr/>
            <p:nvPr/>
          </p:nvSpPr>
          <p:spPr>
            <a:xfrm>
              <a:off x="2060957" y="2588053"/>
              <a:ext cx="110441" cy="393166"/>
            </a:xfrm>
            <a:custGeom>
              <a:rect b="b" l="l" r="r" t="t"/>
              <a:pathLst>
                <a:path extrusionOk="0" h="1716" w="482">
                  <a:moveTo>
                    <a:pt x="457" y="1"/>
                  </a:moveTo>
                  <a:cubicBezTo>
                    <a:pt x="445" y="1"/>
                    <a:pt x="433" y="16"/>
                    <a:pt x="433" y="28"/>
                  </a:cubicBezTo>
                  <a:lnTo>
                    <a:pt x="369" y="1182"/>
                  </a:lnTo>
                  <a:cubicBezTo>
                    <a:pt x="369" y="1234"/>
                    <a:pt x="345" y="1258"/>
                    <a:pt x="305" y="1258"/>
                  </a:cubicBezTo>
                  <a:lnTo>
                    <a:pt x="89" y="1258"/>
                  </a:lnTo>
                  <a:lnTo>
                    <a:pt x="13" y="1691"/>
                  </a:lnTo>
                  <a:cubicBezTo>
                    <a:pt x="1" y="1703"/>
                    <a:pt x="13" y="1715"/>
                    <a:pt x="25" y="1715"/>
                  </a:cubicBezTo>
                  <a:lnTo>
                    <a:pt x="40" y="1715"/>
                  </a:lnTo>
                  <a:cubicBezTo>
                    <a:pt x="52" y="1715"/>
                    <a:pt x="52" y="1703"/>
                    <a:pt x="65" y="1691"/>
                  </a:cubicBezTo>
                  <a:lnTo>
                    <a:pt x="141" y="1310"/>
                  </a:lnTo>
                  <a:lnTo>
                    <a:pt x="293" y="1310"/>
                  </a:lnTo>
                  <a:cubicBezTo>
                    <a:pt x="369" y="1310"/>
                    <a:pt x="421" y="1258"/>
                    <a:pt x="421" y="1194"/>
                  </a:cubicBezTo>
                  <a:lnTo>
                    <a:pt x="482" y="28"/>
                  </a:lnTo>
                  <a:cubicBezTo>
                    <a:pt x="482" y="16"/>
                    <a:pt x="470" y="1"/>
                    <a:pt x="457" y="1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g23a860963e4_0_0"/>
            <p:cNvSpPr/>
            <p:nvPr/>
          </p:nvSpPr>
          <p:spPr>
            <a:xfrm>
              <a:off x="2596182" y="2710181"/>
              <a:ext cx="113185" cy="79049"/>
            </a:xfrm>
            <a:custGeom>
              <a:rect b="b" l="l" r="r" t="t"/>
              <a:pathLst>
                <a:path extrusionOk="0" h="345" w="492">
                  <a:moveTo>
                    <a:pt x="494" y="0"/>
                  </a:moveTo>
                  <a:lnTo>
                    <a:pt x="494" y="0"/>
                  </a:lnTo>
                  <a:cubicBezTo>
                    <a:pt x="418" y="28"/>
                    <a:pt x="0" y="345"/>
                    <a:pt x="0" y="345"/>
                  </a:cubicBezTo>
                  <a:lnTo>
                    <a:pt x="430" y="168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E58E70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g23a860963e4_0_0"/>
            <p:cNvSpPr/>
            <p:nvPr/>
          </p:nvSpPr>
          <p:spPr>
            <a:xfrm>
              <a:off x="2787959" y="2771582"/>
              <a:ext cx="84774" cy="35058"/>
            </a:xfrm>
            <a:custGeom>
              <a:rect b="b" l="l" r="r" t="t"/>
              <a:pathLst>
                <a:path extrusionOk="0" h="153" w="370">
                  <a:moveTo>
                    <a:pt x="342" y="0"/>
                  </a:moveTo>
                  <a:cubicBezTo>
                    <a:pt x="293" y="13"/>
                    <a:pt x="50" y="89"/>
                    <a:pt x="25" y="101"/>
                  </a:cubicBezTo>
                  <a:cubicBezTo>
                    <a:pt x="13" y="101"/>
                    <a:pt x="1" y="113"/>
                    <a:pt x="13" y="128"/>
                  </a:cubicBezTo>
                  <a:cubicBezTo>
                    <a:pt x="13" y="141"/>
                    <a:pt x="25" y="153"/>
                    <a:pt x="37" y="153"/>
                  </a:cubicBezTo>
                  <a:cubicBezTo>
                    <a:pt x="141" y="113"/>
                    <a:pt x="318" y="64"/>
                    <a:pt x="342" y="52"/>
                  </a:cubicBezTo>
                  <a:cubicBezTo>
                    <a:pt x="354" y="52"/>
                    <a:pt x="369" y="37"/>
                    <a:pt x="369" y="25"/>
                  </a:cubicBezTo>
                  <a:cubicBezTo>
                    <a:pt x="369" y="13"/>
                    <a:pt x="354" y="0"/>
                    <a:pt x="342" y="0"/>
                  </a:cubicBezTo>
                  <a:close/>
                </a:path>
              </a:pathLst>
            </a:custGeom>
            <a:solidFill>
              <a:srgbClr val="E06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g23a860963e4_0_0"/>
            <p:cNvSpPr/>
            <p:nvPr/>
          </p:nvSpPr>
          <p:spPr>
            <a:xfrm>
              <a:off x="1996802" y="2960607"/>
              <a:ext cx="134270" cy="52696"/>
            </a:xfrm>
            <a:custGeom>
              <a:rect b="b" l="l" r="r" t="t"/>
              <a:pathLst>
                <a:path extrusionOk="0" h="230" w="586">
                  <a:moveTo>
                    <a:pt x="549" y="1"/>
                  </a:moveTo>
                  <a:lnTo>
                    <a:pt x="16" y="177"/>
                  </a:lnTo>
                  <a:cubicBezTo>
                    <a:pt x="0" y="177"/>
                    <a:pt x="0" y="202"/>
                    <a:pt x="0" y="217"/>
                  </a:cubicBezTo>
                  <a:cubicBezTo>
                    <a:pt x="0" y="217"/>
                    <a:pt x="16" y="229"/>
                    <a:pt x="28" y="229"/>
                  </a:cubicBezTo>
                  <a:lnTo>
                    <a:pt x="573" y="50"/>
                  </a:lnTo>
                  <a:cubicBezTo>
                    <a:pt x="585" y="37"/>
                    <a:pt x="585" y="25"/>
                    <a:pt x="585" y="13"/>
                  </a:cubicBezTo>
                  <a:cubicBezTo>
                    <a:pt x="585" y="1"/>
                    <a:pt x="561" y="1"/>
                    <a:pt x="549" y="1"/>
                  </a:cubicBezTo>
                  <a:close/>
                </a:path>
              </a:pathLst>
            </a:custGeom>
            <a:solidFill>
              <a:srgbClr val="E06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g23a860963e4_0_0"/>
            <p:cNvSpPr/>
            <p:nvPr/>
          </p:nvSpPr>
          <p:spPr>
            <a:xfrm>
              <a:off x="2802626" y="2849718"/>
              <a:ext cx="70116" cy="29553"/>
            </a:xfrm>
            <a:custGeom>
              <a:rect b="b" l="l" r="r" t="t"/>
              <a:pathLst>
                <a:path extrusionOk="0" h="129" w="306">
                  <a:moveTo>
                    <a:pt x="266" y="1"/>
                  </a:moveTo>
                  <a:lnTo>
                    <a:pt x="25" y="77"/>
                  </a:lnTo>
                  <a:cubicBezTo>
                    <a:pt x="13" y="92"/>
                    <a:pt x="1" y="104"/>
                    <a:pt x="13" y="116"/>
                  </a:cubicBezTo>
                  <a:cubicBezTo>
                    <a:pt x="13" y="128"/>
                    <a:pt x="25" y="128"/>
                    <a:pt x="37" y="128"/>
                  </a:cubicBezTo>
                  <a:lnTo>
                    <a:pt x="278" y="52"/>
                  </a:lnTo>
                  <a:cubicBezTo>
                    <a:pt x="290" y="52"/>
                    <a:pt x="305" y="40"/>
                    <a:pt x="305" y="16"/>
                  </a:cubicBezTo>
                  <a:cubicBezTo>
                    <a:pt x="290" y="1"/>
                    <a:pt x="278" y="1"/>
                    <a:pt x="266" y="1"/>
                  </a:cubicBezTo>
                  <a:close/>
                </a:path>
              </a:pathLst>
            </a:custGeom>
            <a:solidFill>
              <a:srgbClr val="E06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g23a860963e4_0_0"/>
            <p:cNvSpPr/>
            <p:nvPr/>
          </p:nvSpPr>
          <p:spPr>
            <a:xfrm>
              <a:off x="2805607" y="2925787"/>
              <a:ext cx="43305" cy="20391"/>
            </a:xfrm>
            <a:custGeom>
              <a:rect b="b" l="l" r="r" t="t"/>
              <a:pathLst>
                <a:path extrusionOk="0" h="89" w="189">
                  <a:moveTo>
                    <a:pt x="152" y="1"/>
                  </a:moveTo>
                  <a:lnTo>
                    <a:pt x="12" y="37"/>
                  </a:lnTo>
                  <a:cubicBezTo>
                    <a:pt x="0" y="49"/>
                    <a:pt x="0" y="64"/>
                    <a:pt x="0" y="77"/>
                  </a:cubicBezTo>
                  <a:cubicBezTo>
                    <a:pt x="0" y="89"/>
                    <a:pt x="12" y="89"/>
                    <a:pt x="24" y="89"/>
                  </a:cubicBezTo>
                  <a:lnTo>
                    <a:pt x="37" y="89"/>
                  </a:lnTo>
                  <a:lnTo>
                    <a:pt x="165" y="49"/>
                  </a:lnTo>
                  <a:cubicBezTo>
                    <a:pt x="177" y="49"/>
                    <a:pt x="189" y="37"/>
                    <a:pt x="177" y="25"/>
                  </a:cubicBezTo>
                  <a:cubicBezTo>
                    <a:pt x="177" y="13"/>
                    <a:pt x="165" y="1"/>
                    <a:pt x="152" y="1"/>
                  </a:cubicBezTo>
                  <a:close/>
                </a:path>
              </a:pathLst>
            </a:custGeom>
            <a:solidFill>
              <a:srgbClr val="E06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Graphical user interface, application&#10;&#10;Description automatically generated with medium confidence" id="1441" name="Google Shape;1441;g23a860963e4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350" y="4765725"/>
            <a:ext cx="1559450" cy="327176"/>
          </a:xfrm>
          <a:prstGeom prst="rect">
            <a:avLst/>
          </a:prstGeom>
          <a:noFill/>
          <a:ln>
            <a:noFill/>
          </a:ln>
        </p:spPr>
      </p:pic>
      <p:sp>
        <p:nvSpPr>
          <p:cNvPr id="1442" name="Google Shape;1442;g23a860963e4_0_0"/>
          <p:cNvSpPr txBox="1"/>
          <p:nvPr/>
        </p:nvSpPr>
        <p:spPr>
          <a:xfrm>
            <a:off x="5641725" y="3184275"/>
            <a:ext cx="3003000" cy="9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Compila questa rapida valutazione per aiutarci a migliorare il modulo!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3" name="Google Shape;1443;g23a860963e4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965000" y="2842112"/>
            <a:ext cx="1676725" cy="167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ocial enterprise: Entrepreneurship with a social impact " id="167" name="Google Shape;16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13190" y="2010581"/>
            <a:ext cx="1733425" cy="1727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8" name="Google Shape;168;p9"/>
          <p:cNvGrpSpPr/>
          <p:nvPr/>
        </p:nvGrpSpPr>
        <p:grpSpPr>
          <a:xfrm>
            <a:off x="1950054" y="1217956"/>
            <a:ext cx="7260054" cy="3569399"/>
            <a:chOff x="2172" y="1594"/>
            <a:chExt cx="4519" cy="1989"/>
          </a:xfrm>
        </p:grpSpPr>
        <p:sp>
          <p:nvSpPr>
            <p:cNvPr id="169" name="Google Shape;169;p9"/>
            <p:cNvSpPr/>
            <p:nvPr/>
          </p:nvSpPr>
          <p:spPr>
            <a:xfrm>
              <a:off x="2304" y="1609"/>
              <a:ext cx="938" cy="310"/>
            </a:xfrm>
            <a:prstGeom prst="rect">
              <a:avLst/>
            </a:prstGeom>
            <a:noFill/>
            <a:ln cap="flat" cmpd="sng" w="9525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de-DE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Membri/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de-DE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Azionisti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9"/>
            <p:cNvSpPr/>
            <p:nvPr/>
          </p:nvSpPr>
          <p:spPr>
            <a:xfrm>
              <a:off x="3484" y="1594"/>
              <a:ext cx="697" cy="187"/>
            </a:xfrm>
            <a:prstGeom prst="rect">
              <a:avLst/>
            </a:prstGeom>
            <a:noFill/>
            <a:ln cap="flat" cmpd="sng" w="9525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de-DE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Clienti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4888" y="2222"/>
              <a:ext cx="789" cy="222"/>
            </a:xfrm>
            <a:prstGeom prst="rect">
              <a:avLst/>
            </a:prstGeom>
            <a:noFill/>
            <a:ln cap="flat" cmpd="sng" w="9525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de-DE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Dipendenti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4274" y="3291"/>
              <a:ext cx="707" cy="225"/>
            </a:xfrm>
            <a:prstGeom prst="rect">
              <a:avLst/>
            </a:prstGeom>
            <a:noFill/>
            <a:ln cap="flat" cmpd="sng" w="9525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de-DE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Stato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3253" y="3312"/>
              <a:ext cx="783" cy="256"/>
            </a:xfrm>
            <a:prstGeom prst="rect">
              <a:avLst/>
            </a:prstGeom>
            <a:noFill/>
            <a:ln cap="flat" cmpd="sng" w="9525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de-DE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Stato Locale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4879" y="2761"/>
              <a:ext cx="781" cy="193"/>
            </a:xfrm>
            <a:prstGeom prst="rect">
              <a:avLst/>
            </a:prstGeom>
            <a:noFill/>
            <a:ln cap="flat" cmpd="sng" w="9525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de-DE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Fornitori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2172" y="2968"/>
              <a:ext cx="739" cy="311"/>
            </a:xfrm>
            <a:prstGeom prst="rect">
              <a:avLst/>
            </a:prstGeom>
            <a:noFill/>
            <a:ln cap="flat" cmpd="sng" w="9525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de-DE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Organizzazioni sociali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2172" y="2340"/>
              <a:ext cx="572" cy="218"/>
            </a:xfrm>
            <a:prstGeom prst="rect">
              <a:avLst/>
            </a:prstGeom>
            <a:noFill/>
            <a:ln cap="flat" cmpd="sng" w="9525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de-DE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Banca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9"/>
            <p:cNvSpPr/>
            <p:nvPr/>
          </p:nvSpPr>
          <p:spPr>
            <a:xfrm rot="5400000">
              <a:off x="3657" y="1764"/>
              <a:ext cx="315" cy="290"/>
            </a:xfrm>
            <a:prstGeom prst="rightArrow">
              <a:avLst>
                <a:gd fmla="val 48455" name="adj1"/>
                <a:gd fmla="val 47083" name="adj2"/>
              </a:avLst>
            </a:prstGeom>
            <a:solidFill>
              <a:srgbClr val="FF7900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5549" y="3364"/>
              <a:ext cx="318" cy="219"/>
            </a:xfrm>
            <a:prstGeom prst="rightArrow">
              <a:avLst>
                <a:gd fmla="val 50000" name="adj1"/>
                <a:gd fmla="val 71434" name="adj2"/>
              </a:avLst>
            </a:prstGeom>
            <a:solidFill>
              <a:srgbClr val="FF7900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9"/>
            <p:cNvSpPr txBox="1"/>
            <p:nvPr/>
          </p:nvSpPr>
          <p:spPr>
            <a:xfrm>
              <a:off x="5867" y="3421"/>
              <a:ext cx="824" cy="1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de-DE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Flussi finanziari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9"/>
            <p:cNvSpPr/>
            <p:nvPr/>
          </p:nvSpPr>
          <p:spPr>
            <a:xfrm rot="1366838">
              <a:off x="4353" y="2601"/>
              <a:ext cx="506" cy="245"/>
            </a:xfrm>
            <a:prstGeom prst="rightArrow">
              <a:avLst>
                <a:gd fmla="val 50000" name="adj1"/>
                <a:gd fmla="val 36891" name="adj2"/>
              </a:avLst>
            </a:prstGeom>
            <a:solidFill>
              <a:srgbClr val="FF7900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9"/>
            <p:cNvSpPr/>
            <p:nvPr/>
          </p:nvSpPr>
          <p:spPr>
            <a:xfrm flipH="1" rot="-7300417">
              <a:off x="4054" y="2905"/>
              <a:ext cx="508" cy="292"/>
            </a:xfrm>
            <a:prstGeom prst="leftRightArrow">
              <a:avLst>
                <a:gd fmla="val 50000" name="adj1"/>
                <a:gd fmla="val 55620" name="adj2"/>
              </a:avLst>
            </a:prstGeom>
            <a:solidFill>
              <a:srgbClr val="FF7900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9"/>
            <p:cNvSpPr/>
            <p:nvPr/>
          </p:nvSpPr>
          <p:spPr>
            <a:xfrm rot="-5098090">
              <a:off x="3550" y="3003"/>
              <a:ext cx="385" cy="296"/>
            </a:xfrm>
            <a:prstGeom prst="leftRightArrow">
              <a:avLst>
                <a:gd fmla="val 50000" name="adj1"/>
                <a:gd fmla="val 28948" name="adj2"/>
              </a:avLst>
            </a:prstGeom>
            <a:solidFill>
              <a:srgbClr val="FF7900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9"/>
            <p:cNvSpPr/>
            <p:nvPr/>
          </p:nvSpPr>
          <p:spPr>
            <a:xfrm rot="8483794">
              <a:off x="2931" y="2785"/>
              <a:ext cx="466" cy="265"/>
            </a:xfrm>
            <a:prstGeom prst="rightArrow">
              <a:avLst>
                <a:gd fmla="val 50000" name="adj1"/>
                <a:gd fmla="val 51640" name="adj2"/>
              </a:avLst>
            </a:prstGeom>
            <a:solidFill>
              <a:srgbClr val="FF7900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9"/>
            <p:cNvSpPr txBox="1"/>
            <p:nvPr/>
          </p:nvSpPr>
          <p:spPr>
            <a:xfrm rot="-2781268">
              <a:off x="2965" y="2771"/>
              <a:ext cx="341" cy="1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9"/>
            <p:cNvSpPr/>
            <p:nvPr/>
          </p:nvSpPr>
          <p:spPr>
            <a:xfrm rot="674015">
              <a:off x="2742" y="2356"/>
              <a:ext cx="580" cy="222"/>
            </a:xfrm>
            <a:prstGeom prst="leftRightArrow">
              <a:avLst>
                <a:gd fmla="val 59495" name="adj1"/>
                <a:gd fmla="val 50294" name="adj2"/>
              </a:avLst>
            </a:prstGeom>
            <a:solidFill>
              <a:srgbClr val="FF7900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9"/>
            <p:cNvSpPr/>
            <p:nvPr/>
          </p:nvSpPr>
          <p:spPr>
            <a:xfrm rot="-7960539">
              <a:off x="2936" y="1892"/>
              <a:ext cx="501" cy="279"/>
            </a:xfrm>
            <a:prstGeom prst="leftRightArrow">
              <a:avLst>
                <a:gd fmla="val 54365" name="adj1"/>
                <a:gd fmla="val 54053" name="adj2"/>
              </a:avLst>
            </a:prstGeom>
            <a:solidFill>
              <a:srgbClr val="FF7900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9"/>
            <p:cNvSpPr txBox="1"/>
            <p:nvPr/>
          </p:nvSpPr>
          <p:spPr>
            <a:xfrm rot="2839461">
              <a:off x="3007" y="1939"/>
              <a:ext cx="337" cy="1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" name="Google Shape;188;p9"/>
          <p:cNvSpPr/>
          <p:nvPr/>
        </p:nvSpPr>
        <p:spPr>
          <a:xfrm>
            <a:off x="5366469" y="2388459"/>
            <a:ext cx="877927" cy="398395"/>
          </a:xfrm>
          <a:prstGeom prst="leftRightArrow">
            <a:avLst>
              <a:gd fmla="val 59495" name="adj1"/>
              <a:gd fmla="val 50294" name="adj2"/>
            </a:avLst>
          </a:prstGeom>
          <a:solidFill>
            <a:srgbClr val="FF7900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9"/>
          <p:cNvSpPr/>
          <p:nvPr/>
        </p:nvSpPr>
        <p:spPr>
          <a:xfrm>
            <a:off x="5848377" y="1344314"/>
            <a:ext cx="1397549" cy="517445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Utenti/beneficiari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9"/>
          <p:cNvSpPr/>
          <p:nvPr/>
        </p:nvSpPr>
        <p:spPr>
          <a:xfrm rot="-2346643">
            <a:off x="5107110" y="1787474"/>
            <a:ext cx="844730" cy="398395"/>
          </a:xfrm>
          <a:prstGeom prst="leftRightArrow">
            <a:avLst>
              <a:gd fmla="val 59495" name="adj1"/>
              <a:gd fmla="val 50294" name="adj2"/>
            </a:avLst>
          </a:prstGeom>
          <a:solidFill>
            <a:srgbClr val="FF7900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9"/>
          <p:cNvSpPr txBox="1"/>
          <p:nvPr/>
        </p:nvSpPr>
        <p:spPr>
          <a:xfrm>
            <a:off x="2677383" y="425097"/>
            <a:ext cx="5299327" cy="6485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Come gli stakeholder dell'impresa sociale si traducono (anche) in flussi finanziari</a:t>
            </a:r>
            <a:r>
              <a:rPr b="1" i="0" lang="de-DE" sz="21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 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3" name="Google Shape;193;p9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4" name="Google Shape;194;p9"/>
          <p:cNvCxnSpPr/>
          <p:nvPr/>
        </p:nvCxnSpPr>
        <p:spPr>
          <a:xfrm>
            <a:off x="2477724" y="4836252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5" name="Google Shape;195;p9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6" name="Google Shape;196;p9"/>
          <p:cNvSpPr txBox="1"/>
          <p:nvPr/>
        </p:nvSpPr>
        <p:spPr>
          <a:xfrm>
            <a:off x="2477724" y="4860163"/>
            <a:ext cx="5131198" cy="2154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de-DE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Logo social enterprise : Shutterstock, copyright-free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198" name="Google Shape;198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Utente</dc:creator>
</cp:coreProperties>
</file>